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64" r:id="rId4"/>
    <p:sldId id="263" r:id="rId5"/>
    <p:sldId id="261" r:id="rId6"/>
    <p:sldId id="260" r:id="rId7"/>
    <p:sldId id="268" r:id="rId8"/>
    <p:sldId id="269" r:id="rId9"/>
    <p:sldId id="262" r:id="rId10"/>
    <p:sldId id="266" r:id="rId11"/>
    <p:sldId id="271" r:id="rId12"/>
    <p:sldId id="27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47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7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5B28EE-D017-9D43-9196-188034F6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60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CB734A-3EA3-33D0-5ED3-DCB4A686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" y="2564904"/>
            <a:ext cx="9045724" cy="32540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BB87E5-E12A-E915-6303-BE5CFC992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1"/>
          <a:stretch/>
        </p:blipFill>
        <p:spPr>
          <a:xfrm>
            <a:off x="1763688" y="836712"/>
            <a:ext cx="4248472" cy="10973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87514F-C3D5-8449-458D-5CBD1D2E2EAB}"/>
              </a:ext>
            </a:extLst>
          </p:cNvPr>
          <p:cNvSpPr txBox="1"/>
          <p:nvPr/>
        </p:nvSpPr>
        <p:spPr>
          <a:xfrm>
            <a:off x="46265" y="2129428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Correction Exo 1: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B9C4D6-EEF0-1866-701A-5E8BC67CA80A}"/>
              </a:ext>
            </a:extLst>
          </p:cNvPr>
          <p:cNvSpPr txBox="1"/>
          <p:nvPr/>
        </p:nvSpPr>
        <p:spPr>
          <a:xfrm>
            <a:off x="1902502" y="619780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Correction Vrai-Faux</a:t>
            </a:r>
          </a:p>
        </p:txBody>
      </p:sp>
    </p:spTree>
    <p:extLst>
      <p:ext uri="{BB962C8B-B14F-4D97-AF65-F5344CB8AC3E}">
        <p14:creationId xmlns:p14="http://schemas.microsoft.com/office/powerpoint/2010/main" val="219549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AE9AB1-C69F-30D6-0C8E-A22AE8ECE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" y="692696"/>
            <a:ext cx="8806732" cy="612068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DF157A-E604-3236-6F05-ECA0A2802ABF}"/>
              </a:ext>
            </a:extLst>
          </p:cNvPr>
          <p:cNvSpPr txBox="1"/>
          <p:nvPr/>
        </p:nvSpPr>
        <p:spPr>
          <a:xfrm>
            <a:off x="35496" y="188640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Correction Exo 2 :</a:t>
            </a:r>
          </a:p>
        </p:txBody>
      </p:sp>
    </p:spTree>
    <p:extLst>
      <p:ext uri="{BB962C8B-B14F-4D97-AF65-F5344CB8AC3E}">
        <p14:creationId xmlns:p14="http://schemas.microsoft.com/office/powerpoint/2010/main" val="144559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414DC-8460-32E1-447E-F93FFDB4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793"/>
            <a:ext cx="8229600" cy="1143000"/>
          </a:xfrm>
        </p:spPr>
        <p:txBody>
          <a:bodyPr/>
          <a:lstStyle/>
          <a:p>
            <a:r>
              <a:rPr lang="fr-FR" u="sng" dirty="0"/>
              <a:t>Introduction historique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D4108D-4AC8-1CE5-E654-53CE32B9E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62651"/>
            <a:ext cx="1800225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47870C-59CF-F6FF-2AAD-052840007B0A}"/>
              </a:ext>
            </a:extLst>
          </p:cNvPr>
          <p:cNvSpPr txBox="1"/>
          <p:nvPr/>
        </p:nvSpPr>
        <p:spPr>
          <a:xfrm>
            <a:off x="2380920" y="3501456"/>
            <a:ext cx="20059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effectLst/>
                <a:highlight>
                  <a:srgbClr val="FFFFFF"/>
                </a:highlight>
              </a:rPr>
              <a:t>Isaac Newton, </a:t>
            </a:r>
          </a:p>
          <a:p>
            <a:pPr algn="ctr"/>
            <a:r>
              <a:rPr lang="fr-FR" b="0" i="0" dirty="0">
                <a:effectLst/>
              </a:rPr>
              <a:t>1642 - 1727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147598-063E-1AB3-92D2-68D370422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07" y="908720"/>
            <a:ext cx="1957325" cy="248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0C29C4-35E2-2159-7A15-BC979E309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" y="857377"/>
            <a:ext cx="1957325" cy="25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86C566-9CAA-3794-E7BC-9478B15B12E6}"/>
              </a:ext>
            </a:extLst>
          </p:cNvPr>
          <p:cNvSpPr txBox="1"/>
          <p:nvPr/>
        </p:nvSpPr>
        <p:spPr>
          <a:xfrm>
            <a:off x="4626423" y="3512521"/>
            <a:ext cx="20059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effectLst/>
                <a:highlight>
                  <a:srgbClr val="FFFFFF"/>
                </a:highlight>
              </a:rPr>
              <a:t>Thomas Young, </a:t>
            </a:r>
          </a:p>
          <a:p>
            <a:pPr algn="ctr"/>
            <a:r>
              <a:rPr lang="fr-FR" dirty="0"/>
              <a:t>1773</a:t>
            </a:r>
            <a:r>
              <a:rPr lang="fr-FR" dirty="0">
                <a:solidFill>
                  <a:srgbClr val="202122"/>
                </a:solidFill>
                <a:highlight>
                  <a:srgbClr val="FFFFFF"/>
                </a:highlight>
              </a:rPr>
              <a:t>-</a:t>
            </a:r>
            <a:r>
              <a:rPr lang="fr-F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1829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435A92-FED3-2C6F-0C1F-7C85FE406F78}"/>
              </a:ext>
            </a:extLst>
          </p:cNvPr>
          <p:cNvSpPr txBox="1"/>
          <p:nvPr/>
        </p:nvSpPr>
        <p:spPr>
          <a:xfrm>
            <a:off x="168664" y="3499894"/>
            <a:ext cx="20059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effectLst/>
                <a:highlight>
                  <a:srgbClr val="FFFFFF"/>
                </a:highlight>
              </a:rPr>
              <a:t>Christian Huygens, </a:t>
            </a:r>
          </a:p>
          <a:p>
            <a:pPr algn="ctr"/>
            <a:r>
              <a:rPr lang="fr-FR" dirty="0"/>
              <a:t>1629</a:t>
            </a:r>
            <a:r>
              <a:rPr lang="fr-FR" dirty="0">
                <a:solidFill>
                  <a:srgbClr val="202122"/>
                </a:solidFill>
                <a:highlight>
                  <a:srgbClr val="FFFFFF"/>
                </a:highlight>
              </a:rPr>
              <a:t>- 1</a:t>
            </a:r>
            <a:r>
              <a:rPr lang="fr-FR" dirty="0"/>
              <a:t>695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436CEE-CBEA-CBC6-9FA2-70AF17A3B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7112"/>
            <a:ext cx="3168352" cy="178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46FF563-C10A-8A7F-19C5-2B32CF2D3F3C}"/>
              </a:ext>
            </a:extLst>
          </p:cNvPr>
          <p:cNvSpPr txBox="1"/>
          <p:nvPr/>
        </p:nvSpPr>
        <p:spPr>
          <a:xfrm>
            <a:off x="1336787" y="6403151"/>
            <a:ext cx="6732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i="1" dirty="0">
                <a:effectLst/>
                <a:highlight>
                  <a:srgbClr val="FFFFFF"/>
                </a:highlight>
              </a:rPr>
              <a:t>Expérience des fentes d’Young réalisée pour la première fois en 1800</a:t>
            </a:r>
            <a:endParaRPr lang="fr-FR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46EE18E-9445-E9FB-1020-61957046E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41" y="836712"/>
            <a:ext cx="1800224" cy="252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5AED8B4-5661-242F-E50E-339E87FB89AE}"/>
              </a:ext>
            </a:extLst>
          </p:cNvPr>
          <p:cNvSpPr txBox="1"/>
          <p:nvPr/>
        </p:nvSpPr>
        <p:spPr>
          <a:xfrm>
            <a:off x="6838679" y="3519516"/>
            <a:ext cx="20059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effectLst/>
                <a:highlight>
                  <a:srgbClr val="FFFFFF"/>
                </a:highlight>
              </a:rPr>
              <a:t>Mac Planck,</a:t>
            </a:r>
          </a:p>
          <a:p>
            <a:pPr algn="ctr"/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1858 - 1947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58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7141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Cours n°1 : Optique géométrique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15140" y="392906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D8F04E-EC9C-0D02-5FB3-80D177DB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76" y="731230"/>
            <a:ext cx="3317402" cy="128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0B3FB1-A919-4F5C-8C76-3D1B13017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39408"/>
            <a:ext cx="1201469" cy="12014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7983FD-1077-1524-F58D-7DF23D2BF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71" y="2113741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0CE610-703D-4E6D-6005-E12B1A5ED31A}"/>
              </a:ext>
            </a:extLst>
          </p:cNvPr>
          <p:cNvSpPr txBox="1"/>
          <p:nvPr/>
        </p:nvSpPr>
        <p:spPr>
          <a:xfrm>
            <a:off x="125760" y="360521"/>
            <a:ext cx="889248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du cours :</a:t>
            </a:r>
            <a:endParaRPr lang="fr-FR" sz="22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I] Propagation de la lumière 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Sources de lumière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Approximation de l’optique géométrique 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Indice</a:t>
            </a:r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longueur d’onde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Réflexion et réfraction 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II] Les systèmes optiques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Objet, image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Stigmatisme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</a:t>
            </a: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conditions de Gauss</a:t>
            </a:r>
            <a:endParaRPr lang="fr-FR" sz="2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Les lentilles minces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5) Relations de conjugaison et de grandissement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6) Projection de l’image d’un objet réel</a:t>
            </a:r>
          </a:p>
          <a:p>
            <a:endParaRPr lang="fr-F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III] Les instruments d’optiques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l’œil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l’appareil photo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Complément : les instruments à plusieurs lentilles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66D871-FA11-9DA2-C8E5-326997BE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04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38FACD-B30E-C6CF-6214-2B7687E2C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870702"/>
            <a:ext cx="8927976" cy="1827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B6EC1E-D44B-F65F-110C-2204D4C0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1" y="4817500"/>
            <a:ext cx="7361558" cy="13259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099C453-EAC0-23B9-7396-C93006F84BAA}"/>
              </a:ext>
            </a:extLst>
          </p:cNvPr>
          <p:cNvSpPr txBox="1"/>
          <p:nvPr/>
        </p:nvSpPr>
        <p:spPr>
          <a:xfrm>
            <a:off x="2195736" y="1947085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1: Exemples de spectre d’émission continu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B5AE04-472C-B45D-2C3D-96D1B3252A39}"/>
              </a:ext>
            </a:extLst>
          </p:cNvPr>
          <p:cNvSpPr txBox="1"/>
          <p:nvPr/>
        </p:nvSpPr>
        <p:spPr>
          <a:xfrm>
            <a:off x="2411760" y="6381328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2: Exemples de spectre d’émission discret</a:t>
            </a:r>
          </a:p>
        </p:txBody>
      </p:sp>
    </p:spTree>
    <p:extLst>
      <p:ext uri="{BB962C8B-B14F-4D97-AF65-F5344CB8AC3E}">
        <p14:creationId xmlns:p14="http://schemas.microsoft.com/office/powerpoint/2010/main" val="208758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6EF634-15B8-51B4-2756-6D5828F583F6}"/>
              </a:ext>
            </a:extLst>
          </p:cNvPr>
          <p:cNvSpPr txBox="1"/>
          <p:nvPr/>
        </p:nvSpPr>
        <p:spPr>
          <a:xfrm>
            <a:off x="2296364" y="4448145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3: Spectre des ondes électromagnétiques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5CCA2D-911E-42BB-32F4-557CE41F02FE}"/>
              </a:ext>
            </a:extLst>
          </p:cNvPr>
          <p:cNvSpPr txBox="1"/>
          <p:nvPr/>
        </p:nvSpPr>
        <p:spPr>
          <a:xfrm>
            <a:off x="899592" y="5517232"/>
            <a:ext cx="792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Animation : Lois de la réflexion et réfraction de Snell Descartes : </a:t>
            </a:r>
          </a:p>
          <a:p>
            <a:endParaRPr lang="fr-FR" u="sng" dirty="0"/>
          </a:p>
          <a:p>
            <a:r>
              <a:rPr lang="fr-FR" dirty="0"/>
              <a:t>https://phyanim.sciences.univ-nantes.fr/optiqueGeo/dioptres/dioptre_plan.php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CB668D-0B89-CCA1-B7A0-B2B25CC9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9" y="382759"/>
            <a:ext cx="8832345" cy="4054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94C73-A98B-C45E-7376-F255A4C5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741368"/>
          </a:xfrm>
        </p:spPr>
        <p:txBody>
          <a:bodyPr>
            <a:normAutofit/>
          </a:bodyPr>
          <a:lstStyle/>
          <a:p>
            <a:r>
              <a:rPr lang="fr-FR" sz="3200" u="sng" dirty="0"/>
              <a:t>Exercice de cours n°1</a:t>
            </a:r>
            <a:br>
              <a:rPr lang="fr-FR" sz="3200" dirty="0"/>
            </a:br>
            <a:br>
              <a:rPr lang="fr-FR" sz="3200" dirty="0"/>
            </a:br>
            <a: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  <a:t>Un rayon lumineux dans l’air tombe sur la surface de l’eau d’indice 1,33.</a:t>
            </a:r>
            <a:b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</a:br>
            <a:b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fr-FR" sz="3200" b="1" i="0" dirty="0">
                <a:solidFill>
                  <a:srgbClr val="000000"/>
                </a:solidFill>
                <a:effectLst/>
                <a:latin typeface="CMBX10"/>
              </a:rPr>
              <a:t>1. 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  <a:t>Déterminer l’angle de réfraction pour un angle d’incidence de 30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SFRM1000"/>
              </a:rPr>
              <a:t>°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  <a:t>.</a:t>
            </a:r>
            <a:b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</a:br>
            <a:b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fr-FR" sz="3200" b="1" i="0" dirty="0">
                <a:solidFill>
                  <a:srgbClr val="000000"/>
                </a:solidFill>
                <a:effectLst/>
                <a:latin typeface="CMBX10"/>
              </a:rPr>
              <a:t>2. 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  <a:t>Déterminer l’angle d’incidence pour un angle de r</a:t>
            </a:r>
            <a:r>
              <a:rPr lang="fr-FR" sz="3200" dirty="0">
                <a:solidFill>
                  <a:srgbClr val="000000"/>
                </a:solidFill>
                <a:latin typeface="CMR10"/>
              </a:rPr>
              <a:t>é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CMR10"/>
              </a:rPr>
              <a:t>fraction de 30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SFRM1000"/>
              </a:rPr>
              <a:t>°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6E8696-BA58-62CB-FDA0-CF0FB715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4900" y="-1468279"/>
            <a:ext cx="13998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3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94C73-A98B-C45E-7376-F255A4C5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741368"/>
          </a:xfrm>
        </p:spPr>
        <p:txBody>
          <a:bodyPr>
            <a:normAutofit/>
          </a:bodyPr>
          <a:lstStyle/>
          <a:p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6E8696-BA58-62CB-FDA0-CF0FB715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4900" y="-1468279"/>
            <a:ext cx="13998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8B03678-680B-19DB-30FD-A8ED9841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40438"/>
              </p:ext>
            </p:extLst>
          </p:nvPr>
        </p:nvGraphicFramePr>
        <p:xfrm>
          <a:off x="1" y="0"/>
          <a:ext cx="9143999" cy="6838222"/>
        </p:xfrm>
        <a:graphic>
          <a:graphicData uri="http://schemas.openxmlformats.org/drawingml/2006/table">
            <a:tbl>
              <a:tblPr/>
              <a:tblGrid>
                <a:gridCol w="9143999">
                  <a:extLst>
                    <a:ext uri="{9D8B030D-6E8A-4147-A177-3AD203B41FA5}">
                      <a16:colId xmlns:a16="http://schemas.microsoft.com/office/drawing/2014/main" val="1492451995"/>
                    </a:ext>
                  </a:extLst>
                </a:gridCol>
              </a:tblGrid>
              <a:tr h="6838222">
                <a:tc>
                  <a:txBody>
                    <a:bodyPr/>
                    <a:lstStyle/>
                    <a:p>
                      <a:pPr algn="ctr"/>
                      <a:r>
                        <a:rPr lang="fr-FR" sz="2800" u="sng" dirty="0">
                          <a:latin typeface="CMR10"/>
                        </a:rPr>
                        <a:t>Exercice de cours n°2</a:t>
                      </a:r>
                    </a:p>
                    <a:p>
                      <a:pPr algn="ctr"/>
                      <a:endParaRPr lang="fr-FR" sz="2800" b="1" i="0" dirty="0">
                        <a:solidFill>
                          <a:srgbClr val="000000"/>
                        </a:solidFill>
                        <a:effectLst/>
                        <a:latin typeface="CMR1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2800" b="1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1. 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Lorsque la lumière passe d’un milieu 1 à un milieu 2 moins réfringent (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n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2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 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&lt; n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), que se passe-t-il si l’angle d’incidence 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est trop important ?</a:t>
                      </a:r>
                    </a:p>
                    <a:p>
                      <a:pPr marL="0" indent="0" algn="ctr">
                        <a:buNone/>
                      </a:pPr>
                      <a:b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</a:br>
                      <a:r>
                        <a:rPr lang="fr-FR" sz="2800" b="1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2. 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Se produit-il la même chose lorsque l’indice 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n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2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 du deuxième milieu est supérieur à celui du premier milieu 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n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 ?</a:t>
                      </a:r>
                    </a:p>
                    <a:p>
                      <a:pPr marL="0" indent="0" algn="ctr">
                        <a:buNone/>
                      </a:pPr>
                      <a:b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</a:br>
                      <a:r>
                        <a:rPr lang="fr-FR" sz="2800" b="1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3. 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Déterminer l’angle d’incidence limite </a:t>
                      </a:r>
                      <a:r>
                        <a:rPr lang="fr-FR" sz="2800" b="0" i="1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</a:t>
                      </a:r>
                      <a:r>
                        <a:rPr lang="fr-FR" sz="2800" b="0" i="0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</a:t>
                      </a:r>
                      <a:r>
                        <a:rPr lang="fr-FR" sz="2800" b="0" i="1" baseline="-2500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,lim 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au-delà duquel il n’existe plus de rayon réfracté. </a:t>
                      </a:r>
                    </a:p>
                    <a:p>
                      <a:pPr marL="0" indent="0" algn="ctr">
                        <a:buNone/>
                      </a:pPr>
                      <a:endParaRPr lang="fr-FR" sz="2800" b="0" i="0" dirty="0">
                        <a:solidFill>
                          <a:srgbClr val="000000"/>
                        </a:solidFill>
                        <a:effectLst/>
                        <a:latin typeface="CMR1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2800" b="1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4.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 Application numérique pour le dioptre eau – air.</a:t>
                      </a:r>
                    </a:p>
                    <a:p>
                      <a:pPr marL="0" indent="0" algn="ctr">
                        <a:buNone/>
                      </a:pPr>
                      <a:endParaRPr lang="fr-FR" sz="2800" b="0" i="0" dirty="0">
                        <a:solidFill>
                          <a:srgbClr val="000000"/>
                        </a:solidFill>
                        <a:effectLst/>
                        <a:latin typeface="CMR1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Ce phénomène est la </a:t>
                      </a:r>
                      <a:r>
                        <a:rPr lang="fr-FR" sz="2800" b="1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réflexion totale</a:t>
                      </a:r>
                      <a:r>
                        <a:rPr lang="fr-FR" sz="28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167732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547EED-8BD4-FC55-838E-64418EC52BB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02415" y="3417202"/>
            <a:ext cx="12286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7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Affichage à l'écran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CMBX10</vt:lpstr>
      <vt:lpstr>CMR10</vt:lpstr>
      <vt:lpstr>Google Sans</vt:lpstr>
      <vt:lpstr>SFRM1000</vt:lpstr>
      <vt:lpstr>Thème Office</vt:lpstr>
      <vt:lpstr>Présentation PowerPoint</vt:lpstr>
      <vt:lpstr>Introduction historique</vt:lpstr>
      <vt:lpstr>Présentation PowerPoint</vt:lpstr>
      <vt:lpstr>Présentation PowerPoint</vt:lpstr>
      <vt:lpstr>Présentation PowerPoint</vt:lpstr>
      <vt:lpstr>Présentation PowerPoint</vt:lpstr>
      <vt:lpstr>Exercice de cours n°1  Un rayon lumineux dans l’air tombe sur la surface de l’eau d’indice 1,33.  1. Déterminer l’angle de réfraction pour un angle d’incidence de 30°.  2. Déterminer l’angle d’incidence pour un angle de réfraction de 30° </vt:lpstr>
      <vt:lpstr>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Pablo Guidicelli</dc:creator>
  <cp:lastModifiedBy>Pablo Guidicelli</cp:lastModifiedBy>
  <cp:revision>56</cp:revision>
  <dcterms:created xsi:type="dcterms:W3CDTF">2023-11-22T09:08:51Z</dcterms:created>
  <dcterms:modified xsi:type="dcterms:W3CDTF">2025-09-07T16:02:48Z</dcterms:modified>
</cp:coreProperties>
</file>