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75" r:id="rId3"/>
    <p:sldId id="262" r:id="rId4"/>
    <p:sldId id="263" r:id="rId5"/>
    <p:sldId id="273" r:id="rId6"/>
    <p:sldId id="261" r:id="rId7"/>
    <p:sldId id="260" r:id="rId8"/>
    <p:sldId id="277" r:id="rId9"/>
    <p:sldId id="285" r:id="rId10"/>
    <p:sldId id="287" r:id="rId11"/>
    <p:sldId id="290" r:id="rId12"/>
    <p:sldId id="281" r:id="rId13"/>
    <p:sldId id="28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22FDC2C-F653-44FF-B9A5-1E356F88F0D7}">
          <p14:sldIdLst>
            <p14:sldId id="264"/>
            <p14:sldId id="275"/>
            <p14:sldId id="262"/>
            <p14:sldId id="263"/>
            <p14:sldId id="273"/>
            <p14:sldId id="261"/>
            <p14:sldId id="260"/>
            <p14:sldId id="277"/>
          </p14:sldIdLst>
        </p14:section>
        <p14:section name="Section sans titre" id="{28F4E4AC-BFFF-4851-BB15-B0C6D0BE9F18}">
          <p14:sldIdLst>
            <p14:sldId id="285"/>
            <p14:sldId id="287"/>
            <p14:sldId id="290"/>
            <p14:sldId id="281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13A24-2AB1-4DB2-9C22-97BF654DB3A3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96C58-799C-4A55-96F2-E09777BA6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69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96C58-799C-4A55-96F2-E09777BA6D9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76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96C58-799C-4A55-96F2-E09777BA6D95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392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15/09/2025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15/09/2025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15/09/2025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15/09/2025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15/09/2025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15/09/2025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15/09/2025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15/09/2025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15/09/2025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15/09/2025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286-4F9E-48DD-A8D2-DFB42F05578E}" type="datetimeFigureOut">
              <a:rPr lang="fr-FR" smtClean="0"/>
              <a:pPr/>
              <a:t>15/09/2025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0286-4F9E-48DD-A8D2-DFB42F05578E}" type="datetimeFigureOut">
              <a:rPr lang="fr-FR" smtClean="0"/>
              <a:pPr/>
              <a:t>15/09/2025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5B27-0B44-4354-A105-4D47E24773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0034" y="71414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/>
              <a:t>Cours n°1 : Optique géométrique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15140" y="3929066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907A04-F2BC-8903-ECF4-26BB9A1F6E8C}"/>
              </a:ext>
            </a:extLst>
          </p:cNvPr>
          <p:cNvSpPr txBox="1"/>
          <p:nvPr/>
        </p:nvSpPr>
        <p:spPr>
          <a:xfrm>
            <a:off x="125760" y="360521"/>
            <a:ext cx="889248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du cours :</a:t>
            </a:r>
            <a:endParaRPr lang="fr-FR" sz="2200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22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I] Propagation de la lumière 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1) Sources de lumière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2) Approximation de l’optique géométrique </a:t>
            </a:r>
            <a:endParaRPr lang="fr-FR" sz="22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3) Indice</a:t>
            </a:r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longueur d’onde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4) Réflexion et réfraction </a:t>
            </a:r>
          </a:p>
          <a:p>
            <a:r>
              <a:rPr lang="fr-F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r>
              <a:rPr lang="fr-FR" sz="2200" u="sng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II] Les systèmes optiques 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1) Objet, image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2) Stigmatisme 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3) </a:t>
            </a:r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conditions de Gauss</a:t>
            </a:r>
            <a:endParaRPr lang="fr-FR" sz="22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4) Les lentilles minces 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5) Relations de conjugaison et de grandissement</a:t>
            </a:r>
          </a:p>
          <a:p>
            <a:r>
              <a:rPr lang="fr-FR" sz="2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6) Projection de l’image d’un objet réel</a:t>
            </a:r>
          </a:p>
          <a:p>
            <a:endParaRPr lang="fr-FR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22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III] Les instruments d’optiques</a:t>
            </a:r>
          </a:p>
          <a:p>
            <a:r>
              <a:rPr lang="fr-F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1) l’œil </a:t>
            </a:r>
          </a:p>
          <a:p>
            <a:r>
              <a:rPr lang="fr-F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2) l’appareil photographique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FD8F04E-EC9C-0D02-5FB3-80D177DB0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30" y="660233"/>
            <a:ext cx="3429498" cy="132635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609CACC-A318-4EC4-6017-85EAD1092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039408"/>
            <a:ext cx="1201469" cy="120146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C3F0287-4132-5F74-1AFC-7983F2B1F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71" y="2113741"/>
            <a:ext cx="174307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C8E9F5E-6F71-1B3D-AE0F-5927E844E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5" y="369332"/>
            <a:ext cx="7945389" cy="40756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C405196-0C6F-21CA-0DBD-EA0428BF0007}"/>
              </a:ext>
            </a:extLst>
          </p:cNvPr>
          <p:cNvSpPr txBox="1"/>
          <p:nvPr/>
        </p:nvSpPr>
        <p:spPr>
          <a:xfrm>
            <a:off x="-36512" y="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/>
              <a:t>Profondeur de champs : observation d’images</a:t>
            </a:r>
            <a:endParaRPr lang="fr-FR" i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7826BB-9012-1767-9D59-570E07821C48}"/>
              </a:ext>
            </a:extLst>
          </p:cNvPr>
          <p:cNvSpPr txBox="1"/>
          <p:nvPr/>
        </p:nvSpPr>
        <p:spPr>
          <a:xfrm>
            <a:off x="1043607" y="4292881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000000"/>
                </a:solidFill>
                <a:latin typeface="LinLibertineT"/>
              </a:rPr>
              <a:t>Questions :</a:t>
            </a:r>
          </a:p>
          <a:p>
            <a:endParaRPr lang="fr-FR" dirty="0">
              <a:solidFill>
                <a:srgbClr val="000000"/>
              </a:solidFill>
              <a:latin typeface="LinLibertineT"/>
            </a:endParaRPr>
          </a:p>
          <a:p>
            <a:r>
              <a:rPr lang="fr-FR" dirty="0">
                <a:solidFill>
                  <a:srgbClr val="000000"/>
                </a:solidFill>
                <a:latin typeface="LinLibertineT"/>
              </a:rPr>
              <a:t>• L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LinLibertineT"/>
              </a:rPr>
              <a:t>e flou de l’arrière plan peut-il être dû aux différents temps de pose ?</a:t>
            </a:r>
          </a:p>
          <a:p>
            <a:endParaRPr lang="fr-FR" dirty="0">
              <a:solidFill>
                <a:srgbClr val="000000"/>
              </a:solidFill>
              <a:latin typeface="LinLibertineT"/>
            </a:endParaRPr>
          </a:p>
          <a:p>
            <a:r>
              <a:rPr lang="fr-FR" dirty="0">
                <a:solidFill>
                  <a:srgbClr val="000000"/>
                </a:solidFill>
                <a:latin typeface="LinLibertineT"/>
              </a:rPr>
              <a:t>• </a:t>
            </a:r>
            <a:r>
              <a:rPr lang="fr-FR" dirty="0"/>
              <a:t>Quel paramètre semble déterminant sur la profondeur de champ ?</a:t>
            </a:r>
          </a:p>
          <a:p>
            <a:endParaRPr lang="fr-FR" dirty="0"/>
          </a:p>
          <a:p>
            <a:r>
              <a:rPr lang="fr-FR" dirty="0">
                <a:solidFill>
                  <a:srgbClr val="000000"/>
                </a:solidFill>
                <a:latin typeface="LinLibertineT"/>
              </a:rPr>
              <a:t>• </a:t>
            </a:r>
            <a:r>
              <a:rPr lang="fr-FR" dirty="0"/>
              <a:t>Pourquoi modifier le temps de pose entre les photos ?</a:t>
            </a:r>
            <a:br>
              <a:rPr lang="fr-FR" dirty="0"/>
            </a:b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AB8DB9A-8B51-8783-DC1C-2ABE692DD3FC}"/>
              </a:ext>
            </a:extLst>
          </p:cNvPr>
          <p:cNvSpPr txBox="1"/>
          <p:nvPr/>
        </p:nvSpPr>
        <p:spPr>
          <a:xfrm>
            <a:off x="467544" y="648866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Animation sur la profondeur de champs : https://www.geogebra.org/m/KARHjmCA</a:t>
            </a:r>
          </a:p>
        </p:txBody>
      </p:sp>
    </p:spTree>
    <p:extLst>
      <p:ext uri="{BB962C8B-B14F-4D97-AF65-F5344CB8AC3E}">
        <p14:creationId xmlns:p14="http://schemas.microsoft.com/office/powerpoint/2010/main" val="52917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967F435-952E-9CB3-A364-A6A577A4A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61" y="606803"/>
            <a:ext cx="7225478" cy="56443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05ADFB2-B796-BAD7-4D17-F8B2532A8542}"/>
              </a:ext>
            </a:extLst>
          </p:cNvPr>
          <p:cNvSpPr txBox="1"/>
          <p:nvPr/>
        </p:nvSpPr>
        <p:spPr>
          <a:xfrm>
            <a:off x="-36512" y="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/>
              <a:t>Profondeur de champs : lien avec l’ouverture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048615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192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00E07FE-B4C9-AF6B-4F8E-A2EF2210E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460432" cy="391777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329DE7A-FC0D-AABB-3A28-3C4AA8D63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2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E089543-B475-5428-5723-694053622AAE}"/>
              </a:ext>
            </a:extLst>
          </p:cNvPr>
          <p:cNvSpPr txBox="1"/>
          <p:nvPr/>
        </p:nvSpPr>
        <p:spPr>
          <a:xfrm>
            <a:off x="1275570" y="725795"/>
            <a:ext cx="6592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/>
              <a:t>Quelles différences entre ces deux images prises avec le même appareil photographique ? </a:t>
            </a:r>
            <a:endParaRPr lang="fr-FR" sz="2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E71A2F1-D151-47E6-0685-C54D1353BDAE}"/>
              </a:ext>
            </a:extLst>
          </p:cNvPr>
          <p:cNvSpPr txBox="1"/>
          <p:nvPr/>
        </p:nvSpPr>
        <p:spPr>
          <a:xfrm>
            <a:off x="3707904" y="2601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Introduction</a:t>
            </a:r>
            <a:endParaRPr lang="fr-FR" sz="24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E57626B-66FA-7237-4020-18FC7AAAB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4" y="2420888"/>
            <a:ext cx="8553049" cy="306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3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BFC61F5-67F6-405C-1505-8C7615F28FDB}"/>
              </a:ext>
            </a:extLst>
          </p:cNvPr>
          <p:cNvSpPr txBox="1"/>
          <p:nvPr/>
        </p:nvSpPr>
        <p:spPr>
          <a:xfrm>
            <a:off x="-1764704" y="116632"/>
            <a:ext cx="60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1) L’œil</a:t>
            </a:r>
            <a:endParaRPr lang="fr-FR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85B77E-9326-3E20-51C4-4190A5953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" y="1196752"/>
            <a:ext cx="9056759" cy="453992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D603F2F-767D-D504-2028-FC42BA4F06E2}"/>
              </a:ext>
            </a:extLst>
          </p:cNvPr>
          <p:cNvSpPr txBox="1"/>
          <p:nvPr/>
        </p:nvSpPr>
        <p:spPr>
          <a:xfrm>
            <a:off x="3095836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/>
              <a:t>Figure 1: Description de l’œil</a:t>
            </a:r>
          </a:p>
        </p:txBody>
      </p:sp>
    </p:spTree>
    <p:extLst>
      <p:ext uri="{BB962C8B-B14F-4D97-AF65-F5344CB8AC3E}">
        <p14:creationId xmlns:p14="http://schemas.microsoft.com/office/powerpoint/2010/main" val="208758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304BC69-8B5B-E1D6-C8F5-1C59BA852AE6}"/>
              </a:ext>
            </a:extLst>
          </p:cNvPr>
          <p:cNvSpPr txBox="1"/>
          <p:nvPr/>
        </p:nvSpPr>
        <p:spPr>
          <a:xfrm>
            <a:off x="-1764704" y="116632"/>
            <a:ext cx="60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1) L’œil</a:t>
            </a:r>
            <a:endParaRPr lang="fr-FR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96DBD51-D1B0-0BA3-1218-4983B6624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" y="1748334"/>
            <a:ext cx="9091448" cy="4648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2583659-712C-766C-8288-EE6647874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2" y="3516626"/>
            <a:ext cx="9144000" cy="204938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D41A310-E10A-61A9-3543-DD3C829E4C67}"/>
              </a:ext>
            </a:extLst>
          </p:cNvPr>
          <p:cNvSpPr txBox="1"/>
          <p:nvPr/>
        </p:nvSpPr>
        <p:spPr>
          <a:xfrm>
            <a:off x="0" y="795965"/>
            <a:ext cx="911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Résolution angulaire :</a:t>
            </a:r>
            <a:r>
              <a:rPr lang="fr-FR" dirty="0"/>
              <a:t> Angle minimal séparant deux points objet pour être détectés séparément (sur deux cellules sensibles différentes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996CBEE-6A8D-1980-BD16-F48A465ED9BC}"/>
              </a:ext>
            </a:extLst>
          </p:cNvPr>
          <p:cNvSpPr txBox="1"/>
          <p:nvPr/>
        </p:nvSpPr>
        <p:spPr>
          <a:xfrm>
            <a:off x="-17932" y="2789028"/>
            <a:ext cx="898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Plage d’accommodation :</a:t>
            </a:r>
            <a:r>
              <a:rPr lang="fr-FR" dirty="0"/>
              <a:t> Distance séparant le punctum </a:t>
            </a:r>
            <a:r>
              <a:rPr lang="fr-FR" dirty="0" err="1"/>
              <a:t>proximum</a:t>
            </a:r>
            <a:r>
              <a:rPr lang="fr-FR" dirty="0"/>
              <a:t> et le punctum remotum</a:t>
            </a:r>
            <a:r>
              <a:rPr lang="fr-FR" u="sng" dirty="0"/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860FECE-001D-1E4F-AEEB-595455875225}"/>
              </a:ext>
            </a:extLst>
          </p:cNvPr>
          <p:cNvSpPr txBox="1"/>
          <p:nvPr/>
        </p:nvSpPr>
        <p:spPr>
          <a:xfrm>
            <a:off x="179512" y="6440148"/>
            <a:ext cx="954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Animation université de Nantes :</a:t>
            </a:r>
            <a:r>
              <a:rPr lang="fr-FR" sz="1400" i="1" dirty="0"/>
              <a:t> https://phyanim.sciences.univ-nantes.fr/optiqueGeo/instruments/correction.php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0A5BFE7-3FD1-12A0-4DA4-822D34B6FB38}"/>
              </a:ext>
            </a:extLst>
          </p:cNvPr>
          <p:cNvSpPr txBox="1"/>
          <p:nvPr/>
        </p:nvSpPr>
        <p:spPr>
          <a:xfrm>
            <a:off x="431540" y="544567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/>
              <a:t>Figure 2 </a:t>
            </a:r>
            <a:r>
              <a:rPr lang="fr-FR" i="1" dirty="0"/>
              <a:t>: Formation d’images vues au </a:t>
            </a:r>
            <a:r>
              <a:rPr lang="fr-FR" i="1" dirty="0" err="1"/>
              <a:t>ponctum</a:t>
            </a:r>
            <a:r>
              <a:rPr lang="fr-FR" i="1" dirty="0"/>
              <a:t> remotum et au </a:t>
            </a:r>
            <a:r>
              <a:rPr lang="fr-FR" i="1" dirty="0" err="1"/>
              <a:t>ponctum</a:t>
            </a:r>
            <a:r>
              <a:rPr lang="fr-FR" i="1" dirty="0"/>
              <a:t> </a:t>
            </a:r>
            <a:r>
              <a:rPr lang="fr-FR" i="1" dirty="0" err="1"/>
              <a:t>proximum</a:t>
            </a:r>
            <a:r>
              <a:rPr lang="fr-FR" i="1" dirty="0"/>
              <a:t>. Rappelons que la distance cristallin-rétine est fixe, seule change la focale du cristallin. </a:t>
            </a:r>
            <a:endParaRPr lang="fr-FR" i="1" u="sng" dirty="0"/>
          </a:p>
        </p:txBody>
      </p:sp>
    </p:spTree>
    <p:extLst>
      <p:ext uri="{BB962C8B-B14F-4D97-AF65-F5344CB8AC3E}">
        <p14:creationId xmlns:p14="http://schemas.microsoft.com/office/powerpoint/2010/main" val="175190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08B117D-6199-6DA1-12BC-5C7C6690D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03" y="0"/>
            <a:ext cx="4537793" cy="31409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5E4BB42-D78D-8E7E-2A59-F9F2AE165032}"/>
              </a:ext>
            </a:extLst>
          </p:cNvPr>
          <p:cNvSpPr txBox="1"/>
          <p:nvPr/>
        </p:nvSpPr>
        <p:spPr>
          <a:xfrm>
            <a:off x="-1479608" y="116632"/>
            <a:ext cx="606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2) L’appareil photographique</a:t>
            </a:r>
            <a:endParaRPr lang="fr-FR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2BB0DC9-EE3F-7499-A7B5-F27F0EFCC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8" y="3618257"/>
            <a:ext cx="9144000" cy="3064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D19A7A9-CE95-AEC0-6637-FCA3DF82F06E}"/>
              </a:ext>
            </a:extLst>
          </p:cNvPr>
          <p:cNvSpPr txBox="1"/>
          <p:nvPr/>
        </p:nvSpPr>
        <p:spPr>
          <a:xfrm>
            <a:off x="1991544" y="310031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/>
              <a:t>Figure 3: Description de l’appareil photographique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EB6F6FF-3DF5-0D30-25A8-B3ADB67D9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1"/>
            <a:ext cx="5976664" cy="30235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9864A88-13D8-436C-AADF-22940AAB9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6120680" cy="3098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367FBD6B-2354-973A-BECE-E7DF549044D3}"/>
                  </a:ext>
                </a:extLst>
              </p:cNvPr>
              <p:cNvSpPr txBox="1"/>
              <p:nvPr/>
            </p:nvSpPr>
            <p:spPr>
              <a:xfrm>
                <a:off x="2843808" y="6349463"/>
                <a:ext cx="3888432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u="sng" dirty="0"/>
                  <a:t>Variation du nombre d’ouverture</a:t>
                </a:r>
                <a:r>
                  <a:rPr lang="fr-FR" i="1" dirty="0"/>
                  <a:t>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fr-FR" i="1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367FBD6B-2354-973A-BECE-E7DF54904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349463"/>
                <a:ext cx="3888432" cy="508537"/>
              </a:xfrm>
              <a:prstGeom prst="rect">
                <a:avLst/>
              </a:prstGeom>
              <a:blipFill>
                <a:blip r:embed="rId4"/>
                <a:stretch>
                  <a:fillRect l="-1413" b="-48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7B5355CB-5C3F-AEB2-A79E-6B5424AA186E}"/>
              </a:ext>
            </a:extLst>
          </p:cNvPr>
          <p:cNvSpPr txBox="1"/>
          <p:nvPr/>
        </p:nvSpPr>
        <p:spPr>
          <a:xfrm>
            <a:off x="2915816" y="29140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/>
              <a:t>Variation de la durée d’exposition </a:t>
            </a:r>
            <a:r>
              <a:rPr lang="el-GR" i="1" u="sng" dirty="0"/>
              <a:t>τ</a:t>
            </a:r>
            <a:r>
              <a:rPr lang="fr-FR" i="1" u="sng" dirty="0"/>
              <a:t> 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2932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C405196-0C6F-21CA-0DBD-EA0428BF0007}"/>
              </a:ext>
            </a:extLst>
          </p:cNvPr>
          <p:cNvSpPr txBox="1"/>
          <p:nvPr/>
        </p:nvSpPr>
        <p:spPr>
          <a:xfrm>
            <a:off x="-1016" y="13985"/>
            <a:ext cx="91450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u="sng" dirty="0"/>
              <a:t>Profondeur de champs: </a:t>
            </a:r>
            <a:r>
              <a:rPr lang="fr-FR" dirty="0"/>
              <a:t>Distance séparant le point le plus proche et le point le plus éloigné qui apparaissent net sur l’appareil photo.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E5D4F93-8D47-2138-878F-EF79AD97A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85" y="1517921"/>
            <a:ext cx="6753013" cy="38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380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Affichage à l'écran (4:3)</PresentationFormat>
  <Paragraphs>45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LinLibertineT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Pablo Guidicelli</dc:creator>
  <cp:lastModifiedBy>Pablo Guidicelli</cp:lastModifiedBy>
  <cp:revision>62</cp:revision>
  <dcterms:created xsi:type="dcterms:W3CDTF">2023-11-22T09:08:51Z</dcterms:created>
  <dcterms:modified xsi:type="dcterms:W3CDTF">2025-09-16T01:27:49Z</dcterms:modified>
</cp:coreProperties>
</file>