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75" r:id="rId3"/>
    <p:sldId id="262" r:id="rId4"/>
    <p:sldId id="263" r:id="rId5"/>
    <p:sldId id="273" r:id="rId6"/>
    <p:sldId id="261" r:id="rId7"/>
    <p:sldId id="260" r:id="rId8"/>
    <p:sldId id="281" r:id="rId9"/>
    <p:sldId id="277" r:id="rId10"/>
    <p:sldId id="280" r:id="rId11"/>
    <p:sldId id="279" r:id="rId12"/>
    <p:sldId id="274" r:id="rId13"/>
    <p:sldId id="283" r:id="rId14"/>
    <p:sldId id="282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13A24-2AB1-4DB2-9C22-97BF654DB3A3}" type="datetimeFigureOut">
              <a:rPr lang="fr-FR" smtClean="0"/>
              <a:t>07/09/2025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96C58-799C-4A55-96F2-E09777BA6D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69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96C58-799C-4A55-96F2-E09777BA6D9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76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96C58-799C-4A55-96F2-E09777BA6D95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392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0286-4F9E-48DD-A8D2-DFB42F05578E}" type="datetimeFigureOut">
              <a:rPr lang="fr-FR" smtClean="0"/>
              <a:pPr/>
              <a:t>07/09/2025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0034" y="71414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/>
              <a:t>Cours n°1 : Optique géométrique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715140" y="3929066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907A04-F2BC-8903-ECF4-26BB9A1F6E8C}"/>
              </a:ext>
            </a:extLst>
          </p:cNvPr>
          <p:cNvSpPr txBox="1"/>
          <p:nvPr/>
        </p:nvSpPr>
        <p:spPr>
          <a:xfrm>
            <a:off x="125760" y="360521"/>
            <a:ext cx="889248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du cours :</a:t>
            </a:r>
            <a:endParaRPr lang="fr-FR" sz="2200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22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I] Propagation de la lumière 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1) Sources de lumière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2) Approximation de l’optique géométrique </a:t>
            </a:r>
            <a:endParaRPr lang="fr-FR" sz="22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3) Indice</a:t>
            </a:r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longueur d’onde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4) Réflexion et réfraction </a:t>
            </a:r>
          </a:p>
          <a:p>
            <a:r>
              <a:rPr lang="fr-F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r>
              <a:rPr lang="fr-FR" sz="22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II] Les systèmes optiques </a:t>
            </a:r>
          </a:p>
          <a:p>
            <a:r>
              <a:rPr lang="fr-F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1) Objet, image</a:t>
            </a:r>
          </a:p>
          <a:p>
            <a:r>
              <a:rPr lang="fr-F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2) Stigmatisme </a:t>
            </a:r>
          </a:p>
          <a:p>
            <a:r>
              <a:rPr lang="fr-F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3) </a:t>
            </a:r>
            <a:r>
              <a:rPr lang="fr-F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conditions de Gauss</a:t>
            </a:r>
            <a:endParaRPr lang="fr-FR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4) Les lentilles minces </a:t>
            </a:r>
          </a:p>
          <a:p>
            <a:r>
              <a:rPr lang="fr-F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5) Relations de conjugaison et de grandissement</a:t>
            </a:r>
          </a:p>
          <a:p>
            <a:r>
              <a:rPr lang="fr-F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6) Projection de l’image d’un objet réel</a:t>
            </a:r>
          </a:p>
          <a:p>
            <a:endParaRPr lang="fr-FR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2200" u="sng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III] Les instruments d’optiques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1) l’œil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2) l’appareil photo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3) Complément : les instruments à plusieurs lentilles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FD8F04E-EC9C-0D02-5FB3-80D177DB0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30" y="660233"/>
            <a:ext cx="3429498" cy="132635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609CACC-A318-4EC4-6017-85EAD1092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039408"/>
            <a:ext cx="1201469" cy="120146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C3F0287-4132-5F74-1AFC-7983F2B1F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71" y="2113741"/>
            <a:ext cx="174307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1E8240B-FEC8-C926-5962-190DD8DA0D18}"/>
              </a:ext>
            </a:extLst>
          </p:cNvPr>
          <p:cNvSpPr txBox="1"/>
          <p:nvPr/>
        </p:nvSpPr>
        <p:spPr>
          <a:xfrm>
            <a:off x="0" y="3068960"/>
            <a:ext cx="91450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/>
          </a:p>
          <a:p>
            <a:pPr marL="342900" indent="-342900">
              <a:buFontTx/>
              <a:buAutoNum type="arabicParenR"/>
            </a:pPr>
            <a:r>
              <a:rPr lang="fr-FR" sz="2000" dirty="0"/>
              <a:t>Faire un schéma de la situation. Pour faire cette projection, quelles doivent être les natures (réelle/virtuelle) de l’objet et de l’image ? </a:t>
            </a:r>
          </a:p>
          <a:p>
            <a:pPr marL="342900" indent="-342900">
              <a:buAutoNum type="arabicParenR"/>
            </a:pPr>
            <a:r>
              <a:rPr lang="fr-FR" sz="2000" dirty="0"/>
              <a:t>Quel type de lentille (convergente/divergente) doit-on utiliser pour faire cette projection ?</a:t>
            </a:r>
          </a:p>
          <a:p>
            <a:pPr marL="342900" indent="-342900">
              <a:buAutoNum type="arabicParenR"/>
            </a:pPr>
            <a:r>
              <a:rPr lang="fr-FR" sz="2000" dirty="0"/>
              <a:t>En partant la relation de conjugaison de Descartes, établir une équation du deuxième degré vérifiée par x en fonction de D et f’.</a:t>
            </a:r>
          </a:p>
          <a:p>
            <a:pPr marL="342900" indent="-342900">
              <a:buAutoNum type="arabicParenR"/>
            </a:pPr>
            <a:r>
              <a:rPr lang="fr-FR" sz="2000" dirty="0"/>
              <a:t>A quelle condition sur D et f’ peut-on utiliser la lentille pour réaliser la projection ?</a:t>
            </a:r>
          </a:p>
          <a:p>
            <a:pPr marL="342900" indent="-342900">
              <a:buAutoNum type="arabicParenR"/>
            </a:pPr>
            <a:r>
              <a:rPr lang="fr-FR" sz="2000" dirty="0"/>
              <a:t>Combien de positions de la lentille existe-t-il permettant de réaliser la projection ? 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734E67-C9A4-2574-C5D5-4BC626C307E3}"/>
              </a:ext>
            </a:extLst>
          </p:cNvPr>
          <p:cNvSpPr txBox="1"/>
          <p:nvPr/>
        </p:nvSpPr>
        <p:spPr>
          <a:xfrm>
            <a:off x="251520" y="6451799"/>
            <a:ext cx="925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/>
              <a:t>Animation :</a:t>
            </a:r>
            <a:r>
              <a:rPr lang="fr-FR" i="1" dirty="0"/>
              <a:t> https://phyanim.sciences.univ-nantes.fr/optiqueGeo/focometrie/bessel.php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66C10FA-C547-204C-9021-4D43DE72B6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 b="9401"/>
          <a:stretch/>
        </p:blipFill>
        <p:spPr>
          <a:xfrm>
            <a:off x="5587818" y="0"/>
            <a:ext cx="3556182" cy="244827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9B45702-BCCE-5A05-C10B-D214ED306A39}"/>
              </a:ext>
            </a:extLst>
          </p:cNvPr>
          <p:cNvSpPr txBox="1"/>
          <p:nvPr/>
        </p:nvSpPr>
        <p:spPr>
          <a:xfrm>
            <a:off x="0" y="980728"/>
            <a:ext cx="56401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	En tant que physicien au laboratoire d’optique, on souhaite réaliser l’image d’une diapositive (objet) sur un écran situé à </a:t>
            </a:r>
            <a:r>
              <a:rPr lang="fr-FR" sz="2000" b="1" dirty="0"/>
              <a:t>une distance D</a:t>
            </a:r>
            <a:r>
              <a:rPr lang="fr-FR" sz="2000" dirty="0"/>
              <a:t> à l’aide d’une lentille de </a:t>
            </a:r>
            <a:r>
              <a:rPr lang="fr-FR" sz="2000" b="1" dirty="0"/>
              <a:t>distance focale f’. </a:t>
            </a:r>
          </a:p>
          <a:p>
            <a:r>
              <a:rPr lang="fr-FR" sz="2000" dirty="0"/>
              <a:t>	On note </a:t>
            </a:r>
            <a:r>
              <a:rPr lang="fr-FR" sz="2000" b="1" dirty="0"/>
              <a:t>x la distance entre la diapositive et la lentille</a:t>
            </a:r>
            <a:r>
              <a:rPr lang="fr-FR" sz="2000" dirty="0"/>
              <a:t>. </a:t>
            </a: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026FE61-1D27-DB65-FCE2-8ACDCF64DF78}"/>
              </a:ext>
            </a:extLst>
          </p:cNvPr>
          <p:cNvSpPr txBox="1"/>
          <p:nvPr/>
        </p:nvSpPr>
        <p:spPr>
          <a:xfrm>
            <a:off x="-972616" y="129249"/>
            <a:ext cx="60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6) Projection de l’image d’un objet réel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45766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9FFC05B-C9B1-52E9-0AE2-37475C144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r="12988"/>
          <a:stretch/>
        </p:blipFill>
        <p:spPr>
          <a:xfrm>
            <a:off x="1359994" y="644131"/>
            <a:ext cx="6639504" cy="621386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9B16A35-D9F8-80FB-6996-697263D19D22}"/>
              </a:ext>
            </a:extLst>
          </p:cNvPr>
          <p:cNvSpPr txBox="1"/>
          <p:nvPr/>
        </p:nvSpPr>
        <p:spPr>
          <a:xfrm>
            <a:off x="1691680" y="116632"/>
            <a:ext cx="606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Complément : Démonstration des relations de conjugaison</a:t>
            </a:r>
          </a:p>
          <a:p>
            <a:pPr algn="ctr"/>
            <a:r>
              <a:rPr lang="fr-FR" i="1" dirty="0"/>
              <a:t>Cf : Optique </a:t>
            </a:r>
            <a:r>
              <a:rPr lang="fr-FR" i="1" dirty="0" err="1"/>
              <a:t>S.Houard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978747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E53CE56-C1B7-50AF-AFF0-32766871B1D6}"/>
              </a:ext>
            </a:extLst>
          </p:cNvPr>
          <p:cNvSpPr txBox="1"/>
          <p:nvPr/>
        </p:nvSpPr>
        <p:spPr>
          <a:xfrm>
            <a:off x="1691680" y="116632"/>
            <a:ext cx="606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Complément : Démonstration des relations de conjugaison</a:t>
            </a:r>
          </a:p>
          <a:p>
            <a:pPr algn="ctr"/>
            <a:r>
              <a:rPr lang="fr-FR" i="1" dirty="0"/>
              <a:t>Cf : Optique </a:t>
            </a:r>
            <a:r>
              <a:rPr lang="fr-FR" i="1" dirty="0" err="1"/>
              <a:t>S.Houard</a:t>
            </a:r>
            <a:endParaRPr lang="fr-FR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EF2B4D-1A70-7039-2279-1CEE5EDB7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24400" r="3538" b="32192"/>
          <a:stretch/>
        </p:blipFill>
        <p:spPr>
          <a:xfrm>
            <a:off x="654948" y="2132856"/>
            <a:ext cx="8136904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2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45598E4-8732-8C63-B216-4325EDC57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451"/>
            <a:ext cx="9144000" cy="11726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5F3CC69-3D4C-A265-77BB-ECDCAF11D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704"/>
            <a:ext cx="9144000" cy="38056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7BF905C-BDC2-9BB1-31A9-A0E0EC967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139"/>
            <a:ext cx="9144000" cy="67213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B78788F-2E1D-E0EB-CDC1-227624804DC1}"/>
              </a:ext>
            </a:extLst>
          </p:cNvPr>
          <p:cNvSpPr txBox="1"/>
          <p:nvPr/>
        </p:nvSpPr>
        <p:spPr>
          <a:xfrm>
            <a:off x="-108520" y="81858"/>
            <a:ext cx="60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5) Relations de conjugaison et de grandissement transversal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86144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553D31-F075-0700-955E-29EF2EF052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"/>
          <a:stretch/>
        </p:blipFill>
        <p:spPr>
          <a:xfrm>
            <a:off x="22217" y="980728"/>
            <a:ext cx="9108197" cy="34538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88BB89-D0AA-6244-63AC-2F8105118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" y="4434553"/>
            <a:ext cx="9144000" cy="124589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F3C39D2-10B5-CD68-4FF4-D0482B8EB202}"/>
              </a:ext>
            </a:extLst>
          </p:cNvPr>
          <p:cNvSpPr txBox="1"/>
          <p:nvPr/>
        </p:nvSpPr>
        <p:spPr>
          <a:xfrm>
            <a:off x="-612576" y="260648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u="sng" dirty="0"/>
              <a:t>6) Projection de l’image d’un objet réel </a:t>
            </a:r>
            <a:r>
              <a:rPr lang="fr-FR" b="1" u="sng" dirty="0"/>
              <a:t>(Correction)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18866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E089543-B475-5428-5723-694053622AAE}"/>
              </a:ext>
            </a:extLst>
          </p:cNvPr>
          <p:cNvSpPr txBox="1"/>
          <p:nvPr/>
        </p:nvSpPr>
        <p:spPr>
          <a:xfrm>
            <a:off x="1251382" y="570415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Système optique</a:t>
            </a:r>
            <a:r>
              <a:rPr lang="fr-FR" sz="2400" dirty="0"/>
              <a:t> = Ensemble de dioptres/ miroirs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E71A2F1-D151-47E6-0685-C54D1353BDAE}"/>
              </a:ext>
            </a:extLst>
          </p:cNvPr>
          <p:cNvSpPr txBox="1"/>
          <p:nvPr/>
        </p:nvSpPr>
        <p:spPr>
          <a:xfrm>
            <a:off x="3707904" y="2601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Introduction</a:t>
            </a:r>
            <a:endParaRPr lang="fr-FR" sz="240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DCDE643-7560-562F-BB46-588F9DB78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61" t="17868" r="-1556" b="21360"/>
          <a:stretch/>
        </p:blipFill>
        <p:spPr>
          <a:xfrm>
            <a:off x="6372200" y="2184208"/>
            <a:ext cx="2665852" cy="2683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A963BAC-4DB3-A56D-8495-4B94A5C513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8" r="24687"/>
          <a:stretch/>
        </p:blipFill>
        <p:spPr>
          <a:xfrm rot="5400000">
            <a:off x="3352031" y="2153522"/>
            <a:ext cx="2567454" cy="2863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BA94F8-CF06-C835-4628-A18EEAD973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2" b="24962"/>
          <a:stretch/>
        </p:blipFill>
        <p:spPr>
          <a:xfrm>
            <a:off x="179511" y="2255765"/>
            <a:ext cx="2863821" cy="2612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A2A1EF45-6616-4B92-AC94-2AC5CA90D92A}"/>
              </a:ext>
            </a:extLst>
          </p:cNvPr>
          <p:cNvSpPr txBox="1"/>
          <p:nvPr/>
        </p:nvSpPr>
        <p:spPr>
          <a:xfrm>
            <a:off x="387286" y="1152467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Système centré</a:t>
            </a:r>
            <a:r>
              <a:rPr lang="fr-FR" sz="2400" dirty="0"/>
              <a:t> = système optique qui admet un axe de révolution.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660AE02-9834-4252-8035-973E8378CD1F}"/>
              </a:ext>
            </a:extLst>
          </p:cNvPr>
          <p:cNvSpPr txBox="1"/>
          <p:nvPr/>
        </p:nvSpPr>
        <p:spPr>
          <a:xfrm>
            <a:off x="1431402" y="518616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Figure 1: Exemples d’images formées par une lentille convergente</a:t>
            </a:r>
          </a:p>
        </p:txBody>
      </p:sp>
    </p:spTree>
    <p:extLst>
      <p:ext uri="{BB962C8B-B14F-4D97-AF65-F5344CB8AC3E}">
        <p14:creationId xmlns:p14="http://schemas.microsoft.com/office/powerpoint/2010/main" val="407603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BB5AE04-472C-B45D-2C3D-96D1B3252A39}"/>
              </a:ext>
            </a:extLst>
          </p:cNvPr>
          <p:cNvSpPr txBox="1"/>
          <p:nvPr/>
        </p:nvSpPr>
        <p:spPr>
          <a:xfrm>
            <a:off x="2555776" y="5187333"/>
            <a:ext cx="512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Figure 1: Objet et image virtuels et réels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EE8AA4-9FCB-5E02-813B-3D8EACEF8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6" y="980728"/>
            <a:ext cx="7475868" cy="420660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BFC61F5-67F6-405C-1505-8C7615F28FDB}"/>
              </a:ext>
            </a:extLst>
          </p:cNvPr>
          <p:cNvSpPr txBox="1"/>
          <p:nvPr/>
        </p:nvSpPr>
        <p:spPr>
          <a:xfrm>
            <a:off x="-2052736" y="116632"/>
            <a:ext cx="60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1) Objet, image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08758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BB5AE04-472C-B45D-2C3D-96D1B3252A39}"/>
              </a:ext>
            </a:extLst>
          </p:cNvPr>
          <p:cNvSpPr txBox="1"/>
          <p:nvPr/>
        </p:nvSpPr>
        <p:spPr>
          <a:xfrm>
            <a:off x="2915816" y="5043663"/>
            <a:ext cx="512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Figure 2: Objet et image à l’infini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928D1C-9021-3A4D-F6A2-D967C3114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1" y="1988840"/>
            <a:ext cx="8919691" cy="305482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36E954D-2E80-8E74-8BF0-90CCAEEE9E3C}"/>
              </a:ext>
            </a:extLst>
          </p:cNvPr>
          <p:cNvSpPr txBox="1"/>
          <p:nvPr/>
        </p:nvSpPr>
        <p:spPr>
          <a:xfrm>
            <a:off x="-2052736" y="116632"/>
            <a:ext cx="60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1) Objet, image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75190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B38628E-95F3-C3B2-12FD-64EABCF95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5" y="1414311"/>
            <a:ext cx="7352750" cy="38035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A279A64-FEC1-AFF0-E463-02B619DF7F98}"/>
              </a:ext>
            </a:extLst>
          </p:cNvPr>
          <p:cNvSpPr txBox="1"/>
          <p:nvPr/>
        </p:nvSpPr>
        <p:spPr>
          <a:xfrm>
            <a:off x="2267744" y="5075892"/>
            <a:ext cx="512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Figure 3 : Exemple de stigmatisme approché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BADF61-D579-3C3F-2CC7-F94BCB072760}"/>
              </a:ext>
            </a:extLst>
          </p:cNvPr>
          <p:cNvSpPr txBox="1"/>
          <p:nvPr/>
        </p:nvSpPr>
        <p:spPr>
          <a:xfrm>
            <a:off x="467544" y="6237312"/>
            <a:ext cx="11305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Animation stigmatisme : </a:t>
            </a:r>
            <a:r>
              <a:rPr lang="fr-FR" sz="1400" i="1" u="sng" dirty="0"/>
              <a:t>https://phyanim.sciences.univ-nantes.fr/optiqueGeo/lentilles/stigmatisme_lentille.php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5E0ACAA-D565-0B91-0A76-598ACD14428F}"/>
              </a:ext>
            </a:extLst>
          </p:cNvPr>
          <p:cNvSpPr txBox="1"/>
          <p:nvPr/>
        </p:nvSpPr>
        <p:spPr>
          <a:xfrm>
            <a:off x="-2052736" y="116632"/>
            <a:ext cx="60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2) Stigmatisme</a:t>
            </a:r>
            <a:endParaRPr lang="fr-FR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19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5B18301-77AD-FDF0-DEF4-BFCB7C252E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87"/>
          <a:stretch/>
        </p:blipFill>
        <p:spPr>
          <a:xfrm>
            <a:off x="1259632" y="1052736"/>
            <a:ext cx="6039922" cy="7191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E859BC9-3C8F-2673-00EF-CFFCCBBF1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2" y="3645024"/>
            <a:ext cx="6918881" cy="28047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4FB04BE-22EC-2825-CA07-7073DA445F7F}"/>
              </a:ext>
            </a:extLst>
          </p:cNvPr>
          <p:cNvSpPr txBox="1"/>
          <p:nvPr/>
        </p:nvSpPr>
        <p:spPr>
          <a:xfrm>
            <a:off x="-3547" y="122585"/>
            <a:ext cx="60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5) Relations de conjugaison et de grandissement transversal</a:t>
            </a:r>
            <a:endParaRPr lang="fr-FR" i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0FDA45-D98B-5F2C-EBBC-BDAED2C76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7" y="1988840"/>
            <a:ext cx="9144001" cy="114984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DB4133F-81EA-6268-45D7-8DA1750907CF}"/>
              </a:ext>
            </a:extLst>
          </p:cNvPr>
          <p:cNvSpPr txBox="1"/>
          <p:nvPr/>
        </p:nvSpPr>
        <p:spPr>
          <a:xfrm>
            <a:off x="107504" y="67558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Exercices de cours :</a:t>
            </a:r>
          </a:p>
        </p:txBody>
      </p:sp>
    </p:spTree>
    <p:extLst>
      <p:ext uri="{BB962C8B-B14F-4D97-AF65-F5344CB8AC3E}">
        <p14:creationId xmlns:p14="http://schemas.microsoft.com/office/powerpoint/2010/main" val="3293222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Affichage à l'écran (4:3)</PresentationFormat>
  <Paragraphs>54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Pablo Guidicelli</dc:creator>
  <cp:lastModifiedBy>Pablo Guidicelli</cp:lastModifiedBy>
  <cp:revision>56</cp:revision>
  <dcterms:created xsi:type="dcterms:W3CDTF">2023-11-22T09:08:51Z</dcterms:created>
  <dcterms:modified xsi:type="dcterms:W3CDTF">2025-09-07T15:59:38Z</dcterms:modified>
</cp:coreProperties>
</file>