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7" r:id="rId5"/>
    <p:sldId id="279" r:id="rId6"/>
    <p:sldId id="270" r:id="rId7"/>
    <p:sldId id="278" r:id="rId8"/>
    <p:sldId id="259" r:id="rId9"/>
    <p:sldId id="261" r:id="rId10"/>
    <p:sldId id="260" r:id="rId11"/>
    <p:sldId id="275" r:id="rId12"/>
    <p:sldId id="276" r:id="rId13"/>
    <p:sldId id="277" r:id="rId14"/>
    <p:sldId id="273" r:id="rId15"/>
    <p:sldId id="266" r:id="rId16"/>
    <p:sldId id="280" r:id="rId17"/>
    <p:sldId id="272" r:id="rId18"/>
    <p:sldId id="271" r:id="rId19"/>
    <p:sldId id="269" r:id="rId20"/>
    <p:sldId id="28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5CA92-68E2-4BCB-AD64-E6D87C841B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E8938C-55D1-4C71-BA42-65A91B638C3D}">
      <dgm:prSet/>
      <dgm:spPr/>
      <dgm:t>
        <a:bodyPr/>
        <a:lstStyle/>
        <a:p>
          <a:r>
            <a:rPr lang="en-US"/>
            <a:t>Undoubtedly, the biggest difference between discussions of political correctness in the '90s and cancel culture today is </a:t>
          </a:r>
          <a:r>
            <a:rPr lang="en-US" b="1"/>
            <a:t>the way social media creates access to both public and private individuals and puts their dialogue on equal footing</a:t>
          </a:r>
          <a:r>
            <a:rPr lang="en-US"/>
            <a:t>.</a:t>
          </a:r>
        </a:p>
      </dgm:t>
    </dgm:pt>
    <dgm:pt modelId="{2EEFACB8-C0D1-4A79-B5FA-689DECBC6CB5}" type="parTrans" cxnId="{7ECD43B9-0900-4873-BCFD-4A8DF72769C3}">
      <dgm:prSet/>
      <dgm:spPr/>
      <dgm:t>
        <a:bodyPr/>
        <a:lstStyle/>
        <a:p>
          <a:endParaRPr lang="en-US"/>
        </a:p>
      </dgm:t>
    </dgm:pt>
    <dgm:pt modelId="{62CDA93F-B6A3-4C4C-80AB-CF49BF1F056E}" type="sibTrans" cxnId="{7ECD43B9-0900-4873-BCFD-4A8DF72769C3}">
      <dgm:prSet/>
      <dgm:spPr/>
      <dgm:t>
        <a:bodyPr/>
        <a:lstStyle/>
        <a:p>
          <a:endParaRPr lang="en-US"/>
        </a:p>
      </dgm:t>
    </dgm:pt>
    <dgm:pt modelId="{F99D7695-E83C-41B7-B3D7-90EB81962B0A}">
      <dgm:prSet/>
      <dgm:spPr/>
      <dgm:t>
        <a:bodyPr/>
        <a:lstStyle/>
        <a:p>
          <a:r>
            <a:rPr lang="en-US"/>
            <a:t>One reason that cancel culture has become such a hot national topic is </a:t>
          </a:r>
          <a:r>
            <a:rPr lang="en-US" b="1"/>
            <a:t>people in powerful positions are unaccustomed to having to answer to marginalized people who, through social media, have greater access to them than ever</a:t>
          </a:r>
          <a:r>
            <a:rPr lang="en-US"/>
            <a:t>.</a:t>
          </a:r>
        </a:p>
      </dgm:t>
    </dgm:pt>
    <dgm:pt modelId="{ABAB4EE2-C26E-4AB2-AE2E-53FF1B42AB7F}" type="parTrans" cxnId="{959C54B3-3CE2-43A8-B836-A914B639EA40}">
      <dgm:prSet/>
      <dgm:spPr/>
      <dgm:t>
        <a:bodyPr/>
        <a:lstStyle/>
        <a:p>
          <a:endParaRPr lang="en-US"/>
        </a:p>
      </dgm:t>
    </dgm:pt>
    <dgm:pt modelId="{D833487F-8AF4-41B9-84FD-B36B8F36183E}" type="sibTrans" cxnId="{959C54B3-3CE2-43A8-B836-A914B639EA40}">
      <dgm:prSet/>
      <dgm:spPr/>
      <dgm:t>
        <a:bodyPr/>
        <a:lstStyle/>
        <a:p>
          <a:endParaRPr lang="en-US"/>
        </a:p>
      </dgm:t>
    </dgm:pt>
    <dgm:pt modelId="{3D1E820F-12AE-44B7-8714-55A8B0D9AEE9}">
      <dgm:prSet/>
      <dgm:spPr/>
      <dgm:t>
        <a:bodyPr/>
        <a:lstStyle/>
        <a:p>
          <a:r>
            <a:rPr lang="en-US" b="1"/>
            <a:t>Social media helped solidify cancel culture</a:t>
          </a:r>
          <a:r>
            <a:rPr lang="en-US"/>
            <a:t>, with viral hashtags and campaigns where users would organize to boycott certain people or brands.</a:t>
          </a:r>
        </a:p>
      </dgm:t>
    </dgm:pt>
    <dgm:pt modelId="{A3947BC0-38CB-4DA9-A0E3-D188B088E790}" type="parTrans" cxnId="{BFEB62DD-D85D-456C-BC31-BD630D02169B}">
      <dgm:prSet/>
      <dgm:spPr/>
      <dgm:t>
        <a:bodyPr/>
        <a:lstStyle/>
        <a:p>
          <a:endParaRPr lang="en-US"/>
        </a:p>
      </dgm:t>
    </dgm:pt>
    <dgm:pt modelId="{973813C4-7256-497B-9C1C-A7227A377CB4}" type="sibTrans" cxnId="{BFEB62DD-D85D-456C-BC31-BD630D02169B}">
      <dgm:prSet/>
      <dgm:spPr/>
      <dgm:t>
        <a:bodyPr/>
        <a:lstStyle/>
        <a:p>
          <a:endParaRPr lang="en-US"/>
        </a:p>
      </dgm:t>
    </dgm:pt>
    <dgm:pt modelId="{39BA41DE-BB83-4BF4-99AF-45421A054F7B}" type="pres">
      <dgm:prSet presAssocID="{3D55CA92-68E2-4BCB-AD64-E6D87C841B96}" presName="linear" presStyleCnt="0">
        <dgm:presLayoutVars>
          <dgm:animLvl val="lvl"/>
          <dgm:resizeHandles val="exact"/>
        </dgm:presLayoutVars>
      </dgm:prSet>
      <dgm:spPr/>
    </dgm:pt>
    <dgm:pt modelId="{41E20213-2B0E-44C6-8294-F602AB72A0B2}" type="pres">
      <dgm:prSet presAssocID="{16E8938C-55D1-4C71-BA42-65A91B638C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9B6B54-D622-445F-9EB8-42DDC0A5920A}" type="pres">
      <dgm:prSet presAssocID="{62CDA93F-B6A3-4C4C-80AB-CF49BF1F056E}" presName="spacer" presStyleCnt="0"/>
      <dgm:spPr/>
    </dgm:pt>
    <dgm:pt modelId="{0D62D65F-EB2C-4349-815A-95968BCFE908}" type="pres">
      <dgm:prSet presAssocID="{F99D7695-E83C-41B7-B3D7-90EB81962B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696ED7-9ED7-401B-8F42-A4E4DF7848F7}" type="pres">
      <dgm:prSet presAssocID="{D833487F-8AF4-41B9-84FD-B36B8F36183E}" presName="spacer" presStyleCnt="0"/>
      <dgm:spPr/>
    </dgm:pt>
    <dgm:pt modelId="{CA96BFA0-8187-4D90-8284-1F5D37FA6384}" type="pres">
      <dgm:prSet presAssocID="{3D1E820F-12AE-44B7-8714-55A8B0D9AE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8FE7518-E902-4F18-AB5F-407975E0373D}" type="presOf" srcId="{3D55CA92-68E2-4BCB-AD64-E6D87C841B96}" destId="{39BA41DE-BB83-4BF4-99AF-45421A054F7B}" srcOrd="0" destOrd="0" presId="urn:microsoft.com/office/officeart/2005/8/layout/vList2"/>
    <dgm:cxn modelId="{F9FEE31A-303C-4DAE-9C74-F6EA8EE81A02}" type="presOf" srcId="{16E8938C-55D1-4C71-BA42-65A91B638C3D}" destId="{41E20213-2B0E-44C6-8294-F602AB72A0B2}" srcOrd="0" destOrd="0" presId="urn:microsoft.com/office/officeart/2005/8/layout/vList2"/>
    <dgm:cxn modelId="{121AFE59-373F-4E06-ABF5-B4CAB56F6D77}" type="presOf" srcId="{F99D7695-E83C-41B7-B3D7-90EB81962B0A}" destId="{0D62D65F-EB2C-4349-815A-95968BCFE908}" srcOrd="0" destOrd="0" presId="urn:microsoft.com/office/officeart/2005/8/layout/vList2"/>
    <dgm:cxn modelId="{80DB045A-5005-4B1D-9D61-ACE402B38BA9}" type="presOf" srcId="{3D1E820F-12AE-44B7-8714-55A8B0D9AEE9}" destId="{CA96BFA0-8187-4D90-8284-1F5D37FA6384}" srcOrd="0" destOrd="0" presId="urn:microsoft.com/office/officeart/2005/8/layout/vList2"/>
    <dgm:cxn modelId="{959C54B3-3CE2-43A8-B836-A914B639EA40}" srcId="{3D55CA92-68E2-4BCB-AD64-E6D87C841B96}" destId="{F99D7695-E83C-41B7-B3D7-90EB81962B0A}" srcOrd="1" destOrd="0" parTransId="{ABAB4EE2-C26E-4AB2-AE2E-53FF1B42AB7F}" sibTransId="{D833487F-8AF4-41B9-84FD-B36B8F36183E}"/>
    <dgm:cxn modelId="{7ECD43B9-0900-4873-BCFD-4A8DF72769C3}" srcId="{3D55CA92-68E2-4BCB-AD64-E6D87C841B96}" destId="{16E8938C-55D1-4C71-BA42-65A91B638C3D}" srcOrd="0" destOrd="0" parTransId="{2EEFACB8-C0D1-4A79-B5FA-689DECBC6CB5}" sibTransId="{62CDA93F-B6A3-4C4C-80AB-CF49BF1F056E}"/>
    <dgm:cxn modelId="{BFEB62DD-D85D-456C-BC31-BD630D02169B}" srcId="{3D55CA92-68E2-4BCB-AD64-E6D87C841B96}" destId="{3D1E820F-12AE-44B7-8714-55A8B0D9AEE9}" srcOrd="2" destOrd="0" parTransId="{A3947BC0-38CB-4DA9-A0E3-D188B088E790}" sibTransId="{973813C4-7256-497B-9C1C-A7227A377CB4}"/>
    <dgm:cxn modelId="{8453EE35-67C5-4C1A-82A1-9FCEBCEDD97D}" type="presParOf" srcId="{39BA41DE-BB83-4BF4-99AF-45421A054F7B}" destId="{41E20213-2B0E-44C6-8294-F602AB72A0B2}" srcOrd="0" destOrd="0" presId="urn:microsoft.com/office/officeart/2005/8/layout/vList2"/>
    <dgm:cxn modelId="{52673678-8439-428C-9C2A-02624AE32656}" type="presParOf" srcId="{39BA41DE-BB83-4BF4-99AF-45421A054F7B}" destId="{1F9B6B54-D622-445F-9EB8-42DDC0A5920A}" srcOrd="1" destOrd="0" presId="urn:microsoft.com/office/officeart/2005/8/layout/vList2"/>
    <dgm:cxn modelId="{16B1A385-3A9F-45DB-A874-0C1BC63B6469}" type="presParOf" srcId="{39BA41DE-BB83-4BF4-99AF-45421A054F7B}" destId="{0D62D65F-EB2C-4349-815A-95968BCFE908}" srcOrd="2" destOrd="0" presId="urn:microsoft.com/office/officeart/2005/8/layout/vList2"/>
    <dgm:cxn modelId="{00B9DDBD-038C-41C2-881F-EA412BA380C6}" type="presParOf" srcId="{39BA41DE-BB83-4BF4-99AF-45421A054F7B}" destId="{4C696ED7-9ED7-401B-8F42-A4E4DF7848F7}" srcOrd="3" destOrd="0" presId="urn:microsoft.com/office/officeart/2005/8/layout/vList2"/>
    <dgm:cxn modelId="{7C08E54D-24A5-4D57-86AC-4228839A4D44}" type="presParOf" srcId="{39BA41DE-BB83-4BF4-99AF-45421A054F7B}" destId="{CA96BFA0-8187-4D90-8284-1F5D37FA63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20213-2B0E-44C6-8294-F602AB72A0B2}">
      <dsp:nvSpPr>
        <dsp:cNvPr id="0" name=""/>
        <dsp:cNvSpPr/>
      </dsp:nvSpPr>
      <dsp:spPr>
        <a:xfrm>
          <a:off x="0" y="61953"/>
          <a:ext cx="6714066" cy="1356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Undoubtedly, the biggest difference between discussions of political correctness in the '90s and cancel culture today is </a:t>
          </a:r>
          <a:r>
            <a:rPr lang="en-US" sz="1900" b="1" kern="1200"/>
            <a:t>the way social media creates access to both public and private individuals and puts their dialogue on equal footing</a:t>
          </a:r>
          <a:r>
            <a:rPr lang="en-US" sz="1900" kern="1200"/>
            <a:t>.</a:t>
          </a:r>
        </a:p>
      </dsp:txBody>
      <dsp:txXfrm>
        <a:off x="66196" y="128149"/>
        <a:ext cx="6581674" cy="1223637"/>
      </dsp:txXfrm>
    </dsp:sp>
    <dsp:sp modelId="{0D62D65F-EB2C-4349-815A-95968BCFE908}">
      <dsp:nvSpPr>
        <dsp:cNvPr id="0" name=""/>
        <dsp:cNvSpPr/>
      </dsp:nvSpPr>
      <dsp:spPr>
        <a:xfrm>
          <a:off x="0" y="1472703"/>
          <a:ext cx="6714066" cy="135602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One reason that cancel culture has become such a hot national topic is </a:t>
          </a:r>
          <a:r>
            <a:rPr lang="en-US" sz="1900" b="1" kern="1200"/>
            <a:t>people in powerful positions are unaccustomed to having to answer to marginalized people who, through social media, have greater access to them than ever</a:t>
          </a:r>
          <a:r>
            <a:rPr lang="en-US" sz="1900" kern="1200"/>
            <a:t>.</a:t>
          </a:r>
        </a:p>
      </dsp:txBody>
      <dsp:txXfrm>
        <a:off x="66196" y="1538899"/>
        <a:ext cx="6581674" cy="1223637"/>
      </dsp:txXfrm>
    </dsp:sp>
    <dsp:sp modelId="{CA96BFA0-8187-4D90-8284-1F5D37FA6384}">
      <dsp:nvSpPr>
        <dsp:cNvPr id="0" name=""/>
        <dsp:cNvSpPr/>
      </dsp:nvSpPr>
      <dsp:spPr>
        <a:xfrm>
          <a:off x="0" y="2883453"/>
          <a:ext cx="6714066" cy="135602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Social media helped solidify cancel culture</a:t>
          </a:r>
          <a:r>
            <a:rPr lang="en-US" sz="1900" kern="1200"/>
            <a:t>, with viral hashtags and campaigns where users would organize to boycott certain people or brands.</a:t>
          </a:r>
        </a:p>
      </dsp:txBody>
      <dsp:txXfrm>
        <a:off x="66196" y="2949649"/>
        <a:ext cx="6581674" cy="12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99CE4-D8B9-46AF-A4A0-32EB0DF10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4BE649-9503-4CBA-8BF0-DE3543340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51C62-1896-4187-A116-CE5B6B08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129986-6AC8-4598-915D-1E340EF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E9CF58-1555-4A3D-B6AB-2D01FB98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EC9AA-6B24-4377-B0B0-481FEAA7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DCF431-56DE-46D2-808C-A1C1EDB01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EBAEE0-9D03-4FA0-B305-577570A4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F85453-7C4C-4248-8CC3-C4A63B5F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C4A7BF-15DA-498E-A891-D3AA7FDF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97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139C39-C720-41A3-BAF9-E78A42E34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D7D405-6BFA-4C36-AEA6-B5526BD2E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F716C4-B45C-4578-A57C-C4AF7A79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CB1E18-EDA2-49D5-AFBE-98AACDF4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E076DA-2AF3-4A1A-930A-9A47F1B7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00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D9DD0-5BBF-446D-8224-3CB48D6C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74E77C-F5C3-4918-816B-A20C5B61B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B621D6-5554-4D11-9564-80EC1155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745ACF-AA5C-4C32-B8A2-12702231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8823F0-EA92-4E50-BBCE-9BA0A2CF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55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5D603-F6D6-4456-AF2E-861B0152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E1E719-73C1-4D6F-AE58-34C04C0E1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2752BE-DA83-4542-810E-419E5215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C20DDA-BCA0-4481-B1F8-C1D63D33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E3C6C-6A76-403B-99F7-81564DAA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77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656A4-1BB7-4677-B892-1114AAB8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895FFC-E407-4A3B-9822-53B1A8791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6F8B19-980E-42D9-A4B8-2D07C3003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041A05-70CE-45F1-816A-D5C55F8F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E33CE9-6EF4-445E-9334-DEF33D8C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978BF3-B139-4475-B7D9-65622E34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22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CBEBE-97DC-4ED1-A956-97B9C671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BE1068-F2E3-4BE4-A0C0-B9CD3001A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512345-E088-4EAE-8CAD-C6FE7A27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82F9D7-0990-4E43-A4BD-12613F374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9262BD-3A00-48FF-B102-E49CFA9F2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517061-3A3A-4347-9CC6-54BF1D48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01C300-B20E-4AE7-8574-4FBBFB16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235DE5-AAC1-4F10-A4F7-5E4F4B35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26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916C57-4DBF-4D6A-9482-5453B7C8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8F003F-A723-4AAE-A153-FF61A533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BEBDB0-DBC6-44EA-B66F-F8334487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873D95-79D6-48F4-B2B0-3FC145E3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77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A1B8E0-2031-44CC-9916-C2594BF0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28B106-5746-4E46-A2A1-7A3C42F4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945E9F-DA3A-40A6-87C0-D76E4023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09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AE1AD-1F90-4D9B-AB46-BA809132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BD48F3-FF52-4A9A-8ABD-7E7A5EC9F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1D8581-2B0A-4A5C-BCD2-F2CC1842B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E8AF31-6650-4AB4-91A1-393AF74F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078323-9864-4C45-A3D7-2F8F1063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70290A-3E35-4A08-B24D-491A2755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39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735BED-FB48-4F2E-BBBE-4ED1B30F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891A6C-05D5-49F5-82F3-B950C9D52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CC9A92-BC35-48DF-9733-7EFBF8BD3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A1C3DE-5679-4991-B3D3-57C64227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0AF3B7-3999-40F0-A86A-CC5C63D0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DDEC8B-AF5C-4D82-9526-B59D50A2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0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C1F067-021D-4F33-B7EA-6FADED41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4128A7-254B-4388-8AA9-BD70A8289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E3793B-614E-49F4-8FE0-63DF0E8BB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3107-D9CC-4861-A4C1-A6DEF029629A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D5CE26-94EC-4138-B3C0-EFEB6DAE0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B379A0-3D2A-42EC-90E5-27B862A13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A28D-B176-4002-9DD0-F5D487761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5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14BTdS6BRc" TargetMode="External"/><Relationship Id="rId2" Type="http://schemas.openxmlformats.org/officeDocument/2006/relationships/hyperlink" Target="https://www.nytimes.com/interactive/2019/08/14/magazine/1619-america-slaver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caseyoureinterested.com/2019/01/21/mlk-jr-on-getting-woke-audi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2/02/17/arts/music/spotify-joe-rogan-misinformation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ewsweek.com/prince-harry-joe-rogan-stay-out-it-coronavirus-vaccine-remarks-1591123" TargetMode="External"/><Relationship Id="rId4" Type="http://schemas.openxmlformats.org/officeDocument/2006/relationships/hyperlink" Target="https://www.politico.com/news/2021/04/28/white-house-joe-rogan-podcast-vaccine-48489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22AD80-AA9B-4F91-BD39-2A5BEC20E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fr-FR" sz="3400" b="1" dirty="0" err="1">
                <a:solidFill>
                  <a:srgbClr val="FFFFFF"/>
                </a:solidFill>
              </a:rPr>
              <a:t>Chapter</a:t>
            </a:r>
            <a:r>
              <a:rPr lang="fr-FR" sz="3400" b="1" dirty="0">
                <a:solidFill>
                  <a:srgbClr val="FFFFFF"/>
                </a:solidFill>
              </a:rPr>
              <a:t> 6: Culture </a:t>
            </a:r>
            <a:r>
              <a:rPr lang="fr-FR" sz="3400" b="1" dirty="0" err="1">
                <a:solidFill>
                  <a:srgbClr val="FFFFFF"/>
                </a:solidFill>
              </a:rPr>
              <a:t>wars</a:t>
            </a:r>
            <a:r>
              <a:rPr lang="fr-FR" sz="3400" b="1" dirty="0">
                <a:solidFill>
                  <a:srgbClr val="FFFFFF"/>
                </a:solidFill>
              </a:rPr>
              <a:t> in the US = free speech v. social justice </a:t>
            </a:r>
            <a:r>
              <a:rPr lang="fr-FR" sz="3400" b="1" dirty="0" err="1">
                <a:solidFill>
                  <a:srgbClr val="FFFFFF"/>
                </a:solidFill>
              </a:rPr>
              <a:t>concerns</a:t>
            </a:r>
            <a:endParaRPr lang="fr-FR" sz="3400" b="1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E516D5-191E-4F24-9308-3A956557D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endParaRPr lang="fr-FR" sz="2000">
              <a:solidFill>
                <a:srgbClr val="F9CA73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A81F89A-1829-4FC0-B12F-33F517D19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" r="3" b="995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Image 5" descr="Une image contenant texte, plein air, bannière, présentation&#10;&#10;Le contenu généré par l’IA peut être incorrect.">
            <a:extLst>
              <a:ext uri="{FF2B5EF4-FFF2-40B4-BE49-F238E27FC236}">
                <a16:creationId xmlns:a16="http://schemas.microsoft.com/office/drawing/2014/main" id="{6D8BA4E8-BE45-0D5A-AA75-E262317E9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7" b="19441"/>
          <a:stretch/>
        </p:blipFill>
        <p:spPr>
          <a:xfrm>
            <a:off x="5497516" y="205898"/>
            <a:ext cx="5812742" cy="30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F5B3A2-1F92-440C-BAC2-9D012EBE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" y="92982"/>
            <a:ext cx="5617352" cy="1807305"/>
          </a:xfrm>
        </p:spPr>
        <p:txBody>
          <a:bodyPr>
            <a:normAutofit/>
          </a:bodyPr>
          <a:lstStyle/>
          <a:p>
            <a:r>
              <a:rPr lang="fr-FR" b="1" dirty="0" err="1"/>
              <a:t>Who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cancelling</a:t>
            </a:r>
            <a:r>
              <a:rPr lang="fr-FR" b="1" dirty="0"/>
              <a:t> </a:t>
            </a:r>
            <a:r>
              <a:rPr lang="fr-FR" b="1" dirty="0" err="1"/>
              <a:t>who</a:t>
            </a:r>
            <a:r>
              <a:rPr lang="fr-FR" b="1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292892-95F9-4E88-915E-C0FDE4B3D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2" y="1507166"/>
            <a:ext cx="5744124" cy="5257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err="1">
                <a:highlight>
                  <a:srgbClr val="FFFF00"/>
                </a:highlight>
              </a:rPr>
              <a:t>Acdg</a:t>
            </a:r>
            <a:r>
              <a:rPr lang="en-US" sz="1700" dirty="0">
                <a:highlight>
                  <a:srgbClr val="FFFF00"/>
                </a:highlight>
              </a:rPr>
              <a:t> to conservative America</a:t>
            </a:r>
            <a:r>
              <a:rPr lang="en-US" sz="1700" dirty="0"/>
              <a:t>, a new ‘woke generation’ is trying to cancel them</a:t>
            </a:r>
          </a:p>
          <a:p>
            <a:r>
              <a:rPr lang="en-US" sz="1700" dirty="0"/>
              <a:t>Feminists / LGBTQ activists</a:t>
            </a:r>
          </a:p>
          <a:p>
            <a:r>
              <a:rPr lang="en-US" sz="1700" dirty="0"/>
              <a:t>Black Lives Matter activists</a:t>
            </a:r>
          </a:p>
          <a:p>
            <a:r>
              <a:rPr lang="en-US" sz="1700" dirty="0"/>
              <a:t>Liberals in general</a:t>
            </a:r>
          </a:p>
          <a:p>
            <a:pPr marL="0" indent="0">
              <a:buNone/>
            </a:pPr>
            <a:r>
              <a:rPr lang="en-US" sz="1700" dirty="0"/>
              <a:t>= equality advocates / new generations threatening conservative people’s value system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4400" dirty="0"/>
              <a:t>Is anyone cancelling anyone?</a:t>
            </a:r>
          </a:p>
          <a:p>
            <a:pPr marL="0" indent="0">
              <a:buNone/>
            </a:pPr>
            <a:r>
              <a:rPr lang="en-US" sz="1700" b="1" dirty="0"/>
              <a:t>A PERCEIVED SENSE OF CENSORSHIP </a:t>
            </a:r>
            <a:r>
              <a:rPr lang="en-US" sz="1700" dirty="0">
                <a:highlight>
                  <a:srgbClr val="FFFF00"/>
                </a:highlight>
              </a:rPr>
              <a:t>according to progressive America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6" name="Image 5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FBB8EBD9-2887-4789-AAD5-F9E69A144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r="1944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585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2AE3F663-2F1C-649F-62B6-F0A92521D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7" y="1674813"/>
            <a:ext cx="6238875" cy="4392613"/>
          </a:xfrm>
          <a:prstGeom prst="rect">
            <a:avLst/>
          </a:prstGeom>
        </p:spPr>
      </p:pic>
      <p:pic>
        <p:nvPicPr>
          <p:cNvPr id="7" name="Image 6" descr="Une image contenant texte, Visage humain, homme, habits&#10;&#10;Description générée automatiquement">
            <a:extLst>
              <a:ext uri="{FF2B5EF4-FFF2-40B4-BE49-F238E27FC236}">
                <a16:creationId xmlns:a16="http://schemas.microsoft.com/office/drawing/2014/main" id="{A5A65668-2D44-DA0B-7B3B-055E0B7C3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50" y="1674813"/>
            <a:ext cx="4392613" cy="43926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BF5D7E-9052-494D-5823-A52788B4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Elon Musk, a self-described ‘free speech absolutist’</a:t>
            </a:r>
          </a:p>
        </p:txBody>
      </p:sp>
    </p:spTree>
    <p:extLst>
      <p:ext uri="{BB962C8B-B14F-4D97-AF65-F5344CB8AC3E}">
        <p14:creationId xmlns:p14="http://schemas.microsoft.com/office/powerpoint/2010/main" val="6945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1D9F6-CC1E-BAB8-F4B5-A3D5C3E7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91" y="674601"/>
            <a:ext cx="3200400" cy="44611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b="1" dirty="0"/>
              <a:t>Cultural </a:t>
            </a:r>
            <a:r>
              <a:rPr lang="fr-FR" b="1" dirty="0" err="1"/>
              <a:t>reminder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FREE SPEECH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17510B-8517-AD84-DEC9-F7200F8F7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In the USA, free speech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protected</a:t>
            </a:r>
            <a:r>
              <a:rPr lang="fr-FR" sz="1800" dirty="0"/>
              <a:t> by the </a:t>
            </a:r>
            <a:r>
              <a:rPr lang="fr-FR" b="1" dirty="0"/>
              <a:t>first </a:t>
            </a:r>
            <a:r>
              <a:rPr lang="fr-FR" b="1" dirty="0" err="1"/>
              <a:t>amendment</a:t>
            </a:r>
            <a:r>
              <a:rPr lang="fr-FR" b="1" dirty="0"/>
              <a:t> </a:t>
            </a:r>
            <a:r>
              <a:rPr lang="fr-FR" sz="1800" b="1" dirty="0"/>
              <a:t>to the constitution</a:t>
            </a:r>
            <a:r>
              <a:rPr lang="fr-FR" sz="1800" dirty="0"/>
              <a:t>.</a:t>
            </a:r>
          </a:p>
          <a:p>
            <a:r>
              <a:rPr lang="fr-FR" sz="1800" dirty="0" err="1">
                <a:highlight>
                  <a:srgbClr val="FFFF00"/>
                </a:highlight>
              </a:rPr>
              <a:t>Contrary</a:t>
            </a:r>
            <a:r>
              <a:rPr lang="fr-FR" sz="1800" dirty="0">
                <a:highlight>
                  <a:srgbClr val="FFFF00"/>
                </a:highlight>
              </a:rPr>
              <a:t> to Europe, </a:t>
            </a:r>
            <a:r>
              <a:rPr lang="fr-FR" sz="1800" dirty="0" err="1">
                <a:highlight>
                  <a:srgbClr val="FFFF00"/>
                </a:highlight>
              </a:rPr>
              <a:t>this</a:t>
            </a:r>
            <a:r>
              <a:rPr lang="fr-FR" sz="1800" dirty="0">
                <a:highlight>
                  <a:srgbClr val="FFFF00"/>
                </a:highlight>
              </a:rPr>
              <a:t> </a:t>
            </a:r>
            <a:r>
              <a:rPr lang="fr-FR" sz="1800" dirty="0" err="1">
                <a:highlight>
                  <a:srgbClr val="FFFF00"/>
                </a:highlight>
              </a:rPr>
              <a:t>includes</a:t>
            </a:r>
            <a:r>
              <a:rPr lang="fr-FR" sz="1800" dirty="0">
                <a:highlight>
                  <a:srgbClr val="FFFF00"/>
                </a:highlight>
              </a:rPr>
              <a:t> </a:t>
            </a:r>
            <a:r>
              <a:rPr lang="fr-FR" sz="1800" dirty="0" err="1">
                <a:highlight>
                  <a:srgbClr val="FFFF00"/>
                </a:highlight>
              </a:rPr>
              <a:t>hate</a:t>
            </a:r>
            <a:r>
              <a:rPr lang="fr-FR" sz="1800" dirty="0">
                <a:highlight>
                  <a:srgbClr val="FFFF00"/>
                </a:highlight>
              </a:rPr>
              <a:t> speech to a certain </a:t>
            </a:r>
            <a:r>
              <a:rPr lang="fr-FR" sz="1800" dirty="0" err="1">
                <a:highlight>
                  <a:srgbClr val="FFFF00"/>
                </a:highlight>
              </a:rPr>
              <a:t>degree</a:t>
            </a:r>
            <a:r>
              <a:rPr lang="fr-FR" sz="1800" dirty="0">
                <a:highlight>
                  <a:srgbClr val="FFFF00"/>
                </a:highlight>
              </a:rPr>
              <a:t> : </a:t>
            </a:r>
            <a:r>
              <a:rPr lang="fr-FR" sz="1800" u="sng" dirty="0">
                <a:highlight>
                  <a:srgbClr val="FFFF00"/>
                </a:highlight>
              </a:rPr>
              <a:t>people </a:t>
            </a:r>
            <a:r>
              <a:rPr lang="fr-FR" sz="1800" u="sng" dirty="0" err="1">
                <a:highlight>
                  <a:srgbClr val="FFFF00"/>
                </a:highlight>
              </a:rPr>
              <a:t>may</a:t>
            </a:r>
            <a:r>
              <a:rPr lang="fr-FR" sz="1800" u="sng" dirty="0">
                <a:highlight>
                  <a:srgbClr val="FFFF00"/>
                </a:highlight>
              </a:rPr>
              <a:t> express </a:t>
            </a:r>
            <a:r>
              <a:rPr lang="fr-FR" sz="1800" u="sng" dirty="0" err="1">
                <a:highlight>
                  <a:srgbClr val="FFFF00"/>
                </a:highlight>
              </a:rPr>
              <a:t>hateful</a:t>
            </a:r>
            <a:r>
              <a:rPr lang="fr-FR" sz="1800" u="sng" dirty="0">
                <a:highlight>
                  <a:srgbClr val="FFFF00"/>
                </a:highlight>
              </a:rPr>
              <a:t> </a:t>
            </a:r>
            <a:r>
              <a:rPr lang="fr-FR" sz="1800" u="sng" dirty="0" err="1">
                <a:highlight>
                  <a:srgbClr val="FFFF00"/>
                </a:highlight>
              </a:rPr>
              <a:t>views</a:t>
            </a:r>
            <a:r>
              <a:rPr lang="fr-FR" sz="1800" u="sng" dirty="0">
                <a:highlight>
                  <a:srgbClr val="FFFF00"/>
                </a:highlight>
              </a:rPr>
              <a:t> in public </a:t>
            </a:r>
            <a:r>
              <a:rPr lang="en-US" sz="1800" u="sng" dirty="0">
                <a:highlight>
                  <a:srgbClr val="FFFF00"/>
                </a:highlight>
              </a:rPr>
              <a:t>unless it is intended, and likely, to cause imminent and serious injury</a:t>
            </a:r>
            <a:r>
              <a:rPr lang="en-US" sz="1800" dirty="0"/>
              <a:t>.</a:t>
            </a:r>
            <a:endParaRPr lang="fr-FR" sz="1800" dirty="0"/>
          </a:p>
          <a:p>
            <a:r>
              <a:rPr lang="en-US" sz="1800" dirty="0">
                <a:highlight>
                  <a:srgbClr val="00FFFF"/>
                </a:highlight>
              </a:rPr>
              <a:t>NB: As a private company, </a:t>
            </a:r>
            <a:r>
              <a:rPr lang="en-US" sz="1800" b="1" dirty="0">
                <a:highlight>
                  <a:srgbClr val="00FFFF"/>
                </a:highlight>
              </a:rPr>
              <a:t>Twitter/X is not required to follow the First Amendment</a:t>
            </a:r>
            <a:r>
              <a:rPr lang="en-US" sz="1800" dirty="0">
                <a:highlight>
                  <a:srgbClr val="00FFFF"/>
                </a:highlight>
              </a:rPr>
              <a:t>, which applies only to federal and state governments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Yet until recently = most social media platforms moderated public discourse more tightly than states. </a:t>
            </a:r>
          </a:p>
          <a:p>
            <a:pPr marL="0" indent="0">
              <a:buNone/>
            </a:pPr>
            <a:r>
              <a:rPr lang="en-US" sz="1800" b="1" dirty="0"/>
              <a:t>WHY?</a:t>
            </a:r>
            <a:r>
              <a:rPr lang="en-US" sz="1800" dirty="0"/>
              <a:t> business model = </a:t>
            </a:r>
            <a:r>
              <a:rPr lang="en-US" sz="2400" b="1" dirty="0"/>
              <a:t>“enrage to engage” </a:t>
            </a:r>
          </a:p>
          <a:p>
            <a:pPr marL="0" indent="0">
              <a:buNone/>
            </a:pPr>
            <a:r>
              <a:rPr lang="en-US" sz="1800" dirty="0"/>
              <a:t>Inflammatory posts based on passion travel further and faster than arguments based on reason. Because of this = some critics are suggesting that America’s free-speech tradition should be reconsidered.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299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6163C-772B-693A-A24A-B62E7C80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0" y="580272"/>
            <a:ext cx="10336696" cy="3793117"/>
          </a:xfrm>
        </p:spPr>
        <p:txBody>
          <a:bodyPr>
            <a:normAutofit/>
          </a:bodyPr>
          <a:lstStyle/>
          <a:p>
            <a:r>
              <a:rPr lang="en-US" sz="2400" dirty="0"/>
              <a:t>WEB FREEDOM v ACCOUNTABILITY</a:t>
            </a:r>
          </a:p>
          <a:p>
            <a:pPr marL="0" indent="0">
              <a:buNone/>
            </a:pPr>
            <a:r>
              <a:rPr lang="en-US" sz="2400" b="1" dirty="0">
                <a:highlight>
                  <a:srgbClr val="00FFFF"/>
                </a:highlight>
              </a:rPr>
              <a:t>Section 230 of the Communications Decency Act</a:t>
            </a:r>
            <a:r>
              <a:rPr lang="en-US" sz="2400" dirty="0">
                <a:highlight>
                  <a:srgbClr val="00FFFF"/>
                </a:highlight>
              </a:rPr>
              <a:t> (1996 federal law)</a:t>
            </a:r>
            <a:endParaRPr lang="en-US" dirty="0">
              <a:highlight>
                <a:srgbClr val="00FFFF"/>
              </a:highlight>
            </a:endParaRPr>
          </a:p>
          <a:p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C2E270-1748-E6A7-9A23-0D9CC74AFA6D}"/>
              </a:ext>
            </a:extLst>
          </p:cNvPr>
          <p:cNvSpPr txBox="1"/>
          <p:nvPr/>
        </p:nvSpPr>
        <p:spPr>
          <a:xfrm>
            <a:off x="927650" y="1738166"/>
            <a:ext cx="10157791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“No provider or user of an interactive computer service shall be treated as the publisher or speaker of any information provided by another information content provider.” 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16D9D8-72BC-4061-3D1C-380D05F9DBE7}"/>
              </a:ext>
            </a:extLst>
          </p:cNvPr>
          <p:cNvSpPr txBox="1"/>
          <p:nvPr/>
        </p:nvSpPr>
        <p:spPr>
          <a:xfrm>
            <a:off x="720584" y="3752007"/>
            <a:ext cx="10750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That </a:t>
            </a:r>
            <a:r>
              <a:rPr lang="fr-FR" sz="2400" dirty="0" err="1"/>
              <a:t>means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social media platforms </a:t>
            </a:r>
            <a:r>
              <a:rPr lang="fr-FR" sz="2400" b="1" dirty="0" err="1"/>
              <a:t>cannot</a:t>
            </a:r>
            <a:r>
              <a:rPr lang="fr-FR" sz="2400" b="1" dirty="0"/>
              <a:t> </a:t>
            </a:r>
            <a:r>
              <a:rPr lang="fr-FR" sz="2400" b="1" dirty="0" err="1"/>
              <a:t>be</a:t>
            </a:r>
            <a:r>
              <a:rPr lang="fr-FR" sz="2400" b="1" dirty="0"/>
              <a:t> </a:t>
            </a:r>
            <a:r>
              <a:rPr lang="fr-FR" sz="2400" b="1" dirty="0" err="1"/>
              <a:t>held</a:t>
            </a:r>
            <a:r>
              <a:rPr lang="fr-FR" sz="2400" b="1" dirty="0"/>
              <a:t> </a:t>
            </a:r>
            <a:r>
              <a:rPr lang="fr-FR" sz="2400" b="1" dirty="0" err="1"/>
              <a:t>legally</a:t>
            </a:r>
            <a:r>
              <a:rPr lang="fr-FR" sz="2400" b="1" dirty="0"/>
              <a:t> </a:t>
            </a:r>
            <a:r>
              <a:rPr lang="fr-FR" sz="2400" b="1" dirty="0" err="1"/>
              <a:t>responsible</a:t>
            </a:r>
            <a:r>
              <a:rPr lang="fr-FR" sz="2400" b="1" dirty="0"/>
              <a:t> </a:t>
            </a:r>
            <a:r>
              <a:rPr lang="fr-FR" sz="2400" dirty="0"/>
              <a:t>for the </a:t>
            </a:r>
            <a:r>
              <a:rPr lang="fr-FR" sz="2400" dirty="0" err="1"/>
              <a:t>comments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their</a:t>
            </a:r>
            <a:r>
              <a:rPr lang="fr-FR" sz="2400" dirty="0"/>
              <a:t> </a:t>
            </a:r>
            <a:r>
              <a:rPr lang="fr-FR" sz="2400" dirty="0" err="1"/>
              <a:t>users</a:t>
            </a:r>
            <a:r>
              <a:rPr lang="fr-FR" sz="2400" dirty="0"/>
              <a:t> post online. </a:t>
            </a:r>
          </a:p>
          <a:p>
            <a:endParaRPr lang="fr-FR" sz="2400" dirty="0"/>
          </a:p>
          <a:p>
            <a:r>
              <a:rPr lang="fr-FR" sz="2400" dirty="0"/>
              <a:t>(</a:t>
            </a:r>
            <a:r>
              <a:rPr lang="fr-FR" sz="2400" dirty="0" err="1"/>
              <a:t>Arguably</a:t>
            </a:r>
            <a:r>
              <a:rPr lang="fr-FR" sz="2400" dirty="0"/>
              <a:t>,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does</a:t>
            </a:r>
            <a:r>
              <a:rPr lang="fr-FR" sz="2400" dirty="0"/>
              <a:t> not </a:t>
            </a:r>
            <a:r>
              <a:rPr lang="fr-FR" sz="2400" dirty="0" err="1"/>
              <a:t>motivate</a:t>
            </a:r>
            <a:r>
              <a:rPr lang="fr-FR" sz="2400" dirty="0"/>
              <a:t> social media tycoons to crack down on </a:t>
            </a:r>
            <a:r>
              <a:rPr lang="fr-FR" sz="2400" dirty="0" err="1"/>
              <a:t>hate</a:t>
            </a:r>
            <a:r>
              <a:rPr lang="fr-FR" sz="2400" dirty="0"/>
              <a:t> speech / </a:t>
            </a:r>
            <a:r>
              <a:rPr lang="fr-FR" sz="2400" dirty="0" err="1"/>
              <a:t>minsinformation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77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930A879-6893-AF8D-642A-E2BDFAAA87CA}"/>
              </a:ext>
            </a:extLst>
          </p:cNvPr>
          <p:cNvSpPr txBox="1"/>
          <p:nvPr/>
        </p:nvSpPr>
        <p:spPr>
          <a:xfrm>
            <a:off x="795129" y="1381540"/>
            <a:ext cx="10644809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people can and can’t say online — and the role of Big Tech in making those calls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critical fault line in American politics. 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94D4DD0-FC73-FA7D-5735-6CE4F3D4F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3072"/>
              </p:ext>
            </p:extLst>
          </p:nvPr>
        </p:nvGraphicFramePr>
        <p:xfrm>
          <a:off x="1147417" y="2750047"/>
          <a:ext cx="8128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269614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49460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left cries for content moderation to tamp down disinformation, racism and misogyny.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right cries censorship and demands the right to free speech.</a:t>
                      </a:r>
                      <a:endParaRPr lang="fr-F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200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8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844689-F464-48BA-8840-5D9D3F2A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5400" dirty="0"/>
              <a:t>The </a:t>
            </a:r>
            <a:r>
              <a:rPr lang="fr-FR" sz="5400" dirty="0" err="1"/>
              <a:t>irony</a:t>
            </a:r>
            <a:r>
              <a:rPr lang="fr-FR" sz="5400" dirty="0"/>
              <a:t>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4CE8BD-6FD8-CCE8-9EF8-B3B853DB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A </a:t>
            </a:r>
            <a:r>
              <a:rPr lang="en-US" sz="2200" b="1" dirty="0"/>
              <a:t>conservative-driven school book banning movement is heating up </a:t>
            </a:r>
            <a:r>
              <a:rPr lang="en-US" sz="2200" dirty="0"/>
              <a:t>across the country</a:t>
            </a:r>
          </a:p>
          <a:p>
            <a:r>
              <a:rPr lang="en-US" sz="2200" b="1" dirty="0"/>
              <a:t>sweeping pieces of legislation </a:t>
            </a:r>
            <a:r>
              <a:rPr lang="en-US" sz="2200" dirty="0"/>
              <a:t>are being introduced by the GOP to ban whole categories of books addressing sex, sexual preferences, sexual identity, gender identity, racial identity or ban certain topics from school curricula (</a:t>
            </a:r>
            <a:r>
              <a:rPr lang="en-US" sz="2200" b="1" dirty="0"/>
              <a:t>Florida’s recent Don’t say gay bill </a:t>
            </a:r>
            <a:r>
              <a:rPr lang="en-US" sz="2200" dirty="0"/>
              <a:t>which forbids instruction on sexual orientation and gender identity from kindergarten through third grade)</a:t>
            </a:r>
          </a:p>
        </p:txBody>
      </p:sp>
      <p:pic>
        <p:nvPicPr>
          <p:cNvPr id="5" name="Espace réservé du contenu 4" descr="Une image contenant texte, cabane, boutique&#10;&#10;Description générée automatiquement">
            <a:extLst>
              <a:ext uri="{FF2B5EF4-FFF2-40B4-BE49-F238E27FC236}">
                <a16:creationId xmlns:a16="http://schemas.microsoft.com/office/drawing/2014/main" id="{A81FBEE7-07CA-4DC4-B254-C61CA7B91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r="6199"/>
          <a:stretch/>
        </p:blipFill>
        <p:spPr>
          <a:xfrm>
            <a:off x="5221936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56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82A7B73-950E-53DB-36B5-82A65A037E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22" t="26984" r="41250" b="12222"/>
          <a:stretch/>
        </p:blipFill>
        <p:spPr>
          <a:xfrm>
            <a:off x="418863" y="1367468"/>
            <a:ext cx="6574971" cy="41692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B001D4A-5E37-7BF6-3759-3502791A8CB3}"/>
              </a:ext>
            </a:extLst>
          </p:cNvPr>
          <p:cNvSpPr txBox="1"/>
          <p:nvPr/>
        </p:nvSpPr>
        <p:spPr>
          <a:xfrm>
            <a:off x="6178826" y="8381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https://www.youtube.com/watch?v=OPKmS-JHvIY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23E25C-3135-1C78-131E-0CA667E75D0E}"/>
              </a:ext>
            </a:extLst>
          </p:cNvPr>
          <p:cNvSpPr txBox="1"/>
          <p:nvPr/>
        </p:nvSpPr>
        <p:spPr>
          <a:xfrm>
            <a:off x="6178826" y="5696635"/>
            <a:ext cx="6137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Follow-up </a:t>
            </a:r>
            <a:r>
              <a:rPr lang="fr-FR" b="1" dirty="0" err="1"/>
              <a:t>reading</a:t>
            </a:r>
            <a:r>
              <a:rPr lang="fr-FR" b="1" dirty="0"/>
              <a:t>: </a:t>
            </a:r>
            <a:r>
              <a:rPr lang="fr-FR" dirty="0"/>
              <a:t>https://www.theguardian.com/us-news/2025/feb/24/trump-book-bans-school-libraries</a:t>
            </a:r>
          </a:p>
        </p:txBody>
      </p:sp>
    </p:spTree>
    <p:extLst>
      <p:ext uri="{BB962C8B-B14F-4D97-AF65-F5344CB8AC3E}">
        <p14:creationId xmlns:p14="http://schemas.microsoft.com/office/powerpoint/2010/main" val="42487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206AA6-D042-442B-9921-D976FD6DF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40" r="21916" b="13334"/>
          <a:stretch/>
        </p:blipFill>
        <p:spPr>
          <a:xfrm>
            <a:off x="975360" y="1031240"/>
            <a:ext cx="9519920" cy="47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158914-99F1-46F1-BE12-FBE95D48F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5556" r="10083" b="7111"/>
          <a:stretch/>
        </p:blipFill>
        <p:spPr>
          <a:xfrm>
            <a:off x="609600" y="1066800"/>
            <a:ext cx="10353040" cy="53035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CCEC652-6967-428B-ACE1-8A6BBF498E1B}"/>
              </a:ext>
            </a:extLst>
          </p:cNvPr>
          <p:cNvSpPr txBox="1"/>
          <p:nvPr/>
        </p:nvSpPr>
        <p:spPr>
          <a:xfrm>
            <a:off x="772160" y="294640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According</a:t>
            </a:r>
            <a:r>
              <a:rPr lang="fr-FR" sz="2000" dirty="0"/>
              <a:t> to the </a:t>
            </a:r>
            <a:r>
              <a:rPr lang="fr-FR" sz="2000" dirty="0" err="1"/>
              <a:t>left-wing</a:t>
            </a:r>
            <a:r>
              <a:rPr lang="fr-FR" sz="2000" dirty="0"/>
              <a:t> (</a:t>
            </a:r>
            <a:r>
              <a:rPr lang="fr-FR" sz="2000" dirty="0" err="1"/>
              <a:t>here</a:t>
            </a:r>
            <a:r>
              <a:rPr lang="fr-FR" sz="2000" dirty="0"/>
              <a:t> the Guardian), </a:t>
            </a:r>
            <a:r>
              <a:rPr lang="fr-FR" sz="2000" b="1" dirty="0" err="1"/>
              <a:t>political</a:t>
            </a:r>
            <a:r>
              <a:rPr lang="fr-FR" sz="2000" b="1" dirty="0"/>
              <a:t> </a:t>
            </a:r>
            <a:r>
              <a:rPr lang="fr-FR" sz="2000" b="1" dirty="0" err="1"/>
              <a:t>intolerance</a:t>
            </a:r>
            <a:r>
              <a:rPr lang="fr-FR" sz="2000" b="1" dirty="0"/>
              <a:t> </a:t>
            </a:r>
            <a:r>
              <a:rPr lang="fr-FR" sz="2000" b="1" dirty="0" err="1"/>
              <a:t>is</a:t>
            </a:r>
            <a:r>
              <a:rPr lang="fr-FR" sz="2000" b="1" dirty="0"/>
              <a:t> not the </a:t>
            </a:r>
            <a:r>
              <a:rPr lang="fr-FR" sz="2000" b="1" dirty="0" err="1"/>
              <a:t>preserve</a:t>
            </a:r>
            <a:r>
              <a:rPr lang="fr-FR" sz="2000" b="1" dirty="0"/>
              <a:t> of the </a:t>
            </a:r>
            <a:r>
              <a:rPr lang="fr-FR" sz="2000" b="1" dirty="0" err="1"/>
              <a:t>left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30046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6D6F80-370D-426C-AD9E-525ADBC4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Critical Race Theory: touching a nerve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F581AC-0907-4CD7-94A1-0F5074995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/>
              <a:t>the most recent slew of conservative book bans is </a:t>
            </a:r>
            <a:r>
              <a:rPr lang="en-US" sz="2600" b="1"/>
              <a:t>responding to a real change in the way American history is taught</a:t>
            </a:r>
            <a:r>
              <a:rPr lang="en-US" sz="2600"/>
              <a:t>. That change was most famously codified by </a:t>
            </a:r>
            <a:r>
              <a:rPr lang="en-US" sz="2600">
                <a:hlinkClick r:id="rId2"/>
              </a:rPr>
              <a:t>The 1619 Project</a:t>
            </a:r>
            <a:r>
              <a:rPr lang="en-US" sz="2600"/>
              <a:t>, a New York Times essay series spearheaded by Nikole Hannah-Jones that </a:t>
            </a:r>
            <a:r>
              <a:rPr lang="en-US" sz="2600" b="1"/>
              <a:t>reframes the American story as one beginning in 1619, when the first slave ships came to America</a:t>
            </a:r>
            <a:r>
              <a:rPr lang="en-US" sz="2600"/>
              <a:t>. And this new narrative challenges a heroic narrative of liberty and freedom.</a:t>
            </a:r>
          </a:p>
          <a:p>
            <a:r>
              <a:rPr lang="en-US" sz="2600"/>
              <a:t>PBS 15min documentary </a:t>
            </a:r>
            <a:r>
              <a:rPr lang="en-US" sz="26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https://www.youtube.com/watch?v=Q14BTdS6BRc</a:t>
            </a:r>
            <a:endParaRPr lang="en-US" sz="2600"/>
          </a:p>
          <a:p>
            <a:endParaRPr lang="fr-FR" sz="2600"/>
          </a:p>
        </p:txBody>
      </p:sp>
    </p:spTree>
    <p:extLst>
      <p:ext uri="{BB962C8B-B14F-4D97-AF65-F5344CB8AC3E}">
        <p14:creationId xmlns:p14="http://schemas.microsoft.com/office/powerpoint/2010/main" val="209358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C32E45-3E49-4E96-BDF9-9FDE5F26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0"/>
            <a:ext cx="4840010" cy="1807305"/>
          </a:xfrm>
        </p:spPr>
        <p:txBody>
          <a:bodyPr>
            <a:normAutofit/>
          </a:bodyPr>
          <a:lstStyle/>
          <a:p>
            <a:r>
              <a:rPr lang="fr-FR" b="1" dirty="0" err="1"/>
              <a:t>wokism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976C2A-26E4-4C17-B1E0-95B6D1974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43" r="1396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8F5213-68D8-4C92-87AC-B66874F2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44320"/>
            <a:ext cx="5257798" cy="4632643"/>
          </a:xfrm>
        </p:spPr>
        <p:txBody>
          <a:bodyPr>
            <a:normAutofit lnSpcReduction="10000"/>
          </a:bodyPr>
          <a:lstStyle/>
          <a:p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dded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Oxford English 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Dictionary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2017</a:t>
            </a:r>
            <a:endParaRPr lang="fr-FR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irst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1940s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woke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(=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awake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asleep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has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resurfaced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a concept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symbolises 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social issues and 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injustice, 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inequality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prejudice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umbrella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purpose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movements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like #blacklivesmatter, the #MeToo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movement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the #NoBanNoWall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movement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 Luther King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There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tragic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[…] The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change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blowing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[…] The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challenge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graduating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awake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» (C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ommencement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address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Oberlin </a:t>
            </a:r>
            <a:r>
              <a:rPr lang="fr-FR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College</a:t>
            </a: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 </a:t>
            </a:r>
            <a:r>
              <a:rPr lang="fr-FR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Remaining</a:t>
            </a:r>
            <a:r>
              <a:rPr lang="fr-FR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Awake</a:t>
            </a:r>
            <a:r>
              <a:rPr lang="fr-FR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Through</a:t>
            </a:r>
            <a:r>
              <a:rPr lang="fr-FR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Great </a:t>
            </a:r>
            <a:r>
              <a:rPr lang="fr-FR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Revolution</a:t>
            </a:r>
            <a:r>
              <a:rPr lang="fr-FR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June 1965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2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F132A-A440-9995-C0F1-74D0D532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fr-FR" b="1" dirty="0"/>
              <a:t>Follow-up</a:t>
            </a:r>
            <a:r>
              <a:rPr lang="fr-FR" dirty="0"/>
              <a:t>: Trump rewriting </a:t>
            </a:r>
            <a:r>
              <a:rPr lang="fr-FR" dirty="0" err="1"/>
              <a:t>history</a:t>
            </a:r>
            <a:r>
              <a:rPr lang="fr-FR" dirty="0"/>
              <a:t> (March 2025)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97B296-AD47-61DA-C4A3-DDA392807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124" t="28092" r="40854" b="12368"/>
          <a:stretch/>
        </p:blipFill>
        <p:spPr>
          <a:xfrm>
            <a:off x="838200" y="1622879"/>
            <a:ext cx="6706376" cy="4082143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4CA345A-BAA2-9EE0-CAE3-4E08817F1E14}"/>
              </a:ext>
            </a:extLst>
          </p:cNvPr>
          <p:cNvSpPr txBox="1"/>
          <p:nvPr/>
        </p:nvSpPr>
        <p:spPr>
          <a:xfrm>
            <a:off x="6057900" y="5798691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https://www.youtube.com/watch?v=TesxayiTvqs</a:t>
            </a:r>
          </a:p>
        </p:txBody>
      </p:sp>
    </p:spTree>
    <p:extLst>
      <p:ext uri="{BB962C8B-B14F-4D97-AF65-F5344CB8AC3E}">
        <p14:creationId xmlns:p14="http://schemas.microsoft.com/office/powerpoint/2010/main" val="428065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65578-0BDF-4508-B8FA-127CDB00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‘cancel culture’?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E9BB-DE6F-4021-9BCC-3273BDDC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81404" cy="408166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It refers to </a:t>
            </a:r>
            <a:r>
              <a:rPr lang="en-US" sz="2000" b="1" dirty="0"/>
              <a:t>a form of ostracism </a:t>
            </a:r>
            <a:r>
              <a:rPr lang="en-US" sz="2000" dirty="0"/>
              <a:t>in which someone is thrust out of social or professional circles – whether it be online, on social media, or in person </a:t>
            </a:r>
          </a:p>
          <a:p>
            <a:r>
              <a:rPr lang="fr-FR" sz="2000" dirty="0"/>
              <a:t>It </a:t>
            </a:r>
            <a:r>
              <a:rPr lang="fr-FR" sz="2000" dirty="0" err="1"/>
              <a:t>designates</a:t>
            </a:r>
            <a:r>
              <a:rPr lang="fr-FR" sz="2000" dirty="0"/>
              <a:t> </a:t>
            </a:r>
            <a:r>
              <a:rPr lang="fr-FR" sz="2000" b="1" dirty="0"/>
              <a:t>a </a:t>
            </a:r>
            <a:r>
              <a:rPr lang="fr-FR" sz="2000" b="1" dirty="0" err="1"/>
              <a:t>form</a:t>
            </a:r>
            <a:r>
              <a:rPr lang="fr-FR" sz="2000" b="1" dirty="0"/>
              <a:t> of </a:t>
            </a:r>
            <a:r>
              <a:rPr lang="fr-FR" sz="2000" b="1" dirty="0" err="1"/>
              <a:t>censorship</a:t>
            </a:r>
            <a:r>
              <a:rPr lang="fr-FR" sz="2000" b="1" dirty="0"/>
              <a:t> </a:t>
            </a:r>
            <a:r>
              <a:rPr lang="fr-FR" sz="2000" dirty="0" err="1"/>
              <a:t>exerted</a:t>
            </a:r>
            <a:r>
              <a:rPr lang="fr-FR" sz="2000" dirty="0"/>
              <a:t> by the ‘new </a:t>
            </a:r>
            <a:r>
              <a:rPr lang="fr-FR" sz="2000" dirty="0" err="1"/>
              <a:t>puritans</a:t>
            </a:r>
            <a:r>
              <a:rPr lang="fr-FR" sz="2000" dirty="0"/>
              <a:t>’ of the American </a:t>
            </a:r>
            <a:r>
              <a:rPr lang="fr-FR" sz="2000" dirty="0" err="1"/>
              <a:t>left</a:t>
            </a:r>
            <a:r>
              <a:rPr lang="fr-FR" sz="2000" dirty="0"/>
              <a:t> (</a:t>
            </a:r>
            <a:r>
              <a:rPr lang="fr-FR" sz="2000" dirty="0" err="1"/>
              <a:t>notably</a:t>
            </a:r>
            <a:r>
              <a:rPr lang="fr-FR" sz="2000" dirty="0"/>
              <a:t> on </a:t>
            </a:r>
            <a:r>
              <a:rPr lang="fr-FR" sz="2000" dirty="0" err="1"/>
              <a:t>college</a:t>
            </a:r>
            <a:r>
              <a:rPr lang="fr-FR" sz="2000" dirty="0"/>
              <a:t> </a:t>
            </a:r>
            <a:r>
              <a:rPr lang="fr-FR" sz="2000" dirty="0" err="1"/>
              <a:t>campuses</a:t>
            </a:r>
            <a:r>
              <a:rPr lang="fr-FR" sz="2000" dirty="0"/>
              <a:t>)</a:t>
            </a:r>
          </a:p>
          <a:p>
            <a:r>
              <a:rPr lang="en-US" sz="2000" dirty="0"/>
              <a:t>// </a:t>
            </a:r>
            <a:r>
              <a:rPr lang="en-US" sz="2000" b="1" dirty="0"/>
              <a:t>“political correctness” </a:t>
            </a:r>
            <a:r>
              <a:rPr lang="en-US" sz="2000" dirty="0"/>
              <a:t>= the idea of being "politically correct," having the most morally upstanding opinion on complicated subjects and the least offensive language with which to articulate it, </a:t>
            </a:r>
            <a:r>
              <a:rPr lang="en-US" sz="2000" b="1" dirty="0"/>
              <a:t>gained popularity in the 1990s before people on the outside weaponized it against the community it came from</a:t>
            </a:r>
            <a:r>
              <a:rPr lang="en-US" sz="2000" dirty="0"/>
              <a:t>.</a:t>
            </a:r>
          </a:p>
          <a:p>
            <a:r>
              <a:rPr lang="en-US" sz="2000" b="1" dirty="0"/>
              <a:t>1991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President </a:t>
            </a:r>
            <a:r>
              <a:rPr lang="en-US" sz="2100" b="1" dirty="0">
                <a:solidFill>
                  <a:srgbClr val="0070C0"/>
                </a:solidFill>
              </a:rPr>
              <a:t>Bush </a:t>
            </a:r>
            <a:r>
              <a:rPr lang="en-US" sz="2100" dirty="0"/>
              <a:t>"We find free speech under assault throughout the United States, including on some college campuses, […] The notion of political correctness has ignited controversy across the land."</a:t>
            </a:r>
            <a:endParaRPr lang="fr-FR" sz="2100" dirty="0"/>
          </a:p>
          <a:p>
            <a:r>
              <a:rPr lang="fr-FR" sz="2100" dirty="0"/>
              <a:t>In a </a:t>
            </a:r>
            <a:r>
              <a:rPr lang="fr-FR" sz="2100" dirty="0" err="1"/>
              <a:t>similar</a:t>
            </a:r>
            <a:r>
              <a:rPr lang="fr-FR" sz="2100" dirty="0"/>
              <a:t> </a:t>
            </a:r>
            <a:r>
              <a:rPr lang="fr-FR" sz="2100" dirty="0" err="1"/>
              <a:t>way</a:t>
            </a:r>
            <a:r>
              <a:rPr lang="fr-FR" sz="2100" dirty="0"/>
              <a:t>, </a:t>
            </a:r>
            <a:r>
              <a:rPr lang="fr-FR" sz="2100" b="1" dirty="0"/>
              <a:t>‘cancel culture’ </a:t>
            </a:r>
            <a:r>
              <a:rPr lang="fr-FR" sz="2100" dirty="0" err="1"/>
              <a:t>became</a:t>
            </a:r>
            <a:r>
              <a:rPr lang="fr-FR" sz="2100" b="1" dirty="0"/>
              <a:t> </a:t>
            </a:r>
            <a:r>
              <a:rPr lang="fr-FR" sz="2100" dirty="0"/>
              <a:t>a </a:t>
            </a:r>
            <a:r>
              <a:rPr lang="fr-FR" sz="2100" dirty="0" err="1">
                <a:highlight>
                  <a:srgbClr val="FFFF00"/>
                </a:highlight>
              </a:rPr>
              <a:t>derogatory</a:t>
            </a:r>
            <a:r>
              <a:rPr lang="fr-FR" sz="2100" dirty="0">
                <a:highlight>
                  <a:srgbClr val="FFFF00"/>
                </a:highlight>
              </a:rPr>
              <a:t> </a:t>
            </a:r>
            <a:r>
              <a:rPr lang="fr-FR" sz="2100" dirty="0" err="1">
                <a:highlight>
                  <a:srgbClr val="FFFF00"/>
                </a:highlight>
              </a:rPr>
              <a:t>term</a:t>
            </a:r>
            <a:r>
              <a:rPr lang="fr-FR" sz="2100" dirty="0">
                <a:highlight>
                  <a:srgbClr val="FFFF00"/>
                </a:highlight>
              </a:rPr>
              <a:t> </a:t>
            </a:r>
            <a:r>
              <a:rPr lang="fr-FR" sz="2100" dirty="0" err="1"/>
              <a:t>used</a:t>
            </a:r>
            <a:r>
              <a:rPr lang="fr-FR" sz="2100" dirty="0"/>
              <a:t> by Conservative America to </a:t>
            </a:r>
            <a:r>
              <a:rPr lang="fr-FR" sz="2100" dirty="0" err="1"/>
              <a:t>disparage</a:t>
            </a:r>
            <a:r>
              <a:rPr lang="fr-FR" sz="2100" dirty="0"/>
              <a:t> </a:t>
            </a:r>
            <a:r>
              <a:rPr lang="fr-FR" sz="2100" dirty="0" err="1"/>
              <a:t>their</a:t>
            </a:r>
            <a:r>
              <a:rPr lang="fr-FR" sz="2100" dirty="0"/>
              <a:t> </a:t>
            </a:r>
            <a:r>
              <a:rPr lang="fr-FR" sz="2100" dirty="0" err="1"/>
              <a:t>political</a:t>
            </a:r>
            <a:r>
              <a:rPr lang="fr-FR" sz="2100" dirty="0"/>
              <a:t> </a:t>
            </a:r>
            <a:r>
              <a:rPr lang="fr-FR" sz="2100" dirty="0" err="1"/>
              <a:t>opponents</a:t>
            </a:r>
            <a:r>
              <a:rPr lang="fr-FR" sz="2100" dirty="0"/>
              <a:t> : </a:t>
            </a:r>
            <a:r>
              <a:rPr lang="fr-FR" sz="2100" dirty="0" err="1"/>
              <a:t>left-wingers</a:t>
            </a:r>
            <a:endParaRPr lang="fr-FR" sz="2100" dirty="0"/>
          </a:p>
          <a:p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AD21D6-F68B-4E60-9739-4886E7BD0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CF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24A4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266424-408E-4206-8386-02E3A659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51503"/>
            <a:ext cx="6594189" cy="1625210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FFFFFF"/>
                </a:solidFill>
              </a:rPr>
              <a:t>30 </a:t>
            </a:r>
            <a:r>
              <a:rPr lang="fr-FR" sz="3600" b="1" dirty="0" err="1">
                <a:solidFill>
                  <a:srgbClr val="FFFFFF"/>
                </a:solidFill>
              </a:rPr>
              <a:t>years</a:t>
            </a:r>
            <a:r>
              <a:rPr lang="fr-FR" sz="3600" b="1" dirty="0">
                <a:solidFill>
                  <a:srgbClr val="FFFFFF"/>
                </a:solidFill>
              </a:rPr>
              <a:t> </a:t>
            </a:r>
            <a:r>
              <a:rPr lang="fr-FR" sz="3600" b="1" dirty="0" err="1">
                <a:solidFill>
                  <a:srgbClr val="FFFFFF"/>
                </a:solidFill>
              </a:rPr>
              <a:t>after</a:t>
            </a:r>
            <a:r>
              <a:rPr lang="fr-FR" sz="3600" b="1" dirty="0">
                <a:solidFill>
                  <a:srgbClr val="FFFFFF"/>
                </a:solidFill>
              </a:rPr>
              <a:t> Bush, the </a:t>
            </a:r>
            <a:r>
              <a:rPr lang="fr-FR" sz="3600" b="1" dirty="0" err="1">
                <a:solidFill>
                  <a:srgbClr val="FFFFFF"/>
                </a:solidFill>
              </a:rPr>
              <a:t>fight</a:t>
            </a:r>
            <a:r>
              <a:rPr lang="fr-FR" sz="3600" b="1" dirty="0">
                <a:solidFill>
                  <a:srgbClr val="FFFFFF"/>
                </a:solidFill>
              </a:rPr>
              <a:t> </a:t>
            </a:r>
            <a:r>
              <a:rPr lang="fr-FR" sz="3600" b="1" dirty="0" err="1">
                <a:solidFill>
                  <a:srgbClr val="FFFFFF"/>
                </a:solidFill>
              </a:rPr>
              <a:t>against</a:t>
            </a:r>
            <a:r>
              <a:rPr lang="fr-FR" sz="3600" b="1" dirty="0">
                <a:solidFill>
                  <a:srgbClr val="FFFFFF"/>
                </a:solidFill>
              </a:rPr>
              <a:t> ‘</a:t>
            </a:r>
            <a:r>
              <a:rPr lang="fr-FR" sz="3600" b="1" dirty="0" err="1">
                <a:solidFill>
                  <a:srgbClr val="FFFFFF"/>
                </a:solidFill>
              </a:rPr>
              <a:t>political</a:t>
            </a:r>
            <a:r>
              <a:rPr lang="fr-FR" sz="3600" b="1" dirty="0">
                <a:solidFill>
                  <a:srgbClr val="FFFFFF"/>
                </a:solidFill>
              </a:rPr>
              <a:t> </a:t>
            </a:r>
            <a:r>
              <a:rPr lang="fr-FR" sz="3600" b="1" dirty="0" err="1">
                <a:solidFill>
                  <a:srgbClr val="FFFFFF"/>
                </a:solidFill>
              </a:rPr>
              <a:t>correctness</a:t>
            </a:r>
            <a:r>
              <a:rPr lang="fr-FR" sz="3600" b="1" dirty="0">
                <a:solidFill>
                  <a:srgbClr val="FFFFFF"/>
                </a:solidFill>
              </a:rPr>
              <a:t>’ </a:t>
            </a:r>
            <a:r>
              <a:rPr lang="fr-FR" sz="3600" b="1" dirty="0" err="1">
                <a:solidFill>
                  <a:srgbClr val="FFFFFF"/>
                </a:solidFill>
              </a:rPr>
              <a:t>became</a:t>
            </a:r>
            <a:r>
              <a:rPr lang="fr-FR" sz="3600" b="1" dirty="0">
                <a:solidFill>
                  <a:srgbClr val="FFFFFF"/>
                </a:solidFill>
              </a:rPr>
              <a:t> Donald </a:t>
            </a:r>
            <a:r>
              <a:rPr lang="fr-FR" sz="3600" b="1" dirty="0" err="1">
                <a:solidFill>
                  <a:srgbClr val="FFFFFF"/>
                </a:solidFill>
              </a:rPr>
              <a:t>Trump’s</a:t>
            </a:r>
            <a:r>
              <a:rPr lang="fr-FR" sz="3600" b="1" dirty="0">
                <a:solidFill>
                  <a:srgbClr val="FFFFFF"/>
                </a:solidFill>
              </a:rPr>
              <a:t> </a:t>
            </a:r>
            <a:r>
              <a:rPr lang="fr-FR" sz="3600" b="1" dirty="0" err="1">
                <a:solidFill>
                  <a:srgbClr val="FFFFFF"/>
                </a:solidFill>
              </a:rPr>
              <a:t>trademark</a:t>
            </a:r>
            <a:endParaRPr lang="fr-FR" sz="3600" b="1" dirty="0">
              <a:solidFill>
                <a:srgbClr val="FFFFFF"/>
              </a:solidFill>
            </a:endParaRPr>
          </a:p>
        </p:txBody>
      </p:sp>
      <p:pic>
        <p:nvPicPr>
          <p:cNvPr id="4" name="Image 3" descr="Republican Civil War Over Trump? Not at CPAC - WSJ">
            <a:extLst>
              <a:ext uri="{FF2B5EF4-FFF2-40B4-BE49-F238E27FC236}">
                <a16:creationId xmlns:a16="http://schemas.microsoft.com/office/drawing/2014/main" id="{7E1FEA7A-93C6-437D-993B-C6635AFF5C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7" r="3738" b="-1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521D79-08DA-46C2-8BEB-8FA8A835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840" y="659308"/>
            <a:ext cx="3529890" cy="5333988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When Donald Trump ran for president, one of the core pillars of his pitch to the public was : </a:t>
            </a:r>
            <a:r>
              <a:rPr lang="en-US" sz="1800" b="1" dirty="0">
                <a:solidFill>
                  <a:srgbClr val="FFFFFF"/>
                </a:solidFill>
              </a:rPr>
              <a:t>Political correctness is a cancer eating away at the body politic.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“And this political correctness is just absolutely killing us as a country. You can't say anything. Anything you say today, they'll find a reason why it's not good.” (August 2015)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When Trump announced his lawsuit against Facebook, Twitter and Google after being banned from them (Jan 2021): "</a:t>
            </a:r>
            <a:r>
              <a:rPr lang="en-US" sz="1800" b="1" dirty="0">
                <a:solidFill>
                  <a:srgbClr val="FFFFFF"/>
                </a:solidFill>
              </a:rPr>
              <a:t>We're demanding an end to the shadow-banning, a stop to the silencing and a stop to the blacklisting, banishing and canceling</a:t>
            </a:r>
            <a:r>
              <a:rPr lang="en-US" sz="1800" dirty="0">
                <a:solidFill>
                  <a:srgbClr val="FFFFFF"/>
                </a:solidFill>
              </a:rPr>
              <a:t> that you know so well".</a:t>
            </a:r>
          </a:p>
          <a:p>
            <a:endParaRPr lang="fr-FR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9F23E05-E5C5-497C-A842-7BD21B20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496C92-E5E2-8A12-8BC5-7EF478DDD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rgbClr val="FFFFFF"/>
                </a:solidFill>
              </a:rPr>
              <a:t>Undoubtedly, the biggest difference between discussions of political correctness in the '90s and cancel culture today is </a:t>
            </a:r>
            <a:r>
              <a:rPr lang="en-US" sz="1700" b="1">
                <a:solidFill>
                  <a:srgbClr val="FFFFFF"/>
                </a:solidFill>
              </a:rPr>
              <a:t>the way social media creates access to both public and private individuals and puts their dialogue on equal footing</a:t>
            </a:r>
            <a:r>
              <a:rPr lang="en-US" sz="170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700">
                <a:solidFill>
                  <a:srgbClr val="FFFFFF"/>
                </a:solidFill>
              </a:rPr>
              <a:t>One reason that cancel culture has become such a hot national topic is </a:t>
            </a:r>
            <a:r>
              <a:rPr lang="en-US" sz="1700" b="1">
                <a:solidFill>
                  <a:srgbClr val="FFFFFF"/>
                </a:solidFill>
              </a:rPr>
              <a:t>people in powerful positions are unaccustomed to having to answer to marginalized people who, through social media, have greater access to them than ever</a:t>
            </a:r>
            <a:r>
              <a:rPr lang="en-US" sz="170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700" b="1">
                <a:solidFill>
                  <a:schemeClr val="bg1"/>
                </a:solidFill>
              </a:rPr>
              <a:t>Social media helped solidify cancel culture</a:t>
            </a:r>
            <a:r>
              <a:rPr lang="en-US" sz="1700">
                <a:solidFill>
                  <a:schemeClr val="bg1"/>
                </a:solidFill>
              </a:rPr>
              <a:t>, with viral hashtags and campaigns where users would organize to boycott certain people or brands.</a:t>
            </a:r>
            <a:endParaRPr lang="fr-FR" sz="1700">
              <a:solidFill>
                <a:schemeClr val="bg1"/>
              </a:solidFill>
            </a:endParaRPr>
          </a:p>
          <a:p>
            <a:endParaRPr lang="fr-FR" sz="1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A3A9E-C608-C76E-D3BF-BDA443938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28" r="15015" b="-3"/>
          <a:stretch/>
        </p:blipFill>
        <p:spPr>
          <a:xfrm>
            <a:off x="7989296" y="1843285"/>
            <a:ext cx="3364502" cy="3728611"/>
          </a:xfrm>
          <a:prstGeom prst="rect">
            <a:avLst/>
          </a:prstGeom>
        </p:spPr>
      </p:pic>
      <p:graphicFrame>
        <p:nvGraphicFramePr>
          <p:cNvPr id="6" name="ZoneTexte 3">
            <a:extLst>
              <a:ext uri="{FF2B5EF4-FFF2-40B4-BE49-F238E27FC236}">
                <a16:creationId xmlns:a16="http://schemas.microsoft.com/office/drawing/2014/main" id="{4B871DA9-E1F7-DE6E-95DB-18C66BFC9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216248"/>
              </p:ext>
            </p:extLst>
          </p:nvPr>
        </p:nvGraphicFramePr>
        <p:xfrm>
          <a:off x="838200" y="1825625"/>
          <a:ext cx="6714066" cy="430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58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C7650D-A4CF-48A5-BA88-0FAC53E7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00" r="20528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E2F65F-8AFD-4CEB-A3C3-D3A80DEA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The Internet = </a:t>
            </a:r>
            <a:r>
              <a:rPr lang="fr-FR" sz="4000" b="1" dirty="0" err="1"/>
              <a:t>empowering</a:t>
            </a:r>
            <a:r>
              <a:rPr lang="fr-FR" sz="4000" b="1" dirty="0"/>
              <a:t> ‘the </a:t>
            </a:r>
            <a:r>
              <a:rPr lang="fr-FR" sz="4000" b="1" dirty="0" err="1"/>
              <a:t>little</a:t>
            </a:r>
            <a:r>
              <a:rPr lang="fr-FR" sz="4000" b="1" dirty="0"/>
              <a:t> </a:t>
            </a:r>
            <a:r>
              <a:rPr lang="fr-FR" sz="4000" b="1" dirty="0" err="1"/>
              <a:t>guy</a:t>
            </a:r>
            <a:r>
              <a:rPr lang="fr-FR" sz="4000" b="1" dirty="0"/>
              <a:t>’ or ‘the Twitter mob’?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22E918-98BD-41AE-809B-14BF08A34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40421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Visage humain, habits, personne, homme&#10;&#10;Le contenu généré par l’IA peut être incorrect.">
            <a:extLst>
              <a:ext uri="{FF2B5EF4-FFF2-40B4-BE49-F238E27FC236}">
                <a16:creationId xmlns:a16="http://schemas.microsoft.com/office/drawing/2014/main" id="{4E64B2E8-1D63-DE81-5F34-C47910F4D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6" y="149088"/>
            <a:ext cx="4689162" cy="2637653"/>
          </a:xfrm>
          <a:prstGeom prst="rect">
            <a:avLst/>
          </a:prstGeom>
        </p:spPr>
      </p:pic>
      <p:pic>
        <p:nvPicPr>
          <p:cNvPr id="7" name="Image 6" descr="Une image contenant Visage humain, homme, mâchoire, affiche&#10;&#10;Le contenu généré par l’IA peut être incorrect.">
            <a:extLst>
              <a:ext uri="{FF2B5EF4-FFF2-40B4-BE49-F238E27FC236}">
                <a16:creationId xmlns:a16="http://schemas.microsoft.com/office/drawing/2014/main" id="{7DDA8344-4B1A-F6D1-B7C4-3B53EC9B6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5" y="0"/>
            <a:ext cx="2894141" cy="3376498"/>
          </a:xfrm>
          <a:prstGeom prst="rect">
            <a:avLst/>
          </a:prstGeom>
        </p:spPr>
      </p:pic>
      <p:pic>
        <p:nvPicPr>
          <p:cNvPr id="9" name="Image 8" descr="Une image contenant texte, Visage humain, capture d’écran, personne&#10;&#10;Le contenu généré par l’IA peut être incorrect.">
            <a:extLst>
              <a:ext uri="{FF2B5EF4-FFF2-40B4-BE49-F238E27FC236}">
                <a16:creationId xmlns:a16="http://schemas.microsoft.com/office/drawing/2014/main" id="{6E25B7B1-D4A8-7A58-7B64-E0A0574A8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6" y="3028721"/>
            <a:ext cx="5486810" cy="3376498"/>
          </a:xfrm>
          <a:prstGeom prst="rect">
            <a:avLst/>
          </a:prstGeom>
        </p:spPr>
      </p:pic>
      <p:pic>
        <p:nvPicPr>
          <p:cNvPr id="11" name="Image 10" descr="Une image contenant texte, Visage humain, ho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4B1E88D-4DA4-D17B-E33B-09CA7E79D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29" y="3167776"/>
            <a:ext cx="4080472" cy="343092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D60509-4FE8-C03C-4FFC-12B8ACEC5B2F}"/>
              </a:ext>
            </a:extLst>
          </p:cNvPr>
          <p:cNvSpPr txBox="1"/>
          <p:nvPr/>
        </p:nvSpPr>
        <p:spPr>
          <a:xfrm>
            <a:off x="7913186" y="699916"/>
            <a:ext cx="60976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Calling out high-profile personalities online: </a:t>
            </a:r>
          </a:p>
          <a:p>
            <a:r>
              <a:rPr lang="en-US" sz="2000" b="1" dirty="0"/>
              <a:t>true accountability or public shaming</a:t>
            </a:r>
            <a:r>
              <a:rPr lang="en-US" dirty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2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homme, personne, sombre&#10;&#10;Description générée automatiquement">
            <a:extLst>
              <a:ext uri="{FF2B5EF4-FFF2-40B4-BE49-F238E27FC236}">
                <a16:creationId xmlns:a16="http://schemas.microsoft.com/office/drawing/2014/main" id="{269C0063-C323-4C62-9EE5-7DB8A3BE0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r="18159" b="-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173985-9D55-4CDC-8E48-E8B5A251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fr-FR" dirty="0"/>
              <a:t>Joe </a:t>
            </a:r>
            <a:r>
              <a:rPr lang="fr-FR" dirty="0" err="1"/>
              <a:t>Rogan</a:t>
            </a:r>
            <a:r>
              <a:rPr lang="fr-FR" dirty="0"/>
              <a:t>, a case in point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304C2C-79AA-E75A-631A-2039C46A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4135076" cy="4716129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Mr. Rogan, 53, is a comic, podcaster and one of the most consumed media products on the planet — with the power to shape tastes, politics, medical decisions</a:t>
            </a:r>
          </a:p>
          <a:p>
            <a:r>
              <a:rPr lang="en-US" sz="1800" dirty="0"/>
              <a:t>The show was licensed to</a:t>
            </a: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Spotify in an estimated $100 million deal</a:t>
            </a:r>
            <a:r>
              <a:rPr lang="en-US" sz="1800" dirty="0"/>
              <a:t> in 2020. 11 million people routinely listen to the show.</a:t>
            </a:r>
          </a:p>
          <a:p>
            <a:r>
              <a:rPr lang="en-US" sz="1800" dirty="0"/>
              <a:t>He suggested in the spring 2021 that young healthy people need not get vaccinated against the coronavirus — before later stressing that he is “not an anti-vaxxer” and shouldn’t be considered a medical authority </a:t>
            </a:r>
          </a:p>
          <a:p>
            <a:r>
              <a:rPr lang="en-US" sz="1800" dirty="0"/>
              <a:t>His comments drew condemnations from </a:t>
            </a: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Biden administration</a:t>
            </a:r>
            <a:r>
              <a:rPr lang="en-US" sz="1800" dirty="0"/>
              <a:t>, </a:t>
            </a:r>
            <a:r>
              <a:rPr lang="en-US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Prince Harry</a:t>
            </a:r>
            <a:r>
              <a:rPr lang="en-US" sz="1800" dirty="0"/>
              <a:t>, and Neil Young who asked the platform to remove Joe Rogan’s podcasts.</a:t>
            </a:r>
          </a:p>
        </p:txBody>
      </p:sp>
    </p:spTree>
    <p:extLst>
      <p:ext uri="{BB962C8B-B14F-4D97-AF65-F5344CB8AC3E}">
        <p14:creationId xmlns:p14="http://schemas.microsoft.com/office/powerpoint/2010/main" val="245577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3A1BE8-70AF-43BE-BFB3-DAA9C9762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20AD78-E826-41E0-926D-83F8AEC30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3" t="23409" r="8000" b="16147"/>
          <a:stretch/>
        </p:blipFill>
        <p:spPr>
          <a:xfrm>
            <a:off x="642620" y="1036320"/>
            <a:ext cx="1090676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460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Microsoft Office PowerPoint</Application>
  <PresentationFormat>Grand écran</PresentationFormat>
  <Paragraphs>70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Thème Office</vt:lpstr>
      <vt:lpstr>Chapter 6: Culture wars in the US = free speech v. social justice concerns</vt:lpstr>
      <vt:lpstr>wokism</vt:lpstr>
      <vt:lpstr>What is ‘cancel culture’?</vt:lpstr>
      <vt:lpstr>30 years after Bush, the fight against ‘political correctness’ became Donald Trump’s trademark</vt:lpstr>
      <vt:lpstr>Présentation PowerPoint</vt:lpstr>
      <vt:lpstr>The Internet = empowering ‘the little guy’ or ‘the Twitter mob’?</vt:lpstr>
      <vt:lpstr>Présentation PowerPoint</vt:lpstr>
      <vt:lpstr>Joe Rogan, a case in point</vt:lpstr>
      <vt:lpstr>Présentation PowerPoint</vt:lpstr>
      <vt:lpstr>Who is cancelling who?</vt:lpstr>
      <vt:lpstr>Elon Musk, a self-described ‘free speech absolutist’</vt:lpstr>
      <vt:lpstr>Cultural reminder  FREE SPEECH</vt:lpstr>
      <vt:lpstr>Présentation PowerPoint</vt:lpstr>
      <vt:lpstr>Présentation PowerPoint</vt:lpstr>
      <vt:lpstr>The irony?</vt:lpstr>
      <vt:lpstr>Présentation PowerPoint</vt:lpstr>
      <vt:lpstr>Présentation PowerPoint</vt:lpstr>
      <vt:lpstr>Présentation PowerPoint</vt:lpstr>
      <vt:lpstr>Critical Race Theory: touching a nerve</vt:lpstr>
      <vt:lpstr>Follow-up: Trump rewriting history (March 2025)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Cancel culture, wokism, Critical Race theory: what are they all about?</dc:title>
  <dc:creator>Stephanie Michineau</dc:creator>
  <cp:lastModifiedBy>Stephanie Michineau</cp:lastModifiedBy>
  <cp:revision>17</cp:revision>
  <dcterms:created xsi:type="dcterms:W3CDTF">2022-03-28T07:34:04Z</dcterms:created>
  <dcterms:modified xsi:type="dcterms:W3CDTF">2025-03-31T08:11:43Z</dcterms:modified>
</cp:coreProperties>
</file>