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9" r:id="rId7"/>
    <p:sldId id="296" r:id="rId8"/>
    <p:sldId id="264" r:id="rId9"/>
    <p:sldId id="266" r:id="rId10"/>
    <p:sldId id="272" r:id="rId11"/>
    <p:sldId id="297" r:id="rId12"/>
    <p:sldId id="298" r:id="rId13"/>
    <p:sldId id="281" r:id="rId14"/>
    <p:sldId id="282" r:id="rId15"/>
    <p:sldId id="283" r:id="rId16"/>
    <p:sldId id="284" r:id="rId17"/>
    <p:sldId id="290" r:id="rId18"/>
    <p:sldId id="287" r:id="rId19"/>
    <p:sldId id="288" r:id="rId20"/>
    <p:sldId id="289" r:id="rId21"/>
    <p:sldId id="277" r:id="rId22"/>
    <p:sldId id="291" r:id="rId23"/>
    <p:sldId id="292" r:id="rId24"/>
    <p:sldId id="293" r:id="rId25"/>
    <p:sldId id="311" r:id="rId26"/>
    <p:sldId id="263" r:id="rId27"/>
    <p:sldId id="273" r:id="rId28"/>
    <p:sldId id="276" r:id="rId29"/>
    <p:sldId id="274" r:id="rId30"/>
    <p:sldId id="278" r:id="rId31"/>
    <p:sldId id="313" r:id="rId32"/>
    <p:sldId id="265" r:id="rId33"/>
    <p:sldId id="309" r:id="rId34"/>
    <p:sldId id="308" r:id="rId35"/>
    <p:sldId id="310" r:id="rId36"/>
    <p:sldId id="295" r:id="rId37"/>
    <p:sldId id="299" r:id="rId38"/>
    <p:sldId id="300" r:id="rId39"/>
    <p:sldId id="301" r:id="rId40"/>
    <p:sldId id="302" r:id="rId41"/>
    <p:sldId id="303" r:id="rId42"/>
    <p:sldId id="268" r:id="rId43"/>
    <p:sldId id="269" r:id="rId44"/>
    <p:sldId id="294" r:id="rId45"/>
    <p:sldId id="267" r:id="rId46"/>
    <p:sldId id="304" r:id="rId47"/>
    <p:sldId id="305" r:id="rId48"/>
    <p:sldId id="306" r:id="rId49"/>
    <p:sldId id="307" r:id="rId5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E103-61D4-4660-BFF1-9CFD964A369C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D8F0-5FAD-4431-8560-95D5451DC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177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E103-61D4-4660-BFF1-9CFD964A369C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D8F0-5FAD-4431-8560-95D5451DC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182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E103-61D4-4660-BFF1-9CFD964A369C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D8F0-5FAD-4431-8560-95D5451DC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01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E103-61D4-4660-BFF1-9CFD964A369C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D8F0-5FAD-4431-8560-95D5451DC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252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E103-61D4-4660-BFF1-9CFD964A369C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D8F0-5FAD-4431-8560-95D5451DC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74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E103-61D4-4660-BFF1-9CFD964A369C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D8F0-5FAD-4431-8560-95D5451DC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0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E103-61D4-4660-BFF1-9CFD964A369C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D8F0-5FAD-4431-8560-95D5451DC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45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E103-61D4-4660-BFF1-9CFD964A369C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D8F0-5FAD-4431-8560-95D5451DC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29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E103-61D4-4660-BFF1-9CFD964A369C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D8F0-5FAD-4431-8560-95D5451DC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554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E103-61D4-4660-BFF1-9CFD964A369C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D8F0-5FAD-4431-8560-95D5451DC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61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E103-61D4-4660-BFF1-9CFD964A369C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D8F0-5FAD-4431-8560-95D5451DC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905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BE103-61D4-4660-BFF1-9CFD964A369C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CD8F0-5FAD-4431-8560-95D5451DC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76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javsMbCapY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9VdyPbbzlI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x.com/videos/2019/6/17/18681798/filibuster-senate-broke-video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620688"/>
            <a:ext cx="84969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Do </a:t>
            </a:r>
            <a:r>
              <a:rPr lang="fr-FR" sz="4000" b="1" dirty="0" err="1"/>
              <a:t>you</a:t>
            </a:r>
            <a:r>
              <a:rPr lang="fr-FR" sz="4000" b="1" dirty="0"/>
              <a:t> </a:t>
            </a:r>
            <a:r>
              <a:rPr lang="fr-FR" sz="4000" b="1" dirty="0" err="1"/>
              <a:t>believe</a:t>
            </a:r>
            <a:r>
              <a:rPr lang="fr-FR" sz="4000" b="1" dirty="0"/>
              <a:t> </a:t>
            </a:r>
            <a:r>
              <a:rPr lang="fr-FR" sz="4000" b="1" dirty="0">
                <a:solidFill>
                  <a:srgbClr val="FF0000"/>
                </a:solidFill>
              </a:rPr>
              <a:t>the USA </a:t>
            </a:r>
          </a:p>
          <a:p>
            <a:pPr algn="ctr"/>
            <a:r>
              <a:rPr lang="fr-FR" sz="4000" b="1" dirty="0" err="1">
                <a:solidFill>
                  <a:srgbClr val="0070C0"/>
                </a:solidFill>
              </a:rPr>
              <a:t>still</a:t>
            </a:r>
            <a:r>
              <a:rPr lang="fr-FR" sz="4000" b="1" dirty="0">
                <a:solidFill>
                  <a:srgbClr val="0070C0"/>
                </a:solidFill>
              </a:rPr>
              <a:t> </a:t>
            </a:r>
            <a:r>
              <a:rPr lang="fr-FR" sz="4000" b="1" dirty="0"/>
              <a:t>stands as a </a:t>
            </a:r>
          </a:p>
          <a:p>
            <a:pPr algn="ctr"/>
            <a:r>
              <a:rPr lang="fr-FR" sz="4000" b="1" dirty="0">
                <a:solidFill>
                  <a:srgbClr val="00B050"/>
                </a:solidFill>
              </a:rPr>
              <a:t>champion of </a:t>
            </a:r>
            <a:r>
              <a:rPr lang="fr-FR" sz="4000" b="1" dirty="0" err="1">
                <a:solidFill>
                  <a:srgbClr val="00B050"/>
                </a:solidFill>
              </a:rPr>
              <a:t>democracy</a:t>
            </a:r>
            <a:r>
              <a:rPr lang="fr-FR" sz="4000" b="1" dirty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fr-FR" sz="4000" b="1" dirty="0" err="1">
                <a:solidFill>
                  <a:srgbClr val="0070C0"/>
                </a:solidFill>
              </a:rPr>
              <a:t>today</a:t>
            </a:r>
            <a:r>
              <a:rPr lang="fr-FR" sz="4000" b="1" dirty="0"/>
              <a:t>?</a:t>
            </a:r>
          </a:p>
          <a:p>
            <a:endParaRPr lang="fr-FR" sz="2400" b="1" dirty="0"/>
          </a:p>
          <a:p>
            <a:endParaRPr lang="fr-FR" sz="2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89756" y="4869160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Write 10 keywords / key notions </a:t>
            </a:r>
            <a:r>
              <a:rPr lang="fr-FR" sz="2400" b="1" dirty="0" err="1"/>
              <a:t>you</a:t>
            </a:r>
            <a:r>
              <a:rPr lang="fr-FR" sz="2400" b="1" dirty="0"/>
              <a:t> </a:t>
            </a:r>
            <a:r>
              <a:rPr lang="fr-FR" sz="2400" b="1" dirty="0" err="1"/>
              <a:t>think</a:t>
            </a:r>
            <a:r>
              <a:rPr lang="fr-FR" sz="2400" b="1" dirty="0"/>
              <a:t> are central to </a:t>
            </a:r>
            <a:r>
              <a:rPr lang="fr-FR" sz="2400" b="1" dirty="0" err="1"/>
              <a:t>this</a:t>
            </a:r>
            <a:r>
              <a:rPr lang="fr-FR" sz="2400" b="1" dirty="0"/>
              <a:t> issue</a:t>
            </a:r>
          </a:p>
        </p:txBody>
      </p:sp>
    </p:spTree>
    <p:extLst>
      <p:ext uri="{BB962C8B-B14F-4D97-AF65-F5344CB8AC3E}">
        <p14:creationId xmlns:p14="http://schemas.microsoft.com/office/powerpoint/2010/main" val="3038171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3528" y="476672"/>
            <a:ext cx="849694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/>
              <a:t>21st </a:t>
            </a:r>
            <a:r>
              <a:rPr lang="fr-FR" sz="2400" b="1" u="sng" dirty="0" err="1"/>
              <a:t>century</a:t>
            </a:r>
            <a:r>
              <a:rPr lang="fr-FR" sz="2400" b="1" u="sng" dirty="0"/>
              <a:t> : a few </a:t>
            </a:r>
            <a:r>
              <a:rPr lang="fr-FR" sz="2400" b="1" u="sng" dirty="0" err="1"/>
              <a:t>numbers</a:t>
            </a:r>
            <a:r>
              <a:rPr lang="fr-FR" sz="2400" b="1" u="sng" dirty="0"/>
              <a:t> </a:t>
            </a:r>
            <a:r>
              <a:rPr lang="fr-FR" sz="2400" b="1" u="sng" dirty="0" err="1"/>
              <a:t>testifying</a:t>
            </a:r>
            <a:r>
              <a:rPr lang="fr-FR" sz="2400" b="1" u="sng" dirty="0"/>
              <a:t> to the </a:t>
            </a:r>
            <a:r>
              <a:rPr lang="fr-FR" sz="2400" b="1" u="sng" dirty="0" err="1"/>
              <a:t>fact</a:t>
            </a:r>
            <a:r>
              <a:rPr lang="fr-FR" sz="2400" b="1" u="sng" dirty="0"/>
              <a:t> </a:t>
            </a:r>
            <a:r>
              <a:rPr lang="fr-FR" sz="2400" b="1" u="sng" dirty="0" err="1"/>
              <a:t>that</a:t>
            </a:r>
            <a:r>
              <a:rPr lang="fr-FR" sz="2400" b="1" u="sng" dirty="0"/>
              <a:t> the Republican party </a:t>
            </a:r>
            <a:r>
              <a:rPr lang="fr-FR" sz="2400" b="1" u="sng" dirty="0" err="1"/>
              <a:t>is</a:t>
            </a:r>
            <a:r>
              <a:rPr lang="fr-FR" sz="2400" b="1" u="sng" dirty="0"/>
              <a:t> </a:t>
            </a:r>
            <a:r>
              <a:rPr lang="fr-FR" sz="2400" b="1" u="sng" dirty="0" err="1"/>
              <a:t>given</a:t>
            </a:r>
            <a:r>
              <a:rPr lang="fr-FR" sz="2400" b="1" u="sng" dirty="0"/>
              <a:t> a structural </a:t>
            </a:r>
            <a:r>
              <a:rPr lang="fr-FR" sz="2400" b="1" u="sng" dirty="0" err="1"/>
              <a:t>advantage</a:t>
            </a:r>
            <a:r>
              <a:rPr lang="fr-FR" sz="2400" b="1" u="sng" dirty="0"/>
              <a:t> by the US </a:t>
            </a:r>
            <a:r>
              <a:rPr lang="fr-FR" sz="2400" b="1" u="sng" dirty="0" err="1"/>
              <a:t>electoral</a:t>
            </a:r>
            <a:r>
              <a:rPr lang="fr-FR" sz="2400" b="1" u="sng" dirty="0"/>
              <a:t> system</a:t>
            </a:r>
          </a:p>
          <a:p>
            <a:endParaRPr lang="fr-FR" sz="2000" b="1" u="sng" dirty="0"/>
          </a:p>
          <a:p>
            <a:endParaRPr lang="fr-FR" dirty="0"/>
          </a:p>
          <a:p>
            <a:r>
              <a:rPr lang="fr-FR" sz="2000" dirty="0"/>
              <a:t>The GOP = in power </a:t>
            </a:r>
            <a:r>
              <a:rPr lang="fr-FR" sz="2000" b="1" dirty="0">
                <a:solidFill>
                  <a:srgbClr val="FF0000"/>
                </a:solidFill>
              </a:rPr>
              <a:t>12 </a:t>
            </a:r>
            <a:r>
              <a:rPr lang="fr-FR" sz="2000" b="1" dirty="0" err="1">
                <a:solidFill>
                  <a:srgbClr val="FF0000"/>
                </a:solidFill>
              </a:rPr>
              <a:t>years</a:t>
            </a:r>
            <a:r>
              <a:rPr lang="fr-FR" sz="2000" b="1" dirty="0">
                <a:solidFill>
                  <a:srgbClr val="FF0000"/>
                </a:solidFill>
              </a:rPr>
              <a:t> out of 20 </a:t>
            </a:r>
            <a:r>
              <a:rPr lang="fr-FR" sz="2000" dirty="0" err="1"/>
              <a:t>despite</a:t>
            </a:r>
            <a:r>
              <a:rPr lang="fr-FR" sz="2000" dirty="0"/>
              <a:t> </a:t>
            </a:r>
            <a:r>
              <a:rPr lang="fr-FR" sz="2000" dirty="0" err="1"/>
              <a:t>only</a:t>
            </a:r>
            <a:r>
              <a:rPr lang="fr-FR" sz="2000" dirty="0"/>
              <a:t> </a:t>
            </a:r>
            <a:r>
              <a:rPr lang="fr-FR" sz="2000" dirty="0" err="1"/>
              <a:t>winning</a:t>
            </a:r>
            <a:r>
              <a:rPr lang="fr-FR" sz="2000" dirty="0"/>
              <a:t> the </a:t>
            </a:r>
            <a:r>
              <a:rPr lang="fr-FR" sz="2000" dirty="0" err="1"/>
              <a:t>popular</a:t>
            </a:r>
            <a:r>
              <a:rPr lang="fr-FR" sz="2000" dirty="0"/>
              <a:t> vote once! (G.W. Bush 2004)</a:t>
            </a:r>
          </a:p>
          <a:p>
            <a:endParaRPr lang="fr-FR" sz="2000" dirty="0"/>
          </a:p>
          <a:p>
            <a:r>
              <a:rPr lang="fr-FR" sz="2000" dirty="0"/>
              <a:t>In 2018, </a:t>
            </a:r>
            <a:r>
              <a:rPr lang="fr-FR" sz="2000" dirty="0" err="1"/>
              <a:t>despite</a:t>
            </a:r>
            <a:r>
              <a:rPr lang="fr-FR" sz="2000" dirty="0"/>
              <a:t> </a:t>
            </a:r>
            <a:r>
              <a:rPr lang="fr-FR" sz="2000" b="1" dirty="0">
                <a:solidFill>
                  <a:srgbClr val="FF0000"/>
                </a:solidFill>
              </a:rPr>
              <a:t>9 million more votes </a:t>
            </a:r>
            <a:r>
              <a:rPr lang="fr-FR" sz="2000" dirty="0"/>
              <a:t>in the </a:t>
            </a:r>
            <a:r>
              <a:rPr lang="fr-FR" sz="2000" dirty="0" err="1"/>
              <a:t>Midterms</a:t>
            </a:r>
            <a:r>
              <a:rPr lang="fr-FR" sz="2000" dirty="0"/>
              <a:t>, </a:t>
            </a:r>
            <a:r>
              <a:rPr lang="fr-FR" sz="2000" dirty="0" err="1"/>
              <a:t>Democrats</a:t>
            </a:r>
            <a:r>
              <a:rPr lang="fr-FR" sz="2000" dirty="0"/>
              <a:t> </a:t>
            </a:r>
            <a:r>
              <a:rPr lang="fr-FR" sz="2000" dirty="0" err="1"/>
              <a:t>lost</a:t>
            </a:r>
            <a:r>
              <a:rPr lang="fr-FR" sz="2000" dirty="0"/>
              <a:t>  the </a:t>
            </a:r>
            <a:r>
              <a:rPr lang="fr-FR" sz="2000" dirty="0" err="1"/>
              <a:t>Senate</a:t>
            </a:r>
            <a:r>
              <a:rPr lang="fr-FR" sz="2000" dirty="0"/>
              <a:t> by 2 </a:t>
            </a:r>
            <a:r>
              <a:rPr lang="fr-FR" sz="2000" dirty="0" err="1"/>
              <a:t>seats</a:t>
            </a:r>
            <a:r>
              <a:rPr lang="fr-FR" sz="2000" dirty="0"/>
              <a:t>.</a:t>
            </a:r>
          </a:p>
          <a:p>
            <a:endParaRPr lang="fr-FR" sz="2000" dirty="0"/>
          </a:p>
          <a:p>
            <a:r>
              <a:rPr lang="fr-FR" sz="2000" dirty="0"/>
              <a:t>The impact of </a:t>
            </a:r>
            <a:r>
              <a:rPr lang="fr-FR" sz="2000" dirty="0" err="1"/>
              <a:t>this</a:t>
            </a:r>
            <a:r>
              <a:rPr lang="fr-FR" sz="2000" dirty="0"/>
              <a:t> hold-up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significant</a:t>
            </a:r>
            <a:r>
              <a:rPr lang="fr-FR" sz="2000" dirty="0"/>
              <a:t> : ex </a:t>
            </a:r>
            <a:r>
              <a:rPr lang="fr-FR" sz="2000" dirty="0" err="1"/>
              <a:t>Trump</a:t>
            </a:r>
            <a:r>
              <a:rPr lang="fr-FR" sz="2000" dirty="0"/>
              <a:t> </a:t>
            </a:r>
            <a:r>
              <a:rPr lang="fr-FR" sz="2000" b="1" dirty="0">
                <a:solidFill>
                  <a:srgbClr val="FF0000"/>
                </a:solidFill>
              </a:rPr>
              <a:t>has </a:t>
            </a:r>
            <a:r>
              <a:rPr lang="fr-FR" sz="2000" b="1" dirty="0" err="1">
                <a:solidFill>
                  <a:srgbClr val="FF0000"/>
                </a:solidFill>
              </a:rPr>
              <a:t>stacked</a:t>
            </a:r>
            <a:r>
              <a:rPr lang="fr-FR" sz="2000" b="1" dirty="0">
                <a:solidFill>
                  <a:srgbClr val="FF0000"/>
                </a:solidFill>
              </a:rPr>
              <a:t> courts </a:t>
            </a:r>
            <a:r>
              <a:rPr lang="fr-FR" sz="2000" b="1" dirty="0" err="1">
                <a:solidFill>
                  <a:srgbClr val="FF0000"/>
                </a:solidFill>
              </a:rPr>
              <a:t>with</a:t>
            </a:r>
            <a:r>
              <a:rPr lang="fr-FR" sz="2000" b="1" dirty="0">
                <a:solidFill>
                  <a:srgbClr val="FF0000"/>
                </a:solidFill>
              </a:rPr>
              <a:t> over 200 conservative </a:t>
            </a:r>
            <a:r>
              <a:rPr lang="fr-FR" sz="2000" b="1" dirty="0" err="1">
                <a:solidFill>
                  <a:srgbClr val="FF0000"/>
                </a:solidFill>
              </a:rPr>
              <a:t>judges</a:t>
            </a:r>
            <a:r>
              <a:rPr lang="fr-FR" sz="2000" dirty="0"/>
              <a:t> (105 </a:t>
            </a:r>
            <a:r>
              <a:rPr lang="fr-FR" sz="2000" dirty="0" err="1"/>
              <a:t>should</a:t>
            </a:r>
            <a:r>
              <a:rPr lang="fr-FR" sz="2000" dirty="0"/>
              <a:t> have been </a:t>
            </a:r>
            <a:r>
              <a:rPr lang="fr-FR" sz="2000" dirty="0" err="1"/>
              <a:t>appointed</a:t>
            </a:r>
            <a:r>
              <a:rPr lang="fr-FR" sz="2000" dirty="0"/>
              <a:t> by Barack Obama but </a:t>
            </a:r>
            <a:r>
              <a:rPr lang="fr-FR" sz="2000" dirty="0" err="1"/>
              <a:t>were</a:t>
            </a:r>
            <a:r>
              <a:rPr lang="fr-FR" sz="2000" dirty="0"/>
              <a:t> </a:t>
            </a:r>
            <a:r>
              <a:rPr lang="fr-FR" sz="2000" dirty="0" err="1"/>
              <a:t>blocked</a:t>
            </a:r>
            <a:r>
              <a:rPr lang="fr-FR" sz="2000" dirty="0"/>
              <a:t> by Republican </a:t>
            </a:r>
            <a:r>
              <a:rPr lang="fr-FR" sz="2000" dirty="0" err="1"/>
              <a:t>Senate</a:t>
            </a:r>
            <a:r>
              <a:rPr lang="fr-FR" sz="2000" dirty="0"/>
              <a:t> </a:t>
            </a:r>
            <a:r>
              <a:rPr lang="fr-FR" sz="2000" dirty="0" err="1"/>
              <a:t>majority</a:t>
            </a:r>
            <a:r>
              <a:rPr lang="fr-FR" sz="2000" dirty="0"/>
              <a:t>). </a:t>
            </a:r>
            <a:r>
              <a:rPr lang="fr-FR" sz="2000" dirty="0" err="1"/>
              <a:t>These</a:t>
            </a:r>
            <a:r>
              <a:rPr lang="fr-FR" sz="2000" dirty="0"/>
              <a:t> </a:t>
            </a:r>
            <a:r>
              <a:rPr lang="fr-FR" sz="2000" dirty="0" err="1"/>
              <a:t>judges</a:t>
            </a:r>
            <a:r>
              <a:rPr lang="fr-FR" sz="2000" dirty="0"/>
              <a:t> are </a:t>
            </a:r>
            <a:r>
              <a:rPr lang="fr-FR" sz="2000" dirty="0" err="1"/>
              <a:t>likely</a:t>
            </a:r>
            <a:r>
              <a:rPr lang="fr-FR" sz="2000" dirty="0"/>
              <a:t> to impose </a:t>
            </a:r>
            <a:r>
              <a:rPr lang="fr-FR" sz="2000" dirty="0" err="1"/>
              <a:t>their</a:t>
            </a:r>
            <a:r>
              <a:rPr lang="fr-FR" sz="2000" dirty="0"/>
              <a:t> conservative </a:t>
            </a:r>
            <a:r>
              <a:rPr lang="fr-FR" sz="2000" dirty="0" err="1"/>
              <a:t>views</a:t>
            </a:r>
            <a:r>
              <a:rPr lang="fr-FR" sz="2000" dirty="0"/>
              <a:t> to a country </a:t>
            </a:r>
            <a:r>
              <a:rPr lang="fr-FR" sz="2000" dirty="0" err="1"/>
              <a:t>whose</a:t>
            </a:r>
            <a:r>
              <a:rPr lang="fr-FR" sz="2000" dirty="0"/>
              <a:t> </a:t>
            </a:r>
            <a:r>
              <a:rPr lang="fr-FR" sz="2000" dirty="0" err="1"/>
              <a:t>inhabitants</a:t>
            </a:r>
            <a:r>
              <a:rPr lang="fr-FR" sz="2000" dirty="0"/>
              <a:t> </a:t>
            </a:r>
            <a:r>
              <a:rPr lang="fr-FR" sz="2000" dirty="0" err="1"/>
              <a:t>will</a:t>
            </a:r>
            <a:r>
              <a:rPr lang="fr-FR" sz="2000" dirty="0"/>
              <a:t> </a:t>
            </a:r>
            <a:r>
              <a:rPr lang="fr-FR" sz="2000" dirty="0" err="1"/>
              <a:t>consider</a:t>
            </a:r>
            <a:r>
              <a:rPr lang="fr-FR" sz="2000" dirty="0"/>
              <a:t> out of </a:t>
            </a:r>
            <a:r>
              <a:rPr lang="fr-FR" dirty="0" err="1"/>
              <a:t>touch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theirs</a:t>
            </a:r>
            <a:r>
              <a:rPr lang="fr-FR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0328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2060848"/>
            <a:ext cx="8352928" cy="21852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/>
              <a:t>A </a:t>
            </a:r>
            <a:r>
              <a:rPr lang="fr-FR" sz="2000" b="1" dirty="0" err="1"/>
              <a:t>President</a:t>
            </a:r>
            <a:r>
              <a:rPr lang="fr-FR" sz="2000" b="1" dirty="0"/>
              <a:t> (</a:t>
            </a:r>
            <a:r>
              <a:rPr lang="fr-FR" sz="2000" b="1" dirty="0" err="1"/>
              <a:t>who</a:t>
            </a:r>
            <a:r>
              <a:rPr lang="fr-FR" sz="2000" b="1" dirty="0"/>
              <a:t> has </a:t>
            </a:r>
            <a:r>
              <a:rPr lang="fr-FR" sz="2000" b="1" dirty="0" err="1"/>
              <a:t>lost</a:t>
            </a:r>
            <a:r>
              <a:rPr lang="fr-FR" sz="2000" b="1" dirty="0"/>
              <a:t> the </a:t>
            </a:r>
            <a:r>
              <a:rPr lang="fr-FR" sz="2000" b="1" dirty="0" err="1"/>
              <a:t>popular</a:t>
            </a:r>
            <a:r>
              <a:rPr lang="fr-FR" sz="2000" b="1" dirty="0"/>
              <a:t> vote) </a:t>
            </a:r>
            <a:r>
              <a:rPr lang="fr-FR" sz="2000" b="1" dirty="0" err="1"/>
              <a:t>will</a:t>
            </a:r>
            <a:r>
              <a:rPr lang="fr-FR" sz="2000" b="1" dirty="0"/>
              <a:t> have </a:t>
            </a:r>
            <a:r>
              <a:rPr lang="fr-FR" sz="2000" b="1" dirty="0" err="1"/>
              <a:t>picked</a:t>
            </a:r>
            <a:r>
              <a:rPr lang="fr-FR" sz="2000" b="1" dirty="0"/>
              <a:t> </a:t>
            </a:r>
          </a:p>
          <a:p>
            <a:r>
              <a:rPr lang="fr-FR" sz="2800" b="1" dirty="0"/>
              <a:t>1/4 of the </a:t>
            </a:r>
            <a:r>
              <a:rPr lang="fr-FR" sz="2800" b="1" dirty="0" err="1"/>
              <a:t>judiciary</a:t>
            </a:r>
            <a:r>
              <a:rPr lang="fr-FR" sz="2800" b="1" dirty="0"/>
              <a:t> </a:t>
            </a:r>
            <a:r>
              <a:rPr lang="fr-FR" sz="2000" b="1" dirty="0"/>
              <a:t>+ </a:t>
            </a:r>
            <a:r>
              <a:rPr lang="fr-FR" sz="2800" b="1" dirty="0"/>
              <a:t>1/3 of the </a:t>
            </a:r>
            <a:r>
              <a:rPr lang="fr-FR" sz="2800" b="1" dirty="0" err="1"/>
              <a:t>Supreme</a:t>
            </a:r>
            <a:r>
              <a:rPr lang="fr-FR" sz="2800" b="1" dirty="0"/>
              <a:t> Court</a:t>
            </a:r>
            <a:endParaRPr lang="fr-FR" sz="2000" b="1" dirty="0"/>
          </a:p>
          <a:p>
            <a:r>
              <a:rPr lang="fr-FR" sz="2000" b="1" dirty="0"/>
              <a:t>and </a:t>
            </a:r>
            <a:r>
              <a:rPr lang="fr-FR" sz="2000" b="1" dirty="0" err="1"/>
              <a:t>his</a:t>
            </a:r>
            <a:r>
              <a:rPr lang="fr-FR" sz="2000" b="1" dirty="0"/>
              <a:t> </a:t>
            </a:r>
            <a:r>
              <a:rPr lang="fr-FR" sz="2000" b="1" dirty="0" err="1"/>
              <a:t>choices</a:t>
            </a:r>
            <a:r>
              <a:rPr lang="fr-FR" sz="2000" b="1" dirty="0"/>
              <a:t> </a:t>
            </a:r>
            <a:r>
              <a:rPr lang="fr-FR" sz="2000" b="1" dirty="0" err="1"/>
              <a:t>will</a:t>
            </a:r>
            <a:r>
              <a:rPr lang="fr-FR" sz="2000" b="1" dirty="0"/>
              <a:t> have been </a:t>
            </a:r>
            <a:r>
              <a:rPr lang="fr-FR" sz="2000" b="1" dirty="0" err="1"/>
              <a:t>rubberstamped</a:t>
            </a:r>
            <a:r>
              <a:rPr lang="fr-FR" sz="2000" b="1" dirty="0"/>
              <a:t> by a Republican </a:t>
            </a:r>
            <a:r>
              <a:rPr lang="fr-FR" sz="2000" b="1" dirty="0" err="1"/>
              <a:t>Senate</a:t>
            </a:r>
            <a:r>
              <a:rPr lang="fr-FR" sz="2000" b="1" dirty="0"/>
              <a:t> </a:t>
            </a:r>
            <a:r>
              <a:rPr lang="fr-FR" sz="2000" b="1" dirty="0" err="1"/>
              <a:t>majority</a:t>
            </a:r>
            <a:r>
              <a:rPr lang="fr-FR" sz="2000" b="1" dirty="0"/>
              <a:t> </a:t>
            </a:r>
            <a:r>
              <a:rPr lang="fr-FR" sz="2000" b="1" dirty="0" err="1"/>
              <a:t>representing</a:t>
            </a:r>
            <a:r>
              <a:rPr lang="fr-FR" sz="2000" b="1" dirty="0"/>
              <a:t> </a:t>
            </a:r>
            <a:r>
              <a:rPr lang="fr-FR" sz="2800" b="1" dirty="0"/>
              <a:t>15 million </a:t>
            </a:r>
            <a:r>
              <a:rPr lang="fr-FR" sz="2800" b="1" dirty="0" err="1"/>
              <a:t>fewer</a:t>
            </a:r>
            <a:r>
              <a:rPr lang="fr-FR" sz="2800" b="1" dirty="0"/>
              <a:t> people </a:t>
            </a:r>
            <a:r>
              <a:rPr lang="fr-FR" sz="2000" b="1" dirty="0" err="1"/>
              <a:t>than</a:t>
            </a:r>
            <a:r>
              <a:rPr lang="fr-FR" sz="2000" b="1" dirty="0"/>
              <a:t> the Democratic « </a:t>
            </a:r>
            <a:r>
              <a:rPr lang="fr-FR" sz="2000" b="1" dirty="0" err="1"/>
              <a:t>minority</a:t>
            </a:r>
            <a:r>
              <a:rPr lang="fr-FR" sz="2000" b="1" dirty="0"/>
              <a:t> ».</a:t>
            </a:r>
          </a:p>
          <a:p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764704"/>
            <a:ext cx="8352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/>
              <a:t>To </a:t>
            </a:r>
            <a:r>
              <a:rPr lang="fr-FR" sz="2400" b="1" u="sng" dirty="0" err="1"/>
              <a:t>sum</a:t>
            </a:r>
            <a:r>
              <a:rPr lang="fr-FR" sz="2400" b="1" u="sng" dirty="0"/>
              <a:t> up</a:t>
            </a:r>
            <a:r>
              <a:rPr lang="fr-FR" sz="2400" dirty="0"/>
              <a:t>, </a:t>
            </a:r>
            <a:r>
              <a:rPr lang="fr-FR" sz="2400" dirty="0" err="1"/>
              <a:t>now</a:t>
            </a:r>
            <a:r>
              <a:rPr lang="fr-FR" sz="2400" dirty="0"/>
              <a:t> </a:t>
            </a:r>
            <a:r>
              <a:rPr lang="fr-FR" sz="2400" dirty="0" err="1"/>
              <a:t>that</a:t>
            </a:r>
            <a:r>
              <a:rPr lang="fr-FR" sz="2400" dirty="0"/>
              <a:t> Amy </a:t>
            </a:r>
            <a:r>
              <a:rPr lang="fr-FR" sz="2400" dirty="0" err="1"/>
              <a:t>Coney</a:t>
            </a:r>
            <a:r>
              <a:rPr lang="fr-FR" sz="2400" dirty="0"/>
              <a:t> </a:t>
            </a:r>
            <a:r>
              <a:rPr lang="fr-FR" sz="2400" dirty="0" err="1"/>
              <a:t>Barret</a:t>
            </a:r>
            <a:r>
              <a:rPr lang="fr-FR" sz="2400" dirty="0"/>
              <a:t> has been </a:t>
            </a:r>
            <a:r>
              <a:rPr lang="fr-FR" sz="2400" dirty="0" err="1"/>
              <a:t>confirmed</a:t>
            </a:r>
            <a:r>
              <a:rPr lang="fr-FR" sz="2400" dirty="0"/>
              <a:t> as the 9th </a:t>
            </a:r>
            <a:r>
              <a:rPr lang="fr-FR" sz="2400" dirty="0" err="1"/>
              <a:t>Associate</a:t>
            </a:r>
            <a:r>
              <a:rPr lang="fr-FR" sz="2400" dirty="0"/>
              <a:t> Justice of the </a:t>
            </a:r>
            <a:r>
              <a:rPr lang="fr-FR" sz="2400" dirty="0" err="1"/>
              <a:t>Supreme</a:t>
            </a:r>
            <a:r>
              <a:rPr lang="fr-FR" sz="2400" dirty="0"/>
              <a:t> Court, </a:t>
            </a:r>
            <a:r>
              <a:rPr lang="fr-FR" sz="2400" dirty="0" err="1"/>
              <a:t>we</a:t>
            </a:r>
            <a:r>
              <a:rPr lang="fr-FR" sz="2400" dirty="0"/>
              <a:t> </a:t>
            </a:r>
            <a:r>
              <a:rPr lang="fr-FR" sz="2400" dirty="0" err="1"/>
              <a:t>can</a:t>
            </a:r>
            <a:r>
              <a:rPr lang="fr-FR" sz="2400" dirty="0"/>
              <a:t> </a:t>
            </a:r>
            <a:r>
              <a:rPr lang="fr-FR" sz="2400" dirty="0" err="1"/>
              <a:t>say</a:t>
            </a:r>
            <a:r>
              <a:rPr lang="fr-FR" sz="2400" dirty="0"/>
              <a:t> </a:t>
            </a:r>
            <a:r>
              <a:rPr lang="fr-FR" sz="2400" dirty="0" err="1"/>
              <a:t>that</a:t>
            </a:r>
            <a:r>
              <a:rPr lang="fr-FR" sz="2400" dirty="0"/>
              <a:t> :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8328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28630" y="332656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III. 2) THE ELECTORAL COLLEGE</a:t>
            </a:r>
          </a:p>
          <a:p>
            <a:endParaRPr lang="fr-FR" sz="2400" b="1" dirty="0"/>
          </a:p>
        </p:txBody>
      </p:sp>
      <p:pic>
        <p:nvPicPr>
          <p:cNvPr id="5122" name="Picture 2" descr="Lawsuits against the Electoral College: Why not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3653"/>
            <a:ext cx="5782471" cy="412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891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owerpoint.officeapps.live.com/pods/GetClipboardImage.ashx?Id=c41fd0b3-e740-4600-b400-f68a9f64f5e4&amp;DC=PNL1&amp;wdoverrides=GetClipboardImageEnabled: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8021083" cy="451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3528" y="514127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The Electoral </a:t>
            </a:r>
            <a:r>
              <a:rPr lang="fr-FR" sz="2400" b="1" dirty="0" err="1"/>
              <a:t>College</a:t>
            </a:r>
            <a:r>
              <a:rPr lang="fr-FR" sz="2400" b="1" dirty="0"/>
              <a:t> </a:t>
            </a:r>
            <a:r>
              <a:rPr lang="fr-FR" sz="2400" b="1" dirty="0" err="1"/>
              <a:t>explained</a:t>
            </a:r>
            <a:r>
              <a:rPr lang="fr-FR" sz="2400" b="1" dirty="0"/>
              <a:t>:</a:t>
            </a:r>
          </a:p>
          <a:p>
            <a:endParaRPr lang="fr-FR" sz="2000" b="1" dirty="0"/>
          </a:p>
          <a:p>
            <a:r>
              <a:rPr lang="fr-FR" sz="2000" b="1" dirty="0">
                <a:hlinkClick r:id="rId3"/>
              </a:rPr>
              <a:t>https://www.youtube.com/watch?v=ajavsMbCapY</a:t>
            </a:r>
            <a:r>
              <a:rPr lang="fr-FR" sz="2000" b="1" dirty="0"/>
              <a:t> (1’ to 4’30)</a:t>
            </a:r>
          </a:p>
        </p:txBody>
      </p:sp>
    </p:spTree>
    <p:extLst>
      <p:ext uri="{BB962C8B-B14F-4D97-AF65-F5344CB8AC3E}">
        <p14:creationId xmlns:p14="http://schemas.microsoft.com/office/powerpoint/2010/main" val="3331032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https://powerpoint.officeapps.live.com/pods/GetClipboardImage.ashx?Id=d73c8c29-1c08-43ce-80da-596aacd68faa&amp;DC=PNL1&amp;wdoverrides=GetClipboardImageEnabled: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2" y="761635"/>
            <a:ext cx="9105528" cy="512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565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owerpoint.officeapps.live.com/pods/GetClipboardImage.ashx?Id=78d15fa3-c757-4bc7-83b4-3bc5429a918d&amp;DC=PNL1&amp;wdoverrides=GetClipboardImageEnabled: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0" y="830812"/>
            <a:ext cx="9086455" cy="511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410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owerpoint.officeapps.live.com/pods/GetClipboardImage.ashx?Id=f039e58e-58d8-4270-a2e5-1328b28312b1&amp;DC=PNL1&amp;wdoverrides=GetClipboardImageEnabled: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2" y="620688"/>
            <a:ext cx="9105528" cy="512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767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 descr="https://powerpoint.officeapps.live.com/pods/GetClipboardImage.ashx?Id=a78a52b5-686f-4428-b7dd-cae67221d39b&amp;DC=PNL1&amp;wdoverrides=GetClipboardImageEnabled: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0469"/>
            <a:ext cx="9343375" cy="52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523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owerpoint.officeapps.live.com/pods/GetClipboardImage.ashx?Id=bdb32c7c-1a14-41a3-b43c-45876a6b9715&amp;DC=PNL1&amp;wdoverrides=GetClipboardImageEnabled: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752" y="391162"/>
            <a:ext cx="9393560" cy="528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173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 descr="https://powerpoint.officeapps.live.com/pods/GetClipboardImage.ashx?Id=93d49978-396b-438e-b063-dfa5eb828f94&amp;DC=PNL1&amp;wdoverrides=GetClipboardImageEnabled: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13" y="476672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95536" y="5661248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In TX, an Electoral </a:t>
            </a:r>
            <a:r>
              <a:rPr lang="fr-FR" sz="2000" dirty="0" err="1"/>
              <a:t>delegate</a:t>
            </a:r>
            <a:r>
              <a:rPr lang="fr-FR" sz="2000" dirty="0"/>
              <a:t> </a:t>
            </a:r>
            <a:r>
              <a:rPr lang="fr-FR" sz="2000" dirty="0" err="1"/>
              <a:t>represents</a:t>
            </a:r>
            <a:r>
              <a:rPr lang="fr-FR" sz="2000" dirty="0"/>
              <a:t> </a:t>
            </a:r>
            <a:r>
              <a:rPr lang="fr-FR" sz="2400" b="1" dirty="0" err="1"/>
              <a:t>three</a:t>
            </a:r>
            <a:r>
              <a:rPr lang="fr-FR" sz="2400" b="1" dirty="0"/>
              <a:t> times </a:t>
            </a:r>
            <a:r>
              <a:rPr lang="fr-FR" sz="2000" dirty="0"/>
              <a:t>the </a:t>
            </a:r>
            <a:r>
              <a:rPr lang="fr-FR" sz="2000" dirty="0" err="1"/>
              <a:t>amount</a:t>
            </a:r>
            <a:r>
              <a:rPr lang="fr-FR" sz="2000" dirty="0"/>
              <a:t> of people as one in VT. This </a:t>
            </a:r>
            <a:r>
              <a:rPr lang="fr-FR" sz="2000" dirty="0" err="1"/>
              <a:t>makes</a:t>
            </a:r>
            <a:r>
              <a:rPr lang="fr-FR" sz="2000" dirty="0"/>
              <a:t> </a:t>
            </a:r>
            <a:r>
              <a:rPr lang="fr-FR" sz="2000" dirty="0" err="1"/>
              <a:t>each</a:t>
            </a:r>
            <a:r>
              <a:rPr lang="fr-FR" sz="2000" dirty="0"/>
              <a:t> </a:t>
            </a:r>
            <a:r>
              <a:rPr lang="fr-FR" sz="2000" dirty="0" err="1"/>
              <a:t>individual</a:t>
            </a:r>
            <a:r>
              <a:rPr lang="fr-FR" sz="2000" dirty="0"/>
              <a:t> vote in Vermont a lot more </a:t>
            </a:r>
            <a:r>
              <a:rPr lang="fr-FR" sz="2000" dirty="0" err="1"/>
              <a:t>influential</a:t>
            </a:r>
            <a:r>
              <a:rPr lang="fr-FR" sz="2000" dirty="0"/>
              <a:t> .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754301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ord Cloud Democracy Freedom - Free vector graphic o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397507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738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powerpoint.officeapps.live.com/pods/GetClipboardImage.ashx?Id=25c6aac4-7626-4bea-8589-cf3719b60ebf&amp;DC=PNL1&amp;wdoverrides=GetClipboardImageEnabled:tr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22"/>
          <a:stretch/>
        </p:blipFill>
        <p:spPr bwMode="auto">
          <a:xfrm>
            <a:off x="-28580" y="1556792"/>
            <a:ext cx="9284340" cy="330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559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0" t="27708" r="40615" b="21667"/>
          <a:stretch/>
        </p:blipFill>
        <p:spPr bwMode="auto">
          <a:xfrm>
            <a:off x="1979712" y="1124744"/>
            <a:ext cx="5170904" cy="431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703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 descr="https://powerpoint.officeapps.live.com/pods/GetClipboardImage.ashx?Id=861da203-3521-4d5d-81b4-118a881191a9&amp;DC=PNL1&amp;wdoverrides=GetClipboardImageEnabled: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764704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21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 descr="https://powerpoint.officeapps.live.com/pods/GetClipboardImage.ashx?Id=70b1581b-6dd2-4361-a242-4a99f2106d4a&amp;DC=PNL1&amp;wdoverrides=GetClipboardImageEnabled: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48680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308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powerpoint.officeapps.live.com/pods/GetClipboardImage.ashx?Id=21fbfb70-c8ab-4fcb-a7dd-c142b85345e3&amp;DC=PNL1&amp;wdoverrides=GetClipboardImageEnabled:tr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70"/>
          <a:stretch/>
        </p:blipFill>
        <p:spPr bwMode="auto">
          <a:xfrm>
            <a:off x="101770" y="980728"/>
            <a:ext cx="9070032" cy="334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693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476672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States like New York and North Dakota are valued the exact same way under the current system = </a:t>
            </a:r>
            <a:r>
              <a:rPr lang="en-US" sz="2000" b="1" dirty="0"/>
              <a:t>NOT AT ALL</a:t>
            </a:r>
            <a:r>
              <a:rPr lang="en-US" sz="2000" dirty="0"/>
              <a:t> (they're reliably Republican or Democratic).</a:t>
            </a:r>
          </a:p>
          <a:p>
            <a:endParaRPr lang="en-US" sz="2000" dirty="0"/>
          </a:p>
          <a:p>
            <a:r>
              <a:rPr lang="en-US" sz="2000" dirty="0"/>
              <a:t>The only way to </a:t>
            </a:r>
            <a:r>
              <a:rPr lang="en-US" sz="2000" b="1" dirty="0"/>
              <a:t>put urban voters </a:t>
            </a:r>
            <a:r>
              <a:rPr lang="en-US" sz="2000" b="1" dirty="0">
                <a:solidFill>
                  <a:srgbClr val="00B050"/>
                </a:solidFill>
              </a:rPr>
              <a:t>on an equal footing </a:t>
            </a:r>
            <a:r>
              <a:rPr lang="en-US" sz="2000" b="1" dirty="0"/>
              <a:t>with rural voters</a:t>
            </a:r>
            <a:r>
              <a:rPr lang="en-US" sz="2000" dirty="0"/>
              <a:t> and rural voters at parity with urban voters is to make </a:t>
            </a:r>
            <a:r>
              <a:rPr lang="en-US" sz="2000" b="1" dirty="0">
                <a:solidFill>
                  <a:srgbClr val="FF0000"/>
                </a:solidFill>
              </a:rPr>
              <a:t>every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voter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in this country </a:t>
            </a:r>
            <a:r>
              <a:rPr lang="en-US" sz="2000" b="1" dirty="0">
                <a:solidFill>
                  <a:srgbClr val="FF0000"/>
                </a:solidFill>
              </a:rPr>
              <a:t>politically relevant </a:t>
            </a:r>
            <a:r>
              <a:rPr lang="en-US" sz="2000" dirty="0"/>
              <a:t>in presidential elections.</a:t>
            </a:r>
          </a:p>
          <a:p>
            <a:endParaRPr lang="en-US" sz="2000" dirty="0"/>
          </a:p>
          <a:p>
            <a:r>
              <a:rPr lang="en-US" sz="2000" dirty="0"/>
              <a:t>NOBODY should be treated like </a:t>
            </a:r>
            <a:r>
              <a:rPr lang="en-US" sz="2000" b="1" dirty="0">
                <a:solidFill>
                  <a:srgbClr val="00B050"/>
                </a:solidFill>
              </a:rPr>
              <a:t>a second-class citizen</a:t>
            </a:r>
            <a:r>
              <a:rPr lang="en-US" sz="2000" dirty="0"/>
              <a:t>.</a:t>
            </a:r>
            <a:endParaRPr lang="fr-FR" sz="2000" dirty="0"/>
          </a:p>
        </p:txBody>
      </p:sp>
      <p:sp>
        <p:nvSpPr>
          <p:cNvPr id="2" name="AutoShape 2" descr="Women hold signs at a protest for voting rights and election protection.       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Women hold signs at a protest for voting rights and election protection.        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Women hold signs at a protest for voting rights and election protection.        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325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603" y="148471"/>
            <a:ext cx="8496944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IV. Some </a:t>
            </a:r>
            <a:r>
              <a:rPr lang="en-US" sz="3200" b="1" u="sng" dirty="0">
                <a:solidFill>
                  <a:srgbClr val="0070C0"/>
                </a:solidFill>
              </a:rPr>
              <a:t>circumstantial </a:t>
            </a:r>
            <a:r>
              <a:rPr lang="en-US" sz="3200" b="1" dirty="0">
                <a:solidFill>
                  <a:srgbClr val="0070C0"/>
                </a:solidFill>
              </a:rPr>
              <a:t>flaws </a:t>
            </a:r>
          </a:p>
          <a:p>
            <a:endParaRPr lang="en-US" sz="3200" b="1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1) related to Trump and his authoritarian impulses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dirty="0" err="1"/>
              <a:t>Disregard</a:t>
            </a:r>
            <a:r>
              <a:rPr lang="fr-FR" dirty="0"/>
              <a:t> of system of </a:t>
            </a:r>
            <a:r>
              <a:rPr lang="fr-FR" dirty="0" err="1"/>
              <a:t>checks</a:t>
            </a:r>
            <a:r>
              <a:rPr lang="fr-FR" dirty="0"/>
              <a:t> and balances (impeachment = a ‘</a:t>
            </a:r>
            <a:r>
              <a:rPr lang="fr-FR" dirty="0" err="1"/>
              <a:t>witch-hunt</a:t>
            </a:r>
            <a:r>
              <a:rPr lang="fr-FR" dirty="0"/>
              <a:t>’, pressure on Attorney General William Barr to commute </a:t>
            </a:r>
            <a:r>
              <a:rPr lang="fr-FR" dirty="0" err="1"/>
              <a:t>his</a:t>
            </a:r>
            <a:r>
              <a:rPr lang="fr-FR" dirty="0"/>
              <a:t> </a:t>
            </a:r>
            <a:r>
              <a:rPr lang="fr-FR" dirty="0" err="1"/>
              <a:t>friends</a:t>
            </a:r>
            <a:r>
              <a:rPr lang="fr-FR" dirty="0"/>
              <a:t>’ prison sentences…)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dirty="0"/>
              <a:t>Constant </a:t>
            </a:r>
            <a:r>
              <a:rPr lang="fr-FR" dirty="0" err="1"/>
              <a:t>disparaging</a:t>
            </a:r>
            <a:r>
              <a:rPr lang="fr-FR" dirty="0"/>
              <a:t> of the media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dirty="0" err="1"/>
              <a:t>Intolerance</a:t>
            </a:r>
            <a:r>
              <a:rPr lang="fr-FR" dirty="0"/>
              <a:t> of dissent 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dirty="0"/>
              <a:t>Violent </a:t>
            </a:r>
            <a:r>
              <a:rPr lang="fr-FR" dirty="0" err="1"/>
              <a:t>quelling</a:t>
            </a:r>
            <a:r>
              <a:rPr lang="fr-FR" dirty="0"/>
              <a:t> of (BLM) </a:t>
            </a:r>
            <a:r>
              <a:rPr lang="fr-FR" dirty="0" err="1"/>
              <a:t>protests</a:t>
            </a:r>
            <a:endParaRPr lang="fr-FR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dirty="0" err="1"/>
              <a:t>Divisive</a:t>
            </a:r>
            <a:r>
              <a:rPr lang="fr-FR" dirty="0"/>
              <a:t> </a:t>
            </a:r>
            <a:r>
              <a:rPr lang="fr-FR" dirty="0" err="1"/>
              <a:t>rhetoric</a:t>
            </a:r>
            <a:r>
              <a:rPr lang="fr-FR" dirty="0"/>
              <a:t> (</a:t>
            </a:r>
            <a:r>
              <a:rPr lang="fr-FR" dirty="0" err="1"/>
              <a:t>stoking</a:t>
            </a:r>
            <a:r>
              <a:rPr lang="fr-FR" dirty="0"/>
              <a:t> white </a:t>
            </a:r>
            <a:r>
              <a:rPr lang="fr-FR" dirty="0" err="1"/>
              <a:t>supremacists</a:t>
            </a:r>
            <a:r>
              <a:rPr lang="fr-FR" dirty="0"/>
              <a:t>’ </a:t>
            </a:r>
            <a:r>
              <a:rPr lang="fr-FR" dirty="0" err="1"/>
              <a:t>anger</a:t>
            </a:r>
            <a:r>
              <a:rPr lang="fr-FR" dirty="0"/>
              <a:t> and </a:t>
            </a:r>
            <a:r>
              <a:rPr lang="fr-FR" dirty="0" err="1"/>
              <a:t>resentment</a:t>
            </a:r>
            <a:r>
              <a:rPr lang="fr-FR" dirty="0"/>
              <a:t>)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dirty="0" err="1"/>
              <a:t>Refusal</a:t>
            </a:r>
            <a:r>
              <a:rPr lang="fr-FR" dirty="0"/>
              <a:t> to </a:t>
            </a:r>
            <a:r>
              <a:rPr lang="fr-FR" dirty="0" err="1"/>
              <a:t>pledge</a:t>
            </a:r>
            <a:r>
              <a:rPr lang="fr-FR" dirty="0"/>
              <a:t> to </a:t>
            </a:r>
            <a:r>
              <a:rPr lang="fr-FR" dirty="0" err="1"/>
              <a:t>peaceful</a:t>
            </a:r>
            <a:r>
              <a:rPr lang="fr-FR" dirty="0"/>
              <a:t> </a:t>
            </a:r>
            <a:r>
              <a:rPr lang="fr-FR" dirty="0" err="1"/>
              <a:t>transfer</a:t>
            </a:r>
            <a:r>
              <a:rPr lang="fr-FR" dirty="0"/>
              <a:t> of power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dirty="0" err="1"/>
              <a:t>Raising</a:t>
            </a:r>
            <a:r>
              <a:rPr lang="fr-FR" dirty="0"/>
              <a:t> the </a:t>
            </a:r>
            <a:r>
              <a:rPr lang="fr-FR" dirty="0" err="1"/>
              <a:t>specter</a:t>
            </a:r>
            <a:r>
              <a:rPr lang="fr-FR" dirty="0"/>
              <a:t> of voter </a:t>
            </a:r>
            <a:r>
              <a:rPr lang="fr-FR" dirty="0" err="1"/>
              <a:t>fraud</a:t>
            </a:r>
            <a:r>
              <a:rPr lang="fr-FR" dirty="0"/>
              <a:t> / </a:t>
            </a:r>
            <a:r>
              <a:rPr lang="fr-FR" dirty="0" err="1"/>
              <a:t>fearmongering</a:t>
            </a:r>
            <a:r>
              <a:rPr lang="fr-FR" dirty="0"/>
              <a:t> to </a:t>
            </a:r>
            <a:r>
              <a:rPr lang="fr-FR" dirty="0" err="1"/>
              <a:t>cling</a:t>
            </a:r>
            <a:r>
              <a:rPr lang="fr-FR" dirty="0"/>
              <a:t> to power = </a:t>
            </a:r>
            <a:r>
              <a:rPr lang="fr-FR" dirty="0" err="1"/>
              <a:t>propaganda</a:t>
            </a:r>
            <a:endParaRPr lang="fr-FR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dirty="0" err="1"/>
              <a:t>Waging</a:t>
            </a:r>
            <a:r>
              <a:rPr lang="fr-FR" dirty="0"/>
              <a:t> </a:t>
            </a:r>
            <a:r>
              <a:rPr lang="fr-FR" dirty="0" err="1"/>
              <a:t>legal</a:t>
            </a:r>
            <a:r>
              <a:rPr lang="fr-FR" dirty="0"/>
              <a:t> </a:t>
            </a:r>
            <a:r>
              <a:rPr lang="fr-FR" dirty="0" err="1"/>
              <a:t>battle</a:t>
            </a:r>
            <a:r>
              <a:rPr lang="fr-FR" dirty="0"/>
              <a:t> to </a:t>
            </a:r>
            <a:r>
              <a:rPr lang="fr-FR" dirty="0" err="1"/>
              <a:t>restrict</a:t>
            </a:r>
            <a:r>
              <a:rPr lang="fr-FR" dirty="0"/>
              <a:t> of mail-in ballots = voter suppression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7174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G:\Lycee CPGE\3. DEMOCRACY\Voting\Mail-in-Ballot-ONLINE-COLOR-1560x1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6858761" cy="45725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9967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476672"/>
            <a:ext cx="84969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REACTIONS AROUND THE WORLD : the DEMISE of US </a:t>
            </a:r>
            <a:r>
              <a:rPr lang="fr-FR" sz="2400" b="1" dirty="0" err="1">
                <a:solidFill>
                  <a:srgbClr val="FF0000"/>
                </a:solidFill>
              </a:rPr>
              <a:t>democracy</a:t>
            </a:r>
            <a:endParaRPr lang="fr-FR" sz="2400" b="1" dirty="0">
              <a:solidFill>
                <a:srgbClr val="FF0000"/>
              </a:solidFill>
            </a:endParaRPr>
          </a:p>
          <a:p>
            <a:endParaRPr lang="fr-FR" dirty="0"/>
          </a:p>
          <a:p>
            <a:r>
              <a:rPr lang="en-US" sz="2400" dirty="0"/>
              <a:t>“What country are we in?” </a:t>
            </a:r>
            <a:r>
              <a:rPr lang="en-US" b="1" dirty="0"/>
              <a:t>Joe Biden </a:t>
            </a:r>
            <a:r>
              <a:rPr lang="en-US" dirty="0"/>
              <a:t>asked on Sept. 24 (2020) after Trump declined at a press conference to commit himself to a peaceful transfer of power so long as people are allowed to vote via mail-in ballots. </a:t>
            </a:r>
          </a:p>
          <a:p>
            <a:endParaRPr lang="en-US" dirty="0"/>
          </a:p>
          <a:p>
            <a:r>
              <a:rPr lang="en-US" dirty="0"/>
              <a:t>The chaotic, vituperative TV debate left many watching from outside the U.S. aghast. </a:t>
            </a:r>
            <a:r>
              <a:rPr lang="en-US" b="1" dirty="0"/>
              <a:t>The German newspaper </a:t>
            </a:r>
            <a:r>
              <a:rPr lang="en-US" b="1" i="1" dirty="0"/>
              <a:t>Die Welt</a:t>
            </a:r>
            <a:r>
              <a:rPr lang="en-US" b="1" dirty="0"/>
              <a:t> </a:t>
            </a:r>
            <a:r>
              <a:rPr lang="en-US" dirty="0"/>
              <a:t>called it a </a:t>
            </a:r>
            <a:r>
              <a:rPr lang="en-US" sz="2400" dirty="0"/>
              <a:t>“manifestation of how far America has fallen in the Trump era.” </a:t>
            </a:r>
          </a:p>
          <a:p>
            <a:endParaRPr lang="en-US" dirty="0"/>
          </a:p>
          <a:p>
            <a:r>
              <a:rPr lang="en-US" b="1" dirty="0"/>
              <a:t>Australia’s </a:t>
            </a:r>
            <a:r>
              <a:rPr lang="en-US" b="1" i="1" dirty="0"/>
              <a:t>Sydney Morning Herald</a:t>
            </a:r>
            <a:r>
              <a:rPr lang="en-US" b="1" dirty="0"/>
              <a:t> </a:t>
            </a:r>
            <a:r>
              <a:rPr lang="en-US" dirty="0"/>
              <a:t>said it painted a vivid portrait </a:t>
            </a:r>
            <a:r>
              <a:rPr lang="en-US" sz="2400" dirty="0"/>
              <a:t>“of a democracy and global superpower in deep trouble, and possibly long-term decline.” </a:t>
            </a:r>
          </a:p>
          <a:p>
            <a:endParaRPr lang="en-US" dirty="0"/>
          </a:p>
          <a:p>
            <a:r>
              <a:rPr lang="en-US" b="1" dirty="0"/>
              <a:t>China’s </a:t>
            </a:r>
            <a:r>
              <a:rPr lang="en-US" b="1" i="1" dirty="0"/>
              <a:t>Global Times</a:t>
            </a:r>
            <a:r>
              <a:rPr lang="en-US" b="1" dirty="0"/>
              <a:t> </a:t>
            </a:r>
            <a:r>
              <a:rPr lang="en-US" dirty="0"/>
              <a:t>could only gloat at what it said showed </a:t>
            </a:r>
            <a:r>
              <a:rPr lang="en-US" sz="2400" dirty="0"/>
              <a:t>a superpower grown unattractive and “in recession.”</a:t>
            </a:r>
            <a:endParaRPr lang="fr-FR" sz="24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4707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332656"/>
            <a:ext cx="8424936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2) Contextual flaws unrelated to Trump</a:t>
            </a:r>
          </a:p>
          <a:p>
            <a:endParaRPr lang="en-US" dirty="0"/>
          </a:p>
          <a:p>
            <a:r>
              <a:rPr lang="fr-FR" dirty="0"/>
              <a:t>a. </a:t>
            </a:r>
            <a:r>
              <a:rPr lang="fr-FR" b="1" dirty="0"/>
              <a:t>Rise of </a:t>
            </a:r>
            <a:r>
              <a:rPr lang="fr-FR" sz="2400" b="1" dirty="0" err="1"/>
              <a:t>fake</a:t>
            </a:r>
            <a:r>
              <a:rPr lang="fr-FR" sz="2400" b="1" dirty="0"/>
              <a:t> news </a:t>
            </a:r>
            <a:r>
              <a:rPr lang="fr-FR" b="1" dirty="0"/>
              <a:t>and </a:t>
            </a:r>
            <a:r>
              <a:rPr lang="fr-FR" b="1" dirty="0" err="1"/>
              <a:t>disinformation</a:t>
            </a:r>
            <a:r>
              <a:rPr lang="fr-FR" b="1" dirty="0"/>
              <a:t> </a:t>
            </a:r>
            <a:r>
              <a:rPr lang="fr-FR" dirty="0"/>
              <a:t>: </a:t>
            </a:r>
            <a:r>
              <a:rPr lang="fr-FR" dirty="0" err="1"/>
              <a:t>undermining</a:t>
            </a:r>
            <a:r>
              <a:rPr lang="fr-FR" dirty="0"/>
              <a:t> the </a:t>
            </a:r>
            <a:r>
              <a:rPr lang="fr-FR" dirty="0" err="1"/>
              <a:t>traditional</a:t>
            </a:r>
            <a:r>
              <a:rPr lang="fr-FR" dirty="0"/>
              <a:t> </a:t>
            </a:r>
            <a:r>
              <a:rPr lang="fr-FR" dirty="0" err="1"/>
              <a:t>media’s</a:t>
            </a:r>
            <a:r>
              <a:rPr lang="fr-FR" dirty="0"/>
              <a:t> </a:t>
            </a:r>
            <a:r>
              <a:rPr lang="fr-FR" dirty="0" err="1"/>
              <a:t>legitimacy</a:t>
            </a:r>
            <a:endParaRPr lang="fr-FR" dirty="0"/>
          </a:p>
          <a:p>
            <a:endParaRPr lang="fr-FR" dirty="0"/>
          </a:p>
          <a:p>
            <a:r>
              <a:rPr lang="fr-FR" dirty="0"/>
              <a:t>b. 21st </a:t>
            </a:r>
            <a:r>
              <a:rPr lang="fr-FR" dirty="0" err="1"/>
              <a:t>century</a:t>
            </a:r>
            <a:r>
              <a:rPr lang="fr-FR" dirty="0"/>
              <a:t> crises and </a:t>
            </a:r>
            <a:r>
              <a:rPr lang="fr-FR" sz="2400" b="1" dirty="0" err="1"/>
              <a:t>political</a:t>
            </a:r>
            <a:r>
              <a:rPr lang="fr-FR" sz="2400" b="1" dirty="0"/>
              <a:t> </a:t>
            </a:r>
            <a:r>
              <a:rPr lang="fr-FR" sz="2400" b="1" dirty="0" err="1"/>
              <a:t>disenchantment</a:t>
            </a:r>
            <a:r>
              <a:rPr lang="fr-FR" sz="2400" b="1" dirty="0"/>
              <a:t> </a:t>
            </a:r>
            <a:r>
              <a:rPr lang="fr-FR" dirty="0"/>
              <a:t>= </a:t>
            </a:r>
            <a:r>
              <a:rPr lang="fr-FR" dirty="0" err="1"/>
              <a:t>low</a:t>
            </a:r>
            <a:r>
              <a:rPr lang="fr-FR" dirty="0"/>
              <a:t> voter </a:t>
            </a:r>
            <a:r>
              <a:rPr lang="fr-FR" dirty="0" err="1"/>
              <a:t>turnouts</a:t>
            </a:r>
            <a:r>
              <a:rPr lang="fr-FR" dirty="0"/>
              <a:t> </a:t>
            </a:r>
          </a:p>
          <a:p>
            <a:r>
              <a:rPr lang="fr-FR" dirty="0"/>
              <a:t>(</a:t>
            </a:r>
            <a:r>
              <a:rPr lang="fr-FR" dirty="0" err="1"/>
              <a:t>Brexit</a:t>
            </a:r>
            <a:r>
              <a:rPr lang="fr-FR" dirty="0"/>
              <a:t> = « </a:t>
            </a:r>
            <a:r>
              <a:rPr lang="fr-FR" dirty="0" err="1"/>
              <a:t>tyranny</a:t>
            </a:r>
            <a:r>
              <a:rPr lang="fr-FR" dirty="0"/>
              <a:t> » of </a:t>
            </a:r>
            <a:r>
              <a:rPr lang="fr-FR" dirty="0" err="1"/>
              <a:t>older</a:t>
            </a:r>
            <a:r>
              <a:rPr lang="fr-FR" dirty="0"/>
              <a:t> </a:t>
            </a:r>
            <a:r>
              <a:rPr lang="fr-FR" dirty="0" err="1"/>
              <a:t>citizens</a:t>
            </a:r>
            <a:r>
              <a:rPr lang="fr-FR" dirty="0"/>
              <a:t>’ vote?)</a:t>
            </a:r>
          </a:p>
          <a:p>
            <a:r>
              <a:rPr lang="fr-FR" dirty="0"/>
              <a:t>NOT in the 2020 US </a:t>
            </a:r>
            <a:r>
              <a:rPr lang="fr-FR" dirty="0" err="1"/>
              <a:t>presidential</a:t>
            </a:r>
            <a:r>
              <a:rPr lang="fr-FR" dirty="0"/>
              <a:t> </a:t>
            </a:r>
            <a:r>
              <a:rPr lang="fr-FR" dirty="0" err="1"/>
              <a:t>election</a:t>
            </a:r>
            <a:r>
              <a:rPr lang="fr-FR" dirty="0"/>
              <a:t> </a:t>
            </a:r>
            <a:r>
              <a:rPr lang="fr-FR" dirty="0" err="1"/>
              <a:t>though</a:t>
            </a:r>
            <a:r>
              <a:rPr lang="fr-FR" dirty="0"/>
              <a:t> : record voter </a:t>
            </a:r>
            <a:r>
              <a:rPr lang="fr-FR" dirty="0" err="1"/>
              <a:t>turnout</a:t>
            </a:r>
            <a:r>
              <a:rPr lang="fr-FR" dirty="0"/>
              <a:t> </a:t>
            </a:r>
            <a:r>
              <a:rPr lang="en-US" dirty="0"/>
              <a:t>of 66.9 per cent (the highest turnout rate since 1900)</a:t>
            </a:r>
          </a:p>
          <a:p>
            <a:endParaRPr lang="fr-FR" dirty="0"/>
          </a:p>
          <a:p>
            <a:r>
              <a:rPr lang="fr-FR" dirty="0"/>
              <a:t>c. </a:t>
            </a:r>
            <a:r>
              <a:rPr lang="fr-FR" sz="2400" b="1" dirty="0"/>
              <a:t>Voter suppression</a:t>
            </a:r>
            <a:r>
              <a:rPr lang="fr-FR" dirty="0"/>
              <a:t>: a long-standing tradition in the US</a:t>
            </a:r>
          </a:p>
          <a:p>
            <a:pPr marL="285750" indent="-285750">
              <a:buFontTx/>
              <a:buChar char="-"/>
            </a:pPr>
            <a:r>
              <a:rPr lang="en-US" b="1" spc="15" dirty="0">
                <a:ea typeface="Calibri" panose="020F0502020204030204" pitchFamily="34" charset="0"/>
                <a:cs typeface="Times New Roman" panose="02020603050405020304" pitchFamily="18" charset="0"/>
              </a:rPr>
              <a:t>ID laws </a:t>
            </a:r>
            <a:r>
              <a:rPr lang="en-US" spc="15" dirty="0">
                <a:ea typeface="Calibri" panose="020F0502020204030204" pitchFamily="34" charset="0"/>
                <a:cs typeface="Times New Roman" panose="02020603050405020304" pitchFamily="18" charset="0"/>
              </a:rPr>
              <a:t>36 states </a:t>
            </a:r>
            <a:r>
              <a:rPr lang="en-US" spc="15" dirty="0">
                <a:solidFill>
                  <a:srgbClr val="231F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have identification requirements at the polls (but </a:t>
            </a:r>
            <a:r>
              <a:rPr lang="en-US" b="1" spc="15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21 million U.S. citizens </a:t>
            </a:r>
            <a:r>
              <a:rPr lang="en-US" spc="15" dirty="0">
                <a:solidFill>
                  <a:srgbClr val="231F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 not have government-issued photo identification).</a:t>
            </a:r>
          </a:p>
          <a:p>
            <a:r>
              <a:rPr lang="en-US" dirty="0">
                <a:solidFill>
                  <a:srgbClr val="231F20"/>
                </a:solidFill>
              </a:rPr>
              <a:t>-    </a:t>
            </a:r>
            <a:r>
              <a:rPr lang="en-US" b="1" dirty="0">
                <a:solidFill>
                  <a:srgbClr val="231F20"/>
                </a:solidFill>
              </a:rPr>
              <a:t>voter purges </a:t>
            </a:r>
            <a:r>
              <a:rPr lang="en-US" dirty="0">
                <a:solidFill>
                  <a:srgbClr val="231F20"/>
                </a:solidFill>
              </a:rPr>
              <a:t>: states often conduct purges from the registration rolls but some do so using inaccurate data (ex: in 2016, Arkansas purged thousands of voters for so-called felony convictions, even though many of the voters had never been convicted at all)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231F20"/>
                </a:solidFill>
              </a:rPr>
              <a:t>felony disenfranchisement laws </a:t>
            </a:r>
            <a:r>
              <a:rPr lang="en-US" dirty="0">
                <a:solidFill>
                  <a:srgbClr val="231F20"/>
                </a:solidFill>
              </a:rPr>
              <a:t>(</a:t>
            </a:r>
            <a:r>
              <a:rPr lang="en-US" sz="2000" b="1" dirty="0">
                <a:solidFill>
                  <a:srgbClr val="0070C0"/>
                </a:solidFill>
              </a:rPr>
              <a:t>5.1 million </a:t>
            </a:r>
            <a:r>
              <a:rPr lang="en-US" b="1" dirty="0">
                <a:solidFill>
                  <a:srgbClr val="0070C0"/>
                </a:solidFill>
              </a:rPr>
              <a:t>voting-age US citizens </a:t>
            </a:r>
            <a:r>
              <a:rPr lang="en-US" dirty="0"/>
              <a:t>were disenfranchised for the 2020 presidential election)</a:t>
            </a:r>
            <a:endParaRPr lang="en-US" b="1" dirty="0">
              <a:solidFill>
                <a:srgbClr val="231F2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231F20"/>
                </a:solidFill>
              </a:rPr>
              <a:t>fewer polling sites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en-US" spc="15" dirty="0">
                <a:solidFill>
                  <a:srgbClr val="231F2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fr-FR" dirty="0"/>
          </a:p>
          <a:p>
            <a:r>
              <a:rPr lang="fr-FR" dirty="0"/>
              <a:t>	</a:t>
            </a:r>
            <a:endParaRPr lang="fr-FR" i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2067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404664"/>
            <a:ext cx="856895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I. Democracy, a definition and some key notions</a:t>
            </a:r>
          </a:p>
          <a:p>
            <a:endParaRPr lang="en-US" b="1" dirty="0"/>
          </a:p>
          <a:p>
            <a:r>
              <a:rPr lang="en-US" sz="2000" b="1" u="sng" dirty="0"/>
              <a:t>DEFINITION</a:t>
            </a:r>
            <a:r>
              <a:rPr lang="en-US" sz="2000" dirty="0"/>
              <a:t> = a system of </a:t>
            </a:r>
            <a:r>
              <a:rPr lang="en-US" sz="2000" b="1" dirty="0">
                <a:solidFill>
                  <a:srgbClr val="00B050"/>
                </a:solidFill>
              </a:rPr>
              <a:t>government</a:t>
            </a:r>
            <a:r>
              <a:rPr lang="en-US" sz="2000" dirty="0"/>
              <a:t> by </a:t>
            </a:r>
            <a:r>
              <a:rPr lang="en-US" sz="2000" b="1" dirty="0">
                <a:solidFill>
                  <a:srgbClr val="00B050"/>
                </a:solidFill>
              </a:rPr>
              <a:t>the WHOLE population </a:t>
            </a:r>
            <a:r>
              <a:rPr lang="en-US" sz="2000" dirty="0"/>
              <a:t>typically through elected representatives.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Mention </a:t>
            </a:r>
            <a:r>
              <a:rPr lang="en-US" sz="2000" b="1" dirty="0"/>
              <a:t>representativeness / </a:t>
            </a:r>
            <a:r>
              <a:rPr lang="en-US" sz="2000" dirty="0"/>
              <a:t>the history of the electoral system</a:t>
            </a:r>
          </a:p>
          <a:p>
            <a:endParaRPr lang="en-US" sz="2000" dirty="0"/>
          </a:p>
          <a:p>
            <a:r>
              <a:rPr lang="en-US" sz="2000" dirty="0"/>
              <a:t>Mention </a:t>
            </a:r>
            <a:r>
              <a:rPr lang="en-US" sz="2000" b="1" dirty="0"/>
              <a:t>accountability</a:t>
            </a:r>
            <a:r>
              <a:rPr lang="en-US" sz="2000" dirty="0"/>
              <a:t> / who do elected officials answer to?</a:t>
            </a:r>
          </a:p>
          <a:p>
            <a:r>
              <a:rPr lang="en-US" sz="2000" dirty="0"/>
              <a:t>What are the safeguards/bulwarks against tyrannical abuse of power?</a:t>
            </a:r>
          </a:p>
          <a:p>
            <a:r>
              <a:rPr lang="en-US" sz="2000" dirty="0"/>
              <a:t>(system of checks and balances) </a:t>
            </a:r>
          </a:p>
          <a:p>
            <a:endParaRPr lang="en-US" sz="2000" dirty="0"/>
          </a:p>
          <a:p>
            <a:r>
              <a:rPr lang="en-US" sz="2000" dirty="0"/>
              <a:t>Mention </a:t>
            </a:r>
            <a:r>
              <a:rPr lang="en-US" sz="2000" b="1" dirty="0"/>
              <a:t>equality (equal rights / equality of opportunity)</a:t>
            </a:r>
          </a:p>
          <a:p>
            <a:r>
              <a:rPr lang="en-US" sz="2000" dirty="0"/>
              <a:t>(one person = one vote?)</a:t>
            </a:r>
          </a:p>
          <a:p>
            <a:r>
              <a:rPr lang="en-US" sz="2000" dirty="0"/>
              <a:t>(Voting Rights Act 1965)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8852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332656"/>
            <a:ext cx="820891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How </a:t>
            </a:r>
            <a:r>
              <a:rPr lang="fr-FR" dirty="0" err="1"/>
              <a:t>much</a:t>
            </a:r>
            <a:r>
              <a:rPr lang="fr-FR" dirty="0"/>
              <a:t> do </a:t>
            </a:r>
            <a:r>
              <a:rPr lang="fr-FR" b="1" dirty="0" err="1"/>
              <a:t>you</a:t>
            </a:r>
            <a:r>
              <a:rPr lang="fr-FR" dirty="0"/>
              <a:t> know about the </a:t>
            </a:r>
            <a:r>
              <a:rPr lang="fr-FR" b="1" dirty="0" err="1">
                <a:solidFill>
                  <a:srgbClr val="FF0000"/>
                </a:solidFill>
              </a:rPr>
              <a:t>history</a:t>
            </a:r>
            <a:r>
              <a:rPr lang="fr-FR" b="1" dirty="0">
                <a:solidFill>
                  <a:srgbClr val="FF0000"/>
                </a:solidFill>
              </a:rPr>
              <a:t> of </a:t>
            </a:r>
            <a:r>
              <a:rPr lang="fr-FR" b="1" dirty="0" err="1">
                <a:solidFill>
                  <a:srgbClr val="FF0000"/>
                </a:solidFill>
              </a:rPr>
              <a:t>voting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rights</a:t>
            </a:r>
            <a:r>
              <a:rPr lang="fr-FR" b="1" dirty="0">
                <a:solidFill>
                  <a:srgbClr val="FF0000"/>
                </a:solidFill>
              </a:rPr>
              <a:t> in the USA</a:t>
            </a:r>
            <a:r>
              <a:rPr lang="fr-FR" dirty="0"/>
              <a:t>?</a:t>
            </a:r>
          </a:p>
          <a:p>
            <a:endParaRPr lang="fr-FR" dirty="0"/>
          </a:p>
          <a:p>
            <a:r>
              <a:rPr lang="fr-FR" dirty="0">
                <a:hlinkClick r:id="rId2"/>
              </a:rPr>
              <a:t>https://www.youtube.com/watch?v=P9VdyPbbzlI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1789 : </a:t>
            </a:r>
            <a:r>
              <a:rPr lang="fr-FR" dirty="0" err="1"/>
              <a:t>universal</a:t>
            </a:r>
            <a:r>
              <a:rPr lang="fr-FR" dirty="0"/>
              <a:t> suffrage? </a:t>
            </a:r>
            <a:r>
              <a:rPr lang="fr-FR" dirty="0" err="1"/>
              <a:t>only</a:t>
            </a:r>
            <a:r>
              <a:rPr lang="fr-FR" dirty="0"/>
              <a:t> white male </a:t>
            </a:r>
            <a:r>
              <a:rPr lang="fr-FR" dirty="0" err="1"/>
              <a:t>property-owners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allowed</a:t>
            </a:r>
            <a:r>
              <a:rPr lang="fr-FR" dirty="0"/>
              <a:t> to vote (6% of the population!)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1820s-1830s :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1850 :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1861 :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1892 :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1920 :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in the 1940s :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1965 :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1971 : ?</a:t>
            </a:r>
          </a:p>
        </p:txBody>
      </p:sp>
    </p:spTree>
    <p:extLst>
      <p:ext uri="{BB962C8B-B14F-4D97-AF65-F5344CB8AC3E}">
        <p14:creationId xmlns:p14="http://schemas.microsoft.com/office/powerpoint/2010/main" val="1046476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21D628-A33B-4A3B-B379-1568818B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Voting</a:t>
            </a:r>
            <a:r>
              <a:rPr lang="fr-FR" dirty="0"/>
              <a:t> </a:t>
            </a:r>
            <a:r>
              <a:rPr lang="fr-FR" dirty="0" err="1"/>
              <a:t>rights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84C108-9E5D-47D9-A1F1-F6225B53A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1965 Voting Rights Act : sought to end backdoor discrimination practices by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mandating federal oversight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electoral processes in jurisdictions with a history of discriminatory voting practices. 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2013 : the US Supreme Court decided it was no longer necessary to enforce it, so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gutted it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(Shelby County v. Holder), setting the stage for a new era of white hegemony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E4BBC8D-AD6B-4970-BCF1-053CB6ACB8D4}"/>
              </a:ext>
            </a:extLst>
          </p:cNvPr>
          <p:cNvSpPr txBox="1"/>
          <p:nvPr/>
        </p:nvSpPr>
        <p:spPr>
          <a:xfrm>
            <a:off x="-25112" y="28823"/>
            <a:ext cx="2876366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/>
              <a:t>Mandating</a:t>
            </a:r>
            <a:r>
              <a:rPr lang="fr-FR" dirty="0"/>
              <a:t> </a:t>
            </a:r>
            <a:r>
              <a:rPr lang="fr-FR" dirty="0" err="1"/>
              <a:t>federal</a:t>
            </a:r>
            <a:r>
              <a:rPr lang="fr-FR" dirty="0"/>
              <a:t> </a:t>
            </a:r>
            <a:r>
              <a:rPr lang="fr-FR" dirty="0" err="1"/>
              <a:t>oversight</a:t>
            </a:r>
            <a:r>
              <a:rPr lang="fr-FR" dirty="0"/>
              <a:t> : imposer une surveillance fédérale</a:t>
            </a:r>
          </a:p>
        </p:txBody>
      </p:sp>
      <p:sp>
        <p:nvSpPr>
          <p:cNvPr id="5" name="Rectangle : carré corné 4">
            <a:extLst>
              <a:ext uri="{FF2B5EF4-FFF2-40B4-BE49-F238E27FC236}">
                <a16:creationId xmlns:a16="http://schemas.microsoft.com/office/drawing/2014/main" id="{20251B6C-5A35-4708-B809-AF948505835C}"/>
              </a:ext>
            </a:extLst>
          </p:cNvPr>
          <p:cNvSpPr/>
          <p:nvPr/>
        </p:nvSpPr>
        <p:spPr>
          <a:xfrm>
            <a:off x="5393775" y="4437112"/>
            <a:ext cx="3429000" cy="1713390"/>
          </a:xfrm>
          <a:prstGeom prst="foldedCorne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« </a:t>
            </a:r>
            <a:r>
              <a:rPr lang="fr-FR" b="1" i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Throwing</a:t>
            </a:r>
            <a:r>
              <a:rPr lang="fr-FR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fr-FR" b="1" i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away</a:t>
            </a:r>
            <a:r>
              <a:rPr lang="fr-FR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fr-FR" b="1" i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your</a:t>
            </a:r>
            <a:r>
              <a:rPr lang="fr-FR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fr-FR" b="1" i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umbrella</a:t>
            </a:r>
            <a:r>
              <a:rPr lang="fr-FR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in a </a:t>
            </a:r>
            <a:r>
              <a:rPr lang="fr-FR" b="1" i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rainstorm</a:t>
            </a:r>
            <a:r>
              <a:rPr lang="fr-FR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fr-FR" b="1" i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because</a:t>
            </a:r>
            <a:r>
              <a:rPr lang="fr-FR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fr-FR" b="1" i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you</a:t>
            </a:r>
            <a:r>
              <a:rPr lang="fr-FR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are not </a:t>
            </a:r>
            <a:r>
              <a:rPr lang="fr-FR" b="1" i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getting</a:t>
            </a:r>
            <a:r>
              <a:rPr lang="fr-FR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fr-FR" b="1" i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wet</a:t>
            </a:r>
            <a:r>
              <a:rPr lang="fr-FR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 » Ruth Bader Ginsburg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D364945-123F-4D55-A34C-4F9196D10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32" y="3483702"/>
            <a:ext cx="4419415" cy="3314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5FD0185-BF60-462C-9F6E-FB8008D9CCB1}"/>
              </a:ext>
            </a:extLst>
          </p:cNvPr>
          <p:cNvSpPr txBox="1"/>
          <p:nvPr/>
        </p:nvSpPr>
        <p:spPr>
          <a:xfrm>
            <a:off x="6577860" y="3160536"/>
            <a:ext cx="2350363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gutted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: Ils l’ont supprimé.</a:t>
            </a:r>
          </a:p>
        </p:txBody>
      </p:sp>
    </p:spTree>
    <p:extLst>
      <p:ext uri="{BB962C8B-B14F-4D97-AF65-F5344CB8AC3E}">
        <p14:creationId xmlns:p14="http://schemas.microsoft.com/office/powerpoint/2010/main" val="296329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404664"/>
            <a:ext cx="882047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00B050"/>
                </a:solidFill>
              </a:rPr>
              <a:t>Which</a:t>
            </a:r>
            <a:r>
              <a:rPr lang="fr-FR" sz="2800" b="1" dirty="0">
                <a:solidFill>
                  <a:srgbClr val="00B050"/>
                </a:solidFill>
              </a:rPr>
              <a:t> </a:t>
            </a:r>
            <a:r>
              <a:rPr lang="fr-FR" sz="2800" b="1" dirty="0" err="1">
                <a:solidFill>
                  <a:srgbClr val="00B050"/>
                </a:solidFill>
              </a:rPr>
              <a:t>remedies</a:t>
            </a:r>
            <a:r>
              <a:rPr lang="fr-FR" sz="2800" b="1" dirty="0">
                <a:solidFill>
                  <a:srgbClr val="00B050"/>
                </a:solidFill>
              </a:rPr>
              <a:t> to </a:t>
            </a:r>
            <a:r>
              <a:rPr lang="fr-FR" sz="2800" b="1" dirty="0" err="1">
                <a:solidFill>
                  <a:srgbClr val="00B050"/>
                </a:solidFill>
              </a:rPr>
              <a:t>fix</a:t>
            </a:r>
            <a:r>
              <a:rPr lang="fr-FR" sz="2800" b="1" dirty="0">
                <a:solidFill>
                  <a:srgbClr val="00B050"/>
                </a:solidFill>
              </a:rPr>
              <a:t> US </a:t>
            </a:r>
            <a:r>
              <a:rPr lang="fr-FR" sz="2800" b="1" dirty="0" err="1">
                <a:solidFill>
                  <a:srgbClr val="00B050"/>
                </a:solidFill>
              </a:rPr>
              <a:t>democracy</a:t>
            </a:r>
            <a:r>
              <a:rPr lang="fr-FR" sz="2800" b="1" dirty="0">
                <a:solidFill>
                  <a:srgbClr val="00B050"/>
                </a:solidFill>
              </a:rPr>
              <a:t>?</a:t>
            </a:r>
          </a:p>
          <a:p>
            <a:endParaRPr lang="fr-FR" sz="2400" b="1" dirty="0"/>
          </a:p>
          <a:p>
            <a:r>
              <a:rPr lang="fr-FR" sz="2400" b="1" dirty="0"/>
              <a:t>                  </a:t>
            </a:r>
            <a:r>
              <a:rPr lang="fr-FR" sz="2800" b="1" dirty="0">
                <a:solidFill>
                  <a:srgbClr val="0070C0"/>
                </a:solidFill>
              </a:rPr>
              <a:t>REFORMS!!!</a:t>
            </a:r>
          </a:p>
          <a:p>
            <a:endParaRPr lang="fr-FR" sz="2400" b="1" dirty="0"/>
          </a:p>
          <a:p>
            <a:pPr marL="457200" indent="-457200">
              <a:buFontTx/>
              <a:buAutoNum type="alphaUcPeriod"/>
            </a:pPr>
            <a:r>
              <a:rPr lang="en-US" sz="2400" b="1" dirty="0"/>
              <a:t>push for statehood for the District of Columbia and Puerto Rico </a:t>
            </a:r>
          </a:p>
          <a:p>
            <a:pPr marL="457200" indent="-457200">
              <a:buFontTx/>
              <a:buAutoNum type="alphaUcPeriod"/>
            </a:pPr>
            <a:r>
              <a:rPr lang="fr-FR" sz="2400" b="1" dirty="0" err="1"/>
              <a:t>abolish</a:t>
            </a:r>
            <a:r>
              <a:rPr lang="fr-FR" sz="2400" b="1" dirty="0"/>
              <a:t> the Electoral </a:t>
            </a:r>
            <a:r>
              <a:rPr lang="fr-FR" sz="2400" b="1" dirty="0" err="1"/>
              <a:t>College</a:t>
            </a:r>
            <a:r>
              <a:rPr lang="fr-FR" sz="2400" b="1" dirty="0"/>
              <a:t> </a:t>
            </a:r>
          </a:p>
          <a:p>
            <a:pPr marL="457200" indent="-457200">
              <a:buFontTx/>
              <a:buAutoNum type="alphaUcPeriod"/>
            </a:pPr>
            <a:r>
              <a:rPr lang="fr-FR" sz="2400" b="1" dirty="0" err="1"/>
              <a:t>implement</a:t>
            </a:r>
            <a:r>
              <a:rPr lang="fr-FR" sz="2400" b="1" dirty="0"/>
              <a:t> the National </a:t>
            </a:r>
            <a:r>
              <a:rPr lang="fr-FR" sz="2400" b="1" dirty="0" err="1"/>
              <a:t>Popular</a:t>
            </a:r>
            <a:r>
              <a:rPr lang="fr-FR" sz="2400" b="1" dirty="0"/>
              <a:t> Vote </a:t>
            </a:r>
            <a:r>
              <a:rPr lang="fr-FR" sz="2400" b="1" dirty="0" err="1"/>
              <a:t>Interstate</a:t>
            </a:r>
            <a:r>
              <a:rPr lang="fr-FR" sz="2400" b="1" dirty="0"/>
              <a:t> Compact</a:t>
            </a:r>
          </a:p>
          <a:p>
            <a:pPr marL="457200" indent="-457200">
              <a:buFontTx/>
              <a:buAutoNum type="alphaUcPeriod"/>
            </a:pPr>
            <a:r>
              <a:rPr lang="fr-FR" sz="2400" b="1" dirty="0" err="1"/>
              <a:t>abolish</a:t>
            </a:r>
            <a:r>
              <a:rPr lang="fr-FR" sz="2400" b="1" dirty="0"/>
              <a:t> the </a:t>
            </a:r>
            <a:r>
              <a:rPr lang="fr-FR" sz="2400" b="1" dirty="0" err="1"/>
              <a:t>filibuster</a:t>
            </a:r>
            <a:endParaRPr lang="fr-FR" sz="2400" b="1" dirty="0"/>
          </a:p>
          <a:p>
            <a:pPr marL="457200" indent="-457200">
              <a:buFontTx/>
              <a:buAutoNum type="alphaUcPeriod"/>
            </a:pPr>
            <a:r>
              <a:rPr lang="fr-FR" sz="2400" b="1" dirty="0" err="1"/>
              <a:t>abolish</a:t>
            </a:r>
            <a:r>
              <a:rPr lang="fr-FR" sz="2400" b="1" dirty="0"/>
              <a:t> </a:t>
            </a:r>
            <a:r>
              <a:rPr lang="fr-FR" sz="2400" b="1" dirty="0" err="1"/>
              <a:t>gerrymandering</a:t>
            </a:r>
            <a:endParaRPr lang="fr-FR" sz="2400" b="1" dirty="0"/>
          </a:p>
          <a:p>
            <a:pPr marL="457200" indent="-457200">
              <a:buAutoNum type="alphaUcPeriod"/>
            </a:pPr>
            <a:r>
              <a:rPr lang="fr-FR" sz="2400" b="1" dirty="0" err="1"/>
              <a:t>reform</a:t>
            </a:r>
            <a:r>
              <a:rPr lang="fr-FR" sz="2400" b="1" dirty="0"/>
              <a:t> SCOTUS </a:t>
            </a:r>
            <a:r>
              <a:rPr lang="fr-FR" sz="2400" dirty="0"/>
              <a:t>(</a:t>
            </a:r>
            <a:r>
              <a:rPr lang="fr-FR" sz="2400" dirty="0" err="1"/>
              <a:t>term</a:t>
            </a:r>
            <a:r>
              <a:rPr lang="fr-FR" sz="2400" dirty="0"/>
              <a:t> </a:t>
            </a:r>
            <a:r>
              <a:rPr lang="fr-FR" sz="2400" dirty="0" err="1"/>
              <a:t>limits</a:t>
            </a:r>
            <a:r>
              <a:rPr lang="fr-FR" sz="2400" dirty="0"/>
              <a:t>, nb of Justices) </a:t>
            </a:r>
          </a:p>
          <a:p>
            <a:pPr marL="457200" indent="-457200">
              <a:buAutoNum type="alphaUcPeriod"/>
            </a:pPr>
            <a:r>
              <a:rPr lang="fr-FR" sz="2400" b="1" dirty="0" err="1"/>
              <a:t>lower</a:t>
            </a:r>
            <a:r>
              <a:rPr lang="fr-FR" sz="2400" b="1" dirty="0"/>
              <a:t> </a:t>
            </a:r>
            <a:r>
              <a:rPr lang="fr-FR" sz="2400" b="1" dirty="0" err="1"/>
              <a:t>voting</a:t>
            </a:r>
            <a:r>
              <a:rPr lang="fr-FR" sz="2400" b="1" dirty="0"/>
              <a:t> </a:t>
            </a:r>
            <a:r>
              <a:rPr lang="fr-FR" sz="2400" b="1" dirty="0" err="1"/>
              <a:t>age</a:t>
            </a:r>
            <a:r>
              <a:rPr lang="fr-FR" sz="2400" b="1" dirty="0"/>
              <a:t> </a:t>
            </a:r>
          </a:p>
        </p:txBody>
      </p:sp>
      <p:sp>
        <p:nvSpPr>
          <p:cNvPr id="2" name="Flèche droite 1"/>
          <p:cNvSpPr/>
          <p:nvPr/>
        </p:nvSpPr>
        <p:spPr>
          <a:xfrm>
            <a:off x="179512" y="1340768"/>
            <a:ext cx="115212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1749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et the People Pick the President: The Case for Abolishing the Electoral  College: Wegman, Jesse: 9781250221971: Amazon.com: Bo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36712"/>
            <a:ext cx="338360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436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62068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C) </a:t>
            </a:r>
            <a:r>
              <a:rPr lang="fr-FR" sz="2400" b="1" dirty="0" err="1">
                <a:solidFill>
                  <a:srgbClr val="0070C0"/>
                </a:solidFill>
              </a:rPr>
              <a:t>implement</a:t>
            </a:r>
            <a:r>
              <a:rPr lang="fr-FR" sz="2400" b="1" dirty="0">
                <a:solidFill>
                  <a:srgbClr val="0070C0"/>
                </a:solidFill>
              </a:rPr>
              <a:t> the National </a:t>
            </a:r>
            <a:r>
              <a:rPr lang="fr-FR" sz="2400" b="1" dirty="0" err="1">
                <a:solidFill>
                  <a:srgbClr val="0070C0"/>
                </a:solidFill>
              </a:rPr>
              <a:t>Popular</a:t>
            </a:r>
            <a:r>
              <a:rPr lang="fr-FR" sz="2400" b="1" dirty="0">
                <a:solidFill>
                  <a:srgbClr val="0070C0"/>
                </a:solidFill>
              </a:rPr>
              <a:t> Vote </a:t>
            </a:r>
            <a:r>
              <a:rPr lang="fr-FR" sz="2400" b="1" dirty="0" err="1">
                <a:solidFill>
                  <a:srgbClr val="0070C0"/>
                </a:solidFill>
              </a:rPr>
              <a:t>Interstate</a:t>
            </a:r>
            <a:r>
              <a:rPr lang="fr-FR" sz="2400" b="1" dirty="0">
                <a:solidFill>
                  <a:srgbClr val="0070C0"/>
                </a:solidFill>
              </a:rPr>
              <a:t> Compact</a:t>
            </a:r>
            <a:endParaRPr lang="fr-FR" sz="2400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9" t="14796" r="38390" b="52708"/>
          <a:stretch/>
        </p:blipFill>
        <p:spPr bwMode="auto">
          <a:xfrm>
            <a:off x="179512" y="1988840"/>
            <a:ext cx="8439268" cy="302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0437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27292" r="39326" b="53333"/>
          <a:stretch/>
        </p:blipFill>
        <p:spPr bwMode="auto">
          <a:xfrm>
            <a:off x="179512" y="1484784"/>
            <a:ext cx="8735836" cy="192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1548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94325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C) The </a:t>
            </a:r>
            <a:r>
              <a:rPr lang="fr-FR" sz="2800" b="1" dirty="0" err="1">
                <a:solidFill>
                  <a:srgbClr val="FF0000"/>
                </a:solidFill>
              </a:rPr>
              <a:t>filibuster</a:t>
            </a:r>
            <a:r>
              <a:rPr lang="fr-FR" sz="2800" b="1" dirty="0">
                <a:solidFill>
                  <a:srgbClr val="FF0000"/>
                </a:solidFill>
              </a:rPr>
              <a:t> </a:t>
            </a:r>
            <a:r>
              <a:rPr lang="fr-FR" sz="2800" b="1" dirty="0"/>
              <a:t>= the </a:t>
            </a:r>
            <a:r>
              <a:rPr lang="fr-FR" sz="2800" b="1" dirty="0" err="1"/>
              <a:t>weird</a:t>
            </a:r>
            <a:r>
              <a:rPr lang="fr-FR" sz="2800" b="1" dirty="0"/>
              <a:t> </a:t>
            </a:r>
            <a:r>
              <a:rPr lang="fr-FR" sz="2800" b="1" dirty="0" err="1"/>
              <a:t>rule</a:t>
            </a:r>
            <a:r>
              <a:rPr lang="fr-FR" sz="2800" b="1" dirty="0"/>
              <a:t> </a:t>
            </a:r>
            <a:r>
              <a:rPr lang="fr-FR" sz="2800" b="1" dirty="0" err="1"/>
              <a:t>that</a:t>
            </a:r>
            <a:r>
              <a:rPr lang="fr-FR" sz="2800" b="1" dirty="0"/>
              <a:t> </a:t>
            </a:r>
            <a:r>
              <a:rPr lang="fr-FR" sz="2800" b="1" dirty="0" err="1"/>
              <a:t>broke</a:t>
            </a:r>
            <a:r>
              <a:rPr lang="fr-FR" sz="2800" b="1" dirty="0"/>
              <a:t> US </a:t>
            </a:r>
            <a:r>
              <a:rPr lang="fr-FR" sz="2800" b="1" dirty="0" err="1"/>
              <a:t>politics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42192114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476672"/>
            <a:ext cx="83529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2"/>
              </a:rPr>
              <a:t>https://www.vox.com/videos/2019/6/17/18681798/filibuster-senate-broke-video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sz="2800" b="1" dirty="0">
                <a:solidFill>
                  <a:srgbClr val="FF0000"/>
                </a:solidFill>
              </a:rPr>
              <a:t>LISTEN CAREFULLY AND COLLECT AS MUCH INFORMATION AS POSSIBLE ON THE FOLLOWING ELEMENTS:</a:t>
            </a:r>
          </a:p>
          <a:p>
            <a:pPr marL="514350" indent="-514350">
              <a:buAutoNum type="arabicPeriod"/>
            </a:pPr>
            <a:endParaRPr lang="fr-FR" sz="2800" dirty="0"/>
          </a:p>
          <a:p>
            <a:pPr marL="514350" indent="-514350">
              <a:buAutoNum type="arabicPeriod"/>
            </a:pPr>
            <a:r>
              <a:rPr lang="fr-FR" sz="2800" dirty="0" err="1"/>
              <a:t>What</a:t>
            </a:r>
            <a:r>
              <a:rPr lang="fr-FR" sz="2800" dirty="0"/>
              <a:t> </a:t>
            </a:r>
            <a:r>
              <a:rPr lang="fr-FR" sz="2800" dirty="0" err="1"/>
              <a:t>is</a:t>
            </a:r>
            <a:r>
              <a:rPr lang="fr-FR" sz="2800" dirty="0"/>
              <a:t> a </a:t>
            </a:r>
            <a:r>
              <a:rPr lang="fr-FR" sz="2800" dirty="0" err="1"/>
              <a:t>filibuster</a:t>
            </a:r>
            <a:r>
              <a:rPr lang="fr-FR" sz="2800" dirty="0"/>
              <a:t>? </a:t>
            </a:r>
          </a:p>
          <a:p>
            <a:pPr marL="514350" indent="-514350">
              <a:buAutoNum type="arabicPeriod"/>
            </a:pPr>
            <a:r>
              <a:rPr lang="fr-FR" sz="2800" dirty="0" err="1"/>
              <a:t>Where</a:t>
            </a:r>
            <a:r>
              <a:rPr lang="fr-FR" sz="2800" dirty="0"/>
              <a:t> </a:t>
            </a:r>
            <a:r>
              <a:rPr lang="fr-FR" sz="2800" dirty="0" err="1"/>
              <a:t>does</a:t>
            </a:r>
            <a:r>
              <a:rPr lang="fr-FR" sz="2800" dirty="0"/>
              <a:t> </a:t>
            </a:r>
            <a:r>
              <a:rPr lang="fr-FR" sz="2800" dirty="0" err="1"/>
              <a:t>it</a:t>
            </a:r>
            <a:r>
              <a:rPr lang="fr-FR" sz="2800" dirty="0"/>
              <a:t> </a:t>
            </a:r>
            <a:r>
              <a:rPr lang="fr-FR" sz="2800" dirty="0" err="1"/>
              <a:t>take</a:t>
            </a:r>
            <a:r>
              <a:rPr lang="fr-FR" sz="2800" dirty="0"/>
              <a:t> place?</a:t>
            </a:r>
          </a:p>
          <a:p>
            <a:pPr marL="514350" indent="-514350">
              <a:buAutoNum type="arabicPeriod"/>
            </a:pPr>
            <a:r>
              <a:rPr lang="fr-FR" sz="2800" dirty="0" err="1"/>
              <a:t>When</a:t>
            </a:r>
            <a:r>
              <a:rPr lang="fr-FR" sz="2800" dirty="0"/>
              <a:t> </a:t>
            </a:r>
            <a:r>
              <a:rPr lang="fr-FR" sz="2800" dirty="0" err="1"/>
              <a:t>did</a:t>
            </a:r>
            <a:r>
              <a:rPr lang="fr-FR" sz="2800" dirty="0"/>
              <a:t> </a:t>
            </a:r>
            <a:r>
              <a:rPr lang="fr-FR" sz="2800" dirty="0" err="1"/>
              <a:t>it</a:t>
            </a:r>
            <a:r>
              <a:rPr lang="fr-FR" sz="2800" dirty="0"/>
              <a:t> </a:t>
            </a:r>
            <a:r>
              <a:rPr lang="fr-FR" sz="2800" dirty="0" err="1"/>
              <a:t>start</a:t>
            </a:r>
            <a:r>
              <a:rPr lang="fr-FR" sz="2800" dirty="0"/>
              <a:t> </a:t>
            </a:r>
            <a:r>
              <a:rPr lang="fr-FR" sz="2800" dirty="0" err="1"/>
              <a:t>being</a:t>
            </a:r>
            <a:r>
              <a:rPr lang="fr-FR" sz="2800" dirty="0"/>
              <a:t> </a:t>
            </a:r>
            <a:r>
              <a:rPr lang="fr-FR" sz="2800" dirty="0" err="1"/>
              <a:t>used</a:t>
            </a:r>
            <a:r>
              <a:rPr lang="fr-FR" sz="2800" dirty="0"/>
              <a:t> </a:t>
            </a:r>
            <a:r>
              <a:rPr lang="fr-FR" sz="2800" dirty="0" err="1"/>
              <a:t>regularly</a:t>
            </a:r>
            <a:r>
              <a:rPr lang="fr-FR" sz="2800" dirty="0"/>
              <a:t>?</a:t>
            </a:r>
          </a:p>
          <a:p>
            <a:pPr marL="514350" indent="-514350">
              <a:buAutoNum type="arabicPeriod"/>
            </a:pPr>
            <a:r>
              <a:rPr lang="fr-FR" sz="2800" dirty="0"/>
              <a:t>How </a:t>
            </a:r>
            <a:r>
              <a:rPr lang="fr-FR" sz="2800" dirty="0" err="1"/>
              <a:t>does</a:t>
            </a:r>
            <a:r>
              <a:rPr lang="fr-FR" sz="2800" dirty="0"/>
              <a:t> </a:t>
            </a:r>
            <a:r>
              <a:rPr lang="fr-FR" sz="2800" dirty="0" err="1"/>
              <a:t>it</a:t>
            </a:r>
            <a:r>
              <a:rPr lang="fr-FR" sz="2800" dirty="0"/>
              <a:t> </a:t>
            </a:r>
            <a:r>
              <a:rPr lang="fr-FR" sz="2800" dirty="0" err="1"/>
              <a:t>undermine</a:t>
            </a:r>
            <a:r>
              <a:rPr lang="fr-FR" sz="2800" dirty="0"/>
              <a:t> </a:t>
            </a:r>
            <a:r>
              <a:rPr lang="fr-FR" sz="2800" dirty="0" err="1"/>
              <a:t>democracy</a:t>
            </a:r>
            <a:r>
              <a:rPr lang="fr-FR" sz="2800" dirty="0"/>
              <a:t>?</a:t>
            </a:r>
          </a:p>
          <a:p>
            <a:pPr marL="514350" indent="-514350">
              <a:buAutoNum type="arabicPeriod"/>
            </a:pPr>
            <a:r>
              <a:rPr lang="fr-FR" sz="2800" dirty="0" err="1"/>
              <a:t>Concrete</a:t>
            </a:r>
            <a:r>
              <a:rPr lang="fr-FR" sz="2800" dirty="0"/>
              <a:t> </a:t>
            </a:r>
            <a:r>
              <a:rPr lang="fr-FR" sz="2800" dirty="0" err="1"/>
              <a:t>example</a:t>
            </a:r>
            <a:r>
              <a:rPr lang="fr-FR" sz="2800" dirty="0"/>
              <a:t>?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8000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0"/>
            <a:ext cx="842493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fr-FR" sz="2400" b="1" dirty="0" err="1">
                <a:solidFill>
                  <a:srgbClr val="0070C0"/>
                </a:solidFill>
              </a:rPr>
              <a:t>What</a:t>
            </a:r>
            <a:r>
              <a:rPr lang="fr-FR" sz="2400" b="1" dirty="0">
                <a:solidFill>
                  <a:srgbClr val="0070C0"/>
                </a:solidFill>
              </a:rPr>
              <a:t> </a:t>
            </a:r>
            <a:r>
              <a:rPr lang="fr-FR" sz="2400" b="1" dirty="0" err="1">
                <a:solidFill>
                  <a:srgbClr val="0070C0"/>
                </a:solidFill>
              </a:rPr>
              <a:t>is</a:t>
            </a:r>
            <a:r>
              <a:rPr lang="fr-FR" sz="2400" b="1" dirty="0">
                <a:solidFill>
                  <a:srgbClr val="0070C0"/>
                </a:solidFill>
              </a:rPr>
              <a:t> a </a:t>
            </a:r>
            <a:r>
              <a:rPr lang="fr-FR" sz="2400" b="1" dirty="0" err="1">
                <a:solidFill>
                  <a:srgbClr val="0070C0"/>
                </a:solidFill>
              </a:rPr>
              <a:t>filibuster</a:t>
            </a:r>
            <a:r>
              <a:rPr lang="fr-FR" sz="2400" b="1" dirty="0">
                <a:solidFill>
                  <a:srgbClr val="0070C0"/>
                </a:solidFill>
              </a:rPr>
              <a:t>?</a:t>
            </a:r>
          </a:p>
          <a:p>
            <a:pPr marL="514350" indent="-514350">
              <a:buAutoNum type="arabicPeriod"/>
            </a:pPr>
            <a:endParaRPr lang="fr-FR" sz="2400" b="1" dirty="0"/>
          </a:p>
          <a:p>
            <a:r>
              <a:rPr lang="en-US" b="1" dirty="0">
                <a:solidFill>
                  <a:srgbClr val="00B050"/>
                </a:solidFill>
              </a:rPr>
              <a:t>A </a:t>
            </a:r>
            <a:r>
              <a:rPr lang="en-US" b="1" i="1" dirty="0">
                <a:solidFill>
                  <a:srgbClr val="00B050"/>
                </a:solidFill>
              </a:rPr>
              <a:t>filibuster</a:t>
            </a:r>
            <a:r>
              <a:rPr lang="en-US" b="1" dirty="0">
                <a:solidFill>
                  <a:srgbClr val="00B050"/>
                </a:solidFill>
              </a:rPr>
              <a:t> is a method of delaying or preventing a vote in a legislature.</a:t>
            </a:r>
          </a:p>
          <a:p>
            <a:endParaRPr lang="fr-FR" dirty="0"/>
          </a:p>
          <a:p>
            <a:r>
              <a:rPr lang="fr-FR" b="1" dirty="0"/>
              <a:t>A </a:t>
            </a:r>
            <a:r>
              <a:rPr lang="fr-FR" b="1" dirty="0" err="1"/>
              <a:t>minority</a:t>
            </a:r>
            <a:r>
              <a:rPr lang="fr-FR" b="1" dirty="0"/>
              <a:t> of 41 </a:t>
            </a:r>
            <a:r>
              <a:rPr lang="fr-FR" b="1" dirty="0" err="1"/>
              <a:t>Senators</a:t>
            </a:r>
            <a:r>
              <a:rPr lang="fr-FR" b="1" dirty="0"/>
              <a:t> </a:t>
            </a:r>
            <a:r>
              <a:rPr lang="fr-FR" b="1" dirty="0" err="1"/>
              <a:t>can</a:t>
            </a:r>
            <a:r>
              <a:rPr lang="fr-FR" b="1" dirty="0"/>
              <a:t> block a vote </a:t>
            </a:r>
            <a:r>
              <a:rPr lang="fr-FR" dirty="0" err="1"/>
              <a:t>until</a:t>
            </a:r>
            <a:r>
              <a:rPr lang="fr-FR" dirty="0"/>
              <a:t> the end of the session in </a:t>
            </a:r>
            <a:r>
              <a:rPr lang="fr-FR" dirty="0" err="1"/>
              <a:t>order</a:t>
            </a:r>
            <a:r>
              <a:rPr lang="fr-FR" dirty="0"/>
              <a:t> to </a:t>
            </a:r>
            <a:r>
              <a:rPr lang="fr-FR" b="1" dirty="0" err="1"/>
              <a:t>defeat</a:t>
            </a:r>
            <a:r>
              <a:rPr lang="fr-FR" b="1" dirty="0"/>
              <a:t> a bill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en-US" dirty="0"/>
              <a:t>The US Senate requires a supermajority to pass any bill — 60 votes. But technically, it’s not the actual bill that requires 60 votes. It’s the vote to end debate, which is required to get to the vote.</a:t>
            </a:r>
            <a:endParaRPr lang="fr-FR" b="1" u="sng" dirty="0"/>
          </a:p>
          <a:p>
            <a:endParaRPr lang="fr-FR" b="1" u="sng" dirty="0"/>
          </a:p>
          <a:p>
            <a:endParaRPr lang="fr-FR" b="1" u="sng" dirty="0"/>
          </a:p>
          <a:p>
            <a:endParaRPr lang="fr-FR" b="1" u="sng" dirty="0"/>
          </a:p>
          <a:p>
            <a:endParaRPr lang="fr-FR" b="1" u="sng" dirty="0"/>
          </a:p>
          <a:p>
            <a:endParaRPr lang="fr-FR" b="1" u="sng" dirty="0"/>
          </a:p>
          <a:p>
            <a:endParaRPr lang="fr-FR" b="1" u="sng" dirty="0"/>
          </a:p>
          <a:p>
            <a:endParaRPr lang="fr-FR" b="1" u="sng" dirty="0"/>
          </a:p>
          <a:p>
            <a:endParaRPr lang="fr-FR" b="1" u="sng" dirty="0"/>
          </a:p>
          <a:p>
            <a:endParaRPr lang="fr-FR" b="1" u="sng" dirty="0"/>
          </a:p>
          <a:p>
            <a:endParaRPr lang="fr-FR" b="1" u="sng" dirty="0"/>
          </a:p>
          <a:p>
            <a:pPr marL="514350" indent="-514350">
              <a:buAutoNum type="arabicPeriod"/>
            </a:pPr>
            <a:endParaRPr lang="fr-FR" dirty="0"/>
          </a:p>
          <a:p>
            <a:r>
              <a:rPr lang="fr-FR" dirty="0"/>
              <a:t>NB: </a:t>
            </a:r>
            <a:r>
              <a:rPr lang="fr-FR" dirty="0" err="1"/>
              <a:t>filibustering</a:t>
            </a:r>
            <a:r>
              <a:rPr lang="fr-FR" dirty="0"/>
              <a:t> a key nomination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now</a:t>
            </a:r>
            <a:r>
              <a:rPr lang="fr-FR" dirty="0"/>
              <a:t> impossible.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7" t="37292" r="38507" b="28333"/>
          <a:stretch/>
        </p:blipFill>
        <p:spPr bwMode="auto">
          <a:xfrm>
            <a:off x="1669368" y="3185487"/>
            <a:ext cx="5733256" cy="227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7504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620688"/>
            <a:ext cx="84249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2. </a:t>
            </a:r>
            <a:r>
              <a:rPr lang="fr-FR" sz="2400" b="1" dirty="0" err="1"/>
              <a:t>Where</a:t>
            </a:r>
            <a:r>
              <a:rPr lang="fr-FR" sz="2400" b="1" dirty="0"/>
              <a:t> </a:t>
            </a:r>
            <a:r>
              <a:rPr lang="fr-FR" sz="2400" b="1" dirty="0" err="1"/>
              <a:t>does</a:t>
            </a:r>
            <a:r>
              <a:rPr lang="fr-FR" sz="2400" b="1" dirty="0"/>
              <a:t> </a:t>
            </a:r>
            <a:r>
              <a:rPr lang="fr-FR" sz="2400" b="1" dirty="0" err="1"/>
              <a:t>it</a:t>
            </a:r>
            <a:r>
              <a:rPr lang="fr-FR" sz="2400" b="1" dirty="0"/>
              <a:t> </a:t>
            </a:r>
            <a:r>
              <a:rPr lang="fr-FR" sz="2400" b="1" dirty="0" err="1"/>
              <a:t>take</a:t>
            </a:r>
            <a:r>
              <a:rPr lang="fr-FR" sz="2400" b="1" dirty="0"/>
              <a:t> place?</a:t>
            </a:r>
          </a:p>
          <a:p>
            <a:endParaRPr lang="fr-FR" dirty="0"/>
          </a:p>
          <a:p>
            <a:r>
              <a:rPr lang="fr-FR" sz="2400" dirty="0"/>
              <a:t>It </a:t>
            </a:r>
            <a:r>
              <a:rPr lang="fr-FR" sz="2400" dirty="0" err="1"/>
              <a:t>used</a:t>
            </a:r>
            <a:r>
              <a:rPr lang="fr-FR" sz="2400" dirty="0"/>
              <a:t> to </a:t>
            </a:r>
            <a:r>
              <a:rPr lang="fr-FR" sz="2400" dirty="0" err="1"/>
              <a:t>take</a:t>
            </a:r>
            <a:r>
              <a:rPr lang="fr-FR" sz="2400" dirty="0"/>
              <a:t> place in the </a:t>
            </a:r>
            <a:r>
              <a:rPr lang="fr-FR" sz="2400" dirty="0" err="1"/>
              <a:t>two</a:t>
            </a:r>
            <a:r>
              <a:rPr lang="fr-FR" sz="2400" dirty="0"/>
              <a:t> </a:t>
            </a:r>
            <a:r>
              <a:rPr lang="fr-FR" sz="2400" dirty="0" err="1"/>
              <a:t>chambers</a:t>
            </a:r>
            <a:r>
              <a:rPr lang="fr-FR" sz="2400" dirty="0"/>
              <a:t> of </a:t>
            </a:r>
            <a:r>
              <a:rPr lang="fr-FR" sz="2400" dirty="0" err="1"/>
              <a:t>Congress</a:t>
            </a:r>
            <a:r>
              <a:rPr lang="fr-FR" sz="2400" dirty="0"/>
              <a:t> but </a:t>
            </a:r>
            <a:r>
              <a:rPr lang="fr-FR" sz="2400" dirty="0" err="1"/>
              <a:t>now</a:t>
            </a:r>
            <a:r>
              <a:rPr lang="fr-FR" sz="2400" dirty="0"/>
              <a:t> </a:t>
            </a:r>
            <a:r>
              <a:rPr lang="fr-FR" sz="2400" dirty="0" err="1"/>
              <a:t>only</a:t>
            </a:r>
            <a:r>
              <a:rPr lang="fr-FR" sz="2400" dirty="0"/>
              <a:t> </a:t>
            </a:r>
            <a:r>
              <a:rPr lang="fr-FR" sz="2400" dirty="0" err="1"/>
              <a:t>exists</a:t>
            </a:r>
            <a:r>
              <a:rPr lang="fr-FR" sz="2400" dirty="0"/>
              <a:t> </a:t>
            </a:r>
            <a:r>
              <a:rPr lang="fr-FR" sz="2400" b="1" dirty="0"/>
              <a:t>in the </a:t>
            </a:r>
            <a:r>
              <a:rPr lang="fr-FR" sz="2400" b="1" dirty="0" err="1"/>
              <a:t>Senate</a:t>
            </a:r>
            <a:r>
              <a:rPr lang="fr-FR" sz="2400" dirty="0"/>
              <a:t>.</a:t>
            </a:r>
          </a:p>
          <a:p>
            <a:endParaRPr lang="fr-FR" sz="2400" dirty="0"/>
          </a:p>
          <a:p>
            <a:r>
              <a:rPr lang="fr-FR" sz="2400" dirty="0"/>
              <a:t>(The House of </a:t>
            </a:r>
            <a:r>
              <a:rPr lang="fr-FR" sz="2400" dirty="0" err="1"/>
              <a:t>Representatives</a:t>
            </a:r>
            <a:r>
              <a:rPr lang="fr-FR" sz="2400" dirty="0"/>
              <a:t> </a:t>
            </a:r>
            <a:r>
              <a:rPr lang="fr-FR" sz="2400" dirty="0" err="1"/>
              <a:t>got</a:t>
            </a:r>
            <a:r>
              <a:rPr lang="fr-FR" sz="2400" dirty="0"/>
              <a:t> </a:t>
            </a:r>
            <a:r>
              <a:rPr lang="fr-FR" sz="2400" dirty="0" err="1"/>
              <a:t>rid</a:t>
            </a:r>
            <a:r>
              <a:rPr lang="fr-FR" sz="2400" dirty="0"/>
              <a:t> of </a:t>
            </a:r>
            <a:r>
              <a:rPr lang="fr-FR" sz="2400" dirty="0" err="1"/>
              <a:t>it</a:t>
            </a:r>
            <a:r>
              <a:rPr lang="fr-FR" sz="2400" dirty="0"/>
              <a:t> in 1998.)</a:t>
            </a:r>
          </a:p>
        </p:txBody>
      </p:sp>
    </p:spTree>
    <p:extLst>
      <p:ext uri="{BB962C8B-B14F-4D97-AF65-F5344CB8AC3E}">
        <p14:creationId xmlns:p14="http://schemas.microsoft.com/office/powerpoint/2010/main" val="26179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260648"/>
            <a:ext cx="856895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II. THE USA and democracy: a role model ?</a:t>
            </a:r>
            <a:endParaRPr lang="fr-FR" sz="2800" b="1" dirty="0">
              <a:solidFill>
                <a:srgbClr val="0070C0"/>
              </a:solidFill>
            </a:endParaRPr>
          </a:p>
          <a:p>
            <a:endParaRPr lang="fr-FR" sz="2800" b="1" dirty="0">
              <a:solidFill>
                <a:srgbClr val="0070C0"/>
              </a:solidFill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Picture 2" descr="https://www.economist.com/sites/default/files/images/print-edition/20201003_WWD000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57" y="1124744"/>
            <a:ext cx="7044394" cy="479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23928" y="615601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October</a:t>
            </a:r>
            <a:r>
              <a:rPr lang="fr-FR" dirty="0"/>
              <a:t> 3rd, 2020 </a:t>
            </a:r>
            <a:r>
              <a:rPr lang="fr-FR" i="1" dirty="0"/>
              <a:t>The </a:t>
            </a:r>
            <a:r>
              <a:rPr lang="fr-FR" i="1" dirty="0" err="1"/>
              <a:t>Economist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979751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476672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3. </a:t>
            </a:r>
            <a:r>
              <a:rPr lang="fr-FR" sz="2400" b="1" dirty="0" err="1"/>
              <a:t>When</a:t>
            </a:r>
            <a:r>
              <a:rPr lang="fr-FR" sz="2400" b="1" dirty="0"/>
              <a:t> </a:t>
            </a:r>
            <a:r>
              <a:rPr lang="fr-FR" sz="2400" b="1" dirty="0" err="1"/>
              <a:t>did</a:t>
            </a:r>
            <a:r>
              <a:rPr lang="fr-FR" sz="2400" b="1" dirty="0"/>
              <a:t> </a:t>
            </a:r>
            <a:r>
              <a:rPr lang="fr-FR" sz="2400" b="1" dirty="0" err="1"/>
              <a:t>it</a:t>
            </a:r>
            <a:r>
              <a:rPr lang="fr-FR" sz="2400" b="1" dirty="0"/>
              <a:t> </a:t>
            </a:r>
            <a:r>
              <a:rPr lang="fr-FR" sz="2400" b="1" dirty="0" err="1"/>
              <a:t>start</a:t>
            </a:r>
            <a:r>
              <a:rPr lang="fr-FR" sz="2400" b="1" dirty="0"/>
              <a:t> </a:t>
            </a:r>
            <a:r>
              <a:rPr lang="fr-FR" sz="2400" b="1" dirty="0" err="1"/>
              <a:t>being</a:t>
            </a:r>
            <a:r>
              <a:rPr lang="fr-FR" sz="2400" b="1" dirty="0"/>
              <a:t> </a:t>
            </a:r>
            <a:r>
              <a:rPr lang="fr-FR" sz="2400" b="1" dirty="0" err="1"/>
              <a:t>used</a:t>
            </a:r>
            <a:r>
              <a:rPr lang="fr-FR" sz="2400" b="1" dirty="0"/>
              <a:t> </a:t>
            </a:r>
            <a:r>
              <a:rPr lang="fr-FR" sz="2400" b="1" dirty="0" err="1"/>
              <a:t>regularly</a:t>
            </a:r>
            <a:r>
              <a:rPr lang="fr-FR" sz="2400" b="1" dirty="0"/>
              <a:t>?</a:t>
            </a:r>
          </a:p>
          <a:p>
            <a:endParaRPr lang="fr-FR" dirty="0"/>
          </a:p>
          <a:p>
            <a:endParaRPr lang="fr-FR" dirty="0"/>
          </a:p>
          <a:p>
            <a:r>
              <a:rPr lang="fr-FR" sz="2400" dirty="0"/>
              <a:t>In the </a:t>
            </a:r>
            <a:r>
              <a:rPr lang="fr-FR" sz="2400" b="1" dirty="0" err="1"/>
              <a:t>late</a:t>
            </a:r>
            <a:r>
              <a:rPr lang="fr-FR" sz="2400" b="1" dirty="0"/>
              <a:t> 1960s / 1970s</a:t>
            </a:r>
          </a:p>
          <a:p>
            <a:endParaRPr lang="fr-FR" sz="2400" dirty="0"/>
          </a:p>
          <a:p>
            <a:r>
              <a:rPr lang="fr-FR" sz="2400" dirty="0"/>
              <a:t>+  the </a:t>
            </a:r>
            <a:r>
              <a:rPr lang="fr-FR" sz="2400" dirty="0" err="1"/>
              <a:t>number</a:t>
            </a:r>
            <a:r>
              <a:rPr lang="fr-FR" sz="2400" dirty="0"/>
              <a:t> of </a:t>
            </a:r>
            <a:r>
              <a:rPr lang="fr-FR" sz="2400" dirty="0" err="1"/>
              <a:t>filibusters</a:t>
            </a:r>
            <a:r>
              <a:rPr lang="fr-FR" sz="2400" dirty="0"/>
              <a:t> </a:t>
            </a:r>
            <a:r>
              <a:rPr lang="fr-FR" sz="2400" b="1" dirty="0" err="1"/>
              <a:t>skyrocketted</a:t>
            </a:r>
            <a:r>
              <a:rPr lang="fr-FR" sz="2400" b="1" dirty="0"/>
              <a:t> in the 2000s </a:t>
            </a:r>
            <a:r>
              <a:rPr lang="fr-FR" sz="2400" dirty="0" err="1"/>
              <a:t>when</a:t>
            </a:r>
            <a:r>
              <a:rPr lang="fr-FR" sz="2400" dirty="0"/>
              <a:t> the </a:t>
            </a:r>
            <a:r>
              <a:rPr lang="fr-FR" sz="2400" dirty="0" err="1"/>
              <a:t>two</a:t>
            </a:r>
            <a:r>
              <a:rPr lang="fr-FR" sz="2400" dirty="0"/>
              <a:t> parties </a:t>
            </a:r>
            <a:r>
              <a:rPr lang="fr-FR" sz="2400" dirty="0" err="1"/>
              <a:t>realised</a:t>
            </a:r>
            <a:r>
              <a:rPr lang="fr-FR" sz="2400" dirty="0"/>
              <a:t> </a:t>
            </a:r>
            <a:r>
              <a:rPr lang="fr-FR" sz="2400" dirty="0" err="1"/>
              <a:t>they</a:t>
            </a:r>
            <a:r>
              <a:rPr lang="fr-FR" sz="2400" dirty="0"/>
              <a:t> </a:t>
            </a:r>
            <a:r>
              <a:rPr lang="fr-FR" sz="2400" dirty="0" err="1"/>
              <a:t>can</a:t>
            </a:r>
            <a:r>
              <a:rPr lang="fr-FR" sz="2400" dirty="0"/>
              <a:t> gain more </a:t>
            </a:r>
            <a:r>
              <a:rPr lang="fr-FR" sz="2400" dirty="0" err="1"/>
              <a:t>politically</a:t>
            </a:r>
            <a:r>
              <a:rPr lang="fr-FR" sz="2400" dirty="0"/>
              <a:t> by </a:t>
            </a:r>
            <a:r>
              <a:rPr lang="fr-FR" sz="2400" dirty="0" err="1"/>
              <a:t>fighting</a:t>
            </a:r>
            <a:r>
              <a:rPr lang="fr-FR" sz="2400" dirty="0"/>
              <a:t> </a:t>
            </a:r>
            <a:r>
              <a:rPr lang="fr-FR" sz="2400" dirty="0" err="1"/>
              <a:t>than</a:t>
            </a:r>
            <a:r>
              <a:rPr lang="fr-FR" sz="2400" dirty="0"/>
              <a:t> by </a:t>
            </a:r>
            <a:r>
              <a:rPr lang="fr-FR" sz="2400" dirty="0" err="1"/>
              <a:t>cooperating</a:t>
            </a:r>
            <a:r>
              <a:rPr lang="fr-FR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335559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476672"/>
            <a:ext cx="8424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4. How </a:t>
            </a:r>
            <a:r>
              <a:rPr lang="fr-FR" sz="2400" b="1" dirty="0" err="1"/>
              <a:t>does</a:t>
            </a:r>
            <a:r>
              <a:rPr lang="fr-FR" sz="2400" b="1" dirty="0"/>
              <a:t> </a:t>
            </a:r>
            <a:r>
              <a:rPr lang="fr-FR" sz="2400" b="1" dirty="0" err="1"/>
              <a:t>it</a:t>
            </a:r>
            <a:r>
              <a:rPr lang="fr-FR" sz="2400" b="1" dirty="0"/>
              <a:t> </a:t>
            </a:r>
            <a:r>
              <a:rPr lang="fr-FR" sz="2400" b="1" dirty="0" err="1"/>
              <a:t>undermine</a:t>
            </a:r>
            <a:r>
              <a:rPr lang="fr-FR" sz="2400" b="1" dirty="0"/>
              <a:t> </a:t>
            </a:r>
            <a:r>
              <a:rPr lang="fr-FR" sz="2400" b="1" dirty="0" err="1"/>
              <a:t>democracy</a:t>
            </a:r>
            <a:r>
              <a:rPr lang="fr-FR" sz="2400" b="1" dirty="0"/>
              <a:t>?</a:t>
            </a:r>
          </a:p>
          <a:p>
            <a:endParaRPr lang="fr-FR" dirty="0"/>
          </a:p>
          <a:p>
            <a:endParaRPr lang="fr-FR" dirty="0"/>
          </a:p>
          <a:p>
            <a:r>
              <a:rPr lang="en-GB" sz="2400" dirty="0"/>
              <a:t>An individual Senator holding the Senate hostage is </a:t>
            </a:r>
            <a:r>
              <a:rPr lang="en-GB" sz="2400" b="1" dirty="0"/>
              <a:t>inherently undemocratic </a:t>
            </a:r>
            <a:r>
              <a:rPr lang="en-GB" sz="2400" dirty="0"/>
              <a:t>(minority &gt; majority)</a:t>
            </a:r>
            <a:endParaRPr lang="fr-FR" sz="2400" dirty="0"/>
          </a:p>
          <a:p>
            <a:endParaRPr lang="en-GB" sz="2400" dirty="0"/>
          </a:p>
          <a:p>
            <a:r>
              <a:rPr lang="fr-FR" sz="2400" dirty="0" err="1"/>
              <a:t>Furthermore</a:t>
            </a:r>
            <a:r>
              <a:rPr lang="fr-FR" sz="2400" dirty="0"/>
              <a:t>, </a:t>
            </a:r>
            <a:r>
              <a:rPr lang="en-GB" sz="2400" b="1" dirty="0"/>
              <a:t>bipartisanship is harder to achieve </a:t>
            </a:r>
            <a:r>
              <a:rPr lang="en-GB" sz="2400" dirty="0"/>
              <a:t>(particularly true since Barack Obama was elected), which</a:t>
            </a:r>
            <a:r>
              <a:rPr lang="fr-FR" sz="2400" dirty="0"/>
              <a:t> blocks the </a:t>
            </a:r>
            <a:r>
              <a:rPr lang="fr-FR" sz="2400" dirty="0" err="1"/>
              <a:t>Senate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</a:t>
            </a:r>
            <a:r>
              <a:rPr lang="fr-FR" sz="2400" dirty="0" err="1"/>
              <a:t>doing</a:t>
            </a:r>
            <a:r>
              <a:rPr lang="fr-FR" sz="2400" dirty="0"/>
              <a:t> </a:t>
            </a:r>
            <a:r>
              <a:rPr lang="fr-FR" sz="2400" dirty="0" err="1"/>
              <a:t>any</a:t>
            </a:r>
            <a:r>
              <a:rPr lang="fr-FR" sz="2400" dirty="0"/>
              <a:t> </a:t>
            </a:r>
            <a:r>
              <a:rPr lang="fr-FR" sz="2400" dirty="0" err="1"/>
              <a:t>work</a:t>
            </a:r>
            <a:r>
              <a:rPr lang="fr-FR" sz="2400" dirty="0"/>
              <a:t> / passing </a:t>
            </a:r>
            <a:r>
              <a:rPr lang="fr-FR" sz="2400" dirty="0" err="1"/>
              <a:t>any</a:t>
            </a:r>
            <a:r>
              <a:rPr lang="fr-FR" sz="2400" dirty="0"/>
              <a:t> </a:t>
            </a:r>
            <a:r>
              <a:rPr lang="fr-FR" sz="2400" dirty="0" err="1"/>
              <a:t>ambitious</a:t>
            </a:r>
            <a:r>
              <a:rPr lang="fr-FR" sz="2400" dirty="0"/>
              <a:t> </a:t>
            </a:r>
            <a:r>
              <a:rPr lang="fr-FR" sz="2400" dirty="0" err="1"/>
              <a:t>reform</a:t>
            </a:r>
            <a:r>
              <a:rPr lang="fr-FR" sz="2400" dirty="0"/>
              <a:t>.</a:t>
            </a:r>
          </a:p>
          <a:p>
            <a:endParaRPr lang="fr-FR" sz="2400" dirty="0"/>
          </a:p>
          <a:p>
            <a:r>
              <a:rPr lang="en-GB" sz="2400" dirty="0"/>
              <a:t>As a result, the US government becomes less efficient.</a:t>
            </a:r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8721064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692696"/>
            <a:ext cx="83529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5) A </a:t>
            </a:r>
            <a:r>
              <a:rPr lang="fr-FR" sz="2400" b="1" dirty="0" err="1"/>
              <a:t>concrete</a:t>
            </a:r>
            <a:r>
              <a:rPr lang="fr-FR" sz="2400" b="1" dirty="0"/>
              <a:t> </a:t>
            </a:r>
            <a:r>
              <a:rPr lang="fr-FR" sz="2400" b="1" dirty="0" err="1"/>
              <a:t>example</a:t>
            </a:r>
            <a:r>
              <a:rPr lang="fr-FR" sz="2400" b="1" dirty="0"/>
              <a:t>?</a:t>
            </a:r>
            <a:endParaRPr lang="en-GB" b="1" dirty="0"/>
          </a:p>
          <a:p>
            <a:endParaRPr lang="en-GB" sz="2400" dirty="0"/>
          </a:p>
          <a:p>
            <a:r>
              <a:rPr lang="en-GB" sz="2400" dirty="0"/>
              <a:t>The longest filibuster in US history lasted 24 hours and 18 minutes and was carried out by Southern </a:t>
            </a:r>
            <a:r>
              <a:rPr lang="en-GB" sz="2400" b="1" dirty="0">
                <a:solidFill>
                  <a:srgbClr val="FF0000"/>
                </a:solidFill>
              </a:rPr>
              <a:t>Senator Strom Thurmond </a:t>
            </a:r>
            <a:r>
              <a:rPr lang="en-GB" sz="2400" dirty="0"/>
              <a:t>from South Carolina, in protest against the Civil Rights Act of 1957.</a:t>
            </a:r>
            <a:endParaRPr 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11327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4405" y="188640"/>
            <a:ext cx="84249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ANOTHER EXAMPLE : </a:t>
            </a:r>
            <a:r>
              <a:rPr lang="en-GB" dirty="0"/>
              <a:t>Texas state senator </a:t>
            </a:r>
            <a:r>
              <a:rPr lang="en-GB" sz="2000" b="1" dirty="0">
                <a:solidFill>
                  <a:srgbClr val="FF0000"/>
                </a:solidFill>
              </a:rPr>
              <a:t>Wendy Davis in June 2013</a:t>
            </a:r>
          </a:p>
          <a:p>
            <a:endParaRPr lang="en-GB" dirty="0"/>
          </a:p>
          <a:p>
            <a:r>
              <a:rPr lang="en-GB" dirty="0"/>
              <a:t>Davis spoke for more than 10 hours </a:t>
            </a:r>
            <a:r>
              <a:rPr lang="en-GB" b="1" dirty="0"/>
              <a:t>against a bill to greatly restrict access to abortions</a:t>
            </a:r>
            <a:r>
              <a:rPr lang="en-GB" dirty="0"/>
              <a:t>, drawing on her experiences as a teenage single mother. This sparked a debate on the difficulty of predominantly male legislators making laws controlling women’s bodies, and resulted in huge media scrutiny of the bill.</a:t>
            </a:r>
            <a:endParaRPr lang="fr-FR" dirty="0"/>
          </a:p>
          <a:p>
            <a:endParaRPr lang="fr-FR" dirty="0"/>
          </a:p>
        </p:txBody>
      </p:sp>
      <p:pic>
        <p:nvPicPr>
          <p:cNvPr id="2050" name="Picture 2" descr="Behold the Pink Mizuno Sneakers Wendy Davis Wore for Her Epic Abortion Bill  Filibuster - Rack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95" y="2139182"/>
            <a:ext cx="680475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8181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620688"/>
            <a:ext cx="84249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D) </a:t>
            </a:r>
            <a:r>
              <a:rPr lang="fr-FR" sz="2400" b="1" dirty="0" err="1">
                <a:solidFill>
                  <a:srgbClr val="0070C0"/>
                </a:solidFill>
              </a:rPr>
              <a:t>What</a:t>
            </a:r>
            <a:r>
              <a:rPr lang="fr-FR" sz="2400" b="1" dirty="0">
                <a:solidFill>
                  <a:srgbClr val="0070C0"/>
                </a:solidFill>
              </a:rPr>
              <a:t> </a:t>
            </a:r>
            <a:r>
              <a:rPr lang="fr-FR" sz="2400" b="1" dirty="0" err="1">
                <a:solidFill>
                  <a:srgbClr val="0070C0"/>
                </a:solidFill>
              </a:rPr>
              <a:t>is</a:t>
            </a:r>
            <a:r>
              <a:rPr lang="fr-FR" sz="2400" b="1" dirty="0">
                <a:solidFill>
                  <a:srgbClr val="0070C0"/>
                </a:solidFill>
              </a:rPr>
              <a:t> </a:t>
            </a:r>
            <a:r>
              <a:rPr lang="fr-FR" sz="2400" b="1" dirty="0" err="1">
                <a:solidFill>
                  <a:srgbClr val="0070C0"/>
                </a:solidFill>
              </a:rPr>
              <a:t>gerrymandering</a:t>
            </a:r>
            <a:r>
              <a:rPr lang="fr-FR" sz="2400" b="1" dirty="0">
                <a:solidFill>
                  <a:srgbClr val="0070C0"/>
                </a:solidFill>
              </a:rPr>
              <a:t>?</a:t>
            </a:r>
          </a:p>
          <a:p>
            <a:endParaRPr lang="fr-FR" dirty="0"/>
          </a:p>
          <a:p>
            <a:r>
              <a:rPr lang="fr-FR" dirty="0"/>
              <a:t>https://www.youtube.com/watch?v=bGLRJ12uqmk</a:t>
            </a:r>
          </a:p>
          <a:p>
            <a:endParaRPr lang="fr-FR" dirty="0"/>
          </a:p>
          <a:p>
            <a:r>
              <a:rPr lang="fr-FR" sz="2400" b="1" dirty="0">
                <a:solidFill>
                  <a:srgbClr val="FF0000"/>
                </a:solidFill>
              </a:rPr>
              <a:t>LISTEN CAREFULLY AND COLLECT AS MUCH INFORMATION AS POSSIBLE ON THE FOLLOWING ELEMENTS:</a:t>
            </a:r>
          </a:p>
          <a:p>
            <a:pPr marL="514350" indent="-514350">
              <a:buAutoNum type="arabicPeriod"/>
            </a:pPr>
            <a:endParaRPr lang="fr-FR" sz="2400" dirty="0"/>
          </a:p>
          <a:p>
            <a:pPr marL="514350" indent="-514350">
              <a:buAutoNum type="arabicPeriod"/>
            </a:pPr>
            <a:r>
              <a:rPr lang="fr-FR" sz="2400" dirty="0" err="1"/>
              <a:t>What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gerrymandering</a:t>
            </a:r>
            <a:r>
              <a:rPr lang="fr-FR" sz="2400" dirty="0"/>
              <a:t>?</a:t>
            </a:r>
          </a:p>
          <a:p>
            <a:pPr marL="514350" indent="-514350">
              <a:buAutoNum type="arabicPeriod"/>
            </a:pPr>
            <a:r>
              <a:rPr lang="fr-FR" sz="2400" dirty="0" err="1"/>
              <a:t>Who</a:t>
            </a:r>
            <a:r>
              <a:rPr lang="fr-FR" sz="2400" dirty="0"/>
              <a:t> </a:t>
            </a:r>
            <a:r>
              <a:rPr lang="fr-FR" sz="2400" dirty="0" err="1"/>
              <a:t>gets</a:t>
            </a:r>
            <a:r>
              <a:rPr lang="fr-FR" sz="2400" dirty="0"/>
              <a:t> to </a:t>
            </a:r>
            <a:r>
              <a:rPr lang="fr-FR" sz="2400" dirty="0" err="1"/>
              <a:t>decide</a:t>
            </a:r>
            <a:r>
              <a:rPr lang="fr-FR" sz="2400" dirty="0"/>
              <a:t> how </a:t>
            </a:r>
            <a:r>
              <a:rPr lang="fr-FR" sz="2400" dirty="0" err="1"/>
              <a:t>election</a:t>
            </a:r>
            <a:r>
              <a:rPr lang="fr-FR" sz="2400" dirty="0"/>
              <a:t> districts are </a:t>
            </a:r>
            <a:r>
              <a:rPr lang="fr-FR" sz="2400" dirty="0" err="1"/>
              <a:t>drawn</a:t>
            </a:r>
            <a:r>
              <a:rPr lang="fr-FR" sz="2400" dirty="0"/>
              <a:t>? </a:t>
            </a:r>
          </a:p>
          <a:p>
            <a:pPr marL="514350" indent="-514350">
              <a:buAutoNum type="arabicPeriod"/>
            </a:pPr>
            <a:r>
              <a:rPr lang="fr-FR" sz="2400" dirty="0" err="1"/>
              <a:t>Concrete</a:t>
            </a:r>
            <a:r>
              <a:rPr lang="fr-FR" sz="2400" dirty="0"/>
              <a:t> </a:t>
            </a:r>
            <a:r>
              <a:rPr lang="fr-FR" sz="2400" dirty="0" err="1"/>
              <a:t>example</a:t>
            </a:r>
            <a:r>
              <a:rPr lang="fr-FR" sz="2400" dirty="0"/>
              <a:t>?</a:t>
            </a:r>
          </a:p>
          <a:p>
            <a:pPr marL="514350" indent="-514350">
              <a:buAutoNum type="arabicPeriod"/>
            </a:pPr>
            <a:r>
              <a:rPr lang="fr-FR" sz="2400" dirty="0" err="1"/>
              <a:t>What’s</a:t>
            </a:r>
            <a:r>
              <a:rPr lang="fr-FR" sz="2400" dirty="0"/>
              <a:t> </a:t>
            </a:r>
            <a:r>
              <a:rPr lang="fr-FR" sz="2400" dirty="0" err="1"/>
              <a:t>wrong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this</a:t>
            </a:r>
            <a:r>
              <a:rPr lang="fr-FR" sz="2400" dirty="0"/>
              <a:t> practice?</a:t>
            </a:r>
          </a:p>
          <a:p>
            <a:pPr marL="514350" indent="-514350">
              <a:buAutoNum type="arabicPeriod"/>
            </a:pPr>
            <a:endParaRPr lang="fr-FR" dirty="0"/>
          </a:p>
          <a:p>
            <a:pPr marL="514350" indent="-514350">
              <a:buAutoNum type="arabicPeriod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65312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404664"/>
            <a:ext cx="8136904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1) Merriam-Webster DEFINITION : </a:t>
            </a:r>
          </a:p>
          <a:p>
            <a:endParaRPr lang="en-US" sz="2400" dirty="0"/>
          </a:p>
          <a:p>
            <a:r>
              <a:rPr lang="en-US" sz="2400" dirty="0"/>
              <a:t>"to divide (a territorial unit) into election districts to give one political party an electoral majority in a large number of districts while concentrating the voting strength of the opposition in as few districts as possible."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9859490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494116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There are </a:t>
            </a:r>
            <a:r>
              <a:rPr lang="fr-FR" sz="2400" dirty="0" err="1"/>
              <a:t>tricky</a:t>
            </a:r>
            <a:r>
              <a:rPr lang="fr-FR" sz="2400" dirty="0"/>
              <a:t> </a:t>
            </a:r>
            <a:r>
              <a:rPr lang="fr-FR" sz="2400" dirty="0" err="1"/>
              <a:t>ways</a:t>
            </a:r>
            <a:r>
              <a:rPr lang="fr-FR" sz="2400" dirty="0"/>
              <a:t> in </a:t>
            </a:r>
            <a:r>
              <a:rPr lang="fr-FR" sz="2400" dirty="0" err="1"/>
              <a:t>which</a:t>
            </a:r>
            <a:r>
              <a:rPr lang="fr-FR" sz="2400" dirty="0"/>
              <a:t> to </a:t>
            </a:r>
            <a:r>
              <a:rPr lang="fr-FR" sz="2400" dirty="0" err="1"/>
              <a:t>draw</a:t>
            </a:r>
            <a:r>
              <a:rPr lang="fr-FR" sz="2400" dirty="0"/>
              <a:t> </a:t>
            </a:r>
            <a:r>
              <a:rPr lang="fr-FR" sz="2400" dirty="0" err="1"/>
              <a:t>election</a:t>
            </a:r>
            <a:r>
              <a:rPr lang="fr-FR" sz="2400" dirty="0"/>
              <a:t> districts </a:t>
            </a:r>
            <a:r>
              <a:rPr lang="fr-FR" sz="2400" b="1" dirty="0"/>
              <a:t>to </a:t>
            </a:r>
            <a:r>
              <a:rPr lang="fr-FR" sz="2400" b="1" dirty="0" err="1"/>
              <a:t>give</a:t>
            </a:r>
            <a:r>
              <a:rPr lang="fr-FR" sz="2400" b="1" dirty="0"/>
              <a:t> </a:t>
            </a:r>
            <a:r>
              <a:rPr lang="fr-FR" sz="2400" b="1" dirty="0" err="1"/>
              <a:t>advantage</a:t>
            </a:r>
            <a:r>
              <a:rPr lang="fr-FR" sz="2400" b="1" dirty="0"/>
              <a:t> to one party over </a:t>
            </a:r>
            <a:r>
              <a:rPr lang="fr-FR" sz="2400" b="1" dirty="0" err="1"/>
              <a:t>another</a:t>
            </a:r>
            <a:r>
              <a:rPr lang="fr-FR" sz="2400" dirty="0"/>
              <a:t> </a:t>
            </a:r>
            <a:r>
              <a:rPr lang="fr-FR" sz="2400" dirty="0" err="1"/>
              <a:t>even</a:t>
            </a:r>
            <a:r>
              <a:rPr lang="fr-FR" sz="2400" dirty="0"/>
              <a:t> if </a:t>
            </a:r>
            <a:r>
              <a:rPr lang="fr-FR" sz="2400" dirty="0" err="1"/>
              <a:t>it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b="1" dirty="0"/>
              <a:t>NOT</a:t>
            </a:r>
            <a:r>
              <a:rPr lang="fr-FR" sz="2400" dirty="0"/>
              <a:t> </a:t>
            </a:r>
            <a:r>
              <a:rPr lang="fr-FR" sz="2400" b="1" dirty="0" err="1"/>
              <a:t>proportionate</a:t>
            </a:r>
            <a:r>
              <a:rPr lang="fr-FR" sz="2400" b="1" dirty="0"/>
              <a:t> to the </a:t>
            </a:r>
            <a:r>
              <a:rPr lang="fr-FR" sz="2400" b="1" dirty="0" err="1"/>
              <a:t>electorate</a:t>
            </a:r>
            <a:endParaRPr lang="fr-FR" sz="2400" b="1" dirty="0"/>
          </a:p>
        </p:txBody>
      </p:sp>
      <p:pic>
        <p:nvPicPr>
          <p:cNvPr id="6" name="Picture 2" descr="gerrymandering | Definition, Litigation, &amp; Facts | Britann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22" y="260648"/>
            <a:ext cx="841114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6266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95536" y="33265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2) </a:t>
            </a:r>
            <a:r>
              <a:rPr lang="fr-FR" sz="2400" b="1" dirty="0" err="1"/>
              <a:t>Who</a:t>
            </a:r>
            <a:r>
              <a:rPr lang="fr-FR" sz="2400" b="1" dirty="0"/>
              <a:t> </a:t>
            </a:r>
            <a:r>
              <a:rPr lang="fr-FR" sz="2400" b="1" dirty="0" err="1"/>
              <a:t>gets</a:t>
            </a:r>
            <a:r>
              <a:rPr lang="fr-FR" sz="2400" b="1" dirty="0"/>
              <a:t> to </a:t>
            </a:r>
            <a:r>
              <a:rPr lang="fr-FR" sz="2400" b="1" dirty="0" err="1"/>
              <a:t>decide</a:t>
            </a:r>
            <a:r>
              <a:rPr lang="fr-FR" sz="2400" b="1" dirty="0"/>
              <a:t> how </a:t>
            </a:r>
            <a:r>
              <a:rPr lang="fr-FR" sz="2400" b="1" dirty="0" err="1"/>
              <a:t>election</a:t>
            </a:r>
            <a:r>
              <a:rPr lang="fr-FR" sz="2400" b="1" dirty="0"/>
              <a:t> districts are </a:t>
            </a:r>
            <a:r>
              <a:rPr lang="fr-FR" sz="2400" b="1" dirty="0" err="1"/>
              <a:t>drawn</a:t>
            </a:r>
            <a:r>
              <a:rPr lang="fr-FR" sz="2400" b="1" dirty="0"/>
              <a:t>? </a:t>
            </a:r>
          </a:p>
          <a:p>
            <a:endParaRPr lang="fr-FR" sz="2400" b="1" dirty="0"/>
          </a:p>
          <a:p>
            <a:pPr algn="ctr"/>
            <a:r>
              <a:rPr lang="fr-FR" sz="2400" dirty="0"/>
              <a:t>the state </a:t>
            </a:r>
            <a:r>
              <a:rPr lang="fr-FR" sz="2400" dirty="0" err="1"/>
              <a:t>government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955294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404664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3) </a:t>
            </a:r>
            <a:r>
              <a:rPr lang="fr-FR" sz="2400" b="1" dirty="0" err="1"/>
              <a:t>Concrete</a:t>
            </a:r>
            <a:r>
              <a:rPr lang="fr-FR" sz="2400" b="1" dirty="0"/>
              <a:t> </a:t>
            </a:r>
            <a:r>
              <a:rPr lang="fr-FR" sz="2400" b="1" dirty="0" err="1"/>
              <a:t>example</a:t>
            </a:r>
            <a:r>
              <a:rPr lang="fr-FR" sz="2400" b="1" dirty="0"/>
              <a:t>?</a:t>
            </a:r>
          </a:p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" t="23125" r="41552" b="23333"/>
          <a:stretch/>
        </p:blipFill>
        <p:spPr bwMode="auto">
          <a:xfrm>
            <a:off x="1070992" y="1268760"/>
            <a:ext cx="6858000" cy="391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5306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332656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4) </a:t>
            </a:r>
            <a:r>
              <a:rPr lang="fr-FR" sz="2400" b="1" dirty="0" err="1"/>
              <a:t>What’s</a:t>
            </a:r>
            <a:r>
              <a:rPr lang="fr-FR" sz="2400" b="1" dirty="0"/>
              <a:t> </a:t>
            </a:r>
            <a:r>
              <a:rPr lang="fr-FR" sz="2400" b="1" dirty="0" err="1"/>
              <a:t>wrong</a:t>
            </a:r>
            <a:r>
              <a:rPr lang="fr-FR" sz="2400" b="1" dirty="0"/>
              <a:t> </a:t>
            </a:r>
            <a:r>
              <a:rPr lang="fr-FR" sz="2400" b="1" dirty="0" err="1"/>
              <a:t>with</a:t>
            </a:r>
            <a:r>
              <a:rPr lang="fr-FR" sz="2400" b="1" dirty="0"/>
              <a:t> </a:t>
            </a:r>
            <a:r>
              <a:rPr lang="fr-FR" sz="2400" b="1" dirty="0" err="1"/>
              <a:t>this</a:t>
            </a:r>
            <a:r>
              <a:rPr lang="fr-FR" sz="2400" b="1" dirty="0"/>
              <a:t> practice?</a:t>
            </a:r>
          </a:p>
          <a:p>
            <a:endParaRPr lang="fr-FR" sz="2400" b="1" dirty="0"/>
          </a:p>
          <a:p>
            <a:r>
              <a:rPr lang="fr-FR" sz="2400" dirty="0"/>
              <a:t>It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unfair</a:t>
            </a:r>
            <a:r>
              <a:rPr lang="fr-FR" sz="2400" dirty="0"/>
              <a:t> + an </a:t>
            </a:r>
            <a:r>
              <a:rPr lang="fr-FR" sz="2400" dirty="0" err="1"/>
              <a:t>easy</a:t>
            </a:r>
            <a:r>
              <a:rPr lang="fr-FR" sz="2400" dirty="0"/>
              <a:t> </a:t>
            </a:r>
            <a:r>
              <a:rPr lang="fr-FR" sz="2400" dirty="0" err="1"/>
              <a:t>way</a:t>
            </a:r>
            <a:r>
              <a:rPr lang="fr-FR" sz="2400" dirty="0"/>
              <a:t> for the party in power to </a:t>
            </a:r>
            <a:r>
              <a:rPr lang="fr-FR" sz="2400" dirty="0" err="1"/>
              <a:t>steal</a:t>
            </a:r>
            <a:r>
              <a:rPr lang="fr-FR" sz="2400" dirty="0"/>
              <a:t> the </a:t>
            </a:r>
            <a:r>
              <a:rPr lang="fr-FR" sz="2400" dirty="0" err="1"/>
              <a:t>election</a:t>
            </a:r>
            <a:r>
              <a:rPr lang="fr-FR" sz="2400" dirty="0"/>
              <a:t> and refuse a key aspect of </a:t>
            </a:r>
            <a:r>
              <a:rPr lang="fr-FR" sz="2400" dirty="0" err="1"/>
              <a:t>democracy</a:t>
            </a:r>
            <a:r>
              <a:rPr lang="fr-FR" sz="2400" dirty="0"/>
              <a:t> : </a:t>
            </a:r>
            <a:r>
              <a:rPr lang="fr-FR" sz="2400" dirty="0" err="1"/>
              <a:t>plurality</a:t>
            </a:r>
            <a:r>
              <a:rPr lang="fr-FR" sz="2400" dirty="0"/>
              <a:t> / possible change in power.</a:t>
            </a:r>
          </a:p>
        </p:txBody>
      </p:sp>
    </p:spTree>
    <p:extLst>
      <p:ext uri="{BB962C8B-B14F-4D97-AF65-F5344CB8AC3E}">
        <p14:creationId xmlns:p14="http://schemas.microsoft.com/office/powerpoint/2010/main" val="2470691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13891" y="34642"/>
            <a:ext cx="8568952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</a:rPr>
              <a:t>the world’s oldest / greatest constitutional democracy and its key texts </a:t>
            </a:r>
          </a:p>
          <a:p>
            <a:endParaRPr lang="fr-FR" dirty="0"/>
          </a:p>
          <a:p>
            <a:r>
              <a:rPr lang="en-US" dirty="0"/>
              <a:t>“</a:t>
            </a:r>
            <a:r>
              <a:rPr lang="fr-FR" b="1" dirty="0"/>
              <a:t>All men are </a:t>
            </a:r>
            <a:r>
              <a:rPr lang="fr-FR" b="1" dirty="0" err="1"/>
              <a:t>created</a:t>
            </a:r>
            <a:r>
              <a:rPr lang="fr-FR" b="1" dirty="0"/>
              <a:t> </a:t>
            </a:r>
            <a:r>
              <a:rPr lang="fr-FR" b="1" dirty="0" err="1"/>
              <a:t>equal</a:t>
            </a:r>
            <a:r>
              <a:rPr lang="en-US" dirty="0"/>
              <a:t>” </a:t>
            </a:r>
            <a:r>
              <a:rPr lang="fr-FR" dirty="0"/>
              <a:t>(</a:t>
            </a:r>
            <a:r>
              <a:rPr lang="fr-FR" i="1" dirty="0" err="1"/>
              <a:t>Declaration</a:t>
            </a:r>
            <a:r>
              <a:rPr lang="fr-FR" i="1" dirty="0"/>
              <a:t> of Independence</a:t>
            </a:r>
            <a:r>
              <a:rPr lang="fr-FR" dirty="0"/>
              <a:t>)</a:t>
            </a:r>
          </a:p>
          <a:p>
            <a:r>
              <a:rPr lang="fr-FR" dirty="0"/>
              <a:t>= </a:t>
            </a:r>
            <a:r>
              <a:rPr lang="fr-FR" b="1" dirty="0" err="1">
                <a:solidFill>
                  <a:srgbClr val="00B050"/>
                </a:solidFill>
              </a:rPr>
              <a:t>equality</a:t>
            </a:r>
            <a:r>
              <a:rPr lang="fr-FR" b="1" dirty="0">
                <a:solidFill>
                  <a:srgbClr val="00B050"/>
                </a:solidFill>
              </a:rPr>
              <a:t> / rejection of </a:t>
            </a:r>
            <a:r>
              <a:rPr lang="fr-FR" b="1" dirty="0" err="1">
                <a:solidFill>
                  <a:srgbClr val="00B050"/>
                </a:solidFill>
              </a:rPr>
              <a:t>monarchy</a:t>
            </a:r>
            <a:r>
              <a:rPr lang="fr-FR" b="1" dirty="0">
                <a:solidFill>
                  <a:srgbClr val="00B050"/>
                </a:solidFill>
              </a:rPr>
              <a:t> and </a:t>
            </a:r>
            <a:r>
              <a:rPr lang="fr-FR" b="1" dirty="0" err="1">
                <a:solidFill>
                  <a:srgbClr val="00B050"/>
                </a:solidFill>
              </a:rPr>
              <a:t>inherited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 err="1">
                <a:solidFill>
                  <a:srgbClr val="00B050"/>
                </a:solidFill>
              </a:rPr>
              <a:t>privilege</a:t>
            </a:r>
            <a:endParaRPr lang="fr-FR" b="1" dirty="0">
              <a:solidFill>
                <a:srgbClr val="00B050"/>
              </a:solidFill>
            </a:endParaRPr>
          </a:p>
          <a:p>
            <a:endParaRPr lang="fr-FR" dirty="0"/>
          </a:p>
          <a:p>
            <a:endParaRPr lang="fr-FR" dirty="0"/>
          </a:p>
          <a:p>
            <a:r>
              <a:rPr lang="en-US" dirty="0"/>
              <a:t>“</a:t>
            </a:r>
            <a:r>
              <a:rPr lang="fr-FR" b="1" u="sng" dirty="0" err="1"/>
              <a:t>We</a:t>
            </a:r>
            <a:r>
              <a:rPr lang="fr-FR" b="1" u="sng" dirty="0"/>
              <a:t>, the People </a:t>
            </a:r>
            <a:r>
              <a:rPr lang="en-US" b="1" u="sng" dirty="0"/>
              <a:t>of the United States</a:t>
            </a:r>
            <a:r>
              <a:rPr lang="en-US" dirty="0"/>
              <a:t>, </a:t>
            </a:r>
            <a:r>
              <a:rPr lang="en-US" b="1" dirty="0"/>
              <a:t>in Order to form a more </a:t>
            </a:r>
          </a:p>
          <a:p>
            <a:r>
              <a:rPr lang="en-US" b="1" dirty="0"/>
              <a:t>perfect Union,</a:t>
            </a:r>
            <a:r>
              <a:rPr lang="en-US" dirty="0"/>
              <a:t> establish Justice, insure domestic Tranquility, </a:t>
            </a:r>
          </a:p>
          <a:p>
            <a:r>
              <a:rPr lang="en-US" dirty="0"/>
              <a:t>provide for the common defense, promote the general Welfare, </a:t>
            </a:r>
          </a:p>
          <a:p>
            <a:r>
              <a:rPr lang="en-US" dirty="0"/>
              <a:t>and secure the Blessings of Liberty to ourselves and our Posterity, </a:t>
            </a:r>
          </a:p>
          <a:p>
            <a:r>
              <a:rPr lang="en-US" dirty="0"/>
              <a:t>do ordain and establish this Constitution for the USA”</a:t>
            </a:r>
            <a:r>
              <a:rPr lang="fr-FR" dirty="0"/>
              <a:t> </a:t>
            </a:r>
            <a:r>
              <a:rPr lang="en-US" dirty="0"/>
              <a:t>(</a:t>
            </a:r>
            <a:r>
              <a:rPr lang="en-US" i="1" dirty="0"/>
              <a:t>Preamble of the Constitution</a:t>
            </a:r>
            <a:r>
              <a:rPr lang="en-US" dirty="0"/>
              <a:t>)</a:t>
            </a:r>
          </a:p>
          <a:p>
            <a:r>
              <a:rPr lang="en-US" dirty="0"/>
              <a:t>= </a:t>
            </a:r>
            <a:r>
              <a:rPr lang="en-US" b="1" dirty="0">
                <a:solidFill>
                  <a:srgbClr val="00B050"/>
                </a:solidFill>
              </a:rPr>
              <a:t>will of the people at the heart of the system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r>
              <a:rPr lang="en-US" dirty="0"/>
              <a:t>“The dead shall not have died in vain, this nation, under God, shall have a new birth of freedom—and </a:t>
            </a:r>
            <a:r>
              <a:rPr lang="en-US" b="1" dirty="0"/>
              <a:t>government</a:t>
            </a:r>
            <a:r>
              <a:rPr lang="en-US" dirty="0"/>
              <a:t> </a:t>
            </a:r>
            <a:r>
              <a:rPr lang="en-US" b="1" u="sng" dirty="0"/>
              <a:t>of</a:t>
            </a:r>
            <a:r>
              <a:rPr lang="en-US" b="1" dirty="0"/>
              <a:t> the people</a:t>
            </a:r>
            <a:r>
              <a:rPr lang="en-US" dirty="0"/>
              <a:t>, </a:t>
            </a:r>
            <a:r>
              <a:rPr lang="en-US" b="1" u="sng" dirty="0"/>
              <a:t>by</a:t>
            </a:r>
            <a:r>
              <a:rPr lang="en-US" b="1" dirty="0"/>
              <a:t> the people, </a:t>
            </a:r>
            <a:r>
              <a:rPr lang="en-US" b="1" u="sng" dirty="0"/>
              <a:t>for</a:t>
            </a:r>
            <a:r>
              <a:rPr lang="en-US" b="1" dirty="0"/>
              <a:t> the people</a:t>
            </a:r>
            <a:r>
              <a:rPr lang="en-US" dirty="0"/>
              <a:t>, shall not perish from the earth” (A. Lincoln, </a:t>
            </a:r>
            <a:r>
              <a:rPr lang="en-US" i="1" dirty="0"/>
              <a:t>Gettysburg Address</a:t>
            </a:r>
            <a:r>
              <a:rPr lang="en-US" dirty="0"/>
              <a:t>, 1863)</a:t>
            </a:r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r>
              <a:rPr lang="en-US" dirty="0"/>
              <a:t>“</a:t>
            </a:r>
            <a:r>
              <a:rPr lang="fr-FR" b="1" dirty="0" err="1"/>
              <a:t>Congress</a:t>
            </a:r>
            <a:r>
              <a:rPr lang="fr-FR" b="1" dirty="0"/>
              <a:t> </a:t>
            </a:r>
            <a:r>
              <a:rPr lang="fr-FR" b="1" dirty="0" err="1"/>
              <a:t>shall</a:t>
            </a:r>
            <a:r>
              <a:rPr lang="fr-FR" b="1" dirty="0"/>
              <a:t> </a:t>
            </a:r>
            <a:r>
              <a:rPr lang="fr-FR" b="1" dirty="0" err="1"/>
              <a:t>make</a:t>
            </a:r>
            <a:r>
              <a:rPr lang="fr-FR" b="1" dirty="0"/>
              <a:t> no </a:t>
            </a:r>
            <a:r>
              <a:rPr lang="fr-FR" b="1" dirty="0" err="1"/>
              <a:t>law</a:t>
            </a:r>
            <a:r>
              <a:rPr lang="fr-FR" b="1" dirty="0"/>
              <a:t> </a:t>
            </a:r>
            <a:r>
              <a:rPr lang="fr-FR" dirty="0" err="1"/>
              <a:t>respecting</a:t>
            </a:r>
            <a:r>
              <a:rPr lang="fr-FR" dirty="0"/>
              <a:t> an establishment of religion, or </a:t>
            </a:r>
            <a:r>
              <a:rPr lang="fr-FR" dirty="0" err="1"/>
              <a:t>prohibiting</a:t>
            </a:r>
            <a:r>
              <a:rPr lang="fr-FR" dirty="0"/>
              <a:t> the free </a:t>
            </a:r>
            <a:r>
              <a:rPr lang="fr-FR" dirty="0" err="1"/>
              <a:t>exercise</a:t>
            </a:r>
            <a:r>
              <a:rPr lang="fr-FR" dirty="0"/>
              <a:t> </a:t>
            </a:r>
            <a:r>
              <a:rPr lang="fr-FR" dirty="0" err="1"/>
              <a:t>thereof</a:t>
            </a:r>
            <a:r>
              <a:rPr lang="fr-FR" dirty="0"/>
              <a:t>; or </a:t>
            </a:r>
            <a:r>
              <a:rPr lang="fr-FR" b="1" dirty="0" err="1"/>
              <a:t>abridging</a:t>
            </a:r>
            <a:r>
              <a:rPr lang="fr-FR" b="1" dirty="0"/>
              <a:t> the </a:t>
            </a:r>
            <a:r>
              <a:rPr lang="fr-FR" b="1" dirty="0" err="1"/>
              <a:t>freedom</a:t>
            </a:r>
            <a:r>
              <a:rPr lang="fr-FR" b="1" dirty="0"/>
              <a:t> of speech</a:t>
            </a:r>
            <a:r>
              <a:rPr lang="fr-FR" dirty="0"/>
              <a:t>, or of the </a:t>
            </a:r>
            <a:r>
              <a:rPr lang="fr-FR" dirty="0" err="1"/>
              <a:t>press</a:t>
            </a:r>
            <a:r>
              <a:rPr lang="fr-FR" dirty="0"/>
              <a:t>; or the right of the people </a:t>
            </a:r>
            <a:r>
              <a:rPr lang="fr-FR" dirty="0" err="1"/>
              <a:t>peaceably</a:t>
            </a:r>
            <a:r>
              <a:rPr lang="fr-FR" dirty="0"/>
              <a:t> to assemble, and to </a:t>
            </a:r>
            <a:r>
              <a:rPr lang="fr-FR" dirty="0" err="1"/>
              <a:t>petition</a:t>
            </a:r>
            <a:r>
              <a:rPr lang="fr-FR" dirty="0"/>
              <a:t> the </a:t>
            </a:r>
            <a:r>
              <a:rPr lang="fr-FR" dirty="0" err="1"/>
              <a:t>government</a:t>
            </a:r>
            <a:r>
              <a:rPr lang="fr-FR" dirty="0"/>
              <a:t> for a </a:t>
            </a:r>
            <a:r>
              <a:rPr lang="fr-FR" dirty="0" err="1"/>
              <a:t>redress</a:t>
            </a:r>
            <a:r>
              <a:rPr lang="fr-FR" dirty="0"/>
              <a:t> of </a:t>
            </a:r>
            <a:r>
              <a:rPr lang="fr-FR" dirty="0" err="1"/>
              <a:t>grievances</a:t>
            </a:r>
            <a:r>
              <a:rPr lang="fr-FR" dirty="0"/>
              <a:t>.</a:t>
            </a:r>
            <a:r>
              <a:rPr lang="en-US" dirty="0"/>
              <a:t>” </a:t>
            </a:r>
            <a:r>
              <a:rPr lang="fr-FR" dirty="0"/>
              <a:t> (First </a:t>
            </a:r>
            <a:r>
              <a:rPr lang="fr-FR" dirty="0" err="1"/>
              <a:t>Amendment</a:t>
            </a:r>
            <a:r>
              <a:rPr lang="fr-FR" dirty="0"/>
              <a:t>, </a:t>
            </a:r>
            <a:r>
              <a:rPr lang="fr-FR" i="1" dirty="0"/>
              <a:t>Bill of </a:t>
            </a:r>
            <a:r>
              <a:rPr lang="fr-FR" i="1" dirty="0" err="1"/>
              <a:t>Rights</a:t>
            </a:r>
            <a:r>
              <a:rPr lang="fr-FR" dirty="0"/>
              <a:t>)</a:t>
            </a:r>
          </a:p>
          <a:p>
            <a:r>
              <a:rPr lang="fr-FR" dirty="0"/>
              <a:t>= </a:t>
            </a:r>
            <a:r>
              <a:rPr lang="fr-FR" b="1" dirty="0" err="1">
                <a:solidFill>
                  <a:srgbClr val="00B050"/>
                </a:solidFill>
              </a:rPr>
              <a:t>firm</a:t>
            </a:r>
            <a:r>
              <a:rPr lang="fr-FR" b="1" dirty="0">
                <a:solidFill>
                  <a:srgbClr val="00B050"/>
                </a:solidFill>
              </a:rPr>
              <a:t> establishment of </a:t>
            </a:r>
            <a:r>
              <a:rPr lang="fr-FR" b="1" dirty="0" err="1">
                <a:solidFill>
                  <a:srgbClr val="00B050"/>
                </a:solidFill>
              </a:rPr>
              <a:t>freedom</a:t>
            </a:r>
            <a:r>
              <a:rPr lang="fr-FR" b="1" dirty="0">
                <a:solidFill>
                  <a:srgbClr val="00B050"/>
                </a:solidFill>
              </a:rPr>
              <a:t> of speech in the United States</a:t>
            </a:r>
          </a:p>
          <a:p>
            <a:endParaRPr lang="fr-FR" b="1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pic>
        <p:nvPicPr>
          <p:cNvPr id="5" name="Picture 4" descr="On Constitution Day: We the People Still Rule - Douglas County Republica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93" y="752142"/>
            <a:ext cx="2676654" cy="178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267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7135" y="404664"/>
            <a:ext cx="849694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AS A RESULT =</a:t>
            </a:r>
          </a:p>
          <a:p>
            <a:endParaRPr lang="fr-FR" dirty="0"/>
          </a:p>
          <a:p>
            <a:r>
              <a:rPr lang="fr-FR" sz="2400" b="1" dirty="0">
                <a:solidFill>
                  <a:srgbClr val="FF0000"/>
                </a:solidFill>
              </a:rPr>
              <a:t>ADMIRATION FROM AROUND THE WORLD</a:t>
            </a:r>
          </a:p>
          <a:p>
            <a:endParaRPr lang="fr-FR" sz="2400" b="1" dirty="0">
              <a:solidFill>
                <a:srgbClr val="FF0000"/>
              </a:solidFill>
            </a:endParaRPr>
          </a:p>
          <a:p>
            <a:r>
              <a:rPr lang="fr-FR" dirty="0" err="1"/>
              <a:t>Especially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French </a:t>
            </a:r>
            <a:r>
              <a:rPr lang="fr-FR" dirty="0" err="1"/>
              <a:t>thinkers</a:t>
            </a:r>
            <a:r>
              <a:rPr lang="fr-FR" dirty="0"/>
              <a:t> of The </a:t>
            </a:r>
            <a:r>
              <a:rPr lang="fr-FR" dirty="0" err="1"/>
              <a:t>Enlightenment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A few </a:t>
            </a:r>
            <a:r>
              <a:rPr lang="fr-FR" dirty="0" err="1"/>
              <a:t>years</a:t>
            </a:r>
            <a:r>
              <a:rPr lang="fr-FR" dirty="0"/>
              <a:t> </a:t>
            </a:r>
            <a:r>
              <a:rPr lang="fr-FR" dirty="0" err="1"/>
              <a:t>later</a:t>
            </a:r>
            <a:r>
              <a:rPr lang="fr-FR" dirty="0"/>
              <a:t> : </a:t>
            </a:r>
            <a:r>
              <a:rPr lang="fr-FR" sz="2000" b="1" dirty="0"/>
              <a:t>Alexis de </a:t>
            </a:r>
            <a:r>
              <a:rPr lang="fr-FR" sz="2000" b="1" dirty="0" err="1"/>
              <a:t>Toqueville</a:t>
            </a:r>
            <a:r>
              <a:rPr lang="fr-FR" sz="2000" b="1" dirty="0"/>
              <a:t> </a:t>
            </a:r>
            <a:r>
              <a:rPr lang="fr-FR" sz="2000" b="1" i="1" dirty="0" err="1"/>
              <a:t>Democracy</a:t>
            </a:r>
            <a:r>
              <a:rPr lang="fr-FR" sz="2000" b="1" i="1" dirty="0"/>
              <a:t> in </a:t>
            </a:r>
            <a:r>
              <a:rPr lang="fr-FR" sz="2000" b="1" i="1" dirty="0" err="1"/>
              <a:t>America</a:t>
            </a:r>
            <a:r>
              <a:rPr lang="fr-FR" sz="2000" b="1" i="1" dirty="0"/>
              <a:t> </a:t>
            </a:r>
            <a:r>
              <a:rPr lang="fr-FR" dirty="0"/>
              <a:t>(1840s)</a:t>
            </a:r>
          </a:p>
          <a:p>
            <a:endParaRPr lang="fr-FR" dirty="0"/>
          </a:p>
          <a:p>
            <a:r>
              <a:rPr lang="en-US" dirty="0"/>
              <a:t>[in which Tocqueville speaks highly of the U.S. Constitution and the collapse of aristocracy that he observed in the USA but also warns about the risk of ‘tyranny of the majority’]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8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anifest destiny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731" y="1448311"/>
            <a:ext cx="6375931" cy="47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907106" y="6193067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American progress</a:t>
            </a:r>
          </a:p>
          <a:p>
            <a:r>
              <a:rPr lang="en-US" sz="1600" dirty="0"/>
              <a:t>1872 painting by John </a:t>
            </a:r>
            <a:r>
              <a:rPr lang="en-US" sz="1600" dirty="0" err="1"/>
              <a:t>Gast</a:t>
            </a:r>
            <a:r>
              <a:rPr lang="en-US" sz="1600" dirty="0"/>
              <a:t> </a:t>
            </a:r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107504" y="188640"/>
            <a:ext cx="89731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FF0000"/>
                </a:solidFill>
              </a:rPr>
              <a:t>ONE MISSION in the 19th + 20th centuries : </a:t>
            </a:r>
          </a:p>
          <a:p>
            <a:r>
              <a:rPr lang="fr-FR" b="1" dirty="0">
                <a:solidFill>
                  <a:srgbClr val="FF0000"/>
                </a:solidFill>
              </a:rPr>
              <a:t>		the promotion of </a:t>
            </a:r>
            <a:r>
              <a:rPr lang="fr-FR" b="1" dirty="0" err="1">
                <a:solidFill>
                  <a:srgbClr val="FF0000"/>
                </a:solidFill>
              </a:rPr>
              <a:t>democracy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around</a:t>
            </a:r>
            <a:r>
              <a:rPr lang="fr-FR" b="1" dirty="0">
                <a:solidFill>
                  <a:srgbClr val="FF0000"/>
                </a:solidFill>
              </a:rPr>
              <a:t> the world </a:t>
            </a:r>
          </a:p>
          <a:p>
            <a:endParaRPr lang="fr-FR" b="1" dirty="0">
              <a:solidFill>
                <a:srgbClr val="FF0000"/>
              </a:solidFill>
            </a:endParaRPr>
          </a:p>
          <a:p>
            <a:r>
              <a:rPr lang="fr-FR" dirty="0"/>
              <a:t> = a </a:t>
            </a:r>
            <a:r>
              <a:rPr lang="fr-FR" dirty="0" err="1"/>
              <a:t>founding</a:t>
            </a:r>
            <a:r>
              <a:rPr lang="fr-FR" dirty="0"/>
              <a:t> </a:t>
            </a:r>
            <a:r>
              <a:rPr lang="fr-FR" dirty="0" err="1"/>
              <a:t>myth</a:t>
            </a:r>
            <a:r>
              <a:rPr lang="fr-FR" dirty="0"/>
              <a:t> : </a:t>
            </a:r>
            <a:r>
              <a:rPr lang="fr-FR" b="1" dirty="0" err="1">
                <a:solidFill>
                  <a:srgbClr val="00B050"/>
                </a:solidFill>
              </a:rPr>
              <a:t>Manifest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 err="1">
                <a:solidFill>
                  <a:srgbClr val="00B050"/>
                </a:solidFill>
              </a:rPr>
              <a:t>Destiny</a:t>
            </a:r>
            <a:r>
              <a:rPr lang="fr-FR" b="1" dirty="0">
                <a:solidFill>
                  <a:srgbClr val="00B050"/>
                </a:solidFill>
              </a:rPr>
              <a:t>  </a:t>
            </a:r>
            <a:r>
              <a:rPr lang="fr-FR" sz="1400" dirty="0"/>
              <a:t>(https://www.youtube.com/watch?v=YLmUhT9QOlE)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0733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22940"/>
            <a:ext cx="842493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III. </a:t>
            </a:r>
            <a:r>
              <a:rPr lang="fr-FR" sz="2800" b="1" dirty="0" err="1">
                <a:solidFill>
                  <a:srgbClr val="0070C0"/>
                </a:solidFill>
              </a:rPr>
              <a:t>Some</a:t>
            </a:r>
            <a:r>
              <a:rPr lang="fr-FR" sz="2800" b="1" dirty="0">
                <a:solidFill>
                  <a:srgbClr val="0070C0"/>
                </a:solidFill>
              </a:rPr>
              <a:t> </a:t>
            </a:r>
            <a:r>
              <a:rPr lang="fr-FR" sz="2800" b="1" u="sng" dirty="0">
                <a:solidFill>
                  <a:srgbClr val="0070C0"/>
                </a:solidFill>
              </a:rPr>
              <a:t>structural</a:t>
            </a:r>
            <a:r>
              <a:rPr lang="fr-FR" sz="2800" b="1" dirty="0">
                <a:solidFill>
                  <a:srgbClr val="0070C0"/>
                </a:solidFill>
              </a:rPr>
              <a:t> </a:t>
            </a:r>
            <a:r>
              <a:rPr lang="fr-FR" sz="2800" b="1" dirty="0" err="1">
                <a:solidFill>
                  <a:srgbClr val="0070C0"/>
                </a:solidFill>
              </a:rPr>
              <a:t>flaws</a:t>
            </a:r>
            <a:endParaRPr lang="fr-FR" sz="2800" b="1" dirty="0">
              <a:solidFill>
                <a:srgbClr val="0070C0"/>
              </a:solidFill>
            </a:endParaRPr>
          </a:p>
          <a:p>
            <a:endParaRPr lang="fr-FR" sz="2400" b="1" dirty="0"/>
          </a:p>
          <a:p>
            <a:r>
              <a:rPr lang="fr-FR" sz="2400" b="1" dirty="0"/>
              <a:t>The </a:t>
            </a:r>
            <a:r>
              <a:rPr lang="fr-FR" sz="2400" b="1" dirty="0" err="1"/>
              <a:t>undemocratic</a:t>
            </a:r>
            <a:r>
              <a:rPr lang="fr-FR" sz="2400" b="1" dirty="0"/>
              <a:t> nature of US institutions</a:t>
            </a:r>
          </a:p>
          <a:p>
            <a:endParaRPr lang="fr-FR" sz="2400" b="1" dirty="0"/>
          </a:p>
          <a:p>
            <a:r>
              <a:rPr lang="fr-FR" sz="2400" b="1" dirty="0"/>
              <a:t>1) The SENATE:</a:t>
            </a:r>
          </a:p>
          <a:p>
            <a:endParaRPr lang="fr-FR" sz="2400" b="1" dirty="0"/>
          </a:p>
          <a:p>
            <a:endParaRPr lang="fr-FR" sz="2400" b="1" dirty="0"/>
          </a:p>
        </p:txBody>
      </p:sp>
      <p:pic>
        <p:nvPicPr>
          <p:cNvPr id="2050" name="Picture 2" descr="Yeah, this was not a good idea. The Senate is a fundamentally undemocratic  institution. : LateStageCapita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63063"/>
            <a:ext cx="483893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4818" y="6021288"/>
            <a:ext cx="8433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massive over-representation of some (rural, less populous, often conservative) states and under-representation of others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1015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692696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No </a:t>
            </a:r>
            <a:r>
              <a:rPr lang="fr-FR" sz="2000" dirty="0" err="1"/>
              <a:t>senator</a:t>
            </a:r>
            <a:r>
              <a:rPr lang="fr-FR" sz="2000" dirty="0"/>
              <a:t> </a:t>
            </a:r>
            <a:r>
              <a:rPr lang="fr-FR" sz="2000" dirty="0" err="1"/>
              <a:t>from</a:t>
            </a:r>
            <a:r>
              <a:rPr lang="fr-FR" sz="2000" dirty="0"/>
              <a:t> </a:t>
            </a:r>
            <a:r>
              <a:rPr lang="fr-FR" sz="2000" b="1" dirty="0" err="1"/>
              <a:t>Puerto</a:t>
            </a:r>
            <a:r>
              <a:rPr lang="fr-FR" sz="2000" b="1" dirty="0"/>
              <a:t> Rico </a:t>
            </a:r>
            <a:r>
              <a:rPr lang="fr-FR" sz="2000" dirty="0"/>
              <a:t>or </a:t>
            </a:r>
            <a:r>
              <a:rPr lang="fr-FR" sz="2000" b="1" dirty="0"/>
              <a:t>Washington DC</a:t>
            </a:r>
            <a:r>
              <a:rPr lang="fr-FR" sz="2000" dirty="0"/>
              <a:t> (</a:t>
            </a:r>
            <a:r>
              <a:rPr lang="fr-FR" sz="2000" dirty="0" err="1"/>
              <a:t>two</a:t>
            </a:r>
            <a:r>
              <a:rPr lang="fr-FR" sz="2000" dirty="0"/>
              <a:t> areas </a:t>
            </a:r>
            <a:r>
              <a:rPr lang="fr-FR" sz="2000" dirty="0" err="1"/>
              <a:t>with</a:t>
            </a:r>
            <a:r>
              <a:rPr lang="fr-FR" sz="2000" dirty="0"/>
              <a:t> a large black population)</a:t>
            </a:r>
          </a:p>
          <a:p>
            <a:endParaRPr lang="fr-FR" sz="2000" dirty="0"/>
          </a:p>
          <a:p>
            <a:r>
              <a:rPr lang="fr-FR" sz="2000" dirty="0"/>
              <a:t> = the </a:t>
            </a:r>
            <a:r>
              <a:rPr lang="fr-FR" sz="2000" dirty="0" err="1"/>
              <a:t>Senate</a:t>
            </a:r>
            <a:r>
              <a:rPr lang="fr-FR" sz="2000" dirty="0"/>
              <a:t> </a:t>
            </a:r>
            <a:r>
              <a:rPr lang="fr-FR" sz="2000" dirty="0" err="1"/>
              <a:t>gives</a:t>
            </a:r>
            <a:r>
              <a:rPr lang="fr-FR" sz="2000" dirty="0"/>
              <a:t> the </a:t>
            </a:r>
            <a:r>
              <a:rPr lang="fr-FR" sz="2000" dirty="0" err="1"/>
              <a:t>average</a:t>
            </a:r>
            <a:r>
              <a:rPr lang="fr-FR" sz="2000" dirty="0"/>
              <a:t> black American </a:t>
            </a:r>
            <a:r>
              <a:rPr lang="fr-FR" sz="2000" dirty="0" err="1"/>
              <a:t>only</a:t>
            </a:r>
            <a:r>
              <a:rPr lang="fr-FR" sz="2000" dirty="0"/>
              <a:t> </a:t>
            </a:r>
            <a:r>
              <a:rPr lang="fr-FR" sz="2400" b="1" dirty="0">
                <a:solidFill>
                  <a:srgbClr val="FF0000"/>
                </a:solidFill>
              </a:rPr>
              <a:t>75% as </a:t>
            </a:r>
            <a:r>
              <a:rPr lang="fr-FR" sz="2400" b="1" dirty="0" err="1">
                <a:solidFill>
                  <a:srgbClr val="FF0000"/>
                </a:solidFill>
              </a:rPr>
              <a:t>much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err="1">
                <a:solidFill>
                  <a:srgbClr val="FF0000"/>
                </a:solidFill>
              </a:rPr>
              <a:t>representation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000" dirty="0"/>
              <a:t>as the </a:t>
            </a:r>
            <a:r>
              <a:rPr lang="fr-FR" sz="2000" dirty="0" err="1"/>
              <a:t>average</a:t>
            </a:r>
            <a:r>
              <a:rPr lang="fr-FR" sz="2000" dirty="0"/>
              <a:t> white American </a:t>
            </a:r>
          </a:p>
          <a:p>
            <a:endParaRPr lang="fr-FR" sz="2000" dirty="0"/>
          </a:p>
          <a:p>
            <a:r>
              <a:rPr lang="fr-FR" sz="2000" dirty="0"/>
              <a:t>and the </a:t>
            </a:r>
            <a:r>
              <a:rPr lang="fr-FR" sz="2000" dirty="0" err="1"/>
              <a:t>average</a:t>
            </a:r>
            <a:r>
              <a:rPr lang="fr-FR" sz="2000" dirty="0"/>
              <a:t> </a:t>
            </a:r>
            <a:r>
              <a:rPr lang="fr-FR" sz="2000" dirty="0" err="1"/>
              <a:t>Hispanic</a:t>
            </a:r>
            <a:r>
              <a:rPr lang="fr-FR" sz="2000" dirty="0"/>
              <a:t> American </a:t>
            </a:r>
            <a:r>
              <a:rPr lang="fr-FR" sz="2400" b="1" dirty="0">
                <a:solidFill>
                  <a:srgbClr val="FF0000"/>
                </a:solidFill>
              </a:rPr>
              <a:t>55% as </a:t>
            </a:r>
            <a:r>
              <a:rPr lang="fr-FR" sz="2400" b="1" dirty="0" err="1">
                <a:solidFill>
                  <a:srgbClr val="FF0000"/>
                </a:solidFill>
              </a:rPr>
              <a:t>much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err="1">
                <a:solidFill>
                  <a:srgbClr val="FF0000"/>
                </a:solidFill>
              </a:rPr>
              <a:t>representation</a:t>
            </a:r>
            <a:r>
              <a:rPr lang="fr-FR" sz="2000" dirty="0"/>
              <a:t>!</a:t>
            </a:r>
          </a:p>
          <a:p>
            <a:endParaRPr lang="fr-FR" sz="2000" dirty="0"/>
          </a:p>
          <a:p>
            <a:endParaRPr lang="fr-FR" sz="2000" dirty="0"/>
          </a:p>
          <a:p>
            <a:pPr algn="ctr"/>
            <a:r>
              <a:rPr lang="fr-FR" sz="2400" dirty="0"/>
              <a:t>« one </a:t>
            </a:r>
            <a:r>
              <a:rPr lang="fr-FR" sz="2400" dirty="0" err="1"/>
              <a:t>person</a:t>
            </a:r>
            <a:r>
              <a:rPr lang="fr-FR" sz="2400" dirty="0"/>
              <a:t> = one vote » 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3491880" y="3429000"/>
            <a:ext cx="2448272" cy="1080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V="1">
            <a:off x="3491880" y="3284984"/>
            <a:ext cx="2448272" cy="12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5646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2154</Words>
  <Application>Microsoft Office PowerPoint</Application>
  <PresentationFormat>Affichage à l'écran (4:3)</PresentationFormat>
  <Paragraphs>266</Paragraphs>
  <Slides>49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4" baseType="lpstr">
      <vt:lpstr>Arial</vt:lpstr>
      <vt:lpstr>Calibri</vt:lpstr>
      <vt:lpstr>Georgia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Voting rights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Caroline</dc:creator>
  <cp:lastModifiedBy>Stephanie Michineau</cp:lastModifiedBy>
  <cp:revision>65</cp:revision>
  <dcterms:created xsi:type="dcterms:W3CDTF">2020-10-25T13:37:34Z</dcterms:created>
  <dcterms:modified xsi:type="dcterms:W3CDTF">2025-01-08T22:02:24Z</dcterms:modified>
</cp:coreProperties>
</file>