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90" r:id="rId4"/>
    <p:sldId id="300" r:id="rId5"/>
    <p:sldId id="301" r:id="rId6"/>
    <p:sldId id="295" r:id="rId7"/>
    <p:sldId id="264" r:id="rId8"/>
    <p:sldId id="291" r:id="rId9"/>
    <p:sldId id="296" r:id="rId10"/>
    <p:sldId id="298" r:id="rId11"/>
    <p:sldId id="297" r:id="rId12"/>
    <p:sldId id="302" r:id="rId13"/>
    <p:sldId id="303" r:id="rId14"/>
    <p:sldId id="293" r:id="rId15"/>
    <p:sldId id="294" r:id="rId16"/>
    <p:sldId id="309" r:id="rId17"/>
    <p:sldId id="266" r:id="rId18"/>
    <p:sldId id="304" r:id="rId19"/>
    <p:sldId id="305" r:id="rId20"/>
    <p:sldId id="306" r:id="rId21"/>
    <p:sldId id="281" r:id="rId22"/>
    <p:sldId id="307" r:id="rId23"/>
    <p:sldId id="288" r:id="rId24"/>
    <p:sldId id="299" r:id="rId25"/>
    <p:sldId id="274" r:id="rId26"/>
    <p:sldId id="308" r:id="rId27"/>
    <p:sldId id="283" r:id="rId28"/>
    <p:sldId id="310"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C9DAA0-123B-1D23-3C09-3EE9B465DB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7307920-6340-0E77-08BB-ED52FE9FC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826120C-93E5-C63F-37A7-05EDA6384041}"/>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FDF41DFB-71E2-7032-3680-52C02A3456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DDD98C-B067-9990-7F87-BB8DCFA4D070}"/>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12559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434D3-11CA-A2C1-B07C-C1EFF260B90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01B2FD-CAE9-EF70-1C1A-A5AB3726E0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C33C2A-0CF6-456B-FE98-B76BFDF8FAA7}"/>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85C40D02-5BB6-5D69-B67A-1118E6C1FC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CF3E42-2161-D84D-8416-1F0BE9650701}"/>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371705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E4D7D33-9122-DD2D-062A-94BBDC03AD3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62A410F-370F-F4CB-BB5E-EE234F0F595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5A3A8E-55ED-29E5-5BDA-C5C28275D809}"/>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2F4B77D0-42B8-B1F9-7A5A-C6E372AAB8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A37AFE-D78C-4CD0-4A5E-ACF75B17C9BA}"/>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386658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97132B-5347-AC86-6843-DEDB6CCED4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9DA285-82A1-FD0E-E795-ADA1F4BA499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D3BF9C-F0E6-91D1-F8EF-31437B7BB6C2}"/>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997B623C-89A4-1325-8056-478D43C48D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22A34B-B33F-C9EC-E639-61535DE6DA77}"/>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377761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2FE891-A889-ACC4-3C27-A527D5BEEC0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1F90CB5-F351-D55B-002C-FC3D141207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7E1C74E-22DC-2E50-25E8-2D718EFC1637}"/>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B87AE783-E722-32BB-EFC5-F2AE17FF23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F9832F-7726-0ED6-CA75-2768134C8A32}"/>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313115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E7E8DC-0906-80E3-8AF0-EFF0F6A981C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BDE031D-F2B2-1737-E95E-D3A6007BB6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150AE4D-C526-38C5-28BD-88AB10CAC9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749D39B-72B9-793F-B44E-E36E0A04B5A6}"/>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6" name="Espace réservé du pied de page 5">
            <a:extLst>
              <a:ext uri="{FF2B5EF4-FFF2-40B4-BE49-F238E27FC236}">
                <a16:creationId xmlns:a16="http://schemas.microsoft.com/office/drawing/2014/main" id="{F46B2DFD-945E-D2B4-7389-7448AD88C7B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CF9569B-94D5-D285-CE7A-595D5BDECC18}"/>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1747507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5A6620-A591-C721-14ED-6D9C2007230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920052A-69BF-E651-7C39-5C36883487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8A2B249-D83E-6EF9-6981-7723AFFF12F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9A44264-2373-B834-0DF1-462750423E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A66D7B4-6E5E-C075-A7E4-A46C765691B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4FC9CAD-2D7F-CFC6-E2F4-CA25CB8B3827}"/>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8" name="Espace réservé du pied de page 7">
            <a:extLst>
              <a:ext uri="{FF2B5EF4-FFF2-40B4-BE49-F238E27FC236}">
                <a16:creationId xmlns:a16="http://schemas.microsoft.com/office/drawing/2014/main" id="{1DD06BD6-5383-6937-F16C-327EF20E30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2C0B669-A226-CD4F-7E85-3652CAE7D0B5}"/>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1007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7B16-8FAD-D212-DFBB-486DEB20BA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6354043-63FC-2846-C435-450643253538}"/>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4" name="Espace réservé du pied de page 3">
            <a:extLst>
              <a:ext uri="{FF2B5EF4-FFF2-40B4-BE49-F238E27FC236}">
                <a16:creationId xmlns:a16="http://schemas.microsoft.com/office/drawing/2014/main" id="{310517EC-D8CF-271E-44FA-140CD1F5915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8E806EC-AC2F-6E91-E9CF-77E291BC5035}"/>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274470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0F946A-1C77-F246-5DD3-0C53C2DB21B2}"/>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3" name="Espace réservé du pied de page 2">
            <a:extLst>
              <a:ext uri="{FF2B5EF4-FFF2-40B4-BE49-F238E27FC236}">
                <a16:creationId xmlns:a16="http://schemas.microsoft.com/office/drawing/2014/main" id="{EDF5BABC-EF27-268D-38DF-CC350D54038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A804766-BD53-DB60-2CF4-54CA62C72837}"/>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57085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77ED0-AEB0-E378-2533-C8FAEACDA27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7288383-D0FD-F514-841A-609D8FA15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F892937-206D-B3DB-4F07-EFDD14522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8CCB77-6273-C18C-1C8F-4A91247757E1}"/>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6" name="Espace réservé du pied de page 5">
            <a:extLst>
              <a:ext uri="{FF2B5EF4-FFF2-40B4-BE49-F238E27FC236}">
                <a16:creationId xmlns:a16="http://schemas.microsoft.com/office/drawing/2014/main" id="{00628985-2D53-852E-E986-34345A32F6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05C750-16BA-24ED-AB82-71224F450463}"/>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206706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36B6D-37F8-9A55-AF4F-C645969104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00C856E-0CA3-5489-A642-346D11094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A6C659-9C2C-0CC5-1CE2-4639E6AEB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E5F63E-9213-F529-5160-5965059DC77F}"/>
              </a:ext>
            </a:extLst>
          </p:cNvPr>
          <p:cNvSpPr>
            <a:spLocks noGrp="1"/>
          </p:cNvSpPr>
          <p:nvPr>
            <p:ph type="dt" sz="half" idx="10"/>
          </p:nvPr>
        </p:nvSpPr>
        <p:spPr/>
        <p:txBody>
          <a:bodyPr/>
          <a:lstStyle/>
          <a:p>
            <a:fld id="{35D90E9D-CDE6-4BC3-A8B5-3A6C8785A25D}" type="datetimeFigureOut">
              <a:rPr lang="fr-FR" smtClean="0"/>
              <a:t>21/09/2024</a:t>
            </a:fld>
            <a:endParaRPr lang="fr-FR"/>
          </a:p>
        </p:txBody>
      </p:sp>
      <p:sp>
        <p:nvSpPr>
          <p:cNvPr id="6" name="Espace réservé du pied de page 5">
            <a:extLst>
              <a:ext uri="{FF2B5EF4-FFF2-40B4-BE49-F238E27FC236}">
                <a16:creationId xmlns:a16="http://schemas.microsoft.com/office/drawing/2014/main" id="{26129508-49BA-3F9A-8B1D-8A27CD6FEE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F9E8B4-63F1-D9AC-55F5-1F17B0F5B43B}"/>
              </a:ext>
            </a:extLst>
          </p:cNvPr>
          <p:cNvSpPr>
            <a:spLocks noGrp="1"/>
          </p:cNvSpPr>
          <p:nvPr>
            <p:ph type="sldNum" sz="quarter" idx="12"/>
          </p:nvPr>
        </p:nvSpPr>
        <p:spPr/>
        <p:txBody>
          <a:bodyPr/>
          <a:lstStyle/>
          <a:p>
            <a:fld id="{F0EEA6E6-AE56-4E38-B4CF-59766B4A7EA8}" type="slidenum">
              <a:rPr lang="fr-FR" smtClean="0"/>
              <a:t>‹N°›</a:t>
            </a:fld>
            <a:endParaRPr lang="fr-FR"/>
          </a:p>
        </p:txBody>
      </p:sp>
    </p:spTree>
    <p:extLst>
      <p:ext uri="{BB962C8B-B14F-4D97-AF65-F5344CB8AC3E}">
        <p14:creationId xmlns:p14="http://schemas.microsoft.com/office/powerpoint/2010/main" val="3449933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5954BD5-331C-B5C7-ECF8-29AD02A3E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D51DAF4-E772-7F9C-2D63-1C342F4E82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9F2629-18C6-162A-F948-48A4A75DF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90E9D-CDE6-4BC3-A8B5-3A6C8785A25D}" type="datetimeFigureOut">
              <a:rPr lang="fr-FR" smtClean="0"/>
              <a:t>21/09/2024</a:t>
            </a:fld>
            <a:endParaRPr lang="fr-FR"/>
          </a:p>
        </p:txBody>
      </p:sp>
      <p:sp>
        <p:nvSpPr>
          <p:cNvPr id="5" name="Espace réservé du pied de page 4">
            <a:extLst>
              <a:ext uri="{FF2B5EF4-FFF2-40B4-BE49-F238E27FC236}">
                <a16:creationId xmlns:a16="http://schemas.microsoft.com/office/drawing/2014/main" id="{B60F2A89-D947-ADFC-BA7A-48C6E47332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3DDD99F-5566-E949-9286-5E9A228EC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EA6E6-AE56-4E38-B4CF-59766B4A7EA8}" type="slidenum">
              <a:rPr lang="fr-FR" smtClean="0"/>
              <a:t>‹N°›</a:t>
            </a:fld>
            <a:endParaRPr lang="fr-FR"/>
          </a:p>
        </p:txBody>
      </p:sp>
    </p:spTree>
    <p:extLst>
      <p:ext uri="{BB962C8B-B14F-4D97-AF65-F5344CB8AC3E}">
        <p14:creationId xmlns:p14="http://schemas.microsoft.com/office/powerpoint/2010/main" val="115031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éo 4" descr="Grass Near The Beach">
            <a:extLst>
              <a:ext uri="{FF2B5EF4-FFF2-40B4-BE49-F238E27FC236}">
                <a16:creationId xmlns:a16="http://schemas.microsoft.com/office/drawing/2014/main" id="{9F56230D-268E-FA5C-9BCA-83C4E54E8C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AB9231F-C36A-E9CE-6C0C-86083342350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a:solidFill>
                  <a:srgbClr val="FFFFFF"/>
                </a:solidFill>
              </a:rPr>
              <a:t>The summer in brief</a:t>
            </a:r>
          </a:p>
        </p:txBody>
      </p:sp>
      <p:sp>
        <p:nvSpPr>
          <p:cNvPr id="3" name="Sous-titre 2">
            <a:extLst>
              <a:ext uri="{FF2B5EF4-FFF2-40B4-BE49-F238E27FC236}">
                <a16:creationId xmlns:a16="http://schemas.microsoft.com/office/drawing/2014/main" id="{293F28EE-FA40-2B14-2CC2-FC498F6C870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a:solidFill>
                  <a:srgbClr val="FFFFFF"/>
                </a:solidFill>
              </a:rPr>
              <a:t>Summer news recap</a:t>
            </a:r>
          </a:p>
        </p:txBody>
      </p:sp>
    </p:spTree>
    <p:extLst>
      <p:ext uri="{BB962C8B-B14F-4D97-AF65-F5344CB8AC3E}">
        <p14:creationId xmlns:p14="http://schemas.microsoft.com/office/powerpoint/2010/main" val="37841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0C88C-DB31-9F97-2F27-04D182D0F8FA}"/>
              </a:ext>
            </a:extLst>
          </p:cNvPr>
          <p:cNvSpPr>
            <a:spLocks noGrp="1"/>
          </p:cNvSpPr>
          <p:nvPr>
            <p:ph type="title"/>
          </p:nvPr>
        </p:nvSpPr>
        <p:spPr/>
        <p:txBody>
          <a:bodyPr>
            <a:normAutofit fontScale="90000"/>
          </a:bodyPr>
          <a:lstStyle/>
          <a:p>
            <a:r>
              <a:rPr lang="fr-FR" dirty="0" err="1"/>
              <a:t>Trump’s</a:t>
            </a:r>
            <a:r>
              <a:rPr lang="fr-FR" dirty="0"/>
              <a:t> </a:t>
            </a:r>
            <a:r>
              <a:rPr lang="fr-FR" dirty="0" err="1"/>
              <a:t>classified</a:t>
            </a:r>
            <a:r>
              <a:rPr lang="fr-FR" dirty="0"/>
              <a:t> documents case </a:t>
            </a:r>
            <a:r>
              <a:rPr lang="fr-FR" dirty="0" err="1"/>
              <a:t>is</a:t>
            </a:r>
            <a:r>
              <a:rPr lang="fr-FR" dirty="0"/>
              <a:t> </a:t>
            </a:r>
            <a:r>
              <a:rPr lang="fr-FR" dirty="0" err="1"/>
              <a:t>dismissed</a:t>
            </a:r>
            <a:r>
              <a:rPr lang="fr-FR" dirty="0"/>
              <a:t>. But links </a:t>
            </a:r>
            <a:r>
              <a:rPr lang="fr-FR" dirty="0" err="1"/>
              <a:t>with</a:t>
            </a:r>
            <a:r>
              <a:rPr lang="fr-FR" dirty="0"/>
              <a:t> Supreme Court justice…</a:t>
            </a:r>
          </a:p>
        </p:txBody>
      </p:sp>
      <p:pic>
        <p:nvPicPr>
          <p:cNvPr id="5" name="Espace réservé du contenu 4">
            <a:extLst>
              <a:ext uri="{FF2B5EF4-FFF2-40B4-BE49-F238E27FC236}">
                <a16:creationId xmlns:a16="http://schemas.microsoft.com/office/drawing/2014/main" id="{43A3A37D-0B48-0A06-BDD8-E0EFFC2B2FA1}"/>
              </a:ext>
            </a:extLst>
          </p:cNvPr>
          <p:cNvPicPr>
            <a:picLocks noGrp="1" noChangeAspect="1"/>
          </p:cNvPicPr>
          <p:nvPr>
            <p:ph idx="1"/>
          </p:nvPr>
        </p:nvPicPr>
        <p:blipFill>
          <a:blip r:embed="rId2"/>
          <a:stretch>
            <a:fillRect/>
          </a:stretch>
        </p:blipFill>
        <p:spPr>
          <a:xfrm>
            <a:off x="941447" y="1995887"/>
            <a:ext cx="5471634" cy="2712955"/>
          </a:xfrm>
        </p:spPr>
      </p:pic>
    </p:spTree>
    <p:extLst>
      <p:ext uri="{BB962C8B-B14F-4D97-AF65-F5344CB8AC3E}">
        <p14:creationId xmlns:p14="http://schemas.microsoft.com/office/powerpoint/2010/main" val="427456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91ADDD-113A-36B1-B400-C8D999A89351}"/>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Donald Trump chooses J.D. Vance, a former critic as VP</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509F2153-8612-DE82-CF23-DD26396222D5}"/>
              </a:ext>
            </a:extLst>
          </p:cNvPr>
          <p:cNvPicPr>
            <a:picLocks noChangeAspect="1"/>
          </p:cNvPicPr>
          <p:nvPr/>
        </p:nvPicPr>
        <p:blipFill>
          <a:blip r:embed="rId2"/>
          <a:stretch>
            <a:fillRect/>
          </a:stretch>
        </p:blipFill>
        <p:spPr>
          <a:xfrm>
            <a:off x="426286" y="2642616"/>
            <a:ext cx="5401923" cy="3605784"/>
          </a:xfrm>
          <a:prstGeom prst="rect">
            <a:avLst/>
          </a:prstGeom>
        </p:spPr>
      </p:pic>
      <p:pic>
        <p:nvPicPr>
          <p:cNvPr id="5" name="Espace réservé du contenu 4">
            <a:extLst>
              <a:ext uri="{FF2B5EF4-FFF2-40B4-BE49-F238E27FC236}">
                <a16:creationId xmlns:a16="http://schemas.microsoft.com/office/drawing/2014/main" id="{410E71F5-A449-5CE2-357B-ECF1FA465E27}"/>
              </a:ext>
            </a:extLst>
          </p:cNvPr>
          <p:cNvPicPr>
            <a:picLocks noGrp="1" noChangeAspect="1"/>
          </p:cNvPicPr>
          <p:nvPr>
            <p:ph idx="1"/>
          </p:nvPr>
        </p:nvPicPr>
        <p:blipFill>
          <a:blip r:embed="rId3"/>
          <a:stretch>
            <a:fillRect/>
          </a:stretch>
        </p:blipFill>
        <p:spPr>
          <a:xfrm>
            <a:off x="6254496" y="2283014"/>
            <a:ext cx="5614416" cy="3222215"/>
          </a:xfrm>
          <a:prstGeom prst="rect">
            <a:avLst/>
          </a:prstGeom>
        </p:spPr>
      </p:pic>
    </p:spTree>
    <p:extLst>
      <p:ext uri="{BB962C8B-B14F-4D97-AF65-F5344CB8AC3E}">
        <p14:creationId xmlns:p14="http://schemas.microsoft.com/office/powerpoint/2010/main" val="309555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E1CCDA8-01FB-E91E-7FBC-B105C24E08DD}"/>
              </a:ext>
            </a:extLst>
          </p:cNvPr>
          <p:cNvSpPr>
            <a:spLocks noGrp="1"/>
          </p:cNvSpPr>
          <p:nvPr>
            <p:ph type="title"/>
          </p:nvPr>
        </p:nvSpPr>
        <p:spPr>
          <a:xfrm>
            <a:off x="640080" y="325369"/>
            <a:ext cx="4368602" cy="1956841"/>
          </a:xfrm>
        </p:spPr>
        <p:txBody>
          <a:bodyPr anchor="b">
            <a:normAutofit/>
          </a:bodyPr>
          <a:lstStyle/>
          <a:p>
            <a:r>
              <a:rPr lang="fr-FR" sz="3800"/>
              <a:t>July 21: Biden steps down and endorses Kamala Harris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F714A945-3FD0-8027-F258-0D3BF665EF35}"/>
              </a:ext>
            </a:extLst>
          </p:cNvPr>
          <p:cNvSpPr>
            <a:spLocks noGrp="1"/>
          </p:cNvSpPr>
          <p:nvPr>
            <p:ph idx="1"/>
          </p:nvPr>
        </p:nvSpPr>
        <p:spPr>
          <a:xfrm>
            <a:off x="640080" y="2872899"/>
            <a:ext cx="4243589" cy="3320668"/>
          </a:xfrm>
        </p:spPr>
        <p:txBody>
          <a:bodyPr>
            <a:normAutofit/>
          </a:bodyPr>
          <a:lstStyle/>
          <a:p>
            <a:r>
              <a:rPr lang="en-US" sz="2200" dirty="0"/>
              <a:t>In the first weeks following Kamala Harris’s candidacy, polls shift in a tighter race. Record funds are raised. Trump attacks her on the fact she does not have children, that she is a woman, and about her race.</a:t>
            </a:r>
          </a:p>
          <a:p>
            <a:r>
              <a:rPr lang="en-US" sz="2200" dirty="0"/>
              <a:t>On Aug 6, she chose Tim Walz, Governor of Minnesota, as VP (rural roots and </a:t>
            </a:r>
            <a:r>
              <a:rPr lang="en-US" sz="2200"/>
              <a:t>liberal policies).</a:t>
            </a:r>
            <a:endParaRPr lang="en-US" sz="2200" dirty="0"/>
          </a:p>
        </p:txBody>
      </p:sp>
      <p:pic>
        <p:nvPicPr>
          <p:cNvPr id="4" name="Espace réservé du contenu 3">
            <a:extLst>
              <a:ext uri="{FF2B5EF4-FFF2-40B4-BE49-F238E27FC236}">
                <a16:creationId xmlns:a16="http://schemas.microsoft.com/office/drawing/2014/main" id="{DA662282-53E8-3141-E955-CDB26600BC6B}"/>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Image 4">
            <a:extLst>
              <a:ext uri="{FF2B5EF4-FFF2-40B4-BE49-F238E27FC236}">
                <a16:creationId xmlns:a16="http://schemas.microsoft.com/office/drawing/2014/main" id="{C9198087-11AD-D8A0-75E7-D0071466456D}"/>
              </a:ext>
            </a:extLst>
          </p:cNvPr>
          <p:cNvPicPr>
            <a:picLocks noChangeAspect="1"/>
          </p:cNvPicPr>
          <p:nvPr/>
        </p:nvPicPr>
        <p:blipFill>
          <a:blip r:embed="rId3"/>
          <a:stretch>
            <a:fillRect/>
          </a:stretch>
        </p:blipFill>
        <p:spPr>
          <a:xfrm>
            <a:off x="6348860" y="4165851"/>
            <a:ext cx="5372566" cy="2575783"/>
          </a:xfrm>
          <a:prstGeom prst="rect">
            <a:avLst/>
          </a:prstGeom>
        </p:spPr>
      </p:pic>
    </p:spTree>
    <p:extLst>
      <p:ext uri="{BB962C8B-B14F-4D97-AF65-F5344CB8AC3E}">
        <p14:creationId xmlns:p14="http://schemas.microsoft.com/office/powerpoint/2010/main" val="2595829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1D191-F153-7053-0E84-068F9C6EE6AB}"/>
              </a:ext>
            </a:extLst>
          </p:cNvPr>
          <p:cNvSpPr>
            <a:spLocks noGrp="1"/>
          </p:cNvSpPr>
          <p:nvPr>
            <p:ph type="title"/>
          </p:nvPr>
        </p:nvSpPr>
        <p:spPr/>
        <p:txBody>
          <a:bodyPr/>
          <a:lstStyle/>
          <a:p>
            <a:r>
              <a:rPr lang="fr-FR" dirty="0"/>
              <a:t>Biden proposes changes to the Supreme Court.</a:t>
            </a:r>
          </a:p>
        </p:txBody>
      </p:sp>
      <p:pic>
        <p:nvPicPr>
          <p:cNvPr id="5" name="Espace réservé du contenu 4">
            <a:extLst>
              <a:ext uri="{FF2B5EF4-FFF2-40B4-BE49-F238E27FC236}">
                <a16:creationId xmlns:a16="http://schemas.microsoft.com/office/drawing/2014/main" id="{286F4B88-27FB-3FE0-587A-9DDB93444EFF}"/>
              </a:ext>
            </a:extLst>
          </p:cNvPr>
          <p:cNvPicPr>
            <a:picLocks noGrp="1" noChangeAspect="1"/>
          </p:cNvPicPr>
          <p:nvPr>
            <p:ph idx="1"/>
          </p:nvPr>
        </p:nvPicPr>
        <p:blipFill>
          <a:blip r:embed="rId2"/>
          <a:stretch>
            <a:fillRect/>
          </a:stretch>
        </p:blipFill>
        <p:spPr>
          <a:xfrm>
            <a:off x="1136014" y="2285901"/>
            <a:ext cx="5220152" cy="2286198"/>
          </a:xfrm>
        </p:spPr>
      </p:pic>
    </p:spTree>
    <p:extLst>
      <p:ext uri="{BB962C8B-B14F-4D97-AF65-F5344CB8AC3E}">
        <p14:creationId xmlns:p14="http://schemas.microsoft.com/office/powerpoint/2010/main" val="188466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2EA68097-53F6-1A04-B5FE-79CD4CDB7663}"/>
              </a:ext>
            </a:extLst>
          </p:cNvPr>
          <p:cNvPicPr>
            <a:picLocks noChangeAspect="1"/>
          </p:cNvPicPr>
          <p:nvPr/>
        </p:nvPicPr>
        <p:blipFill rotWithShape="1">
          <a:blip r:embed="rId2">
            <a:alphaModFix amt="50000"/>
          </a:blip>
          <a:srcRect l="6435" r="4676"/>
          <a:stretch/>
        </p:blipFill>
        <p:spPr>
          <a:xfrm>
            <a:off x="20" y="1"/>
            <a:ext cx="12191980" cy="6857999"/>
          </a:xfrm>
          <a:prstGeom prst="rect">
            <a:avLst/>
          </a:prstGeom>
        </p:spPr>
      </p:pic>
      <p:sp>
        <p:nvSpPr>
          <p:cNvPr id="2" name="Titre 1">
            <a:extLst>
              <a:ext uri="{FF2B5EF4-FFF2-40B4-BE49-F238E27FC236}">
                <a16:creationId xmlns:a16="http://schemas.microsoft.com/office/drawing/2014/main" id="{21EDB386-CC02-20BC-84FF-6F717AB9D5B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Immigration</a:t>
            </a:r>
          </a:p>
        </p:txBody>
      </p:sp>
    </p:spTree>
    <p:extLst>
      <p:ext uri="{BB962C8B-B14F-4D97-AF65-F5344CB8AC3E}">
        <p14:creationId xmlns:p14="http://schemas.microsoft.com/office/powerpoint/2010/main" val="28428317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A9633-2957-F8F3-DABB-6F81DD1F078E}"/>
              </a:ext>
            </a:extLst>
          </p:cNvPr>
          <p:cNvSpPr>
            <a:spLocks noGrp="1"/>
          </p:cNvSpPr>
          <p:nvPr>
            <p:ph type="title"/>
          </p:nvPr>
        </p:nvSpPr>
        <p:spPr>
          <a:xfrm>
            <a:off x="407765" y="471949"/>
            <a:ext cx="6966429" cy="1325563"/>
          </a:xfrm>
        </p:spPr>
        <p:txBody>
          <a:bodyPr>
            <a:normAutofit fontScale="90000"/>
          </a:bodyPr>
          <a:lstStyle/>
          <a:p>
            <a:pPr algn="just"/>
            <a:r>
              <a:rPr lang="fr-FR" dirty="0" err="1"/>
              <a:t>Keir</a:t>
            </a:r>
            <a:r>
              <a:rPr lang="fr-FR" dirty="0"/>
              <a:t> </a:t>
            </a:r>
            <a:r>
              <a:rPr lang="fr-FR" dirty="0" err="1"/>
              <a:t>Starmer</a:t>
            </a:r>
            <a:r>
              <a:rPr lang="fr-FR" dirty="0"/>
              <a:t> </a:t>
            </a:r>
            <a:r>
              <a:rPr lang="fr-FR" dirty="0" err="1"/>
              <a:t>puts</a:t>
            </a:r>
            <a:r>
              <a:rPr lang="fr-FR" dirty="0"/>
              <a:t> an end to Rwanda </a:t>
            </a:r>
            <a:r>
              <a:rPr lang="fr-FR" dirty="0" err="1"/>
              <a:t>deportation</a:t>
            </a:r>
            <a:r>
              <a:rPr lang="fr-FR" dirty="0"/>
              <a:t> plan – Rwanda refuses to </a:t>
            </a:r>
            <a:r>
              <a:rPr lang="fr-FR" dirty="0" err="1"/>
              <a:t>refund</a:t>
            </a:r>
            <a:r>
              <a:rPr lang="fr-FR" dirty="0"/>
              <a:t> the UK</a:t>
            </a:r>
          </a:p>
        </p:txBody>
      </p:sp>
      <p:pic>
        <p:nvPicPr>
          <p:cNvPr id="4" name="Espace réservé du contenu 3">
            <a:extLst>
              <a:ext uri="{FF2B5EF4-FFF2-40B4-BE49-F238E27FC236}">
                <a16:creationId xmlns:a16="http://schemas.microsoft.com/office/drawing/2014/main" id="{769A0A37-7D52-06F4-47F1-4A21A90C567A}"/>
              </a:ext>
            </a:extLst>
          </p:cNvPr>
          <p:cNvPicPr>
            <a:picLocks noGrp="1" noChangeAspect="1"/>
          </p:cNvPicPr>
          <p:nvPr>
            <p:ph idx="1"/>
          </p:nvPr>
        </p:nvPicPr>
        <p:blipFill>
          <a:blip r:embed="rId2"/>
          <a:stretch>
            <a:fillRect/>
          </a:stretch>
        </p:blipFill>
        <p:spPr>
          <a:xfrm>
            <a:off x="536995" y="2300748"/>
            <a:ext cx="6651161" cy="3741278"/>
          </a:xfrm>
          <a:prstGeom prst="rect">
            <a:avLst/>
          </a:prstGeom>
        </p:spPr>
      </p:pic>
      <p:pic>
        <p:nvPicPr>
          <p:cNvPr id="5" name="Image 4">
            <a:extLst>
              <a:ext uri="{FF2B5EF4-FFF2-40B4-BE49-F238E27FC236}">
                <a16:creationId xmlns:a16="http://schemas.microsoft.com/office/drawing/2014/main" id="{CD1157BA-B1AD-1F4B-524A-37982CE030ED}"/>
              </a:ext>
            </a:extLst>
          </p:cNvPr>
          <p:cNvPicPr>
            <a:picLocks noChangeAspect="1"/>
          </p:cNvPicPr>
          <p:nvPr/>
        </p:nvPicPr>
        <p:blipFill>
          <a:blip r:embed="rId3"/>
          <a:stretch>
            <a:fillRect/>
          </a:stretch>
        </p:blipFill>
        <p:spPr>
          <a:xfrm>
            <a:off x="7476571" y="471949"/>
            <a:ext cx="4538448" cy="5673060"/>
          </a:xfrm>
          <a:prstGeom prst="rect">
            <a:avLst/>
          </a:prstGeom>
        </p:spPr>
      </p:pic>
    </p:spTree>
    <p:extLst>
      <p:ext uri="{BB962C8B-B14F-4D97-AF65-F5344CB8AC3E}">
        <p14:creationId xmlns:p14="http://schemas.microsoft.com/office/powerpoint/2010/main" val="403108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28120-30BB-7A07-BC09-E3CF296003A7}"/>
              </a:ext>
            </a:extLst>
          </p:cNvPr>
          <p:cNvSpPr>
            <a:spLocks noGrp="1"/>
          </p:cNvSpPr>
          <p:nvPr>
            <p:ph type="title"/>
          </p:nvPr>
        </p:nvSpPr>
        <p:spPr/>
        <p:txBody>
          <a:bodyPr/>
          <a:lstStyle/>
          <a:p>
            <a:r>
              <a:rPr lang="fr-FR" dirty="0"/>
              <a:t>Immigration in the US</a:t>
            </a:r>
          </a:p>
        </p:txBody>
      </p:sp>
      <p:pic>
        <p:nvPicPr>
          <p:cNvPr id="5" name="Espace réservé du contenu 4">
            <a:extLst>
              <a:ext uri="{FF2B5EF4-FFF2-40B4-BE49-F238E27FC236}">
                <a16:creationId xmlns:a16="http://schemas.microsoft.com/office/drawing/2014/main" id="{C626E631-1029-FB86-E031-9FA9B8C05B94}"/>
              </a:ext>
            </a:extLst>
          </p:cNvPr>
          <p:cNvPicPr>
            <a:picLocks noGrp="1" noChangeAspect="1"/>
          </p:cNvPicPr>
          <p:nvPr>
            <p:ph idx="1"/>
          </p:nvPr>
        </p:nvPicPr>
        <p:blipFill>
          <a:blip r:embed="rId2"/>
          <a:stretch>
            <a:fillRect/>
          </a:stretch>
        </p:blipFill>
        <p:spPr>
          <a:xfrm>
            <a:off x="838200" y="1944301"/>
            <a:ext cx="5730737" cy="1950889"/>
          </a:xfrm>
        </p:spPr>
      </p:pic>
      <p:pic>
        <p:nvPicPr>
          <p:cNvPr id="7" name="Image 6">
            <a:extLst>
              <a:ext uri="{FF2B5EF4-FFF2-40B4-BE49-F238E27FC236}">
                <a16:creationId xmlns:a16="http://schemas.microsoft.com/office/drawing/2014/main" id="{06288DB3-53C2-C3C2-7FA9-CF49DCF1A658}"/>
              </a:ext>
            </a:extLst>
          </p:cNvPr>
          <p:cNvPicPr>
            <a:picLocks noChangeAspect="1"/>
          </p:cNvPicPr>
          <p:nvPr/>
        </p:nvPicPr>
        <p:blipFill>
          <a:blip r:embed="rId3"/>
          <a:stretch>
            <a:fillRect/>
          </a:stretch>
        </p:blipFill>
        <p:spPr>
          <a:xfrm>
            <a:off x="4516503" y="3988980"/>
            <a:ext cx="5806943" cy="2080440"/>
          </a:xfrm>
          <a:prstGeom prst="rect">
            <a:avLst/>
          </a:prstGeom>
        </p:spPr>
      </p:pic>
    </p:spTree>
    <p:extLst>
      <p:ext uri="{BB962C8B-B14F-4D97-AF65-F5344CB8AC3E}">
        <p14:creationId xmlns:p14="http://schemas.microsoft.com/office/powerpoint/2010/main" val="671677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range ball in sea of white bouncing balls">
            <a:extLst>
              <a:ext uri="{FF2B5EF4-FFF2-40B4-BE49-F238E27FC236}">
                <a16:creationId xmlns:a16="http://schemas.microsoft.com/office/drawing/2014/main" id="{5B9D1972-A725-B282-11DB-442094D50344}"/>
              </a:ext>
            </a:extLst>
          </p:cNvPr>
          <p:cNvPicPr>
            <a:picLocks noChangeAspect="1"/>
          </p:cNvPicPr>
          <p:nvPr/>
        </p:nvPicPr>
        <p:blipFill rotWithShape="1">
          <a:blip r:embed="rId2"/>
          <a:srcRect t="9029" b="6702"/>
          <a:stretch/>
        </p:blipFill>
        <p:spPr>
          <a:xfrm>
            <a:off x="20" y="10"/>
            <a:ext cx="12191980" cy="6857990"/>
          </a:xfrm>
          <a:prstGeom prst="rect">
            <a:avLst/>
          </a:prstGeom>
        </p:spPr>
      </p:pic>
      <p:sp>
        <p:nvSpPr>
          <p:cNvPr id="1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5752D8E7-5799-C783-6A62-ED4399D7E2CF}"/>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4000" dirty="0"/>
              <a:t>Sports</a:t>
            </a:r>
          </a:p>
        </p:txBody>
      </p:sp>
      <p:sp>
        <p:nvSpPr>
          <p:cNvPr id="1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416596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F11B81-6450-C47A-C3CD-762185A4B1FD}"/>
              </a:ext>
            </a:extLst>
          </p:cNvPr>
          <p:cNvSpPr>
            <a:spLocks noGrp="1"/>
          </p:cNvSpPr>
          <p:nvPr>
            <p:ph type="title"/>
          </p:nvPr>
        </p:nvSpPr>
        <p:spPr/>
        <p:txBody>
          <a:bodyPr/>
          <a:lstStyle/>
          <a:p>
            <a:r>
              <a:rPr lang="fr-FR" dirty="0"/>
              <a:t>Olympic Games 2024</a:t>
            </a:r>
          </a:p>
        </p:txBody>
      </p:sp>
      <p:sp>
        <p:nvSpPr>
          <p:cNvPr id="3" name="Espace réservé du contenu 2">
            <a:extLst>
              <a:ext uri="{FF2B5EF4-FFF2-40B4-BE49-F238E27FC236}">
                <a16:creationId xmlns:a16="http://schemas.microsoft.com/office/drawing/2014/main" id="{BC6D48D7-E02F-2983-5BB1-BC898AC8C726}"/>
              </a:ext>
            </a:extLst>
          </p:cNvPr>
          <p:cNvSpPr>
            <a:spLocks noGrp="1"/>
          </p:cNvSpPr>
          <p:nvPr>
            <p:ph idx="1"/>
          </p:nvPr>
        </p:nvSpPr>
        <p:spPr>
          <a:xfrm>
            <a:off x="946355" y="1580755"/>
            <a:ext cx="6064045" cy="1646004"/>
          </a:xfrm>
        </p:spPr>
        <p:txBody>
          <a:bodyPr/>
          <a:lstStyle/>
          <a:p>
            <a:r>
              <a:rPr lang="fr-FR" dirty="0"/>
              <a:t>Simone Biles </a:t>
            </a:r>
            <a:r>
              <a:rPr lang="fr-FR" dirty="0" err="1"/>
              <a:t>makes</a:t>
            </a:r>
            <a:r>
              <a:rPr lang="fr-FR" dirty="0"/>
              <a:t> an impressive return, 3 </a:t>
            </a:r>
            <a:r>
              <a:rPr lang="fr-FR" dirty="0" err="1"/>
              <a:t>years</a:t>
            </a:r>
            <a:r>
              <a:rPr lang="fr-FR" dirty="0"/>
              <a:t> </a:t>
            </a:r>
            <a:r>
              <a:rPr lang="fr-FR" dirty="0" err="1"/>
              <a:t>after</a:t>
            </a:r>
            <a:r>
              <a:rPr lang="fr-FR" dirty="0"/>
              <a:t> </a:t>
            </a:r>
            <a:r>
              <a:rPr lang="fr-FR" dirty="0" err="1"/>
              <a:t>she</a:t>
            </a:r>
            <a:r>
              <a:rPr lang="fr-FR" dirty="0"/>
              <a:t> </a:t>
            </a:r>
            <a:r>
              <a:rPr lang="fr-FR" dirty="0" err="1"/>
              <a:t>dropped</a:t>
            </a:r>
            <a:r>
              <a:rPr lang="fr-FR" dirty="0"/>
              <a:t> out of the Tokyo Games about mental </a:t>
            </a:r>
            <a:r>
              <a:rPr lang="fr-FR" dirty="0" err="1"/>
              <a:t>health</a:t>
            </a:r>
            <a:r>
              <a:rPr lang="fr-FR" dirty="0"/>
              <a:t> issues. </a:t>
            </a:r>
          </a:p>
        </p:txBody>
      </p:sp>
      <p:pic>
        <p:nvPicPr>
          <p:cNvPr id="5" name="Image 4">
            <a:extLst>
              <a:ext uri="{FF2B5EF4-FFF2-40B4-BE49-F238E27FC236}">
                <a16:creationId xmlns:a16="http://schemas.microsoft.com/office/drawing/2014/main" id="{704C6B37-1B52-0A03-2273-AC3020C17EA7}"/>
              </a:ext>
            </a:extLst>
          </p:cNvPr>
          <p:cNvPicPr>
            <a:picLocks noChangeAspect="1"/>
          </p:cNvPicPr>
          <p:nvPr/>
        </p:nvPicPr>
        <p:blipFill>
          <a:blip r:embed="rId2"/>
          <a:stretch>
            <a:fillRect/>
          </a:stretch>
        </p:blipFill>
        <p:spPr>
          <a:xfrm>
            <a:off x="5046775" y="3471629"/>
            <a:ext cx="5677392" cy="2705334"/>
          </a:xfrm>
          <a:prstGeom prst="rect">
            <a:avLst/>
          </a:prstGeom>
        </p:spPr>
      </p:pic>
      <p:pic>
        <p:nvPicPr>
          <p:cNvPr id="6" name="Image 5">
            <a:extLst>
              <a:ext uri="{FF2B5EF4-FFF2-40B4-BE49-F238E27FC236}">
                <a16:creationId xmlns:a16="http://schemas.microsoft.com/office/drawing/2014/main" id="{23A8E154-5C24-F3EF-B265-D3E7897B54C5}"/>
              </a:ext>
            </a:extLst>
          </p:cNvPr>
          <p:cNvPicPr>
            <a:picLocks noChangeAspect="1"/>
          </p:cNvPicPr>
          <p:nvPr/>
        </p:nvPicPr>
        <p:blipFill>
          <a:blip r:embed="rId3"/>
          <a:stretch>
            <a:fillRect/>
          </a:stretch>
        </p:blipFill>
        <p:spPr>
          <a:xfrm>
            <a:off x="157316" y="3116826"/>
            <a:ext cx="4778477" cy="3583858"/>
          </a:xfrm>
          <a:prstGeom prst="rect">
            <a:avLst/>
          </a:prstGeom>
        </p:spPr>
      </p:pic>
      <p:pic>
        <p:nvPicPr>
          <p:cNvPr id="7" name="Image 6">
            <a:extLst>
              <a:ext uri="{FF2B5EF4-FFF2-40B4-BE49-F238E27FC236}">
                <a16:creationId xmlns:a16="http://schemas.microsoft.com/office/drawing/2014/main" id="{AE893CBD-AD02-6EBD-7DC0-BE9498734A2D}"/>
              </a:ext>
            </a:extLst>
          </p:cNvPr>
          <p:cNvPicPr>
            <a:picLocks noChangeAspect="1"/>
          </p:cNvPicPr>
          <p:nvPr/>
        </p:nvPicPr>
        <p:blipFill>
          <a:blip r:embed="rId4"/>
          <a:stretch>
            <a:fillRect/>
          </a:stretch>
        </p:blipFill>
        <p:spPr>
          <a:xfrm>
            <a:off x="7010400" y="1311421"/>
            <a:ext cx="3279058" cy="2184672"/>
          </a:xfrm>
          <a:prstGeom prst="rect">
            <a:avLst/>
          </a:prstGeom>
        </p:spPr>
      </p:pic>
    </p:spTree>
    <p:extLst>
      <p:ext uri="{BB962C8B-B14F-4D97-AF65-F5344CB8AC3E}">
        <p14:creationId xmlns:p14="http://schemas.microsoft.com/office/powerpoint/2010/main" val="3263154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éo 5" descr="Water Drops And Ripple">
            <a:extLst>
              <a:ext uri="{FF2B5EF4-FFF2-40B4-BE49-F238E27FC236}">
                <a16:creationId xmlns:a16="http://schemas.microsoft.com/office/drawing/2014/main" id="{064643B0-6015-C59A-AF06-205EB1A7E95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4B6A58CE-9AE0-299A-121A-9C4A8311BFE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Environment</a:t>
            </a:r>
          </a:p>
        </p:txBody>
      </p:sp>
    </p:spTree>
    <p:extLst>
      <p:ext uri="{BB962C8B-B14F-4D97-AF65-F5344CB8AC3E}">
        <p14:creationId xmlns:p14="http://schemas.microsoft.com/office/powerpoint/2010/main" val="35957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1B675D94-D550-D059-13A9-1B840E4B0AF6}"/>
              </a:ext>
            </a:extLst>
          </p:cNvPr>
          <p:cNvPicPr>
            <a:picLocks noChangeAspect="1"/>
          </p:cNvPicPr>
          <p:nvPr/>
        </p:nvPicPr>
        <p:blipFill rotWithShape="1">
          <a:blip r:embed="rId2">
            <a:alphaModFix amt="50000"/>
          </a:blip>
          <a:srcRect t="8094" b="1906"/>
          <a:stretch/>
        </p:blipFill>
        <p:spPr>
          <a:xfrm>
            <a:off x="20" y="1"/>
            <a:ext cx="12191980" cy="6857999"/>
          </a:xfrm>
          <a:prstGeom prst="rect">
            <a:avLst/>
          </a:prstGeom>
        </p:spPr>
      </p:pic>
      <p:sp>
        <p:nvSpPr>
          <p:cNvPr id="2" name="Titre 1">
            <a:extLst>
              <a:ext uri="{FF2B5EF4-FFF2-40B4-BE49-F238E27FC236}">
                <a16:creationId xmlns:a16="http://schemas.microsoft.com/office/drawing/2014/main" id="{CA8E3341-C927-3C12-6810-5F5F874CAFF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British Politics and the Monarchy</a:t>
            </a:r>
          </a:p>
        </p:txBody>
      </p:sp>
    </p:spTree>
    <p:extLst>
      <p:ext uri="{BB962C8B-B14F-4D97-AF65-F5344CB8AC3E}">
        <p14:creationId xmlns:p14="http://schemas.microsoft.com/office/powerpoint/2010/main" val="2761126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73A06D-4FAA-A895-88E8-442931005CFA}"/>
              </a:ext>
            </a:extLst>
          </p:cNvPr>
          <p:cNvSpPr>
            <a:spLocks noGrp="1"/>
          </p:cNvSpPr>
          <p:nvPr>
            <p:ph type="title"/>
          </p:nvPr>
        </p:nvSpPr>
        <p:spPr/>
        <p:txBody>
          <a:bodyPr/>
          <a:lstStyle/>
          <a:p>
            <a:r>
              <a:rPr lang="fr-FR" dirty="0"/>
              <a:t>Heat </a:t>
            </a:r>
            <a:r>
              <a:rPr lang="fr-FR" dirty="0" err="1"/>
              <a:t>waves</a:t>
            </a:r>
            <a:endParaRPr lang="fr-FR" dirty="0"/>
          </a:p>
        </p:txBody>
      </p:sp>
      <p:sp>
        <p:nvSpPr>
          <p:cNvPr id="3" name="ZoneTexte 2">
            <a:extLst>
              <a:ext uri="{FF2B5EF4-FFF2-40B4-BE49-F238E27FC236}">
                <a16:creationId xmlns:a16="http://schemas.microsoft.com/office/drawing/2014/main" id="{6658C6FB-9A1E-3379-98C1-BF34E8F7D907}"/>
              </a:ext>
            </a:extLst>
          </p:cNvPr>
          <p:cNvSpPr txBox="1"/>
          <p:nvPr/>
        </p:nvSpPr>
        <p:spPr>
          <a:xfrm>
            <a:off x="838200" y="1690688"/>
            <a:ext cx="8640097" cy="923330"/>
          </a:xfrm>
          <a:prstGeom prst="rect">
            <a:avLst/>
          </a:prstGeom>
          <a:noFill/>
        </p:spPr>
        <p:txBody>
          <a:bodyPr wrap="square" rtlCol="0">
            <a:spAutoFit/>
          </a:bodyPr>
          <a:lstStyle/>
          <a:p>
            <a:r>
              <a:rPr lang="fr-FR" dirty="0" err="1"/>
              <a:t>Early</a:t>
            </a:r>
            <a:r>
              <a:rPr lang="fr-FR" dirty="0"/>
              <a:t> July : </a:t>
            </a:r>
            <a:r>
              <a:rPr lang="fr-FR" dirty="0" err="1"/>
              <a:t>heat</a:t>
            </a:r>
            <a:r>
              <a:rPr lang="fr-FR" dirty="0"/>
              <a:t> </a:t>
            </a:r>
            <a:r>
              <a:rPr lang="fr-FR" dirty="0" err="1"/>
              <a:t>waves</a:t>
            </a:r>
            <a:r>
              <a:rPr lang="fr-FR" dirty="0"/>
              <a:t> </a:t>
            </a:r>
            <a:r>
              <a:rPr lang="fr-FR" dirty="0" err="1"/>
              <a:t>throughout</a:t>
            </a:r>
            <a:r>
              <a:rPr lang="fr-FR" dirty="0"/>
              <a:t> the US: </a:t>
            </a:r>
            <a:r>
              <a:rPr lang="fr-FR" dirty="0" err="1"/>
              <a:t>Deaths</a:t>
            </a:r>
            <a:r>
              <a:rPr lang="fr-FR" dirty="0"/>
              <a:t> due to record </a:t>
            </a:r>
            <a:r>
              <a:rPr lang="fr-FR" dirty="0" err="1"/>
              <a:t>temperatures</a:t>
            </a:r>
            <a:endParaRPr lang="fr-FR" dirty="0"/>
          </a:p>
          <a:p>
            <a:r>
              <a:rPr lang="fr-FR" dirty="0" err="1"/>
              <a:t>Late</a:t>
            </a:r>
            <a:r>
              <a:rPr lang="fr-FR" dirty="0"/>
              <a:t> July : Park Fire in California.</a:t>
            </a:r>
          </a:p>
          <a:p>
            <a:r>
              <a:rPr lang="fr-FR" dirty="0" err="1"/>
              <a:t>Wildfires</a:t>
            </a:r>
            <a:r>
              <a:rPr lang="fr-FR" dirty="0"/>
              <a:t> in </a:t>
            </a:r>
            <a:r>
              <a:rPr lang="fr-FR" dirty="0" err="1"/>
              <a:t>Greece</a:t>
            </a:r>
            <a:r>
              <a:rPr lang="fr-FR" dirty="0"/>
              <a:t> </a:t>
            </a:r>
            <a:r>
              <a:rPr lang="fr-FR" dirty="0" err="1"/>
              <a:t>around</a:t>
            </a:r>
            <a:r>
              <a:rPr lang="fr-FR" dirty="0"/>
              <a:t> </a:t>
            </a:r>
            <a:r>
              <a:rPr lang="fr-FR" dirty="0" err="1"/>
              <a:t>Athens</a:t>
            </a:r>
            <a:r>
              <a:rPr lang="fr-FR" dirty="0"/>
              <a:t>.</a:t>
            </a:r>
          </a:p>
        </p:txBody>
      </p:sp>
      <p:pic>
        <p:nvPicPr>
          <p:cNvPr id="5" name="Image 4">
            <a:extLst>
              <a:ext uri="{FF2B5EF4-FFF2-40B4-BE49-F238E27FC236}">
                <a16:creationId xmlns:a16="http://schemas.microsoft.com/office/drawing/2014/main" id="{1B447A28-08C4-9A60-9314-CD6071CB38DE}"/>
              </a:ext>
            </a:extLst>
          </p:cNvPr>
          <p:cNvPicPr>
            <a:picLocks noChangeAspect="1"/>
          </p:cNvPicPr>
          <p:nvPr/>
        </p:nvPicPr>
        <p:blipFill>
          <a:blip r:embed="rId2"/>
          <a:stretch>
            <a:fillRect/>
          </a:stretch>
        </p:blipFill>
        <p:spPr>
          <a:xfrm>
            <a:off x="4721374" y="2387728"/>
            <a:ext cx="6020322" cy="815411"/>
          </a:xfrm>
          <a:prstGeom prst="rect">
            <a:avLst/>
          </a:prstGeom>
        </p:spPr>
      </p:pic>
      <p:pic>
        <p:nvPicPr>
          <p:cNvPr id="7" name="Image 6">
            <a:extLst>
              <a:ext uri="{FF2B5EF4-FFF2-40B4-BE49-F238E27FC236}">
                <a16:creationId xmlns:a16="http://schemas.microsoft.com/office/drawing/2014/main" id="{6096C452-14D5-A6C3-70AA-E60ABA1445C4}"/>
              </a:ext>
            </a:extLst>
          </p:cNvPr>
          <p:cNvPicPr>
            <a:picLocks noChangeAspect="1"/>
          </p:cNvPicPr>
          <p:nvPr/>
        </p:nvPicPr>
        <p:blipFill>
          <a:blip r:embed="rId3"/>
          <a:stretch>
            <a:fillRect/>
          </a:stretch>
        </p:blipFill>
        <p:spPr>
          <a:xfrm>
            <a:off x="838200" y="3726113"/>
            <a:ext cx="9502964" cy="1539373"/>
          </a:xfrm>
          <a:prstGeom prst="rect">
            <a:avLst/>
          </a:prstGeom>
        </p:spPr>
      </p:pic>
      <p:pic>
        <p:nvPicPr>
          <p:cNvPr id="9" name="Image 8">
            <a:extLst>
              <a:ext uri="{FF2B5EF4-FFF2-40B4-BE49-F238E27FC236}">
                <a16:creationId xmlns:a16="http://schemas.microsoft.com/office/drawing/2014/main" id="{FD54194A-09C4-2673-052B-830FDD056D05}"/>
              </a:ext>
            </a:extLst>
          </p:cNvPr>
          <p:cNvPicPr>
            <a:picLocks noChangeAspect="1"/>
          </p:cNvPicPr>
          <p:nvPr/>
        </p:nvPicPr>
        <p:blipFill>
          <a:blip r:embed="rId4"/>
          <a:stretch>
            <a:fillRect/>
          </a:stretch>
        </p:blipFill>
        <p:spPr>
          <a:xfrm>
            <a:off x="4588903" y="590667"/>
            <a:ext cx="5585944" cy="929721"/>
          </a:xfrm>
          <a:prstGeom prst="rect">
            <a:avLst/>
          </a:prstGeom>
        </p:spPr>
      </p:pic>
    </p:spTree>
    <p:extLst>
      <p:ext uri="{BB962C8B-B14F-4D97-AF65-F5344CB8AC3E}">
        <p14:creationId xmlns:p14="http://schemas.microsoft.com/office/powerpoint/2010/main" val="86690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6DA1E8-2CE6-EAFE-81E2-70CC13C7DB7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Violence</a:t>
            </a:r>
          </a:p>
        </p:txBody>
      </p:sp>
      <p:pic>
        <p:nvPicPr>
          <p:cNvPr id="4" name="Espace réservé du contenu 3">
            <a:extLst>
              <a:ext uri="{FF2B5EF4-FFF2-40B4-BE49-F238E27FC236}">
                <a16:creationId xmlns:a16="http://schemas.microsoft.com/office/drawing/2014/main" id="{8492BCB9-9747-CB08-1B66-EAB16D950228}"/>
              </a:ext>
            </a:extLst>
          </p:cNvPr>
          <p:cNvPicPr>
            <a:picLocks noGrp="1" noChangeAspect="1"/>
          </p:cNvPicPr>
          <p:nvPr>
            <p:ph idx="1"/>
          </p:nvPr>
        </p:nvPicPr>
        <p:blipFill>
          <a:blip r:embed="rId2"/>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728584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C590F-F87F-3057-DD62-3539011C1773}"/>
              </a:ext>
            </a:extLst>
          </p:cNvPr>
          <p:cNvSpPr>
            <a:spLocks noGrp="1"/>
          </p:cNvSpPr>
          <p:nvPr>
            <p:ph type="title"/>
          </p:nvPr>
        </p:nvSpPr>
        <p:spPr/>
        <p:txBody>
          <a:bodyPr/>
          <a:lstStyle/>
          <a:p>
            <a:r>
              <a:rPr lang="fr-FR"/>
              <a:t>July 29: 3 children killed and others injured in Southport, UK. </a:t>
            </a:r>
            <a:endParaRPr lang="fr-FR" dirty="0"/>
          </a:p>
        </p:txBody>
      </p:sp>
      <p:sp>
        <p:nvSpPr>
          <p:cNvPr id="3" name="Espace réservé du contenu 2">
            <a:extLst>
              <a:ext uri="{FF2B5EF4-FFF2-40B4-BE49-F238E27FC236}">
                <a16:creationId xmlns:a16="http://schemas.microsoft.com/office/drawing/2014/main" id="{5D295892-C5AA-0216-6F3F-9EDEADB87E6B}"/>
              </a:ext>
            </a:extLst>
          </p:cNvPr>
          <p:cNvSpPr>
            <a:spLocks noGrp="1"/>
          </p:cNvSpPr>
          <p:nvPr>
            <p:ph idx="1"/>
          </p:nvPr>
        </p:nvSpPr>
        <p:spPr>
          <a:xfrm>
            <a:off x="7049728" y="1825625"/>
            <a:ext cx="4304071" cy="4351338"/>
          </a:xfrm>
        </p:spPr>
        <p:txBody>
          <a:bodyPr>
            <a:normAutofit lnSpcReduction="10000"/>
          </a:bodyPr>
          <a:lstStyle/>
          <a:p>
            <a:r>
              <a:rPr lang="fr-FR" dirty="0"/>
              <a:t>At a dance class, a 17-year-old </a:t>
            </a:r>
            <a:r>
              <a:rPr lang="fr-FR" dirty="0" err="1"/>
              <a:t>stabbed</a:t>
            </a:r>
            <a:r>
              <a:rPr lang="fr-FR" dirty="0"/>
              <a:t> </a:t>
            </a:r>
            <a:r>
              <a:rPr lang="fr-FR" dirty="0" err="1"/>
              <a:t>children</a:t>
            </a:r>
            <a:r>
              <a:rPr lang="fr-FR" dirty="0"/>
              <a:t>, </a:t>
            </a:r>
            <a:r>
              <a:rPr lang="fr-FR" dirty="0" err="1"/>
              <a:t>killing</a:t>
            </a:r>
            <a:r>
              <a:rPr lang="fr-FR" dirty="0"/>
              <a:t> 3 and </a:t>
            </a:r>
            <a:r>
              <a:rPr lang="fr-FR" dirty="0" err="1"/>
              <a:t>injuring</a:t>
            </a:r>
            <a:r>
              <a:rPr lang="fr-FR" dirty="0"/>
              <a:t> 10 </a:t>
            </a:r>
            <a:r>
              <a:rPr lang="fr-FR" dirty="0" err="1"/>
              <a:t>others</a:t>
            </a:r>
            <a:r>
              <a:rPr lang="fr-FR" dirty="0"/>
              <a:t>. </a:t>
            </a:r>
          </a:p>
          <a:p>
            <a:r>
              <a:rPr lang="fr-FR" dirty="0"/>
              <a:t>Following </a:t>
            </a:r>
            <a:r>
              <a:rPr lang="fr-FR" dirty="0" err="1"/>
              <a:t>misinformation</a:t>
            </a:r>
            <a:r>
              <a:rPr lang="fr-FR" dirty="0"/>
              <a:t> as to the killer, anti-immigrant </a:t>
            </a:r>
            <a:r>
              <a:rPr lang="fr-FR" dirty="0" err="1"/>
              <a:t>riots</a:t>
            </a:r>
            <a:r>
              <a:rPr lang="fr-FR" dirty="0"/>
              <a:t> </a:t>
            </a:r>
            <a:r>
              <a:rPr lang="fr-FR" dirty="0" err="1"/>
              <a:t>led</a:t>
            </a:r>
            <a:r>
              <a:rPr lang="fr-FR" dirty="0"/>
              <a:t> by far-right </a:t>
            </a:r>
            <a:r>
              <a:rPr lang="fr-FR" dirty="0" err="1"/>
              <a:t>activists</a:t>
            </a:r>
            <a:r>
              <a:rPr lang="fr-FR" dirty="0"/>
              <a:t> </a:t>
            </a:r>
            <a:r>
              <a:rPr lang="fr-FR" dirty="0" err="1"/>
              <a:t>erupted</a:t>
            </a:r>
            <a:r>
              <a:rPr lang="fr-FR" dirty="0"/>
              <a:t> and spread </a:t>
            </a:r>
            <a:r>
              <a:rPr lang="fr-FR" dirty="0" err="1"/>
              <a:t>throughout</a:t>
            </a:r>
            <a:r>
              <a:rPr lang="fr-FR" dirty="0"/>
              <a:t> the country (</a:t>
            </a:r>
            <a:r>
              <a:rPr lang="fr-FR" dirty="0" err="1"/>
              <a:t>attacks</a:t>
            </a:r>
            <a:r>
              <a:rPr lang="fr-FR" dirty="0"/>
              <a:t> on </a:t>
            </a:r>
            <a:r>
              <a:rPr lang="fr-FR" dirty="0" err="1"/>
              <a:t>mosques</a:t>
            </a:r>
            <a:r>
              <a:rPr lang="fr-FR" dirty="0"/>
              <a:t>, </a:t>
            </a:r>
            <a:r>
              <a:rPr lang="fr-FR" dirty="0" err="1"/>
              <a:t>asylum-seeker</a:t>
            </a:r>
            <a:r>
              <a:rPr lang="fr-FR" dirty="0"/>
              <a:t> </a:t>
            </a:r>
            <a:r>
              <a:rPr lang="fr-FR" dirty="0" err="1"/>
              <a:t>hotels</a:t>
            </a:r>
            <a:r>
              <a:rPr lang="fr-FR" dirty="0"/>
              <a:t>…)</a:t>
            </a:r>
          </a:p>
        </p:txBody>
      </p:sp>
      <p:pic>
        <p:nvPicPr>
          <p:cNvPr id="5" name="Image 4">
            <a:extLst>
              <a:ext uri="{FF2B5EF4-FFF2-40B4-BE49-F238E27FC236}">
                <a16:creationId xmlns:a16="http://schemas.microsoft.com/office/drawing/2014/main" id="{B2EE9BF2-6C66-0F05-6714-9E8A7186D053}"/>
              </a:ext>
            </a:extLst>
          </p:cNvPr>
          <p:cNvPicPr>
            <a:picLocks noChangeAspect="1"/>
          </p:cNvPicPr>
          <p:nvPr/>
        </p:nvPicPr>
        <p:blipFill>
          <a:blip r:embed="rId2"/>
          <a:stretch>
            <a:fillRect/>
          </a:stretch>
        </p:blipFill>
        <p:spPr>
          <a:xfrm>
            <a:off x="524183" y="2547015"/>
            <a:ext cx="6286500" cy="3533775"/>
          </a:xfrm>
          <a:prstGeom prst="rect">
            <a:avLst/>
          </a:prstGeom>
        </p:spPr>
      </p:pic>
    </p:spTree>
    <p:extLst>
      <p:ext uri="{BB962C8B-B14F-4D97-AF65-F5344CB8AC3E}">
        <p14:creationId xmlns:p14="http://schemas.microsoft.com/office/powerpoint/2010/main" val="607994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89E1A675-A877-6E12-8C43-FBD1E4285BA1}"/>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dirty="0">
                <a:solidFill>
                  <a:srgbClr val="FFFFFF"/>
                </a:solidFill>
              </a:rPr>
              <a:t>Space</a:t>
            </a:r>
          </a:p>
        </p:txBody>
      </p:sp>
      <p:pic>
        <p:nvPicPr>
          <p:cNvPr id="5" name="Picture 4" descr="A swirling meteorite">
            <a:extLst>
              <a:ext uri="{FF2B5EF4-FFF2-40B4-BE49-F238E27FC236}">
                <a16:creationId xmlns:a16="http://schemas.microsoft.com/office/drawing/2014/main" id="{0EC60086-2310-A979-CFF8-651FD737CC0A}"/>
              </a:ext>
            </a:extLst>
          </p:cNvPr>
          <p:cNvPicPr>
            <a:picLocks noChangeAspect="1"/>
          </p:cNvPicPr>
          <p:nvPr/>
        </p:nvPicPr>
        <p:blipFill rotWithShape="1">
          <a:blip r:embed="rId2"/>
          <a:srcRect t="9694" b="22508"/>
          <a:stretch/>
        </p:blipFill>
        <p:spPr>
          <a:xfrm>
            <a:off x="1" y="10"/>
            <a:ext cx="12191998" cy="5352218"/>
          </a:xfrm>
          <a:prstGeom prst="rect">
            <a:avLst/>
          </a:prstGeom>
        </p:spPr>
      </p:pic>
    </p:spTree>
    <p:extLst>
      <p:ext uri="{BB962C8B-B14F-4D97-AF65-F5344CB8AC3E}">
        <p14:creationId xmlns:p14="http://schemas.microsoft.com/office/powerpoint/2010/main" val="57064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E12110D0-9033-D52A-0FC9-135CDADA249F}"/>
              </a:ext>
            </a:extLst>
          </p:cNvPr>
          <p:cNvPicPr>
            <a:picLocks noGrp="1" noChangeAspect="1"/>
          </p:cNvPicPr>
          <p:nvPr>
            <p:ph idx="1"/>
          </p:nvPr>
        </p:nvPicPr>
        <p:blipFill>
          <a:blip r:embed="rId2"/>
          <a:srcRect l="7160" t="9091" r="2820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806722D-C5EE-E581-F005-F1315A3D814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July 9th: </a:t>
            </a:r>
            <a:br>
              <a:rPr lang="en-US" sz="4800" dirty="0"/>
            </a:br>
            <a:r>
              <a:rPr lang="en-US" sz="4800" dirty="0"/>
              <a:t>Ariane 6 launched successfully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E583F75-ED03-9222-DACA-BA65E7D53F43}"/>
              </a:ext>
            </a:extLst>
          </p:cNvPr>
          <p:cNvPicPr>
            <a:picLocks noChangeAspect="1"/>
          </p:cNvPicPr>
          <p:nvPr/>
        </p:nvPicPr>
        <p:blipFill>
          <a:blip r:embed="rId3"/>
          <a:stretch>
            <a:fillRect/>
          </a:stretch>
        </p:blipFill>
        <p:spPr>
          <a:xfrm>
            <a:off x="1692369" y="4546920"/>
            <a:ext cx="5532599" cy="2263336"/>
          </a:xfrm>
          <a:prstGeom prst="rect">
            <a:avLst/>
          </a:prstGeom>
        </p:spPr>
      </p:pic>
    </p:spTree>
    <p:extLst>
      <p:ext uri="{BB962C8B-B14F-4D97-AF65-F5344CB8AC3E}">
        <p14:creationId xmlns:p14="http://schemas.microsoft.com/office/powerpoint/2010/main" val="2556407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side view of a red umbrella">
            <a:extLst>
              <a:ext uri="{FF2B5EF4-FFF2-40B4-BE49-F238E27FC236}">
                <a16:creationId xmlns:a16="http://schemas.microsoft.com/office/drawing/2014/main" id="{E68005E8-F8FE-85FA-606A-4D7A14FC39C0}"/>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0BB050D-64BC-C8DE-4603-C97A4469380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Miscellaneous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CACFA3-8C5A-E32B-8C64-306298CC7E7D}"/>
              </a:ext>
            </a:extLst>
          </p:cNvPr>
          <p:cNvSpPr>
            <a:spLocks noGrp="1"/>
          </p:cNvSpPr>
          <p:nvPr>
            <p:ph type="title"/>
          </p:nvPr>
        </p:nvSpPr>
        <p:spPr>
          <a:xfrm>
            <a:off x="640080" y="325369"/>
            <a:ext cx="4368602" cy="1956841"/>
          </a:xfrm>
        </p:spPr>
        <p:txBody>
          <a:bodyPr anchor="b">
            <a:normAutofit/>
          </a:bodyPr>
          <a:lstStyle/>
          <a:p>
            <a:r>
              <a:rPr lang="fr-FR" sz="4200"/>
              <a:t>Major prisoner swap between the US and Russia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3473BCF-B910-D27E-CFBD-241C04FEFF4E}"/>
              </a:ext>
            </a:extLst>
          </p:cNvPr>
          <p:cNvSpPr>
            <a:spLocks noGrp="1"/>
          </p:cNvSpPr>
          <p:nvPr>
            <p:ph idx="1"/>
          </p:nvPr>
        </p:nvSpPr>
        <p:spPr>
          <a:xfrm>
            <a:off x="640080" y="2872899"/>
            <a:ext cx="4243589" cy="3320668"/>
          </a:xfrm>
        </p:spPr>
        <p:txBody>
          <a:bodyPr>
            <a:normAutofit/>
          </a:bodyPr>
          <a:lstStyle/>
          <a:p>
            <a:r>
              <a:rPr lang="fr-FR" sz="2200"/>
              <a:t>On August 2, prisoners were swapped, in a first since the Cold War. In exchange for 8 Russians imprisoned in the US and Europe, Russia released 16 prisoners, including reporters.</a:t>
            </a:r>
          </a:p>
        </p:txBody>
      </p:sp>
      <p:pic>
        <p:nvPicPr>
          <p:cNvPr id="4" name="Image 3">
            <a:extLst>
              <a:ext uri="{FF2B5EF4-FFF2-40B4-BE49-F238E27FC236}">
                <a16:creationId xmlns:a16="http://schemas.microsoft.com/office/drawing/2014/main" id="{2F20EE5F-E3D9-BF84-2EB2-6F4A77C43240}"/>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4694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95F90-BDB4-FFD5-0BAC-674C89138A9C}"/>
              </a:ext>
            </a:extLst>
          </p:cNvPr>
          <p:cNvSpPr>
            <a:spLocks noGrp="1"/>
          </p:cNvSpPr>
          <p:nvPr>
            <p:ph type="title"/>
          </p:nvPr>
        </p:nvSpPr>
        <p:spPr>
          <a:xfrm>
            <a:off x="5868557" y="1138036"/>
            <a:ext cx="5444382" cy="1402470"/>
          </a:xfrm>
        </p:spPr>
        <p:txBody>
          <a:bodyPr anchor="t">
            <a:normAutofit/>
          </a:bodyPr>
          <a:lstStyle/>
          <a:p>
            <a:r>
              <a:rPr lang="fr-FR" sz="3200" dirty="0" err="1"/>
              <a:t>It’s</a:t>
            </a:r>
            <a:r>
              <a:rPr lang="fr-FR" sz="3200" dirty="0"/>
              <a:t> up to </a:t>
            </a:r>
            <a:r>
              <a:rPr lang="fr-FR" sz="3200" dirty="0" err="1"/>
              <a:t>you</a:t>
            </a:r>
            <a:r>
              <a:rPr lang="fr-FR" sz="3200" dirty="0"/>
              <a:t> </a:t>
            </a:r>
            <a:r>
              <a:rPr lang="fr-FR" sz="3200" dirty="0" err="1"/>
              <a:t>now</a:t>
            </a:r>
            <a:r>
              <a:rPr lang="fr-FR" sz="3200" dirty="0"/>
              <a:t>!</a:t>
            </a:r>
            <a:br>
              <a:rPr lang="fr-FR" sz="3200" dirty="0"/>
            </a:br>
            <a:endParaRPr lang="fr-FR" sz="3200" dirty="0"/>
          </a:p>
        </p:txBody>
      </p:sp>
      <p:pic>
        <p:nvPicPr>
          <p:cNvPr id="5" name="Picture 4" descr="Rolls of Newspaper">
            <a:extLst>
              <a:ext uri="{FF2B5EF4-FFF2-40B4-BE49-F238E27FC236}">
                <a16:creationId xmlns:a16="http://schemas.microsoft.com/office/drawing/2014/main" id="{7C02B501-122A-B889-8B29-9EC50668F526}"/>
              </a:ext>
            </a:extLst>
          </p:cNvPr>
          <p:cNvPicPr>
            <a:picLocks noChangeAspect="1"/>
          </p:cNvPicPr>
          <p:nvPr/>
        </p:nvPicPr>
        <p:blipFill rotWithShape="1">
          <a:blip r:embed="rId2"/>
          <a:srcRect l="41099" r="8763"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AB2BB37-1FBE-0D0A-6F89-D7F7319CF779}"/>
              </a:ext>
            </a:extLst>
          </p:cNvPr>
          <p:cNvSpPr>
            <a:spLocks noGrp="1"/>
          </p:cNvSpPr>
          <p:nvPr>
            <p:ph idx="1"/>
          </p:nvPr>
        </p:nvSpPr>
        <p:spPr>
          <a:xfrm>
            <a:off x="5438774" y="2551176"/>
            <a:ext cx="6505575" cy="4002024"/>
          </a:xfrm>
        </p:spPr>
        <p:txBody>
          <a:bodyPr>
            <a:normAutofit/>
          </a:bodyPr>
          <a:lstStyle/>
          <a:p>
            <a:r>
              <a:rPr lang="fr-FR" sz="1800" dirty="0" err="1"/>
              <a:t>Every</a:t>
            </a:r>
            <a:r>
              <a:rPr lang="fr-FR" sz="1800" dirty="0"/>
              <a:t> </a:t>
            </a:r>
            <a:r>
              <a:rPr lang="fr-FR" sz="1800" dirty="0" err="1"/>
              <a:t>week</a:t>
            </a:r>
            <a:r>
              <a:rPr lang="fr-FR" sz="1800" dirty="0"/>
              <a:t>, </a:t>
            </a:r>
            <a:r>
              <a:rPr lang="fr-FR" sz="1800" b="1" dirty="0" err="1"/>
              <a:t>you</a:t>
            </a:r>
            <a:r>
              <a:rPr lang="fr-FR" sz="1800" dirty="0"/>
              <a:t> </a:t>
            </a:r>
            <a:r>
              <a:rPr lang="fr-FR" sz="1800" dirty="0" err="1"/>
              <a:t>need</a:t>
            </a:r>
            <a:r>
              <a:rPr lang="fr-FR" sz="1800" dirty="0"/>
              <a:t> to </a:t>
            </a:r>
            <a:r>
              <a:rPr lang="fr-FR" sz="1800" b="1" dirty="0" err="1"/>
              <a:t>keep</a:t>
            </a:r>
            <a:r>
              <a:rPr lang="fr-FR" sz="1800" b="1" dirty="0"/>
              <a:t> up </a:t>
            </a:r>
            <a:r>
              <a:rPr lang="fr-FR" sz="1800" b="1" dirty="0" err="1"/>
              <a:t>with</a:t>
            </a:r>
            <a:r>
              <a:rPr lang="fr-FR" sz="1800" b="1" dirty="0"/>
              <a:t> the news</a:t>
            </a:r>
            <a:r>
              <a:rPr lang="fr-FR" sz="1800" dirty="0"/>
              <a:t>.</a:t>
            </a:r>
          </a:p>
          <a:p>
            <a:r>
              <a:rPr lang="fr-FR" sz="1800" dirty="0" err="1"/>
              <a:t>Two</a:t>
            </a:r>
            <a:r>
              <a:rPr lang="fr-FR" sz="1800" dirty="0"/>
              <a:t> of </a:t>
            </a:r>
            <a:r>
              <a:rPr lang="fr-FR" sz="1800" dirty="0" err="1"/>
              <a:t>your</a:t>
            </a:r>
            <a:r>
              <a:rPr lang="fr-FR" sz="1800" dirty="0"/>
              <a:t> </a:t>
            </a:r>
            <a:r>
              <a:rPr lang="fr-FR" sz="1800" dirty="0" err="1"/>
              <a:t>classmates</a:t>
            </a:r>
            <a:r>
              <a:rPr lang="fr-FR" sz="1800" dirty="0"/>
              <a:t> </a:t>
            </a:r>
            <a:r>
              <a:rPr lang="fr-FR" sz="1800" dirty="0" err="1"/>
              <a:t>will</a:t>
            </a:r>
            <a:r>
              <a:rPr lang="fr-FR" sz="1800" dirty="0"/>
              <a:t> focus on an important </a:t>
            </a:r>
            <a:r>
              <a:rPr lang="fr-FR" sz="1800" dirty="0" err="1"/>
              <a:t>event</a:t>
            </a:r>
            <a:r>
              <a:rPr lang="fr-FR" sz="1800" dirty="0"/>
              <a:t> in the English-</a:t>
            </a:r>
            <a:r>
              <a:rPr lang="fr-FR" sz="1800" dirty="0" err="1"/>
              <a:t>speaking</a:t>
            </a:r>
            <a:r>
              <a:rPr lang="fr-FR" sz="1800" dirty="0"/>
              <a:t> world on </a:t>
            </a:r>
            <a:r>
              <a:rPr lang="fr-FR" sz="1800" dirty="0" err="1"/>
              <a:t>Mondays</a:t>
            </a:r>
            <a:r>
              <a:rPr lang="fr-FR" sz="1800" dirty="0"/>
              <a:t> but </a:t>
            </a:r>
            <a:r>
              <a:rPr lang="fr-FR" sz="1800" dirty="0" err="1"/>
              <a:t>you</a:t>
            </a:r>
            <a:r>
              <a:rPr lang="fr-FR" sz="1800" dirty="0"/>
              <a:t> </a:t>
            </a:r>
            <a:r>
              <a:rPr lang="fr-FR" sz="1800" dirty="0" err="1"/>
              <a:t>should</a:t>
            </a:r>
            <a:r>
              <a:rPr lang="fr-FR" sz="1800" dirty="0"/>
              <a:t> </a:t>
            </a:r>
            <a:r>
              <a:rPr lang="fr-FR" sz="1800" dirty="0" err="1"/>
              <a:t>also</a:t>
            </a:r>
            <a:r>
              <a:rPr lang="fr-FR" sz="1800" dirty="0"/>
              <a:t> </a:t>
            </a:r>
            <a:r>
              <a:rPr lang="fr-FR" sz="1800" dirty="0" err="1"/>
              <a:t>stay</a:t>
            </a:r>
            <a:r>
              <a:rPr lang="fr-FR" sz="1800" dirty="0"/>
              <a:t> </a:t>
            </a:r>
            <a:r>
              <a:rPr lang="fr-FR" sz="1800" dirty="0" err="1"/>
              <a:t>informed</a:t>
            </a:r>
            <a:r>
              <a:rPr lang="fr-FR" sz="1800" dirty="0"/>
              <a:t> </a:t>
            </a:r>
            <a:r>
              <a:rPr lang="fr-FR" sz="1800" b="1" dirty="0"/>
              <a:t>as </a:t>
            </a:r>
            <a:r>
              <a:rPr lang="fr-FR" sz="1800" b="1" dirty="0" err="1"/>
              <a:t>regularly</a:t>
            </a:r>
            <a:r>
              <a:rPr lang="fr-FR" sz="1800" b="1" dirty="0"/>
              <a:t> as possible</a:t>
            </a:r>
            <a:r>
              <a:rPr lang="fr-FR" sz="1800" dirty="0"/>
              <a:t>.</a:t>
            </a:r>
          </a:p>
          <a:p>
            <a:r>
              <a:rPr lang="fr-FR" sz="1800" dirty="0" err="1"/>
              <a:t>Why</a:t>
            </a:r>
            <a:r>
              <a:rPr lang="fr-FR" sz="1800" dirty="0"/>
              <a:t>? </a:t>
            </a:r>
            <a:r>
              <a:rPr lang="fr-FR" sz="1800" dirty="0" err="1"/>
              <a:t>Because</a:t>
            </a:r>
            <a:r>
              <a:rPr lang="fr-FR" sz="1800" dirty="0"/>
              <a:t>, at the concours, </a:t>
            </a:r>
            <a:r>
              <a:rPr lang="fr-FR" sz="1800" dirty="0" err="1"/>
              <a:t>you</a:t>
            </a:r>
            <a:r>
              <a:rPr lang="fr-FR" sz="1800" dirty="0"/>
              <a:t> are </a:t>
            </a:r>
            <a:r>
              <a:rPr lang="fr-FR" sz="1800" dirty="0" err="1"/>
              <a:t>expected</a:t>
            </a:r>
            <a:r>
              <a:rPr lang="fr-FR" sz="1800" dirty="0"/>
              <a:t> to know about </a:t>
            </a:r>
            <a:r>
              <a:rPr lang="fr-FR" sz="1800" dirty="0" err="1"/>
              <a:t>what</a:t>
            </a:r>
            <a:r>
              <a:rPr lang="fr-FR" sz="1800" dirty="0"/>
              <a:t> </a:t>
            </a:r>
            <a:r>
              <a:rPr lang="fr-FR" sz="1800" dirty="0" err="1"/>
              <a:t>happens</a:t>
            </a:r>
            <a:r>
              <a:rPr lang="fr-FR" sz="1800" dirty="0"/>
              <a:t> in the English-</a:t>
            </a:r>
            <a:r>
              <a:rPr lang="fr-FR" sz="1800" dirty="0" err="1"/>
              <a:t>speaking</a:t>
            </a:r>
            <a:r>
              <a:rPr lang="fr-FR" sz="1800" dirty="0"/>
              <a:t> countries and </a:t>
            </a:r>
            <a:r>
              <a:rPr lang="fr-FR" sz="1800" dirty="0" err="1"/>
              <a:t>you</a:t>
            </a:r>
            <a:r>
              <a:rPr lang="fr-FR" sz="1800" dirty="0"/>
              <a:t> </a:t>
            </a:r>
            <a:r>
              <a:rPr lang="fr-FR" sz="1800" dirty="0" err="1"/>
              <a:t>will</a:t>
            </a:r>
            <a:r>
              <a:rPr lang="fr-FR" sz="1800" dirty="0"/>
              <a:t> </a:t>
            </a:r>
            <a:r>
              <a:rPr lang="fr-FR" sz="1800" dirty="0" err="1"/>
              <a:t>need</a:t>
            </a:r>
            <a:r>
              <a:rPr lang="fr-FR" sz="1800" dirty="0"/>
              <a:t> </a:t>
            </a:r>
            <a:r>
              <a:rPr lang="fr-FR" sz="1800" dirty="0" err="1"/>
              <a:t>examples</a:t>
            </a:r>
            <a:r>
              <a:rPr lang="fr-FR" sz="1800" dirty="0"/>
              <a:t>, </a:t>
            </a:r>
            <a:r>
              <a:rPr lang="fr-FR" sz="1800" dirty="0" err="1"/>
              <a:t>either</a:t>
            </a:r>
            <a:r>
              <a:rPr lang="fr-FR" sz="1800" dirty="0"/>
              <a:t> for </a:t>
            </a:r>
            <a:r>
              <a:rPr lang="fr-FR" sz="1800" dirty="0" err="1"/>
              <a:t>your</a:t>
            </a:r>
            <a:r>
              <a:rPr lang="fr-FR" sz="1800" dirty="0"/>
              <a:t> </a:t>
            </a:r>
            <a:r>
              <a:rPr lang="fr-FR" sz="1800" dirty="0" err="1"/>
              <a:t>essays</a:t>
            </a:r>
            <a:r>
              <a:rPr lang="fr-FR" sz="1800" dirty="0"/>
              <a:t> or oral </a:t>
            </a:r>
            <a:r>
              <a:rPr lang="fr-FR" sz="1800" dirty="0" err="1"/>
              <a:t>examinations</a:t>
            </a:r>
            <a:r>
              <a:rPr lang="fr-FR" sz="1800" dirty="0"/>
              <a:t>. </a:t>
            </a:r>
          </a:p>
          <a:p>
            <a:r>
              <a:rPr lang="fr-FR" sz="1800" dirty="0"/>
              <a:t>How?</a:t>
            </a:r>
          </a:p>
          <a:p>
            <a:pPr marL="0" indent="0">
              <a:buNone/>
            </a:pPr>
            <a:r>
              <a:rPr lang="fr-FR" sz="1800" dirty="0"/>
              <a:t>1) </a:t>
            </a:r>
            <a:r>
              <a:rPr lang="fr-FR" sz="1800" dirty="0" err="1"/>
              <a:t>every</a:t>
            </a:r>
            <a:r>
              <a:rPr lang="fr-FR" sz="1800" dirty="0"/>
              <a:t> </a:t>
            </a:r>
            <a:r>
              <a:rPr lang="fr-FR" sz="1800" dirty="0" err="1"/>
              <a:t>week</a:t>
            </a:r>
            <a:r>
              <a:rPr lang="fr-FR" sz="1800" dirty="0"/>
              <a:t>, </a:t>
            </a:r>
            <a:r>
              <a:rPr lang="fr-FR" sz="1800" dirty="0" err="1"/>
              <a:t>complete</a:t>
            </a:r>
            <a:r>
              <a:rPr lang="fr-FR" sz="1800" dirty="0"/>
              <a:t> </a:t>
            </a:r>
            <a:r>
              <a:rPr lang="fr-FR" sz="1800" dirty="0" err="1"/>
              <a:t>your</a:t>
            </a:r>
            <a:r>
              <a:rPr lang="fr-FR" sz="1800" dirty="0"/>
              <a:t> « livret de colles » </a:t>
            </a:r>
            <a:r>
              <a:rPr lang="fr-FR" sz="1800" dirty="0" err="1"/>
              <a:t>with</a:t>
            </a:r>
            <a:r>
              <a:rPr lang="fr-FR" sz="1800" dirty="0"/>
              <a:t> the </a:t>
            </a:r>
            <a:r>
              <a:rPr lang="fr-FR" sz="1800" dirty="0" err="1"/>
              <a:t>pieces</a:t>
            </a:r>
            <a:r>
              <a:rPr lang="fr-FR" sz="1800" dirty="0"/>
              <a:t> of news </a:t>
            </a:r>
            <a:r>
              <a:rPr lang="fr-FR" sz="1800" dirty="0" err="1"/>
              <a:t>given</a:t>
            </a:r>
            <a:r>
              <a:rPr lang="fr-FR" sz="1800" dirty="0"/>
              <a:t> </a:t>
            </a:r>
            <a:r>
              <a:rPr lang="fr-FR" sz="1800" dirty="0" err="1"/>
              <a:t>each</a:t>
            </a:r>
            <a:r>
              <a:rPr lang="fr-FR" sz="1800" dirty="0"/>
              <a:t> </a:t>
            </a:r>
            <a:r>
              <a:rPr lang="fr-FR" sz="1800" dirty="0" err="1"/>
              <a:t>week</a:t>
            </a:r>
            <a:r>
              <a:rPr lang="fr-FR" sz="1800" dirty="0"/>
              <a:t> by </a:t>
            </a:r>
            <a:r>
              <a:rPr lang="fr-FR" sz="1800" dirty="0" err="1"/>
              <a:t>your</a:t>
            </a:r>
            <a:r>
              <a:rPr lang="fr-FR" sz="1800" dirty="0"/>
              <a:t> </a:t>
            </a:r>
            <a:r>
              <a:rPr lang="fr-FR" sz="1800" dirty="0" err="1"/>
              <a:t>classmates</a:t>
            </a:r>
            <a:r>
              <a:rPr lang="fr-FR" sz="1800" dirty="0"/>
              <a:t>.</a:t>
            </a:r>
          </a:p>
          <a:p>
            <a:pPr marL="0" indent="0">
              <a:buNone/>
            </a:pPr>
            <a:r>
              <a:rPr lang="fr-FR" sz="1800" dirty="0"/>
              <a:t>2) all </a:t>
            </a:r>
            <a:r>
              <a:rPr lang="fr-FR" sz="1800" dirty="0" err="1"/>
              <a:t>year</a:t>
            </a:r>
            <a:r>
              <a:rPr lang="fr-FR" sz="1800" dirty="0"/>
              <a:t> long, </a:t>
            </a:r>
            <a:r>
              <a:rPr lang="fr-FR" sz="1800" dirty="0" err="1"/>
              <a:t>prepare</a:t>
            </a:r>
            <a:r>
              <a:rPr lang="fr-FR" sz="1800" dirty="0"/>
              <a:t> </a:t>
            </a:r>
            <a:r>
              <a:rPr lang="fr-FR" sz="1800" dirty="0" err="1"/>
              <a:t>some</a:t>
            </a:r>
            <a:r>
              <a:rPr lang="fr-FR" sz="1800" dirty="0"/>
              <a:t> fiches about the </a:t>
            </a:r>
            <a:r>
              <a:rPr lang="fr-FR" sz="1800" dirty="0" err="1"/>
              <a:t>most</a:t>
            </a:r>
            <a:r>
              <a:rPr lang="fr-FR" sz="1800" dirty="0"/>
              <a:t> </a:t>
            </a:r>
            <a:r>
              <a:rPr lang="fr-FR" sz="1800" dirty="0" err="1"/>
              <a:t>recurrent</a:t>
            </a:r>
            <a:r>
              <a:rPr lang="fr-FR" sz="1800" dirty="0"/>
              <a:t> </a:t>
            </a:r>
            <a:r>
              <a:rPr lang="fr-FR" sz="1800" dirty="0" err="1"/>
              <a:t>themes</a:t>
            </a:r>
            <a:r>
              <a:rPr lang="fr-FR" sz="1800" dirty="0"/>
              <a:t> in the concours (</a:t>
            </a:r>
            <a:r>
              <a:rPr lang="fr-FR" sz="1800" dirty="0" err="1"/>
              <a:t>cf</a:t>
            </a:r>
            <a:r>
              <a:rPr lang="fr-FR" sz="1800" dirty="0"/>
              <a:t> </a:t>
            </a:r>
            <a:r>
              <a:rPr lang="fr-FR" sz="1800" dirty="0" err="1"/>
              <a:t>next</a:t>
            </a:r>
            <a:r>
              <a:rPr lang="fr-FR" sz="1800" dirty="0"/>
              <a:t> slide)</a:t>
            </a:r>
          </a:p>
          <a:p>
            <a:endParaRPr lang="fr-FR" sz="1400" dirty="0"/>
          </a:p>
        </p:txBody>
      </p:sp>
    </p:spTree>
    <p:extLst>
      <p:ext uri="{BB962C8B-B14F-4D97-AF65-F5344CB8AC3E}">
        <p14:creationId xmlns:p14="http://schemas.microsoft.com/office/powerpoint/2010/main" val="10269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8FD462C-7AAA-597E-B66A-389783DC3157}"/>
              </a:ext>
            </a:extLst>
          </p:cNvPr>
          <p:cNvSpPr txBox="1"/>
          <p:nvPr/>
        </p:nvSpPr>
        <p:spPr>
          <a:xfrm>
            <a:off x="314740" y="337931"/>
            <a:ext cx="10903226" cy="6498189"/>
          </a:xfrm>
          <a:prstGeom prst="rect">
            <a:avLst/>
          </a:prstGeom>
          <a:noFill/>
        </p:spPr>
        <p:txBody>
          <a:bodyPr wrap="square" rtlCol="0">
            <a:spAutoFit/>
          </a:bodyPr>
          <a:lstStyle/>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Racism and violence against African Americans</a:t>
            </a:r>
            <a:r>
              <a:rPr lang="en-US" sz="1600" dirty="0">
                <a:effectLst/>
                <a:latin typeface="Garamond" panose="02020404030301010803" pitchFamily="18" charset="0"/>
                <a:ea typeface="Calibri" panose="020F0502020204030204" pitchFamily="34" charset="0"/>
                <a:cs typeface="Arial" panose="020B0604020202020204" pitchFamily="34" charset="0"/>
              </a:rPr>
              <a:t> (what is systemic racism? redlining? calls for reparations?)</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Gender equality</a:t>
            </a:r>
            <a:r>
              <a:rPr lang="en-US" sz="1600" dirty="0">
                <a:effectLst/>
                <a:latin typeface="Garamond" panose="02020404030301010803" pitchFamily="18" charset="0"/>
                <a:ea typeface="Calibri" panose="020F0502020204030204" pitchFamily="34" charset="0"/>
                <a:cs typeface="Arial" panose="020B0604020202020204" pitchFamily="34" charset="0"/>
              </a:rPr>
              <a:t> (pay gap, #metoo, abortion in the US, female political leadership, women in sports)</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Biden’s presidency </a:t>
            </a:r>
            <a:r>
              <a:rPr lang="en-US" sz="1600" dirty="0">
                <a:effectLst/>
                <a:latin typeface="Garamond" panose="02020404030301010803" pitchFamily="18" charset="0"/>
                <a:ea typeface="Calibri" panose="020F0502020204030204" pitchFamily="34" charset="0"/>
                <a:cs typeface="Arial" panose="020B0604020202020204" pitchFamily="34" charset="0"/>
              </a:rPr>
              <a:t>(</a:t>
            </a:r>
            <a:r>
              <a:rPr lang="en-US" sz="1600" u="sng" dirty="0">
                <a:effectLst/>
                <a:latin typeface="Garamond" panose="02020404030301010803" pitchFamily="18" charset="0"/>
                <a:ea typeface="Calibri" panose="020F0502020204030204" pitchFamily="34" charset="0"/>
                <a:cs typeface="Arial" panose="020B0604020202020204" pitchFamily="34" charset="0"/>
              </a:rPr>
              <a:t>foreign policy </a:t>
            </a:r>
            <a:r>
              <a:rPr lang="en-US" sz="1600" dirty="0">
                <a:effectLst/>
                <a:latin typeface="Garamond" panose="02020404030301010803" pitchFamily="18" charset="0"/>
                <a:ea typeface="Calibri" panose="020F0502020204030204" pitchFamily="34" charset="0"/>
                <a:cs typeface="Arial" panose="020B0604020202020204" pitchFamily="34" charset="0"/>
              </a:rPr>
              <a:t>vs Russia or China, </a:t>
            </a:r>
            <a:r>
              <a:rPr lang="en-US" sz="1600" u="sng" dirty="0">
                <a:effectLst/>
                <a:latin typeface="Garamond" panose="02020404030301010803" pitchFamily="18" charset="0"/>
                <a:ea typeface="Calibri" panose="020F0502020204030204" pitchFamily="34" charset="0"/>
                <a:cs typeface="Arial" panose="020B0604020202020204" pitchFamily="34" charset="0"/>
              </a:rPr>
              <a:t>domestic policy</a:t>
            </a:r>
            <a:r>
              <a:rPr lang="en-US" sz="1600" dirty="0">
                <a:effectLst/>
                <a:latin typeface="Garamond" panose="02020404030301010803" pitchFamily="18" charset="0"/>
                <a:ea typeface="Calibri" panose="020F0502020204030204" pitchFamily="34" charset="0"/>
                <a:cs typeface="Arial" panose="020B0604020202020204" pitchFamily="34" charset="0"/>
              </a:rPr>
              <a:t>: Inflation Reduction Act, CHIPS act) </a:t>
            </a:r>
            <a:r>
              <a:rPr lang="en-US" sz="1600" b="1" dirty="0">
                <a:effectLst/>
                <a:latin typeface="Garamond" panose="02020404030301010803" pitchFamily="18" charset="0"/>
                <a:ea typeface="Calibri" panose="020F0502020204030204" pitchFamily="34" charset="0"/>
                <a:cs typeface="Arial" panose="020B0604020202020204" pitchFamily="34" charset="0"/>
              </a:rPr>
              <a:t>vs the lasting influence of Trumpism on American politics</a:t>
            </a:r>
            <a:r>
              <a:rPr lang="en-US" sz="1600" dirty="0">
                <a:effectLst/>
                <a:latin typeface="Garamond" panose="02020404030301010803" pitchFamily="18" charset="0"/>
                <a:ea typeface="Calibri" panose="020F0502020204030204" pitchFamily="34" charset="0"/>
                <a:cs typeface="Arial" panose="020B0604020202020204" pitchFamily="34" charset="0"/>
              </a:rPr>
              <a:t> (ongoing support from MAGA </a:t>
            </a:r>
            <a:r>
              <a:rPr lang="en-US" sz="1600" dirty="0" err="1">
                <a:effectLst/>
                <a:latin typeface="Garamond" panose="02020404030301010803" pitchFamily="18" charset="0"/>
                <a:ea typeface="Calibri" panose="020F0502020204030204" pitchFamily="34" charset="0"/>
                <a:cs typeface="Arial" panose="020B0604020202020204" pitchFamily="34" charset="0"/>
              </a:rPr>
              <a:t>mvt</a:t>
            </a:r>
            <a:r>
              <a:rPr lang="en-US" sz="1600" dirty="0">
                <a:effectLst/>
                <a:latin typeface="Garamond" panose="02020404030301010803" pitchFamily="18" charset="0"/>
                <a:ea typeface="Calibri" panose="020F0502020204030204" pitchFamily="34" charset="0"/>
                <a:cs typeface="Arial" panose="020B0604020202020204" pitchFamily="34" charset="0"/>
              </a:rPr>
              <a:t> despite lawsuits, Freedom Caucus, …)</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Immigration</a:t>
            </a:r>
            <a:r>
              <a:rPr lang="en-US" sz="1600" dirty="0">
                <a:effectLst/>
                <a:latin typeface="Garamond" panose="02020404030301010803" pitchFamily="18" charset="0"/>
                <a:ea typeface="Calibri" panose="020F0502020204030204" pitchFamily="34" charset="0"/>
                <a:cs typeface="Arial" panose="020B0604020202020204" pitchFamily="34" charset="0"/>
              </a:rPr>
              <a:t> (the politicization of the border in the US, the Rwanda plan in the UK, multiculturalism in the UK)</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Gun control</a:t>
            </a:r>
            <a:r>
              <a:rPr lang="en-US" sz="1600" dirty="0">
                <a:effectLst/>
                <a:latin typeface="Garamond" panose="02020404030301010803" pitchFamily="18" charset="0"/>
                <a:ea typeface="Calibri" panose="020F0502020204030204" pitchFamily="34" charset="0"/>
                <a:cs typeface="Arial" panose="020B0604020202020204" pitchFamily="34" charset="0"/>
              </a:rPr>
              <a:t> (what still hinders it today? what is vigilantism? what is Gavin Newsom’s 28</a:t>
            </a:r>
            <a:r>
              <a:rPr lang="en-US" sz="1600" baseline="30000" dirty="0">
                <a:effectLst/>
                <a:latin typeface="Garamond" panose="02020404030301010803" pitchFamily="18" charset="0"/>
                <a:ea typeface="Calibri" panose="020F0502020204030204" pitchFamily="34" charset="0"/>
                <a:cs typeface="Arial" panose="020B0604020202020204" pitchFamily="34" charset="0"/>
              </a:rPr>
              <a:t>th</a:t>
            </a:r>
            <a:r>
              <a:rPr lang="en-US" sz="1600" dirty="0">
                <a:effectLst/>
                <a:latin typeface="Garamond" panose="02020404030301010803" pitchFamily="18" charset="0"/>
                <a:ea typeface="Calibri" panose="020F0502020204030204" pitchFamily="34" charset="0"/>
                <a:cs typeface="Arial" panose="020B0604020202020204" pitchFamily="34" charset="0"/>
              </a:rPr>
              <a:t> amendment about?)</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Healthcare systems</a:t>
            </a:r>
            <a:r>
              <a:rPr lang="en-US" sz="1600" dirty="0">
                <a:effectLst/>
                <a:latin typeface="Garamond" panose="02020404030301010803" pitchFamily="18" charset="0"/>
                <a:ea typeface="Calibri" panose="020F0502020204030204" pitchFamily="34" charset="0"/>
                <a:cs typeface="Arial" panose="020B0604020202020204" pitchFamily="34" charset="0"/>
              </a:rPr>
              <a:t> (the NHS crisis, the opioid crisis, Medicare-for-all)</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The rise of (Scottish, Irish, but also English) nationalism in the UK</a:t>
            </a:r>
            <a:r>
              <a:rPr lang="en-US" sz="1600" dirty="0">
                <a:effectLst/>
                <a:latin typeface="Garamond" panose="02020404030301010803" pitchFamily="18" charset="0"/>
                <a:ea typeface="Calibri" panose="020F0502020204030204" pitchFamily="34" charset="0"/>
                <a:cs typeface="Arial" panose="020B0604020202020204" pitchFamily="34" charset="0"/>
              </a:rPr>
              <a:t> (a </a:t>
            </a:r>
            <a:r>
              <a:rPr lang="en-US" sz="1600" dirty="0" err="1">
                <a:effectLst/>
                <a:latin typeface="Garamond" panose="02020404030301010803" pitchFamily="18" charset="0"/>
                <a:ea typeface="Calibri" panose="020F0502020204030204" pitchFamily="34" charset="0"/>
                <a:cs typeface="Arial" panose="020B0604020202020204" pitchFamily="34" charset="0"/>
              </a:rPr>
              <a:t>disUnited</a:t>
            </a:r>
            <a:r>
              <a:rPr lang="en-US" sz="1600" dirty="0">
                <a:effectLst/>
                <a:latin typeface="Garamond" panose="02020404030301010803" pitchFamily="18" charset="0"/>
                <a:ea typeface="Calibri" panose="020F0502020204030204" pitchFamily="34" charset="0"/>
                <a:cs typeface="Arial" panose="020B0604020202020204" pitchFamily="34" charset="0"/>
              </a:rPr>
              <a:t> Kingdom? victory of Sinn Fein in Northern Ireland but decline of SNP in Scotland, the death of the queen = the end of a common British identity?)</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British monarchy: a fragilized institution? </a:t>
            </a:r>
            <a:r>
              <a:rPr lang="en-US" sz="1600" dirty="0">
                <a:effectLst/>
                <a:latin typeface="Garamond" panose="02020404030301010803" pitchFamily="18" charset="0"/>
                <a:ea typeface="Calibri" panose="020F0502020204030204" pitchFamily="34" charset="0"/>
                <a:cs typeface="Arial" panose="020B0604020202020204" pitchFamily="34" charset="0"/>
              </a:rPr>
              <a:t>(a nation in mourning, an institution mired in scandals, can Charles III save the day?)</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Environmental concerns </a:t>
            </a:r>
            <a:r>
              <a:rPr lang="en-US" sz="1600" dirty="0">
                <a:effectLst/>
                <a:latin typeface="Garamond" panose="02020404030301010803" pitchFamily="18" charset="0"/>
                <a:ea typeface="Calibri" panose="020F0502020204030204" pitchFamily="34" charset="0"/>
                <a:cs typeface="Arial" panose="020B0604020202020204" pitchFamily="34" charset="0"/>
              </a:rPr>
              <a:t>(COP 29, radicalization of environmental activism, rise of veganism</a:t>
            </a:r>
            <a:r>
              <a:rPr lang="en-US" sz="1600" b="1" dirty="0">
                <a:effectLst/>
                <a:latin typeface="Garamond" panose="02020404030301010803" pitchFamily="18" charset="0"/>
                <a:ea typeface="Calibri" panose="020F0502020204030204" pitchFamily="34" charset="0"/>
                <a:cs typeface="Arial" panose="020B0604020202020204" pitchFamily="34" charset="0"/>
              </a:rPr>
              <a:t> </a:t>
            </a:r>
            <a:r>
              <a:rPr lang="en-US" sz="1600" dirty="0">
                <a:effectLst/>
                <a:latin typeface="Garamond" panose="02020404030301010803" pitchFamily="18" charset="0"/>
                <a:ea typeface="Calibri" panose="020F0502020204030204" pitchFamily="34" charset="0"/>
                <a:cs typeface="Arial" panose="020B0604020202020204" pitchFamily="34" charset="0"/>
              </a:rPr>
              <a:t>among the young, lab meat, fast fashion…)</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The world of work and business </a:t>
            </a:r>
            <a:r>
              <a:rPr lang="en-US" sz="1600" dirty="0">
                <a:effectLst/>
                <a:latin typeface="Garamond" panose="02020404030301010803" pitchFamily="18" charset="0"/>
                <a:ea typeface="Calibri" panose="020F0502020204030204" pitchFamily="34" charset="0"/>
                <a:cs typeface="Arial" panose="020B0604020202020204" pitchFamily="34" charset="0"/>
              </a:rPr>
              <a:t>(telecommuting: here to stay? the gig economy, the 4-day week v the hustle culture, the revival of trade unionism)</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Higher education </a:t>
            </a:r>
            <a:r>
              <a:rPr lang="en-US" sz="1600" dirty="0">
                <a:effectLst/>
                <a:latin typeface="Garamond" panose="02020404030301010803" pitchFamily="18" charset="0"/>
                <a:ea typeface="Calibri" panose="020F0502020204030204" pitchFamily="34" charset="0"/>
                <a:cs typeface="Arial" panose="020B0604020202020204" pitchFamily="34" charset="0"/>
              </a:rPr>
              <a:t>(student debt relief, affirmative action, precariousness, food banks, mental health issues)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err="1">
                <a:effectLst/>
                <a:latin typeface="Garamond" panose="02020404030301010803" pitchFamily="18" charset="0"/>
                <a:ea typeface="Calibri" panose="020F0502020204030204" pitchFamily="34" charset="0"/>
                <a:cs typeface="Arial" panose="020B0604020202020204" pitchFamily="34" charset="0"/>
              </a:rPr>
              <a:t>Globalisation</a:t>
            </a:r>
            <a:r>
              <a:rPr lang="en-US" sz="1600" b="1" dirty="0">
                <a:effectLst/>
                <a:latin typeface="Garamond" panose="02020404030301010803" pitchFamily="18" charset="0"/>
                <a:ea typeface="Calibri" panose="020F0502020204030204" pitchFamily="34" charset="0"/>
                <a:cs typeface="Arial" panose="020B0604020202020204" pitchFamily="34" charset="0"/>
              </a:rPr>
              <a:t> </a:t>
            </a:r>
            <a:r>
              <a:rPr lang="en-US" sz="1600" dirty="0">
                <a:effectLst/>
                <a:latin typeface="Garamond" panose="02020404030301010803" pitchFamily="18" charset="0"/>
                <a:ea typeface="Calibri" panose="020F0502020204030204" pitchFamily="34" charset="0"/>
                <a:cs typeface="Arial" panose="020B0604020202020204" pitchFamily="34" charset="0"/>
              </a:rPr>
              <a:t>(post-COVID19 world = supply chains crisis, de-</a:t>
            </a:r>
            <a:r>
              <a:rPr lang="en-US" sz="1600" dirty="0" err="1">
                <a:effectLst/>
                <a:latin typeface="Garamond" panose="02020404030301010803" pitchFamily="18" charset="0"/>
                <a:ea typeface="Calibri" panose="020F0502020204030204" pitchFamily="34" charset="0"/>
                <a:cs typeface="Arial" panose="020B0604020202020204" pitchFamily="34" charset="0"/>
              </a:rPr>
              <a:t>globalisation</a:t>
            </a:r>
            <a:r>
              <a:rPr lang="en-US" sz="1600" dirty="0">
                <a:effectLst/>
                <a:latin typeface="Garamond" panose="02020404030301010803" pitchFamily="18" charset="0"/>
                <a:ea typeface="Calibri" panose="020F0502020204030204" pitchFamily="34" charset="0"/>
                <a:cs typeface="Arial" panose="020B0604020202020204" pitchFamily="34" charset="0"/>
              </a:rPr>
              <a:t> of trade, protectionism)</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The media, social media </a:t>
            </a:r>
            <a:r>
              <a:rPr lang="en-US" sz="1600" dirty="0">
                <a:effectLst/>
                <a:latin typeface="Garamond" panose="02020404030301010803" pitchFamily="18" charset="0"/>
                <a:ea typeface="Calibri" panose="020F0502020204030204" pitchFamily="34" charset="0"/>
                <a:cs typeface="Arial" panose="020B0604020202020204" pitchFamily="34" charset="0"/>
              </a:rPr>
              <a:t>(the “4th estate”, Facebook/Cambridge Analytica, section 230, Elon Musk/Twitter, free speech vs cancel culture, Rupert Murdoch, </a:t>
            </a:r>
            <a:r>
              <a:rPr lang="en-US" sz="1600" dirty="0" err="1">
                <a:effectLst/>
                <a:latin typeface="Garamond" panose="02020404030301010803" pitchFamily="18" charset="0"/>
                <a:ea typeface="Calibri" panose="020F0502020204030204" pitchFamily="34" charset="0"/>
                <a:cs typeface="Arial" panose="020B0604020202020204" pitchFamily="34" charset="0"/>
              </a:rPr>
              <a:t>Tiktok</a:t>
            </a:r>
            <a:r>
              <a:rPr lang="en-US" sz="1600" dirty="0">
                <a:effectLst/>
                <a:latin typeface="Garamond" panose="02020404030301010803" pitchFamily="18" charset="0"/>
                <a:ea typeface="Calibri" panose="020F0502020204030204" pitchFamily="34" charset="0"/>
                <a:cs typeface="Arial" panose="020B0604020202020204" pitchFamily="34" charset="0"/>
              </a:rPr>
              <a:t> ban)</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New technology</a:t>
            </a:r>
            <a:r>
              <a:rPr lang="en-US" sz="1600" dirty="0">
                <a:effectLst/>
                <a:latin typeface="Garamond" panose="02020404030301010803" pitchFamily="18" charset="0"/>
                <a:ea typeface="Calibri" panose="020F0502020204030204" pitchFamily="34" charset="0"/>
                <a:cs typeface="Arial" panose="020B0604020202020204" pitchFamily="34" charset="0"/>
              </a:rPr>
              <a:t> (Artificial Intelligence, facial recognition, drones, transhumanism…)</a:t>
            </a:r>
            <a:endParaRPr lang="fr-FR"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1000"/>
              </a:spcAft>
              <a:buFont typeface="Calibri" panose="020F0502020204030204" pitchFamily="34" charset="0"/>
              <a:buChar char="-"/>
            </a:pPr>
            <a:r>
              <a:rPr lang="en-US" sz="1600" b="1" dirty="0">
                <a:effectLst/>
                <a:latin typeface="Garamond" panose="02020404030301010803" pitchFamily="18" charset="0"/>
                <a:ea typeface="Calibri" panose="020F0502020204030204" pitchFamily="34" charset="0"/>
                <a:cs typeface="Arial" panose="020B0604020202020204" pitchFamily="34" charset="0"/>
              </a:rPr>
              <a:t>The recognition of Indigenous rights </a:t>
            </a:r>
            <a:r>
              <a:rPr lang="en-US" sz="1600" dirty="0">
                <a:effectLst/>
                <a:latin typeface="Garamond" panose="02020404030301010803" pitchFamily="18" charset="0"/>
                <a:ea typeface="Calibri" panose="020F0502020204030204" pitchFamily="34" charset="0"/>
                <a:cs typeface="Arial" panose="020B0604020202020204" pitchFamily="34" charset="0"/>
              </a:rPr>
              <a:t>(Australia, New Zealand, The United States, Canada…)</a:t>
            </a:r>
          </a:p>
          <a:p>
            <a:pPr marL="342900" lvl="0" indent="-342900">
              <a:spcAft>
                <a:spcPts val="1000"/>
              </a:spcAft>
              <a:buFont typeface="Calibri" panose="020F0502020204030204" pitchFamily="34" charset="0"/>
              <a:buChar char="-"/>
            </a:pPr>
            <a:r>
              <a:rPr lang="en-US" sz="1600" b="1" dirty="0">
                <a:latin typeface="Garamond" panose="02020404030301010803" pitchFamily="18" charset="0"/>
                <a:ea typeface="Calibri" panose="020F0502020204030204" pitchFamily="34" charset="0"/>
                <a:cs typeface="Arial" panose="020B0604020202020204" pitchFamily="34" charset="0"/>
              </a:rPr>
              <a:t>Religion</a:t>
            </a:r>
            <a:r>
              <a:rPr lang="en-US" sz="1600" dirty="0">
                <a:latin typeface="Garamond" panose="02020404030301010803" pitchFamily="18" charset="0"/>
                <a:ea typeface="Calibri" panose="020F0502020204030204" pitchFamily="34" charset="0"/>
                <a:cs typeface="Arial" panose="020B0604020202020204" pitchFamily="34" charset="0"/>
              </a:rPr>
              <a:t> </a:t>
            </a:r>
            <a:r>
              <a:rPr lang="en-US" sz="1600" b="1" dirty="0">
                <a:latin typeface="Garamond" panose="02020404030301010803" pitchFamily="18" charset="0"/>
                <a:ea typeface="Calibri" panose="020F0502020204030204" pitchFamily="34" charset="0"/>
                <a:cs typeface="Arial" panose="020B0604020202020204" pitchFamily="34" charset="0"/>
              </a:rPr>
              <a:t>and politics </a:t>
            </a:r>
            <a:r>
              <a:rPr lang="en-US" sz="1600" dirty="0">
                <a:latin typeface="Garamond" panose="02020404030301010803" pitchFamily="18" charset="0"/>
                <a:ea typeface="Calibri" panose="020F0502020204030204" pitchFamily="34" charset="0"/>
                <a:cs typeface="Arial" panose="020B0604020202020204" pitchFamily="34" charset="0"/>
              </a:rPr>
              <a:t>(Christian nationalism in the USA, religious teachings in US schools)</a:t>
            </a:r>
            <a:endParaRPr lang="fr-FR" sz="1600" b="1"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0038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07A62-AB56-952D-698A-3C0924977A18}"/>
              </a:ext>
            </a:extLst>
          </p:cNvPr>
          <p:cNvSpPr>
            <a:spLocks noGrp="1"/>
          </p:cNvSpPr>
          <p:nvPr>
            <p:ph type="title"/>
          </p:nvPr>
        </p:nvSpPr>
        <p:spPr/>
        <p:txBody>
          <a:bodyPr>
            <a:normAutofit/>
          </a:bodyPr>
          <a:lstStyle/>
          <a:p>
            <a:r>
              <a:rPr lang="fr-FR" dirty="0"/>
              <a:t>July 4th : General </a:t>
            </a:r>
            <a:r>
              <a:rPr lang="fr-FR" dirty="0" err="1"/>
              <a:t>elections</a:t>
            </a:r>
            <a:r>
              <a:rPr lang="fr-FR" dirty="0"/>
              <a:t> : Labour </a:t>
            </a:r>
            <a:r>
              <a:rPr lang="fr-FR" dirty="0" err="1"/>
              <a:t>landslide</a:t>
            </a:r>
            <a:br>
              <a:rPr lang="fr-FR" dirty="0"/>
            </a:br>
            <a:r>
              <a:rPr lang="fr-FR" dirty="0"/>
              <a:t>-&gt; </a:t>
            </a:r>
            <a:r>
              <a:rPr lang="fr-FR" dirty="0" err="1"/>
              <a:t>Keir</a:t>
            </a:r>
            <a:r>
              <a:rPr lang="fr-FR" dirty="0"/>
              <a:t> </a:t>
            </a:r>
            <a:r>
              <a:rPr lang="fr-FR" dirty="0" err="1"/>
              <a:t>Starmer</a:t>
            </a:r>
            <a:r>
              <a:rPr lang="fr-FR" dirty="0"/>
              <a:t> </a:t>
            </a:r>
            <a:r>
              <a:rPr lang="fr-FR" dirty="0" err="1"/>
              <a:t>becomes</a:t>
            </a:r>
            <a:r>
              <a:rPr lang="fr-FR" dirty="0"/>
              <a:t> Prime </a:t>
            </a:r>
            <a:r>
              <a:rPr lang="fr-FR" dirty="0" err="1"/>
              <a:t>Minister</a:t>
            </a:r>
            <a:endParaRPr lang="fr-FR" dirty="0"/>
          </a:p>
        </p:txBody>
      </p:sp>
      <p:pic>
        <p:nvPicPr>
          <p:cNvPr id="4" name="Espace réservé du contenu 3">
            <a:extLst>
              <a:ext uri="{FF2B5EF4-FFF2-40B4-BE49-F238E27FC236}">
                <a16:creationId xmlns:a16="http://schemas.microsoft.com/office/drawing/2014/main" id="{35021A31-03B9-502E-21F3-A396BE357E8B}"/>
              </a:ext>
            </a:extLst>
          </p:cNvPr>
          <p:cNvPicPr>
            <a:picLocks noGrp="1" noChangeAspect="1"/>
          </p:cNvPicPr>
          <p:nvPr>
            <p:ph idx="1"/>
          </p:nvPr>
        </p:nvPicPr>
        <p:blipFill>
          <a:blip r:embed="rId2"/>
          <a:stretch>
            <a:fillRect/>
          </a:stretch>
        </p:blipFill>
        <p:spPr>
          <a:xfrm>
            <a:off x="6751759" y="2242999"/>
            <a:ext cx="4910317" cy="3906991"/>
          </a:xfrm>
          <a:prstGeom prst="rect">
            <a:avLst/>
          </a:prstGeom>
        </p:spPr>
      </p:pic>
      <p:pic>
        <p:nvPicPr>
          <p:cNvPr id="6" name="Image 5">
            <a:extLst>
              <a:ext uri="{FF2B5EF4-FFF2-40B4-BE49-F238E27FC236}">
                <a16:creationId xmlns:a16="http://schemas.microsoft.com/office/drawing/2014/main" id="{01702B9A-73AC-8F57-9F0D-8E9DE18AC6D5}"/>
              </a:ext>
            </a:extLst>
          </p:cNvPr>
          <p:cNvPicPr>
            <a:picLocks noChangeAspect="1"/>
          </p:cNvPicPr>
          <p:nvPr/>
        </p:nvPicPr>
        <p:blipFill>
          <a:blip r:embed="rId3"/>
          <a:stretch>
            <a:fillRect/>
          </a:stretch>
        </p:blipFill>
        <p:spPr>
          <a:xfrm>
            <a:off x="124473" y="1690688"/>
            <a:ext cx="6452288" cy="4572460"/>
          </a:xfrm>
          <a:prstGeom prst="rect">
            <a:avLst/>
          </a:prstGeom>
        </p:spPr>
      </p:pic>
      <p:sp>
        <p:nvSpPr>
          <p:cNvPr id="7" name="ZoneTexte 6">
            <a:extLst>
              <a:ext uri="{FF2B5EF4-FFF2-40B4-BE49-F238E27FC236}">
                <a16:creationId xmlns:a16="http://schemas.microsoft.com/office/drawing/2014/main" id="{C2CB1046-EA21-761D-DECF-CB18C5B6240B}"/>
              </a:ext>
            </a:extLst>
          </p:cNvPr>
          <p:cNvSpPr txBox="1"/>
          <p:nvPr/>
        </p:nvSpPr>
        <p:spPr>
          <a:xfrm>
            <a:off x="6833419" y="1828800"/>
            <a:ext cx="5063613" cy="369332"/>
          </a:xfrm>
          <a:prstGeom prst="rect">
            <a:avLst/>
          </a:prstGeom>
          <a:noFill/>
        </p:spPr>
        <p:txBody>
          <a:bodyPr wrap="square" rtlCol="0">
            <a:spAutoFit/>
          </a:bodyPr>
          <a:lstStyle/>
          <a:p>
            <a:r>
              <a:rPr lang="fr-FR" dirty="0" err="1">
                <a:highlight>
                  <a:srgbClr val="00FFFF"/>
                </a:highlight>
              </a:rPr>
              <a:t>Problem</a:t>
            </a:r>
            <a:r>
              <a:rPr lang="fr-FR" dirty="0">
                <a:highlight>
                  <a:srgbClr val="00FFFF"/>
                </a:highlight>
              </a:rPr>
              <a:t> of first-</a:t>
            </a:r>
            <a:r>
              <a:rPr lang="fr-FR" dirty="0" err="1">
                <a:highlight>
                  <a:srgbClr val="00FFFF"/>
                </a:highlight>
              </a:rPr>
              <a:t>past</a:t>
            </a:r>
            <a:r>
              <a:rPr lang="fr-FR" dirty="0">
                <a:highlight>
                  <a:srgbClr val="00FFFF"/>
                </a:highlight>
              </a:rPr>
              <a:t>-the post system</a:t>
            </a:r>
          </a:p>
        </p:txBody>
      </p:sp>
      <p:sp>
        <p:nvSpPr>
          <p:cNvPr id="8" name="ZoneTexte 7">
            <a:extLst>
              <a:ext uri="{FF2B5EF4-FFF2-40B4-BE49-F238E27FC236}">
                <a16:creationId xmlns:a16="http://schemas.microsoft.com/office/drawing/2014/main" id="{54D38A46-3FF4-8163-7197-43C8F74D105A}"/>
              </a:ext>
            </a:extLst>
          </p:cNvPr>
          <p:cNvSpPr txBox="1"/>
          <p:nvPr/>
        </p:nvSpPr>
        <p:spPr>
          <a:xfrm>
            <a:off x="403123" y="6371303"/>
            <a:ext cx="5810864" cy="369332"/>
          </a:xfrm>
          <a:prstGeom prst="rect">
            <a:avLst/>
          </a:prstGeom>
          <a:noFill/>
        </p:spPr>
        <p:txBody>
          <a:bodyPr wrap="square" rtlCol="0">
            <a:spAutoFit/>
          </a:bodyPr>
          <a:lstStyle/>
          <a:p>
            <a:r>
              <a:rPr lang="fr-FR" dirty="0">
                <a:highlight>
                  <a:srgbClr val="00FFFF"/>
                </a:highlight>
              </a:rPr>
              <a:t>Record 335 new </a:t>
            </a:r>
            <a:r>
              <a:rPr lang="fr-FR" dirty="0" err="1">
                <a:highlight>
                  <a:srgbClr val="00FFFF"/>
                </a:highlight>
              </a:rPr>
              <a:t>MPs</a:t>
            </a:r>
            <a:r>
              <a:rPr lang="fr-FR" dirty="0">
                <a:highlight>
                  <a:srgbClr val="00FFFF"/>
                </a:highlight>
              </a:rPr>
              <a:t> and record </a:t>
            </a:r>
            <a:r>
              <a:rPr lang="fr-FR" dirty="0" err="1">
                <a:highlight>
                  <a:srgbClr val="00FFFF"/>
                </a:highlight>
              </a:rPr>
              <a:t>number</a:t>
            </a:r>
            <a:r>
              <a:rPr lang="fr-FR" dirty="0">
                <a:highlight>
                  <a:srgbClr val="00FFFF"/>
                </a:highlight>
              </a:rPr>
              <a:t> of </a:t>
            </a:r>
            <a:r>
              <a:rPr lang="fr-FR" dirty="0" err="1">
                <a:highlight>
                  <a:srgbClr val="00FFFF"/>
                </a:highlight>
              </a:rPr>
              <a:t>women</a:t>
            </a:r>
            <a:r>
              <a:rPr lang="fr-FR" dirty="0"/>
              <a:t>.</a:t>
            </a:r>
          </a:p>
        </p:txBody>
      </p:sp>
    </p:spTree>
    <p:extLst>
      <p:ext uri="{BB962C8B-B14F-4D97-AF65-F5344CB8AC3E}">
        <p14:creationId xmlns:p14="http://schemas.microsoft.com/office/powerpoint/2010/main" val="420140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A10A5FC-6345-C485-F055-014EC3BD4EFB}"/>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r>
              <a:rPr lang="en-US" kern="1200" dirty="0">
                <a:solidFill>
                  <a:srgbClr val="FFFFFF"/>
                </a:solidFill>
                <a:latin typeface="+mj-lt"/>
                <a:ea typeface="+mj-ea"/>
                <a:cs typeface="+mj-cs"/>
              </a:rPr>
              <a:t>July 16th: Welsh 4-month-long First Minister, Vaughan Gething resigned due to controversy over campaign donations </a:t>
            </a:r>
          </a:p>
        </p:txBody>
      </p:sp>
      <p:pic>
        <p:nvPicPr>
          <p:cNvPr id="4" name="Espace réservé du contenu 3">
            <a:extLst>
              <a:ext uri="{FF2B5EF4-FFF2-40B4-BE49-F238E27FC236}">
                <a16:creationId xmlns:a16="http://schemas.microsoft.com/office/drawing/2014/main" id="{C2C87C72-9950-598A-CA28-58FB34570948}"/>
              </a:ext>
            </a:extLst>
          </p:cNvPr>
          <p:cNvPicPr>
            <a:picLocks noGrp="1" noChangeAspect="1"/>
          </p:cNvPicPr>
          <p:nvPr>
            <p:ph idx="1"/>
          </p:nvPr>
        </p:nvPicPr>
        <p:blipFill>
          <a:blip r:embed="rId2"/>
          <a:stretch>
            <a:fillRect/>
          </a:stretch>
        </p:blipFill>
        <p:spPr>
          <a:xfrm>
            <a:off x="6115031" y="492573"/>
            <a:ext cx="4631126" cy="5880796"/>
          </a:xfrm>
          <a:prstGeom prst="rect">
            <a:avLst/>
          </a:prstGeom>
        </p:spPr>
      </p:pic>
    </p:spTree>
    <p:extLst>
      <p:ext uri="{BB962C8B-B14F-4D97-AF65-F5344CB8AC3E}">
        <p14:creationId xmlns:p14="http://schemas.microsoft.com/office/powerpoint/2010/main" val="1640753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F8A0502-EC82-87A6-F2FA-6B86D8115668}"/>
              </a:ext>
            </a:extLst>
          </p:cNvPr>
          <p:cNvSpPr>
            <a:spLocks noGrp="1"/>
          </p:cNvSpPr>
          <p:nvPr>
            <p:ph type="title"/>
          </p:nvPr>
        </p:nvSpPr>
        <p:spPr>
          <a:xfrm>
            <a:off x="640080" y="325369"/>
            <a:ext cx="4368602" cy="1956841"/>
          </a:xfrm>
        </p:spPr>
        <p:txBody>
          <a:bodyPr anchor="b">
            <a:normAutofit/>
          </a:bodyPr>
          <a:lstStyle/>
          <a:p>
            <a:r>
              <a:rPr lang="fr-FR" sz="5400"/>
              <a:t>July 17th: The King’s Speech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C67C314-FA07-AE46-F0CD-EE47AA3BA043}"/>
              </a:ext>
            </a:extLst>
          </p:cNvPr>
          <p:cNvSpPr>
            <a:spLocks noGrp="1"/>
          </p:cNvSpPr>
          <p:nvPr>
            <p:ph idx="1"/>
          </p:nvPr>
        </p:nvSpPr>
        <p:spPr>
          <a:xfrm>
            <a:off x="640080" y="2872899"/>
            <a:ext cx="4243589" cy="3320668"/>
          </a:xfrm>
        </p:spPr>
        <p:txBody>
          <a:bodyPr>
            <a:normAutofit/>
          </a:bodyPr>
          <a:lstStyle/>
          <a:p>
            <a:r>
              <a:rPr lang="fr-FR" sz="2200"/>
              <a:t>Outlined Labour’s plans for its new government. Introduced 40 bills, focusing on environmental transition and energy, transport, infrasctructure, housing, English devolution, constitutional reform (House of Lords), immigration, and Tobacco and Vapes bill…</a:t>
            </a:r>
          </a:p>
        </p:txBody>
      </p:sp>
      <p:pic>
        <p:nvPicPr>
          <p:cNvPr id="4" name="Image 3">
            <a:extLst>
              <a:ext uri="{FF2B5EF4-FFF2-40B4-BE49-F238E27FC236}">
                <a16:creationId xmlns:a16="http://schemas.microsoft.com/office/drawing/2014/main" id="{593083AC-3CA3-C5DA-DEEE-A616B2BCA69C}"/>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Image 5">
            <a:extLst>
              <a:ext uri="{FF2B5EF4-FFF2-40B4-BE49-F238E27FC236}">
                <a16:creationId xmlns:a16="http://schemas.microsoft.com/office/drawing/2014/main" id="{4877BF20-3BF9-A7D2-19FA-8258A0F33E46}"/>
              </a:ext>
            </a:extLst>
          </p:cNvPr>
          <p:cNvPicPr>
            <a:picLocks noChangeAspect="1"/>
          </p:cNvPicPr>
          <p:nvPr/>
        </p:nvPicPr>
        <p:blipFill>
          <a:blip r:embed="rId3"/>
          <a:stretch>
            <a:fillRect/>
          </a:stretch>
        </p:blipFill>
        <p:spPr>
          <a:xfrm>
            <a:off x="5813324" y="3809022"/>
            <a:ext cx="5875529" cy="2720576"/>
          </a:xfrm>
          <a:prstGeom prst="rect">
            <a:avLst/>
          </a:prstGeom>
        </p:spPr>
      </p:pic>
    </p:spTree>
    <p:extLst>
      <p:ext uri="{BB962C8B-B14F-4D97-AF65-F5344CB8AC3E}">
        <p14:creationId xmlns:p14="http://schemas.microsoft.com/office/powerpoint/2010/main" val="251668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0275501-5CEA-5CBA-1660-2FA5C4531A46}"/>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July 14</a:t>
            </a:r>
            <a:r>
              <a:rPr lang="en-US" sz="4000" kern="1200" baseline="30000" dirty="0">
                <a:solidFill>
                  <a:srgbClr val="FFFFFF"/>
                </a:solidFill>
                <a:latin typeface="+mj-lt"/>
                <a:ea typeface="+mj-ea"/>
                <a:cs typeface="+mj-cs"/>
              </a:rPr>
              <a:t>th</a:t>
            </a:r>
            <a:r>
              <a:rPr lang="en-US" sz="4000" kern="1200" dirty="0">
                <a:solidFill>
                  <a:srgbClr val="FFFFFF"/>
                </a:solidFill>
                <a:latin typeface="+mj-lt"/>
                <a:ea typeface="+mj-ea"/>
                <a:cs typeface="+mj-cs"/>
              </a:rPr>
              <a:t>: Princess Kate attends men’s Wimbledon final</a:t>
            </a:r>
          </a:p>
        </p:txBody>
      </p:sp>
      <p:pic>
        <p:nvPicPr>
          <p:cNvPr id="4" name="Espace réservé du contenu 3">
            <a:extLst>
              <a:ext uri="{FF2B5EF4-FFF2-40B4-BE49-F238E27FC236}">
                <a16:creationId xmlns:a16="http://schemas.microsoft.com/office/drawing/2014/main" id="{750DCF51-5839-BCC9-9238-D7DB02475D2A}"/>
              </a:ext>
            </a:extLst>
          </p:cNvPr>
          <p:cNvPicPr>
            <a:picLocks noGrp="1" noChangeAspect="1"/>
          </p:cNvPicPr>
          <p:nvPr>
            <p:ph idx="1"/>
          </p:nvPr>
        </p:nvPicPr>
        <p:blipFill>
          <a:blip r:embed="rId2"/>
          <a:stretch>
            <a:fillRect/>
          </a:stretch>
        </p:blipFill>
        <p:spPr>
          <a:xfrm>
            <a:off x="6931318" y="457199"/>
            <a:ext cx="3937683" cy="5899152"/>
          </a:xfrm>
          <a:prstGeom prst="rect">
            <a:avLst/>
          </a:prstGeom>
        </p:spPr>
      </p:pic>
    </p:spTree>
    <p:extLst>
      <p:ext uri="{BB962C8B-B14F-4D97-AF65-F5344CB8AC3E}">
        <p14:creationId xmlns:p14="http://schemas.microsoft.com/office/powerpoint/2010/main" val="296962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p!!Rectangle">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Statue of Liberty in Manhattan">
            <a:extLst>
              <a:ext uri="{FF2B5EF4-FFF2-40B4-BE49-F238E27FC236}">
                <a16:creationId xmlns:a16="http://schemas.microsoft.com/office/drawing/2014/main" id="{76AE8467-E696-2C09-5370-5DFFF054479D}"/>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m!!text rectangle">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01705C-7859-6436-7A75-5A550A60A996}"/>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4000" dirty="0"/>
              <a:t>American politics</a:t>
            </a:r>
          </a:p>
        </p:txBody>
      </p:sp>
      <p:sp>
        <p:nvSpPr>
          <p:cNvPr id="13" name="m!!accent">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94115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804A5-3562-9343-5E4C-4412280721E8}"/>
              </a:ext>
            </a:extLst>
          </p:cNvPr>
          <p:cNvSpPr>
            <a:spLocks noGrp="1"/>
          </p:cNvSpPr>
          <p:nvPr>
            <p:ph type="title"/>
          </p:nvPr>
        </p:nvSpPr>
        <p:spPr>
          <a:xfrm>
            <a:off x="838200" y="365125"/>
            <a:ext cx="7116097" cy="1325563"/>
          </a:xfrm>
        </p:spPr>
        <p:txBody>
          <a:bodyPr/>
          <a:lstStyle/>
          <a:p>
            <a:r>
              <a:rPr lang="fr-FR" dirty="0"/>
              <a:t>July 1st : </a:t>
            </a:r>
            <a:r>
              <a:rPr lang="fr-FR" dirty="0" err="1"/>
              <a:t>Trump’s</a:t>
            </a:r>
            <a:r>
              <a:rPr lang="fr-FR" dirty="0"/>
              <a:t> </a:t>
            </a:r>
            <a:r>
              <a:rPr lang="fr-FR" dirty="0" err="1"/>
              <a:t>immunity</a:t>
            </a:r>
            <a:r>
              <a:rPr lang="fr-FR" dirty="0"/>
              <a:t> in Jan 6th case</a:t>
            </a:r>
          </a:p>
        </p:txBody>
      </p:sp>
      <p:pic>
        <p:nvPicPr>
          <p:cNvPr id="8" name="Espace réservé du contenu 7">
            <a:extLst>
              <a:ext uri="{FF2B5EF4-FFF2-40B4-BE49-F238E27FC236}">
                <a16:creationId xmlns:a16="http://schemas.microsoft.com/office/drawing/2014/main" id="{E4A44EFA-252F-97A7-1B63-0C1292704A9A}"/>
              </a:ext>
            </a:extLst>
          </p:cNvPr>
          <p:cNvPicPr>
            <a:picLocks noGrp="1" noChangeAspect="1"/>
          </p:cNvPicPr>
          <p:nvPr>
            <p:ph idx="1"/>
          </p:nvPr>
        </p:nvPicPr>
        <p:blipFill>
          <a:blip r:embed="rId2"/>
          <a:stretch>
            <a:fillRect/>
          </a:stretch>
        </p:blipFill>
        <p:spPr>
          <a:xfrm>
            <a:off x="939006" y="1671638"/>
            <a:ext cx="4351338" cy="4351338"/>
          </a:xfrm>
          <a:prstGeom prst="rect">
            <a:avLst/>
          </a:prstGeom>
        </p:spPr>
      </p:pic>
      <p:pic>
        <p:nvPicPr>
          <p:cNvPr id="9" name="Image 8">
            <a:extLst>
              <a:ext uri="{FF2B5EF4-FFF2-40B4-BE49-F238E27FC236}">
                <a16:creationId xmlns:a16="http://schemas.microsoft.com/office/drawing/2014/main" id="{251E3699-DCD1-4343-7C87-70A70EC90C33}"/>
              </a:ext>
            </a:extLst>
          </p:cNvPr>
          <p:cNvPicPr>
            <a:picLocks noChangeAspect="1"/>
          </p:cNvPicPr>
          <p:nvPr/>
        </p:nvPicPr>
        <p:blipFill>
          <a:blip r:embed="rId3"/>
          <a:stretch>
            <a:fillRect/>
          </a:stretch>
        </p:blipFill>
        <p:spPr>
          <a:xfrm>
            <a:off x="5290344" y="2266157"/>
            <a:ext cx="4743450" cy="3162300"/>
          </a:xfrm>
          <a:prstGeom prst="rect">
            <a:avLst/>
          </a:prstGeom>
        </p:spPr>
      </p:pic>
      <p:pic>
        <p:nvPicPr>
          <p:cNvPr id="11" name="Image 10">
            <a:extLst>
              <a:ext uri="{FF2B5EF4-FFF2-40B4-BE49-F238E27FC236}">
                <a16:creationId xmlns:a16="http://schemas.microsoft.com/office/drawing/2014/main" id="{488AEC54-7814-D415-E4A2-57991F988C7D}"/>
              </a:ext>
            </a:extLst>
          </p:cNvPr>
          <p:cNvPicPr>
            <a:picLocks noChangeAspect="1"/>
          </p:cNvPicPr>
          <p:nvPr/>
        </p:nvPicPr>
        <p:blipFill>
          <a:blip r:embed="rId4"/>
          <a:stretch>
            <a:fillRect/>
          </a:stretch>
        </p:blipFill>
        <p:spPr>
          <a:xfrm>
            <a:off x="8737887" y="280988"/>
            <a:ext cx="3176270" cy="3970337"/>
          </a:xfrm>
          <a:prstGeom prst="rect">
            <a:avLst/>
          </a:prstGeom>
        </p:spPr>
      </p:pic>
      <p:pic>
        <p:nvPicPr>
          <p:cNvPr id="4" name="Image 3">
            <a:extLst>
              <a:ext uri="{FF2B5EF4-FFF2-40B4-BE49-F238E27FC236}">
                <a16:creationId xmlns:a16="http://schemas.microsoft.com/office/drawing/2014/main" id="{C8BCE525-F0AB-34E9-B34B-EFA3D2E9AADD}"/>
              </a:ext>
            </a:extLst>
          </p:cNvPr>
          <p:cNvPicPr>
            <a:picLocks noChangeAspect="1"/>
          </p:cNvPicPr>
          <p:nvPr/>
        </p:nvPicPr>
        <p:blipFill>
          <a:blip r:embed="rId5"/>
          <a:stretch>
            <a:fillRect/>
          </a:stretch>
        </p:blipFill>
        <p:spPr>
          <a:xfrm>
            <a:off x="6073934" y="4251325"/>
            <a:ext cx="5662151" cy="2560542"/>
          </a:xfrm>
          <a:prstGeom prst="rect">
            <a:avLst/>
          </a:prstGeom>
        </p:spPr>
      </p:pic>
    </p:spTree>
    <p:extLst>
      <p:ext uri="{BB962C8B-B14F-4D97-AF65-F5344CB8AC3E}">
        <p14:creationId xmlns:p14="http://schemas.microsoft.com/office/powerpoint/2010/main" val="1022849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8917A4-1E9C-AC63-DF01-3CA7B3641D20}"/>
              </a:ext>
            </a:extLst>
          </p:cNvPr>
          <p:cNvSpPr>
            <a:spLocks noGrp="1"/>
          </p:cNvSpPr>
          <p:nvPr>
            <p:ph type="title"/>
          </p:nvPr>
        </p:nvSpPr>
        <p:spPr/>
        <p:txBody>
          <a:bodyPr/>
          <a:lstStyle/>
          <a:p>
            <a:pPr algn="ctr"/>
            <a:r>
              <a:rPr lang="fr-FR" dirty="0"/>
              <a:t>July 13th: </a:t>
            </a:r>
            <a:r>
              <a:rPr lang="fr-FR" dirty="0" err="1"/>
              <a:t>Trump’s</a:t>
            </a:r>
            <a:r>
              <a:rPr lang="fr-FR" dirty="0"/>
              <a:t> </a:t>
            </a:r>
            <a:r>
              <a:rPr lang="fr-FR" dirty="0" err="1"/>
              <a:t>assassination</a:t>
            </a:r>
            <a:r>
              <a:rPr lang="fr-FR" dirty="0"/>
              <a:t> </a:t>
            </a:r>
            <a:r>
              <a:rPr lang="fr-FR" dirty="0" err="1"/>
              <a:t>attempt</a:t>
            </a:r>
            <a:r>
              <a:rPr lang="fr-FR" dirty="0"/>
              <a:t> at </a:t>
            </a:r>
            <a:r>
              <a:rPr lang="fr-FR" dirty="0" err="1"/>
              <a:t>rally</a:t>
            </a:r>
            <a:r>
              <a:rPr lang="fr-FR" dirty="0"/>
              <a:t> in </a:t>
            </a:r>
            <a:r>
              <a:rPr lang="fr-FR" dirty="0" err="1"/>
              <a:t>Pennsylvania</a:t>
            </a:r>
            <a:r>
              <a:rPr lang="fr-FR" dirty="0"/>
              <a:t> – One </a:t>
            </a:r>
            <a:r>
              <a:rPr lang="fr-FR" dirty="0" err="1"/>
              <a:t>dead</a:t>
            </a:r>
            <a:r>
              <a:rPr lang="fr-FR" dirty="0"/>
              <a:t> + shooter</a:t>
            </a:r>
          </a:p>
        </p:txBody>
      </p:sp>
      <p:pic>
        <p:nvPicPr>
          <p:cNvPr id="4" name="Espace réservé du contenu 3">
            <a:extLst>
              <a:ext uri="{FF2B5EF4-FFF2-40B4-BE49-F238E27FC236}">
                <a16:creationId xmlns:a16="http://schemas.microsoft.com/office/drawing/2014/main" id="{180A0473-C3A8-ECCC-612D-BDA4EDE583B9}"/>
              </a:ext>
            </a:extLst>
          </p:cNvPr>
          <p:cNvPicPr>
            <a:picLocks noGrp="1" noChangeAspect="1"/>
          </p:cNvPicPr>
          <p:nvPr>
            <p:ph idx="1"/>
          </p:nvPr>
        </p:nvPicPr>
        <p:blipFill>
          <a:blip r:embed="rId2"/>
          <a:stretch>
            <a:fillRect/>
          </a:stretch>
        </p:blipFill>
        <p:spPr>
          <a:xfrm>
            <a:off x="1361333" y="1894451"/>
            <a:ext cx="2252457" cy="4351338"/>
          </a:xfrm>
          <a:prstGeom prst="rect">
            <a:avLst/>
          </a:prstGeom>
        </p:spPr>
      </p:pic>
      <p:pic>
        <p:nvPicPr>
          <p:cNvPr id="5" name="Image 4">
            <a:extLst>
              <a:ext uri="{FF2B5EF4-FFF2-40B4-BE49-F238E27FC236}">
                <a16:creationId xmlns:a16="http://schemas.microsoft.com/office/drawing/2014/main" id="{4A40C1F4-477B-F7AB-C9C4-076EC265E0D9}"/>
              </a:ext>
            </a:extLst>
          </p:cNvPr>
          <p:cNvPicPr>
            <a:picLocks noChangeAspect="1"/>
          </p:cNvPicPr>
          <p:nvPr/>
        </p:nvPicPr>
        <p:blipFill>
          <a:blip r:embed="rId3"/>
          <a:stretch>
            <a:fillRect/>
          </a:stretch>
        </p:blipFill>
        <p:spPr>
          <a:xfrm>
            <a:off x="4618396" y="2485411"/>
            <a:ext cx="6534150" cy="3676650"/>
          </a:xfrm>
          <a:prstGeom prst="rect">
            <a:avLst/>
          </a:prstGeom>
        </p:spPr>
      </p:pic>
    </p:spTree>
    <p:extLst>
      <p:ext uri="{BB962C8B-B14F-4D97-AF65-F5344CB8AC3E}">
        <p14:creationId xmlns:p14="http://schemas.microsoft.com/office/powerpoint/2010/main" val="19353503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959</Words>
  <Application>Microsoft Office PowerPoint</Application>
  <PresentationFormat>Grand écran</PresentationFormat>
  <Paragraphs>62</Paragraphs>
  <Slides>28</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28</vt:i4>
      </vt:variant>
    </vt:vector>
  </HeadingPairs>
  <TitlesOfParts>
    <vt:vector size="33" baseType="lpstr">
      <vt:lpstr>Arial</vt:lpstr>
      <vt:lpstr>Calibri</vt:lpstr>
      <vt:lpstr>Calibri Light</vt:lpstr>
      <vt:lpstr>Garamond</vt:lpstr>
      <vt:lpstr>Thème Office</vt:lpstr>
      <vt:lpstr>The summer in brief</vt:lpstr>
      <vt:lpstr>British Politics and the Monarchy</vt:lpstr>
      <vt:lpstr>July 4th : General elections : Labour landslide -&gt; Keir Starmer becomes Prime Minister</vt:lpstr>
      <vt:lpstr>July 16th: Welsh 4-month-long First Minister, Vaughan Gething resigned due to controversy over campaign donations </vt:lpstr>
      <vt:lpstr>July 17th: The King’s Speech </vt:lpstr>
      <vt:lpstr>July 14th: Princess Kate attends men’s Wimbledon final</vt:lpstr>
      <vt:lpstr>American politics</vt:lpstr>
      <vt:lpstr>July 1st : Trump’s immunity in Jan 6th case</vt:lpstr>
      <vt:lpstr>July 13th: Trump’s assassination attempt at rally in Pennsylvania – One dead + shooter</vt:lpstr>
      <vt:lpstr>Trump’s classified documents case is dismissed. But links with Supreme Court justice…</vt:lpstr>
      <vt:lpstr>Donald Trump chooses J.D. Vance, a former critic as VP</vt:lpstr>
      <vt:lpstr>July 21: Biden steps down and endorses Kamala Harris</vt:lpstr>
      <vt:lpstr>Biden proposes changes to the Supreme Court.</vt:lpstr>
      <vt:lpstr>Immigration</vt:lpstr>
      <vt:lpstr>Keir Starmer puts an end to Rwanda deportation plan – Rwanda refuses to refund the UK</vt:lpstr>
      <vt:lpstr>Immigration in the US</vt:lpstr>
      <vt:lpstr>Sports</vt:lpstr>
      <vt:lpstr>Olympic Games 2024</vt:lpstr>
      <vt:lpstr>Environment</vt:lpstr>
      <vt:lpstr>Heat waves</vt:lpstr>
      <vt:lpstr>Violence</vt:lpstr>
      <vt:lpstr>July 29: 3 children killed and others injured in Southport, UK. </vt:lpstr>
      <vt:lpstr>Space</vt:lpstr>
      <vt:lpstr>July 9th:  Ariane 6 launched successfully</vt:lpstr>
      <vt:lpstr>Miscellaneous</vt:lpstr>
      <vt:lpstr>Major prisoner swap between the US and Russia</vt:lpstr>
      <vt:lpstr>It’s up to you now!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summer in brief</dc:title>
  <dc:creator>Julie Depriester</dc:creator>
  <cp:lastModifiedBy>Stephanie Michineau</cp:lastModifiedBy>
  <cp:revision>10</cp:revision>
  <dcterms:created xsi:type="dcterms:W3CDTF">2023-08-02T07:03:07Z</dcterms:created>
  <dcterms:modified xsi:type="dcterms:W3CDTF">2024-09-21T11:26:08Z</dcterms:modified>
</cp:coreProperties>
</file>