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BEF9-87BF-4CD1-9582-B17F476D5FAD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08FA3-75B2-4888-BD57-A764A69F3F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5901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BEF9-87BF-4CD1-9582-B17F476D5FAD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08FA3-75B2-4888-BD57-A764A69F3F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370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BEF9-87BF-4CD1-9582-B17F476D5FAD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08FA3-75B2-4888-BD57-A764A69F3F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787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BEF9-87BF-4CD1-9582-B17F476D5FAD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08FA3-75B2-4888-BD57-A764A69F3F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495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BEF9-87BF-4CD1-9582-B17F476D5FAD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08FA3-75B2-4888-BD57-A764A69F3F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021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BEF9-87BF-4CD1-9582-B17F476D5FAD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08FA3-75B2-4888-BD57-A764A69F3F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911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BEF9-87BF-4CD1-9582-B17F476D5FAD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08FA3-75B2-4888-BD57-A764A69F3F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6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BEF9-87BF-4CD1-9582-B17F476D5FAD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08FA3-75B2-4888-BD57-A764A69F3F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197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BEF9-87BF-4CD1-9582-B17F476D5FAD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08FA3-75B2-4888-BD57-A764A69F3F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3094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BEF9-87BF-4CD1-9582-B17F476D5FAD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08FA3-75B2-4888-BD57-A764A69F3F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978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BEF9-87BF-4CD1-9582-B17F476D5FAD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08FA3-75B2-4888-BD57-A764A69F3F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86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3BEF9-87BF-4CD1-9582-B17F476D5FAD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08FA3-75B2-4888-BD57-A764A69F3F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40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7504" y="188639"/>
            <a:ext cx="882047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‘2018: </a:t>
            </a:r>
            <a:r>
              <a:rPr lang="fr-FR" b="1" dirty="0" err="1">
                <a:solidFill>
                  <a:srgbClr val="FF0000"/>
                </a:solidFill>
              </a:rPr>
              <a:t>year</a:t>
            </a:r>
            <a:r>
              <a:rPr lang="fr-FR" b="1" dirty="0">
                <a:solidFill>
                  <a:srgbClr val="FF0000"/>
                </a:solidFill>
              </a:rPr>
              <a:t> of the </a:t>
            </a:r>
            <a:r>
              <a:rPr lang="fr-FR" b="1" dirty="0" err="1">
                <a:solidFill>
                  <a:srgbClr val="FF0000"/>
                </a:solidFill>
              </a:rPr>
              <a:t>woman</a:t>
            </a:r>
            <a:r>
              <a:rPr lang="fr-FR" b="1" dirty="0">
                <a:solidFill>
                  <a:srgbClr val="FF0000"/>
                </a:solidFill>
              </a:rPr>
              <a:t>’ </a:t>
            </a:r>
            <a:endParaRPr lang="fr-FR" b="1" dirty="0" smtClean="0">
              <a:solidFill>
                <a:srgbClr val="FF0000"/>
              </a:solidFill>
            </a:endParaRPr>
          </a:p>
          <a:p>
            <a:endParaRPr lang="fr-FR" b="1" dirty="0"/>
          </a:p>
          <a:p>
            <a:r>
              <a:rPr lang="fr-FR" b="1" dirty="0">
                <a:solidFill>
                  <a:srgbClr val="00B050"/>
                </a:solidFill>
              </a:rPr>
              <a:t>A large </a:t>
            </a:r>
            <a:r>
              <a:rPr lang="fr-FR" b="1" dirty="0" err="1">
                <a:solidFill>
                  <a:srgbClr val="00B050"/>
                </a:solidFill>
              </a:rPr>
              <a:t>amount</a:t>
            </a:r>
            <a:r>
              <a:rPr lang="fr-FR" b="1" dirty="0">
                <a:solidFill>
                  <a:srgbClr val="00B050"/>
                </a:solidFill>
              </a:rPr>
              <a:t> of </a:t>
            </a:r>
            <a:r>
              <a:rPr lang="fr-FR" b="1" dirty="0" err="1">
                <a:solidFill>
                  <a:srgbClr val="00B050"/>
                </a:solidFill>
              </a:rPr>
              <a:t>research</a:t>
            </a:r>
            <a:r>
              <a:rPr lang="fr-FR" b="1" dirty="0">
                <a:solidFill>
                  <a:srgbClr val="00B050"/>
                </a:solidFill>
              </a:rPr>
              <a:t> </a:t>
            </a:r>
            <a:r>
              <a:rPr lang="fr-FR" dirty="0"/>
              <a:t>has </a:t>
            </a:r>
            <a:r>
              <a:rPr lang="fr-FR" dirty="0" err="1"/>
              <a:t>shown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female</a:t>
            </a:r>
            <a:r>
              <a:rPr lang="fr-FR" dirty="0"/>
              <a:t> candidates face </a:t>
            </a:r>
            <a:r>
              <a:rPr lang="fr-FR" dirty="0" err="1"/>
              <a:t>many</a:t>
            </a:r>
            <a:r>
              <a:rPr lang="fr-FR" dirty="0"/>
              <a:t> more obstacles </a:t>
            </a:r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b="1" dirty="0">
                <a:solidFill>
                  <a:srgbClr val="0070C0"/>
                </a:solidFill>
              </a:rPr>
              <a:t>running for office </a:t>
            </a:r>
            <a:r>
              <a:rPr lang="fr-FR" dirty="0" err="1"/>
              <a:t>than</a:t>
            </a:r>
            <a:r>
              <a:rPr lang="fr-FR" dirty="0"/>
              <a:t> men. </a:t>
            </a:r>
            <a:endParaRPr lang="fr-FR" dirty="0" smtClean="0"/>
          </a:p>
          <a:p>
            <a:r>
              <a:rPr lang="fr-FR" b="1" dirty="0" smtClean="0">
                <a:solidFill>
                  <a:srgbClr val="00B050"/>
                </a:solidFill>
              </a:rPr>
              <a:t>De nombreuses recherches / études </a:t>
            </a:r>
            <a:r>
              <a:rPr lang="fr-FR" b="1" dirty="0" smtClean="0"/>
              <a:t>ont montré que les femmes </a:t>
            </a:r>
            <a:r>
              <a:rPr lang="fr-FR" b="1" dirty="0" smtClean="0">
                <a:solidFill>
                  <a:srgbClr val="0070C0"/>
                </a:solidFill>
              </a:rPr>
              <a:t>qui se présentent à une élection</a:t>
            </a:r>
            <a:r>
              <a:rPr lang="fr-FR" b="1" dirty="0" smtClean="0"/>
              <a:t> se heurtent des obstacles bien plus nombreux que les hommes. </a:t>
            </a:r>
            <a:endParaRPr lang="fr-FR" b="1" dirty="0" smtClean="0"/>
          </a:p>
          <a:p>
            <a:endParaRPr lang="fr-FR" dirty="0" smtClean="0"/>
          </a:p>
          <a:p>
            <a:r>
              <a:rPr lang="fr-FR" dirty="0" smtClean="0"/>
              <a:t>For </a:t>
            </a:r>
            <a:r>
              <a:rPr lang="fr-FR" dirty="0"/>
              <a:t>instance, the media </a:t>
            </a:r>
            <a:r>
              <a:rPr lang="fr-FR" b="1" dirty="0" err="1">
                <a:solidFill>
                  <a:srgbClr val="FF0000"/>
                </a:solidFill>
              </a:rPr>
              <a:t>treat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/>
              <a:t>female</a:t>
            </a:r>
            <a:r>
              <a:rPr lang="fr-FR" dirty="0"/>
              <a:t> candidates for office </a:t>
            </a:r>
            <a:r>
              <a:rPr lang="fr-FR" dirty="0" err="1"/>
              <a:t>differently</a:t>
            </a:r>
            <a:r>
              <a:rPr lang="fr-FR" dirty="0"/>
              <a:t> </a:t>
            </a:r>
            <a:r>
              <a:rPr lang="fr-FR" dirty="0" err="1"/>
              <a:t>than</a:t>
            </a:r>
            <a:r>
              <a:rPr lang="fr-FR" dirty="0"/>
              <a:t> male candidates. </a:t>
            </a:r>
            <a:endParaRPr lang="fr-FR" dirty="0" smtClean="0"/>
          </a:p>
          <a:p>
            <a:r>
              <a:rPr lang="fr-FR" b="1" dirty="0" smtClean="0"/>
              <a:t>Par exemple, les média</a:t>
            </a:r>
            <a:r>
              <a:rPr lang="fr-FR" b="1" u="sng" dirty="0" smtClean="0"/>
              <a:t>s</a:t>
            </a:r>
            <a:r>
              <a:rPr lang="fr-FR" b="1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abordent</a:t>
            </a:r>
            <a:r>
              <a:rPr lang="fr-FR" b="1" dirty="0" smtClean="0"/>
              <a:t> les candidatures féminines différemment des candidatures masculines / </a:t>
            </a:r>
            <a:r>
              <a:rPr lang="fr-FR" b="1" dirty="0" smtClean="0">
                <a:solidFill>
                  <a:srgbClr val="FF0000"/>
                </a:solidFill>
              </a:rPr>
              <a:t>réservent</a:t>
            </a:r>
            <a:r>
              <a:rPr lang="fr-FR" b="1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un traitement </a:t>
            </a:r>
            <a:r>
              <a:rPr lang="fr-FR" b="1" dirty="0" smtClean="0"/>
              <a:t>différent aux candidatures féminines et masculines. </a:t>
            </a:r>
          </a:p>
          <a:p>
            <a:r>
              <a:rPr lang="fr-FR" dirty="0" smtClean="0"/>
              <a:t>NB : candidater à un poste non politique = to </a:t>
            </a:r>
            <a:r>
              <a:rPr lang="fr-FR" dirty="0" err="1" smtClean="0">
                <a:solidFill>
                  <a:srgbClr val="FF0000"/>
                </a:solidFill>
              </a:rPr>
              <a:t>apply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for a job</a:t>
            </a:r>
          </a:p>
          <a:p>
            <a:r>
              <a:rPr lang="fr-FR" dirty="0" smtClean="0"/>
              <a:t>An </a:t>
            </a:r>
            <a:r>
              <a:rPr lang="fr-FR" dirty="0" smtClean="0">
                <a:solidFill>
                  <a:srgbClr val="FF0000"/>
                </a:solidFill>
              </a:rPr>
              <a:t>application</a:t>
            </a:r>
            <a:r>
              <a:rPr lang="fr-FR" dirty="0" smtClean="0"/>
              <a:t> </a:t>
            </a:r>
            <a:r>
              <a:rPr lang="fr-FR" dirty="0" err="1" smtClean="0"/>
              <a:t>letter</a:t>
            </a:r>
            <a:r>
              <a:rPr lang="fr-FR" dirty="0" smtClean="0"/>
              <a:t> (lettre de motivation)</a:t>
            </a:r>
          </a:p>
          <a:p>
            <a:r>
              <a:rPr lang="fr-FR" dirty="0" smtClean="0"/>
              <a:t>A </a:t>
            </a:r>
            <a:r>
              <a:rPr lang="fr-FR" dirty="0" err="1" smtClean="0"/>
              <a:t>citizen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application</a:t>
            </a:r>
            <a:r>
              <a:rPr lang="fr-FR" dirty="0" smtClean="0"/>
              <a:t> (demande de naturalisation)</a:t>
            </a:r>
          </a:p>
          <a:p>
            <a:r>
              <a:rPr lang="fr-FR" dirty="0" smtClean="0"/>
              <a:t>A </a:t>
            </a:r>
            <a:r>
              <a:rPr lang="fr-FR" dirty="0" err="1" smtClean="0"/>
              <a:t>college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application</a:t>
            </a:r>
            <a:r>
              <a:rPr lang="fr-FR" dirty="0" smtClean="0"/>
              <a:t> (dossier d’inscription à l’université)</a:t>
            </a:r>
          </a:p>
          <a:p>
            <a:endParaRPr lang="fr-FR" b="1" dirty="0" smtClean="0"/>
          </a:p>
          <a:p>
            <a:r>
              <a:rPr lang="fr-FR" dirty="0" smtClean="0"/>
              <a:t>The </a:t>
            </a:r>
            <a:r>
              <a:rPr lang="fr-FR" dirty="0"/>
              <a:t>media </a:t>
            </a:r>
            <a:r>
              <a:rPr lang="fr-FR" dirty="0" err="1"/>
              <a:t>generally</a:t>
            </a:r>
            <a:r>
              <a:rPr lang="fr-FR" dirty="0"/>
              <a:t> do not </a:t>
            </a:r>
            <a:r>
              <a:rPr lang="fr-FR" dirty="0" err="1"/>
              <a:t>give</a:t>
            </a:r>
            <a:r>
              <a:rPr lang="fr-FR" dirty="0"/>
              <a:t> as </a:t>
            </a:r>
            <a:r>
              <a:rPr lang="fr-FR" dirty="0" err="1"/>
              <a:t>much</a:t>
            </a:r>
            <a:r>
              <a:rPr lang="fr-FR" dirty="0"/>
              <a:t> </a:t>
            </a:r>
            <a:r>
              <a:rPr lang="fr-FR" dirty="0" err="1"/>
              <a:t>coverage</a:t>
            </a:r>
            <a:r>
              <a:rPr lang="fr-FR" dirty="0"/>
              <a:t> to </a:t>
            </a:r>
            <a:r>
              <a:rPr lang="fr-FR" dirty="0" err="1"/>
              <a:t>women</a:t>
            </a:r>
            <a:r>
              <a:rPr lang="fr-FR" dirty="0"/>
              <a:t> as men, </a:t>
            </a:r>
            <a:r>
              <a:rPr lang="fr-FR" dirty="0" err="1"/>
              <a:t>although</a:t>
            </a:r>
            <a:r>
              <a:rPr lang="fr-FR" dirty="0"/>
              <a:t> </a:t>
            </a:r>
            <a:r>
              <a:rPr lang="fr-FR" dirty="0" err="1"/>
              <a:t>some</a:t>
            </a:r>
            <a:r>
              <a:rPr lang="fr-FR" dirty="0"/>
              <a:t> data show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disparity</a:t>
            </a:r>
            <a:r>
              <a:rPr lang="fr-FR" dirty="0"/>
              <a:t> </a:t>
            </a:r>
            <a:r>
              <a:rPr lang="fr-FR" b="1" dirty="0" err="1">
                <a:solidFill>
                  <a:srgbClr val="FF0000"/>
                </a:solidFill>
              </a:rPr>
              <a:t>may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be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easing</a:t>
            </a:r>
            <a:r>
              <a:rPr lang="fr-FR" dirty="0"/>
              <a:t>. </a:t>
            </a:r>
            <a:endParaRPr lang="fr-FR" dirty="0" smtClean="0"/>
          </a:p>
          <a:p>
            <a:r>
              <a:rPr lang="fr-FR" b="1" dirty="0" smtClean="0"/>
              <a:t>En général, </a:t>
            </a:r>
            <a:r>
              <a:rPr lang="fr-FR" b="1" dirty="0"/>
              <a:t>les femmes ne bénéficient pas </a:t>
            </a:r>
            <a:r>
              <a:rPr lang="fr-FR" b="1" dirty="0" smtClean="0"/>
              <a:t>d’une </a:t>
            </a:r>
            <a:r>
              <a:rPr lang="fr-FR" b="1" dirty="0"/>
              <a:t>couverture médiatique </a:t>
            </a:r>
            <a:r>
              <a:rPr lang="fr-FR" b="1" dirty="0" smtClean="0"/>
              <a:t>identique aux hommes </a:t>
            </a:r>
            <a:r>
              <a:rPr lang="fr-FR" b="1" dirty="0"/>
              <a:t>bien que certaines données / certains chiffres montrent que cette disparité / cet écart / cette différence </a:t>
            </a:r>
            <a:r>
              <a:rPr lang="fr-FR" b="1" dirty="0">
                <a:solidFill>
                  <a:srgbClr val="FF0000"/>
                </a:solidFill>
              </a:rPr>
              <a:t>tend(rait) à se réduire / à s’atténuer</a:t>
            </a:r>
            <a:r>
              <a:rPr lang="fr-FR" b="1" dirty="0"/>
              <a:t>. </a:t>
            </a:r>
            <a:endParaRPr lang="fr-FR" b="1" dirty="0" smtClean="0"/>
          </a:p>
          <a:p>
            <a:r>
              <a:rPr lang="fr-FR" dirty="0" smtClean="0"/>
              <a:t>NB : to </a:t>
            </a:r>
            <a:r>
              <a:rPr lang="fr-FR" dirty="0" err="1" smtClean="0"/>
              <a:t>ease</a:t>
            </a:r>
            <a:r>
              <a:rPr lang="fr-FR" dirty="0" smtClean="0"/>
              <a:t> = (pressure) atténuer, réduire, diminuer (</a:t>
            </a:r>
            <a:r>
              <a:rPr lang="fr-FR" dirty="0" err="1" smtClean="0"/>
              <a:t>sadness</a:t>
            </a:r>
            <a:r>
              <a:rPr lang="fr-FR" dirty="0" smtClean="0"/>
              <a:t>, </a:t>
            </a:r>
            <a:r>
              <a:rPr lang="fr-FR" dirty="0" err="1" smtClean="0"/>
              <a:t>anger</a:t>
            </a:r>
            <a:r>
              <a:rPr lang="fr-FR" dirty="0" smtClean="0"/>
              <a:t>) dissiper</a:t>
            </a:r>
          </a:p>
          <a:p>
            <a:r>
              <a:rPr lang="fr-FR" dirty="0" smtClean="0"/>
              <a:t>To </a:t>
            </a:r>
            <a:r>
              <a:rPr lang="fr-FR" dirty="0" err="1" smtClean="0"/>
              <a:t>ease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(</a:t>
            </a:r>
            <a:r>
              <a:rPr lang="fr-FR" dirty="0" err="1" smtClean="0"/>
              <a:t>work</a:t>
            </a:r>
            <a:r>
              <a:rPr lang="fr-FR" dirty="0" smtClean="0"/>
              <a:t>) = se remettre doucement au travail</a:t>
            </a:r>
          </a:p>
          <a:p>
            <a:r>
              <a:rPr lang="fr-FR" dirty="0" smtClean="0"/>
              <a:t>To </a:t>
            </a:r>
            <a:r>
              <a:rPr lang="fr-FR" dirty="0" err="1" smtClean="0"/>
              <a:t>ease</a:t>
            </a:r>
            <a:r>
              <a:rPr lang="fr-FR" dirty="0" smtClean="0"/>
              <a:t> up on </a:t>
            </a:r>
            <a:r>
              <a:rPr lang="fr-FR" dirty="0" err="1" smtClean="0"/>
              <a:t>sb</a:t>
            </a:r>
            <a:r>
              <a:rPr lang="fr-FR" dirty="0" smtClean="0"/>
              <a:t> = lâcher du lest, être moins sévère avec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645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260648"/>
            <a:ext cx="864096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However</a:t>
            </a:r>
            <a:r>
              <a:rPr lang="fr-FR" dirty="0"/>
              <a:t>,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still</a:t>
            </a:r>
            <a:r>
              <a:rPr lang="fr-FR" dirty="0"/>
              <a:t> </a:t>
            </a:r>
            <a:r>
              <a:rPr lang="fr-FR" dirty="0" err="1"/>
              <a:t>true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the stories </a:t>
            </a:r>
            <a:r>
              <a:rPr lang="fr-FR" b="1" dirty="0" err="1">
                <a:solidFill>
                  <a:srgbClr val="FF0000"/>
                </a:solidFill>
              </a:rPr>
              <a:t>published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/>
              <a:t>about </a:t>
            </a:r>
            <a:r>
              <a:rPr lang="fr-FR" dirty="0" err="1"/>
              <a:t>female</a:t>
            </a:r>
            <a:r>
              <a:rPr lang="fr-FR" dirty="0"/>
              <a:t> candidates </a:t>
            </a:r>
            <a:r>
              <a:rPr lang="fr-FR" b="1" dirty="0" err="1">
                <a:solidFill>
                  <a:srgbClr val="00B050"/>
                </a:solidFill>
              </a:rPr>
              <a:t>overwhelmingly</a:t>
            </a:r>
            <a:r>
              <a:rPr lang="fr-FR" dirty="0">
                <a:solidFill>
                  <a:srgbClr val="00B050"/>
                </a:solidFill>
              </a:rPr>
              <a:t> </a:t>
            </a:r>
            <a:r>
              <a:rPr lang="fr-FR" dirty="0"/>
              <a:t>focus on </a:t>
            </a:r>
            <a:r>
              <a:rPr lang="fr-FR" b="1" dirty="0">
                <a:solidFill>
                  <a:srgbClr val="0070C0"/>
                </a:solidFill>
              </a:rPr>
              <a:t>soft news </a:t>
            </a:r>
            <a:r>
              <a:rPr lang="fr-FR" dirty="0"/>
              <a:t>aspects of the race, 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		(</a:t>
            </a:r>
            <a:r>
              <a:rPr lang="fr-FR" dirty="0" err="1" smtClean="0"/>
              <a:t>touch</a:t>
            </a:r>
            <a:r>
              <a:rPr lang="fr-FR" dirty="0" smtClean="0"/>
              <a:t>) doux</a:t>
            </a:r>
            <a:endParaRPr lang="fr-FR" dirty="0" smtClean="0"/>
          </a:p>
          <a:p>
            <a:r>
              <a:rPr lang="fr-FR" dirty="0" smtClean="0"/>
              <a:t>		(light) tamisée</a:t>
            </a:r>
            <a:endParaRPr lang="fr-FR" dirty="0"/>
          </a:p>
          <a:p>
            <a:r>
              <a:rPr lang="fr-FR" dirty="0" smtClean="0"/>
              <a:t>              		</a:t>
            </a:r>
            <a:r>
              <a:rPr lang="fr-FR" dirty="0" smtClean="0"/>
              <a:t>(sanction) légère</a:t>
            </a:r>
            <a:endParaRPr lang="fr-FR" dirty="0" smtClean="0"/>
          </a:p>
          <a:p>
            <a:r>
              <a:rPr lang="fr-FR" dirty="0" smtClean="0"/>
              <a:t>		</a:t>
            </a:r>
            <a:r>
              <a:rPr lang="fr-FR" dirty="0" smtClean="0"/>
              <a:t>(</a:t>
            </a:r>
            <a:r>
              <a:rPr lang="fr-FR" dirty="0" err="1" smtClean="0"/>
              <a:t>task</a:t>
            </a:r>
            <a:r>
              <a:rPr lang="fr-FR" dirty="0" smtClean="0"/>
              <a:t>) facile</a:t>
            </a:r>
          </a:p>
          <a:p>
            <a:r>
              <a:rPr lang="fr-FR" dirty="0" smtClean="0"/>
              <a:t>		(drink) non alcoolisée</a:t>
            </a:r>
            <a:endParaRPr lang="fr-FR" dirty="0" smtClean="0"/>
          </a:p>
          <a:p>
            <a:r>
              <a:rPr lang="fr-FR" dirty="0"/>
              <a:t>	</a:t>
            </a:r>
            <a:r>
              <a:rPr lang="fr-FR" dirty="0" smtClean="0"/>
              <a:t>	(</a:t>
            </a:r>
            <a:r>
              <a:rPr lang="fr-FR" dirty="0" err="1" smtClean="0"/>
              <a:t>weather</a:t>
            </a:r>
            <a:r>
              <a:rPr lang="fr-FR" dirty="0" smtClean="0"/>
              <a:t>) tempéré</a:t>
            </a:r>
          </a:p>
          <a:p>
            <a:r>
              <a:rPr lang="fr-FR" b="1" dirty="0" smtClean="0">
                <a:solidFill>
                  <a:srgbClr val="0070C0"/>
                </a:solidFill>
              </a:rPr>
              <a:t>          soft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	(</a:t>
            </a:r>
            <a:r>
              <a:rPr lang="fr-FR" dirty="0" err="1" smtClean="0"/>
              <a:t>edges</a:t>
            </a:r>
            <a:r>
              <a:rPr lang="fr-FR" dirty="0" smtClean="0"/>
              <a:t>) flou</a:t>
            </a:r>
          </a:p>
          <a:p>
            <a:r>
              <a:rPr lang="fr-FR" dirty="0"/>
              <a:t>	</a:t>
            </a:r>
            <a:r>
              <a:rPr lang="fr-FR" dirty="0" smtClean="0"/>
              <a:t>	(</a:t>
            </a:r>
            <a:r>
              <a:rPr lang="fr-FR" dirty="0" err="1" smtClean="0"/>
              <a:t>politician</a:t>
            </a:r>
            <a:r>
              <a:rPr lang="fr-FR" dirty="0" smtClean="0"/>
              <a:t>) non doctrinaire, facile à influencer</a:t>
            </a:r>
          </a:p>
          <a:p>
            <a:r>
              <a:rPr lang="fr-FR" dirty="0" smtClean="0"/>
              <a:t>		to </a:t>
            </a:r>
            <a:r>
              <a:rPr lang="fr-FR" dirty="0" err="1" smtClean="0"/>
              <a:t>be</a:t>
            </a:r>
            <a:r>
              <a:rPr lang="fr-FR" dirty="0" smtClean="0"/>
              <a:t> soft on </a:t>
            </a:r>
            <a:r>
              <a:rPr lang="fr-FR" dirty="0" err="1" smtClean="0"/>
              <a:t>sb</a:t>
            </a:r>
            <a:r>
              <a:rPr lang="fr-FR" dirty="0" smtClean="0"/>
              <a:t> = avoir le béguin pour </a:t>
            </a:r>
            <a:r>
              <a:rPr lang="fr-FR" dirty="0" err="1" smtClean="0"/>
              <a:t>qq’un</a:t>
            </a:r>
            <a:endParaRPr lang="fr-FR" dirty="0" smtClean="0"/>
          </a:p>
          <a:p>
            <a:r>
              <a:rPr lang="fr-FR" dirty="0"/>
              <a:t>	</a:t>
            </a:r>
            <a:r>
              <a:rPr lang="fr-FR" dirty="0" smtClean="0"/>
              <a:t>	</a:t>
            </a:r>
            <a:r>
              <a:rPr lang="fr-FR" dirty="0" smtClean="0"/>
              <a:t>to have a soft spot for </a:t>
            </a:r>
            <a:r>
              <a:rPr lang="fr-FR" dirty="0" err="1" smtClean="0"/>
              <a:t>sb</a:t>
            </a:r>
            <a:r>
              <a:rPr lang="fr-FR" dirty="0" smtClean="0"/>
              <a:t> = avoir un faible pour </a:t>
            </a:r>
            <a:r>
              <a:rPr lang="fr-FR" dirty="0" err="1" smtClean="0"/>
              <a:t>qq’un</a:t>
            </a:r>
            <a:endParaRPr lang="fr-FR" dirty="0" smtClean="0"/>
          </a:p>
          <a:p>
            <a:r>
              <a:rPr lang="fr-FR" dirty="0"/>
              <a:t>	</a:t>
            </a:r>
            <a:r>
              <a:rPr lang="fr-FR" dirty="0" smtClean="0"/>
              <a:t>	go soft on </a:t>
            </a:r>
            <a:r>
              <a:rPr lang="fr-FR" dirty="0" err="1" smtClean="0"/>
              <a:t>sb</a:t>
            </a:r>
            <a:r>
              <a:rPr lang="fr-FR" dirty="0" smtClean="0"/>
              <a:t> = prendre des gants avec </a:t>
            </a:r>
            <a:r>
              <a:rPr lang="fr-FR" dirty="0" err="1" smtClean="0"/>
              <a:t>qq’un</a:t>
            </a:r>
            <a:endParaRPr lang="fr-FR" dirty="0" smtClean="0"/>
          </a:p>
          <a:p>
            <a:r>
              <a:rPr lang="fr-FR" dirty="0" smtClean="0"/>
              <a:t> 		(</a:t>
            </a:r>
            <a:r>
              <a:rPr lang="fr-FR" dirty="0" err="1" smtClean="0"/>
              <a:t>facts</a:t>
            </a:r>
            <a:r>
              <a:rPr lang="fr-FR" dirty="0" smtClean="0"/>
              <a:t>) non vérifiés </a:t>
            </a:r>
            <a:endParaRPr lang="fr-FR" dirty="0"/>
          </a:p>
          <a:p>
            <a:endParaRPr lang="fr-FR" b="1" dirty="0" smtClean="0"/>
          </a:p>
          <a:p>
            <a:endParaRPr lang="fr-FR" b="1" dirty="0"/>
          </a:p>
          <a:p>
            <a:r>
              <a:rPr lang="fr-FR" b="1" dirty="0" smtClean="0"/>
              <a:t>Cependant</a:t>
            </a:r>
            <a:r>
              <a:rPr lang="fr-FR" b="1" dirty="0"/>
              <a:t>, il reste vrai que les </a:t>
            </a:r>
            <a:r>
              <a:rPr lang="fr-FR" b="1" dirty="0" smtClean="0"/>
              <a:t>articles / </a:t>
            </a:r>
            <a:r>
              <a:rPr lang="fr-FR" b="1" dirty="0"/>
              <a:t>les reportages </a:t>
            </a:r>
            <a:r>
              <a:rPr lang="fr-FR" b="1" dirty="0">
                <a:solidFill>
                  <a:srgbClr val="FF0000"/>
                </a:solidFill>
              </a:rPr>
              <a:t>dévoués / consacrés </a:t>
            </a:r>
            <a:r>
              <a:rPr lang="fr-FR" b="1" dirty="0"/>
              <a:t>aux candidates se concentrent </a:t>
            </a:r>
            <a:r>
              <a:rPr lang="fr-FR" b="1" dirty="0">
                <a:solidFill>
                  <a:srgbClr val="00B050"/>
                </a:solidFill>
              </a:rPr>
              <a:t>très majoritairement </a:t>
            </a:r>
            <a:r>
              <a:rPr lang="fr-FR" b="1" dirty="0">
                <a:solidFill>
                  <a:srgbClr val="0070C0"/>
                </a:solidFill>
              </a:rPr>
              <a:t>sur des aspects secondaires </a:t>
            </a:r>
            <a:r>
              <a:rPr lang="fr-FR" b="1" dirty="0"/>
              <a:t>de leur </a:t>
            </a:r>
            <a:r>
              <a:rPr lang="fr-FR" b="1" dirty="0" smtClean="0"/>
              <a:t>campagne, </a:t>
            </a:r>
          </a:p>
          <a:p>
            <a:r>
              <a:rPr lang="fr-FR" dirty="0" err="1" smtClean="0"/>
              <a:t>such</a:t>
            </a:r>
            <a:r>
              <a:rPr lang="fr-FR" dirty="0" smtClean="0"/>
              <a:t> as </a:t>
            </a:r>
            <a:r>
              <a:rPr lang="fr-FR" dirty="0" err="1" smtClean="0"/>
              <a:t>women’s</a:t>
            </a:r>
            <a:r>
              <a:rPr lang="fr-FR" dirty="0" smtClean="0"/>
              <a:t> </a:t>
            </a:r>
            <a:r>
              <a:rPr lang="fr-FR" dirty="0" err="1" smtClean="0"/>
              <a:t>appearance</a:t>
            </a:r>
            <a:r>
              <a:rPr lang="fr-FR" dirty="0" smtClean="0"/>
              <a:t> or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family</a:t>
            </a:r>
            <a:r>
              <a:rPr lang="fr-FR" dirty="0" smtClean="0"/>
              <a:t> </a:t>
            </a:r>
            <a:r>
              <a:rPr lang="fr-FR" dirty="0" err="1" smtClean="0"/>
              <a:t>lives</a:t>
            </a:r>
            <a:r>
              <a:rPr lang="fr-FR" dirty="0" smtClean="0"/>
              <a:t>, as </a:t>
            </a:r>
            <a:r>
              <a:rPr lang="fr-FR" dirty="0" err="1" smtClean="0"/>
              <a:t>opposed</a:t>
            </a:r>
            <a:r>
              <a:rPr lang="fr-FR" dirty="0" smtClean="0"/>
              <a:t> to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policy</a:t>
            </a:r>
            <a:r>
              <a:rPr lang="fr-FR" dirty="0" smtClean="0"/>
              <a:t> positions. </a:t>
            </a:r>
          </a:p>
          <a:p>
            <a:r>
              <a:rPr lang="fr-FR" b="1" dirty="0" smtClean="0"/>
              <a:t>comme </a:t>
            </a:r>
            <a:r>
              <a:rPr lang="fr-FR" b="1" dirty="0"/>
              <a:t>leur (apparence) </a:t>
            </a:r>
            <a:r>
              <a:rPr lang="fr-FR" b="1" dirty="0" smtClean="0"/>
              <a:t>physique ou </a:t>
            </a:r>
            <a:r>
              <a:rPr lang="fr-FR" b="1" dirty="0"/>
              <a:t>leur vie de famille, plutôt que sur / aux dépen</a:t>
            </a:r>
            <a:r>
              <a:rPr lang="fr-FR" b="1" u="sng" dirty="0"/>
              <a:t>s</a:t>
            </a:r>
            <a:r>
              <a:rPr lang="fr-FR" b="1" dirty="0"/>
              <a:t> de leurs (prises de) position(s) politiques. </a:t>
            </a:r>
            <a:endParaRPr lang="fr-FR" b="1" dirty="0" smtClean="0"/>
          </a:p>
          <a:p>
            <a:endParaRPr lang="fr-FR" dirty="0"/>
          </a:p>
        </p:txBody>
      </p:sp>
      <p:sp>
        <p:nvSpPr>
          <p:cNvPr id="5" name="Accolade ouvrante 4"/>
          <p:cNvSpPr/>
          <p:nvPr/>
        </p:nvSpPr>
        <p:spPr>
          <a:xfrm>
            <a:off x="1691680" y="1196752"/>
            <a:ext cx="216024" cy="3356459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32419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7250" y="1124744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00B050"/>
                </a:solidFill>
              </a:rPr>
              <a:t>Simply</a:t>
            </a:r>
            <a:r>
              <a:rPr lang="fr-FR" dirty="0">
                <a:solidFill>
                  <a:srgbClr val="00B050"/>
                </a:solidFill>
              </a:rPr>
              <a:t> </a:t>
            </a:r>
            <a:r>
              <a:rPr lang="fr-FR" dirty="0" err="1"/>
              <a:t>adding</a:t>
            </a:r>
            <a:r>
              <a:rPr lang="fr-FR" dirty="0"/>
              <a:t> information about a </a:t>
            </a:r>
            <a:r>
              <a:rPr lang="fr-FR" dirty="0" err="1"/>
              <a:t>female</a:t>
            </a:r>
            <a:r>
              <a:rPr lang="fr-FR" dirty="0"/>
              <a:t> </a:t>
            </a:r>
            <a:r>
              <a:rPr lang="fr-FR" dirty="0" err="1"/>
              <a:t>candidate’s</a:t>
            </a:r>
            <a:r>
              <a:rPr lang="fr-FR" dirty="0"/>
              <a:t> </a:t>
            </a:r>
            <a:r>
              <a:rPr lang="fr-FR" dirty="0" err="1"/>
              <a:t>clothes</a:t>
            </a:r>
            <a:r>
              <a:rPr lang="fr-FR" dirty="0"/>
              <a:t> to a news story </a:t>
            </a:r>
            <a:r>
              <a:rPr lang="fr-FR" b="1" dirty="0">
                <a:solidFill>
                  <a:srgbClr val="00B0F0"/>
                </a:solidFill>
              </a:rPr>
              <a:t>—</a:t>
            </a:r>
            <a:r>
              <a:rPr lang="fr-FR" dirty="0"/>
              <a:t> </a:t>
            </a:r>
            <a:r>
              <a:rPr lang="fr-FR" dirty="0" err="1"/>
              <a:t>such</a:t>
            </a:r>
            <a:r>
              <a:rPr lang="fr-FR" dirty="0"/>
              <a:t> as </a:t>
            </a:r>
            <a:r>
              <a:rPr lang="fr-FR" dirty="0" err="1"/>
              <a:t>discussing</a:t>
            </a:r>
            <a:r>
              <a:rPr lang="fr-FR" dirty="0"/>
              <a:t> Nancy </a:t>
            </a:r>
            <a:r>
              <a:rPr lang="fr-FR" dirty="0" err="1"/>
              <a:t>Pelosi’s</a:t>
            </a:r>
            <a:r>
              <a:rPr lang="fr-FR" dirty="0"/>
              <a:t> </a:t>
            </a:r>
            <a:r>
              <a:rPr lang="fr-FR" dirty="0" err="1"/>
              <a:t>heels</a:t>
            </a:r>
            <a:r>
              <a:rPr lang="fr-FR" dirty="0"/>
              <a:t> or Elizabeth </a:t>
            </a:r>
            <a:r>
              <a:rPr lang="fr-FR" dirty="0" err="1"/>
              <a:t>Warren’s</a:t>
            </a:r>
            <a:r>
              <a:rPr lang="fr-FR" dirty="0"/>
              <a:t> glasses </a:t>
            </a:r>
            <a:r>
              <a:rPr lang="fr-FR" b="1" dirty="0">
                <a:solidFill>
                  <a:srgbClr val="00B0F0"/>
                </a:solidFill>
              </a:rPr>
              <a:t>—</a:t>
            </a:r>
            <a:r>
              <a:rPr lang="fr-FR" dirty="0"/>
              <a:t> </a:t>
            </a:r>
            <a:r>
              <a:rPr lang="fr-FR" b="1" dirty="0">
                <a:solidFill>
                  <a:srgbClr val="FF0000"/>
                </a:solidFill>
              </a:rPr>
              <a:t>has been </a:t>
            </a:r>
            <a:r>
              <a:rPr lang="fr-FR" b="1" dirty="0" err="1">
                <a:solidFill>
                  <a:srgbClr val="FF0000"/>
                </a:solidFill>
              </a:rPr>
              <a:t>found</a:t>
            </a:r>
            <a:r>
              <a:rPr lang="fr-FR" b="1" dirty="0">
                <a:solidFill>
                  <a:srgbClr val="FF0000"/>
                </a:solidFill>
              </a:rPr>
              <a:t> to </a:t>
            </a:r>
            <a:r>
              <a:rPr lang="fr-FR" dirty="0" err="1"/>
              <a:t>decrease</a:t>
            </a:r>
            <a:r>
              <a:rPr lang="fr-FR" dirty="0"/>
              <a:t> </a:t>
            </a:r>
            <a:r>
              <a:rPr lang="fr-FR" b="1" dirty="0">
                <a:solidFill>
                  <a:srgbClr val="0070C0"/>
                </a:solidFill>
              </a:rPr>
              <a:t>the </a:t>
            </a:r>
            <a:r>
              <a:rPr lang="fr-FR" b="1" dirty="0" err="1">
                <a:solidFill>
                  <a:srgbClr val="0070C0"/>
                </a:solidFill>
              </a:rPr>
              <a:t>likelihood</a:t>
            </a:r>
            <a:r>
              <a:rPr lang="fr-FR" b="1" dirty="0">
                <a:solidFill>
                  <a:srgbClr val="0070C0"/>
                </a:solidFill>
              </a:rPr>
              <a:t> of </a:t>
            </a:r>
            <a:r>
              <a:rPr lang="fr-FR" b="1" dirty="0" err="1">
                <a:solidFill>
                  <a:srgbClr val="0070C0"/>
                </a:solidFill>
              </a:rPr>
              <a:t>voters</a:t>
            </a:r>
            <a:r>
              <a:rPr lang="fr-FR" b="1" dirty="0">
                <a:solidFill>
                  <a:srgbClr val="0070C0"/>
                </a:solidFill>
              </a:rPr>
              <a:t> casting a ballot </a:t>
            </a:r>
            <a:r>
              <a:rPr lang="fr-FR" dirty="0"/>
              <a:t>in </a:t>
            </a:r>
            <a:r>
              <a:rPr lang="fr-FR" dirty="0" err="1"/>
              <a:t>her</a:t>
            </a:r>
            <a:r>
              <a:rPr lang="fr-FR" dirty="0"/>
              <a:t> </a:t>
            </a:r>
            <a:r>
              <a:rPr lang="fr-FR" dirty="0" err="1"/>
              <a:t>favor</a:t>
            </a:r>
            <a:r>
              <a:rPr lang="fr-FR" dirty="0"/>
              <a:t>. </a:t>
            </a:r>
            <a:endParaRPr lang="fr-FR" dirty="0" smtClean="0"/>
          </a:p>
          <a:p>
            <a:endParaRPr lang="fr-FR" dirty="0"/>
          </a:p>
          <a:p>
            <a:r>
              <a:rPr lang="fr-FR" b="1" dirty="0">
                <a:solidFill>
                  <a:srgbClr val="FF0000"/>
                </a:solidFill>
              </a:rPr>
              <a:t>Il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b="1" dirty="0">
                <a:solidFill>
                  <a:srgbClr val="FF0000"/>
                </a:solidFill>
              </a:rPr>
              <a:t>a été démontré qu</a:t>
            </a:r>
            <a:r>
              <a:rPr lang="fr-FR" b="1" dirty="0">
                <a:solidFill>
                  <a:srgbClr val="00B050"/>
                </a:solidFill>
              </a:rPr>
              <a:t>’il suffit d</a:t>
            </a:r>
            <a:r>
              <a:rPr lang="fr-FR" b="1" dirty="0"/>
              <a:t>’ajouter des informations / des détails sur les vêtements d’une candidate à un reportage</a:t>
            </a:r>
            <a:r>
              <a:rPr lang="fr-FR" b="1" dirty="0">
                <a:solidFill>
                  <a:srgbClr val="00B0F0"/>
                </a:solidFill>
              </a:rPr>
              <a:t>,</a:t>
            </a:r>
            <a:r>
              <a:rPr lang="fr-FR" b="1" dirty="0"/>
              <a:t> comme débattre de(s) (la hauteur des) talons de Nancy </a:t>
            </a:r>
            <a:r>
              <a:rPr lang="fr-FR" b="1" dirty="0" err="1"/>
              <a:t>Pelosi</a:t>
            </a:r>
            <a:r>
              <a:rPr lang="fr-FR" b="1" dirty="0"/>
              <a:t> ou des lunettes d’Elizabeth Warren, pour que cela impacte à la baisse / négativement </a:t>
            </a:r>
            <a:r>
              <a:rPr lang="fr-FR" b="1" dirty="0">
                <a:solidFill>
                  <a:srgbClr val="0070C0"/>
                </a:solidFill>
              </a:rPr>
              <a:t>les intentions de vote </a:t>
            </a:r>
            <a:r>
              <a:rPr lang="fr-FR" b="1" dirty="0"/>
              <a:t>pour cette candidate / en sa faveur. </a:t>
            </a:r>
          </a:p>
          <a:p>
            <a:endParaRPr lang="fr-FR" dirty="0" smtClean="0"/>
          </a:p>
          <a:p>
            <a:r>
              <a:rPr lang="fr-FR" dirty="0" smtClean="0"/>
              <a:t>- 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smtClean="0"/>
              <a:t>(un)</a:t>
            </a:r>
            <a:r>
              <a:rPr lang="fr-FR" dirty="0" err="1" smtClean="0"/>
              <a:t>likely</a:t>
            </a:r>
            <a:r>
              <a:rPr lang="fr-FR" dirty="0" smtClean="0"/>
              <a:t> </a:t>
            </a:r>
            <a:r>
              <a:rPr lang="fr-FR" dirty="0"/>
              <a:t>to do </a:t>
            </a:r>
            <a:r>
              <a:rPr lang="fr-FR" dirty="0" err="1"/>
              <a:t>sth</a:t>
            </a:r>
            <a:r>
              <a:rPr lang="fr-FR" dirty="0"/>
              <a:t> </a:t>
            </a:r>
            <a:r>
              <a:rPr lang="fr-FR" dirty="0" smtClean="0"/>
              <a:t>= être (peu) susceptible de… / avoir plus de chance de…</a:t>
            </a:r>
            <a:endParaRPr lang="fr-FR" dirty="0"/>
          </a:p>
          <a:p>
            <a:r>
              <a:rPr lang="fr-FR" dirty="0" smtClean="0"/>
              <a:t>- the </a:t>
            </a:r>
            <a:r>
              <a:rPr lang="fr-FR" dirty="0" err="1"/>
              <a:t>likelihood</a:t>
            </a:r>
            <a:r>
              <a:rPr lang="fr-FR" dirty="0"/>
              <a:t> </a:t>
            </a:r>
            <a:r>
              <a:rPr lang="fr-FR" dirty="0" smtClean="0"/>
              <a:t>of = </a:t>
            </a:r>
            <a:r>
              <a:rPr lang="fr-FR" dirty="0"/>
              <a:t>la probabilité </a:t>
            </a:r>
            <a:r>
              <a:rPr lang="fr-FR" dirty="0" smtClean="0"/>
              <a:t>que…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0417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88640"/>
            <a:ext cx="82809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Female</a:t>
            </a:r>
            <a:r>
              <a:rPr lang="fr-FR" dirty="0"/>
              <a:t> candidates </a:t>
            </a:r>
            <a:r>
              <a:rPr lang="fr-FR" dirty="0" err="1"/>
              <a:t>often</a:t>
            </a:r>
            <a:r>
              <a:rPr lang="fr-FR" dirty="0"/>
              <a:t> </a:t>
            </a:r>
            <a:r>
              <a:rPr lang="fr-FR" b="1" dirty="0">
                <a:solidFill>
                  <a:srgbClr val="FF0000"/>
                </a:solidFill>
              </a:rPr>
              <a:t>face</a:t>
            </a:r>
            <a:r>
              <a:rPr lang="fr-FR" dirty="0"/>
              <a:t> </a:t>
            </a:r>
            <a:r>
              <a:rPr lang="fr-FR" b="1" dirty="0" err="1">
                <a:solidFill>
                  <a:srgbClr val="0070C0"/>
                </a:solidFill>
              </a:rPr>
              <a:t>well-funded</a:t>
            </a:r>
            <a:r>
              <a:rPr lang="fr-FR" dirty="0"/>
              <a:t> and high-</a:t>
            </a:r>
            <a:r>
              <a:rPr lang="fr-FR" dirty="0" err="1"/>
              <a:t>quality</a:t>
            </a:r>
            <a:r>
              <a:rPr lang="fr-FR" dirty="0"/>
              <a:t> </a:t>
            </a:r>
            <a:r>
              <a:rPr lang="fr-FR" dirty="0" err="1"/>
              <a:t>opponents</a:t>
            </a:r>
            <a:r>
              <a:rPr lang="fr-FR" dirty="0"/>
              <a:t>. </a:t>
            </a:r>
          </a:p>
          <a:p>
            <a:r>
              <a:rPr lang="fr-FR" b="1" dirty="0"/>
              <a:t>Les candidates </a:t>
            </a:r>
            <a:r>
              <a:rPr lang="fr-FR" b="1" dirty="0">
                <a:solidFill>
                  <a:srgbClr val="FF0000"/>
                </a:solidFill>
              </a:rPr>
              <a:t>font</a:t>
            </a:r>
            <a:r>
              <a:rPr lang="fr-FR" b="1" dirty="0"/>
              <a:t> souvent </a:t>
            </a:r>
            <a:r>
              <a:rPr lang="fr-FR" b="1" dirty="0">
                <a:solidFill>
                  <a:srgbClr val="FF0000"/>
                </a:solidFill>
              </a:rPr>
              <a:t>face à / sont </a:t>
            </a:r>
            <a:r>
              <a:rPr lang="fr-FR" b="1" dirty="0"/>
              <a:t>souvent</a:t>
            </a:r>
            <a:r>
              <a:rPr lang="fr-FR" b="1" dirty="0">
                <a:solidFill>
                  <a:srgbClr val="FF0000"/>
                </a:solidFill>
              </a:rPr>
              <a:t> en lice contre / sont </a:t>
            </a:r>
            <a:r>
              <a:rPr lang="fr-FR" b="1" dirty="0"/>
              <a:t>souvent</a:t>
            </a:r>
            <a:r>
              <a:rPr lang="fr-FR" b="1" dirty="0">
                <a:solidFill>
                  <a:srgbClr val="FF0000"/>
                </a:solidFill>
              </a:rPr>
              <a:t> opposées à </a:t>
            </a:r>
            <a:r>
              <a:rPr lang="fr-FR" b="1" dirty="0" smtClean="0"/>
              <a:t>des </a:t>
            </a:r>
            <a:r>
              <a:rPr lang="fr-FR" b="1" dirty="0"/>
              <a:t>rivaux / adversaires de taille/ de poids / d’envergure </a:t>
            </a:r>
            <a:r>
              <a:rPr lang="fr-FR" b="1" dirty="0" smtClean="0"/>
              <a:t> </a:t>
            </a:r>
            <a:r>
              <a:rPr lang="fr-FR" b="1" dirty="0">
                <a:solidFill>
                  <a:srgbClr val="0070C0"/>
                </a:solidFill>
              </a:rPr>
              <a:t>qui bénéficient de confortables budgets de campagne/ ressources financières</a:t>
            </a:r>
            <a:r>
              <a:rPr lang="fr-FR" b="1" dirty="0"/>
              <a:t>. </a:t>
            </a:r>
            <a:endParaRPr lang="fr-FR" b="1" dirty="0" smtClean="0"/>
          </a:p>
          <a:p>
            <a:endParaRPr lang="fr-FR" dirty="0"/>
          </a:p>
          <a:p>
            <a:r>
              <a:rPr lang="fr-FR" b="1" dirty="0" err="1">
                <a:solidFill>
                  <a:srgbClr val="00B050"/>
                </a:solidFill>
              </a:rPr>
              <a:t>Typically</a:t>
            </a:r>
            <a:r>
              <a:rPr lang="fr-FR" dirty="0"/>
              <a:t>, a </a:t>
            </a:r>
            <a:r>
              <a:rPr lang="fr-FR" dirty="0" err="1"/>
              <a:t>strong</a:t>
            </a:r>
            <a:r>
              <a:rPr lang="fr-FR" dirty="0"/>
              <a:t> challenger </a:t>
            </a:r>
            <a:r>
              <a:rPr lang="fr-FR" dirty="0" err="1"/>
              <a:t>who</a:t>
            </a:r>
            <a:r>
              <a:rPr lang="fr-FR" dirty="0"/>
              <a:t> </a:t>
            </a:r>
            <a:r>
              <a:rPr lang="fr-FR" b="1" dirty="0" err="1">
                <a:solidFill>
                  <a:srgbClr val="FF0000"/>
                </a:solidFill>
              </a:rPr>
              <a:t>enters</a:t>
            </a:r>
            <a:r>
              <a:rPr lang="fr-FR" b="1" dirty="0">
                <a:solidFill>
                  <a:srgbClr val="FF0000"/>
                </a:solidFill>
              </a:rPr>
              <a:t> a race </a:t>
            </a:r>
            <a:r>
              <a:rPr lang="fr-FR" b="1" dirty="0" err="1"/>
              <a:t>will</a:t>
            </a:r>
            <a:r>
              <a:rPr lang="fr-FR" dirty="0"/>
              <a:t> </a:t>
            </a:r>
            <a:r>
              <a:rPr lang="fr-FR" dirty="0" err="1"/>
              <a:t>deter</a:t>
            </a:r>
            <a:r>
              <a:rPr lang="fr-FR" dirty="0"/>
              <a:t> </a:t>
            </a:r>
            <a:r>
              <a:rPr lang="fr-FR" dirty="0" err="1"/>
              <a:t>other</a:t>
            </a:r>
            <a:r>
              <a:rPr lang="fr-FR" dirty="0"/>
              <a:t> challengers </a:t>
            </a:r>
            <a:r>
              <a:rPr lang="fr-FR" dirty="0" err="1"/>
              <a:t>from</a:t>
            </a:r>
            <a:r>
              <a:rPr lang="fr-FR" dirty="0"/>
              <a:t> running, or </a:t>
            </a:r>
            <a:r>
              <a:rPr lang="fr-FR" dirty="0" err="1"/>
              <a:t>will</a:t>
            </a:r>
            <a:r>
              <a:rPr lang="fr-FR" dirty="0"/>
              <a:t> “</a:t>
            </a:r>
            <a:r>
              <a:rPr lang="fr-FR" dirty="0" err="1"/>
              <a:t>clear</a:t>
            </a:r>
            <a:r>
              <a:rPr lang="fr-FR" dirty="0"/>
              <a:t> the </a:t>
            </a:r>
            <a:r>
              <a:rPr lang="fr-FR" dirty="0" err="1"/>
              <a:t>field</a:t>
            </a:r>
            <a:r>
              <a:rPr lang="fr-FR" dirty="0"/>
              <a:t>.” </a:t>
            </a:r>
          </a:p>
          <a:p>
            <a:r>
              <a:rPr lang="fr-FR" b="1" dirty="0">
                <a:solidFill>
                  <a:srgbClr val="00B050"/>
                </a:solidFill>
              </a:rPr>
              <a:t>Normalement</a:t>
            </a:r>
            <a:r>
              <a:rPr lang="fr-FR" b="1" dirty="0" smtClean="0">
                <a:solidFill>
                  <a:srgbClr val="00B050"/>
                </a:solidFill>
              </a:rPr>
              <a:t>/ habituellement / traditionnellement</a:t>
            </a:r>
            <a:r>
              <a:rPr lang="fr-FR" dirty="0" smtClean="0"/>
              <a:t>, </a:t>
            </a:r>
            <a:r>
              <a:rPr lang="fr-FR" dirty="0"/>
              <a:t>un candidat / un adversaire solide / de taille/ de poids / d’envergure / redoutable (</a:t>
            </a:r>
            <a:r>
              <a:rPr lang="fr-FR" dirty="0" err="1" smtClean="0"/>
              <a:t>stdt</a:t>
            </a:r>
            <a:r>
              <a:rPr lang="fr-FR" dirty="0" smtClean="0"/>
              <a:t>) </a:t>
            </a:r>
            <a:r>
              <a:rPr lang="fr-FR" dirty="0"/>
              <a:t>qui </a:t>
            </a:r>
            <a:r>
              <a:rPr lang="fr-FR" b="1" dirty="0">
                <a:solidFill>
                  <a:srgbClr val="FF0000"/>
                </a:solidFill>
              </a:rPr>
              <a:t>s’engage dans une élection </a:t>
            </a:r>
            <a:r>
              <a:rPr lang="fr-FR" dirty="0"/>
              <a:t>dissuade les autres de se présenter ou les fait abandonner / se retirer. </a:t>
            </a:r>
          </a:p>
          <a:p>
            <a:endParaRPr lang="fr-FR" dirty="0" smtClean="0"/>
          </a:p>
          <a:p>
            <a:r>
              <a:rPr lang="fr-FR" b="1" dirty="0" smtClean="0"/>
              <a:t>WILL</a:t>
            </a:r>
            <a:r>
              <a:rPr lang="fr-FR" dirty="0" smtClean="0"/>
              <a:t> </a:t>
            </a:r>
            <a:r>
              <a:rPr lang="fr-FR" dirty="0"/>
              <a:t>= caractéristique du sujet </a:t>
            </a:r>
            <a:r>
              <a:rPr lang="fr-FR" dirty="0" smtClean="0"/>
              <a:t>ex: </a:t>
            </a:r>
            <a:r>
              <a:rPr lang="fr-FR" dirty="0" smtClean="0"/>
              <a:t>“</a:t>
            </a:r>
            <a:r>
              <a:rPr lang="fr-FR" dirty="0" smtClean="0"/>
              <a:t>Boys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smtClean="0"/>
              <a:t>boys</a:t>
            </a:r>
            <a:r>
              <a:rPr lang="fr-FR" dirty="0" smtClean="0"/>
              <a:t>“</a:t>
            </a:r>
            <a:r>
              <a:rPr lang="fr-FR" dirty="0" smtClean="0"/>
              <a:t> (</a:t>
            </a:r>
            <a:r>
              <a:rPr lang="fr-FR" dirty="0" smtClean="0"/>
              <a:t>“</a:t>
            </a:r>
            <a:r>
              <a:rPr lang="fr-FR" dirty="0" smtClean="0"/>
              <a:t>ah les mecs (tous les mêmes)!</a:t>
            </a:r>
            <a:r>
              <a:rPr lang="fr-FR" dirty="0" smtClean="0"/>
              <a:t>“</a:t>
            </a:r>
            <a:r>
              <a:rPr lang="fr-FR" dirty="0" smtClean="0"/>
              <a:t> ou dans d’autres contextes ex: garçons qui se chamaillent dans la cour de récré </a:t>
            </a:r>
            <a:r>
              <a:rPr lang="fr-FR" dirty="0" smtClean="0"/>
              <a:t>“</a:t>
            </a:r>
            <a:r>
              <a:rPr lang="fr-FR" dirty="0" smtClean="0"/>
              <a:t>il faut que jeunesse se fasse</a:t>
            </a:r>
            <a:r>
              <a:rPr lang="fr-FR" dirty="0" smtClean="0"/>
              <a:t>“</a:t>
            </a:r>
            <a:r>
              <a:rPr lang="fr-FR" dirty="0" smtClean="0"/>
              <a:t>). Ne pas utiliser le futur en français.</a:t>
            </a:r>
            <a:endParaRPr lang="fr-FR" dirty="0"/>
          </a:p>
          <a:p>
            <a:endParaRPr lang="fr-FR" dirty="0" smtClean="0"/>
          </a:p>
          <a:p>
            <a:r>
              <a:rPr lang="fr-FR" dirty="0" err="1" smtClean="0"/>
              <a:t>However</a:t>
            </a:r>
            <a:r>
              <a:rPr lang="fr-FR" dirty="0"/>
              <a:t>, </a:t>
            </a:r>
            <a:r>
              <a:rPr lang="fr-FR" dirty="0" err="1"/>
              <a:t>when</a:t>
            </a:r>
            <a:r>
              <a:rPr lang="fr-FR" dirty="0"/>
              <a:t> a </a:t>
            </a:r>
            <a:r>
              <a:rPr lang="fr-FR" dirty="0" err="1"/>
              <a:t>woman</a:t>
            </a:r>
            <a:r>
              <a:rPr lang="fr-FR" dirty="0"/>
              <a:t> </a:t>
            </a:r>
            <a:r>
              <a:rPr lang="fr-FR" dirty="0" err="1"/>
              <a:t>enters</a:t>
            </a:r>
            <a:r>
              <a:rPr lang="fr-FR" dirty="0"/>
              <a:t> a race </a:t>
            </a:r>
            <a:r>
              <a:rPr lang="fr-FR" b="1" dirty="0">
                <a:solidFill>
                  <a:srgbClr val="00B0F0"/>
                </a:solidFill>
              </a:rPr>
              <a:t>—</a:t>
            </a:r>
            <a:r>
              <a:rPr lang="fr-FR" dirty="0"/>
              <a:t> </a:t>
            </a:r>
            <a:r>
              <a:rPr lang="fr-FR" dirty="0" err="1"/>
              <a:t>even</a:t>
            </a:r>
            <a:r>
              <a:rPr lang="fr-FR" dirty="0"/>
              <a:t> if </a:t>
            </a:r>
            <a:r>
              <a:rPr lang="fr-FR" dirty="0" err="1"/>
              <a:t>she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an </a:t>
            </a:r>
            <a:r>
              <a:rPr lang="fr-FR" dirty="0" err="1"/>
              <a:t>objectively</a:t>
            </a:r>
            <a:r>
              <a:rPr lang="fr-FR" dirty="0"/>
              <a:t> </a:t>
            </a:r>
            <a:r>
              <a:rPr lang="fr-FR" dirty="0" err="1"/>
              <a:t>strong</a:t>
            </a:r>
            <a:r>
              <a:rPr lang="fr-FR" dirty="0"/>
              <a:t> candidate </a:t>
            </a:r>
            <a:r>
              <a:rPr lang="fr-FR" b="1" dirty="0">
                <a:solidFill>
                  <a:srgbClr val="00B0F0"/>
                </a:solidFill>
              </a:rPr>
              <a:t>—</a:t>
            </a:r>
            <a:r>
              <a:rPr lang="fr-FR" dirty="0"/>
              <a:t> </a:t>
            </a:r>
            <a:r>
              <a:rPr lang="fr-FR" dirty="0" err="1"/>
              <a:t>other</a:t>
            </a:r>
            <a:r>
              <a:rPr lang="fr-FR" dirty="0"/>
              <a:t> candidates </a:t>
            </a:r>
            <a:r>
              <a:rPr lang="fr-FR" b="1" dirty="0" err="1">
                <a:solidFill>
                  <a:srgbClr val="00B050"/>
                </a:solidFill>
              </a:rPr>
              <a:t>usually</a:t>
            </a:r>
            <a:r>
              <a:rPr lang="fr-FR" dirty="0">
                <a:solidFill>
                  <a:srgbClr val="00B050"/>
                </a:solidFill>
              </a:rPr>
              <a:t> </a:t>
            </a:r>
            <a:r>
              <a:rPr lang="fr-FR" dirty="0" err="1"/>
              <a:t>persist</a:t>
            </a:r>
            <a:r>
              <a:rPr lang="fr-FR" dirty="0"/>
              <a:t> in running </a:t>
            </a:r>
            <a:r>
              <a:rPr lang="fr-FR" dirty="0" err="1"/>
              <a:t>against</a:t>
            </a:r>
            <a:r>
              <a:rPr lang="fr-FR" dirty="0"/>
              <a:t> </a:t>
            </a:r>
            <a:r>
              <a:rPr lang="fr-FR" dirty="0" err="1"/>
              <a:t>her</a:t>
            </a:r>
            <a:r>
              <a:rPr lang="fr-FR" dirty="0"/>
              <a:t>. </a:t>
            </a:r>
          </a:p>
          <a:p>
            <a:endParaRPr lang="fr-FR" dirty="0" smtClean="0"/>
          </a:p>
          <a:p>
            <a:r>
              <a:rPr lang="fr-FR" b="1" dirty="0"/>
              <a:t>Cependant, quand une femme se lance</a:t>
            </a:r>
            <a:r>
              <a:rPr lang="fr-FR" b="1" dirty="0">
                <a:solidFill>
                  <a:srgbClr val="00B0F0"/>
                </a:solidFill>
              </a:rPr>
              <a:t>, et </a:t>
            </a:r>
            <a:r>
              <a:rPr lang="fr-FR" b="1" dirty="0"/>
              <a:t>même si elle est objectivement une candidate solide</a:t>
            </a:r>
            <a:r>
              <a:rPr lang="fr-FR" b="1" dirty="0">
                <a:solidFill>
                  <a:srgbClr val="00B0F0"/>
                </a:solidFill>
              </a:rPr>
              <a:t>,</a:t>
            </a:r>
            <a:r>
              <a:rPr lang="fr-FR" b="1" dirty="0"/>
              <a:t> les autres candidats </a:t>
            </a:r>
            <a:r>
              <a:rPr lang="fr-FR" b="1" dirty="0">
                <a:solidFill>
                  <a:srgbClr val="00B050"/>
                </a:solidFill>
              </a:rPr>
              <a:t>ont tendance à </a:t>
            </a:r>
            <a:r>
              <a:rPr lang="fr-FR" b="1" dirty="0"/>
              <a:t>vouloir rester dans la course. </a:t>
            </a:r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58420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260648"/>
            <a:ext cx="849694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Female</a:t>
            </a:r>
            <a:r>
              <a:rPr lang="fr-FR" dirty="0"/>
              <a:t> </a:t>
            </a:r>
            <a:r>
              <a:rPr lang="fr-FR" dirty="0" err="1"/>
              <a:t>incumbents</a:t>
            </a:r>
            <a:r>
              <a:rPr lang="fr-FR" dirty="0"/>
              <a:t> are </a:t>
            </a:r>
            <a:r>
              <a:rPr lang="fr-FR" b="1" dirty="0" err="1">
                <a:solidFill>
                  <a:srgbClr val="00B050"/>
                </a:solidFill>
              </a:rPr>
              <a:t>similarly</a:t>
            </a:r>
            <a:r>
              <a:rPr lang="fr-FR" dirty="0">
                <a:solidFill>
                  <a:srgbClr val="00B050"/>
                </a:solidFill>
              </a:rPr>
              <a:t> </a:t>
            </a:r>
            <a:r>
              <a:rPr lang="fr-FR" dirty="0"/>
              <a:t>more </a:t>
            </a:r>
            <a:r>
              <a:rPr lang="fr-FR" dirty="0" err="1"/>
              <a:t>likely</a:t>
            </a:r>
            <a:r>
              <a:rPr lang="fr-FR" dirty="0"/>
              <a:t> to face </a:t>
            </a:r>
            <a:r>
              <a:rPr lang="fr-FR" dirty="0" err="1"/>
              <a:t>strong</a:t>
            </a:r>
            <a:r>
              <a:rPr lang="fr-FR" dirty="0"/>
              <a:t> challengers, </a:t>
            </a:r>
            <a:r>
              <a:rPr lang="fr-FR" dirty="0" err="1"/>
              <a:t>including</a:t>
            </a:r>
            <a:r>
              <a:rPr lang="fr-FR" dirty="0"/>
              <a:t> </a:t>
            </a:r>
            <a:r>
              <a:rPr lang="fr-FR" dirty="0" err="1"/>
              <a:t>primary</a:t>
            </a:r>
            <a:r>
              <a:rPr lang="fr-FR" dirty="0"/>
              <a:t> challengers, </a:t>
            </a:r>
            <a:r>
              <a:rPr lang="fr-FR" dirty="0" err="1"/>
              <a:t>than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male </a:t>
            </a:r>
            <a:r>
              <a:rPr lang="fr-FR" dirty="0" err="1"/>
              <a:t>counterparts</a:t>
            </a:r>
            <a:r>
              <a:rPr lang="fr-FR" dirty="0"/>
              <a:t>. </a:t>
            </a:r>
          </a:p>
          <a:p>
            <a:r>
              <a:rPr lang="fr-FR" b="1" dirty="0">
                <a:solidFill>
                  <a:srgbClr val="00B050"/>
                </a:solidFill>
              </a:rPr>
              <a:t>De la même façon</a:t>
            </a:r>
            <a:r>
              <a:rPr lang="fr-FR" b="1" dirty="0"/>
              <a:t>, les candidates à leurs (propres) réélections / à un mandat supplémentaire </a:t>
            </a:r>
            <a:r>
              <a:rPr lang="fr-FR" b="1" dirty="0" smtClean="0"/>
              <a:t>ont </a:t>
            </a:r>
            <a:r>
              <a:rPr lang="fr-FR" b="1" dirty="0"/>
              <a:t>plus de chances d’être opposées à des candidats d’envergure que leurs homologues masculins, même / y compris lors des primaires. </a:t>
            </a:r>
            <a:endParaRPr lang="fr-FR" b="1" dirty="0" smtClean="0"/>
          </a:p>
          <a:p>
            <a:endParaRPr lang="fr-FR" dirty="0"/>
          </a:p>
          <a:p>
            <a:r>
              <a:rPr lang="fr-FR" dirty="0" err="1"/>
              <a:t>Even</a:t>
            </a:r>
            <a:r>
              <a:rPr lang="fr-FR" dirty="0"/>
              <a:t> </a:t>
            </a:r>
            <a:r>
              <a:rPr lang="fr-FR" dirty="0" err="1"/>
              <a:t>now</a:t>
            </a:r>
            <a:r>
              <a:rPr lang="fr-FR" dirty="0"/>
              <a:t>, </a:t>
            </a:r>
            <a:r>
              <a:rPr lang="fr-FR" dirty="0" err="1"/>
              <a:t>eight</a:t>
            </a:r>
            <a:r>
              <a:rPr lang="fr-FR" dirty="0"/>
              <a:t> candidates are running </a:t>
            </a:r>
            <a:r>
              <a:rPr lang="fr-FR" dirty="0" err="1"/>
              <a:t>against</a:t>
            </a:r>
            <a:r>
              <a:rPr lang="fr-FR" dirty="0"/>
              <a:t> </a:t>
            </a:r>
            <a:r>
              <a:rPr lang="fr-FR" b="1" dirty="0">
                <a:solidFill>
                  <a:srgbClr val="0070C0"/>
                </a:solidFill>
              </a:rPr>
              <a:t>26-year </a:t>
            </a:r>
            <a:r>
              <a:rPr lang="fr-FR" b="1" dirty="0" err="1">
                <a:solidFill>
                  <a:srgbClr val="0070C0"/>
                </a:solidFill>
              </a:rPr>
              <a:t>incumbent</a:t>
            </a:r>
            <a:r>
              <a:rPr lang="fr-FR" b="1" dirty="0">
                <a:solidFill>
                  <a:srgbClr val="0070C0"/>
                </a:solidFill>
              </a:rPr>
              <a:t> </a:t>
            </a:r>
            <a:r>
              <a:rPr lang="fr-FR" dirty="0"/>
              <a:t>Sen. </a:t>
            </a:r>
            <a:r>
              <a:rPr lang="fr-FR" dirty="0" err="1"/>
              <a:t>Dianne</a:t>
            </a:r>
            <a:r>
              <a:rPr lang="fr-FR" dirty="0"/>
              <a:t> </a:t>
            </a:r>
            <a:r>
              <a:rPr lang="fr-FR" dirty="0" err="1"/>
              <a:t>Feinstein</a:t>
            </a:r>
            <a:r>
              <a:rPr lang="fr-FR" dirty="0"/>
              <a:t>, D-</a:t>
            </a:r>
            <a:r>
              <a:rPr lang="fr-FR" dirty="0" err="1"/>
              <a:t>Calif</a:t>
            </a:r>
            <a:r>
              <a:rPr lang="fr-FR" dirty="0"/>
              <a:t>., </a:t>
            </a:r>
            <a:r>
              <a:rPr lang="fr-FR" dirty="0" err="1"/>
              <a:t>even</a:t>
            </a:r>
            <a:r>
              <a:rPr lang="fr-FR" dirty="0"/>
              <a:t> </a:t>
            </a:r>
            <a:r>
              <a:rPr lang="fr-FR" dirty="0" err="1"/>
              <a:t>though</a:t>
            </a:r>
            <a:r>
              <a:rPr lang="fr-FR" dirty="0"/>
              <a:t> </a:t>
            </a:r>
            <a:r>
              <a:rPr lang="fr-FR" dirty="0" err="1"/>
              <a:t>she</a:t>
            </a:r>
            <a:r>
              <a:rPr lang="fr-FR" dirty="0"/>
              <a:t> </a:t>
            </a:r>
            <a:r>
              <a:rPr lang="fr-FR" b="1" dirty="0">
                <a:solidFill>
                  <a:srgbClr val="FF0000"/>
                </a:solidFill>
              </a:rPr>
              <a:t>won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/>
              <a:t>her</a:t>
            </a:r>
            <a:r>
              <a:rPr lang="fr-FR" dirty="0"/>
              <a:t> last </a:t>
            </a:r>
            <a:r>
              <a:rPr lang="fr-FR" dirty="0" err="1"/>
              <a:t>election</a:t>
            </a:r>
            <a:r>
              <a:rPr lang="fr-FR" dirty="0"/>
              <a:t> </a:t>
            </a:r>
            <a:r>
              <a:rPr lang="fr-FR" b="1" dirty="0">
                <a:solidFill>
                  <a:srgbClr val="00B050"/>
                </a:solidFill>
              </a:rPr>
              <a:t>by over </a:t>
            </a:r>
            <a:r>
              <a:rPr lang="fr-FR" dirty="0"/>
              <a:t>20 </a:t>
            </a:r>
            <a:r>
              <a:rPr lang="fr-FR" dirty="0" err="1"/>
              <a:t>percentage</a:t>
            </a:r>
            <a:r>
              <a:rPr lang="fr-FR" dirty="0"/>
              <a:t> points. </a:t>
            </a:r>
          </a:p>
          <a:p>
            <a:r>
              <a:rPr lang="fr-FR" b="1" dirty="0"/>
              <a:t>En ce moment-même, huit candidats se présentent contre la sénatrice démocrate de Californie, </a:t>
            </a:r>
            <a:r>
              <a:rPr lang="fr-FR" b="1" dirty="0" err="1"/>
              <a:t>Dianne</a:t>
            </a:r>
            <a:r>
              <a:rPr lang="fr-FR" b="1" dirty="0"/>
              <a:t> </a:t>
            </a:r>
            <a:r>
              <a:rPr lang="fr-FR" b="1" dirty="0" err="1"/>
              <a:t>Feinstein</a:t>
            </a:r>
            <a:r>
              <a:rPr lang="fr-FR" b="1" dirty="0"/>
              <a:t>, </a:t>
            </a:r>
            <a:r>
              <a:rPr lang="fr-FR" b="1" dirty="0">
                <a:solidFill>
                  <a:srgbClr val="0070C0"/>
                </a:solidFill>
              </a:rPr>
              <a:t>en poste depuis 26 ans</a:t>
            </a:r>
            <a:r>
              <a:rPr lang="fr-FR" b="1" dirty="0"/>
              <a:t>, bien qu’elle </a:t>
            </a:r>
            <a:r>
              <a:rPr lang="fr-FR" b="1" dirty="0">
                <a:solidFill>
                  <a:srgbClr val="FF0000"/>
                </a:solidFill>
              </a:rPr>
              <a:t>ait remporté </a:t>
            </a:r>
            <a:r>
              <a:rPr lang="fr-FR" b="1" dirty="0"/>
              <a:t>la dernière élection </a:t>
            </a:r>
            <a:r>
              <a:rPr lang="fr-FR" b="1" dirty="0">
                <a:solidFill>
                  <a:srgbClr val="00B050"/>
                </a:solidFill>
              </a:rPr>
              <a:t>avec plus de </a:t>
            </a:r>
            <a:r>
              <a:rPr lang="fr-FR" b="1" dirty="0"/>
              <a:t>20 points </a:t>
            </a:r>
            <a:r>
              <a:rPr lang="fr-FR" b="1" dirty="0" smtClean="0"/>
              <a:t>d’avance </a:t>
            </a:r>
            <a:r>
              <a:rPr lang="fr-FR" b="1" dirty="0"/>
              <a:t>/ d’écart. </a:t>
            </a:r>
          </a:p>
          <a:p>
            <a:endParaRPr lang="fr-FR" dirty="0" smtClean="0"/>
          </a:p>
          <a:p>
            <a:r>
              <a:rPr lang="fr-FR" b="1" u="sng" dirty="0" smtClean="0"/>
              <a:t>RAPPEL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Bien que</a:t>
            </a:r>
            <a:r>
              <a:rPr lang="fr-FR" b="1" dirty="0" smtClean="0"/>
              <a:t> </a:t>
            </a:r>
            <a:r>
              <a:rPr lang="fr-FR" dirty="0" smtClean="0"/>
              <a:t>(conjonction de concession) + </a:t>
            </a:r>
            <a:r>
              <a:rPr lang="fr-FR" b="1" dirty="0" smtClean="0">
                <a:solidFill>
                  <a:srgbClr val="FF0000"/>
                </a:solidFill>
              </a:rPr>
              <a:t>subjonctif</a:t>
            </a:r>
          </a:p>
          <a:p>
            <a:r>
              <a:rPr lang="fr-FR" dirty="0" smtClean="0"/>
              <a:t>Ex : </a:t>
            </a:r>
            <a:r>
              <a:rPr lang="fr-FR" u="sng" dirty="0" smtClean="0"/>
              <a:t>Bien que </a:t>
            </a:r>
            <a:r>
              <a:rPr lang="fr-FR" dirty="0" smtClean="0"/>
              <a:t>tu </a:t>
            </a:r>
            <a:r>
              <a:rPr lang="fr-FR" b="1" dirty="0" smtClean="0"/>
              <a:t>sois</a:t>
            </a:r>
            <a:r>
              <a:rPr lang="fr-FR" dirty="0" smtClean="0"/>
              <a:t> déçu, tu les remercieras pour ce cadeau.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Avant que </a:t>
            </a:r>
            <a:r>
              <a:rPr lang="fr-FR" dirty="0" smtClean="0"/>
              <a:t>(+ événement hypothétique, incertain) + </a:t>
            </a:r>
            <a:r>
              <a:rPr lang="fr-FR" b="1" dirty="0" smtClean="0">
                <a:solidFill>
                  <a:srgbClr val="FF0000"/>
                </a:solidFill>
              </a:rPr>
              <a:t>subjonctif</a:t>
            </a:r>
          </a:p>
          <a:p>
            <a:r>
              <a:rPr lang="fr-FR" dirty="0" smtClean="0"/>
              <a:t>Ex: Il ouvrit la porte une seconde </a:t>
            </a:r>
            <a:r>
              <a:rPr lang="fr-FR" u="sng" dirty="0" smtClean="0"/>
              <a:t>avant que </a:t>
            </a:r>
            <a:r>
              <a:rPr lang="fr-FR" dirty="0" smtClean="0"/>
              <a:t>nous </a:t>
            </a:r>
            <a:r>
              <a:rPr lang="fr-FR" b="1" dirty="0" smtClean="0"/>
              <a:t>arrivions</a:t>
            </a:r>
            <a:r>
              <a:rPr lang="fr-FR" dirty="0" smtClean="0"/>
              <a:t>.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Après que </a:t>
            </a:r>
            <a:r>
              <a:rPr lang="fr-FR" dirty="0" smtClean="0"/>
              <a:t>(+ événement passé) + </a:t>
            </a:r>
            <a:r>
              <a:rPr lang="fr-FR" b="1" dirty="0" smtClean="0">
                <a:solidFill>
                  <a:srgbClr val="FF0000"/>
                </a:solidFill>
              </a:rPr>
              <a:t>INDICATIF</a:t>
            </a:r>
          </a:p>
          <a:p>
            <a:r>
              <a:rPr lang="fr-FR" dirty="0" smtClean="0"/>
              <a:t>Ex: Il ouvrira la porte </a:t>
            </a:r>
            <a:r>
              <a:rPr lang="fr-FR" u="sng" dirty="0" smtClean="0"/>
              <a:t>après que </a:t>
            </a:r>
            <a:r>
              <a:rPr lang="fr-FR" dirty="0" smtClean="0"/>
              <a:t>nous </a:t>
            </a:r>
            <a:r>
              <a:rPr lang="fr-FR" b="1" dirty="0" smtClean="0"/>
              <a:t>serons</a:t>
            </a:r>
            <a:r>
              <a:rPr lang="fr-FR" dirty="0" smtClean="0"/>
              <a:t> </a:t>
            </a:r>
            <a:r>
              <a:rPr lang="fr-FR" b="1" dirty="0" smtClean="0"/>
              <a:t>partis</a:t>
            </a:r>
            <a:r>
              <a:rPr lang="fr-FR" dirty="0" smtClean="0"/>
              <a:t>.</a:t>
            </a:r>
          </a:p>
          <a:p>
            <a:r>
              <a:rPr lang="fr-FR" dirty="0" smtClean="0"/>
              <a:t>Ex: Il a filé </a:t>
            </a:r>
            <a:r>
              <a:rPr lang="fr-FR" u="sng" dirty="0" smtClean="0"/>
              <a:t>après que </a:t>
            </a:r>
            <a:r>
              <a:rPr lang="fr-FR" dirty="0" smtClean="0"/>
              <a:t>le téléphone </a:t>
            </a:r>
            <a:r>
              <a:rPr lang="fr-FR" b="1" dirty="0" smtClean="0"/>
              <a:t>a sonné</a:t>
            </a:r>
            <a:r>
              <a:rPr lang="fr-FR" dirty="0" smtClean="0"/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293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835</Words>
  <Application>Microsoft Office PowerPoint</Application>
  <PresentationFormat>Affichage à l'écran (4:3)</PresentationFormat>
  <Paragraphs>67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</dc:creator>
  <cp:lastModifiedBy>Caroline</cp:lastModifiedBy>
  <cp:revision>15</cp:revision>
  <dcterms:created xsi:type="dcterms:W3CDTF">2018-11-20T08:51:32Z</dcterms:created>
  <dcterms:modified xsi:type="dcterms:W3CDTF">2018-11-20T10:49:33Z</dcterms:modified>
</cp:coreProperties>
</file>