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60" d="100"/>
          <a:sy n="60" d="100"/>
        </p:scale>
        <p:origin x="90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F193384-CCAD-D43F-C101-F71B46B6049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8328B45D-BFE6-F73D-656B-5C63DDC940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74D4958-66DB-F97E-9767-7142616479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EC23A-C70A-4B94-BAF2-EF79B501BFAC}" type="datetimeFigureOut">
              <a:rPr lang="fr-FR" smtClean="0"/>
              <a:t>14/10/2024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1EF40FC-2B35-7CEF-69E1-A2706814E7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4672AEC-A6FE-FC34-D0D0-5109A5F1F7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D49C4-C997-4493-A7CF-FA70992CE46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432979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C53548D-FD64-DE70-587D-E4AC6D02E9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E873FEBF-0A30-DAE6-55A5-6EE85FB3892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43DA6C4-7E86-24CE-D62D-E5B8560F1D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EC23A-C70A-4B94-BAF2-EF79B501BFAC}" type="datetimeFigureOut">
              <a:rPr lang="fr-FR" smtClean="0"/>
              <a:t>14/10/2024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2F1F673-B3C7-1C4C-0816-CC57CAC221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A614E53-3E30-896B-4C8B-14EAF10E18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D49C4-C997-4493-A7CF-FA70992CE46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340414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B55759C0-2790-85FE-B8F7-6363B2380D1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36F0EEFC-F330-CB2C-E997-97D9CAFAFB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51578B0-2832-EE27-B1FA-F2EB1D497C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EC23A-C70A-4B94-BAF2-EF79B501BFAC}" type="datetimeFigureOut">
              <a:rPr lang="fr-FR" smtClean="0"/>
              <a:t>14/10/2024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DD26735-6F58-8EB1-F037-2E35514BC6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2E5CBA7-2074-B1E7-F273-4B74718C30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D49C4-C997-4493-A7CF-FA70992CE46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5940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948E0D5-1622-F674-5121-5F126D0FA6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A15F0EF-4C85-A5D3-EF7A-38587CE294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E52E2DB-C1C1-951A-69F5-E6700870B8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EC23A-C70A-4B94-BAF2-EF79B501BFAC}" type="datetimeFigureOut">
              <a:rPr lang="fr-FR" smtClean="0"/>
              <a:t>14/10/2024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420C1FF-3928-AE00-BE3C-5E6E33A80D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709492D-89EB-9721-065C-5845F3FE18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D49C4-C997-4493-A7CF-FA70992CE46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372080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52194D2-6892-0C39-1B64-07857827FE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D8E659B-8F77-34F3-3924-70A212FA3D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C6BF1C8-A958-6B1F-7002-4C205DEAEC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EC23A-C70A-4B94-BAF2-EF79B501BFAC}" type="datetimeFigureOut">
              <a:rPr lang="fr-FR" smtClean="0"/>
              <a:t>14/10/2024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B100428-93A1-A44B-0C7A-A2C72DEEE3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5E9FB59-FA77-975F-6666-DBC94D7181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D49C4-C997-4493-A7CF-FA70992CE46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69724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46075E6-D935-BFF4-D35C-25209E7B02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68B4CA4-152D-8016-04C9-B89304866E9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87C87C60-A142-38F3-9C54-73ECD1B63A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AC2C9E8-F2D2-2AD6-AA64-99EE52CFD9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EC23A-C70A-4B94-BAF2-EF79B501BFAC}" type="datetimeFigureOut">
              <a:rPr lang="fr-FR" smtClean="0"/>
              <a:t>14/10/2024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709C4E6-B103-199F-2077-1944839C8B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045E3DFB-944A-DB0C-2860-A2259DB920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D49C4-C997-4493-A7CF-FA70992CE46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12659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776AFD9-39B9-D2BC-DA43-E9CA264BFE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92E9543-6172-1C22-85A7-FF47DAD676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E1E1DFC0-3797-0961-4267-90FE0170BC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9014A0E3-4EB1-EEDB-5F87-06D10E459F7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8AA36548-4E4D-781E-3BF6-4710FEB1F64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3AE42523-F988-E2A3-99F1-FDB2C64F67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EC23A-C70A-4B94-BAF2-EF79B501BFAC}" type="datetimeFigureOut">
              <a:rPr lang="fr-FR" smtClean="0"/>
              <a:t>14/10/2024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DCE18D91-F08B-01D2-0A37-416CDA9045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A81A3BA7-5BD3-D820-1BA8-079C3A9F72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D49C4-C997-4493-A7CF-FA70992CE46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223652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628D691-1ED9-9C4B-D2D3-DDCF0A8A24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F9DA956C-2DC8-C835-8594-D56DC6AF41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EC23A-C70A-4B94-BAF2-EF79B501BFAC}" type="datetimeFigureOut">
              <a:rPr lang="fr-FR" smtClean="0"/>
              <a:t>14/10/2024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C467F3D3-B9FD-AC07-4FEF-8FCF909F9C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61431CB8-8E77-A4DD-8D13-9B6A7BD675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D49C4-C997-4493-A7CF-FA70992CE46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285773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C028847B-553B-F9E0-A943-DDF402B97B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EC23A-C70A-4B94-BAF2-EF79B501BFAC}" type="datetimeFigureOut">
              <a:rPr lang="fr-FR" smtClean="0"/>
              <a:t>14/10/2024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DD8F8985-6FF1-0D27-28F5-BBE59F9C1B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7D62FE3E-1500-9975-7177-F35E471884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D49C4-C997-4493-A7CF-FA70992CE46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607283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2A8E7E0-814C-13A2-64DD-2D8485DEA0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EAC5CD1-70ED-1A0A-3C0C-EE00B7BB79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3838AD2C-B427-B448-F68F-140D123E2E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A272F881-2AF1-AE17-766C-7292EB115B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EC23A-C70A-4B94-BAF2-EF79B501BFAC}" type="datetimeFigureOut">
              <a:rPr lang="fr-FR" smtClean="0"/>
              <a:t>14/10/2024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D8B173F-F3B5-3B0D-2901-73267631F4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418AD55-5DD3-AF64-F420-50B4AB41DB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D49C4-C997-4493-A7CF-FA70992CE46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649547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3BE887F-4D64-B62E-98A4-429A282F1F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69B286EC-4A47-D698-46B7-C2F4F6C5CD3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683D03AF-9C6C-3C8D-FD0E-C0E9D590B1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847044E3-27CB-3DB4-B79F-8A6EB721BC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EC23A-C70A-4B94-BAF2-EF79B501BFAC}" type="datetimeFigureOut">
              <a:rPr lang="fr-FR" smtClean="0"/>
              <a:t>14/10/2024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0A634618-222C-5B22-97CF-33D3A8EC60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1F0F895-3152-30FF-3135-56D1F49D5E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D49C4-C997-4493-A7CF-FA70992CE46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504889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287692D2-F5D2-E80E-CD40-5E5A580983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3F752D1-B2BD-FC11-1149-A6FC005662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A877B74-B105-DB5C-55AC-C0FE3887755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F9EC23A-C70A-4B94-BAF2-EF79B501BFAC}" type="datetimeFigureOut">
              <a:rPr lang="fr-FR" smtClean="0"/>
              <a:t>14/10/2024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FBC9AC8-0766-913C-78E6-048561C9E7E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0E8A402-8FF1-99F9-1562-79ADFF798D6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E1D49C4-C997-4493-A7CF-FA70992CE46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143501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9B7AD9F6-8CE7-4299-8FC6-328F4DCD3F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2D48465B-EB92-FE75-7FD3-8ECF4CD8CA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97762" y="640080"/>
            <a:ext cx="6251110" cy="3566160"/>
          </a:xfrm>
        </p:spPr>
        <p:txBody>
          <a:bodyPr anchor="b">
            <a:normAutofit/>
          </a:bodyPr>
          <a:lstStyle/>
          <a:p>
            <a:pPr algn="l"/>
            <a:r>
              <a:rPr lang="fr-FR" sz="5400" dirty="0" err="1"/>
              <a:t>Grammar</a:t>
            </a:r>
            <a:r>
              <a:rPr lang="fr-FR" sz="5400" dirty="0"/>
              <a:t> </a:t>
            </a:r>
            <a:r>
              <a:rPr lang="fr-FR" sz="5400" dirty="0" err="1"/>
              <a:t>exercises</a:t>
            </a:r>
            <a:endParaRPr lang="fr-FR" sz="5400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16B875CC-E0E5-93E4-BEDE-B2796A4E10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297760" y="4636008"/>
            <a:ext cx="6251111" cy="1572768"/>
          </a:xfrm>
        </p:spPr>
        <p:txBody>
          <a:bodyPr>
            <a:normAutofit/>
          </a:bodyPr>
          <a:lstStyle/>
          <a:p>
            <a:pPr algn="l"/>
            <a:endParaRPr lang="fr-FR"/>
          </a:p>
        </p:txBody>
      </p:sp>
      <p:pic>
        <p:nvPicPr>
          <p:cNvPr id="5" name="Image 4" descr="Une image contenant texte, dessin humoristique, clipart, illustration&#10;&#10;Description générée automatiquement">
            <a:extLst>
              <a:ext uri="{FF2B5EF4-FFF2-40B4-BE49-F238E27FC236}">
                <a16:creationId xmlns:a16="http://schemas.microsoft.com/office/drawing/2014/main" id="{3DD3DCAC-5A1E-DDE1-F04E-4D854C1805E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19" b="14319"/>
          <a:stretch/>
        </p:blipFill>
        <p:spPr>
          <a:xfrm>
            <a:off x="0" y="202023"/>
            <a:ext cx="5115461" cy="6453953"/>
          </a:xfrm>
          <a:custGeom>
            <a:avLst/>
            <a:gdLst/>
            <a:ahLst/>
            <a:cxnLst/>
            <a:rect l="l" t="t" r="r" b="b"/>
            <a:pathLst>
              <a:path w="4657344" h="6858000">
                <a:moveTo>
                  <a:pt x="0" y="0"/>
                </a:moveTo>
                <a:lnTo>
                  <a:pt x="3429755" y="0"/>
                </a:lnTo>
                <a:lnTo>
                  <a:pt x="3526016" y="148742"/>
                </a:lnTo>
                <a:cubicBezTo>
                  <a:pt x="3657740" y="365513"/>
                  <a:pt x="3777402" y="589569"/>
                  <a:pt x="3886489" y="819975"/>
                </a:cubicBezTo>
                <a:cubicBezTo>
                  <a:pt x="3891856" y="833492"/>
                  <a:pt x="3900663" y="845393"/>
                  <a:pt x="3912049" y="854514"/>
                </a:cubicBezTo>
                <a:cubicBezTo>
                  <a:pt x="3897352" y="819849"/>
                  <a:pt x="3883037" y="784928"/>
                  <a:pt x="3868083" y="750263"/>
                </a:cubicBezTo>
                <a:cubicBezTo>
                  <a:pt x="3806989" y="608712"/>
                  <a:pt x="3742478" y="469145"/>
                  <a:pt x="3674155" y="331786"/>
                </a:cubicBezTo>
                <a:lnTo>
                  <a:pt x="3496656" y="0"/>
                </a:lnTo>
                <a:lnTo>
                  <a:pt x="3554371" y="0"/>
                </a:lnTo>
                <a:lnTo>
                  <a:pt x="3661621" y="196614"/>
                </a:lnTo>
                <a:cubicBezTo>
                  <a:pt x="3856899" y="573253"/>
                  <a:pt x="4021071" y="966066"/>
                  <a:pt x="4161279" y="1371196"/>
                </a:cubicBezTo>
                <a:cubicBezTo>
                  <a:pt x="4379525" y="2007265"/>
                  <a:pt x="4530141" y="2664286"/>
                  <a:pt x="4610660" y="3331516"/>
                </a:cubicBezTo>
                <a:cubicBezTo>
                  <a:pt x="4652837" y="3672965"/>
                  <a:pt x="4671625" y="4013908"/>
                  <a:pt x="4645040" y="4357388"/>
                </a:cubicBezTo>
                <a:cubicBezTo>
                  <a:pt x="4613599" y="4758899"/>
                  <a:pt x="4566181" y="5157998"/>
                  <a:pt x="4485789" y="5552906"/>
                </a:cubicBezTo>
                <a:cubicBezTo>
                  <a:pt x="4397121" y="5988893"/>
                  <a:pt x="4276748" y="6414594"/>
                  <a:pt x="4117769" y="6828295"/>
                </a:cubicBezTo>
                <a:lnTo>
                  <a:pt x="4105288" y="6858000"/>
                </a:lnTo>
                <a:lnTo>
                  <a:pt x="4052520" y="6858000"/>
                </a:lnTo>
                <a:lnTo>
                  <a:pt x="4059369" y="6841549"/>
                </a:lnTo>
                <a:cubicBezTo>
                  <a:pt x="4147276" y="6614016"/>
                  <a:pt x="4224193" y="6380817"/>
                  <a:pt x="4291518" y="6142729"/>
                </a:cubicBezTo>
                <a:cubicBezTo>
                  <a:pt x="4350055" y="5935370"/>
                  <a:pt x="4393256" y="5723695"/>
                  <a:pt x="4443357" y="5513923"/>
                </a:cubicBezTo>
                <a:cubicBezTo>
                  <a:pt x="4444541" y="5502788"/>
                  <a:pt x="4445137" y="5491601"/>
                  <a:pt x="4445146" y="5480401"/>
                </a:cubicBezTo>
                <a:cubicBezTo>
                  <a:pt x="4408465" y="5607635"/>
                  <a:pt x="4379196" y="5719759"/>
                  <a:pt x="4344559" y="5830359"/>
                </a:cubicBezTo>
                <a:cubicBezTo>
                  <a:pt x="4254261" y="6118381"/>
                  <a:pt x="4150112" y="6398531"/>
                  <a:pt x="4031702" y="6670527"/>
                </a:cubicBezTo>
                <a:lnTo>
                  <a:pt x="3943824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12" name="sketchy line">
            <a:extLst>
              <a:ext uri="{FF2B5EF4-FFF2-40B4-BE49-F238E27FC236}">
                <a16:creationId xmlns:a16="http://schemas.microsoft.com/office/drawing/2014/main" id="{F49775AF-8896-43EE-92C6-83497D6DC5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12862" y="4409267"/>
            <a:ext cx="4243589" cy="18288"/>
          </a:xfrm>
          <a:custGeom>
            <a:avLst/>
            <a:gdLst>
              <a:gd name="connsiteX0" fmla="*/ 0 w 4243589"/>
              <a:gd name="connsiteY0" fmla="*/ 0 h 18288"/>
              <a:gd name="connsiteX1" fmla="*/ 563791 w 4243589"/>
              <a:gd name="connsiteY1" fmla="*/ 0 h 18288"/>
              <a:gd name="connsiteX2" fmla="*/ 1042710 w 4243589"/>
              <a:gd name="connsiteY2" fmla="*/ 0 h 18288"/>
              <a:gd name="connsiteX3" fmla="*/ 1564066 w 4243589"/>
              <a:gd name="connsiteY3" fmla="*/ 0 h 18288"/>
              <a:gd name="connsiteX4" fmla="*/ 2212729 w 4243589"/>
              <a:gd name="connsiteY4" fmla="*/ 0 h 18288"/>
              <a:gd name="connsiteX5" fmla="*/ 2776520 w 4243589"/>
              <a:gd name="connsiteY5" fmla="*/ 0 h 18288"/>
              <a:gd name="connsiteX6" fmla="*/ 3297875 w 4243589"/>
              <a:gd name="connsiteY6" fmla="*/ 0 h 18288"/>
              <a:gd name="connsiteX7" fmla="*/ 4243589 w 4243589"/>
              <a:gd name="connsiteY7" fmla="*/ 0 h 18288"/>
              <a:gd name="connsiteX8" fmla="*/ 4243589 w 4243589"/>
              <a:gd name="connsiteY8" fmla="*/ 18288 h 18288"/>
              <a:gd name="connsiteX9" fmla="*/ 3637362 w 4243589"/>
              <a:gd name="connsiteY9" fmla="*/ 18288 h 18288"/>
              <a:gd name="connsiteX10" fmla="*/ 3116007 w 4243589"/>
              <a:gd name="connsiteY10" fmla="*/ 18288 h 18288"/>
              <a:gd name="connsiteX11" fmla="*/ 2424908 w 4243589"/>
              <a:gd name="connsiteY11" fmla="*/ 18288 h 18288"/>
              <a:gd name="connsiteX12" fmla="*/ 1861117 w 4243589"/>
              <a:gd name="connsiteY12" fmla="*/ 18288 h 18288"/>
              <a:gd name="connsiteX13" fmla="*/ 1382198 w 4243589"/>
              <a:gd name="connsiteY13" fmla="*/ 18288 h 18288"/>
              <a:gd name="connsiteX14" fmla="*/ 733535 w 4243589"/>
              <a:gd name="connsiteY14" fmla="*/ 18288 h 18288"/>
              <a:gd name="connsiteX15" fmla="*/ 0 w 4243589"/>
              <a:gd name="connsiteY15" fmla="*/ 18288 h 18288"/>
              <a:gd name="connsiteX16" fmla="*/ 0 w 4243589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18288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3987" y="7429"/>
                  <a:pt x="4243569" y="10822"/>
                  <a:pt x="4243589" y="18288"/>
                </a:cubicBezTo>
                <a:cubicBezTo>
                  <a:pt x="4112949" y="-2855"/>
                  <a:pt x="3928037" y="1831"/>
                  <a:pt x="3637362" y="18288"/>
                </a:cubicBezTo>
                <a:cubicBezTo>
                  <a:pt x="3346687" y="34745"/>
                  <a:pt x="3254446" y="26669"/>
                  <a:pt x="3116007" y="18288"/>
                </a:cubicBezTo>
                <a:cubicBezTo>
                  <a:pt x="2977569" y="9907"/>
                  <a:pt x="2620228" y="28873"/>
                  <a:pt x="2424908" y="18288"/>
                </a:cubicBezTo>
                <a:cubicBezTo>
                  <a:pt x="2229588" y="7703"/>
                  <a:pt x="2088287" y="-3854"/>
                  <a:pt x="1861117" y="18288"/>
                </a:cubicBezTo>
                <a:cubicBezTo>
                  <a:pt x="1633947" y="40430"/>
                  <a:pt x="1502447" y="-871"/>
                  <a:pt x="1382198" y="18288"/>
                </a:cubicBezTo>
                <a:cubicBezTo>
                  <a:pt x="1261949" y="37447"/>
                  <a:pt x="1045440" y="28353"/>
                  <a:pt x="733535" y="18288"/>
                </a:cubicBezTo>
                <a:cubicBezTo>
                  <a:pt x="421630" y="8223"/>
                  <a:pt x="341257" y="-18359"/>
                  <a:pt x="0" y="18288"/>
                </a:cubicBezTo>
                <a:cubicBezTo>
                  <a:pt x="-591" y="13205"/>
                  <a:pt x="-663" y="6329"/>
                  <a:pt x="0" y="0"/>
                </a:cubicBezTo>
                <a:close/>
              </a:path>
              <a:path w="4243589" h="18288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2703" y="5429"/>
                  <a:pt x="4244410" y="14046"/>
                  <a:pt x="4243589" y="18288"/>
                </a:cubicBezTo>
                <a:cubicBezTo>
                  <a:pt x="4130424" y="-1240"/>
                  <a:pt x="3932803" y="42249"/>
                  <a:pt x="3722234" y="18288"/>
                </a:cubicBezTo>
                <a:cubicBezTo>
                  <a:pt x="3511665" y="-5673"/>
                  <a:pt x="3269903" y="45994"/>
                  <a:pt x="3116007" y="18288"/>
                </a:cubicBezTo>
                <a:cubicBezTo>
                  <a:pt x="2962111" y="-9418"/>
                  <a:pt x="2744280" y="23224"/>
                  <a:pt x="2509780" y="18288"/>
                </a:cubicBezTo>
                <a:cubicBezTo>
                  <a:pt x="2275280" y="13352"/>
                  <a:pt x="2066059" y="43664"/>
                  <a:pt x="1945989" y="18288"/>
                </a:cubicBezTo>
                <a:cubicBezTo>
                  <a:pt x="1825919" y="-7088"/>
                  <a:pt x="1407329" y="12616"/>
                  <a:pt x="1254890" y="18288"/>
                </a:cubicBezTo>
                <a:cubicBezTo>
                  <a:pt x="1102451" y="23960"/>
                  <a:pt x="837950" y="31673"/>
                  <a:pt x="563791" y="18288"/>
                </a:cubicBezTo>
                <a:cubicBezTo>
                  <a:pt x="289632" y="4903"/>
                  <a:pt x="132768" y="7105"/>
                  <a:pt x="0" y="18288"/>
                </a:cubicBezTo>
                <a:cubicBezTo>
                  <a:pt x="668" y="13665"/>
                  <a:pt x="578" y="5675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9466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200DA4A0-0991-507A-6692-4EF539849519}"/>
              </a:ext>
            </a:extLst>
          </p:cNvPr>
          <p:cNvSpPr txBox="1"/>
          <p:nvPr/>
        </p:nvSpPr>
        <p:spPr>
          <a:xfrm>
            <a:off x="435935" y="329609"/>
            <a:ext cx="10515600" cy="5786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Aft>
                <a:spcPts val="1200"/>
              </a:spcAft>
            </a:pPr>
            <a:r>
              <a:rPr lang="en-US" sz="1800" b="1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2) Read the sentences out loud to your </a:t>
            </a:r>
            <a:r>
              <a:rPr lang="en-US" sz="1800" b="1" kern="100" dirty="0" err="1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neighbour</a:t>
            </a:r>
            <a:r>
              <a:rPr lang="en-US" sz="1800" b="1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then have him/her translate the sentence back to you</a:t>
            </a:r>
            <a:endParaRPr lang="fr-FR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lphaLcPeriod"/>
            </a:pPr>
            <a:r>
              <a:rPr lang="en-US" sz="1800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The number of scientists per million inhabitants in developing countries is </a:t>
            </a:r>
            <a:r>
              <a:rPr lang="en-US" sz="1800" b="1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200 on average</a:t>
            </a:r>
            <a:r>
              <a:rPr lang="en-US" sz="1800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 while in developed countries, it is </a:t>
            </a:r>
            <a:r>
              <a:rPr lang="en-US" sz="1800" b="1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2,800 on average</a:t>
            </a:r>
            <a:r>
              <a:rPr lang="en-US" sz="1800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. </a:t>
            </a:r>
            <a:r>
              <a:rPr lang="en-US" kern="100" dirty="0">
                <a:highlight>
                  <a:srgbClr val="FFFF00"/>
                </a:highlight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= t</a:t>
            </a:r>
            <a:r>
              <a:rPr lang="en-US" sz="1800" kern="100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wo hundred / two thousand eight hundred</a:t>
            </a:r>
          </a:p>
          <a:p>
            <a:pPr lvl="0"/>
            <a:r>
              <a:rPr lang="fr-FR" sz="1800" b="1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Le nombre de scientifiques par million d'habitants dans les pays en voie de développement est de 200 en moyenne alors que dans les pays développés, il est de 2800 en moyenne. </a:t>
            </a:r>
          </a:p>
          <a:p>
            <a:pPr lvl="0"/>
            <a:endParaRPr lang="fr-FR" sz="1800" kern="100" dirty="0">
              <a:effectLst/>
              <a:latin typeface="Calibri" panose="020F0502020204030204" pitchFamily="34" charset="0"/>
              <a:ea typeface="Aptos" panose="020B0004020202020204" pitchFamily="34" charset="0"/>
              <a:cs typeface="Calibri" panose="020F0502020204030204" pitchFamily="34" charset="0"/>
            </a:endParaRPr>
          </a:p>
          <a:p>
            <a:pPr lvl="0"/>
            <a:r>
              <a:rPr lang="en-US" sz="1800" b="1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b. In 2030</a:t>
            </a:r>
            <a:r>
              <a:rPr lang="en-US" sz="1800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, there will be </a:t>
            </a:r>
            <a:r>
              <a:rPr lang="en-US" sz="1800" b="1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23 towns</a:t>
            </a:r>
            <a:r>
              <a:rPr lang="en-US" sz="1800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 in the world with a population of </a:t>
            </a:r>
            <a:r>
              <a:rPr lang="en-US" sz="1800" b="1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more than 10 million inhabitants</a:t>
            </a:r>
            <a:r>
              <a:rPr lang="en-US" sz="1800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, and </a:t>
            </a:r>
            <a:r>
              <a:rPr lang="en-US" sz="1800" b="1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19</a:t>
            </a:r>
            <a:r>
              <a:rPr lang="en-US" sz="1800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 </a:t>
            </a:r>
            <a:r>
              <a:rPr lang="en-US" sz="1800" b="1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of them</a:t>
            </a:r>
            <a:r>
              <a:rPr lang="en-US" sz="1800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 will be in developing countries. </a:t>
            </a:r>
            <a:r>
              <a:rPr lang="en-US" sz="1800" kern="100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= two-thousand and thirty / twenty thirty / twenty-three towns / ten million / nineteen</a:t>
            </a:r>
          </a:p>
          <a:p>
            <a:pPr lvl="0"/>
            <a:r>
              <a:rPr lang="fr-FR" sz="1800" b="1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En 2030, 23 villes dans le monde dépasseront les 10 million</a:t>
            </a:r>
            <a:r>
              <a:rPr lang="fr-FR" sz="1800" b="1" u="sng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s</a:t>
            </a:r>
            <a:r>
              <a:rPr lang="fr-FR" sz="1800" b="1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 d'habitants, dont 19 situées dans les pays en voie de développement. </a:t>
            </a:r>
          </a:p>
          <a:p>
            <a:pPr lvl="0"/>
            <a:endParaRPr lang="fr-FR" kern="100" dirty="0">
              <a:latin typeface="Calibri" panose="020F0502020204030204" pitchFamily="34" charset="0"/>
              <a:ea typeface="Aptos" panose="020B0004020202020204" pitchFamily="34" charset="0"/>
              <a:cs typeface="Calibri" panose="020F0502020204030204" pitchFamily="34" charset="0"/>
            </a:endParaRPr>
          </a:p>
          <a:p>
            <a:pPr lvl="0"/>
            <a:r>
              <a:rPr lang="fr-FR" sz="1800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c. </a:t>
            </a:r>
            <a:r>
              <a:rPr lang="en-US" sz="1800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An employee who works </a:t>
            </a:r>
            <a:r>
              <a:rPr lang="en-US" sz="1800" b="1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between the hours of 4:00 p.m. and 8:00 a.m.</a:t>
            </a:r>
            <a:r>
              <a:rPr lang="en-US" sz="1800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 shall be paid a shift premium of </a:t>
            </a:r>
            <a:r>
              <a:rPr lang="en-US" sz="1800" b="1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$1.55 per hour</a:t>
            </a:r>
            <a:r>
              <a:rPr lang="en-US" sz="1800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 for all hours worked. = </a:t>
            </a:r>
            <a:r>
              <a:rPr lang="en-US" sz="1800" kern="100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four pm and eight am / one dollar fifty-five per hour</a:t>
            </a:r>
          </a:p>
          <a:p>
            <a:pPr lvl="0"/>
            <a:r>
              <a:rPr lang="en-US" b="1" kern="100" dirty="0"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Un </a:t>
            </a:r>
            <a:r>
              <a:rPr lang="en-US" b="1" kern="100" dirty="0" err="1"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employé</a:t>
            </a:r>
            <a:r>
              <a:rPr lang="en-US" b="1" kern="100" dirty="0"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 qui </a:t>
            </a:r>
            <a:r>
              <a:rPr lang="en-US" b="1" kern="100" dirty="0" err="1"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travaille</a:t>
            </a:r>
            <a:r>
              <a:rPr lang="en-US" b="1" kern="100" dirty="0"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 </a:t>
            </a:r>
            <a:r>
              <a:rPr lang="fr-FR" b="1" kern="100" dirty="0"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entre 16 heures et 8 heures du matin devra recevoir une prime de 1,55 $ par heure pour toutes les heures travaillées.</a:t>
            </a:r>
            <a:endParaRPr lang="fr-FR" sz="1800" b="1" kern="100" dirty="0">
              <a:effectLst/>
              <a:latin typeface="Calibri" panose="020F0502020204030204" pitchFamily="34" charset="0"/>
              <a:ea typeface="Aptos" panose="020B0004020202020204" pitchFamily="34" charset="0"/>
              <a:cs typeface="Calibri" panose="020F0502020204030204" pitchFamily="34" charset="0"/>
            </a:endParaRPr>
          </a:p>
          <a:p>
            <a:pPr lvl="0"/>
            <a:endParaRPr lang="en-US" sz="1800" kern="100" dirty="0">
              <a:effectLst/>
              <a:latin typeface="Calibri" panose="020F0502020204030204" pitchFamily="34" charset="0"/>
              <a:ea typeface="Aptos" panose="020B0004020202020204" pitchFamily="34" charset="0"/>
              <a:cs typeface="Calibri" panose="020F0502020204030204" pitchFamily="34" charset="0"/>
            </a:endParaRPr>
          </a:p>
          <a:p>
            <a:pPr lvl="0"/>
            <a:r>
              <a:rPr lang="en-US" kern="100" dirty="0"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d. </a:t>
            </a:r>
            <a:r>
              <a:rPr lang="en-US" sz="1800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The American Civil War was fought </a:t>
            </a:r>
            <a:r>
              <a:rPr lang="en-US" sz="1800" b="1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from 1861 to 1865</a:t>
            </a:r>
            <a:r>
              <a:rPr lang="en-US" sz="1800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. It resulted in the deaths of an </a:t>
            </a:r>
            <a:r>
              <a:rPr lang="en-US" sz="1800" b="1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estimated 750,000 soldiers</a:t>
            </a:r>
            <a:r>
              <a:rPr lang="en-US" sz="1800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. = </a:t>
            </a:r>
            <a:r>
              <a:rPr lang="en-US" sz="1800" kern="100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eighteen sixty-one to eighteen sixty-five / seven hundred and fifty soldiers</a:t>
            </a:r>
            <a:endParaRPr lang="fr-FR" sz="1800" kern="100" dirty="0">
              <a:effectLst/>
              <a:latin typeface="Calibri" panose="020F0502020204030204" pitchFamily="34" charset="0"/>
              <a:ea typeface="Aptos" panose="020B0004020202020204" pitchFamily="34" charset="0"/>
              <a:cs typeface="Calibri" panose="020F0502020204030204" pitchFamily="34" charset="0"/>
            </a:endParaRPr>
          </a:p>
          <a:p>
            <a:r>
              <a:rPr lang="fr-FR" b="1" dirty="0">
                <a:latin typeface="Calibri" panose="020F0502020204030204" pitchFamily="34" charset="0"/>
                <a:cs typeface="Calibri" panose="020F0502020204030204" pitchFamily="34" charset="0"/>
              </a:rPr>
              <a:t>La guerre civile américaine s'est déroulée de 1861 à 1865. Elle a entraîné la mort d'environ 750 000 soldats.</a:t>
            </a:r>
          </a:p>
        </p:txBody>
      </p:sp>
    </p:spTree>
    <p:extLst>
      <p:ext uri="{BB962C8B-B14F-4D97-AF65-F5344CB8AC3E}">
        <p14:creationId xmlns:p14="http://schemas.microsoft.com/office/powerpoint/2010/main" val="1427921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>
            <a:extLst>
              <a:ext uri="{FF2B5EF4-FFF2-40B4-BE49-F238E27FC236}">
                <a16:creationId xmlns:a16="http://schemas.microsoft.com/office/drawing/2014/main" id="{862934B4-D094-CB29-0D8D-4C28A776B02D}"/>
              </a:ext>
            </a:extLst>
          </p:cNvPr>
          <p:cNvSpPr txBox="1"/>
          <p:nvPr/>
        </p:nvSpPr>
        <p:spPr>
          <a:xfrm>
            <a:off x="478465" y="616688"/>
            <a:ext cx="11313042" cy="31393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/>
            <a:r>
              <a:rPr lang="en-US" sz="1800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e. The inmate was in a cell </a:t>
            </a:r>
            <a:r>
              <a:rPr lang="en-US" sz="1800" b="1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two meters long and one meter wide</a:t>
            </a:r>
            <a:r>
              <a:rPr lang="en-US" sz="1800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that’s </a:t>
            </a:r>
            <a:r>
              <a:rPr lang="en-US" sz="1800" b="1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2m</a:t>
            </a:r>
            <a:r>
              <a:rPr lang="en-US" sz="1800" b="1" kern="100" baseline="300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2</a:t>
            </a:r>
            <a:r>
              <a:rPr lang="en-US" sz="1800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and had no toilet facilities or medical care. = </a:t>
            </a:r>
            <a:r>
              <a:rPr lang="en-US" sz="1800" kern="100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two square meters</a:t>
            </a:r>
            <a:r>
              <a:rPr lang="en-US" sz="1800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= </a:t>
            </a:r>
            <a:r>
              <a:rPr lang="en-US" sz="1800" kern="100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deux </a:t>
            </a:r>
            <a:r>
              <a:rPr lang="en-US" sz="1800" kern="100" dirty="0" err="1">
                <a:effectLst/>
                <a:highlight>
                  <a:srgbClr val="FFFF00"/>
                </a:highlight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mètres</a:t>
            </a:r>
            <a:r>
              <a:rPr lang="en-US" sz="1800" kern="100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highlight>
                  <a:srgbClr val="FFFF00"/>
                </a:highlight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carrés</a:t>
            </a:r>
            <a:endParaRPr lang="en-US" sz="1800" kern="100" dirty="0">
              <a:effectLst/>
              <a:highlight>
                <a:srgbClr val="FFFF00"/>
              </a:highlight>
              <a:latin typeface="Calibri" panose="020F050202020403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lvl="0"/>
            <a:r>
              <a:rPr lang="fr-FR" b="1" kern="100" dirty="0"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Le détenu était dans une cellule de deux mètres de long et d'un mètre de large, soit 2m2, et ne disposait ni de toilettes ni de soins médicaux.</a:t>
            </a:r>
            <a:endParaRPr lang="en-US" b="1" kern="100" dirty="0">
              <a:latin typeface="Calibri" panose="020F050202020403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lphaLcPeriod"/>
            </a:pPr>
            <a:endParaRPr lang="fr-FR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lvl="0"/>
            <a:r>
              <a:rPr lang="en-US" sz="1800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f. It is the duty of every Muslim to go on a pilgrimage to Mecca </a:t>
            </a:r>
            <a:r>
              <a:rPr lang="en-US" sz="1800" b="1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at least once in his lifetime</a:t>
            </a:r>
            <a:r>
              <a:rPr lang="en-US" sz="1800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. </a:t>
            </a:r>
          </a:p>
          <a:p>
            <a:pPr lvl="0"/>
            <a:r>
              <a:rPr lang="fr-FR" b="1" kern="100" dirty="0"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Il est du devoir de chaque </a:t>
            </a:r>
            <a:r>
              <a:rPr lang="fr-FR" b="1" u="sng" kern="100" dirty="0"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</a:t>
            </a:r>
            <a:r>
              <a:rPr lang="fr-FR" b="1" kern="100" dirty="0"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usulman de se rendre en pèlerinage à la Mecque au moins une fois dans sa vie. </a:t>
            </a:r>
          </a:p>
          <a:p>
            <a:pPr lvl="0"/>
            <a:endParaRPr lang="en-US" kern="100" dirty="0">
              <a:latin typeface="Calibri" panose="020F050202020403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lvl="0"/>
            <a:r>
              <a:rPr lang="en-US" sz="1800" b="1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g. On August 23, 2024</a:t>
            </a:r>
            <a:r>
              <a:rPr lang="en-US" sz="1800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Kamala Harris officially became the Democratic nominee for the US presidential election. </a:t>
            </a:r>
          </a:p>
          <a:p>
            <a:pPr lvl="0"/>
            <a:r>
              <a:rPr lang="en-US" sz="1800" b="1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Le 23 </a:t>
            </a:r>
            <a:r>
              <a:rPr lang="en-US" sz="1800" b="1" kern="100" dirty="0" err="1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août</a:t>
            </a:r>
            <a:r>
              <a:rPr lang="en-US" sz="1800" b="1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2024, </a:t>
            </a:r>
            <a:r>
              <a:rPr lang="fr-FR" sz="1800" b="1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Kamala Harris est officiellement devenue la candidate démocrate à l'élection présidentielle américaine.</a:t>
            </a:r>
            <a:endParaRPr lang="fr-FR" sz="1800" b="1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2855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85741A76-95E1-CE05-E414-20F81395FD3C}"/>
              </a:ext>
            </a:extLst>
          </p:cNvPr>
          <p:cNvSpPr txBox="1"/>
          <p:nvPr/>
        </p:nvSpPr>
        <p:spPr>
          <a:xfrm>
            <a:off x="499730" y="414670"/>
            <a:ext cx="11185451" cy="5786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Aft>
                <a:spcPts val="1200"/>
              </a:spcAft>
            </a:pPr>
            <a:r>
              <a:rPr lang="en-US" sz="1800" b="1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3) Translate into English</a:t>
            </a:r>
            <a:endParaRPr lang="fr-FR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buFont typeface="+mj-lt"/>
              <a:buAutoNum type="alphaLcPeriod"/>
            </a:pPr>
            <a:r>
              <a:rPr lang="fr-FR" sz="1800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Il y a plus de 37 millions de véhicules au Royaume-Uni.</a:t>
            </a:r>
            <a:endParaRPr lang="fr-FR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1800" b="1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There ARE over </a:t>
            </a:r>
            <a:r>
              <a:rPr lang="en-US" sz="1800" b="1" kern="100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thirty-seven millio</a:t>
            </a:r>
            <a:r>
              <a:rPr lang="en-US" sz="1800" b="1" u="sng" kern="100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n</a:t>
            </a:r>
            <a:r>
              <a:rPr lang="en-US" sz="1800" b="1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vehicles in the United Kingdom.</a:t>
            </a:r>
            <a:endParaRPr lang="fr-FR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50000"/>
              </a:lnSpc>
            </a:pPr>
            <a:r>
              <a:rPr lang="fr-FR" sz="1800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b. Depuis 1978, plus d’un dixième des 1,3 milliard de Chinois ont migré vers les villes.</a:t>
            </a:r>
            <a:endParaRPr lang="fr-FR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1800" b="1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Since </a:t>
            </a:r>
            <a:r>
              <a:rPr lang="en-US" sz="1800" b="1" kern="100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nineteen seventy-eight</a:t>
            </a:r>
            <a:r>
              <a:rPr lang="en-US" sz="1800" b="1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over </a:t>
            </a:r>
            <a:r>
              <a:rPr lang="en-US" sz="1800" b="1" kern="100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one-tenth</a:t>
            </a:r>
            <a:r>
              <a:rPr lang="en-US" sz="1800" b="1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of China’s </a:t>
            </a:r>
            <a:r>
              <a:rPr lang="en-US" sz="1800" b="1" kern="100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one point three billion people</a:t>
            </a:r>
            <a:r>
              <a:rPr lang="en-US" sz="1800" b="1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have migrated to urban areas.</a:t>
            </a:r>
            <a:endParaRPr lang="fr-FR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50000"/>
              </a:lnSpc>
            </a:pPr>
            <a:r>
              <a:rPr lang="fr-FR" sz="1800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c. D’ici 2030, l’Inde et la Chine compteront 3 milliards d’habitants et 25% du PIB mondial, contre 12% aujourd’hui et seulement 3% en 1990.</a:t>
            </a:r>
            <a:endParaRPr lang="fr-FR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1800" b="1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In </a:t>
            </a:r>
            <a:r>
              <a:rPr lang="en-US" sz="1800" b="1" kern="100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twenty thirty</a:t>
            </a:r>
            <a:r>
              <a:rPr lang="en-US" sz="1800" b="1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India and China’s combined population will be </a:t>
            </a:r>
            <a:r>
              <a:rPr lang="en-US" sz="1800" b="1" kern="100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three billion inhabitants</a:t>
            </a:r>
            <a:r>
              <a:rPr lang="en-US" sz="1800" b="1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representing </a:t>
            </a:r>
            <a:r>
              <a:rPr lang="en-US" sz="1800" b="1" kern="100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twenty-five percent</a:t>
            </a:r>
            <a:r>
              <a:rPr lang="en-US" sz="1800" b="1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of global GDP (Gross Domestic Product), compared with </a:t>
            </a:r>
            <a:r>
              <a:rPr lang="en-US" sz="1800" b="1" kern="100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twelve percent</a:t>
            </a:r>
            <a:r>
              <a:rPr lang="en-US" sz="1800" b="1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today and only </a:t>
            </a:r>
            <a:r>
              <a:rPr lang="en-US" sz="1800" b="1" kern="100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three percent in nineteen ninety.</a:t>
            </a:r>
            <a:endParaRPr lang="fr-FR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1800" b="1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// India and China will boast</a:t>
            </a:r>
            <a:endParaRPr lang="fr-FR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50000"/>
              </a:lnSpc>
            </a:pPr>
            <a:r>
              <a:rPr lang="fr-FR" sz="1800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d. Certains requins nagent à une vitesse de 80 km/h.</a:t>
            </a:r>
            <a:endParaRPr lang="fr-FR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1800" b="1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Some sharks swim at a speed of </a:t>
            </a:r>
            <a:r>
              <a:rPr lang="en-US" sz="1800" b="1" kern="100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eighty kilometers a</a:t>
            </a:r>
            <a:r>
              <a:rPr lang="en-US" sz="1800" b="1" u="sng" kern="100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n</a:t>
            </a:r>
            <a:r>
              <a:rPr lang="en-US" sz="1800" b="1" kern="100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/per hour</a:t>
            </a:r>
            <a:r>
              <a:rPr lang="en-US" sz="1800" b="1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.</a:t>
            </a:r>
            <a:endParaRPr lang="fr-FR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84143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F8AC23B0-6449-CBE8-E2D8-F18A3C19C806}"/>
              </a:ext>
            </a:extLst>
          </p:cNvPr>
          <p:cNvSpPr txBox="1"/>
          <p:nvPr/>
        </p:nvSpPr>
        <p:spPr>
          <a:xfrm>
            <a:off x="648586" y="425302"/>
            <a:ext cx="10898372" cy="65852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50000"/>
              </a:lnSpc>
            </a:pPr>
            <a:r>
              <a:rPr lang="fr-FR" sz="1800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e. L’appartement peut accueillir jusqu’à 8 personnes.</a:t>
            </a:r>
            <a:endParaRPr lang="fr-FR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1800" b="1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The flat can accommodate </a:t>
            </a:r>
            <a:r>
              <a:rPr lang="en-US" sz="1800" b="1" kern="100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up to eight people</a:t>
            </a:r>
            <a:r>
              <a:rPr lang="en-US" sz="1800" b="1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.</a:t>
            </a:r>
            <a:endParaRPr lang="fr-FR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50000"/>
              </a:lnSpc>
            </a:pPr>
            <a:r>
              <a:rPr lang="fr-FR" sz="1800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f. Les employés de cette société télétravaillent une semaine sur deux.</a:t>
            </a:r>
            <a:endParaRPr lang="fr-FR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1800" b="1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The employees of this firm / company work from home </a:t>
            </a:r>
            <a:r>
              <a:rPr lang="en-US" sz="1800" b="1" kern="100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every other week</a:t>
            </a:r>
            <a:r>
              <a:rPr lang="en-US" sz="1800" b="1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.</a:t>
            </a:r>
            <a:endParaRPr lang="fr-FR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50000"/>
              </a:lnSpc>
            </a:pPr>
            <a:r>
              <a:rPr lang="fr-FR" sz="1800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g. Cela prend deux fois plus longtemps en voiture.</a:t>
            </a:r>
            <a:endParaRPr lang="fr-FR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1800" b="1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It takes </a:t>
            </a:r>
            <a:r>
              <a:rPr lang="en-US" sz="1800" b="1" kern="100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three times AS long</a:t>
            </a:r>
            <a:r>
              <a:rPr lang="en-US" sz="1800" b="1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by car.</a:t>
            </a:r>
            <a:endParaRPr lang="fr-FR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50000"/>
              </a:lnSpc>
            </a:pPr>
            <a:r>
              <a:rPr lang="fr-FR" sz="1800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h. Le vol en classe affaires coûte deux fois plus cher.</a:t>
            </a:r>
            <a:endParaRPr lang="fr-FR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fr-FR" sz="1800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The flight in business class costs </a:t>
            </a:r>
            <a:r>
              <a:rPr lang="en-US" sz="1800" b="1" kern="100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twice as much</a:t>
            </a:r>
            <a:r>
              <a:rPr lang="en-US" sz="1800" b="1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/ is </a:t>
            </a:r>
            <a:r>
              <a:rPr lang="en-US" sz="1800" b="1" kern="100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twice as expensive</a:t>
            </a:r>
            <a:r>
              <a:rPr lang="en-US" sz="1800" b="1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.</a:t>
            </a:r>
            <a:endParaRPr lang="fr-FR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50000"/>
              </a:lnSpc>
            </a:pPr>
            <a:r>
              <a:rPr lang="fr-FR" sz="1800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i. L’inflation a baissé de 2% ces deux dernières années.</a:t>
            </a:r>
            <a:endParaRPr lang="fr-FR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1800" b="1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Inflation decreased/dropped BY two percent over </a:t>
            </a:r>
            <a:r>
              <a:rPr lang="en-US" sz="1800" b="1" u="sng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the last two years </a:t>
            </a:r>
            <a:r>
              <a:rPr lang="en-US" sz="1800" b="1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(word order!)</a:t>
            </a:r>
            <a:endParaRPr lang="fr-FR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50000"/>
              </a:lnSpc>
            </a:pPr>
            <a:r>
              <a:rPr lang="fr-FR" sz="1800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j. Si Trump est réélu en novembre, il fêtera ses 82 ans avant de quitter la Maison-Blanche.</a:t>
            </a:r>
            <a:endParaRPr lang="fr-FR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1800" b="1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If Trump is reelected in </a:t>
            </a:r>
            <a:r>
              <a:rPr lang="en-US" sz="1800" b="1" u="sng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N</a:t>
            </a:r>
            <a:r>
              <a:rPr lang="en-US" sz="1800" b="1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ovember, he will celebrate his </a:t>
            </a:r>
            <a:r>
              <a:rPr lang="en-US" sz="1800" b="1" kern="100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eighty-second birthday</a:t>
            </a:r>
            <a:r>
              <a:rPr lang="en-US" sz="1800" b="1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before </a:t>
            </a:r>
            <a:r>
              <a:rPr lang="en-US" sz="1800" b="1" kern="100" dirty="0" err="1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leavING</a:t>
            </a:r>
            <a:r>
              <a:rPr lang="en-US" sz="1800" b="1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the White House.</a:t>
            </a:r>
            <a:endParaRPr lang="fr-FR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50000"/>
              </a:lnSpc>
            </a:pPr>
            <a:r>
              <a:rPr lang="fr-FR" sz="1800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k. Je voudrais trois douzaines d’œufs, s’il-vous-plaît.</a:t>
            </a:r>
            <a:endParaRPr lang="fr-FR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1800" b="1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 would like </a:t>
            </a:r>
            <a:r>
              <a:rPr lang="en-US" sz="1800" b="1" kern="100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three doze</a:t>
            </a:r>
            <a:r>
              <a:rPr lang="en-US" sz="1800" b="1" u="sng" kern="100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n</a:t>
            </a:r>
            <a:r>
              <a:rPr lang="en-US" sz="1800" b="1" kern="100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eggs</a:t>
            </a:r>
            <a:r>
              <a:rPr lang="en-US" sz="1800" b="1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please.</a:t>
            </a:r>
            <a:endParaRPr lang="fr-FR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  <a:endParaRPr lang="fr-FR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08465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796</Words>
  <Application>Microsoft Office PowerPoint</Application>
  <PresentationFormat>Grand écran</PresentationFormat>
  <Paragraphs>46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10" baseType="lpstr">
      <vt:lpstr>Aptos</vt:lpstr>
      <vt:lpstr>Aptos Display</vt:lpstr>
      <vt:lpstr>Arial</vt:lpstr>
      <vt:lpstr>Calibri</vt:lpstr>
      <vt:lpstr>Thème Office</vt:lpstr>
      <vt:lpstr>Grammar exercises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Stephanie Michineau</dc:creator>
  <cp:lastModifiedBy>Stephanie Michineau</cp:lastModifiedBy>
  <cp:revision>1</cp:revision>
  <dcterms:created xsi:type="dcterms:W3CDTF">2024-10-14T08:30:12Z</dcterms:created>
  <dcterms:modified xsi:type="dcterms:W3CDTF">2024-10-14T09:13:33Z</dcterms:modified>
</cp:coreProperties>
</file>