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72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41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66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40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12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25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16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3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94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08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ADCC4-44F2-4F11-BDAA-F524842D7F53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BBBAF-0379-469E-ADE7-8F313F37C4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6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16632"/>
            <a:ext cx="8352928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Ikea fait le grand saut en Inde</a:t>
            </a:r>
          </a:p>
          <a:p>
            <a:r>
              <a:rPr lang="en-GB" b="1" dirty="0">
                <a:solidFill>
                  <a:srgbClr val="FF0000"/>
                </a:solidFill>
              </a:rPr>
              <a:t>Ikea takes the plunge / takes its chances / takes a leap in the dark in India</a:t>
            </a:r>
            <a:endParaRPr lang="fr-FR" b="1" dirty="0">
              <a:solidFill>
                <a:srgbClr val="FF0000"/>
              </a:solidFill>
            </a:endParaRPr>
          </a:p>
          <a:p>
            <a:r>
              <a:rPr lang="en-GB" b="1" dirty="0"/>
              <a:t> </a:t>
            </a:r>
            <a:endParaRPr lang="fr-FR" b="1" dirty="0"/>
          </a:p>
          <a:p>
            <a:r>
              <a:rPr lang="fr-FR" dirty="0"/>
              <a:t>NB: « a </a:t>
            </a:r>
            <a:r>
              <a:rPr lang="fr-FR" dirty="0" err="1"/>
              <a:t>leap</a:t>
            </a:r>
            <a:r>
              <a:rPr lang="fr-FR" dirty="0"/>
              <a:t> of </a:t>
            </a:r>
            <a:r>
              <a:rPr lang="fr-FR" dirty="0" err="1"/>
              <a:t>faith</a:t>
            </a:r>
            <a:r>
              <a:rPr lang="fr-FR" dirty="0"/>
              <a:t> » = an </a:t>
            </a:r>
            <a:r>
              <a:rPr lang="fr-FR" dirty="0" err="1"/>
              <a:t>act</a:t>
            </a:r>
            <a:r>
              <a:rPr lang="fr-FR" dirty="0"/>
              <a:t> of </a:t>
            </a:r>
            <a:r>
              <a:rPr lang="fr-FR" dirty="0" err="1"/>
              <a:t>blind</a:t>
            </a:r>
            <a:r>
              <a:rPr lang="fr-FR" dirty="0"/>
              <a:t> trust = </a:t>
            </a:r>
            <a:r>
              <a:rPr lang="fr-FR" dirty="0" err="1"/>
              <a:t>too</a:t>
            </a:r>
            <a:r>
              <a:rPr lang="fr-FR" dirty="0"/>
              <a:t> </a:t>
            </a:r>
            <a:r>
              <a:rPr lang="fr-FR" dirty="0" err="1"/>
              <a:t>strong</a:t>
            </a:r>
            <a:r>
              <a:rPr lang="fr-FR" dirty="0"/>
              <a:t> </a:t>
            </a:r>
            <a:r>
              <a:rPr lang="fr-FR" dirty="0" err="1"/>
              <a:t>here</a:t>
            </a:r>
            <a:endParaRPr lang="fr-FR" dirty="0"/>
          </a:p>
          <a:p>
            <a:endParaRPr lang="fr-FR" dirty="0"/>
          </a:p>
          <a:p>
            <a:r>
              <a:rPr lang="fr-FR" dirty="0"/>
              <a:t>Bombay – Après </a:t>
            </a:r>
            <a:r>
              <a:rPr lang="fr-FR" b="1" dirty="0">
                <a:solidFill>
                  <a:srgbClr val="00B050"/>
                </a:solidFill>
              </a:rPr>
              <a:t>des années </a:t>
            </a:r>
            <a:r>
              <a:rPr lang="fr-FR" dirty="0"/>
              <a:t>à lorgner en direction de l'Inde, le géant suédois de l'ameublement Ikea et </a:t>
            </a:r>
            <a:r>
              <a:rPr lang="fr-FR" b="1" dirty="0">
                <a:solidFill>
                  <a:srgbClr val="00B0F0"/>
                </a:solidFill>
              </a:rPr>
              <a:t>ses</a:t>
            </a:r>
            <a:r>
              <a:rPr lang="fr-FR" dirty="0"/>
              <a:t> célèbres </a:t>
            </a:r>
            <a:r>
              <a:rPr lang="fr-FR" b="1" dirty="0">
                <a:solidFill>
                  <a:schemeClr val="bg2">
                    <a:lumMod val="50000"/>
                  </a:schemeClr>
                </a:solidFill>
              </a:rPr>
              <a:t>meubles en kit </a:t>
            </a:r>
            <a:r>
              <a:rPr lang="fr-FR" dirty="0">
                <a:solidFill>
                  <a:srgbClr val="FF0000"/>
                </a:solidFill>
              </a:rPr>
              <a:t>s'apprêtent à </a:t>
            </a:r>
            <a:r>
              <a:rPr lang="fr-FR" dirty="0"/>
              <a:t>se lancer dans ce pays d'Asie du Sud. […]</a:t>
            </a:r>
          </a:p>
          <a:p>
            <a:r>
              <a:rPr lang="fr-FR" sz="1600" b="1" dirty="0" err="1">
                <a:solidFill>
                  <a:srgbClr val="FF0000"/>
                </a:solidFill>
              </a:rPr>
              <a:t>Voc</a:t>
            </a:r>
            <a:r>
              <a:rPr lang="fr-FR" sz="1600" b="1" dirty="0">
                <a:solidFill>
                  <a:srgbClr val="FF0000"/>
                </a:solidFill>
              </a:rPr>
              <a:t> : kit </a:t>
            </a:r>
            <a:r>
              <a:rPr lang="fr-FR" sz="1600" dirty="0"/>
              <a:t>= l’équipement</a:t>
            </a:r>
          </a:p>
          <a:p>
            <a:r>
              <a:rPr lang="fr-FR" sz="1600" dirty="0"/>
              <a:t>→ </a:t>
            </a:r>
            <a:r>
              <a:rPr lang="fr-FR" sz="1600" i="1" dirty="0" err="1"/>
              <a:t>drum</a:t>
            </a:r>
            <a:r>
              <a:rPr lang="fr-FR" sz="1600" i="1" dirty="0"/>
              <a:t> kit </a:t>
            </a:r>
            <a:r>
              <a:rPr lang="fr-FR" sz="1600" dirty="0"/>
              <a:t>= une batterie</a:t>
            </a:r>
          </a:p>
          <a:p>
            <a:r>
              <a:rPr lang="fr-FR" sz="1600" dirty="0"/>
              <a:t>→ </a:t>
            </a:r>
            <a:r>
              <a:rPr lang="fr-FR" sz="1600" i="1" dirty="0"/>
              <a:t>first-</a:t>
            </a:r>
            <a:r>
              <a:rPr lang="fr-FR" sz="1600" i="1" dirty="0" err="1"/>
              <a:t>aid</a:t>
            </a:r>
            <a:r>
              <a:rPr lang="fr-FR" sz="1600" i="1" dirty="0"/>
              <a:t> kit </a:t>
            </a:r>
            <a:r>
              <a:rPr lang="fr-FR" sz="1600" dirty="0"/>
              <a:t>= trousse de 1</a:t>
            </a:r>
            <a:r>
              <a:rPr lang="fr-FR" sz="1600" baseline="30000" dirty="0"/>
              <a:t>er</a:t>
            </a:r>
            <a:r>
              <a:rPr lang="fr-FR" sz="1600" dirty="0"/>
              <a:t> secours</a:t>
            </a:r>
          </a:p>
          <a:p>
            <a:r>
              <a:rPr lang="fr-FR" sz="1600" dirty="0"/>
              <a:t>→ </a:t>
            </a:r>
            <a:r>
              <a:rPr lang="fr-FR" sz="1600" i="1" dirty="0" err="1"/>
              <a:t>games</a:t>
            </a:r>
            <a:r>
              <a:rPr lang="fr-FR" sz="1600" i="1" dirty="0"/>
              <a:t> kit </a:t>
            </a:r>
            <a:r>
              <a:rPr lang="fr-FR" sz="1600" dirty="0"/>
              <a:t>= tenue de sport</a:t>
            </a:r>
          </a:p>
          <a:p>
            <a:endParaRPr lang="fr-FR" dirty="0"/>
          </a:p>
          <a:p>
            <a:r>
              <a:rPr lang="en-GB" b="1" dirty="0"/>
              <a:t>Mumbai – after having eyed up / coveted / looked longingly at India </a:t>
            </a:r>
            <a:r>
              <a:rPr lang="en-GB" b="1" dirty="0">
                <a:solidFill>
                  <a:srgbClr val="00B050"/>
                </a:solidFill>
              </a:rPr>
              <a:t>for years</a:t>
            </a:r>
            <a:r>
              <a:rPr lang="en-GB" b="1" dirty="0"/>
              <a:t>, the </a:t>
            </a:r>
            <a:r>
              <a:rPr lang="en-GB" b="1" dirty="0">
                <a:solidFill>
                  <a:srgbClr val="FF0000"/>
                </a:solidFill>
              </a:rPr>
              <a:t>S</a:t>
            </a:r>
            <a:r>
              <a:rPr lang="en-GB" b="1" dirty="0"/>
              <a:t>wedish giant of home-furnishings Ikea and </a:t>
            </a:r>
            <a:r>
              <a:rPr lang="en-GB" b="1" dirty="0">
                <a:solidFill>
                  <a:srgbClr val="00B0F0"/>
                </a:solidFill>
              </a:rPr>
              <a:t>its</a:t>
            </a:r>
            <a:r>
              <a:rPr lang="en-GB" b="1" dirty="0"/>
              <a:t> famous 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</a:rPr>
              <a:t>flat-pack furniture </a:t>
            </a:r>
            <a:r>
              <a:rPr lang="en-GB" b="1" dirty="0"/>
              <a:t>/ 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</a:rPr>
              <a:t>ready-to-assemble furniture</a:t>
            </a:r>
            <a:r>
              <a:rPr lang="en-GB" b="1" dirty="0"/>
              <a:t> (uncountable noun) </a:t>
            </a:r>
            <a:r>
              <a:rPr lang="en-GB" b="1" dirty="0">
                <a:solidFill>
                  <a:srgbClr val="FF0000"/>
                </a:solidFill>
              </a:rPr>
              <a:t>are about to </a:t>
            </a:r>
            <a:r>
              <a:rPr lang="en-GB" b="1" dirty="0"/>
              <a:t>start doing business in / </a:t>
            </a:r>
            <a:r>
              <a:rPr lang="en-GB" b="1" dirty="0">
                <a:solidFill>
                  <a:srgbClr val="FF0000"/>
                </a:solidFill>
              </a:rPr>
              <a:t>are edging closer to </a:t>
            </a:r>
            <a:r>
              <a:rPr lang="en-GB" b="1" dirty="0"/>
              <a:t>a launch in this South-Asia</a:t>
            </a:r>
            <a:r>
              <a:rPr lang="en-GB" b="1" u="sng" dirty="0"/>
              <a:t>n</a:t>
            </a:r>
            <a:r>
              <a:rPr lang="en-GB" b="1" dirty="0"/>
              <a:t> country. </a:t>
            </a:r>
            <a:endParaRPr lang="fr-FR" b="1" dirty="0"/>
          </a:p>
          <a:p>
            <a:endParaRPr lang="fr-FR" dirty="0"/>
          </a:p>
          <a:p>
            <a:r>
              <a:rPr lang="fr-FR" b="1" u="sng" dirty="0"/>
              <a:t>ORDRE DES ADJECTIFS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purement descriptifs : TACOM (taille – âge – couleur – origine – mesure)</a:t>
            </a:r>
          </a:p>
          <a:p>
            <a:r>
              <a:rPr lang="fr-FR" sz="1600" i="1" dirty="0"/>
              <a:t>      ex: a </a:t>
            </a:r>
            <a:r>
              <a:rPr lang="fr-FR" sz="1600" i="1" dirty="0" err="1"/>
              <a:t>big</a:t>
            </a:r>
            <a:r>
              <a:rPr lang="fr-FR" sz="1600" i="1" dirty="0"/>
              <a:t> </a:t>
            </a:r>
            <a:r>
              <a:rPr lang="fr-FR" sz="1600" i="1" dirty="0" err="1"/>
              <a:t>old</a:t>
            </a:r>
            <a:r>
              <a:rPr lang="fr-FR" sz="1600" i="1" dirty="0"/>
              <a:t> </a:t>
            </a:r>
            <a:r>
              <a:rPr lang="fr-FR" sz="1600" i="1" dirty="0" err="1"/>
              <a:t>blue</a:t>
            </a:r>
            <a:r>
              <a:rPr lang="fr-FR" sz="1600" i="1" dirty="0"/>
              <a:t> American car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lorsque l’adj. exprime une appréciation, il est placé en tête (</a:t>
            </a:r>
            <a:r>
              <a:rPr lang="fr-FR" sz="1600" i="1" dirty="0" err="1"/>
              <a:t>nice</a:t>
            </a:r>
            <a:r>
              <a:rPr lang="fr-FR" sz="1600" i="1" dirty="0"/>
              <a:t>, </a:t>
            </a:r>
            <a:r>
              <a:rPr lang="fr-FR" sz="1600" i="1" dirty="0" err="1"/>
              <a:t>awful</a:t>
            </a:r>
            <a:r>
              <a:rPr lang="fr-FR" sz="1600" dirty="0"/>
              <a:t>…)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lorsque tous les adj. de la liste sont subjectifs, le plus court est placé en tête (</a:t>
            </a:r>
            <a:r>
              <a:rPr lang="en-US" sz="1600" i="1" dirty="0"/>
              <a:t>Malcolm X was a courageous and intelligent lawyer</a:t>
            </a:r>
            <a:r>
              <a:rPr lang="en-US" sz="1600" dirty="0"/>
              <a:t>)</a:t>
            </a:r>
            <a:endParaRPr lang="fr-FR" sz="1600" dirty="0"/>
          </a:p>
          <a:p>
            <a:pPr marL="285750" indent="-285750">
              <a:buFontTx/>
              <a:buChar char="-"/>
            </a:pPr>
            <a:r>
              <a:rPr lang="fr-FR" sz="1600" dirty="0"/>
              <a:t>lorsqu’un adj. qualifie un nom composé, il est placé en tête (</a:t>
            </a:r>
            <a:r>
              <a:rPr lang="fr-FR" sz="1600" i="1" dirty="0"/>
              <a:t>the </a:t>
            </a:r>
            <a:r>
              <a:rPr lang="fr-FR" sz="1600" i="1" dirty="0" err="1"/>
              <a:t>Swedish</a:t>
            </a:r>
            <a:r>
              <a:rPr lang="fr-FR" sz="1600" i="1" dirty="0"/>
              <a:t> </a:t>
            </a:r>
            <a:r>
              <a:rPr lang="fr-FR" sz="1600" i="1" dirty="0" err="1"/>
              <a:t>furniture</a:t>
            </a:r>
            <a:r>
              <a:rPr lang="fr-FR" sz="1600" i="1" dirty="0"/>
              <a:t> </a:t>
            </a:r>
            <a:r>
              <a:rPr lang="fr-FR" sz="1600" i="1" dirty="0" err="1"/>
              <a:t>giant</a:t>
            </a:r>
            <a:r>
              <a:rPr lang="fr-FR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291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25121"/>
            <a:ext cx="84249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multinationale </a:t>
            </a:r>
            <a:r>
              <a:rPr lang="fr-FR" dirty="0">
                <a:solidFill>
                  <a:srgbClr val="FF0000"/>
                </a:solidFill>
              </a:rPr>
              <a:t>mise gros </a:t>
            </a:r>
            <a:r>
              <a:rPr lang="fr-FR" dirty="0"/>
              <a:t>sur l'Inde. </a:t>
            </a:r>
          </a:p>
          <a:p>
            <a:r>
              <a:rPr lang="en-GB" b="1" dirty="0"/>
              <a:t>The multinational company </a:t>
            </a:r>
            <a:r>
              <a:rPr lang="en-GB" b="1" dirty="0">
                <a:solidFill>
                  <a:srgbClr val="FF0000"/>
                </a:solidFill>
              </a:rPr>
              <a:t>has placed big hopes </a:t>
            </a:r>
            <a:r>
              <a:rPr lang="en-GB" b="1" dirty="0"/>
              <a:t>in India.  </a:t>
            </a:r>
            <a:endParaRPr lang="fr-FR" b="1" dirty="0"/>
          </a:p>
          <a:p>
            <a:r>
              <a:rPr lang="fr-FR" dirty="0"/>
              <a:t>→ si pertes financières suite à ce pari, alors ok pour ‘to </a:t>
            </a:r>
            <a:r>
              <a:rPr lang="fr-FR" dirty="0" err="1"/>
              <a:t>bet</a:t>
            </a:r>
            <a:r>
              <a:rPr lang="fr-FR" dirty="0"/>
              <a:t> </a:t>
            </a:r>
            <a:r>
              <a:rPr lang="fr-FR" dirty="0" err="1"/>
              <a:t>big</a:t>
            </a:r>
            <a:r>
              <a:rPr lang="fr-FR" dirty="0"/>
              <a:t>’ ou, mieux, ‘</a:t>
            </a:r>
            <a:r>
              <a:rPr lang="fr-FR" dirty="0" err="1"/>
              <a:t>bank</a:t>
            </a:r>
            <a:r>
              <a:rPr lang="fr-FR" dirty="0"/>
              <a:t> </a:t>
            </a:r>
            <a:r>
              <a:rPr lang="fr-FR" dirty="0" err="1"/>
              <a:t>heavily</a:t>
            </a:r>
            <a:r>
              <a:rPr lang="fr-FR" dirty="0"/>
              <a:t> on’ mais ici = pas d’indication que pari est risqué / perdu</a:t>
            </a:r>
          </a:p>
          <a:p>
            <a:endParaRPr lang="fr-FR" dirty="0"/>
          </a:p>
          <a:p>
            <a:r>
              <a:rPr lang="fr-FR" dirty="0">
                <a:solidFill>
                  <a:srgbClr val="00B050"/>
                </a:solidFill>
              </a:rPr>
              <a:t>Elle </a:t>
            </a:r>
            <a:r>
              <a:rPr lang="fr-FR" dirty="0"/>
              <a:t>compte investir 1,5 milliard de dollars sur la troisième économie d'Asie et espère </a:t>
            </a:r>
            <a:r>
              <a:rPr lang="fr-FR" dirty="0">
                <a:solidFill>
                  <a:srgbClr val="FF0000"/>
                </a:solidFill>
              </a:rPr>
              <a:t>profiter</a:t>
            </a:r>
            <a:r>
              <a:rPr lang="fr-FR" dirty="0"/>
              <a:t> de la hausse du </a:t>
            </a:r>
            <a:r>
              <a:rPr lang="fr-FR" u="sng" dirty="0"/>
              <a:t>niveau de vie </a:t>
            </a:r>
            <a:r>
              <a:rPr lang="fr-FR" dirty="0"/>
              <a:t>des classes moyennes dans cette nation </a:t>
            </a:r>
            <a:r>
              <a:rPr lang="fr-FR" b="1" dirty="0">
                <a:solidFill>
                  <a:srgbClr val="0070C0"/>
                </a:solidFill>
              </a:rPr>
              <a:t>de</a:t>
            </a:r>
            <a:r>
              <a:rPr lang="fr-FR" dirty="0"/>
              <a:t> 1,25 milliard d'habitants. </a:t>
            </a:r>
          </a:p>
          <a:p>
            <a:r>
              <a:rPr lang="en-GB" b="1" dirty="0">
                <a:solidFill>
                  <a:srgbClr val="00B050"/>
                </a:solidFill>
              </a:rPr>
              <a:t>It </a:t>
            </a:r>
            <a:r>
              <a:rPr lang="en-GB" b="1" dirty="0"/>
              <a:t>intends / plans to invest $1.5 billion in the third biggest Asian economic power / economy and hopes </a:t>
            </a:r>
            <a:r>
              <a:rPr lang="en-GB" b="1" dirty="0">
                <a:solidFill>
                  <a:srgbClr val="FF0000"/>
                </a:solidFill>
              </a:rPr>
              <a:t>to take advantage of / to make the most of </a:t>
            </a:r>
            <a:r>
              <a:rPr lang="en-GB" b="1" dirty="0"/>
              <a:t>the rise in the living standards / the increasing </a:t>
            </a:r>
            <a:r>
              <a:rPr lang="en-GB" b="1" u="sng" dirty="0"/>
              <a:t>living standards </a:t>
            </a:r>
            <a:r>
              <a:rPr lang="en-GB" b="1" dirty="0"/>
              <a:t>of the middle-classes of this nation </a:t>
            </a:r>
            <a:r>
              <a:rPr lang="en-GB" b="1" dirty="0">
                <a:solidFill>
                  <a:srgbClr val="0070C0"/>
                </a:solidFill>
              </a:rPr>
              <a:t>that boasts / that counts / which counts </a:t>
            </a:r>
            <a:r>
              <a:rPr lang="en-GB" b="1" dirty="0"/>
              <a:t>1.25 billion </a:t>
            </a:r>
            <a:r>
              <a:rPr lang="en-GB" b="1" u="sng" dirty="0"/>
              <a:t>in</a:t>
            </a:r>
            <a:r>
              <a:rPr lang="en-GB" b="1" dirty="0"/>
              <a:t>habitants. </a:t>
            </a:r>
            <a:endParaRPr lang="fr-FR" b="1" dirty="0"/>
          </a:p>
          <a:p>
            <a:endParaRPr lang="fr-FR" dirty="0"/>
          </a:p>
          <a:p>
            <a:r>
              <a:rPr lang="fr-FR" b="1" dirty="0">
                <a:solidFill>
                  <a:srgbClr val="FF0000"/>
                </a:solidFill>
              </a:rPr>
              <a:t>PROFITER</a:t>
            </a:r>
          </a:p>
          <a:p>
            <a:pPr marL="285750" indent="-285750">
              <a:buFontTx/>
              <a:buChar char="-"/>
            </a:pPr>
            <a:r>
              <a:rPr lang="fr-FR" sz="1600" i="1" dirty="0"/>
              <a:t>Jouir des avantages de </a:t>
            </a:r>
            <a:r>
              <a:rPr lang="fr-FR" sz="1600" dirty="0"/>
              <a:t>: to </a:t>
            </a:r>
            <a:r>
              <a:rPr lang="fr-FR" sz="1600" dirty="0" err="1"/>
              <a:t>make</a:t>
            </a:r>
            <a:r>
              <a:rPr lang="fr-FR" sz="1600" dirty="0"/>
              <a:t> the </a:t>
            </a:r>
            <a:r>
              <a:rPr lang="fr-FR" sz="1600" dirty="0" err="1"/>
              <a:t>most</a:t>
            </a:r>
            <a:r>
              <a:rPr lang="fr-FR" sz="1600" dirty="0"/>
              <a:t> of</a:t>
            </a:r>
          </a:p>
          <a:p>
            <a:pPr marL="285750" indent="-285750">
              <a:buFontTx/>
              <a:buChar char="-"/>
            </a:pPr>
            <a:r>
              <a:rPr lang="fr-FR" sz="1600" i="1" dirty="0"/>
              <a:t>Tirer profit (financier) de </a:t>
            </a:r>
            <a:r>
              <a:rPr lang="fr-FR" sz="1600" dirty="0"/>
              <a:t>: to profit </a:t>
            </a:r>
            <a:r>
              <a:rPr lang="fr-FR" sz="1600" dirty="0" err="1"/>
              <a:t>from</a:t>
            </a:r>
            <a:endParaRPr lang="fr-FR" sz="1600" dirty="0"/>
          </a:p>
          <a:p>
            <a:pPr marL="285750" indent="-285750">
              <a:buFontTx/>
              <a:buChar char="-"/>
            </a:pPr>
            <a:r>
              <a:rPr lang="fr-FR" sz="1600" i="1" dirty="0"/>
              <a:t>Tirer un profit abusif </a:t>
            </a:r>
            <a:r>
              <a:rPr lang="fr-FR" sz="1600" dirty="0"/>
              <a:t>: to </a:t>
            </a:r>
            <a:r>
              <a:rPr lang="fr-FR" sz="1600" dirty="0" err="1"/>
              <a:t>take</a:t>
            </a:r>
            <a:r>
              <a:rPr lang="fr-FR" sz="1600" dirty="0"/>
              <a:t> </a:t>
            </a:r>
            <a:r>
              <a:rPr lang="fr-FR" sz="1600" dirty="0" err="1"/>
              <a:t>advantage</a:t>
            </a:r>
            <a:r>
              <a:rPr lang="fr-FR" sz="1600" dirty="0"/>
              <a:t> of</a:t>
            </a:r>
          </a:p>
          <a:p>
            <a:pPr marL="285750" indent="-285750">
              <a:buFontTx/>
              <a:buChar char="-"/>
            </a:pPr>
            <a:r>
              <a:rPr lang="fr-FR" sz="1600" i="1" dirty="0"/>
              <a:t>Profiter à </a:t>
            </a:r>
            <a:r>
              <a:rPr lang="fr-FR" sz="1600" i="1" dirty="0" err="1"/>
              <a:t>qq’un</a:t>
            </a:r>
            <a:r>
              <a:rPr lang="fr-FR" sz="1600" i="1" dirty="0"/>
              <a:t> / lui être favorable </a:t>
            </a:r>
            <a:r>
              <a:rPr lang="fr-FR" sz="1600" dirty="0"/>
              <a:t>: to do </a:t>
            </a:r>
            <a:r>
              <a:rPr lang="fr-FR" sz="1600" dirty="0" err="1"/>
              <a:t>sb</a:t>
            </a:r>
            <a:r>
              <a:rPr lang="fr-FR" sz="1600" dirty="0"/>
              <a:t> good, to </a:t>
            </a:r>
            <a:r>
              <a:rPr lang="fr-FR" sz="1600" dirty="0" err="1"/>
              <a:t>be</a:t>
            </a:r>
            <a:r>
              <a:rPr lang="fr-FR" sz="1600" dirty="0"/>
              <a:t> </a:t>
            </a:r>
            <a:r>
              <a:rPr lang="fr-FR" sz="1600" dirty="0" err="1"/>
              <a:t>beneficial</a:t>
            </a:r>
            <a:r>
              <a:rPr lang="fr-FR" sz="1600" dirty="0"/>
              <a:t> to </a:t>
            </a:r>
            <a:r>
              <a:rPr lang="fr-FR" sz="1600" dirty="0" err="1"/>
              <a:t>sb</a:t>
            </a:r>
            <a:endParaRPr lang="fr-FR" sz="1600" dirty="0"/>
          </a:p>
          <a:p>
            <a:pPr marL="285750" indent="-285750">
              <a:buFontTx/>
              <a:buChar char="-"/>
            </a:pPr>
            <a:r>
              <a:rPr lang="fr-FR" sz="1600" i="1" dirty="0"/>
              <a:t>Profiter (de la vie) </a:t>
            </a:r>
            <a:r>
              <a:rPr lang="fr-FR" sz="1600" dirty="0"/>
              <a:t>: to </a:t>
            </a:r>
            <a:r>
              <a:rPr lang="fr-FR" sz="1600" dirty="0" err="1"/>
              <a:t>enjoy</a:t>
            </a:r>
            <a:r>
              <a:rPr lang="fr-FR" sz="1600" dirty="0"/>
              <a:t>, to live life to the full, to seize the </a:t>
            </a:r>
            <a:r>
              <a:rPr lang="fr-FR" sz="1600" dirty="0" err="1"/>
              <a:t>day</a:t>
            </a:r>
            <a:endParaRPr lang="fr-FR" sz="1600" dirty="0"/>
          </a:p>
          <a:p>
            <a:endParaRPr lang="fr-FR" dirty="0"/>
          </a:p>
          <a:p>
            <a:r>
              <a:rPr lang="fr-FR" b="1" dirty="0">
                <a:solidFill>
                  <a:srgbClr val="FF0000"/>
                </a:solidFill>
              </a:rPr>
              <a:t>EXPRESSIONS AVEC ‘LIVING’ A CONNAITRE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The </a:t>
            </a:r>
            <a:r>
              <a:rPr lang="fr-FR" sz="1600" dirty="0" err="1"/>
              <a:t>cost</a:t>
            </a:r>
            <a:r>
              <a:rPr lang="fr-FR" sz="1600" dirty="0"/>
              <a:t> of living, the standard of living, the living conditions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To </a:t>
            </a:r>
            <a:r>
              <a:rPr lang="fr-FR" sz="1600" dirty="0" err="1"/>
              <a:t>eke</a:t>
            </a:r>
            <a:r>
              <a:rPr lang="fr-FR" sz="1600" dirty="0"/>
              <a:t> out a living = to struggle to </a:t>
            </a:r>
            <a:r>
              <a:rPr lang="fr-FR" sz="1600" dirty="0" err="1"/>
              <a:t>earn</a:t>
            </a:r>
            <a:r>
              <a:rPr lang="fr-FR" sz="1600" dirty="0"/>
              <a:t> money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A living </a:t>
            </a:r>
            <a:r>
              <a:rPr lang="fr-FR" sz="1600" dirty="0" err="1"/>
              <a:t>wage</a:t>
            </a:r>
            <a:r>
              <a:rPr lang="fr-FR" sz="1600" dirty="0"/>
              <a:t> = a </a:t>
            </a:r>
            <a:r>
              <a:rPr lang="fr-FR" sz="1600" dirty="0" err="1"/>
              <a:t>decent</a:t>
            </a:r>
            <a:r>
              <a:rPr lang="fr-FR" sz="1600" dirty="0"/>
              <a:t> </a:t>
            </a:r>
            <a:r>
              <a:rPr lang="fr-FR" sz="1600" dirty="0" err="1"/>
              <a:t>wage</a:t>
            </a:r>
            <a:endParaRPr lang="fr-FR" sz="1600" dirty="0"/>
          </a:p>
          <a:p>
            <a:pPr marL="285750" indent="-285750">
              <a:buFontTx/>
              <a:buChar char="-"/>
            </a:pPr>
            <a:r>
              <a:rPr lang="fr-FR" sz="1600" dirty="0"/>
              <a:t>To </a:t>
            </a:r>
            <a:r>
              <a:rPr lang="fr-FR" sz="1600" dirty="0" err="1"/>
              <a:t>make</a:t>
            </a:r>
            <a:r>
              <a:rPr lang="fr-FR" sz="1600" dirty="0"/>
              <a:t> a living (gagner sa vie)</a:t>
            </a:r>
          </a:p>
          <a:p>
            <a:pPr marL="285750" indent="-285750">
              <a:buFontTx/>
              <a:buChar char="-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02064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536" y="260648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« Nous sommes très confiants et enthousiastes à propos du marché indien. </a:t>
            </a:r>
          </a:p>
          <a:p>
            <a:r>
              <a:rPr lang="fr-FR" b="1" dirty="0"/>
              <a:t>"</a:t>
            </a:r>
            <a:r>
              <a:rPr lang="en-GB" b="1" dirty="0"/>
              <a:t>We are very confident and excited / enth</a:t>
            </a:r>
            <a:r>
              <a:rPr lang="en-GB" b="1" u="sng" dirty="0"/>
              <a:t>u</a:t>
            </a:r>
            <a:r>
              <a:rPr lang="en-GB" b="1" dirty="0"/>
              <a:t>siastic about the </a:t>
            </a:r>
            <a:r>
              <a:rPr lang="en-GB" b="1" dirty="0">
                <a:solidFill>
                  <a:srgbClr val="FF0000"/>
                </a:solidFill>
              </a:rPr>
              <a:t>I</a:t>
            </a:r>
            <a:r>
              <a:rPr lang="en-GB" b="1" dirty="0"/>
              <a:t>ndian market. </a:t>
            </a:r>
          </a:p>
          <a:p>
            <a:r>
              <a:rPr lang="en-GB" dirty="0"/>
              <a:t>→ </a:t>
            </a:r>
            <a:r>
              <a:rPr lang="fr-FR" dirty="0"/>
              <a:t>Ne pas oublier de revenir à la ligne pour le style direct!</a:t>
            </a:r>
          </a:p>
          <a:p>
            <a:endParaRPr lang="fr-FR" dirty="0"/>
          </a:p>
          <a:p>
            <a:r>
              <a:rPr lang="fr-FR" dirty="0"/>
              <a:t>Normalement, nous testons un marché en ouvrant </a:t>
            </a:r>
            <a:r>
              <a:rPr lang="fr-FR" b="1" dirty="0">
                <a:solidFill>
                  <a:srgbClr val="00B050"/>
                </a:solidFill>
              </a:rPr>
              <a:t>un</a:t>
            </a:r>
            <a:r>
              <a:rPr lang="fr-FR" dirty="0"/>
              <a:t> magasin mais en Inde, nous </a:t>
            </a:r>
            <a:r>
              <a:rPr lang="fr-FR" b="1" dirty="0">
                <a:solidFill>
                  <a:srgbClr val="FF0000"/>
                </a:solidFill>
              </a:rPr>
              <a:t>mettons le paquet </a:t>
            </a:r>
            <a:r>
              <a:rPr lang="fr-FR" dirty="0"/>
              <a:t>et nous nous développons", a déclaré à l'AFP </a:t>
            </a:r>
            <a:r>
              <a:rPr lang="fr-FR" dirty="0" err="1"/>
              <a:t>Patrik</a:t>
            </a:r>
            <a:r>
              <a:rPr lang="fr-FR" dirty="0"/>
              <a:t> Antoni, vice-directeur Inde chez Ikea. […]</a:t>
            </a:r>
          </a:p>
          <a:p>
            <a:r>
              <a:rPr lang="en-GB" b="1" dirty="0"/>
              <a:t>Usually / As a general rule, we “test” a market by opening </a:t>
            </a:r>
            <a:r>
              <a:rPr lang="en-GB" b="1" u="sng" dirty="0">
                <a:solidFill>
                  <a:srgbClr val="00B050"/>
                </a:solidFill>
              </a:rPr>
              <a:t>one</a:t>
            </a:r>
            <a:r>
              <a:rPr lang="en-GB" b="1" dirty="0">
                <a:solidFill>
                  <a:srgbClr val="00B050"/>
                </a:solidFill>
              </a:rPr>
              <a:t> </a:t>
            </a:r>
            <a:r>
              <a:rPr lang="en-GB" b="1" dirty="0"/>
              <a:t>outlet / store but in India, we </a:t>
            </a:r>
            <a:r>
              <a:rPr lang="en-GB" b="1" dirty="0">
                <a:solidFill>
                  <a:srgbClr val="FF0000"/>
                </a:solidFill>
              </a:rPr>
              <a:t>are going all out / are sparing no expense </a:t>
            </a:r>
            <a:r>
              <a:rPr lang="en-GB" b="1" dirty="0"/>
              <a:t>and we are developing / growing”, ø deputy manager of Ikea India Patrick Antoni said to the AFP. </a:t>
            </a:r>
            <a:endParaRPr lang="fr-FR" b="1" dirty="0"/>
          </a:p>
          <a:p>
            <a:r>
              <a:rPr lang="fr-FR" dirty="0"/>
              <a:t>NB : « </a:t>
            </a:r>
            <a:r>
              <a:rPr lang="fr-FR" dirty="0" err="1"/>
              <a:t>said</a:t>
            </a:r>
            <a:r>
              <a:rPr lang="fr-FR" dirty="0"/>
              <a:t> » suffisant en anglais, alors qu’en version, « </a:t>
            </a:r>
            <a:r>
              <a:rPr lang="fr-FR" dirty="0" err="1"/>
              <a:t>said</a:t>
            </a:r>
            <a:r>
              <a:rPr lang="fr-FR" dirty="0"/>
              <a:t> » devra être étoffé : « a déclaré… »</a:t>
            </a:r>
          </a:p>
          <a:p>
            <a:endParaRPr lang="fr-FR" dirty="0"/>
          </a:p>
          <a:p>
            <a:r>
              <a:rPr lang="fr-FR" b="1" dirty="0">
                <a:solidFill>
                  <a:srgbClr val="0070C0"/>
                </a:solidFill>
              </a:rPr>
              <a:t>Notoire pour </a:t>
            </a:r>
            <a:r>
              <a:rPr lang="fr-FR" dirty="0"/>
              <a:t>ses prix abordables, Ikea ne devrait pas </a:t>
            </a:r>
            <a:r>
              <a:rPr lang="fr-FR" b="1" dirty="0">
                <a:solidFill>
                  <a:srgbClr val="FF0000"/>
                </a:solidFill>
              </a:rPr>
              <a:t>déroger à sa réputation </a:t>
            </a:r>
            <a:r>
              <a:rPr lang="fr-FR" dirty="0"/>
              <a:t>en Inde. Un millier de produits coûteront ainsi moins de 200 roupies (2,5 euros). </a:t>
            </a:r>
          </a:p>
          <a:p>
            <a:endParaRPr lang="fr-FR" dirty="0"/>
          </a:p>
          <a:p>
            <a:r>
              <a:rPr lang="en-GB" b="1" dirty="0">
                <a:solidFill>
                  <a:srgbClr val="0070C0"/>
                </a:solidFill>
              </a:rPr>
              <a:t>Renowned (/ Having acquired / built a reputation) for </a:t>
            </a:r>
            <a:r>
              <a:rPr lang="en-GB" b="1" dirty="0"/>
              <a:t>its affordable prices, Ikea is expected to remain / should </a:t>
            </a:r>
            <a:r>
              <a:rPr lang="en-GB" b="1" dirty="0">
                <a:solidFill>
                  <a:srgbClr val="FF0000"/>
                </a:solidFill>
              </a:rPr>
              <a:t>remain true </a:t>
            </a:r>
            <a:r>
              <a:rPr lang="en-GB" b="1" u="sng" dirty="0">
                <a:solidFill>
                  <a:srgbClr val="FF0000"/>
                </a:solidFill>
              </a:rPr>
              <a:t>to</a:t>
            </a:r>
            <a:r>
              <a:rPr lang="en-GB" b="1" dirty="0">
                <a:solidFill>
                  <a:srgbClr val="FF0000"/>
                </a:solidFill>
              </a:rPr>
              <a:t> its reputation </a:t>
            </a:r>
            <a:r>
              <a:rPr lang="en-GB" b="1" dirty="0"/>
              <a:t>/ should </a:t>
            </a:r>
            <a:r>
              <a:rPr lang="en-GB" b="1" dirty="0">
                <a:solidFill>
                  <a:srgbClr val="FF0000"/>
                </a:solidFill>
              </a:rPr>
              <a:t>not fall short of its reputation</a:t>
            </a:r>
            <a:r>
              <a:rPr lang="en-GB" b="1" dirty="0"/>
              <a:t>. Indeed, a thousand items will cost less than 200 rupees (the equivalent of 2.5 €).</a:t>
            </a:r>
            <a:endParaRPr lang="fr-FR" b="1" dirty="0"/>
          </a:p>
          <a:p>
            <a:r>
              <a:rPr lang="fr-FR" dirty="0">
                <a:solidFill>
                  <a:srgbClr val="FF0000"/>
                </a:solidFill>
              </a:rPr>
              <a:t>NB:</a:t>
            </a:r>
            <a:r>
              <a:rPr lang="fr-FR" dirty="0"/>
              <a:t> </a:t>
            </a:r>
            <a:r>
              <a:rPr lang="fr-FR" dirty="0" err="1"/>
              <a:t>notorious</a:t>
            </a:r>
            <a:r>
              <a:rPr lang="fr-FR" dirty="0"/>
              <a:t> = </a:t>
            </a:r>
            <a:r>
              <a:rPr lang="fr-FR" dirty="0" err="1"/>
              <a:t>pejorative</a:t>
            </a:r>
            <a:r>
              <a:rPr lang="fr-FR" dirty="0"/>
              <a:t> (</a:t>
            </a:r>
            <a:r>
              <a:rPr lang="fr-FR" i="1" dirty="0"/>
              <a:t>tristement célèbre</a:t>
            </a:r>
            <a:r>
              <a:rPr lang="fr-FR" dirty="0"/>
              <a:t>)</a:t>
            </a:r>
          </a:p>
          <a:p>
            <a:r>
              <a:rPr lang="fr-FR" dirty="0">
                <a:solidFill>
                  <a:srgbClr val="FF0000"/>
                </a:solidFill>
              </a:rPr>
              <a:t>NB:</a:t>
            </a:r>
            <a:r>
              <a:rPr lang="fr-FR" dirty="0"/>
              <a:t> one </a:t>
            </a:r>
            <a:r>
              <a:rPr lang="fr-FR" dirty="0" err="1"/>
              <a:t>never</a:t>
            </a:r>
            <a:r>
              <a:rPr lang="fr-FR" dirty="0"/>
              <a:t> </a:t>
            </a:r>
            <a:r>
              <a:rPr lang="fr-FR" dirty="0" err="1"/>
              <a:t>speaks</a:t>
            </a:r>
            <a:r>
              <a:rPr lang="fr-FR" dirty="0"/>
              <a:t> of </a:t>
            </a:r>
            <a:r>
              <a:rPr lang="fr-FR" i="1" dirty="0" err="1"/>
              <a:t>expensive</a:t>
            </a:r>
            <a:r>
              <a:rPr lang="fr-FR" dirty="0"/>
              <a:t> or </a:t>
            </a:r>
            <a:r>
              <a:rPr lang="fr-FR" i="1" dirty="0"/>
              <a:t>cheap</a:t>
            </a:r>
            <a:r>
              <a:rPr lang="fr-FR" dirty="0"/>
              <a:t> </a:t>
            </a:r>
            <a:r>
              <a:rPr lang="fr-FR" dirty="0" err="1"/>
              <a:t>prices</a:t>
            </a:r>
            <a:r>
              <a:rPr lang="fr-FR" dirty="0"/>
              <a:t> but </a:t>
            </a:r>
            <a:r>
              <a:rPr lang="fr-FR" i="1" dirty="0"/>
              <a:t>high / </a:t>
            </a:r>
            <a:r>
              <a:rPr lang="fr-FR" i="1" dirty="0" err="1"/>
              <a:t>low</a:t>
            </a:r>
            <a:r>
              <a:rPr lang="fr-FR" i="1" dirty="0"/>
              <a:t> </a:t>
            </a:r>
            <a:r>
              <a:rPr lang="fr-FR" dirty="0" err="1"/>
              <a:t>prices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282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332656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fr-FR" dirty="0"/>
              <a:t>Cependant, en raison de l'abondance de </a:t>
            </a:r>
            <a:r>
              <a:rPr lang="fr-FR" b="1" dirty="0">
                <a:solidFill>
                  <a:srgbClr val="00B050"/>
                </a:solidFill>
              </a:rPr>
              <a:t>main-d’œuvre bon marché</a:t>
            </a:r>
            <a:r>
              <a:rPr lang="fr-FR" dirty="0"/>
              <a:t>, </a:t>
            </a:r>
            <a:r>
              <a:rPr lang="fr-FR" b="1" dirty="0">
                <a:solidFill>
                  <a:srgbClr val="FF0000"/>
                </a:solidFill>
              </a:rPr>
              <a:t>monter des meubles soi-même </a:t>
            </a:r>
            <a:r>
              <a:rPr lang="fr-FR" dirty="0"/>
              <a:t>n'est guère dans la culture de la classe moyenne. </a:t>
            </a:r>
          </a:p>
          <a:p>
            <a:r>
              <a:rPr lang="en-GB" b="1" dirty="0"/>
              <a:t>However, given that </a:t>
            </a:r>
            <a:r>
              <a:rPr lang="en-GB" b="1" dirty="0">
                <a:solidFill>
                  <a:srgbClr val="00B050"/>
                </a:solidFill>
              </a:rPr>
              <a:t>cheap labour </a:t>
            </a:r>
            <a:r>
              <a:rPr lang="en-GB" b="1" u="sng" dirty="0"/>
              <a:t>abounds</a:t>
            </a:r>
            <a:r>
              <a:rPr lang="en-GB" b="1" dirty="0"/>
              <a:t> (</a:t>
            </a:r>
            <a:r>
              <a:rPr lang="en-GB" b="1" u="sng" dirty="0"/>
              <a:t>is plentiful</a:t>
            </a:r>
            <a:r>
              <a:rPr lang="en-GB" b="1" dirty="0"/>
              <a:t>), </a:t>
            </a:r>
            <a:r>
              <a:rPr lang="en-GB" b="1" dirty="0">
                <a:solidFill>
                  <a:srgbClr val="FF0000"/>
                </a:solidFill>
              </a:rPr>
              <a:t>putting furniture together by oneself</a:t>
            </a:r>
            <a:r>
              <a:rPr lang="en-GB" b="1" dirty="0"/>
              <a:t> is not exactly / is hardly part of the culture of the middle-class. </a:t>
            </a:r>
          </a:p>
          <a:p>
            <a:r>
              <a:rPr lang="en-GB" dirty="0"/>
              <a:t>NB : tout </a:t>
            </a:r>
            <a:r>
              <a:rPr lang="en-GB" dirty="0" err="1"/>
              <a:t>seul</a:t>
            </a:r>
            <a:r>
              <a:rPr lang="en-GB" dirty="0"/>
              <a:t> = </a:t>
            </a:r>
            <a:r>
              <a:rPr lang="en-GB" u="sng" dirty="0"/>
              <a:t>by</a:t>
            </a:r>
            <a:r>
              <a:rPr lang="en-GB" dirty="0"/>
              <a:t> oneself / </a:t>
            </a:r>
            <a:r>
              <a:rPr lang="en-GB" u="sng" dirty="0"/>
              <a:t>on</a:t>
            </a:r>
            <a:r>
              <a:rPr lang="en-GB" dirty="0"/>
              <a:t> one’s one</a:t>
            </a:r>
          </a:p>
          <a:p>
            <a:endParaRPr lang="en-GB" dirty="0"/>
          </a:p>
          <a:p>
            <a:r>
              <a:rPr lang="fr-FR" dirty="0"/>
              <a:t>La chaîne a </a:t>
            </a:r>
            <a:r>
              <a:rPr lang="fr-FR" dirty="0">
                <a:solidFill>
                  <a:srgbClr val="0070C0"/>
                </a:solidFill>
              </a:rPr>
              <a:t>donc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noué un partenariat </a:t>
            </a:r>
            <a:r>
              <a:rPr lang="fr-FR" dirty="0"/>
              <a:t>avec la plateforme </a:t>
            </a:r>
            <a:r>
              <a:rPr lang="fr-FR" dirty="0" err="1"/>
              <a:t>UrbanClap</a:t>
            </a:r>
            <a:r>
              <a:rPr lang="fr-FR" dirty="0"/>
              <a:t>, qui met en relation avec des travailleurs manuels. </a:t>
            </a:r>
            <a:endParaRPr lang="en-GB" dirty="0"/>
          </a:p>
          <a:p>
            <a:endParaRPr lang="en-GB" dirty="0"/>
          </a:p>
          <a:p>
            <a:r>
              <a:rPr lang="en-GB" b="1" dirty="0"/>
              <a:t>The chain / the company </a:t>
            </a:r>
            <a:r>
              <a:rPr lang="en-GB" b="1" dirty="0">
                <a:solidFill>
                  <a:srgbClr val="0070C0"/>
                </a:solidFill>
              </a:rPr>
              <a:t>therefore</a:t>
            </a:r>
            <a:r>
              <a:rPr lang="en-GB" b="1" dirty="0"/>
              <a:t> </a:t>
            </a:r>
            <a:r>
              <a:rPr lang="en-GB" b="1" dirty="0">
                <a:solidFill>
                  <a:srgbClr val="FF0000"/>
                </a:solidFill>
              </a:rPr>
              <a:t>struck a deal </a:t>
            </a:r>
            <a:r>
              <a:rPr lang="en-GB" b="1" dirty="0"/>
              <a:t>with </a:t>
            </a:r>
            <a:r>
              <a:rPr lang="en-GB" b="1" dirty="0" err="1"/>
              <a:t>UrbanClap</a:t>
            </a:r>
            <a:r>
              <a:rPr lang="en-GB" b="1" dirty="0"/>
              <a:t>, a website through which customers </a:t>
            </a:r>
            <a:r>
              <a:rPr lang="en-GB" b="1" dirty="0">
                <a:solidFill>
                  <a:srgbClr val="FF0000"/>
                </a:solidFill>
              </a:rPr>
              <a:t>may</a:t>
            </a:r>
            <a:r>
              <a:rPr lang="en-GB" b="1" dirty="0"/>
              <a:t> contact manual workers / which puts customers in touch with manual workers. </a:t>
            </a:r>
            <a:endParaRPr lang="fr-FR" b="1" dirty="0"/>
          </a:p>
          <a:p>
            <a:endParaRPr lang="fr-FR" dirty="0"/>
          </a:p>
          <a:p>
            <a:r>
              <a:rPr lang="fr-FR" b="1" dirty="0">
                <a:solidFill>
                  <a:srgbClr val="FF0000"/>
                </a:solidFill>
              </a:rPr>
              <a:t>NB: Social classes, a </a:t>
            </a:r>
            <a:r>
              <a:rPr lang="fr-FR" b="1" dirty="0" err="1">
                <a:solidFill>
                  <a:srgbClr val="FF0000"/>
                </a:solidFill>
              </a:rPr>
              <a:t>typology</a:t>
            </a:r>
            <a:r>
              <a:rPr lang="fr-FR" b="1" dirty="0">
                <a:solidFill>
                  <a:srgbClr val="FF0000"/>
                </a:solidFill>
              </a:rPr>
              <a:t>  </a:t>
            </a:r>
          </a:p>
          <a:p>
            <a:r>
              <a:rPr lang="fr-FR" b="1" dirty="0"/>
              <a:t>The </a:t>
            </a:r>
            <a:r>
              <a:rPr lang="fr-FR" b="1" dirty="0" err="1"/>
              <a:t>lower</a:t>
            </a:r>
            <a:r>
              <a:rPr lang="fr-FR" b="1" dirty="0"/>
              <a:t> class </a:t>
            </a:r>
            <a:r>
              <a:rPr lang="fr-FR" dirty="0"/>
              <a:t>= les classes populaires</a:t>
            </a:r>
          </a:p>
          <a:p>
            <a:r>
              <a:rPr lang="fr-FR" b="1" dirty="0"/>
              <a:t>The </a:t>
            </a:r>
            <a:r>
              <a:rPr lang="fr-FR" b="1" dirty="0" err="1"/>
              <a:t>working</a:t>
            </a:r>
            <a:r>
              <a:rPr lang="fr-FR" b="1" dirty="0"/>
              <a:t> class // </a:t>
            </a:r>
            <a:r>
              <a:rPr lang="fr-FR" b="1" dirty="0" err="1"/>
              <a:t>blue</a:t>
            </a:r>
            <a:r>
              <a:rPr lang="fr-FR" b="1" dirty="0"/>
              <a:t> </a:t>
            </a:r>
            <a:r>
              <a:rPr lang="fr-FR" b="1" dirty="0" err="1"/>
              <a:t>collar</a:t>
            </a:r>
            <a:r>
              <a:rPr lang="fr-FR" b="1" dirty="0"/>
              <a:t> </a:t>
            </a:r>
            <a:r>
              <a:rPr lang="fr-FR" b="1" dirty="0" err="1"/>
              <a:t>workers</a:t>
            </a:r>
            <a:r>
              <a:rPr lang="fr-FR" b="1" dirty="0"/>
              <a:t> </a:t>
            </a:r>
            <a:r>
              <a:rPr lang="fr-FR" dirty="0"/>
              <a:t>= la classe ouvrière</a:t>
            </a:r>
          </a:p>
          <a:p>
            <a:r>
              <a:rPr lang="fr-FR" b="1" dirty="0"/>
              <a:t>The (</a:t>
            </a:r>
            <a:r>
              <a:rPr lang="fr-FR" b="1" dirty="0" err="1"/>
              <a:t>lower</a:t>
            </a:r>
            <a:r>
              <a:rPr lang="fr-FR" b="1" dirty="0"/>
              <a:t> / </a:t>
            </a:r>
            <a:r>
              <a:rPr lang="fr-FR" b="1" dirty="0" err="1"/>
              <a:t>upper</a:t>
            </a:r>
            <a:r>
              <a:rPr lang="fr-FR" b="1" dirty="0"/>
              <a:t>) middle class </a:t>
            </a:r>
            <a:r>
              <a:rPr lang="fr-FR" dirty="0"/>
              <a:t>= la classe moyenne supérieure, la petite bourgeoisie</a:t>
            </a:r>
          </a:p>
          <a:p>
            <a:r>
              <a:rPr lang="fr-FR" b="1" dirty="0"/>
              <a:t>// white </a:t>
            </a:r>
            <a:r>
              <a:rPr lang="fr-FR" b="1" dirty="0" err="1"/>
              <a:t>collar</a:t>
            </a:r>
            <a:r>
              <a:rPr lang="fr-FR" b="1" dirty="0"/>
              <a:t> </a:t>
            </a:r>
            <a:r>
              <a:rPr lang="fr-FR" b="1" dirty="0" err="1"/>
              <a:t>workers</a:t>
            </a:r>
            <a:r>
              <a:rPr lang="fr-FR" b="1" dirty="0"/>
              <a:t> </a:t>
            </a:r>
            <a:r>
              <a:rPr lang="fr-FR" dirty="0"/>
              <a:t>(les employés de bureaux ou professions libérales)</a:t>
            </a:r>
          </a:p>
          <a:p>
            <a:r>
              <a:rPr lang="fr-FR" b="1" dirty="0"/>
              <a:t>The </a:t>
            </a:r>
            <a:r>
              <a:rPr lang="fr-FR" b="1" dirty="0" err="1"/>
              <a:t>upper</a:t>
            </a:r>
            <a:r>
              <a:rPr lang="fr-FR" b="1" dirty="0"/>
              <a:t> class </a:t>
            </a:r>
            <a:r>
              <a:rPr lang="fr-FR" dirty="0"/>
              <a:t>= les classes supérieures, la grande bourgeoisie</a:t>
            </a:r>
          </a:p>
        </p:txBody>
      </p:sp>
    </p:spTree>
    <p:extLst>
      <p:ext uri="{BB962C8B-B14F-4D97-AF65-F5344CB8AC3E}">
        <p14:creationId xmlns:p14="http://schemas.microsoft.com/office/powerpoint/2010/main" val="260367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88640"/>
            <a:ext cx="849694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LES NOMS INDENOMBRABLES</a:t>
            </a:r>
            <a:br>
              <a:rPr lang="fr-FR" dirty="0"/>
            </a:br>
            <a:r>
              <a:rPr lang="fr-FR" dirty="0"/>
              <a:t>les noms renvoyant à un ensemble</a:t>
            </a:r>
          </a:p>
          <a:p>
            <a:pPr marL="285750" indent="-285750">
              <a:buFontTx/>
              <a:buChar char="-"/>
            </a:pPr>
            <a:r>
              <a:rPr lang="fr-FR" dirty="0"/>
              <a:t>Les noms de matériaux et d’aliments (</a:t>
            </a:r>
            <a:r>
              <a:rPr lang="fr-FR" dirty="0" err="1"/>
              <a:t>bread</a:t>
            </a:r>
            <a:r>
              <a:rPr lang="fr-FR" dirty="0"/>
              <a:t>, </a:t>
            </a:r>
            <a:r>
              <a:rPr lang="fr-FR" dirty="0" err="1"/>
              <a:t>cloth</a:t>
            </a:r>
            <a:r>
              <a:rPr lang="fr-FR" dirty="0"/>
              <a:t>, </a:t>
            </a:r>
            <a:r>
              <a:rPr lang="fr-FR" dirty="0" err="1"/>
              <a:t>meat</a:t>
            </a:r>
            <a:r>
              <a:rPr lang="fr-FR" dirty="0"/>
              <a:t>, </a:t>
            </a:r>
            <a:r>
              <a:rPr lang="fr-FR" dirty="0" err="1"/>
              <a:t>steel</a:t>
            </a:r>
            <a:r>
              <a:rPr lang="fr-FR" dirty="0"/>
              <a:t>, </a:t>
            </a:r>
            <a:r>
              <a:rPr lang="fr-FR" dirty="0" err="1"/>
              <a:t>wool</a:t>
            </a:r>
            <a:r>
              <a:rPr lang="fr-FR" dirty="0"/>
              <a:t>…)</a:t>
            </a:r>
          </a:p>
          <a:p>
            <a:pPr marL="285750" indent="-285750">
              <a:buFontTx/>
              <a:buChar char="-"/>
            </a:pPr>
            <a:r>
              <a:rPr lang="fr-FR" dirty="0"/>
              <a:t>Les noms concrets (</a:t>
            </a:r>
            <a:r>
              <a:rPr lang="fr-FR" dirty="0" err="1"/>
              <a:t>applause</a:t>
            </a:r>
            <a:r>
              <a:rPr lang="fr-FR" dirty="0"/>
              <a:t>, </a:t>
            </a:r>
            <a:r>
              <a:rPr lang="fr-FR" b="1" dirty="0" err="1">
                <a:solidFill>
                  <a:srgbClr val="FF0000"/>
                </a:solidFill>
              </a:rPr>
              <a:t>furniture</a:t>
            </a:r>
            <a:r>
              <a:rPr lang="fr-FR" dirty="0"/>
              <a:t>, </a:t>
            </a:r>
            <a:r>
              <a:rPr lang="fr-FR" dirty="0" err="1"/>
              <a:t>accomodation</a:t>
            </a:r>
            <a:r>
              <a:rPr lang="fr-FR" dirty="0"/>
              <a:t>, </a:t>
            </a:r>
            <a:r>
              <a:rPr lang="fr-FR" dirty="0" err="1"/>
              <a:t>leisure</a:t>
            </a:r>
            <a:r>
              <a:rPr lang="fr-FR" dirty="0"/>
              <a:t>, </a:t>
            </a:r>
            <a:r>
              <a:rPr lang="fr-FR" dirty="0" err="1"/>
              <a:t>rubbish</a:t>
            </a:r>
            <a:r>
              <a:rPr lang="fr-FR" dirty="0"/>
              <a:t>, </a:t>
            </a:r>
            <a:r>
              <a:rPr lang="fr-FR" dirty="0" err="1"/>
              <a:t>luggage</a:t>
            </a:r>
            <a:r>
              <a:rPr lang="fr-FR" dirty="0"/>
              <a:t>…)</a:t>
            </a:r>
          </a:p>
          <a:p>
            <a:pPr marL="285750" indent="-285750">
              <a:buFontTx/>
              <a:buChar char="-"/>
            </a:pPr>
            <a:r>
              <a:rPr lang="fr-FR" dirty="0"/>
              <a:t>Les noms abstraits (</a:t>
            </a:r>
            <a:r>
              <a:rPr lang="fr-FR" dirty="0" err="1"/>
              <a:t>advice</a:t>
            </a:r>
            <a:r>
              <a:rPr lang="fr-FR" dirty="0"/>
              <a:t>, business, damage, </a:t>
            </a:r>
            <a:r>
              <a:rPr lang="fr-FR" dirty="0" err="1"/>
              <a:t>evidence</a:t>
            </a:r>
            <a:r>
              <a:rPr lang="fr-FR" dirty="0"/>
              <a:t>, information, </a:t>
            </a:r>
            <a:r>
              <a:rPr lang="fr-FR" dirty="0" err="1"/>
              <a:t>knowledge</a:t>
            </a:r>
            <a:r>
              <a:rPr lang="fr-FR" dirty="0"/>
              <a:t>, news, </a:t>
            </a:r>
            <a:r>
              <a:rPr lang="fr-FR" dirty="0" err="1"/>
              <a:t>research</a:t>
            </a:r>
            <a:r>
              <a:rPr lang="fr-FR" dirty="0"/>
              <a:t>, </a:t>
            </a:r>
            <a:r>
              <a:rPr lang="fr-FR" dirty="0" err="1"/>
              <a:t>progress</a:t>
            </a:r>
            <a:r>
              <a:rPr lang="fr-FR" dirty="0"/>
              <a:t>…)</a:t>
            </a:r>
          </a:p>
          <a:p>
            <a:pPr marL="285750" indent="-285750">
              <a:buFontTx/>
              <a:buChar char="-"/>
            </a:pPr>
            <a:r>
              <a:rPr lang="fr-FR" dirty="0"/>
              <a:t>Les noms formés à partir de verbes (</a:t>
            </a:r>
            <a:r>
              <a:rPr lang="fr-FR" dirty="0" err="1"/>
              <a:t>blackmail</a:t>
            </a:r>
            <a:r>
              <a:rPr lang="fr-FR" dirty="0"/>
              <a:t>, </a:t>
            </a:r>
            <a:r>
              <a:rPr lang="fr-FR" dirty="0" err="1"/>
              <a:t>blame</a:t>
            </a:r>
            <a:r>
              <a:rPr lang="fr-FR" dirty="0"/>
              <a:t>, help, </a:t>
            </a:r>
            <a:r>
              <a:rPr lang="fr-FR" dirty="0" err="1"/>
              <a:t>laughter</a:t>
            </a:r>
            <a:r>
              <a:rPr lang="fr-FR" dirty="0"/>
              <a:t>, </a:t>
            </a:r>
            <a:r>
              <a:rPr lang="fr-FR" dirty="0" err="1"/>
              <a:t>swimming</a:t>
            </a:r>
            <a:r>
              <a:rPr lang="fr-FR" dirty="0"/>
              <a:t>, </a:t>
            </a:r>
            <a:r>
              <a:rPr lang="fr-FR" dirty="0" err="1"/>
              <a:t>starvation</a:t>
            </a:r>
            <a:r>
              <a:rPr lang="fr-FR" dirty="0"/>
              <a:t>, </a:t>
            </a:r>
            <a:r>
              <a:rPr lang="fr-FR" dirty="0" err="1"/>
              <a:t>work</a:t>
            </a:r>
            <a:r>
              <a:rPr lang="fr-FR" dirty="0"/>
              <a:t>, …)</a:t>
            </a:r>
          </a:p>
          <a:p>
            <a:pPr marL="285750" indent="-285750">
              <a:buFontTx/>
              <a:buChar char="-"/>
            </a:pPr>
            <a:r>
              <a:rPr lang="fr-FR" dirty="0"/>
              <a:t>Les noms dérivés d’adjectifs ou d’autres noms (</a:t>
            </a:r>
            <a:r>
              <a:rPr lang="fr-FR" dirty="0" err="1"/>
              <a:t>enthusiasm</a:t>
            </a:r>
            <a:r>
              <a:rPr lang="fr-FR" dirty="0"/>
              <a:t>, </a:t>
            </a:r>
            <a:r>
              <a:rPr lang="fr-FR" dirty="0" err="1"/>
              <a:t>homelessness</a:t>
            </a:r>
            <a:r>
              <a:rPr lang="fr-FR" dirty="0"/>
              <a:t>, </a:t>
            </a:r>
            <a:r>
              <a:rPr lang="fr-FR" dirty="0" err="1"/>
              <a:t>housing</a:t>
            </a:r>
            <a:r>
              <a:rPr lang="fr-FR" dirty="0"/>
              <a:t>, reluctance, </a:t>
            </a:r>
            <a:r>
              <a:rPr lang="fr-FR" dirty="0" err="1"/>
              <a:t>whiteness</a:t>
            </a:r>
            <a:r>
              <a:rPr lang="fr-FR" dirty="0"/>
              <a:t>…)</a:t>
            </a:r>
          </a:p>
          <a:p>
            <a:pPr marL="285750" indent="-285750">
              <a:buFontTx/>
              <a:buChar char="-"/>
            </a:pPr>
            <a:r>
              <a:rPr lang="fr-FR" dirty="0"/>
              <a:t>Autres (</a:t>
            </a:r>
            <a:r>
              <a:rPr lang="fr-FR" dirty="0" err="1"/>
              <a:t>smoke</a:t>
            </a:r>
            <a:r>
              <a:rPr lang="fr-FR" dirty="0"/>
              <a:t>, </a:t>
            </a:r>
            <a:r>
              <a:rPr lang="fr-FR" dirty="0" err="1"/>
              <a:t>thunder</a:t>
            </a:r>
            <a:r>
              <a:rPr lang="fr-FR" dirty="0"/>
              <a:t>, </a:t>
            </a:r>
            <a:r>
              <a:rPr lang="fr-FR" dirty="0" err="1"/>
              <a:t>space</a:t>
            </a:r>
            <a:r>
              <a:rPr lang="fr-FR" dirty="0"/>
              <a:t>…)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b="1" dirty="0"/>
              <a:t>ATTENTION à la fragmentation</a:t>
            </a:r>
            <a:r>
              <a:rPr lang="fr-FR" dirty="0"/>
              <a:t>. Pour quantifier ces noms indénombrables, on peut utiliser </a:t>
            </a:r>
            <a:r>
              <a:rPr lang="fr-FR" dirty="0" err="1"/>
              <a:t>some</a:t>
            </a:r>
            <a:r>
              <a:rPr lang="fr-FR" dirty="0"/>
              <a:t>, no, a lot of, a </a:t>
            </a:r>
            <a:r>
              <a:rPr lang="fr-FR" dirty="0" err="1"/>
              <a:t>great</a:t>
            </a:r>
            <a:r>
              <a:rPr lang="fr-FR" dirty="0"/>
              <a:t> deal of, </a:t>
            </a:r>
            <a:r>
              <a:rPr lang="fr-FR" dirty="0" err="1"/>
              <a:t>little</a:t>
            </a:r>
            <a:r>
              <a:rPr lang="fr-FR" dirty="0"/>
              <a:t>, not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much</a:t>
            </a:r>
            <a:r>
              <a:rPr lang="fr-FR" dirty="0"/>
              <a:t>…</a:t>
            </a:r>
          </a:p>
          <a:p>
            <a:r>
              <a:rPr lang="fr-FR" u="sng" dirty="0"/>
              <a:t>Ex</a:t>
            </a:r>
            <a:r>
              <a:rPr lang="fr-FR" dirty="0"/>
              <a:t>: ‘a </a:t>
            </a:r>
            <a:r>
              <a:rPr lang="fr-FR" dirty="0" err="1"/>
              <a:t>piece</a:t>
            </a:r>
            <a:r>
              <a:rPr lang="fr-FR" dirty="0"/>
              <a:t> of’ </a:t>
            </a:r>
            <a:r>
              <a:rPr lang="fr-FR" dirty="0" err="1"/>
              <a:t>advice</a:t>
            </a:r>
            <a:r>
              <a:rPr lang="fr-FR" dirty="0"/>
              <a:t>, </a:t>
            </a:r>
            <a:r>
              <a:rPr lang="fr-FR" dirty="0" err="1"/>
              <a:t>evidence</a:t>
            </a:r>
            <a:r>
              <a:rPr lang="fr-FR" dirty="0"/>
              <a:t>, information, </a:t>
            </a:r>
            <a:r>
              <a:rPr lang="fr-FR" dirty="0" err="1"/>
              <a:t>luck</a:t>
            </a:r>
            <a:r>
              <a:rPr lang="fr-FR" dirty="0"/>
              <a:t>, toast, nonsense…</a:t>
            </a:r>
          </a:p>
          <a:p>
            <a:endParaRPr lang="fr-FR" dirty="0"/>
          </a:p>
          <a:p>
            <a:r>
              <a:rPr lang="fr-FR" b="1" dirty="0"/>
              <a:t>MAIS</a:t>
            </a:r>
          </a:p>
          <a:p>
            <a:pPr marL="285750" indent="-285750">
              <a:buFontTx/>
              <a:buChar char="-"/>
            </a:pPr>
            <a:r>
              <a:rPr lang="fr-FR" dirty="0"/>
              <a:t>An </a:t>
            </a:r>
            <a:r>
              <a:rPr lang="fr-FR" u="sng" dirty="0"/>
              <a:t>item</a:t>
            </a:r>
            <a:r>
              <a:rPr lang="fr-FR" dirty="0"/>
              <a:t> of </a:t>
            </a:r>
            <a:r>
              <a:rPr lang="fr-FR" dirty="0" err="1"/>
              <a:t>clothing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A </a:t>
            </a:r>
            <a:r>
              <a:rPr lang="fr-FR" u="sng" dirty="0"/>
              <a:t>fit</a:t>
            </a:r>
            <a:r>
              <a:rPr lang="fr-FR" dirty="0"/>
              <a:t> of </a:t>
            </a:r>
            <a:r>
              <a:rPr lang="fr-FR" dirty="0" err="1"/>
              <a:t>anger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A </a:t>
            </a:r>
            <a:r>
              <a:rPr lang="fr-FR" u="sng" dirty="0" err="1"/>
              <a:t>bolt</a:t>
            </a:r>
            <a:r>
              <a:rPr lang="fr-FR" dirty="0"/>
              <a:t> of </a:t>
            </a:r>
            <a:r>
              <a:rPr lang="fr-FR" dirty="0" err="1"/>
              <a:t>lighting</a:t>
            </a:r>
            <a:r>
              <a:rPr lang="fr-FR" dirty="0"/>
              <a:t>, a </a:t>
            </a:r>
            <a:r>
              <a:rPr lang="fr-FR" u="sng" dirty="0" err="1"/>
              <a:t>shower</a:t>
            </a:r>
            <a:r>
              <a:rPr lang="fr-FR" dirty="0"/>
              <a:t> of </a:t>
            </a:r>
            <a:r>
              <a:rPr lang="fr-FR" dirty="0" err="1"/>
              <a:t>rain</a:t>
            </a:r>
            <a:r>
              <a:rPr lang="fr-FR" dirty="0"/>
              <a:t>, a </a:t>
            </a:r>
            <a:r>
              <a:rPr lang="fr-FR" u="sng" dirty="0"/>
              <a:t>clap</a:t>
            </a:r>
            <a:r>
              <a:rPr lang="fr-FR" dirty="0"/>
              <a:t> of </a:t>
            </a:r>
            <a:r>
              <a:rPr lang="fr-FR" dirty="0" err="1"/>
              <a:t>thunder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A </a:t>
            </a:r>
            <a:r>
              <a:rPr lang="fr-FR" u="sng" dirty="0" err="1"/>
              <a:t>blade</a:t>
            </a:r>
            <a:r>
              <a:rPr lang="fr-FR" dirty="0"/>
              <a:t> of </a:t>
            </a:r>
            <a:r>
              <a:rPr lang="fr-FR" dirty="0" err="1"/>
              <a:t>grass</a:t>
            </a:r>
            <a:r>
              <a:rPr lang="fr-FR" dirty="0"/>
              <a:t>, a </a:t>
            </a:r>
            <a:r>
              <a:rPr lang="fr-FR" u="sng" dirty="0" err="1"/>
              <a:t>speck</a:t>
            </a:r>
            <a:r>
              <a:rPr lang="fr-FR" dirty="0"/>
              <a:t> of </a:t>
            </a:r>
            <a:r>
              <a:rPr lang="fr-FR" dirty="0" err="1"/>
              <a:t>dust</a:t>
            </a:r>
            <a:r>
              <a:rPr lang="fr-FR" dirty="0"/>
              <a:t>, </a:t>
            </a:r>
          </a:p>
          <a:p>
            <a:pPr marL="285750" indent="-285750">
              <a:buFontTx/>
              <a:buChar char="-"/>
            </a:pPr>
            <a:r>
              <a:rPr lang="fr-FR" dirty="0"/>
              <a:t>A </a:t>
            </a:r>
            <a:r>
              <a:rPr lang="fr-FR" u="sng" dirty="0" err="1"/>
              <a:t>loaf</a:t>
            </a:r>
            <a:r>
              <a:rPr lang="fr-FR" dirty="0"/>
              <a:t> of </a:t>
            </a:r>
            <a:r>
              <a:rPr lang="fr-FR" dirty="0" err="1"/>
              <a:t>bread</a:t>
            </a:r>
            <a:r>
              <a:rPr lang="fr-FR" dirty="0"/>
              <a:t>, a </a:t>
            </a:r>
            <a:r>
              <a:rPr lang="fr-FR" u="sng" dirty="0" err="1"/>
              <a:t>wisp</a:t>
            </a:r>
            <a:r>
              <a:rPr lang="fr-FR" dirty="0"/>
              <a:t> of </a:t>
            </a:r>
            <a:r>
              <a:rPr lang="fr-FR" dirty="0" err="1"/>
              <a:t>hair</a:t>
            </a:r>
            <a:endParaRPr lang="fr-FR" dirty="0"/>
          </a:p>
          <a:p>
            <a:endParaRPr lang="fr-FR" b="1" dirty="0"/>
          </a:p>
          <a:p>
            <a:pPr marL="285750" indent="-285750">
              <a:buFontTx/>
              <a:buChar char="-"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0269036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1166</Words>
  <Application>Microsoft Office PowerPoint</Application>
  <PresentationFormat>Affichage à l'écran (4:3)</PresentationFormat>
  <Paragraphs>83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</dc:creator>
  <cp:lastModifiedBy>Stephanie Michineau</cp:lastModifiedBy>
  <cp:revision>17</cp:revision>
  <dcterms:created xsi:type="dcterms:W3CDTF">2018-09-30T14:04:10Z</dcterms:created>
  <dcterms:modified xsi:type="dcterms:W3CDTF">2023-05-05T10:41:38Z</dcterms:modified>
</cp:coreProperties>
</file>