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fda924f5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fda924f5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da924f5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fda924f5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fda924f5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fda924f5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fda924f5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fda924f5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fda924f5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fda924f5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0c655a01488fa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0c655a01488fa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8fc83f6f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8fc83f6f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fda924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fda924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da924f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fda924f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fda924f5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fda924f5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fda924f5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fda924f5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fda924f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fda924f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fda924f5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fda924f5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fda924f5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fda924f5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fda924f5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fda924f5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92321" y="961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"/>
                <a:ea typeface="Times"/>
                <a:cs typeface="Times"/>
                <a:sym typeface="Times"/>
              </a:rPr>
              <a:t>Canada</a:t>
            </a:r>
            <a:r>
              <a:rPr lang="fr"/>
              <a:t>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1088" y="35788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2024-25 Canadian political crisis 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892975"/>
            <a:ext cx="6095700" cy="4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Deputy Prime Minister (2019), First Female Finance Minister (2020)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Trudeau’s close ally</a:t>
            </a:r>
            <a:r>
              <a:rPr lang="fr" sz="1300">
                <a:solidFill>
                  <a:schemeClr val="dk1"/>
                </a:solidFill>
              </a:rPr>
              <a:t>, played a key role in economic policy, COVID-19 response, and U.S. trade negotiations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Tensions in 2024</a:t>
            </a:r>
            <a:r>
              <a:rPr lang="fr" sz="1300">
                <a:solidFill>
                  <a:schemeClr val="dk1"/>
                </a:solidFill>
              </a:rPr>
              <a:t>: Rising inflation, cost-of-living crisis, and declining public confidence in the Liberals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Freeland opposed Trudeau’s $250 checks</a:t>
            </a:r>
            <a:r>
              <a:rPr lang="fr" sz="1300">
                <a:solidFill>
                  <a:schemeClr val="dk1"/>
                </a:solidFill>
              </a:rPr>
              <a:t> to workers, calling them a "costly political gimmick"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Warned of a potential trade war</a:t>
            </a:r>
            <a:r>
              <a:rPr lang="fr" sz="1300">
                <a:solidFill>
                  <a:schemeClr val="dk1"/>
                </a:solidFill>
              </a:rPr>
              <a:t> with Trump, who threatened 25% tariffs on Canadian exports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Resigned on December 16, 2024</a:t>
            </a:r>
            <a:r>
              <a:rPr lang="fr" sz="1300">
                <a:solidFill>
                  <a:schemeClr val="dk1"/>
                </a:solidFill>
              </a:rPr>
              <a:t>, after Trudeau removed her as Finance Minister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Her departure weakened Trudeau</a:t>
            </a:r>
            <a:r>
              <a:rPr lang="fr" sz="1300">
                <a:solidFill>
                  <a:schemeClr val="dk1"/>
                </a:solidFill>
              </a:rPr>
              <a:t>, came just before the fall economic statement revealing a $61.9B deficit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Polls showed 67% of Canadians wanted Trudeau to resign</a:t>
            </a:r>
            <a:r>
              <a:rPr lang="fr" sz="1300">
                <a:solidFill>
                  <a:schemeClr val="dk1"/>
                </a:solidFill>
              </a:rPr>
              <a:t>; Liberal support fell to 20%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fr" sz="1300" b="1">
                <a:solidFill>
                  <a:schemeClr val="dk1"/>
                </a:solidFill>
              </a:rPr>
              <a:t>Trudeau announced his resignation on January 6, 2025</a:t>
            </a:r>
            <a:r>
              <a:rPr lang="fr" sz="1300">
                <a:solidFill>
                  <a:schemeClr val="dk1"/>
                </a:solidFill>
              </a:rPr>
              <a:t>, citing internal divisions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800" y="1170125"/>
            <a:ext cx="2389900" cy="32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6559800" y="4430625"/>
            <a:ext cx="2292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 b="1">
                <a:solidFill>
                  <a:schemeClr val="dk1"/>
                </a:solidFill>
              </a:rPr>
              <a:t>Chrystia Freeland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 / CANADA Relation 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Always had close ties (</a:t>
            </a:r>
            <a:r>
              <a:rPr lang="fr" sz="1900">
                <a:solidFill>
                  <a:srgbClr val="FF0000"/>
                </a:solidFill>
              </a:rPr>
              <a:t>to have a close tie = avoir un lien étroit / rapport d’égalité / être proche de..</a:t>
            </a:r>
            <a:r>
              <a:rPr lang="fr" sz="1900">
                <a:solidFill>
                  <a:schemeClr val="dk1"/>
                </a:solidFill>
              </a:rPr>
              <a:t> )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-geographic proximity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-cultural proximity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-a  lot of trade trade through NAFTA (a free trade zone with Mexico)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-Canada is the United States' leading partner and vice versa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-Canada sells water and oil to the  USA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-good relations 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9600">
                <a:solidFill>
                  <a:schemeClr val="dk1"/>
                </a:solidFill>
                <a:highlight>
                  <a:schemeClr val="lt1"/>
                </a:highlight>
              </a:rPr>
              <a:t>BUT in 2024 …</a:t>
            </a:r>
            <a:endParaRPr sz="9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676000"/>
            <a:ext cx="8520600" cy="4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32835"/>
              <a:buFont typeface="Arial"/>
              <a:buNone/>
            </a:pPr>
            <a:r>
              <a:rPr lang="fr" sz="3350" b="1">
                <a:solidFill>
                  <a:schemeClr val="dk1"/>
                </a:solidFill>
              </a:rPr>
              <a:t>Trump’s Tariff Plan 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 b="1">
                <a:solidFill>
                  <a:schemeClr val="dk1"/>
                </a:solidFill>
              </a:rPr>
              <a:t>25% tariff on Canadian &amp; Mexican goods, 10% on Canadian energy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>
                <a:solidFill>
                  <a:schemeClr val="dk1"/>
                </a:solidFill>
              </a:rPr>
              <a:t>Justified by Trump as a way to curb </a:t>
            </a:r>
            <a:r>
              <a:rPr lang="fr" sz="3350" b="1">
                <a:solidFill>
                  <a:schemeClr val="dk1"/>
                </a:solidFill>
              </a:rPr>
              <a:t>undocumented migration, fentanyl trafficking, and trade deficits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>
                <a:solidFill>
                  <a:schemeClr val="dk1"/>
                </a:solidFill>
              </a:rPr>
              <a:t>Economists warn of </a:t>
            </a:r>
            <a:r>
              <a:rPr lang="fr" sz="3350" b="1">
                <a:solidFill>
                  <a:schemeClr val="dk1"/>
                </a:solidFill>
              </a:rPr>
              <a:t>inflation, supply chain disruptions, and a potential Canadian recession in 2025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 b="1">
                <a:solidFill>
                  <a:schemeClr val="dk1"/>
                </a:solidFill>
              </a:rPr>
              <a:t>Canada &amp; Mexico represent 32% of U.S. exports</a:t>
            </a:r>
            <a:r>
              <a:rPr lang="fr" sz="3350">
                <a:solidFill>
                  <a:schemeClr val="dk1"/>
                </a:solidFill>
              </a:rPr>
              <a:t>, making North America’s economy highly interconnected</a:t>
            </a:r>
            <a:endParaRPr sz="3350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>
                <a:solidFill>
                  <a:schemeClr val="dk1"/>
                </a:solidFill>
              </a:rPr>
              <a:t>Canada </a:t>
            </a:r>
            <a:r>
              <a:rPr lang="fr" sz="3350" b="1">
                <a:solidFill>
                  <a:schemeClr val="dk1"/>
                </a:solidFill>
              </a:rPr>
              <a:t>plans counter-tariffs</a:t>
            </a:r>
            <a:r>
              <a:rPr lang="fr" sz="3350">
                <a:solidFill>
                  <a:schemeClr val="dk1"/>
                </a:solidFill>
              </a:rPr>
              <a:t> on key U.S. industries in response</a:t>
            </a:r>
            <a:endParaRPr sz="33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32835"/>
              <a:buFont typeface="Arial"/>
              <a:buNone/>
            </a:pPr>
            <a:r>
              <a:rPr lang="fr" sz="3350" b="1">
                <a:solidFill>
                  <a:schemeClr val="dk1"/>
                </a:solidFill>
              </a:rPr>
              <a:t>The 51st State Idea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>
                <a:solidFill>
                  <a:schemeClr val="dk1"/>
                </a:solidFill>
              </a:rPr>
              <a:t>No official policy from Trump to annex Canada, but the idea appears in </a:t>
            </a:r>
            <a:r>
              <a:rPr lang="fr" sz="3350" b="1">
                <a:solidFill>
                  <a:schemeClr val="dk1"/>
                </a:solidFill>
              </a:rPr>
              <a:t>political rhetoric and online discussions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>
                <a:solidFill>
                  <a:schemeClr val="dk1"/>
                </a:solidFill>
              </a:rPr>
              <a:t>Some American conservatives argue for economic integration &amp; resource access, but </a:t>
            </a:r>
            <a:r>
              <a:rPr lang="fr" sz="3350" b="1">
                <a:solidFill>
                  <a:schemeClr val="dk1"/>
                </a:solidFill>
              </a:rPr>
              <a:t>the idea is unrealistic</a:t>
            </a:r>
            <a:endParaRPr sz="3350" b="1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 b="1">
                <a:solidFill>
                  <a:schemeClr val="dk1"/>
                </a:solidFill>
              </a:rPr>
              <a:t>Legal, economic, and political obstacles</a:t>
            </a:r>
            <a:r>
              <a:rPr lang="fr" sz="3350">
                <a:solidFill>
                  <a:schemeClr val="dk1"/>
                </a:solidFill>
              </a:rPr>
              <a:t> make annexation impossible</a:t>
            </a:r>
            <a:endParaRPr sz="3350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 b="1">
                <a:solidFill>
                  <a:schemeClr val="dk1"/>
                </a:solidFill>
              </a:rPr>
              <a:t>Canada’s strong national identity &amp; sovereignty</a:t>
            </a:r>
            <a:r>
              <a:rPr lang="fr" sz="3350">
                <a:solidFill>
                  <a:schemeClr val="dk1"/>
                </a:solidFill>
              </a:rPr>
              <a:t> ensure no serious movement exists in either country</a:t>
            </a:r>
            <a:endParaRPr sz="3350">
              <a:solidFill>
                <a:schemeClr val="dk1"/>
              </a:solidFill>
            </a:endParaRPr>
          </a:p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3350">
                <a:solidFill>
                  <a:schemeClr val="dk1"/>
                </a:solidFill>
              </a:rPr>
              <a:t>Any such move would </a:t>
            </a:r>
            <a:r>
              <a:rPr lang="fr" sz="3350" b="1">
                <a:solidFill>
                  <a:schemeClr val="dk1"/>
                </a:solidFill>
              </a:rPr>
              <a:t>violate international law &amp; self-determination principles</a:t>
            </a:r>
            <a:endParaRPr sz="33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269" y="749813"/>
            <a:ext cx="5641471" cy="43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/>
              <a:t>Conclusion</a:t>
            </a:r>
            <a:endParaRPr sz="4200"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" sz="1700">
                <a:solidFill>
                  <a:schemeClr val="dk1"/>
                </a:solidFill>
              </a:rPr>
              <a:t>U.S. suspends tariffs on Canada &amp; Mexico for one month after both countries strengthen border security to combat fentanyl trafficking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" sz="1700">
                <a:solidFill>
                  <a:schemeClr val="dk1"/>
                </a:solidFill>
              </a:rPr>
              <a:t>Trump supports the decision, calling it a positive step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" sz="1700">
                <a:solidFill>
                  <a:schemeClr val="dk1"/>
                </a:solidFill>
              </a:rPr>
              <a:t>Canada faces political change: Trudeau’s successor will be announced March 9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" sz="1700">
                <a:solidFill>
                  <a:schemeClr val="dk1"/>
                </a:solidFill>
              </a:rPr>
              <a:t>Pierre Poilievre’s Conservative Party leads polls ahead of the next federal election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fr" sz="1700">
                <a:solidFill>
                  <a:schemeClr val="dk1"/>
                </a:solidFill>
              </a:rPr>
              <a:t>The coming weeks will be critical for Canada’s economic stability &amp; international relations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820" b="1"/>
              <a:t>What we will talk about </a:t>
            </a:r>
            <a:endParaRPr sz="2820"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I) History of Canada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II) Justin Trudeau 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800">
                <a:solidFill>
                  <a:schemeClr val="dk1"/>
                </a:solidFill>
              </a:rPr>
              <a:t>III) US / Canada relations (Pré et Post Trump 2024)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History 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</a:rPr>
              <a:t>-1534: Jacques Cartier arrived to Quebec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600">
                <a:solidFill>
                  <a:schemeClr val="dk1"/>
                </a:solidFill>
              </a:rPr>
              <a:t>-1759 : war lost by France against UK. Canada became a British colony  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600">
                <a:solidFill>
                  <a:schemeClr val="dk1"/>
                </a:solidFill>
              </a:rPr>
              <a:t>-1931: Full independence (Statute of Westminster) 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540300" y="30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Political system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-Constitutional Monarchy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-First minister is elected for 4 years.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-Federal state (10 provinces (equivalent of a state in the USA) and 3 Territories)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-Territories are less autonomous than provinces and more wild.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50" y="105500"/>
            <a:ext cx="4838724" cy="32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475" y="445013"/>
            <a:ext cx="20193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0050" y="3525000"/>
            <a:ext cx="4516725" cy="16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" y="204450"/>
            <a:ext cx="5100025" cy="286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000" y="2571750"/>
            <a:ext cx="3492500" cy="23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Some facts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-Multicultural country (French English official languages / 20 % of the population is foreign-born.)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-Importance of immigration  (Almost 100% of Canada’s labor force growth / 75% of Canada’s population growth and helps “regenerating” the population. 430 000 immigrants in 2022)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-Strong economy (Ressources / oil sands/ / 70% of the world's maple syrup production)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current PM Justin Trudeau 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Prime Minister since 2015</a:t>
            </a:r>
            <a:r>
              <a:rPr lang="fr" sz="1400">
                <a:solidFill>
                  <a:schemeClr val="dk1"/>
                </a:solidFill>
              </a:rPr>
              <a:t>, led the Liberal Party to a majority government.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Main priorities</a:t>
            </a:r>
            <a:r>
              <a:rPr lang="fr" sz="1400">
                <a:solidFill>
                  <a:schemeClr val="dk1"/>
                </a:solidFill>
              </a:rPr>
              <a:t>: Climate action, job creation, affordability, community safety, Indigenous reconciliation.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Economic situation</a:t>
            </a:r>
            <a:r>
              <a:rPr lang="fr" sz="1400">
                <a:solidFill>
                  <a:schemeClr val="dk1"/>
                </a:solidFill>
              </a:rPr>
              <a:t>: Post-pandemic recovery, job growth, but high inflation impacting affordability.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Social progress</a:t>
            </a:r>
            <a:r>
              <a:rPr lang="fr" sz="1400">
                <a:solidFill>
                  <a:schemeClr val="dk1"/>
                </a:solidFill>
              </a:rPr>
              <a:t>: Poverty reduction (-56%), lower income inequality, reduced youth unemployment.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Immigration</a:t>
            </a:r>
            <a:r>
              <a:rPr lang="fr" sz="1400">
                <a:solidFill>
                  <a:schemeClr val="dk1"/>
                </a:solidFill>
              </a:rPr>
              <a:t>: Major driver of economic growth, key to addressing labor shortages.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Challenges</a:t>
            </a:r>
            <a:r>
              <a:rPr lang="fr" sz="1400">
                <a:solidFill>
                  <a:schemeClr val="dk1"/>
                </a:solidFill>
              </a:rPr>
              <a:t>: Housing crisis, rising costs, healthcare shortages, high medication prices.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900" y="1170125"/>
            <a:ext cx="286685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Trudeau’s controversies 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325" y="238888"/>
            <a:ext cx="4926200" cy="27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53" y="1203666"/>
            <a:ext cx="2736175" cy="27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5713" y="3152713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Affichage à l'écran (16:9)</PresentationFormat>
  <Paragraphs>69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Times</vt:lpstr>
      <vt:lpstr>Simple Light</vt:lpstr>
      <vt:lpstr>Canada </vt:lpstr>
      <vt:lpstr>What we will talk about </vt:lpstr>
      <vt:lpstr>History </vt:lpstr>
      <vt:lpstr> Political system</vt:lpstr>
      <vt:lpstr>Présentation PowerPoint</vt:lpstr>
      <vt:lpstr>Présentation PowerPoint</vt:lpstr>
      <vt:lpstr>Some facts </vt:lpstr>
      <vt:lpstr>The current PM Justin Trudeau </vt:lpstr>
      <vt:lpstr>Trudeau’s controversies </vt:lpstr>
      <vt:lpstr>2024-25 Canadian political crisis </vt:lpstr>
      <vt:lpstr>US / CANADA Relation 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caroline marquette</dc:creator>
  <cp:lastModifiedBy>Stephanie Michineau</cp:lastModifiedBy>
  <cp:revision>1</cp:revision>
  <dcterms:modified xsi:type="dcterms:W3CDTF">2025-02-14T16:32:41Z</dcterms:modified>
</cp:coreProperties>
</file>