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8" r:id="rId2"/>
    <p:sldId id="256" r:id="rId3"/>
    <p:sldId id="257" r:id="rId4"/>
    <p:sldId id="261" r:id="rId5"/>
    <p:sldId id="303" r:id="rId6"/>
    <p:sldId id="260" r:id="rId7"/>
    <p:sldId id="308" r:id="rId8"/>
    <p:sldId id="263" r:id="rId9"/>
    <p:sldId id="302" r:id="rId10"/>
    <p:sldId id="290" r:id="rId11"/>
    <p:sldId id="287" r:id="rId12"/>
    <p:sldId id="288" r:id="rId13"/>
    <p:sldId id="304" r:id="rId14"/>
    <p:sldId id="259" r:id="rId15"/>
    <p:sldId id="309" r:id="rId16"/>
    <p:sldId id="310" r:id="rId17"/>
    <p:sldId id="305" r:id="rId18"/>
    <p:sldId id="306" r:id="rId19"/>
    <p:sldId id="311" r:id="rId20"/>
    <p:sldId id="312" r:id="rId21"/>
    <p:sldId id="313" r:id="rId22"/>
    <p:sldId id="321" r:id="rId23"/>
    <p:sldId id="314" r:id="rId24"/>
    <p:sldId id="315" r:id="rId25"/>
    <p:sldId id="316" r:id="rId26"/>
    <p:sldId id="317" r:id="rId27"/>
    <p:sldId id="318" r:id="rId28"/>
    <p:sldId id="319" r:id="rId29"/>
    <p:sldId id="320" r:id="rId30"/>
    <p:sldId id="322" r:id="rId31"/>
    <p:sldId id="323" r:id="rId32"/>
    <p:sldId id="324" r:id="rId33"/>
    <p:sldId id="325" r:id="rId34"/>
    <p:sldId id="326" r:id="rId3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66CF39D3-CDC4-42A7-8735-7D4698BEA9DC}">
          <p14:sldIdLst>
            <p14:sldId id="258"/>
            <p14:sldId id="256"/>
            <p14:sldId id="257"/>
            <p14:sldId id="261"/>
            <p14:sldId id="303"/>
            <p14:sldId id="260"/>
            <p14:sldId id="308"/>
            <p14:sldId id="263"/>
            <p14:sldId id="302"/>
            <p14:sldId id="290"/>
            <p14:sldId id="287"/>
            <p14:sldId id="288"/>
            <p14:sldId id="304"/>
            <p14:sldId id="259"/>
            <p14:sldId id="309"/>
            <p14:sldId id="310"/>
            <p14:sldId id="305"/>
            <p14:sldId id="306"/>
            <p14:sldId id="311"/>
            <p14:sldId id="312"/>
            <p14:sldId id="313"/>
            <p14:sldId id="321"/>
            <p14:sldId id="314"/>
            <p14:sldId id="315"/>
            <p14:sldId id="316"/>
            <p14:sldId id="317"/>
            <p14:sldId id="318"/>
            <p14:sldId id="319"/>
            <p14:sldId id="320"/>
            <p14:sldId id="322"/>
            <p14:sldId id="323"/>
            <p14:sldId id="324"/>
            <p14:sldId id="325"/>
            <p14:sldId id="32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CA6F8F-8796-422B-85B4-83A8CA368936}" type="datetimeFigureOut">
              <a:rPr lang="fr-FR" smtClean="0"/>
              <a:t>20/02/2025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984DBB-26B4-4B8E-8AF0-F80950856505}" type="slidenum">
              <a:rPr lang="fr-FR" smtClean="0"/>
              <a:t>‹N°›</a:t>
            </a:fld>
            <a:endParaRPr lang="fr-FR"/>
          </a:p>
        </p:txBody>
      </p:sp>
    </p:spTree>
    <p:extLst>
      <p:ext uri="{BB962C8B-B14F-4D97-AF65-F5344CB8AC3E}">
        <p14:creationId xmlns:p14="http://schemas.microsoft.com/office/powerpoint/2010/main" val="347624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2f09e970c39_0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2f09e970c39_0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4908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18867B-5796-E555-BFB8-3706EB2617E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3028F95-7C16-79D5-801D-D3BB4294B4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4ECAE0B-69AC-F6FA-B158-931B9B28D1B3}"/>
              </a:ext>
            </a:extLst>
          </p:cNvPr>
          <p:cNvSpPr>
            <a:spLocks noGrp="1"/>
          </p:cNvSpPr>
          <p:nvPr>
            <p:ph type="dt" sz="half" idx="10"/>
          </p:nvPr>
        </p:nvSpPr>
        <p:spPr/>
        <p:txBody>
          <a:bodyPr/>
          <a:lstStyle/>
          <a:p>
            <a:fld id="{8A2926F4-641F-4A8C-8136-B251EB63AA7B}" type="datetimeFigureOut">
              <a:rPr lang="fr-FR" smtClean="0"/>
              <a:t>20/02/2025</a:t>
            </a:fld>
            <a:endParaRPr lang="fr-FR"/>
          </a:p>
        </p:txBody>
      </p:sp>
      <p:sp>
        <p:nvSpPr>
          <p:cNvPr id="5" name="Espace réservé du pied de page 4">
            <a:extLst>
              <a:ext uri="{FF2B5EF4-FFF2-40B4-BE49-F238E27FC236}">
                <a16:creationId xmlns:a16="http://schemas.microsoft.com/office/drawing/2014/main" id="{5D23F7B6-A033-D1F0-1153-81748F68FDC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195975B-DFBF-9A47-886C-F44E0F07DD05}"/>
              </a:ext>
            </a:extLst>
          </p:cNvPr>
          <p:cNvSpPr>
            <a:spLocks noGrp="1"/>
          </p:cNvSpPr>
          <p:nvPr>
            <p:ph type="sldNum" sz="quarter" idx="12"/>
          </p:nvPr>
        </p:nvSpPr>
        <p:spPr/>
        <p:txBody>
          <a:bodyPr/>
          <a:lstStyle/>
          <a:p>
            <a:fld id="{2565024F-3D6D-4D16-BA2D-85027CAE77F9}" type="slidenum">
              <a:rPr lang="fr-FR" smtClean="0"/>
              <a:t>‹N°›</a:t>
            </a:fld>
            <a:endParaRPr lang="fr-FR"/>
          </a:p>
        </p:txBody>
      </p:sp>
    </p:spTree>
    <p:extLst>
      <p:ext uri="{BB962C8B-B14F-4D97-AF65-F5344CB8AC3E}">
        <p14:creationId xmlns:p14="http://schemas.microsoft.com/office/powerpoint/2010/main" val="2812186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B4659F-B87E-1519-FC14-F5113540068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09DB247-53F6-34D0-EFF9-4A9FBC86125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03DDA81-422B-226D-37CF-D8FEA802E5A9}"/>
              </a:ext>
            </a:extLst>
          </p:cNvPr>
          <p:cNvSpPr>
            <a:spLocks noGrp="1"/>
          </p:cNvSpPr>
          <p:nvPr>
            <p:ph type="dt" sz="half" idx="10"/>
          </p:nvPr>
        </p:nvSpPr>
        <p:spPr/>
        <p:txBody>
          <a:bodyPr/>
          <a:lstStyle/>
          <a:p>
            <a:fld id="{8A2926F4-641F-4A8C-8136-B251EB63AA7B}" type="datetimeFigureOut">
              <a:rPr lang="fr-FR" smtClean="0"/>
              <a:t>20/02/2025</a:t>
            </a:fld>
            <a:endParaRPr lang="fr-FR"/>
          </a:p>
        </p:txBody>
      </p:sp>
      <p:sp>
        <p:nvSpPr>
          <p:cNvPr id="5" name="Espace réservé du pied de page 4">
            <a:extLst>
              <a:ext uri="{FF2B5EF4-FFF2-40B4-BE49-F238E27FC236}">
                <a16:creationId xmlns:a16="http://schemas.microsoft.com/office/drawing/2014/main" id="{C24AC91E-6184-BD7E-5FF4-AC8E2586BFC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01284E0-7D1D-9D1C-EE8E-BDC350C6C22F}"/>
              </a:ext>
            </a:extLst>
          </p:cNvPr>
          <p:cNvSpPr>
            <a:spLocks noGrp="1"/>
          </p:cNvSpPr>
          <p:nvPr>
            <p:ph type="sldNum" sz="quarter" idx="12"/>
          </p:nvPr>
        </p:nvSpPr>
        <p:spPr/>
        <p:txBody>
          <a:bodyPr/>
          <a:lstStyle/>
          <a:p>
            <a:fld id="{2565024F-3D6D-4D16-BA2D-85027CAE77F9}" type="slidenum">
              <a:rPr lang="fr-FR" smtClean="0"/>
              <a:t>‹N°›</a:t>
            </a:fld>
            <a:endParaRPr lang="fr-FR"/>
          </a:p>
        </p:txBody>
      </p:sp>
    </p:spTree>
    <p:extLst>
      <p:ext uri="{BB962C8B-B14F-4D97-AF65-F5344CB8AC3E}">
        <p14:creationId xmlns:p14="http://schemas.microsoft.com/office/powerpoint/2010/main" val="1000067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2E63D2C-965D-F0E5-0041-8F324F95289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3AC4AA7-048B-859A-1F2E-34E8E1DC8B2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DE30201-6B35-D518-0DB4-AD2EE86C53D5}"/>
              </a:ext>
            </a:extLst>
          </p:cNvPr>
          <p:cNvSpPr>
            <a:spLocks noGrp="1"/>
          </p:cNvSpPr>
          <p:nvPr>
            <p:ph type="dt" sz="half" idx="10"/>
          </p:nvPr>
        </p:nvSpPr>
        <p:spPr/>
        <p:txBody>
          <a:bodyPr/>
          <a:lstStyle/>
          <a:p>
            <a:fld id="{8A2926F4-641F-4A8C-8136-B251EB63AA7B}" type="datetimeFigureOut">
              <a:rPr lang="fr-FR" smtClean="0"/>
              <a:t>20/02/2025</a:t>
            </a:fld>
            <a:endParaRPr lang="fr-FR"/>
          </a:p>
        </p:txBody>
      </p:sp>
      <p:sp>
        <p:nvSpPr>
          <p:cNvPr id="5" name="Espace réservé du pied de page 4">
            <a:extLst>
              <a:ext uri="{FF2B5EF4-FFF2-40B4-BE49-F238E27FC236}">
                <a16:creationId xmlns:a16="http://schemas.microsoft.com/office/drawing/2014/main" id="{CAC27122-9083-8101-F6EC-1365D330F2E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AD1DAB0-7D69-341E-21E3-866E1081A773}"/>
              </a:ext>
            </a:extLst>
          </p:cNvPr>
          <p:cNvSpPr>
            <a:spLocks noGrp="1"/>
          </p:cNvSpPr>
          <p:nvPr>
            <p:ph type="sldNum" sz="quarter" idx="12"/>
          </p:nvPr>
        </p:nvSpPr>
        <p:spPr/>
        <p:txBody>
          <a:bodyPr/>
          <a:lstStyle/>
          <a:p>
            <a:fld id="{2565024F-3D6D-4D16-BA2D-85027CAE77F9}" type="slidenum">
              <a:rPr lang="fr-FR" smtClean="0"/>
              <a:t>‹N°›</a:t>
            </a:fld>
            <a:endParaRPr lang="fr-FR"/>
          </a:p>
        </p:txBody>
      </p:sp>
    </p:spTree>
    <p:extLst>
      <p:ext uri="{BB962C8B-B14F-4D97-AF65-F5344CB8AC3E}">
        <p14:creationId xmlns:p14="http://schemas.microsoft.com/office/powerpoint/2010/main" val="2329985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231CF8-B694-EA82-0B60-4D1F28448D8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7EEF3D2-A379-A950-7F70-FC8FE95641B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5E39143-C392-F895-EB39-3BF387F540EF}"/>
              </a:ext>
            </a:extLst>
          </p:cNvPr>
          <p:cNvSpPr>
            <a:spLocks noGrp="1"/>
          </p:cNvSpPr>
          <p:nvPr>
            <p:ph type="dt" sz="half" idx="10"/>
          </p:nvPr>
        </p:nvSpPr>
        <p:spPr/>
        <p:txBody>
          <a:bodyPr/>
          <a:lstStyle/>
          <a:p>
            <a:fld id="{8A2926F4-641F-4A8C-8136-B251EB63AA7B}" type="datetimeFigureOut">
              <a:rPr lang="fr-FR" smtClean="0"/>
              <a:t>20/02/2025</a:t>
            </a:fld>
            <a:endParaRPr lang="fr-FR"/>
          </a:p>
        </p:txBody>
      </p:sp>
      <p:sp>
        <p:nvSpPr>
          <p:cNvPr id="5" name="Espace réservé du pied de page 4">
            <a:extLst>
              <a:ext uri="{FF2B5EF4-FFF2-40B4-BE49-F238E27FC236}">
                <a16:creationId xmlns:a16="http://schemas.microsoft.com/office/drawing/2014/main" id="{B2DF1883-9481-BA17-DC5F-7B14E4EBD7E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226177B-0664-BDE4-35BF-4A8D10999E30}"/>
              </a:ext>
            </a:extLst>
          </p:cNvPr>
          <p:cNvSpPr>
            <a:spLocks noGrp="1"/>
          </p:cNvSpPr>
          <p:nvPr>
            <p:ph type="sldNum" sz="quarter" idx="12"/>
          </p:nvPr>
        </p:nvSpPr>
        <p:spPr/>
        <p:txBody>
          <a:bodyPr/>
          <a:lstStyle/>
          <a:p>
            <a:fld id="{2565024F-3D6D-4D16-BA2D-85027CAE77F9}" type="slidenum">
              <a:rPr lang="fr-FR" smtClean="0"/>
              <a:t>‹N°›</a:t>
            </a:fld>
            <a:endParaRPr lang="fr-FR"/>
          </a:p>
        </p:txBody>
      </p:sp>
    </p:spTree>
    <p:extLst>
      <p:ext uri="{BB962C8B-B14F-4D97-AF65-F5344CB8AC3E}">
        <p14:creationId xmlns:p14="http://schemas.microsoft.com/office/powerpoint/2010/main" val="1107636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38455C-4FE8-05CC-219D-A0B0577D61F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D184794-B282-23F7-5F20-00F75D4D992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D85619D-6BFC-0777-B1A3-13FB113B9EDF}"/>
              </a:ext>
            </a:extLst>
          </p:cNvPr>
          <p:cNvSpPr>
            <a:spLocks noGrp="1"/>
          </p:cNvSpPr>
          <p:nvPr>
            <p:ph type="dt" sz="half" idx="10"/>
          </p:nvPr>
        </p:nvSpPr>
        <p:spPr/>
        <p:txBody>
          <a:bodyPr/>
          <a:lstStyle/>
          <a:p>
            <a:fld id="{8A2926F4-641F-4A8C-8136-B251EB63AA7B}" type="datetimeFigureOut">
              <a:rPr lang="fr-FR" smtClean="0"/>
              <a:t>20/02/2025</a:t>
            </a:fld>
            <a:endParaRPr lang="fr-FR"/>
          </a:p>
        </p:txBody>
      </p:sp>
      <p:sp>
        <p:nvSpPr>
          <p:cNvPr id="5" name="Espace réservé du pied de page 4">
            <a:extLst>
              <a:ext uri="{FF2B5EF4-FFF2-40B4-BE49-F238E27FC236}">
                <a16:creationId xmlns:a16="http://schemas.microsoft.com/office/drawing/2014/main" id="{6265686D-9FAD-1B62-C58B-F092D7B9A94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E84A677-B3EA-1FF9-CAA5-9ABCDF85625D}"/>
              </a:ext>
            </a:extLst>
          </p:cNvPr>
          <p:cNvSpPr>
            <a:spLocks noGrp="1"/>
          </p:cNvSpPr>
          <p:nvPr>
            <p:ph type="sldNum" sz="quarter" idx="12"/>
          </p:nvPr>
        </p:nvSpPr>
        <p:spPr/>
        <p:txBody>
          <a:bodyPr/>
          <a:lstStyle/>
          <a:p>
            <a:fld id="{2565024F-3D6D-4D16-BA2D-85027CAE77F9}" type="slidenum">
              <a:rPr lang="fr-FR" smtClean="0"/>
              <a:t>‹N°›</a:t>
            </a:fld>
            <a:endParaRPr lang="fr-FR"/>
          </a:p>
        </p:txBody>
      </p:sp>
    </p:spTree>
    <p:extLst>
      <p:ext uri="{BB962C8B-B14F-4D97-AF65-F5344CB8AC3E}">
        <p14:creationId xmlns:p14="http://schemas.microsoft.com/office/powerpoint/2010/main" val="3216610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A4A06D-12E7-8851-0857-D0356190FF6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249F3F5-7E13-3DCB-89F1-873D78B9B95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C1C4338-674B-357D-FF7E-B26AFCB646D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4E0F886-2B98-BA62-C65E-3CC54B7251CC}"/>
              </a:ext>
            </a:extLst>
          </p:cNvPr>
          <p:cNvSpPr>
            <a:spLocks noGrp="1"/>
          </p:cNvSpPr>
          <p:nvPr>
            <p:ph type="dt" sz="half" idx="10"/>
          </p:nvPr>
        </p:nvSpPr>
        <p:spPr/>
        <p:txBody>
          <a:bodyPr/>
          <a:lstStyle/>
          <a:p>
            <a:fld id="{8A2926F4-641F-4A8C-8136-B251EB63AA7B}" type="datetimeFigureOut">
              <a:rPr lang="fr-FR" smtClean="0"/>
              <a:t>20/02/2025</a:t>
            </a:fld>
            <a:endParaRPr lang="fr-FR"/>
          </a:p>
        </p:txBody>
      </p:sp>
      <p:sp>
        <p:nvSpPr>
          <p:cNvPr id="6" name="Espace réservé du pied de page 5">
            <a:extLst>
              <a:ext uri="{FF2B5EF4-FFF2-40B4-BE49-F238E27FC236}">
                <a16:creationId xmlns:a16="http://schemas.microsoft.com/office/drawing/2014/main" id="{EB3BC7CA-6E75-31F1-5720-3BCC56F5F05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CF1EA72-8740-CC39-8AB7-74D8ECED80B3}"/>
              </a:ext>
            </a:extLst>
          </p:cNvPr>
          <p:cNvSpPr>
            <a:spLocks noGrp="1"/>
          </p:cNvSpPr>
          <p:nvPr>
            <p:ph type="sldNum" sz="quarter" idx="12"/>
          </p:nvPr>
        </p:nvSpPr>
        <p:spPr/>
        <p:txBody>
          <a:bodyPr/>
          <a:lstStyle/>
          <a:p>
            <a:fld id="{2565024F-3D6D-4D16-BA2D-85027CAE77F9}" type="slidenum">
              <a:rPr lang="fr-FR" smtClean="0"/>
              <a:t>‹N°›</a:t>
            </a:fld>
            <a:endParaRPr lang="fr-FR"/>
          </a:p>
        </p:txBody>
      </p:sp>
    </p:spTree>
    <p:extLst>
      <p:ext uri="{BB962C8B-B14F-4D97-AF65-F5344CB8AC3E}">
        <p14:creationId xmlns:p14="http://schemas.microsoft.com/office/powerpoint/2010/main" val="1551254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51F42C-32D5-5E1F-9A77-52596C2BA31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5A67229-9D56-48B2-F124-5D910EA522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E594CF3-5518-671E-BD86-A4B29D9E9C7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9FE5887-3FFF-C6DD-8078-48E80C0E1F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9B01354-3D65-1F2E-5783-D6AB2DF4464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B149A67-A58F-C827-27A9-B3945FFF0955}"/>
              </a:ext>
            </a:extLst>
          </p:cNvPr>
          <p:cNvSpPr>
            <a:spLocks noGrp="1"/>
          </p:cNvSpPr>
          <p:nvPr>
            <p:ph type="dt" sz="half" idx="10"/>
          </p:nvPr>
        </p:nvSpPr>
        <p:spPr/>
        <p:txBody>
          <a:bodyPr/>
          <a:lstStyle/>
          <a:p>
            <a:fld id="{8A2926F4-641F-4A8C-8136-B251EB63AA7B}" type="datetimeFigureOut">
              <a:rPr lang="fr-FR" smtClean="0"/>
              <a:t>20/02/2025</a:t>
            </a:fld>
            <a:endParaRPr lang="fr-FR"/>
          </a:p>
        </p:txBody>
      </p:sp>
      <p:sp>
        <p:nvSpPr>
          <p:cNvPr id="8" name="Espace réservé du pied de page 7">
            <a:extLst>
              <a:ext uri="{FF2B5EF4-FFF2-40B4-BE49-F238E27FC236}">
                <a16:creationId xmlns:a16="http://schemas.microsoft.com/office/drawing/2014/main" id="{2871A12E-9719-0A29-B108-149A2AD9A84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C367FA7-9DF8-8445-D0AE-96BC5BA4FF67}"/>
              </a:ext>
            </a:extLst>
          </p:cNvPr>
          <p:cNvSpPr>
            <a:spLocks noGrp="1"/>
          </p:cNvSpPr>
          <p:nvPr>
            <p:ph type="sldNum" sz="quarter" idx="12"/>
          </p:nvPr>
        </p:nvSpPr>
        <p:spPr/>
        <p:txBody>
          <a:bodyPr/>
          <a:lstStyle/>
          <a:p>
            <a:fld id="{2565024F-3D6D-4D16-BA2D-85027CAE77F9}" type="slidenum">
              <a:rPr lang="fr-FR" smtClean="0"/>
              <a:t>‹N°›</a:t>
            </a:fld>
            <a:endParaRPr lang="fr-FR"/>
          </a:p>
        </p:txBody>
      </p:sp>
    </p:spTree>
    <p:extLst>
      <p:ext uri="{BB962C8B-B14F-4D97-AF65-F5344CB8AC3E}">
        <p14:creationId xmlns:p14="http://schemas.microsoft.com/office/powerpoint/2010/main" val="176585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38FB8D-458A-A5D6-F632-0F1AD66D4EC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C6D9268-5E31-3BCB-2EDC-5D75902F209D}"/>
              </a:ext>
            </a:extLst>
          </p:cNvPr>
          <p:cNvSpPr>
            <a:spLocks noGrp="1"/>
          </p:cNvSpPr>
          <p:nvPr>
            <p:ph type="dt" sz="half" idx="10"/>
          </p:nvPr>
        </p:nvSpPr>
        <p:spPr/>
        <p:txBody>
          <a:bodyPr/>
          <a:lstStyle/>
          <a:p>
            <a:fld id="{8A2926F4-641F-4A8C-8136-B251EB63AA7B}" type="datetimeFigureOut">
              <a:rPr lang="fr-FR" smtClean="0"/>
              <a:t>20/02/2025</a:t>
            </a:fld>
            <a:endParaRPr lang="fr-FR"/>
          </a:p>
        </p:txBody>
      </p:sp>
      <p:sp>
        <p:nvSpPr>
          <p:cNvPr id="4" name="Espace réservé du pied de page 3">
            <a:extLst>
              <a:ext uri="{FF2B5EF4-FFF2-40B4-BE49-F238E27FC236}">
                <a16:creationId xmlns:a16="http://schemas.microsoft.com/office/drawing/2014/main" id="{C01147C3-488F-7572-0EDD-39D735B94E7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2349C81-AF29-10DE-4FFE-0E5AFEC4A98C}"/>
              </a:ext>
            </a:extLst>
          </p:cNvPr>
          <p:cNvSpPr>
            <a:spLocks noGrp="1"/>
          </p:cNvSpPr>
          <p:nvPr>
            <p:ph type="sldNum" sz="quarter" idx="12"/>
          </p:nvPr>
        </p:nvSpPr>
        <p:spPr/>
        <p:txBody>
          <a:bodyPr/>
          <a:lstStyle/>
          <a:p>
            <a:fld id="{2565024F-3D6D-4D16-BA2D-85027CAE77F9}" type="slidenum">
              <a:rPr lang="fr-FR" smtClean="0"/>
              <a:t>‹N°›</a:t>
            </a:fld>
            <a:endParaRPr lang="fr-FR"/>
          </a:p>
        </p:txBody>
      </p:sp>
    </p:spTree>
    <p:extLst>
      <p:ext uri="{BB962C8B-B14F-4D97-AF65-F5344CB8AC3E}">
        <p14:creationId xmlns:p14="http://schemas.microsoft.com/office/powerpoint/2010/main" val="1141968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1CC00EA-D8DE-1182-54E5-11B1F133B14F}"/>
              </a:ext>
            </a:extLst>
          </p:cNvPr>
          <p:cNvSpPr>
            <a:spLocks noGrp="1"/>
          </p:cNvSpPr>
          <p:nvPr>
            <p:ph type="dt" sz="half" idx="10"/>
          </p:nvPr>
        </p:nvSpPr>
        <p:spPr/>
        <p:txBody>
          <a:bodyPr/>
          <a:lstStyle/>
          <a:p>
            <a:fld id="{8A2926F4-641F-4A8C-8136-B251EB63AA7B}" type="datetimeFigureOut">
              <a:rPr lang="fr-FR" smtClean="0"/>
              <a:t>20/02/2025</a:t>
            </a:fld>
            <a:endParaRPr lang="fr-FR"/>
          </a:p>
        </p:txBody>
      </p:sp>
      <p:sp>
        <p:nvSpPr>
          <p:cNvPr id="3" name="Espace réservé du pied de page 2">
            <a:extLst>
              <a:ext uri="{FF2B5EF4-FFF2-40B4-BE49-F238E27FC236}">
                <a16:creationId xmlns:a16="http://schemas.microsoft.com/office/drawing/2014/main" id="{7121DD3A-F22D-CFEC-1673-7BBE444F565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0F03020-C91E-1023-7911-8945AB5856B2}"/>
              </a:ext>
            </a:extLst>
          </p:cNvPr>
          <p:cNvSpPr>
            <a:spLocks noGrp="1"/>
          </p:cNvSpPr>
          <p:nvPr>
            <p:ph type="sldNum" sz="quarter" idx="12"/>
          </p:nvPr>
        </p:nvSpPr>
        <p:spPr/>
        <p:txBody>
          <a:bodyPr/>
          <a:lstStyle/>
          <a:p>
            <a:fld id="{2565024F-3D6D-4D16-BA2D-85027CAE77F9}" type="slidenum">
              <a:rPr lang="fr-FR" smtClean="0"/>
              <a:t>‹N°›</a:t>
            </a:fld>
            <a:endParaRPr lang="fr-FR"/>
          </a:p>
        </p:txBody>
      </p:sp>
    </p:spTree>
    <p:extLst>
      <p:ext uri="{BB962C8B-B14F-4D97-AF65-F5344CB8AC3E}">
        <p14:creationId xmlns:p14="http://schemas.microsoft.com/office/powerpoint/2010/main" val="2335156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C8620E-E489-4D75-C362-A081C35309B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0CEE679-32EB-4EDE-CC4F-BC518E03BA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893C610-E6CF-4E36-14C8-44CE685A02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88E3A1E-A23A-4BCB-CA8D-7F43E0074AB1}"/>
              </a:ext>
            </a:extLst>
          </p:cNvPr>
          <p:cNvSpPr>
            <a:spLocks noGrp="1"/>
          </p:cNvSpPr>
          <p:nvPr>
            <p:ph type="dt" sz="half" idx="10"/>
          </p:nvPr>
        </p:nvSpPr>
        <p:spPr/>
        <p:txBody>
          <a:bodyPr/>
          <a:lstStyle/>
          <a:p>
            <a:fld id="{8A2926F4-641F-4A8C-8136-B251EB63AA7B}" type="datetimeFigureOut">
              <a:rPr lang="fr-FR" smtClean="0"/>
              <a:t>20/02/2025</a:t>
            </a:fld>
            <a:endParaRPr lang="fr-FR"/>
          </a:p>
        </p:txBody>
      </p:sp>
      <p:sp>
        <p:nvSpPr>
          <p:cNvPr id="6" name="Espace réservé du pied de page 5">
            <a:extLst>
              <a:ext uri="{FF2B5EF4-FFF2-40B4-BE49-F238E27FC236}">
                <a16:creationId xmlns:a16="http://schemas.microsoft.com/office/drawing/2014/main" id="{D30410AF-93C8-2FF4-FADB-5181DF5F81B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7F707C9-7F1D-6C9F-88A6-EE83C9497735}"/>
              </a:ext>
            </a:extLst>
          </p:cNvPr>
          <p:cNvSpPr>
            <a:spLocks noGrp="1"/>
          </p:cNvSpPr>
          <p:nvPr>
            <p:ph type="sldNum" sz="quarter" idx="12"/>
          </p:nvPr>
        </p:nvSpPr>
        <p:spPr/>
        <p:txBody>
          <a:bodyPr/>
          <a:lstStyle/>
          <a:p>
            <a:fld id="{2565024F-3D6D-4D16-BA2D-85027CAE77F9}" type="slidenum">
              <a:rPr lang="fr-FR" smtClean="0"/>
              <a:t>‹N°›</a:t>
            </a:fld>
            <a:endParaRPr lang="fr-FR"/>
          </a:p>
        </p:txBody>
      </p:sp>
    </p:spTree>
    <p:extLst>
      <p:ext uri="{BB962C8B-B14F-4D97-AF65-F5344CB8AC3E}">
        <p14:creationId xmlns:p14="http://schemas.microsoft.com/office/powerpoint/2010/main" val="1156639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3D91D6-312D-B41F-48A0-FD2DC97A556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892FD0F-7081-9BB4-C1F7-DD1D5F2BB3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378143D-1B64-2AFC-A703-573E35BE60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0C37792-B723-5752-8F51-C29657673402}"/>
              </a:ext>
            </a:extLst>
          </p:cNvPr>
          <p:cNvSpPr>
            <a:spLocks noGrp="1"/>
          </p:cNvSpPr>
          <p:nvPr>
            <p:ph type="dt" sz="half" idx="10"/>
          </p:nvPr>
        </p:nvSpPr>
        <p:spPr/>
        <p:txBody>
          <a:bodyPr/>
          <a:lstStyle/>
          <a:p>
            <a:fld id="{8A2926F4-641F-4A8C-8136-B251EB63AA7B}" type="datetimeFigureOut">
              <a:rPr lang="fr-FR" smtClean="0"/>
              <a:t>20/02/2025</a:t>
            </a:fld>
            <a:endParaRPr lang="fr-FR"/>
          </a:p>
        </p:txBody>
      </p:sp>
      <p:sp>
        <p:nvSpPr>
          <p:cNvPr id="6" name="Espace réservé du pied de page 5">
            <a:extLst>
              <a:ext uri="{FF2B5EF4-FFF2-40B4-BE49-F238E27FC236}">
                <a16:creationId xmlns:a16="http://schemas.microsoft.com/office/drawing/2014/main" id="{DC9619AB-7B8D-2EC5-D0DB-B968BF170A0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2F4B183-582F-7034-D889-995E9FC2483D}"/>
              </a:ext>
            </a:extLst>
          </p:cNvPr>
          <p:cNvSpPr>
            <a:spLocks noGrp="1"/>
          </p:cNvSpPr>
          <p:nvPr>
            <p:ph type="sldNum" sz="quarter" idx="12"/>
          </p:nvPr>
        </p:nvSpPr>
        <p:spPr/>
        <p:txBody>
          <a:bodyPr/>
          <a:lstStyle/>
          <a:p>
            <a:fld id="{2565024F-3D6D-4D16-BA2D-85027CAE77F9}" type="slidenum">
              <a:rPr lang="fr-FR" smtClean="0"/>
              <a:t>‹N°›</a:t>
            </a:fld>
            <a:endParaRPr lang="fr-FR"/>
          </a:p>
        </p:txBody>
      </p:sp>
    </p:spTree>
    <p:extLst>
      <p:ext uri="{BB962C8B-B14F-4D97-AF65-F5344CB8AC3E}">
        <p14:creationId xmlns:p14="http://schemas.microsoft.com/office/powerpoint/2010/main" val="1301923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2864ABB-A5B6-6DAE-3865-91C506B5B2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6B4FAC7-BE74-E0F7-73F4-1703C2F84F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3528DCC-F172-88DA-418D-32589E0481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A2926F4-641F-4A8C-8136-B251EB63AA7B}" type="datetimeFigureOut">
              <a:rPr lang="fr-FR" smtClean="0"/>
              <a:t>20/02/2025</a:t>
            </a:fld>
            <a:endParaRPr lang="fr-FR"/>
          </a:p>
        </p:txBody>
      </p:sp>
      <p:sp>
        <p:nvSpPr>
          <p:cNvPr id="5" name="Espace réservé du pied de page 4">
            <a:extLst>
              <a:ext uri="{FF2B5EF4-FFF2-40B4-BE49-F238E27FC236}">
                <a16:creationId xmlns:a16="http://schemas.microsoft.com/office/drawing/2014/main" id="{570D5F3A-CBEA-14A8-C264-4E518E309E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99CC94B-33F8-DC61-420D-5D41DB6E28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565024F-3D6D-4D16-BA2D-85027CAE77F9}" type="slidenum">
              <a:rPr lang="fr-FR" smtClean="0"/>
              <a:t>‹N°›</a:t>
            </a:fld>
            <a:endParaRPr lang="fr-FR"/>
          </a:p>
        </p:txBody>
      </p:sp>
    </p:spTree>
    <p:extLst>
      <p:ext uri="{BB962C8B-B14F-4D97-AF65-F5344CB8AC3E}">
        <p14:creationId xmlns:p14="http://schemas.microsoft.com/office/powerpoint/2010/main" val="1509374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heyjane.com/vote" TargetMode="External"/><Relationship Id="rId2" Type="http://schemas.openxmlformats.org/officeDocument/2006/relationships/hyperlink" Target="https://petition.theamericapac.org/" TargetMode="External"/><Relationship Id="rId1" Type="http://schemas.openxmlformats.org/officeDocument/2006/relationships/slideLayout" Target="../slideLayouts/slideLayout2.xml"/><Relationship Id="rId4" Type="http://schemas.openxmlformats.org/officeDocument/2006/relationships/hyperlink" Target="https://www.pewresearch.org/politics/2024/05/13/broad-public-support-for-legal-abortion-persists-2-years-after-dobbs/"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www.pbs.org/newshour/politics/watch-harris-denounces-trump-abortion-bans-supports-restoring-roe-v-wad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economist.com/united-states/2024/11/06/hispanic-men-helped-propel-donald-trump-back-to-the-white-hous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time.com/7172137/how-trump-would-change-washington-if-elected-president-second-ter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nps.gov/articles/womens-suffrage-and-the-cat.htm#:~:text=Anti%2Dsuffrage%20organizations%20in%20Britain,cat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Hillbilly_Elegy" TargetMode="External"/><Relationship Id="rId13" Type="http://schemas.openxmlformats.org/officeDocument/2006/relationships/hyperlink" Target="https://en.wikipedia.org/wiki/Never_Trump_movement" TargetMode="External"/><Relationship Id="rId18" Type="http://schemas.openxmlformats.org/officeDocument/2006/relationships/hyperlink" Target="https://en.wikipedia.org/wiki/Transgender_health_care#Eligibility_of_minors" TargetMode="External"/><Relationship Id="rId3" Type="http://schemas.openxmlformats.org/officeDocument/2006/relationships/hyperlink" Target="https://en.wikipedia.org/wiki/Iraq" TargetMode="External"/><Relationship Id="rId7" Type="http://schemas.openxmlformats.org/officeDocument/2006/relationships/hyperlink" Target="https://en.wikipedia.org/wiki/The_New_York_Times_Best_Seller_list" TargetMode="External"/><Relationship Id="rId12" Type="http://schemas.openxmlformats.org/officeDocument/2006/relationships/hyperlink" Target="https://en.wikipedia.org/wiki/2022_United_States_Senate_election_in_Ohio" TargetMode="External"/><Relationship Id="rId17" Type="http://schemas.openxmlformats.org/officeDocument/2006/relationships/hyperlink" Target="https://en.wikipedia.org/wiki/Gun_control" TargetMode="External"/><Relationship Id="rId2" Type="http://schemas.openxmlformats.org/officeDocument/2006/relationships/hyperlink" Target="https://en.wikipedia.org/wiki/Middletown_High_School_(Ohio)" TargetMode="External"/><Relationship Id="rId16" Type="http://schemas.openxmlformats.org/officeDocument/2006/relationships/hyperlink" Target="https://en.wikipedia.org/wiki/Same-sex_marriage_in_the_United_States" TargetMode="External"/><Relationship Id="rId1" Type="http://schemas.openxmlformats.org/officeDocument/2006/relationships/slideLayout" Target="../slideLayouts/slideLayout2.xml"/><Relationship Id="rId6" Type="http://schemas.openxmlformats.org/officeDocument/2006/relationships/hyperlink" Target="https://en.wikipedia.org/wiki/The_Yale_Law_Journal" TargetMode="External"/><Relationship Id="rId11" Type="http://schemas.openxmlformats.org/officeDocument/2006/relationships/hyperlink" Target="https://en.wikipedia.org/wiki/Hillbilly_Elegy_(film)" TargetMode="External"/><Relationship Id="rId5" Type="http://schemas.openxmlformats.org/officeDocument/2006/relationships/hyperlink" Target="https://en.wikipedia.org/wiki/Yale_Law_School" TargetMode="External"/><Relationship Id="rId15" Type="http://schemas.openxmlformats.org/officeDocument/2006/relationships/hyperlink" Target="https://en.wikipedia.org/wiki/Abortion_in_the_United_States" TargetMode="External"/><Relationship Id="rId10" Type="http://schemas.openxmlformats.org/officeDocument/2006/relationships/hyperlink" Target="https://en.wikipedia.org/wiki/Manual_labor" TargetMode="External"/><Relationship Id="rId19" Type="http://schemas.openxmlformats.org/officeDocument/2006/relationships/hyperlink" Target="https://en.wikipedia.org/wiki/United_States_and_the_Russian_invasion_of_Ukraine#Aid_to_Ukraine" TargetMode="External"/><Relationship Id="rId4" Type="http://schemas.openxmlformats.org/officeDocument/2006/relationships/hyperlink" Target="https://en.wikipedia.org/wiki/Ohio_State_University" TargetMode="External"/><Relationship Id="rId9" Type="http://schemas.openxmlformats.org/officeDocument/2006/relationships/hyperlink" Target="https://en.wikipedia.org/wiki/Middletown,_Ohio" TargetMode="External"/><Relationship Id="rId14" Type="http://schemas.openxmlformats.org/officeDocument/2006/relationships/hyperlink" Target="https://en.wikipedia.org/wiki/Political_positions_of_JD_Vanc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descr="Une image contenant texte, microphone, Police&#10;&#10;Description générée automatiquement">
            <a:extLst>
              <a:ext uri="{FF2B5EF4-FFF2-40B4-BE49-F238E27FC236}">
                <a16:creationId xmlns:a16="http://schemas.microsoft.com/office/drawing/2014/main" id="{1C25305B-A9F0-4272-926A-709971E31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0946" y="643466"/>
            <a:ext cx="3830108" cy="5571067"/>
          </a:xfrm>
          <a:prstGeom prst="rect">
            <a:avLst/>
          </a:prstGeom>
        </p:spPr>
      </p:pic>
    </p:spTree>
    <p:extLst>
      <p:ext uri="{BB962C8B-B14F-4D97-AF65-F5344CB8AC3E}">
        <p14:creationId xmlns:p14="http://schemas.microsoft.com/office/powerpoint/2010/main" val="2805672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pic>
        <p:nvPicPr>
          <p:cNvPr id="8194" name="Picture 2" descr="https://powerpoint.officeapps.live.com/pods/GetClipboardImage.ashx?Id=a78a52b5-686f-4428-b7dd-cae67221d39b&amp;DC=PNL1&amp;wdoverrides=GetClipboardImageEnable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900469"/>
            <a:ext cx="9343375" cy="5255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523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powerpoint.officeapps.live.com/pods/GetClipboardImage.ashx?Id=bdb32c7c-1a14-41a3-b43c-45876a6b9715&amp;DC=PNL1&amp;wdoverrides=GetClipboardImageEnable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248" y="391162"/>
            <a:ext cx="9393560" cy="5283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173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9218" name="Picture 2" descr="https://powerpoint.officeapps.live.com/pods/GetClipboardImage.ashx?Id=93d49978-396b-438e-b063-dfa5eb828f94&amp;DC=PNL1&amp;wdoverrides=GetClipboardImageEnable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887" y="476672"/>
            <a:ext cx="9753600"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1919536" y="5661249"/>
            <a:ext cx="8280920" cy="1384995"/>
          </a:xfrm>
          <a:prstGeom prst="rect">
            <a:avLst/>
          </a:prstGeom>
          <a:noFill/>
        </p:spPr>
        <p:txBody>
          <a:bodyPr wrap="square" rtlCol="0">
            <a:spAutoFit/>
          </a:bodyPr>
          <a:lstStyle/>
          <a:p>
            <a:r>
              <a:rPr lang="fr-FR" sz="2000" dirty="0"/>
              <a:t>In TX, an Electoral </a:t>
            </a:r>
            <a:r>
              <a:rPr lang="fr-FR" sz="2000" dirty="0" err="1"/>
              <a:t>delegate</a:t>
            </a:r>
            <a:r>
              <a:rPr lang="fr-FR" sz="2000" dirty="0"/>
              <a:t> </a:t>
            </a:r>
            <a:r>
              <a:rPr lang="fr-FR" sz="2000" dirty="0" err="1"/>
              <a:t>represents</a:t>
            </a:r>
            <a:r>
              <a:rPr lang="fr-FR" sz="2000" dirty="0"/>
              <a:t> </a:t>
            </a:r>
            <a:r>
              <a:rPr lang="fr-FR" sz="2400" b="1" dirty="0" err="1"/>
              <a:t>three</a:t>
            </a:r>
            <a:r>
              <a:rPr lang="fr-FR" sz="2400" b="1" dirty="0"/>
              <a:t> times </a:t>
            </a:r>
            <a:r>
              <a:rPr lang="fr-FR" sz="2000" dirty="0"/>
              <a:t>the </a:t>
            </a:r>
            <a:r>
              <a:rPr lang="fr-FR" sz="2000" dirty="0" err="1"/>
              <a:t>amount</a:t>
            </a:r>
            <a:r>
              <a:rPr lang="fr-FR" sz="2000" dirty="0"/>
              <a:t> of people as one in VT. This </a:t>
            </a:r>
            <a:r>
              <a:rPr lang="fr-FR" sz="2000" dirty="0" err="1"/>
              <a:t>makes</a:t>
            </a:r>
            <a:r>
              <a:rPr lang="fr-FR" sz="2000" dirty="0"/>
              <a:t> </a:t>
            </a:r>
            <a:r>
              <a:rPr lang="fr-FR" sz="2000" dirty="0" err="1"/>
              <a:t>each</a:t>
            </a:r>
            <a:r>
              <a:rPr lang="fr-FR" sz="2000" dirty="0"/>
              <a:t> </a:t>
            </a:r>
            <a:r>
              <a:rPr lang="fr-FR" sz="2000" dirty="0" err="1"/>
              <a:t>individual</a:t>
            </a:r>
            <a:r>
              <a:rPr lang="fr-FR" sz="2000" dirty="0"/>
              <a:t> vote in Vermont a lot more </a:t>
            </a:r>
            <a:r>
              <a:rPr lang="fr-FR" sz="2000" dirty="0" err="1"/>
              <a:t>influential</a:t>
            </a:r>
            <a:r>
              <a:rPr lang="fr-FR" sz="2000" dirty="0"/>
              <a:t> .</a:t>
            </a:r>
          </a:p>
          <a:p>
            <a:endParaRPr lang="fr-FR" sz="2000" dirty="0"/>
          </a:p>
        </p:txBody>
      </p:sp>
    </p:spTree>
    <p:extLst>
      <p:ext uri="{BB962C8B-B14F-4D97-AF65-F5344CB8AC3E}">
        <p14:creationId xmlns:p14="http://schemas.microsoft.com/office/powerpoint/2010/main" val="3754301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51802152-1168-B6A5-6AAA-90D3A15C8473}"/>
              </a:ext>
            </a:extLst>
          </p:cNvPr>
          <p:cNvSpPr txBox="1"/>
          <p:nvPr/>
        </p:nvSpPr>
        <p:spPr>
          <a:xfrm>
            <a:off x="489098" y="414670"/>
            <a:ext cx="11557591" cy="6718378"/>
          </a:xfrm>
          <a:prstGeom prst="rect">
            <a:avLst/>
          </a:prstGeom>
          <a:noFill/>
        </p:spPr>
        <p:txBody>
          <a:bodyPr wrap="square">
            <a:spAutoFit/>
          </a:bodyPr>
          <a:lstStyle/>
          <a:p>
            <a:pPr>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A Republican senator from Ohio,</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J.D. Vance is the author of a fine autobiography, “Hillbilly Elegy”, </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in which he wrote:</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I identify with the millions of working-class white Americans of </a:t>
            </a:r>
            <a:r>
              <a:rPr lang="en-US" sz="1800" b="1" kern="100" dirty="0">
                <a:effectLst/>
                <a:latin typeface="Calibri" panose="020F0502020204030204" pitchFamily="34" charset="0"/>
                <a:ea typeface="Aptos" panose="020B0004020202020204" pitchFamily="34" charset="0"/>
                <a:cs typeface="Calibri" panose="020F0502020204030204" pitchFamily="34" charset="0"/>
              </a:rPr>
              <a:t>Scotch-Irish descent who have no college degree</a:t>
            </a:r>
            <a:r>
              <a:rPr lang="en-US" sz="1800" kern="100" dirty="0">
                <a:effectLst/>
                <a:latin typeface="Calibri" panose="020F0502020204030204" pitchFamily="34" charset="0"/>
                <a:ea typeface="Aptos" panose="020B0004020202020204" pitchFamily="34" charset="0"/>
                <a:cs typeface="Calibri" panose="020F0502020204030204" pitchFamily="34" charset="0"/>
              </a:rPr>
              <a:t>. Americans call them</a:t>
            </a:r>
            <a:r>
              <a:rPr lang="en-US" sz="1800" b="1" kern="100" dirty="0">
                <a:effectLst/>
                <a:latin typeface="Calibri" panose="020F0502020204030204" pitchFamily="34" charset="0"/>
                <a:ea typeface="Aptos" panose="020B0004020202020204" pitchFamily="34" charset="0"/>
                <a:cs typeface="Calibri" panose="020F0502020204030204" pitchFamily="34" charset="0"/>
              </a:rPr>
              <a:t> </a:t>
            </a:r>
            <a:r>
              <a:rPr lang="en-US" sz="1800" kern="100" dirty="0">
                <a:effectLst/>
                <a:latin typeface="Calibri" panose="020F0502020204030204" pitchFamily="34" charset="0"/>
                <a:ea typeface="Aptos" panose="020B0004020202020204" pitchFamily="34" charset="0"/>
                <a:cs typeface="Calibri" panose="020F0502020204030204" pitchFamily="34" charset="0"/>
              </a:rPr>
              <a:t>hillbillies, rednecks or white trash.”</a:t>
            </a:r>
          </a:p>
          <a:p>
            <a:pPr>
              <a:lnSpc>
                <a:spcPct val="107000"/>
              </a:lnSpc>
              <a:spcAft>
                <a:spcPts val="800"/>
              </a:spcAft>
            </a:pPr>
            <a:r>
              <a:rPr lang="en-US" sz="1800" b="1" kern="100" dirty="0">
                <a:highlight>
                  <a:srgbClr val="FFFF00"/>
                </a:highlight>
                <a:latin typeface="Calibri" panose="020F0502020204030204" pitchFamily="34" charset="0"/>
                <a:ea typeface="Aptos" panose="020B0004020202020204" pitchFamily="34" charset="0"/>
                <a:cs typeface="Calibri" panose="020F0502020204030204" pitchFamily="34" charset="0"/>
              </a:rPr>
              <a:t>→</a:t>
            </a:r>
            <a:r>
              <a:rPr lang="fr-FR" dirty="0">
                <a:highlight>
                  <a:srgbClr val="FFFF00"/>
                </a:highlight>
                <a:latin typeface="Calibri" panose="020F0502020204030204" pitchFamily="34" charset="0"/>
                <a:cs typeface="Calibri" panose="020F0502020204030204" pitchFamily="34" charset="0"/>
              </a:rPr>
              <a:t> J.D. Vance, est l’auteur d’une excellente autobiographie, </a:t>
            </a:r>
            <a:r>
              <a:rPr lang="fr-FR" i="1" dirty="0" err="1">
                <a:highlight>
                  <a:srgbClr val="FFFF00"/>
                </a:highlight>
                <a:latin typeface="Calibri" panose="020F0502020204030204" pitchFamily="34" charset="0"/>
                <a:cs typeface="Calibri" panose="020F0502020204030204" pitchFamily="34" charset="0"/>
              </a:rPr>
              <a:t>Hillbilly</a:t>
            </a:r>
            <a:r>
              <a:rPr lang="fr-FR" i="1" dirty="0">
                <a:highlight>
                  <a:srgbClr val="FFFF00"/>
                </a:highlight>
                <a:latin typeface="Calibri" panose="020F0502020204030204" pitchFamily="34" charset="0"/>
                <a:cs typeface="Calibri" panose="020F0502020204030204" pitchFamily="34" charset="0"/>
              </a:rPr>
              <a:t> </a:t>
            </a:r>
            <a:r>
              <a:rPr lang="fr-FR" i="1" dirty="0" err="1">
                <a:highlight>
                  <a:srgbClr val="FFFF00"/>
                </a:highlight>
                <a:latin typeface="Calibri" panose="020F0502020204030204" pitchFamily="34" charset="0"/>
                <a:cs typeface="Calibri" panose="020F0502020204030204" pitchFamily="34" charset="0"/>
              </a:rPr>
              <a:t>Elegy</a:t>
            </a:r>
            <a:r>
              <a:rPr lang="fr-FR" dirty="0">
                <a:highlight>
                  <a:srgbClr val="FFFF00"/>
                </a:highlight>
                <a:latin typeface="Calibri" panose="020F0502020204030204" pitchFamily="34" charset="0"/>
                <a:cs typeface="Calibri" panose="020F0502020204030204" pitchFamily="34" charset="0"/>
              </a:rPr>
              <a:t>, dans laquelle il écrit : « Je m’identifie aux millions d’Américains blancs de la classe ouvrière, d’ascendance écossaise-irlandaise, qui n’ont pas de diplôme universitaire. »</a:t>
            </a:r>
          </a:p>
          <a:p>
            <a:pPr>
              <a:lnSpc>
                <a:spcPct val="107000"/>
              </a:lnSpc>
              <a:spcAft>
                <a:spcPts val="800"/>
              </a:spcAft>
            </a:pPr>
            <a:r>
              <a:rPr lang="en-US" sz="1800" kern="100" dirty="0">
                <a:effectLst/>
                <a:latin typeface="Calibri" panose="020F0502020204030204" pitchFamily="34" charset="0"/>
                <a:ea typeface="Aptos" panose="020B0004020202020204" pitchFamily="34" charset="0"/>
                <a:cs typeface="Calibri" panose="020F0502020204030204" pitchFamily="34" charset="0"/>
              </a:rPr>
              <a:t>His comments about Haitian immigrants eating pets, based on </a:t>
            </a:r>
            <a:r>
              <a:rPr lang="en-US" sz="1800" b="1" kern="100" dirty="0">
                <a:effectLst/>
                <a:latin typeface="Calibri" panose="020F0502020204030204" pitchFamily="34" charset="0"/>
                <a:ea typeface="Aptos" panose="020B0004020202020204" pitchFamily="34" charset="0"/>
                <a:cs typeface="Calibri" panose="020F0502020204030204" pitchFamily="34" charset="0"/>
              </a:rPr>
              <a:t>unsubstantiated internet </a:t>
            </a:r>
            <a:r>
              <a:rPr lang="en-US" sz="1800" b="1" kern="100" dirty="0" err="1">
                <a:effectLst/>
                <a:latin typeface="Calibri" panose="020F0502020204030204" pitchFamily="34" charset="0"/>
                <a:ea typeface="Aptos" panose="020B0004020202020204" pitchFamily="34" charset="0"/>
                <a:cs typeface="Calibri" panose="020F0502020204030204" pitchFamily="34" charset="0"/>
              </a:rPr>
              <a:t>rumours</a:t>
            </a:r>
            <a:r>
              <a:rPr lang="en-US" sz="1800" kern="100" dirty="0">
                <a:effectLst/>
                <a:latin typeface="Calibri" panose="020F0502020204030204" pitchFamily="34" charset="0"/>
                <a:ea typeface="Aptos" panose="020B0004020202020204" pitchFamily="34" charset="0"/>
                <a:cs typeface="Calibri" panose="020F0502020204030204" pitchFamily="34" charset="0"/>
              </a:rPr>
              <a:t>, were repeated by Trump during the presidential debate and </a:t>
            </a:r>
            <a:r>
              <a:rPr lang="en-US" sz="1800" b="1" kern="100" dirty="0">
                <a:effectLst/>
                <a:latin typeface="Calibri" panose="020F0502020204030204" pitchFamily="34" charset="0"/>
                <a:ea typeface="Aptos" panose="020B0004020202020204" pitchFamily="34" charset="0"/>
                <a:cs typeface="Calibri" panose="020F0502020204030204" pitchFamily="34" charset="0"/>
              </a:rPr>
              <a:t>caused huge upheaval</a:t>
            </a:r>
            <a:r>
              <a:rPr lang="en-US" sz="1800" kern="100" dirty="0">
                <a:effectLst/>
                <a:latin typeface="Calibri" panose="020F0502020204030204" pitchFamily="34" charset="0"/>
                <a:ea typeface="Aptos" panose="020B0004020202020204" pitchFamily="34" charset="0"/>
                <a:cs typeface="Calibri" panose="020F0502020204030204" pitchFamily="34" charset="0"/>
              </a:rPr>
              <a:t> in Springfield, with critics arguing the VP was </a:t>
            </a:r>
            <a:r>
              <a:rPr lang="en-US" sz="1800" b="1" kern="100" dirty="0">
                <a:effectLst/>
                <a:latin typeface="Calibri" panose="020F0502020204030204" pitchFamily="34" charset="0"/>
                <a:ea typeface="Aptos" panose="020B0004020202020204" pitchFamily="34" charset="0"/>
                <a:cs typeface="Calibri" panose="020F0502020204030204" pitchFamily="34" charset="0"/>
              </a:rPr>
              <a:t>stoking America’s political violence</a:t>
            </a:r>
            <a:r>
              <a:rPr lang="en-US" sz="1800" kern="100" dirty="0">
                <a:effectLst/>
                <a:latin typeface="Calibri" panose="020F0502020204030204" pitchFamily="34" charset="0"/>
                <a:ea typeface="Aptos" panose="020B0004020202020204" pitchFamily="34" charset="0"/>
                <a:cs typeface="Calibri" panose="020F0502020204030204" pitchFamily="34" charset="0"/>
              </a:rPr>
              <a:t>.</a:t>
            </a:r>
          </a:p>
          <a:p>
            <a:pPr>
              <a:lnSpc>
                <a:spcPct val="107000"/>
              </a:lnSpc>
              <a:spcAft>
                <a:spcPts val="800"/>
              </a:spcAft>
            </a:pPr>
            <a:r>
              <a:rPr lang="en-US" sz="1800" b="1" kern="100" dirty="0">
                <a:highlight>
                  <a:srgbClr val="FFFF00"/>
                </a:highlight>
                <a:latin typeface="Calibri" panose="020F0502020204030204" pitchFamily="34" charset="0"/>
                <a:ea typeface="Aptos" panose="020B0004020202020204" pitchFamily="34" charset="0"/>
                <a:cs typeface="Calibri" panose="020F0502020204030204" pitchFamily="34" charset="0"/>
              </a:rPr>
              <a:t>→</a:t>
            </a:r>
            <a:r>
              <a:rPr lang="en-US" b="1" kern="100" dirty="0">
                <a:highlight>
                  <a:srgbClr val="FFFF00"/>
                </a:highlight>
                <a:latin typeface="Calibri" panose="020F0502020204030204" pitchFamily="34" charset="0"/>
                <a:ea typeface="Aptos" panose="020B0004020202020204" pitchFamily="34" charset="0"/>
                <a:cs typeface="Calibri" panose="020F0502020204030204" pitchFamily="34" charset="0"/>
              </a:rPr>
              <a:t> </a:t>
            </a:r>
            <a:r>
              <a:rPr lang="en-US" kern="100" dirty="0" err="1">
                <a:highlight>
                  <a:srgbClr val="FFFF00"/>
                </a:highlight>
                <a:latin typeface="Calibri" panose="020F0502020204030204" pitchFamily="34" charset="0"/>
                <a:ea typeface="Aptos" panose="020B0004020202020204" pitchFamily="34" charset="0"/>
                <a:cs typeface="Calibri" panose="020F0502020204030204" pitchFamily="34" charset="0"/>
              </a:rPr>
              <a:t>ses</a:t>
            </a:r>
            <a:r>
              <a:rPr lang="en-US" kern="100" dirty="0">
                <a:highlight>
                  <a:srgbClr val="FFFF00"/>
                </a:highlight>
                <a:latin typeface="Calibri" panose="020F0502020204030204" pitchFamily="34" charset="0"/>
                <a:ea typeface="Aptos" panose="020B0004020202020204" pitchFamily="34" charset="0"/>
                <a:cs typeface="Calibri" panose="020F0502020204030204" pitchFamily="34" charset="0"/>
              </a:rPr>
              <a:t> </a:t>
            </a:r>
            <a:r>
              <a:rPr lang="en-US" kern="100" dirty="0" err="1">
                <a:highlight>
                  <a:srgbClr val="FFFF00"/>
                </a:highlight>
                <a:latin typeface="Calibri" panose="020F0502020204030204" pitchFamily="34" charset="0"/>
                <a:ea typeface="Aptos" panose="020B0004020202020204" pitchFamily="34" charset="0"/>
                <a:cs typeface="Calibri" panose="020F0502020204030204" pitchFamily="34" charset="0"/>
              </a:rPr>
              <a:t>propos</a:t>
            </a:r>
            <a:r>
              <a:rPr lang="en-US" kern="100" dirty="0">
                <a:highlight>
                  <a:srgbClr val="FFFF00"/>
                </a:highlight>
                <a:latin typeface="Calibri" panose="020F0502020204030204" pitchFamily="34" charset="0"/>
                <a:ea typeface="Aptos" panose="020B0004020202020204" pitchFamily="34" charset="0"/>
                <a:cs typeface="Calibri" panose="020F0502020204030204" pitchFamily="34" charset="0"/>
              </a:rPr>
              <a:t>… </a:t>
            </a:r>
            <a:r>
              <a:rPr lang="fr-FR" dirty="0">
                <a:highlight>
                  <a:srgbClr val="FFFF00"/>
                </a:highlight>
                <a:latin typeface="Calibri" panose="020F0502020204030204" pitchFamily="34" charset="0"/>
                <a:cs typeface="Calibri" panose="020F0502020204030204" pitchFamily="34" charset="0"/>
              </a:rPr>
              <a:t>basés sur des rumeurs infondées circulant sur Internet, </a:t>
            </a:r>
            <a:r>
              <a:rPr lang="en-US" kern="100" dirty="0">
                <a:highlight>
                  <a:srgbClr val="FFFF00"/>
                </a:highlight>
                <a:latin typeface="Calibri" panose="020F0502020204030204" pitchFamily="34" charset="0"/>
                <a:cs typeface="Calibri" panose="020F0502020204030204" pitchFamily="34" charset="0"/>
              </a:rPr>
              <a:t>… </a:t>
            </a:r>
            <a:r>
              <a:rPr lang="fr-FR" dirty="0">
                <a:highlight>
                  <a:srgbClr val="FFFF00"/>
                </a:highlight>
                <a:latin typeface="Calibri" panose="020F0502020204030204" pitchFamily="34" charset="0"/>
                <a:cs typeface="Calibri" panose="020F0502020204030204" pitchFamily="34" charset="0"/>
              </a:rPr>
              <a:t>ont provoqué un énorme tollé à Springfield, les critiques accusant le vice-président d’attiser la violence politique en Amérique.</a:t>
            </a:r>
          </a:p>
          <a:p>
            <a:pPr>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By virtue of her identity, Kamala Harris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could make history</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as the first female president, the first female and black president, the first Indian-American president. Yet she has wisely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taken a page from </a:t>
            </a:r>
            <a:r>
              <a:rPr lang="en-US" sz="1800" b="1" kern="100" dirty="0" err="1">
                <a:effectLst/>
                <a:latin typeface="Calibri" panose="020F0502020204030204" pitchFamily="34" charset="0"/>
                <a:ea typeface="Aptos" panose="020B0004020202020204" pitchFamily="34" charset="0"/>
                <a:cs typeface="Times New Roman" panose="02020603050405020304" pitchFamily="18" charset="0"/>
              </a:rPr>
              <a:t>Mr</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Obama</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and introduced herself by emphasizing not her identity but her experience as a prosecutor,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issues (that) she is running on</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and her ambitions for the whole country, rather than any group.</a:t>
            </a:r>
          </a:p>
          <a:p>
            <a:pPr>
              <a:lnSpc>
                <a:spcPct val="107000"/>
              </a:lnSpc>
              <a:spcAft>
                <a:spcPts val="800"/>
              </a:spcAft>
            </a:pPr>
            <a:r>
              <a:rPr lang="en-US" sz="1800" b="1" kern="100" dirty="0">
                <a:highlight>
                  <a:srgbClr val="FFFF00"/>
                </a:highlight>
                <a:latin typeface="Calibri" panose="020F0502020204030204" pitchFamily="34" charset="0"/>
                <a:ea typeface="Aptos" panose="020B0004020202020204" pitchFamily="34" charset="0"/>
                <a:cs typeface="Calibri" panose="020F0502020204030204" pitchFamily="34" charset="0"/>
              </a:rPr>
              <a:t>→ </a:t>
            </a:r>
            <a:r>
              <a:rPr lang="fr-FR" dirty="0">
                <a:highlight>
                  <a:srgbClr val="FFFF00"/>
                </a:highlight>
                <a:latin typeface="Calibri" panose="020F0502020204030204" pitchFamily="34" charset="0"/>
                <a:cs typeface="Calibri" panose="020F0502020204030204" pitchFamily="34" charset="0"/>
              </a:rPr>
              <a:t>Kamala Harris pourrait entrer dans l’histoire en tant que</a:t>
            </a:r>
            <a:r>
              <a:rPr lang="fr-FR" dirty="0">
                <a:latin typeface="Calibri" panose="020F0502020204030204" pitchFamily="34" charset="0"/>
                <a:cs typeface="Calibri" panose="020F0502020204030204" pitchFamily="34" charset="0"/>
              </a:rPr>
              <a:t>...  Mais </a:t>
            </a:r>
            <a:r>
              <a:rPr lang="fr-FR" dirty="0">
                <a:highlight>
                  <a:srgbClr val="FFFF00"/>
                </a:highlight>
                <a:latin typeface="Calibri" panose="020F0502020204030204" pitchFamily="34" charset="0"/>
                <a:cs typeface="Calibri" panose="020F0502020204030204" pitchFamily="34" charset="0"/>
              </a:rPr>
              <a:t>elle a judicieusement suivi l’exemple de M. Obama </a:t>
            </a:r>
            <a:r>
              <a:rPr lang="fr-FR" dirty="0">
                <a:latin typeface="Calibri" panose="020F0502020204030204" pitchFamily="34" charset="0"/>
                <a:cs typeface="Calibri" panose="020F0502020204030204" pitchFamily="34" charset="0"/>
              </a:rPr>
              <a:t>en se présentant non pas à travers son identité, mais en mettant en avant son expérience de procureure, </a:t>
            </a:r>
            <a:r>
              <a:rPr lang="fr-FR" dirty="0">
                <a:highlight>
                  <a:srgbClr val="FFFF00"/>
                </a:highlight>
                <a:latin typeface="Calibri" panose="020F0502020204030204" pitchFamily="34" charset="0"/>
                <a:cs typeface="Calibri" panose="020F0502020204030204" pitchFamily="34" charset="0"/>
              </a:rPr>
              <a:t>les sujets sur lesquels elle fait campagne </a:t>
            </a:r>
            <a:r>
              <a:rPr lang="fr-FR" dirty="0">
                <a:latin typeface="Calibri" panose="020F0502020204030204" pitchFamily="34" charset="0"/>
                <a:cs typeface="Calibri" panose="020F0502020204030204" pitchFamily="34" charset="0"/>
              </a:rPr>
              <a:t>et ses ambitions pour l’ensemble du pays plutôt que pour un groupe en particulier.</a:t>
            </a:r>
            <a:endParaRPr lang="fr-FR" sz="1800" kern="100" dirty="0">
              <a:effectLst/>
              <a:latin typeface="Calibri" panose="020F0502020204030204" pitchFamily="34" charset="0"/>
              <a:ea typeface="Aptos" panose="020B0004020202020204" pitchFamily="34" charset="0"/>
              <a:cs typeface="Calibri" panose="020F0502020204030204" pitchFamily="34" charset="0"/>
            </a:endParaRPr>
          </a:p>
          <a:p>
            <a:pPr>
              <a:lnSpc>
                <a:spcPct val="107000"/>
              </a:lnSpc>
              <a:spcAft>
                <a:spcPts val="800"/>
              </a:spcAft>
            </a:pPr>
            <a:endParaRPr lang="fr-FR" sz="1800" kern="100" dirty="0">
              <a:effectLst/>
              <a:latin typeface="Calibri" panose="020F0502020204030204" pitchFamily="34" charset="0"/>
              <a:ea typeface="Aptos" panose="020B0004020202020204" pitchFamily="34" charset="0"/>
              <a:cs typeface="Calibri" panose="020F0502020204030204" pitchFamily="34" charset="0"/>
            </a:endParaRPr>
          </a:p>
          <a:p>
            <a:endParaRPr lang="fr-FR" dirty="0"/>
          </a:p>
        </p:txBody>
      </p:sp>
    </p:spTree>
    <p:extLst>
      <p:ext uri="{BB962C8B-B14F-4D97-AF65-F5344CB8AC3E}">
        <p14:creationId xmlns:p14="http://schemas.microsoft.com/office/powerpoint/2010/main" val="3934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840C37C7-198D-6BB2-EF9D-B0D893B6731A}"/>
              </a:ext>
            </a:extLst>
          </p:cNvPr>
          <p:cNvSpPr txBox="1"/>
          <p:nvPr/>
        </p:nvSpPr>
        <p:spPr>
          <a:xfrm>
            <a:off x="1477923" y="813221"/>
            <a:ext cx="10037137" cy="4543295"/>
          </a:xfrm>
          <a:prstGeom prst="rect">
            <a:avLst/>
          </a:prstGeom>
          <a:noFill/>
        </p:spPr>
        <p:txBody>
          <a:bodyPr wrap="square">
            <a:spAutoFit/>
          </a:bodyPr>
          <a:lstStyle/>
          <a:p>
            <a:pPr>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For good or ill, political campaigning is often about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finding wedge issues to stir up your base</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If wonkery and reams of policy papers were the secret to electoral success, Hillary Clinton would not have lost in 2016.</a:t>
            </a:r>
          </a:p>
          <a:p>
            <a:pPr>
              <a:lnSpc>
                <a:spcPct val="107000"/>
              </a:lnSpc>
              <a:spcAft>
                <a:spcPts val="800"/>
              </a:spcAft>
            </a:pPr>
            <a:r>
              <a:rPr lang="fr-FR" dirty="0">
                <a:highlight>
                  <a:srgbClr val="FFFF00"/>
                </a:highlight>
                <a:latin typeface="Arial" panose="020B0604020202020204" pitchFamily="34" charset="0"/>
                <a:cs typeface="Arial" panose="020B0604020202020204" pitchFamily="34" charset="0"/>
              </a:rPr>
              <a:t>→ </a:t>
            </a:r>
            <a:r>
              <a:rPr lang="fr-FR" dirty="0">
                <a:highlight>
                  <a:srgbClr val="FFFF00"/>
                </a:highlight>
                <a:latin typeface="Calibri" panose="020F0502020204030204" pitchFamily="34" charset="0"/>
                <a:cs typeface="Calibri" panose="020F0502020204030204" pitchFamily="34" charset="0"/>
              </a:rPr>
              <a:t>Pour le meilleur ou pour le pire, </a:t>
            </a:r>
            <a:r>
              <a:rPr lang="fr-FR" b="1" dirty="0">
                <a:highlight>
                  <a:srgbClr val="FFFF00"/>
                </a:highlight>
                <a:latin typeface="Calibri" panose="020F0502020204030204" pitchFamily="34" charset="0"/>
                <a:cs typeface="Calibri" panose="020F0502020204030204" pitchFamily="34" charset="0"/>
              </a:rPr>
              <a:t>les campagnes électorales consistent souvent à identifier des sujets clivants pour mobiliser sa base électorale</a:t>
            </a:r>
            <a:r>
              <a:rPr lang="fr-FR" dirty="0">
                <a:highlight>
                  <a:srgbClr val="FFFF00"/>
                </a:highlight>
                <a:latin typeface="Calibri" panose="020F0502020204030204" pitchFamily="34" charset="0"/>
                <a:cs typeface="Calibri" panose="020F0502020204030204" pitchFamily="34" charset="0"/>
              </a:rPr>
              <a:t>. Si l’obsession des politiques publiques et les montagnes de dossiers détaillés était la clé du succès électoral, Hillary Clinton n’aurait pas perdu en 2016.</a:t>
            </a:r>
          </a:p>
          <a:p>
            <a:pPr>
              <a:lnSpc>
                <a:spcPct val="107000"/>
              </a:lnSpc>
              <a:spcAft>
                <a:spcPts val="800"/>
              </a:spcAft>
            </a:pPr>
            <a:endParaRPr lang="fr-FR" dirty="0">
              <a:highlight>
                <a:srgbClr val="FFFF00"/>
              </a:highlight>
              <a:latin typeface="Calibri" panose="020F0502020204030204" pitchFamily="34" charset="0"/>
              <a:cs typeface="Calibri" panose="020F0502020204030204" pitchFamily="34" charset="0"/>
            </a:endParaRPr>
          </a:p>
          <a:p>
            <a:pPr>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Mid-July was a turning point in the 2024 race,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upending</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the presidential campaign.  On July 13, Trump survived an </a:t>
            </a:r>
            <a:r>
              <a:rPr lang="en-US" kern="100" dirty="0">
                <a:latin typeface="Calibri" panose="020F0502020204030204" pitchFamily="34" charset="0"/>
                <a:ea typeface="Aptos" panose="020B0004020202020204" pitchFamily="34" charset="0"/>
                <a:cs typeface="Times New Roman" panose="02020603050405020304" pitchFamily="18" charset="0"/>
              </a:rPr>
              <a:t>assassination attempt</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in Butler, Pennsylvania, when his ear was  grazed by a bullet after a gunman fired several times at him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during a rally</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just before the Republican convention. </a:t>
            </a:r>
          </a:p>
          <a:p>
            <a:pPr>
              <a:lnSpc>
                <a:spcPct val="107000"/>
              </a:lnSpc>
              <a:spcAft>
                <a:spcPts val="800"/>
              </a:spcAft>
            </a:pPr>
            <a:r>
              <a:rPr lang="fr-FR" dirty="0">
                <a:highlight>
                  <a:srgbClr val="FFFF00"/>
                </a:highlight>
                <a:latin typeface="Arial" panose="020B0604020202020204" pitchFamily="34" charset="0"/>
                <a:cs typeface="Arial" panose="020B0604020202020204" pitchFamily="34" charset="0"/>
              </a:rPr>
              <a:t>→ </a:t>
            </a:r>
            <a:r>
              <a:rPr lang="fr-FR" kern="100" dirty="0">
                <a:highlight>
                  <a:srgbClr val="FFFF00"/>
                </a:highlight>
                <a:latin typeface="Calibri" panose="020F0502020204030204" pitchFamily="34" charset="0"/>
                <a:ea typeface="Aptos" panose="020B0004020202020204" pitchFamily="34" charset="0"/>
                <a:cs typeface="Calibri" panose="020F0502020204030204" pitchFamily="34" charset="0"/>
              </a:rPr>
              <a:t>… q</a:t>
            </a:r>
            <a:r>
              <a:rPr lang="fr-FR" sz="1800" kern="100" dirty="0">
                <a:effectLst/>
                <a:highlight>
                  <a:srgbClr val="FFFF00"/>
                </a:highlight>
                <a:latin typeface="Calibri" panose="020F0502020204030204" pitchFamily="34" charset="0"/>
                <a:ea typeface="Aptos" panose="020B0004020202020204" pitchFamily="34" charset="0"/>
                <a:cs typeface="Calibri" panose="020F0502020204030204" pitchFamily="34" charset="0"/>
              </a:rPr>
              <a:t>ui a bouleversé la campagne présidentielle… a</a:t>
            </a:r>
            <a:r>
              <a:rPr lang="fr-FR" kern="100" dirty="0">
                <a:highlight>
                  <a:srgbClr val="FFFF00"/>
                </a:highlight>
                <a:latin typeface="Calibri" panose="020F0502020204030204" pitchFamily="34" charset="0"/>
                <a:ea typeface="Aptos" panose="020B0004020202020204" pitchFamily="34" charset="0"/>
                <a:cs typeface="Calibri" panose="020F0502020204030204" pitchFamily="34" charset="0"/>
              </a:rPr>
              <a:t>près qu’un tireur a tiré plusieurs coups de feu lors d’un meeting</a:t>
            </a:r>
          </a:p>
          <a:p>
            <a:pPr>
              <a:lnSpc>
                <a:spcPct val="107000"/>
              </a:lnSpc>
              <a:spcAft>
                <a:spcPts val="800"/>
              </a:spcAft>
            </a:pPr>
            <a:endParaRPr lang="fr-FR" sz="24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9296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descr="Une image contenant habits, homme, personne, Visage humain&#10;&#10;Description générée automatiquement">
            <a:extLst>
              <a:ext uri="{FF2B5EF4-FFF2-40B4-BE49-F238E27FC236}">
                <a16:creationId xmlns:a16="http://schemas.microsoft.com/office/drawing/2014/main" id="{4E05C19D-35CC-3768-A13D-F449378675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800" y="817638"/>
            <a:ext cx="7477942" cy="5571067"/>
          </a:xfrm>
          <a:prstGeom prst="rect">
            <a:avLst/>
          </a:prstGeom>
        </p:spPr>
      </p:pic>
      <p:sp>
        <p:nvSpPr>
          <p:cNvPr id="6" name="ZoneTexte 5">
            <a:extLst>
              <a:ext uri="{FF2B5EF4-FFF2-40B4-BE49-F238E27FC236}">
                <a16:creationId xmlns:a16="http://schemas.microsoft.com/office/drawing/2014/main" id="{96B938D7-7C24-A592-AD86-C106FD3566E8}"/>
              </a:ext>
            </a:extLst>
          </p:cNvPr>
          <p:cNvSpPr txBox="1"/>
          <p:nvPr/>
        </p:nvSpPr>
        <p:spPr>
          <a:xfrm>
            <a:off x="7951743" y="1709057"/>
            <a:ext cx="3946344" cy="830997"/>
          </a:xfrm>
          <a:prstGeom prst="rect">
            <a:avLst/>
          </a:prstGeom>
          <a:noFill/>
        </p:spPr>
        <p:txBody>
          <a:bodyPr wrap="square" rtlCol="0">
            <a:spAutoFit/>
          </a:bodyPr>
          <a:lstStyle/>
          <a:p>
            <a:r>
              <a:rPr lang="fr-FR" sz="2400" b="1" dirty="0"/>
              <a:t>To </a:t>
            </a:r>
            <a:r>
              <a:rPr lang="fr-FR" sz="2400" b="1" dirty="0" err="1"/>
              <a:t>what</a:t>
            </a:r>
            <a:r>
              <a:rPr lang="fr-FR" sz="2400" b="1" dirty="0"/>
              <a:t> </a:t>
            </a:r>
            <a:r>
              <a:rPr lang="fr-FR" sz="2400" b="1" dirty="0" err="1"/>
              <a:t>extent</a:t>
            </a:r>
            <a:r>
              <a:rPr lang="fr-FR" sz="2400" b="1" dirty="0"/>
              <a:t> can one </a:t>
            </a:r>
            <a:r>
              <a:rPr lang="fr-FR" sz="2400" b="1" dirty="0" err="1"/>
              <a:t>say</a:t>
            </a:r>
            <a:r>
              <a:rPr lang="fr-FR" sz="2400" b="1" dirty="0"/>
              <a:t> </a:t>
            </a:r>
            <a:r>
              <a:rPr lang="fr-FR" sz="2400" b="1" dirty="0" err="1"/>
              <a:t>this</a:t>
            </a:r>
            <a:r>
              <a:rPr lang="fr-FR" sz="2400" b="1" dirty="0"/>
              <a:t> </a:t>
            </a:r>
            <a:r>
              <a:rPr lang="fr-FR" sz="2400" b="1" dirty="0" err="1"/>
              <a:t>photograph</a:t>
            </a:r>
            <a:r>
              <a:rPr lang="fr-FR" sz="2400" b="1" dirty="0"/>
              <a:t> </a:t>
            </a:r>
            <a:r>
              <a:rPr lang="fr-FR" sz="2400" b="1" dirty="0" err="1"/>
              <a:t>is</a:t>
            </a:r>
            <a:r>
              <a:rPr lang="fr-FR" sz="2400" b="1" dirty="0"/>
              <a:t> </a:t>
            </a:r>
            <a:r>
              <a:rPr lang="fr-FR" sz="2400" b="1" dirty="0" err="1"/>
              <a:t>iconic</a:t>
            </a:r>
            <a:r>
              <a:rPr lang="fr-FR" sz="2400" b="1" dirty="0"/>
              <a:t>?</a:t>
            </a:r>
          </a:p>
        </p:txBody>
      </p:sp>
    </p:spTree>
    <p:extLst>
      <p:ext uri="{BB962C8B-B14F-4D97-AF65-F5344CB8AC3E}">
        <p14:creationId xmlns:p14="http://schemas.microsoft.com/office/powerpoint/2010/main" val="996627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BE09010-4A8B-1810-599F-AD1286CEC717}"/>
              </a:ext>
            </a:extLst>
          </p:cNvPr>
          <p:cNvSpPr txBox="1"/>
          <p:nvPr/>
        </p:nvSpPr>
        <p:spPr>
          <a:xfrm>
            <a:off x="1254642" y="818706"/>
            <a:ext cx="10217888" cy="4342279"/>
          </a:xfrm>
          <a:prstGeom prst="rect">
            <a:avLst/>
          </a:prstGeom>
          <a:noFill/>
        </p:spPr>
        <p:txBody>
          <a:bodyPr wrap="square">
            <a:spAutoFit/>
          </a:bodyPr>
          <a:lstStyle/>
          <a:p>
            <a:pPr>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Immigration was a constant in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all of three of Trump's bids for the White House</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He promised </a:t>
            </a:r>
            <a:r>
              <a:rPr lang="en-US" kern="100" dirty="0">
                <a:latin typeface="Calibri" panose="020F0502020204030204" pitchFamily="34" charset="0"/>
                <a:ea typeface="Aptos" panose="020B0004020202020204" pitchFamily="34" charset="0"/>
                <a:cs typeface="Times New Roman" panose="02020603050405020304" pitchFamily="18" charset="0"/>
              </a:rPr>
              <a:t>mass deportations</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for migrants and promised to establish the death penalty for any migrant who kills a U.S. citizen. </a:t>
            </a:r>
          </a:p>
          <a:p>
            <a:pPr>
              <a:lnSpc>
                <a:spcPct val="107000"/>
              </a:lnSpc>
              <a:spcAft>
                <a:spcPts val="800"/>
              </a:spcAft>
            </a:pPr>
            <a:r>
              <a:rPr lang="fr-FR" dirty="0">
                <a:highlight>
                  <a:srgbClr val="FFFF00"/>
                </a:highlight>
                <a:latin typeface="Arial" panose="020B0604020202020204" pitchFamily="34" charset="0"/>
                <a:cs typeface="Arial" panose="020B0604020202020204" pitchFamily="34" charset="0"/>
              </a:rPr>
              <a:t>→ </a:t>
            </a:r>
            <a:r>
              <a:rPr lang="fr-FR" dirty="0">
                <a:highlight>
                  <a:srgbClr val="FFFF00"/>
                </a:highlight>
                <a:latin typeface="Calibri" panose="020F0502020204030204" pitchFamily="34" charset="0"/>
                <a:cs typeface="Calibri" panose="020F0502020204030204" pitchFamily="34" charset="0"/>
              </a:rPr>
              <a:t>L'immigration a été </a:t>
            </a:r>
            <a:r>
              <a:rPr lang="fr-FR" b="1" dirty="0">
                <a:highlight>
                  <a:srgbClr val="FFFF00"/>
                </a:highlight>
                <a:latin typeface="Calibri" panose="020F0502020204030204" pitchFamily="34" charset="0"/>
                <a:cs typeface="Calibri" panose="020F0502020204030204" pitchFamily="34" charset="0"/>
              </a:rPr>
              <a:t>un thème récurrent dans chacune des trois campagnes de Trump pour la Maison-Blanche</a:t>
            </a:r>
            <a:r>
              <a:rPr lang="fr-FR" dirty="0">
                <a:highlight>
                  <a:srgbClr val="FFFF00"/>
                </a:highlight>
                <a:latin typeface="Calibri" panose="020F0502020204030204" pitchFamily="34" charset="0"/>
                <a:cs typeface="Calibri" panose="020F0502020204030204" pitchFamily="34" charset="0"/>
              </a:rPr>
              <a:t>. Il a promis des </a:t>
            </a:r>
            <a:r>
              <a:rPr lang="fr-FR" b="1" dirty="0">
                <a:highlight>
                  <a:srgbClr val="FFFF00"/>
                </a:highlight>
                <a:latin typeface="Calibri" panose="020F0502020204030204" pitchFamily="34" charset="0"/>
                <a:cs typeface="Calibri" panose="020F0502020204030204" pitchFamily="34" charset="0"/>
              </a:rPr>
              <a:t>expulsions massives </a:t>
            </a:r>
            <a:r>
              <a:rPr lang="fr-FR" dirty="0">
                <a:highlight>
                  <a:srgbClr val="FFFF00"/>
                </a:highlight>
                <a:latin typeface="Calibri" panose="020F0502020204030204" pitchFamily="34" charset="0"/>
                <a:cs typeface="Calibri" panose="020F0502020204030204" pitchFamily="34" charset="0"/>
              </a:rPr>
              <a:t>de migrants et s'est engagé à instaurer la peine de mort pour tout migrant qui tuerait un citoyen américain.</a:t>
            </a:r>
          </a:p>
          <a:p>
            <a:pPr>
              <a:lnSpc>
                <a:spcPct val="107000"/>
              </a:lnSpc>
              <a:spcAft>
                <a:spcPts val="800"/>
              </a:spcAft>
            </a:pPr>
            <a:endParaRPr lang="fr-FR" sz="1800" kern="100" dirty="0">
              <a:effectLst/>
              <a:highlight>
                <a:srgbClr val="FFFF00"/>
              </a:highlight>
              <a:latin typeface="Calibri" panose="020F0502020204030204" pitchFamily="34" charset="0"/>
              <a:ea typeface="Aptos" panose="020B0004020202020204" pitchFamily="34" charset="0"/>
              <a:cs typeface="Calibri" panose="020F0502020204030204" pitchFamily="34" charset="0"/>
            </a:endParaRPr>
          </a:p>
          <a:p>
            <a:pPr>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In the final week before the election,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Trump’s campaign was embroiled in controversy</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His rally at New York's Madison Square Garden was overshadowed by comments made by comedian Tony Hinchcliffe, who referred to Puerto Rico as a "floating island of garbage," among other racist jokes. </a:t>
            </a:r>
            <a:endParaRPr lang="fr-FR"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fr-FR" dirty="0">
                <a:highlight>
                  <a:srgbClr val="FFFF00"/>
                </a:highlight>
                <a:latin typeface="Arial" panose="020B0604020202020204" pitchFamily="34" charset="0"/>
                <a:cs typeface="Arial" panose="020B0604020202020204" pitchFamily="34" charset="0"/>
              </a:rPr>
              <a:t>→</a:t>
            </a:r>
            <a:r>
              <a:rPr lang="fr-FR" dirty="0">
                <a:highlight>
                  <a:srgbClr val="FFFF00"/>
                </a:highlight>
                <a:latin typeface="Calibri" panose="020F0502020204030204" pitchFamily="34" charset="0"/>
                <a:cs typeface="Calibri" panose="020F0502020204030204" pitchFamily="34" charset="0"/>
              </a:rPr>
              <a:t> la </a:t>
            </a:r>
            <a:r>
              <a:rPr lang="fr-FR" b="1" dirty="0">
                <a:highlight>
                  <a:srgbClr val="FFFF00"/>
                </a:highlight>
                <a:latin typeface="Calibri" panose="020F0502020204030204" pitchFamily="34" charset="0"/>
                <a:cs typeface="Calibri" panose="020F0502020204030204" pitchFamily="34" charset="0"/>
              </a:rPr>
              <a:t>campagne de Trump a été entachée de controverse(s)</a:t>
            </a:r>
            <a:r>
              <a:rPr lang="fr-FR" dirty="0">
                <a:highlight>
                  <a:srgbClr val="FFFF00"/>
                </a:highlight>
                <a:latin typeface="Calibri" panose="020F0502020204030204" pitchFamily="34" charset="0"/>
                <a:cs typeface="Calibri" panose="020F0502020204030204" pitchFamily="34" charset="0"/>
              </a:rPr>
              <a:t>. Son meeting au Madison Square Garden de New York a été éclipsé par les propos du comédien Tony </a:t>
            </a:r>
            <a:r>
              <a:rPr lang="fr-FR" dirty="0" err="1">
                <a:highlight>
                  <a:srgbClr val="FFFF00"/>
                </a:highlight>
                <a:latin typeface="Calibri" panose="020F0502020204030204" pitchFamily="34" charset="0"/>
                <a:cs typeface="Calibri" panose="020F0502020204030204" pitchFamily="34" charset="0"/>
              </a:rPr>
              <a:t>Hinchcliffe</a:t>
            </a:r>
            <a:r>
              <a:rPr lang="fr-FR" dirty="0">
                <a:highlight>
                  <a:srgbClr val="FFFF00"/>
                </a:highlight>
                <a:latin typeface="Calibri" panose="020F0502020204030204" pitchFamily="34" charset="0"/>
                <a:cs typeface="Calibri" panose="020F0502020204030204" pitchFamily="34" charset="0"/>
              </a:rPr>
              <a:t>, qui a qualifié Porto Rico de « île flottante de déchets », parmi d'autres blagues racistes.</a:t>
            </a:r>
            <a:endParaRPr lang="fr-FR" sz="1800" kern="100" dirty="0">
              <a:effectLst/>
              <a:highlight>
                <a:srgbClr val="FFFF00"/>
              </a:highlight>
              <a:latin typeface="Calibri" panose="020F0502020204030204" pitchFamily="34"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1330297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B2802DC-D935-75BD-B18F-4AE9E634789D}"/>
              </a:ext>
            </a:extLst>
          </p:cNvPr>
          <p:cNvSpPr txBox="1"/>
          <p:nvPr/>
        </p:nvSpPr>
        <p:spPr>
          <a:xfrm>
            <a:off x="800986" y="202017"/>
            <a:ext cx="11043684" cy="6230680"/>
          </a:xfrm>
          <a:prstGeom prst="rect">
            <a:avLst/>
          </a:prstGeom>
          <a:noFill/>
        </p:spPr>
        <p:txBody>
          <a:bodyPr wrap="square">
            <a:spAutoFit/>
          </a:bodyPr>
          <a:lstStyle/>
          <a:p>
            <a:pPr>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Elon Musk’s daily $1 million lottery for registered swing state voters who sign his super PAC’s petition falls into a legal gray area and could potentially violate election law, according to legal experts. The </a:t>
            </a:r>
            <a:r>
              <a:rPr lang="en-US" sz="18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2"/>
              </a:rPr>
              <a:t>petition</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created by Musk’s America PAC,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comes amid</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entrepreneur's larger campaign over the last week to register conservative voters in swing states.</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p>
          <a:p>
            <a:pPr>
              <a:lnSpc>
                <a:spcPct val="107000"/>
              </a:lnSpc>
              <a:spcAft>
                <a:spcPts val="800"/>
              </a:spcAft>
            </a:pPr>
            <a:r>
              <a:rPr lang="fr-FR" dirty="0">
                <a:highlight>
                  <a:srgbClr val="FFFF00"/>
                </a:highlight>
                <a:latin typeface="Arial" panose="020B0604020202020204" pitchFamily="34" charset="0"/>
                <a:cs typeface="Arial" panose="020B0604020202020204" pitchFamily="34" charset="0"/>
              </a:rPr>
              <a:t>→ </a:t>
            </a:r>
            <a:r>
              <a:rPr lang="fr-FR" dirty="0">
                <a:highlight>
                  <a:srgbClr val="FFFF00"/>
                </a:highlight>
                <a:latin typeface="Calibri" panose="020F0502020204030204" pitchFamily="34" charset="0"/>
                <a:cs typeface="Calibri" panose="020F0502020204030204" pitchFamily="34" charset="0"/>
              </a:rPr>
              <a:t>La pétition s'inscrit dans une campagne plus large menée par l'entrepreneur au cours de la dernière semaine (de la campagne) pour inscrire des électeurs conservateurs dans les États clés.</a:t>
            </a:r>
            <a:endParaRPr lang="fr-FR" kern="100" dirty="0">
              <a:effectLst/>
              <a:highlight>
                <a:srgbClr val="FFFF00"/>
              </a:highlight>
              <a:latin typeface="Calibri" panose="020F0502020204030204" pitchFamily="34" charset="0"/>
              <a:ea typeface="Aptos" panose="020B0004020202020204" pitchFamily="34" charset="0"/>
              <a:cs typeface="Calibri" panose="020F0502020204030204" pitchFamily="34" charset="0"/>
            </a:endParaRPr>
          </a:p>
          <a:p>
            <a:pPr>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KEY ISSUES</a:t>
            </a:r>
            <a:endParaRPr lang="fr-FR" sz="2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u="sng" kern="100" dirty="0">
                <a:effectLst/>
                <a:latin typeface="Calibri" panose="020F0502020204030204" pitchFamily="34" charset="0"/>
                <a:ea typeface="Aptos" panose="020B0004020202020204" pitchFamily="34" charset="0"/>
                <a:cs typeface="Times New Roman" panose="02020603050405020304" pitchFamily="18" charset="0"/>
              </a:rPr>
              <a:t>Abortion rights</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fr-FR" sz="2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Ten US states will vote for laws regulating abortion rights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as the issue looms large over the presidential race</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between Kamala Harris and Donald Trump.</a:t>
            </a:r>
          </a:p>
          <a:p>
            <a:pPr>
              <a:lnSpc>
                <a:spcPct val="107000"/>
              </a:lnSpc>
              <a:spcAft>
                <a:spcPts val="800"/>
              </a:spcAft>
            </a:pPr>
            <a:r>
              <a:rPr lang="fr-FR" sz="2400" dirty="0">
                <a:highlight>
                  <a:srgbClr val="FFFF00"/>
                </a:highlight>
                <a:latin typeface="Arial" panose="020B0604020202020204" pitchFamily="34" charset="0"/>
                <a:cs typeface="Arial" panose="020B0604020202020204" pitchFamily="34" charset="0"/>
              </a:rPr>
              <a:t>→ </a:t>
            </a:r>
            <a:r>
              <a:rPr lang="fr-FR" dirty="0">
                <a:highlight>
                  <a:srgbClr val="FFFF00"/>
                </a:highlight>
                <a:latin typeface="Calibri" panose="020F0502020204030204" pitchFamily="34" charset="0"/>
                <a:cs typeface="Calibri" panose="020F0502020204030204" pitchFamily="34" charset="0"/>
              </a:rPr>
              <a:t>la question joue un rôle clé / déterminant dans la campagne présidentielle</a:t>
            </a:r>
            <a:endParaRPr lang="fr-FR" kern="100" dirty="0">
              <a:effectLst/>
              <a:latin typeface="Calibri" panose="020F0502020204030204" pitchFamily="34" charset="0"/>
              <a:ea typeface="Aptos" panose="020B0004020202020204" pitchFamily="34" charset="0"/>
              <a:cs typeface="Calibri" panose="020F0502020204030204" pitchFamily="34" charset="0"/>
            </a:endParaRPr>
          </a:p>
          <a:p>
            <a:pPr>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Online, people predicted the 2024 US election would be </a:t>
            </a:r>
            <a:r>
              <a:rPr lang="en-US" sz="1800" u="sng" kern="100" dirty="0" err="1">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3"/>
              </a:rPr>
              <a:t>Roevember</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According to a 2024 Pew Research Center poll, </a:t>
            </a:r>
            <a:r>
              <a:rPr lang="en-US" sz="18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4"/>
              </a:rPr>
              <a:t>63%</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of Americans believe abortion should be legal in all or most cases, which is up four percentage points from 2021.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Many predicted it would mean huge numbers of women turned out in support of Kamala Harris and the Democrats.</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That did not happen. In fact, exit polling indicates that while women of </a:t>
            </a:r>
            <a:r>
              <a:rPr lang="en-US" sz="1800" kern="100" dirty="0" err="1">
                <a:effectLst/>
                <a:latin typeface="Calibri" panose="020F0502020204030204" pitchFamily="34" charset="0"/>
                <a:ea typeface="Aptos" panose="020B0004020202020204" pitchFamily="34" charset="0"/>
                <a:cs typeface="Times New Roman" panose="02020603050405020304" pitchFamily="18" charset="0"/>
              </a:rPr>
              <a:t>colour</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overwhelmingly voted for Harris, a </a:t>
            </a:r>
            <a:r>
              <a:rPr lang="en-US" u="sng" kern="100" dirty="0">
                <a:solidFill>
                  <a:srgbClr val="467886"/>
                </a:solidFill>
                <a:latin typeface="Calibri" panose="020F0502020204030204" pitchFamily="34" charset="0"/>
                <a:ea typeface="Aptos" panose="020B0004020202020204" pitchFamily="34" charset="0"/>
                <a:cs typeface="Times New Roman" panose="02020603050405020304" pitchFamily="18" charset="0"/>
              </a:rPr>
              <a:t>majority of white women</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voted for Donald Trump. </a:t>
            </a:r>
          </a:p>
          <a:p>
            <a:pPr>
              <a:lnSpc>
                <a:spcPct val="107000"/>
              </a:lnSpc>
              <a:spcAft>
                <a:spcPts val="800"/>
              </a:spcAft>
            </a:pPr>
            <a:r>
              <a:rPr lang="fr-FR" sz="1800" dirty="0">
                <a:highlight>
                  <a:srgbClr val="FFFF00"/>
                </a:highlight>
                <a:latin typeface="Arial" panose="020B0604020202020204" pitchFamily="34" charset="0"/>
                <a:cs typeface="Arial" panose="020B0604020202020204" pitchFamily="34" charset="0"/>
              </a:rPr>
              <a:t>→ </a:t>
            </a:r>
            <a:r>
              <a:rPr lang="en-US" kern="100" dirty="0">
                <a:effectLst/>
                <a:highlight>
                  <a:srgbClr val="FFFF00"/>
                </a:highlight>
                <a:latin typeface="Calibri" panose="020F0502020204030204" pitchFamily="34" charset="0"/>
                <a:ea typeface="Aptos" panose="020B0004020202020204" pitchFamily="34" charset="0"/>
                <a:cs typeface="Calibri" panose="020F0502020204030204" pitchFamily="34" charset="0"/>
              </a:rPr>
              <a:t>Beaucoup </a:t>
            </a:r>
            <a:r>
              <a:rPr lang="en-US" kern="100" dirty="0" err="1">
                <a:effectLst/>
                <a:highlight>
                  <a:srgbClr val="FFFF00"/>
                </a:highlight>
                <a:latin typeface="Calibri" panose="020F0502020204030204" pitchFamily="34" charset="0"/>
                <a:ea typeface="Aptos" panose="020B0004020202020204" pitchFamily="34" charset="0"/>
                <a:cs typeface="Calibri" panose="020F0502020204030204" pitchFamily="34" charset="0"/>
              </a:rPr>
              <a:t>avait</a:t>
            </a:r>
            <a:r>
              <a:rPr lang="en-US" kern="100" dirty="0">
                <a:effectLst/>
                <a:highlight>
                  <a:srgbClr val="FFFF00"/>
                </a:highlight>
                <a:latin typeface="Calibri" panose="020F0502020204030204" pitchFamily="34" charset="0"/>
                <a:ea typeface="Aptos" panose="020B0004020202020204" pitchFamily="34" charset="0"/>
                <a:cs typeface="Calibri" panose="020F0502020204030204" pitchFamily="34" charset="0"/>
              </a:rPr>
              <a:t> </a:t>
            </a:r>
            <a:r>
              <a:rPr lang="en-US" kern="100" dirty="0" err="1">
                <a:effectLst/>
                <a:highlight>
                  <a:srgbClr val="FFFF00"/>
                </a:highlight>
                <a:latin typeface="Calibri" panose="020F0502020204030204" pitchFamily="34" charset="0"/>
                <a:ea typeface="Aptos" panose="020B0004020202020204" pitchFamily="34" charset="0"/>
                <a:cs typeface="Calibri" panose="020F0502020204030204" pitchFamily="34" charset="0"/>
              </a:rPr>
              <a:t>prédit</a:t>
            </a:r>
            <a:r>
              <a:rPr lang="en-US" kern="100" dirty="0">
                <a:effectLst/>
                <a:highlight>
                  <a:srgbClr val="FFFF00"/>
                </a:highlight>
                <a:latin typeface="Calibri" panose="020F0502020204030204" pitchFamily="34" charset="0"/>
                <a:ea typeface="Aptos" panose="020B0004020202020204" pitchFamily="34" charset="0"/>
                <a:cs typeface="Calibri" panose="020F0502020204030204" pitchFamily="34" charset="0"/>
              </a:rPr>
              <a:t> qu</a:t>
            </a:r>
            <a:r>
              <a:rPr lang="en-US" kern="100" dirty="0">
                <a:highlight>
                  <a:srgbClr val="FFFF00"/>
                </a:highlight>
                <a:latin typeface="Calibri" panose="020F0502020204030204" pitchFamily="34" charset="0"/>
                <a:ea typeface="Aptos" panose="020B0004020202020204" pitchFamily="34" charset="0"/>
                <a:cs typeface="Calibri" panose="020F0502020204030204" pitchFamily="34" charset="0"/>
              </a:rPr>
              <a:t>e </a:t>
            </a:r>
            <a:r>
              <a:rPr lang="en-US" kern="100" dirty="0" err="1">
                <a:highlight>
                  <a:srgbClr val="FFFF00"/>
                </a:highlight>
                <a:latin typeface="Calibri" panose="020F0502020204030204" pitchFamily="34" charset="0"/>
                <a:ea typeface="Aptos" panose="020B0004020202020204" pitchFamily="34" charset="0"/>
                <a:cs typeface="Calibri" panose="020F0502020204030204" pitchFamily="34" charset="0"/>
              </a:rPr>
              <a:t>cela</a:t>
            </a:r>
            <a:r>
              <a:rPr lang="en-US" kern="100" dirty="0">
                <a:highlight>
                  <a:srgbClr val="FFFF00"/>
                </a:highlight>
                <a:latin typeface="Calibri" panose="020F0502020204030204" pitchFamily="34" charset="0"/>
                <a:ea typeface="Aptos" panose="020B0004020202020204" pitchFamily="34" charset="0"/>
                <a:cs typeface="Calibri" panose="020F0502020204030204" pitchFamily="34" charset="0"/>
              </a:rPr>
              <a:t> </a:t>
            </a:r>
            <a:r>
              <a:rPr lang="en-US" kern="100" dirty="0" err="1">
                <a:highlight>
                  <a:srgbClr val="FFFF00"/>
                </a:highlight>
                <a:latin typeface="Calibri" panose="020F0502020204030204" pitchFamily="34" charset="0"/>
                <a:ea typeface="Aptos" panose="020B0004020202020204" pitchFamily="34" charset="0"/>
                <a:cs typeface="Calibri" panose="020F0502020204030204" pitchFamily="34" charset="0"/>
              </a:rPr>
              <a:t>entraînerait</a:t>
            </a:r>
            <a:r>
              <a:rPr lang="en-US" kern="100" dirty="0">
                <a:highlight>
                  <a:srgbClr val="FFFF00"/>
                </a:highlight>
                <a:latin typeface="Calibri" panose="020F0502020204030204" pitchFamily="34" charset="0"/>
                <a:ea typeface="Aptos" panose="020B0004020202020204" pitchFamily="34" charset="0"/>
                <a:cs typeface="Calibri" panose="020F0502020204030204" pitchFamily="34" charset="0"/>
              </a:rPr>
              <a:t> un grand </a:t>
            </a:r>
            <a:r>
              <a:rPr lang="en-US" kern="100" dirty="0" err="1">
                <a:highlight>
                  <a:srgbClr val="FFFF00"/>
                </a:highlight>
                <a:latin typeface="Calibri" panose="020F0502020204030204" pitchFamily="34" charset="0"/>
                <a:ea typeface="Aptos" panose="020B0004020202020204" pitchFamily="34" charset="0"/>
                <a:cs typeface="Calibri" panose="020F0502020204030204" pitchFamily="34" charset="0"/>
              </a:rPr>
              <a:t>nombre</a:t>
            </a:r>
            <a:r>
              <a:rPr lang="en-US" kern="100" dirty="0">
                <a:highlight>
                  <a:srgbClr val="FFFF00"/>
                </a:highlight>
                <a:latin typeface="Calibri" panose="020F0502020204030204" pitchFamily="34" charset="0"/>
                <a:ea typeface="Aptos" panose="020B0004020202020204" pitchFamily="34" charset="0"/>
                <a:cs typeface="Calibri" panose="020F0502020204030204" pitchFamily="34" charset="0"/>
              </a:rPr>
              <a:t> de femmes à </a:t>
            </a:r>
            <a:r>
              <a:rPr lang="en-US" kern="100" dirty="0" err="1">
                <a:highlight>
                  <a:srgbClr val="FFFF00"/>
                </a:highlight>
                <a:latin typeface="Calibri" panose="020F0502020204030204" pitchFamily="34" charset="0"/>
                <a:ea typeface="Aptos" panose="020B0004020202020204" pitchFamily="34" charset="0"/>
                <a:cs typeface="Calibri" panose="020F0502020204030204" pitchFamily="34" charset="0"/>
              </a:rPr>
              <a:t>aller</a:t>
            </a:r>
            <a:r>
              <a:rPr lang="en-US" kern="100" dirty="0">
                <a:highlight>
                  <a:srgbClr val="FFFF00"/>
                </a:highlight>
                <a:latin typeface="Calibri" panose="020F0502020204030204" pitchFamily="34" charset="0"/>
                <a:ea typeface="Aptos" panose="020B0004020202020204" pitchFamily="34" charset="0"/>
                <a:cs typeface="Calibri" panose="020F0502020204030204" pitchFamily="34" charset="0"/>
              </a:rPr>
              <a:t> voter pour Harris et les </a:t>
            </a:r>
            <a:r>
              <a:rPr lang="en-US" kern="100" dirty="0" err="1">
                <a:highlight>
                  <a:srgbClr val="FFFF00"/>
                </a:highlight>
                <a:latin typeface="Calibri" panose="020F0502020204030204" pitchFamily="34" charset="0"/>
                <a:ea typeface="Aptos" panose="020B0004020202020204" pitchFamily="34" charset="0"/>
                <a:cs typeface="Calibri" panose="020F0502020204030204" pitchFamily="34" charset="0"/>
              </a:rPr>
              <a:t>Démocrates</a:t>
            </a:r>
            <a:r>
              <a:rPr lang="en-US" kern="100" dirty="0">
                <a:highlight>
                  <a:srgbClr val="FFFF00"/>
                </a:highlight>
                <a:latin typeface="Calibri" panose="020F0502020204030204" pitchFamily="34" charset="0"/>
                <a:ea typeface="Aptos" panose="020B0004020202020204" pitchFamily="34" charset="0"/>
                <a:cs typeface="Calibri" panose="020F0502020204030204" pitchFamily="34" charset="0"/>
              </a:rPr>
              <a:t> / </a:t>
            </a:r>
            <a:r>
              <a:rPr lang="en-US" kern="100" dirty="0" err="1">
                <a:highlight>
                  <a:srgbClr val="FFFF00"/>
                </a:highlight>
                <a:latin typeface="Calibri" panose="020F0502020204030204" pitchFamily="34" charset="0"/>
                <a:ea typeface="Aptos" panose="020B0004020202020204" pitchFamily="34" charset="0"/>
                <a:cs typeface="Calibri" panose="020F0502020204030204" pitchFamily="34" charset="0"/>
              </a:rPr>
              <a:t>une</a:t>
            </a:r>
            <a:r>
              <a:rPr lang="en-US" kern="100" dirty="0">
                <a:highlight>
                  <a:srgbClr val="FFFF00"/>
                </a:highlight>
                <a:latin typeface="Calibri" panose="020F0502020204030204" pitchFamily="34" charset="0"/>
                <a:ea typeface="Aptos" panose="020B0004020202020204" pitchFamily="34" charset="0"/>
                <a:cs typeface="Calibri" panose="020F0502020204030204" pitchFamily="34" charset="0"/>
              </a:rPr>
              <a:t> </a:t>
            </a:r>
            <a:r>
              <a:rPr lang="en-US" kern="100" dirty="0" err="1">
                <a:highlight>
                  <a:srgbClr val="FFFF00"/>
                </a:highlight>
                <a:latin typeface="Calibri" panose="020F0502020204030204" pitchFamily="34" charset="0"/>
                <a:ea typeface="Aptos" panose="020B0004020202020204" pitchFamily="34" charset="0"/>
                <a:cs typeface="Calibri" panose="020F0502020204030204" pitchFamily="34" charset="0"/>
              </a:rPr>
              <a:t>mobilisation</a:t>
            </a:r>
            <a:r>
              <a:rPr lang="en-US" kern="100" dirty="0">
                <a:highlight>
                  <a:srgbClr val="FFFF00"/>
                </a:highlight>
                <a:latin typeface="Calibri" panose="020F0502020204030204" pitchFamily="34" charset="0"/>
                <a:ea typeface="Aptos" panose="020B0004020202020204" pitchFamily="34" charset="0"/>
                <a:cs typeface="Calibri" panose="020F0502020204030204" pitchFamily="34" charset="0"/>
              </a:rPr>
              <a:t> massive des femmes </a:t>
            </a:r>
            <a:r>
              <a:rPr lang="en-US" kern="100" dirty="0" err="1">
                <a:highlight>
                  <a:srgbClr val="FFFF00"/>
                </a:highlight>
                <a:latin typeface="Calibri" panose="020F0502020204030204" pitchFamily="34" charset="0"/>
                <a:ea typeface="Aptos" panose="020B0004020202020204" pitchFamily="34" charset="0"/>
                <a:cs typeface="Calibri" panose="020F0502020204030204" pitchFamily="34" charset="0"/>
              </a:rPr>
              <a:t>en</a:t>
            </a:r>
            <a:r>
              <a:rPr lang="en-US" kern="100" dirty="0">
                <a:highlight>
                  <a:srgbClr val="FFFF00"/>
                </a:highlight>
                <a:latin typeface="Calibri" panose="020F0502020204030204" pitchFamily="34" charset="0"/>
                <a:ea typeface="Aptos" panose="020B0004020202020204" pitchFamily="34" charset="0"/>
                <a:cs typeface="Calibri" panose="020F0502020204030204" pitchFamily="34" charset="0"/>
              </a:rPr>
              <a:t> </a:t>
            </a:r>
            <a:r>
              <a:rPr lang="en-US" kern="100" dirty="0" err="1">
                <a:highlight>
                  <a:srgbClr val="FFFF00"/>
                </a:highlight>
                <a:latin typeface="Calibri" panose="020F0502020204030204" pitchFamily="34" charset="0"/>
                <a:ea typeface="Aptos" panose="020B0004020202020204" pitchFamily="34" charset="0"/>
                <a:cs typeface="Calibri" panose="020F0502020204030204" pitchFamily="34" charset="0"/>
              </a:rPr>
              <a:t>faveur</a:t>
            </a:r>
            <a:r>
              <a:rPr lang="en-US" kern="100" dirty="0">
                <a:highlight>
                  <a:srgbClr val="FFFF00"/>
                </a:highlight>
                <a:latin typeface="Calibri" panose="020F0502020204030204" pitchFamily="34" charset="0"/>
                <a:ea typeface="Aptos" panose="020B0004020202020204" pitchFamily="34" charset="0"/>
                <a:cs typeface="Calibri" panose="020F0502020204030204" pitchFamily="34" charset="0"/>
              </a:rPr>
              <a:t> de</a:t>
            </a:r>
            <a:endParaRPr lang="fr-FR" kern="100" dirty="0">
              <a:effectLst/>
              <a:highlight>
                <a:srgbClr val="FFFF00"/>
              </a:highlight>
              <a:latin typeface="Calibri" panose="020F0502020204030204" pitchFamily="34"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2135955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6391B16-A05F-D003-1278-DE161794C2D0}"/>
              </a:ext>
            </a:extLst>
          </p:cNvPr>
          <p:cNvSpPr txBox="1"/>
          <p:nvPr/>
        </p:nvSpPr>
        <p:spPr>
          <a:xfrm>
            <a:off x="1318438" y="520995"/>
            <a:ext cx="10706986" cy="5432385"/>
          </a:xfrm>
          <a:prstGeom prst="rect">
            <a:avLst/>
          </a:prstGeom>
          <a:noFill/>
        </p:spPr>
        <p:txBody>
          <a:bodyPr wrap="square">
            <a:spAutoFit/>
          </a:bodyPr>
          <a:lstStyle/>
          <a:p>
            <a:pPr>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Yet simultaneously, because abortion had become politically toxic for Republicans, Trump </a:t>
            </a:r>
            <a:r>
              <a:rPr lang="en-US" sz="18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2"/>
              </a:rPr>
              <a:t>distanced himself</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from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bans that had swept the nation</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He insisted abortion regulation was now exclusively a state matter. After months of questioning,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Trump indicated he would </a:t>
            </a:r>
            <a:r>
              <a:rPr lang="en-US" b="1" kern="100" dirty="0">
                <a:latin typeface="Calibri" panose="020F0502020204030204" pitchFamily="34" charset="0"/>
                <a:ea typeface="Aptos" panose="020B0004020202020204" pitchFamily="34" charset="0"/>
                <a:cs typeface="Times New Roman" panose="02020603050405020304" pitchFamily="18" charset="0"/>
              </a:rPr>
              <a:t>veto a federal abortion ban</a:t>
            </a:r>
            <a:r>
              <a:rPr lang="fr-FR" sz="1800" b="1"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 promise few </a:t>
            </a:r>
            <a:r>
              <a:rPr lang="en-US" b="1" kern="100" dirty="0">
                <a:latin typeface="Calibri" panose="020F0502020204030204" pitchFamily="34" charset="0"/>
                <a:ea typeface="Aptos" panose="020B0004020202020204" pitchFamily="34" charset="0"/>
                <a:cs typeface="Times New Roman" panose="02020603050405020304" pitchFamily="18" charset="0"/>
              </a:rPr>
              <a:t>put any stock in</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a:t>
            </a:r>
            <a:endParaRPr lang="fr-FR" sz="2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fr-FR" dirty="0">
                <a:highlight>
                  <a:srgbClr val="FFFF00"/>
                </a:highlight>
                <a:latin typeface="Arial" panose="020B0604020202020204" pitchFamily="34" charset="0"/>
                <a:cs typeface="Arial" panose="020B0604020202020204" pitchFamily="34" charset="0"/>
              </a:rPr>
              <a:t>→ </a:t>
            </a:r>
            <a:r>
              <a:rPr lang="fr-FR" dirty="0">
                <a:highlight>
                  <a:srgbClr val="FFFF00"/>
                </a:highlight>
                <a:latin typeface="Calibri" panose="020F0502020204030204" pitchFamily="34" charset="0"/>
                <a:cs typeface="Calibri" panose="020F0502020204030204" pitchFamily="34" charset="0"/>
              </a:rPr>
              <a:t>Trump a pris ses distances </a:t>
            </a:r>
            <a:r>
              <a:rPr lang="fr-FR" b="1" dirty="0">
                <a:highlight>
                  <a:srgbClr val="FFFF00"/>
                </a:highlight>
                <a:latin typeface="Calibri" panose="020F0502020204030204" pitchFamily="34" charset="0"/>
                <a:cs typeface="Calibri" panose="020F0502020204030204" pitchFamily="34" charset="0"/>
              </a:rPr>
              <a:t>avec les interdictions qui avaient déferlé sur le pays</a:t>
            </a:r>
            <a:r>
              <a:rPr lang="fr-FR" dirty="0">
                <a:highlight>
                  <a:srgbClr val="FFFF00"/>
                </a:highlight>
                <a:latin typeface="Calibri" panose="020F0502020204030204" pitchFamily="34" charset="0"/>
                <a:cs typeface="Calibri" panose="020F0502020204030204" pitchFamily="34" charset="0"/>
              </a:rPr>
              <a:t>. Après des mois de questions de la part des journalistes, </a:t>
            </a:r>
            <a:r>
              <a:rPr lang="fr-FR" b="1" dirty="0">
                <a:highlight>
                  <a:srgbClr val="FFFF00"/>
                </a:highlight>
                <a:latin typeface="Calibri" panose="020F0502020204030204" pitchFamily="34" charset="0"/>
                <a:cs typeface="Calibri" panose="020F0502020204030204" pitchFamily="34" charset="0"/>
              </a:rPr>
              <a:t>Trump a laissé entendre qu’il opposerait son veto à une interdiction fédérale de l’avortement (une promesse à laquelle peu ont accordé de crédit).</a:t>
            </a:r>
          </a:p>
          <a:p>
            <a:pPr>
              <a:lnSpc>
                <a:spcPct val="107000"/>
              </a:lnSpc>
              <a:spcAft>
                <a:spcPts val="800"/>
              </a:spcAft>
            </a:pPr>
            <a:endParaRPr lang="en-US" sz="1800" b="1" kern="100" dirty="0">
              <a:effectLst/>
              <a:highlight>
                <a:srgbClr val="FFFF00"/>
              </a:highlight>
              <a:latin typeface="Calibri" panose="020F0502020204030204" pitchFamily="34" charset="0"/>
              <a:ea typeface="Aptos" panose="020B0004020202020204" pitchFamily="34" charset="0"/>
              <a:cs typeface="Calibri" panose="020F0502020204030204" pitchFamily="34" charset="0"/>
            </a:endParaRPr>
          </a:p>
          <a:p>
            <a:pPr>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Donald Trump's tactic of delivering ambiguous statements on the subject paid off</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The results of the November 5 elections showed that it remained central to the concerns of a majority of voters, but that abortion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no longer functioned as an effective springboard for the Democratic candidates also on the ballot</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Two Republican strongholds passed measures protecting abortion while otherwise massively supporting Trump in the presidential race: Missouri and Montana, with over 58% of the vote.</a:t>
            </a:r>
          </a:p>
          <a:p>
            <a:pPr>
              <a:lnSpc>
                <a:spcPct val="107000"/>
              </a:lnSpc>
              <a:spcAft>
                <a:spcPts val="800"/>
              </a:spcAft>
            </a:pPr>
            <a:r>
              <a:rPr lang="fr-FR" dirty="0">
                <a:highlight>
                  <a:srgbClr val="FFFF00"/>
                </a:highlight>
                <a:latin typeface="Arial" panose="020B0604020202020204" pitchFamily="34" charset="0"/>
                <a:cs typeface="Arial" panose="020B0604020202020204" pitchFamily="34" charset="0"/>
              </a:rPr>
              <a:t>→ </a:t>
            </a:r>
            <a:r>
              <a:rPr lang="fr-FR" b="1" dirty="0">
                <a:highlight>
                  <a:srgbClr val="FFFF00"/>
                </a:highlight>
                <a:latin typeface="Calibri" panose="020F0502020204030204" pitchFamily="34" charset="0"/>
                <a:cs typeface="Calibri" panose="020F0502020204030204" pitchFamily="34" charset="0"/>
              </a:rPr>
              <a:t>La tactique de Donald Trump, consistant à faire des déclarations ambiguës sur le sujet, a porté ses fruits. </a:t>
            </a:r>
            <a:r>
              <a:rPr lang="fr-FR" dirty="0">
                <a:highlight>
                  <a:srgbClr val="FFFF00"/>
                </a:highlight>
                <a:latin typeface="Calibri" panose="020F0502020204030204" pitchFamily="34" charset="0"/>
                <a:cs typeface="Calibri" panose="020F0502020204030204" pitchFamily="34" charset="0"/>
              </a:rPr>
              <a:t>Les résultats des élections du 5 novembre ont montré que la question restait centrale pour une majorité d’électeurs, mais que </a:t>
            </a:r>
            <a:r>
              <a:rPr lang="fr-FR" b="1" dirty="0">
                <a:highlight>
                  <a:srgbClr val="FFFF00"/>
                </a:highlight>
                <a:latin typeface="Calibri" panose="020F0502020204030204" pitchFamily="34" charset="0"/>
                <a:cs typeface="Calibri" panose="020F0502020204030204" pitchFamily="34" charset="0"/>
              </a:rPr>
              <a:t>l’avortement ne constituait plus un levier efficace pour les candidats démocrates également en lice</a:t>
            </a:r>
            <a:r>
              <a:rPr lang="fr-FR" dirty="0">
                <a:highlight>
                  <a:srgbClr val="FFFF00"/>
                </a:highlight>
                <a:latin typeface="Calibri" panose="020F0502020204030204" pitchFamily="34" charset="0"/>
                <a:cs typeface="Calibri" panose="020F0502020204030204" pitchFamily="34" charset="0"/>
              </a:rPr>
              <a:t>.</a:t>
            </a:r>
            <a:endParaRPr lang="en-US" sz="1800" kern="100" dirty="0">
              <a:effectLst/>
              <a:highlight>
                <a:srgbClr val="FFFF00"/>
              </a:highlight>
              <a:latin typeface="Calibri" panose="020F0502020204030204" pitchFamily="34" charset="0"/>
              <a:ea typeface="Aptos" panose="020B0004020202020204" pitchFamily="34" charset="0"/>
              <a:cs typeface="Calibri" panose="020F0502020204030204" pitchFamily="34" charset="0"/>
            </a:endParaRPr>
          </a:p>
          <a:p>
            <a:pPr>
              <a:lnSpc>
                <a:spcPct val="107000"/>
              </a:lnSpc>
              <a:spcAft>
                <a:spcPts val="800"/>
              </a:spcAft>
            </a:pPr>
            <a:endParaRPr lang="fr-FR"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8572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94087" cy="5037577"/>
          </a:xfrm>
          <a:prstGeom prst="rect">
            <a:avLst/>
          </a:prstGeom>
        </p:spPr>
      </p:pic>
      <p:sp>
        <p:nvSpPr>
          <p:cNvPr id="7" name="Rectangle 6"/>
          <p:cNvSpPr/>
          <p:nvPr/>
        </p:nvSpPr>
        <p:spPr>
          <a:xfrm>
            <a:off x="8294087" y="1688991"/>
            <a:ext cx="2901997" cy="830997"/>
          </a:xfrm>
          <a:prstGeom prst="rect">
            <a:avLst/>
          </a:prstGeom>
        </p:spPr>
        <p:txBody>
          <a:bodyPr wrap="square">
            <a:spAutoFit/>
          </a:bodyPr>
          <a:lstStyle/>
          <a:p>
            <a:r>
              <a:rPr lang="fr-FR" sz="1600" dirty="0"/>
              <a:t>https://www.vox.com/videos/370668/how-trump-could-ban-abortion-medication-president</a:t>
            </a:r>
          </a:p>
        </p:txBody>
      </p:sp>
      <p:sp>
        <p:nvSpPr>
          <p:cNvPr id="8" name="ZoneTexte 7"/>
          <p:cNvSpPr txBox="1"/>
          <p:nvPr/>
        </p:nvSpPr>
        <p:spPr>
          <a:xfrm>
            <a:off x="661182" y="5037577"/>
            <a:ext cx="11155680" cy="1846659"/>
          </a:xfrm>
          <a:prstGeom prst="rect">
            <a:avLst/>
          </a:prstGeom>
          <a:noFill/>
        </p:spPr>
        <p:txBody>
          <a:bodyPr wrap="square" rtlCol="0">
            <a:spAutoFit/>
          </a:bodyPr>
          <a:lstStyle/>
          <a:p>
            <a:pPr marL="342900" indent="-342900">
              <a:buAutoNum type="arabicParenR"/>
            </a:pPr>
            <a:r>
              <a:rPr lang="fr-FR" sz="1600" dirty="0" err="1"/>
              <a:t>What</a:t>
            </a:r>
            <a:r>
              <a:rPr lang="fr-FR" sz="1600" dirty="0"/>
              <a:t> has </a:t>
            </a:r>
            <a:r>
              <a:rPr lang="fr-FR" sz="1600" dirty="0" err="1"/>
              <a:t>happened</a:t>
            </a:r>
            <a:r>
              <a:rPr lang="fr-FR" sz="1600" dirty="0"/>
              <a:t> in the US </a:t>
            </a:r>
            <a:r>
              <a:rPr lang="fr-FR" sz="1600" dirty="0" err="1"/>
              <a:t>since</a:t>
            </a:r>
            <a:r>
              <a:rPr lang="fr-FR" sz="1600" dirty="0"/>
              <a:t> </a:t>
            </a:r>
            <a:r>
              <a:rPr lang="fr-FR" sz="1600" dirty="0" err="1"/>
              <a:t>Roe</a:t>
            </a:r>
            <a:r>
              <a:rPr lang="fr-FR" sz="1600" dirty="0"/>
              <a:t> v Wade </a:t>
            </a:r>
            <a:r>
              <a:rPr lang="fr-FR" sz="1600" dirty="0" err="1"/>
              <a:t>was</a:t>
            </a:r>
            <a:r>
              <a:rPr lang="fr-FR" sz="1600" dirty="0"/>
              <a:t> </a:t>
            </a:r>
            <a:r>
              <a:rPr lang="fr-FR" sz="1600" dirty="0" err="1"/>
              <a:t>overturned</a:t>
            </a:r>
            <a:r>
              <a:rPr lang="fr-FR" sz="1600" dirty="0"/>
              <a:t>?</a:t>
            </a:r>
          </a:p>
          <a:p>
            <a:pPr marL="342900" indent="-342900">
              <a:buAutoNum type="arabicParenR"/>
            </a:pPr>
            <a:r>
              <a:rPr lang="fr-FR" sz="1600" dirty="0" err="1"/>
              <a:t>Why</a:t>
            </a:r>
            <a:r>
              <a:rPr lang="fr-FR" sz="1600" dirty="0"/>
              <a:t> has </a:t>
            </a:r>
            <a:r>
              <a:rPr lang="fr-FR" sz="1600" dirty="0" err="1"/>
              <a:t>this</a:t>
            </a:r>
            <a:r>
              <a:rPr lang="fr-FR" sz="1600" dirty="0"/>
              <a:t> </a:t>
            </a:r>
            <a:r>
              <a:rPr lang="fr-FR" sz="1600" dirty="0" err="1"/>
              <a:t>increased</a:t>
            </a:r>
            <a:r>
              <a:rPr lang="fr-FR" sz="1600" dirty="0"/>
              <a:t> the sale of </a:t>
            </a:r>
            <a:r>
              <a:rPr lang="fr-FR" sz="1600" dirty="0" err="1"/>
              <a:t>Mifepristone</a:t>
            </a:r>
            <a:r>
              <a:rPr lang="fr-FR" sz="1600" dirty="0"/>
              <a:t>?</a:t>
            </a:r>
          </a:p>
          <a:p>
            <a:pPr marL="342900" indent="-342900">
              <a:buAutoNum type="arabicParenR"/>
            </a:pPr>
            <a:r>
              <a:rPr lang="fr-FR" sz="1600" dirty="0" err="1"/>
              <a:t>What</a:t>
            </a:r>
            <a:r>
              <a:rPr lang="fr-FR" sz="1600" dirty="0"/>
              <a:t> </a:t>
            </a:r>
            <a:r>
              <a:rPr lang="fr-FR" sz="1600" dirty="0" err="1"/>
              <a:t>is</a:t>
            </a:r>
            <a:r>
              <a:rPr lang="fr-FR" sz="1600" dirty="0"/>
              <a:t> the </a:t>
            </a:r>
            <a:r>
              <a:rPr lang="fr-FR" sz="1600" dirty="0" err="1"/>
              <a:t>Comstock</a:t>
            </a:r>
            <a:r>
              <a:rPr lang="fr-FR" sz="1600" dirty="0"/>
              <a:t> </a:t>
            </a:r>
            <a:r>
              <a:rPr lang="fr-FR" sz="1600" dirty="0" err="1"/>
              <a:t>Act</a:t>
            </a:r>
            <a:r>
              <a:rPr lang="fr-FR" sz="1600" dirty="0"/>
              <a:t>?</a:t>
            </a:r>
          </a:p>
          <a:p>
            <a:r>
              <a:rPr lang="fr-FR" sz="1600" dirty="0"/>
              <a:t>4)    </a:t>
            </a:r>
            <a:r>
              <a:rPr lang="fr-FR" sz="1600" dirty="0" err="1"/>
              <a:t>Why</a:t>
            </a:r>
            <a:r>
              <a:rPr lang="fr-FR" sz="1600" dirty="0"/>
              <a:t> </a:t>
            </a:r>
            <a:r>
              <a:rPr lang="fr-FR" sz="1600" dirty="0" err="1"/>
              <a:t>could</a:t>
            </a:r>
            <a:r>
              <a:rPr lang="fr-FR" sz="1600" dirty="0"/>
              <a:t> </a:t>
            </a:r>
            <a:r>
              <a:rPr lang="fr-FR" sz="1600" dirty="0" err="1"/>
              <a:t>it</a:t>
            </a:r>
            <a:r>
              <a:rPr lang="fr-FR" sz="1600" dirty="0"/>
              <a:t> </a:t>
            </a:r>
            <a:r>
              <a:rPr lang="fr-FR" sz="1600" dirty="0" err="1"/>
              <a:t>play</a:t>
            </a:r>
            <a:r>
              <a:rPr lang="fr-FR" sz="1600" dirty="0"/>
              <a:t> an instrumental </a:t>
            </a:r>
            <a:r>
              <a:rPr lang="fr-FR" sz="1600" dirty="0" err="1"/>
              <a:t>role</a:t>
            </a:r>
            <a:r>
              <a:rPr lang="fr-FR" sz="1600" dirty="0"/>
              <a:t> in the future of reproductive </a:t>
            </a:r>
            <a:r>
              <a:rPr lang="fr-FR" sz="1600" dirty="0" err="1"/>
              <a:t>rights</a:t>
            </a:r>
            <a:r>
              <a:rPr lang="fr-FR" sz="1600" dirty="0"/>
              <a:t> </a:t>
            </a:r>
            <a:r>
              <a:rPr lang="fr-FR" sz="1600" dirty="0" err="1"/>
              <a:t>policies</a:t>
            </a:r>
            <a:r>
              <a:rPr lang="fr-FR" sz="1600" dirty="0"/>
              <a:t>?</a:t>
            </a:r>
          </a:p>
          <a:p>
            <a:r>
              <a:rPr lang="fr-FR" sz="1600" dirty="0"/>
              <a:t>5)    </a:t>
            </a:r>
            <a:r>
              <a:rPr lang="fr-FR" sz="1600" dirty="0" err="1"/>
              <a:t>What</a:t>
            </a:r>
            <a:r>
              <a:rPr lang="fr-FR" sz="1600" dirty="0"/>
              <a:t> about the 14th </a:t>
            </a:r>
            <a:r>
              <a:rPr lang="fr-FR" sz="1600" dirty="0" err="1"/>
              <a:t>amendment</a:t>
            </a:r>
            <a:r>
              <a:rPr lang="fr-FR" sz="1600" dirty="0"/>
              <a:t>? How </a:t>
            </a:r>
            <a:r>
              <a:rPr lang="fr-FR" sz="1600" dirty="0" err="1"/>
              <a:t>can</a:t>
            </a:r>
            <a:r>
              <a:rPr lang="fr-FR" sz="1600" dirty="0"/>
              <a:t> </a:t>
            </a:r>
            <a:r>
              <a:rPr lang="fr-FR" sz="1600" dirty="0" err="1"/>
              <a:t>it</a:t>
            </a:r>
            <a:r>
              <a:rPr lang="fr-FR" sz="1600" dirty="0"/>
              <a:t> </a:t>
            </a:r>
            <a:r>
              <a:rPr lang="fr-FR" sz="1600" dirty="0" err="1"/>
              <a:t>become</a:t>
            </a:r>
            <a:r>
              <a:rPr lang="fr-FR" sz="1600" dirty="0"/>
              <a:t> a </a:t>
            </a:r>
            <a:r>
              <a:rPr lang="fr-FR" sz="1600" dirty="0" err="1"/>
              <a:t>tool</a:t>
            </a:r>
            <a:r>
              <a:rPr lang="fr-FR" sz="1600" dirty="0"/>
              <a:t> in the hands of pro-life </a:t>
            </a:r>
            <a:r>
              <a:rPr lang="fr-FR" sz="1600" dirty="0" err="1"/>
              <a:t>activists</a:t>
            </a:r>
            <a:r>
              <a:rPr lang="fr-FR" sz="1600" dirty="0"/>
              <a:t>?</a:t>
            </a:r>
          </a:p>
          <a:p>
            <a:endParaRPr lang="fr-FR" sz="1600" dirty="0"/>
          </a:p>
          <a:p>
            <a:pPr marL="342900" indent="-342900">
              <a:buAutoNum type="arabicParenR"/>
            </a:pPr>
            <a:endParaRPr lang="fr-FR" dirty="0"/>
          </a:p>
        </p:txBody>
      </p:sp>
    </p:spTree>
    <p:extLst>
      <p:ext uri="{BB962C8B-B14F-4D97-AF65-F5344CB8AC3E}">
        <p14:creationId xmlns:p14="http://schemas.microsoft.com/office/powerpoint/2010/main" val="688387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3B9962D-DD25-2B29-627C-99E13DBA9B52}"/>
              </a:ext>
            </a:extLst>
          </p:cNvPr>
          <p:cNvSpPr txBox="1"/>
          <p:nvPr/>
        </p:nvSpPr>
        <p:spPr>
          <a:xfrm>
            <a:off x="368595" y="339293"/>
            <a:ext cx="11146465" cy="6029279"/>
          </a:xfrm>
          <a:prstGeom prst="rect">
            <a:avLst/>
          </a:prstGeom>
          <a:noFill/>
        </p:spPr>
        <p:txBody>
          <a:bodyPr wrap="square">
            <a:spAutoFit/>
          </a:bodyPr>
          <a:lstStyle/>
          <a:p>
            <a:pPr>
              <a:lnSpc>
                <a:spcPct val="107000"/>
              </a:lnSpc>
              <a:spcAft>
                <a:spcPts val="800"/>
              </a:spcAft>
            </a:pPr>
            <a:r>
              <a:rPr lang="en-US" sz="1800" u="sng" kern="100" dirty="0">
                <a:effectLst/>
                <a:latin typeface="Calibri" panose="020F0502020204030204" pitchFamily="34" charset="0"/>
                <a:ea typeface="Aptos" panose="020B0004020202020204" pitchFamily="34" charset="0"/>
                <a:cs typeface="Times New Roman" panose="02020603050405020304" pitchFamily="18" charset="0"/>
              </a:rPr>
              <a:t>The campaign</a:t>
            </a:r>
            <a:endParaRPr lang="fr-FR" sz="2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For the first time in months,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despite his many legal entanglements</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in New York and elsewhere, it was Trump, not his opponent, President Joe Biden, who seemed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to have been thrown off balance</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as he whipsawed between the courtroom and the functions of his campaign.</a:t>
            </a:r>
          </a:p>
          <a:p>
            <a:pPr>
              <a:lnSpc>
                <a:spcPct val="107000"/>
              </a:lnSpc>
              <a:spcAft>
                <a:spcPts val="800"/>
              </a:spcAft>
            </a:pPr>
            <a:r>
              <a:rPr lang="en-US" b="1" kern="100" dirty="0">
                <a:highlight>
                  <a:srgbClr val="FFFF00"/>
                </a:highlight>
                <a:latin typeface="Arial" panose="020B0604020202020204" pitchFamily="34" charset="0"/>
                <a:ea typeface="Aptos" panose="020B0004020202020204" pitchFamily="34" charset="0"/>
                <a:cs typeface="Arial" panose="020B0604020202020204" pitchFamily="34" charset="0"/>
              </a:rPr>
              <a:t>→ </a:t>
            </a:r>
            <a:r>
              <a:rPr lang="en-US" b="1" kern="100" dirty="0">
                <a:highlight>
                  <a:srgbClr val="FFFF00"/>
                </a:highlight>
                <a:latin typeface="Calibri" panose="020F0502020204030204" pitchFamily="34" charset="0"/>
                <a:ea typeface="Aptos" panose="020B0004020202020204" pitchFamily="34" charset="0"/>
                <a:cs typeface="Times New Roman" panose="02020603050405020304" pitchFamily="18" charset="0"/>
              </a:rPr>
              <a:t>malgré </a:t>
            </a:r>
            <a:r>
              <a:rPr lang="en-US" b="1" kern="100" dirty="0" err="1">
                <a:highlight>
                  <a:srgbClr val="FFFF00"/>
                </a:highlight>
                <a:latin typeface="Calibri" panose="020F0502020204030204" pitchFamily="34" charset="0"/>
                <a:ea typeface="Aptos" panose="020B0004020202020204" pitchFamily="34" charset="0"/>
                <a:cs typeface="Times New Roman" panose="02020603050405020304" pitchFamily="18" charset="0"/>
              </a:rPr>
              <a:t>ses</a:t>
            </a:r>
            <a:r>
              <a:rPr lang="en-US" b="1" kern="100" dirty="0">
                <a:highlight>
                  <a:srgbClr val="FFFF00"/>
                </a:highlight>
                <a:latin typeface="Calibri" panose="020F0502020204030204" pitchFamily="34" charset="0"/>
                <a:ea typeface="Aptos" panose="020B0004020202020204" pitchFamily="34" charset="0"/>
                <a:cs typeface="Times New Roman" panose="02020603050405020304" pitchFamily="18" charset="0"/>
              </a:rPr>
              <a:t> </a:t>
            </a:r>
            <a:r>
              <a:rPr lang="en-US" b="1" kern="100" dirty="0" err="1">
                <a:highlight>
                  <a:srgbClr val="FFFF00"/>
                </a:highlight>
                <a:latin typeface="Calibri" panose="020F0502020204030204" pitchFamily="34" charset="0"/>
                <a:ea typeface="Aptos" panose="020B0004020202020204" pitchFamily="34" charset="0"/>
                <a:cs typeface="Times New Roman" panose="02020603050405020304" pitchFamily="18" charset="0"/>
              </a:rPr>
              <a:t>démêlés</a:t>
            </a:r>
            <a:r>
              <a:rPr lang="en-US" b="1" kern="100" dirty="0">
                <a:highlight>
                  <a:srgbClr val="FFFF00"/>
                </a:highlight>
                <a:latin typeface="Calibri" panose="020F0502020204030204" pitchFamily="34" charset="0"/>
                <a:ea typeface="Aptos" panose="020B0004020202020204" pitchFamily="34" charset="0"/>
                <a:cs typeface="Times New Roman" panose="02020603050405020304" pitchFamily="18" charset="0"/>
              </a:rPr>
              <a:t> </a:t>
            </a:r>
            <a:r>
              <a:rPr lang="en-US" b="1" kern="100" dirty="0" err="1">
                <a:highlight>
                  <a:srgbClr val="FFFF00"/>
                </a:highlight>
                <a:latin typeface="Calibri" panose="020F0502020204030204" pitchFamily="34" charset="0"/>
                <a:ea typeface="Aptos" panose="020B0004020202020204" pitchFamily="34" charset="0"/>
                <a:cs typeface="Times New Roman" panose="02020603050405020304" pitchFamily="18" charset="0"/>
              </a:rPr>
              <a:t>judiciaires</a:t>
            </a:r>
            <a:r>
              <a:rPr lang="en-US" b="1" kern="100" dirty="0">
                <a:highlight>
                  <a:srgbClr val="FFFF00"/>
                </a:highlight>
                <a:latin typeface="Calibri" panose="020F0502020204030204" pitchFamily="34" charset="0"/>
                <a:ea typeface="Aptos" panose="020B0004020202020204" pitchFamily="34" charset="0"/>
                <a:cs typeface="Times New Roman" panose="02020603050405020304" pitchFamily="18" charset="0"/>
              </a:rPr>
              <a:t> à NY et </a:t>
            </a:r>
            <a:r>
              <a:rPr lang="en-US" b="1" kern="100" dirty="0" err="1">
                <a:highlight>
                  <a:srgbClr val="FFFF00"/>
                </a:highlight>
                <a:latin typeface="Calibri" panose="020F0502020204030204" pitchFamily="34" charset="0"/>
                <a:ea typeface="Aptos" panose="020B0004020202020204" pitchFamily="34" charset="0"/>
                <a:cs typeface="Times New Roman" panose="02020603050405020304" pitchFamily="18" charset="0"/>
              </a:rPr>
              <a:t>ailleurs</a:t>
            </a:r>
            <a:r>
              <a:rPr lang="en-US" b="1" kern="100" dirty="0">
                <a:highlight>
                  <a:srgbClr val="FFFF00"/>
                </a:highlight>
                <a:latin typeface="Calibri" panose="020F0502020204030204" pitchFamily="34" charset="0"/>
                <a:ea typeface="Aptos" panose="020B0004020202020204" pitchFamily="34" charset="0"/>
                <a:cs typeface="Times New Roman" panose="02020603050405020304" pitchFamily="18" charset="0"/>
              </a:rPr>
              <a:t> … </a:t>
            </a:r>
            <a:r>
              <a:rPr lang="en-US" b="1" kern="100" dirty="0" err="1">
                <a:highlight>
                  <a:srgbClr val="FFFF00"/>
                </a:highlight>
                <a:latin typeface="Calibri" panose="020F0502020204030204" pitchFamily="34" charset="0"/>
                <a:ea typeface="Aptos" panose="020B0004020202020204" pitchFamily="34" charset="0"/>
                <a:cs typeface="Times New Roman" panose="02020603050405020304" pitchFamily="18" charset="0"/>
              </a:rPr>
              <a:t>c’est</a:t>
            </a:r>
            <a:r>
              <a:rPr lang="en-US" b="1" kern="100" dirty="0">
                <a:highlight>
                  <a:srgbClr val="FFFF00"/>
                </a:highlight>
                <a:latin typeface="Calibri" panose="020F0502020204030204" pitchFamily="34" charset="0"/>
                <a:ea typeface="Aptos" panose="020B0004020202020204" pitchFamily="34" charset="0"/>
                <a:cs typeface="Times New Roman" panose="02020603050405020304" pitchFamily="18" charset="0"/>
              </a:rPr>
              <a:t> Trump qui a</a:t>
            </a:r>
            <a:r>
              <a:rPr lang="en-US" b="1" kern="100" dirty="0">
                <a:effectLst/>
                <a:highlight>
                  <a:srgbClr val="FFFF00"/>
                </a:highlight>
                <a:latin typeface="Calibri" panose="020F0502020204030204" pitchFamily="34" charset="0"/>
                <a:ea typeface="Aptos" panose="020B0004020202020204" pitchFamily="34" charset="0"/>
                <a:cs typeface="Times New Roman" panose="02020603050405020304" pitchFamily="18" charset="0"/>
              </a:rPr>
              <a:t> </a:t>
            </a:r>
            <a:r>
              <a:rPr lang="en-US" b="1" kern="100" dirty="0" err="1">
                <a:effectLst/>
                <a:highlight>
                  <a:srgbClr val="FFFF00"/>
                </a:highlight>
                <a:latin typeface="Calibri" panose="020F0502020204030204" pitchFamily="34" charset="0"/>
                <a:ea typeface="Aptos" panose="020B0004020202020204" pitchFamily="34" charset="0"/>
                <a:cs typeface="Times New Roman" panose="02020603050405020304" pitchFamily="18" charset="0"/>
              </a:rPr>
              <a:t>semblé</a:t>
            </a:r>
            <a:r>
              <a:rPr lang="en-US" b="1" kern="100" dirty="0">
                <a:effectLst/>
                <a:highlight>
                  <a:srgbClr val="FFFF00"/>
                </a:highlight>
                <a:latin typeface="Calibri" panose="020F0502020204030204" pitchFamily="34" charset="0"/>
                <a:ea typeface="Aptos" panose="020B0004020202020204" pitchFamily="34" charset="0"/>
                <a:cs typeface="Times New Roman" panose="02020603050405020304" pitchFamily="18" charset="0"/>
              </a:rPr>
              <a:t> </a:t>
            </a:r>
            <a:r>
              <a:rPr lang="en-US" b="1" kern="100" dirty="0" err="1">
                <a:effectLst/>
                <a:highlight>
                  <a:srgbClr val="FFFF00"/>
                </a:highlight>
                <a:latin typeface="Calibri" panose="020F0502020204030204" pitchFamily="34" charset="0"/>
                <a:ea typeface="Aptos" panose="020B0004020202020204" pitchFamily="34" charset="0"/>
                <a:cs typeface="Times New Roman" panose="02020603050405020304" pitchFamily="18" charset="0"/>
              </a:rPr>
              <a:t>être</a:t>
            </a:r>
            <a:r>
              <a:rPr lang="en-US" b="1" kern="100" dirty="0">
                <a:effectLst/>
                <a:highlight>
                  <a:srgbClr val="FFFF00"/>
                </a:highlight>
                <a:latin typeface="Calibri" panose="020F0502020204030204" pitchFamily="34" charset="0"/>
                <a:ea typeface="Aptos" panose="020B0004020202020204" pitchFamily="34" charset="0"/>
                <a:cs typeface="Times New Roman" panose="02020603050405020304" pitchFamily="18" charset="0"/>
              </a:rPr>
              <a:t> </a:t>
            </a:r>
            <a:r>
              <a:rPr lang="en-US" b="1" kern="100" dirty="0" err="1">
                <a:effectLst/>
                <a:highlight>
                  <a:srgbClr val="FFFF00"/>
                </a:highlight>
                <a:latin typeface="Calibri" panose="020F0502020204030204" pitchFamily="34" charset="0"/>
                <a:ea typeface="Aptos" panose="020B0004020202020204" pitchFamily="34" charset="0"/>
                <a:cs typeface="Times New Roman" panose="02020603050405020304" pitchFamily="18" charset="0"/>
              </a:rPr>
              <a:t>déstabilisé</a:t>
            </a:r>
            <a:r>
              <a:rPr lang="en-US" b="1" kern="100" dirty="0">
                <a:effectLst/>
                <a:highlight>
                  <a:srgbClr val="FFFF00"/>
                </a:highlight>
                <a:latin typeface="Calibri" panose="020F0502020204030204" pitchFamily="34" charset="0"/>
                <a:ea typeface="Aptos" panose="020B0004020202020204" pitchFamily="34" charset="0"/>
                <a:cs typeface="Times New Roman" panose="02020603050405020304" pitchFamily="18" charset="0"/>
              </a:rPr>
              <a:t> </a:t>
            </a:r>
            <a:r>
              <a:rPr lang="en-US" b="1" kern="100" dirty="0" err="1">
                <a:effectLst/>
                <a:highlight>
                  <a:srgbClr val="FFFF00"/>
                </a:highlight>
                <a:latin typeface="Calibri" panose="020F0502020204030204" pitchFamily="34" charset="0"/>
                <a:ea typeface="Aptos" panose="020B0004020202020204" pitchFamily="34" charset="0"/>
                <a:cs typeface="Times New Roman" panose="02020603050405020304" pitchFamily="18" charset="0"/>
              </a:rPr>
              <a:t>alors</a:t>
            </a:r>
            <a:r>
              <a:rPr lang="en-US" b="1" kern="100" dirty="0">
                <a:effectLst/>
                <a:highlight>
                  <a:srgbClr val="FFFF00"/>
                </a:highlight>
                <a:latin typeface="Calibri" panose="020F0502020204030204" pitchFamily="34" charset="0"/>
                <a:ea typeface="Aptos" panose="020B0004020202020204" pitchFamily="34" charset="0"/>
                <a:cs typeface="Times New Roman" panose="02020603050405020304" pitchFamily="18" charset="0"/>
              </a:rPr>
              <a:t> </a:t>
            </a:r>
            <a:r>
              <a:rPr lang="en-US" b="1" kern="100" dirty="0" err="1">
                <a:effectLst/>
                <a:highlight>
                  <a:srgbClr val="FFFF00"/>
                </a:highlight>
                <a:latin typeface="Calibri" panose="020F0502020204030204" pitchFamily="34" charset="0"/>
                <a:ea typeface="Aptos" panose="020B0004020202020204" pitchFamily="34" charset="0"/>
                <a:cs typeface="Times New Roman" panose="02020603050405020304" pitchFamily="18" charset="0"/>
              </a:rPr>
              <a:t>qu’il</a:t>
            </a:r>
            <a:r>
              <a:rPr lang="en-US" b="1" kern="100" dirty="0">
                <a:effectLst/>
                <a:highlight>
                  <a:srgbClr val="FFFF00"/>
                </a:highlight>
                <a:latin typeface="Calibri" panose="020F0502020204030204" pitchFamily="34" charset="0"/>
                <a:ea typeface="Aptos" panose="020B0004020202020204" pitchFamily="34" charset="0"/>
                <a:cs typeface="Times New Roman" panose="02020603050405020304" pitchFamily="18" charset="0"/>
              </a:rPr>
              <a:t> </a:t>
            </a:r>
            <a:r>
              <a:rPr lang="en-US" b="1" kern="100" dirty="0" err="1">
                <a:effectLst/>
                <a:highlight>
                  <a:srgbClr val="FFFF00"/>
                </a:highlight>
                <a:latin typeface="Calibri" panose="020F0502020204030204" pitchFamily="34" charset="0"/>
                <a:ea typeface="Aptos" panose="020B0004020202020204" pitchFamily="34" charset="0"/>
                <a:cs typeface="Times New Roman" panose="02020603050405020304" pitchFamily="18" charset="0"/>
              </a:rPr>
              <a:t>faisait</a:t>
            </a:r>
            <a:r>
              <a:rPr lang="en-US" b="1" kern="100" dirty="0">
                <a:effectLst/>
                <a:highlight>
                  <a:srgbClr val="FFFF00"/>
                </a:highlight>
                <a:latin typeface="Calibri" panose="020F0502020204030204" pitchFamily="34" charset="0"/>
                <a:ea typeface="Aptos" panose="020B0004020202020204" pitchFamily="34" charset="0"/>
                <a:cs typeface="Times New Roman" panose="02020603050405020304" pitchFamily="18" charset="0"/>
              </a:rPr>
              <a:t> des </a:t>
            </a:r>
            <a:r>
              <a:rPr lang="en-US" b="1" kern="100" dirty="0" err="1">
                <a:effectLst/>
                <a:highlight>
                  <a:srgbClr val="FFFF00"/>
                </a:highlight>
                <a:latin typeface="Calibri" panose="020F0502020204030204" pitchFamily="34" charset="0"/>
                <a:ea typeface="Aptos" panose="020B0004020202020204" pitchFamily="34" charset="0"/>
                <a:cs typeface="Times New Roman" panose="02020603050405020304" pitchFamily="18" charset="0"/>
              </a:rPr>
              <a:t>va</a:t>
            </a:r>
            <a:r>
              <a:rPr lang="en-US" b="1" kern="100" dirty="0">
                <a:effectLst/>
                <a:highlight>
                  <a:srgbClr val="FFFF00"/>
                </a:highlight>
                <a:latin typeface="Calibri" panose="020F0502020204030204" pitchFamily="34" charset="0"/>
                <a:ea typeface="Aptos" panose="020B0004020202020204" pitchFamily="34" charset="0"/>
                <a:cs typeface="Times New Roman" panose="02020603050405020304" pitchFamily="18" charset="0"/>
              </a:rPr>
              <a:t>-et-</a:t>
            </a:r>
            <a:r>
              <a:rPr lang="en-US" b="1" kern="100" dirty="0" err="1">
                <a:effectLst/>
                <a:highlight>
                  <a:srgbClr val="FFFF00"/>
                </a:highlight>
                <a:latin typeface="Calibri" panose="020F0502020204030204" pitchFamily="34" charset="0"/>
                <a:ea typeface="Aptos" panose="020B0004020202020204" pitchFamily="34" charset="0"/>
                <a:cs typeface="Times New Roman" panose="02020603050405020304" pitchFamily="18" charset="0"/>
              </a:rPr>
              <a:t>vients</a:t>
            </a:r>
            <a:r>
              <a:rPr lang="en-US" b="1" kern="100" dirty="0">
                <a:effectLst/>
                <a:highlight>
                  <a:srgbClr val="FFFF00"/>
                </a:highlight>
                <a:latin typeface="Calibri" panose="020F0502020204030204" pitchFamily="34" charset="0"/>
                <a:ea typeface="Aptos" panose="020B0004020202020204" pitchFamily="34" charset="0"/>
                <a:cs typeface="Times New Roman" panose="02020603050405020304" pitchFamily="18" charset="0"/>
              </a:rPr>
              <a:t>…</a:t>
            </a:r>
            <a:endParaRPr lang="fr-FR" b="1"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Trump's first indictment and only conviction in the New York hush money trial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only bolstered his poll numbers and his fundraising</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solidifying his control over the Republican Party in the early stages of the primary campaign. Within 24 hours of his conviction, he </a:t>
            </a:r>
            <a:r>
              <a:rPr lang="en-US" kern="100" dirty="0">
                <a:effectLst/>
                <a:latin typeface="Calibri" panose="020F0502020204030204" pitchFamily="34" charset="0"/>
                <a:ea typeface="Aptos" panose="020B0004020202020204" pitchFamily="34" charset="0"/>
                <a:cs typeface="Calibri" panose="020F0502020204030204" pitchFamily="34" charset="0"/>
              </a:rPr>
              <a:t>raised over</a:t>
            </a:r>
            <a:r>
              <a:rPr lang="en-US" kern="100" dirty="0">
                <a:latin typeface="Calibri" panose="020F0502020204030204" pitchFamily="34" charset="0"/>
                <a:ea typeface="Aptos" panose="020B0004020202020204" pitchFamily="34" charset="0"/>
                <a:cs typeface="Calibri" panose="020F0502020204030204" pitchFamily="34" charset="0"/>
              </a:rPr>
              <a:t> $52.8 million</a:t>
            </a:r>
            <a:r>
              <a:rPr lang="en-US" kern="100" dirty="0">
                <a:effectLst/>
                <a:latin typeface="Calibri" panose="020F0502020204030204" pitchFamily="34" charset="0"/>
                <a:ea typeface="Aptos" panose="020B0004020202020204" pitchFamily="34" charset="0"/>
                <a:cs typeface="Calibri" panose="020F0502020204030204" pitchFamily="34" charset="0"/>
              </a:rPr>
              <a:t>.</a:t>
            </a:r>
          </a:p>
          <a:p>
            <a:pPr>
              <a:lnSpc>
                <a:spcPct val="107000"/>
              </a:lnSpc>
              <a:spcAft>
                <a:spcPts val="800"/>
              </a:spcAft>
            </a:pPr>
            <a:r>
              <a:rPr lang="en-US" b="1" kern="100" dirty="0">
                <a:highlight>
                  <a:srgbClr val="FFFF00"/>
                </a:highlight>
                <a:latin typeface="Arial" panose="020B0604020202020204" pitchFamily="34" charset="0"/>
                <a:ea typeface="Aptos" panose="020B0004020202020204" pitchFamily="34" charset="0"/>
                <a:cs typeface="Arial" panose="020B0604020202020204" pitchFamily="34" charset="0"/>
              </a:rPr>
              <a:t>→  </a:t>
            </a:r>
            <a:r>
              <a:rPr lang="en-US" kern="100" dirty="0">
                <a:highlight>
                  <a:srgbClr val="FFFF00"/>
                </a:highlight>
                <a:latin typeface="Calibri" panose="020F0502020204030204" pitchFamily="34" charset="0"/>
                <a:ea typeface="Aptos" panose="020B0004020202020204" pitchFamily="34" charset="0"/>
                <a:cs typeface="Calibri" panose="020F0502020204030204" pitchFamily="34" charset="0"/>
              </a:rPr>
              <a:t>Sa mise </a:t>
            </a:r>
            <a:r>
              <a:rPr lang="en-US" kern="100" dirty="0" err="1">
                <a:highlight>
                  <a:srgbClr val="FFFF00"/>
                </a:highlight>
                <a:latin typeface="Calibri" panose="020F0502020204030204" pitchFamily="34" charset="0"/>
                <a:ea typeface="Aptos" panose="020B0004020202020204" pitchFamily="34" charset="0"/>
                <a:cs typeface="Calibri" panose="020F0502020204030204" pitchFamily="34" charset="0"/>
              </a:rPr>
              <a:t>en</a:t>
            </a:r>
            <a:r>
              <a:rPr lang="en-US" kern="100" dirty="0">
                <a:highlight>
                  <a:srgbClr val="FFFF00"/>
                </a:highlight>
                <a:latin typeface="Calibri" panose="020F0502020204030204" pitchFamily="34" charset="0"/>
                <a:ea typeface="Aptos" panose="020B0004020202020204" pitchFamily="34" charset="0"/>
                <a:cs typeface="Calibri" panose="020F0502020204030204" pitchFamily="34" charset="0"/>
              </a:rPr>
              <a:t> examen </a:t>
            </a:r>
            <a:r>
              <a:rPr lang="en-US" kern="100" dirty="0" err="1">
                <a:highlight>
                  <a:srgbClr val="FFFF00"/>
                </a:highlight>
                <a:latin typeface="Calibri" panose="020F0502020204030204" pitchFamily="34" charset="0"/>
                <a:ea typeface="Aptos" panose="020B0004020202020204" pitchFamily="34" charset="0"/>
                <a:cs typeface="Calibri" panose="020F0502020204030204" pitchFamily="34" charset="0"/>
              </a:rPr>
              <a:t>puis</a:t>
            </a:r>
            <a:r>
              <a:rPr lang="en-US" kern="100" dirty="0">
                <a:highlight>
                  <a:srgbClr val="FFFF00"/>
                </a:highlight>
                <a:latin typeface="Calibri" panose="020F0502020204030204" pitchFamily="34" charset="0"/>
                <a:ea typeface="Aptos" panose="020B0004020202020204" pitchFamily="34" charset="0"/>
                <a:cs typeface="Calibri" panose="020F0502020204030204" pitchFamily="34" charset="0"/>
              </a:rPr>
              <a:t> son unique </a:t>
            </a:r>
            <a:r>
              <a:rPr lang="en-US" kern="100" dirty="0" err="1">
                <a:highlight>
                  <a:srgbClr val="FFFF00"/>
                </a:highlight>
                <a:latin typeface="Calibri" panose="020F0502020204030204" pitchFamily="34" charset="0"/>
                <a:ea typeface="Aptos" panose="020B0004020202020204" pitchFamily="34" charset="0"/>
                <a:cs typeface="Calibri" panose="020F0502020204030204" pitchFamily="34" charset="0"/>
              </a:rPr>
              <a:t>condamnation</a:t>
            </a:r>
            <a:r>
              <a:rPr lang="en-US" kern="100" dirty="0">
                <a:highlight>
                  <a:srgbClr val="FFFF00"/>
                </a:highlight>
                <a:latin typeface="Calibri" panose="020F0502020204030204" pitchFamily="34" charset="0"/>
                <a:ea typeface="Aptos" panose="020B0004020202020204" pitchFamily="34" charset="0"/>
                <a:cs typeface="Calibri" panose="020F0502020204030204" pitchFamily="34" charset="0"/>
              </a:rPr>
              <a:t> dans le cadre </a:t>
            </a:r>
            <a:r>
              <a:rPr lang="en-US" kern="100" dirty="0" err="1">
                <a:highlight>
                  <a:srgbClr val="FFFF00"/>
                </a:highlight>
                <a:latin typeface="Calibri" panose="020F0502020204030204" pitchFamily="34" charset="0"/>
                <a:ea typeface="Aptos" panose="020B0004020202020204" pitchFamily="34" charset="0"/>
                <a:cs typeface="Calibri" panose="020F0502020204030204" pitchFamily="34" charset="0"/>
              </a:rPr>
              <a:t>l’affaire</a:t>
            </a:r>
            <a:r>
              <a:rPr lang="en-US" kern="100" dirty="0">
                <a:highlight>
                  <a:srgbClr val="FFFF00"/>
                </a:highlight>
                <a:latin typeface="Calibri" panose="020F0502020204030204" pitchFamily="34" charset="0"/>
                <a:ea typeface="Aptos" panose="020B0004020202020204" pitchFamily="34" charset="0"/>
                <a:cs typeface="Calibri" panose="020F0502020204030204" pitchFamily="34" charset="0"/>
              </a:rPr>
              <a:t> des </a:t>
            </a:r>
            <a:r>
              <a:rPr lang="en-US" kern="100" dirty="0" err="1">
                <a:highlight>
                  <a:srgbClr val="FFFF00"/>
                </a:highlight>
                <a:latin typeface="Calibri" panose="020F0502020204030204" pitchFamily="34" charset="0"/>
                <a:ea typeface="Aptos" panose="020B0004020202020204" pitchFamily="34" charset="0"/>
                <a:cs typeface="Calibri" panose="020F0502020204030204" pitchFamily="34" charset="0"/>
              </a:rPr>
              <a:t>paiements</a:t>
            </a:r>
            <a:r>
              <a:rPr lang="en-US" kern="100" dirty="0">
                <a:highlight>
                  <a:srgbClr val="FFFF00"/>
                </a:highlight>
                <a:latin typeface="Calibri" panose="020F0502020204030204" pitchFamily="34" charset="0"/>
                <a:ea typeface="Aptos" panose="020B0004020202020204" pitchFamily="34" charset="0"/>
                <a:cs typeface="Calibri" panose="020F0502020204030204" pitchFamily="34" charset="0"/>
              </a:rPr>
              <a:t> </a:t>
            </a:r>
            <a:r>
              <a:rPr lang="en-US" kern="100" dirty="0" err="1">
                <a:highlight>
                  <a:srgbClr val="FFFF00"/>
                </a:highlight>
                <a:latin typeface="Calibri" panose="020F0502020204030204" pitchFamily="34" charset="0"/>
                <a:ea typeface="Aptos" panose="020B0004020202020204" pitchFamily="34" charset="0"/>
                <a:cs typeface="Calibri" panose="020F0502020204030204" pitchFamily="34" charset="0"/>
              </a:rPr>
              <a:t>cachés</a:t>
            </a:r>
            <a:r>
              <a:rPr lang="en-US" kern="100" dirty="0">
                <a:highlight>
                  <a:srgbClr val="FFFF00"/>
                </a:highlight>
                <a:latin typeface="Calibri" panose="020F0502020204030204" pitchFamily="34" charset="0"/>
                <a:ea typeface="Aptos" panose="020B0004020202020204" pitchFamily="34" charset="0"/>
                <a:cs typeface="Calibri" panose="020F0502020204030204" pitchFamily="34" charset="0"/>
              </a:rPr>
              <a:t> </a:t>
            </a:r>
            <a:r>
              <a:rPr lang="en-US" b="1" kern="100" dirty="0" err="1">
                <a:highlight>
                  <a:srgbClr val="FFFF00"/>
                </a:highlight>
                <a:latin typeface="Calibri" panose="020F0502020204030204" pitchFamily="34" charset="0"/>
                <a:ea typeface="Aptos" panose="020B0004020202020204" pitchFamily="34" charset="0"/>
                <a:cs typeface="Calibri" panose="020F0502020204030204" pitchFamily="34" charset="0"/>
              </a:rPr>
              <a:t>n’a</a:t>
            </a:r>
            <a:r>
              <a:rPr lang="en-US" b="1" kern="100" dirty="0">
                <a:highlight>
                  <a:srgbClr val="FFFF00"/>
                </a:highlight>
                <a:latin typeface="Calibri" panose="020F0502020204030204" pitchFamily="34" charset="0"/>
                <a:ea typeface="Aptos" panose="020B0004020202020204" pitchFamily="34" charset="0"/>
                <a:cs typeface="Calibri" panose="020F0502020204030204" pitchFamily="34" charset="0"/>
              </a:rPr>
              <a:t> fait que </a:t>
            </a:r>
            <a:r>
              <a:rPr lang="en-US" b="1" kern="100" dirty="0" err="1">
                <a:highlight>
                  <a:srgbClr val="FFFF00"/>
                </a:highlight>
                <a:latin typeface="Calibri" panose="020F0502020204030204" pitchFamily="34" charset="0"/>
                <a:ea typeface="Aptos" panose="020B0004020202020204" pitchFamily="34" charset="0"/>
                <a:cs typeface="Calibri" panose="020F0502020204030204" pitchFamily="34" charset="0"/>
              </a:rPr>
              <a:t>renforcer</a:t>
            </a:r>
            <a:r>
              <a:rPr lang="en-US" b="1" kern="100" dirty="0">
                <a:highlight>
                  <a:srgbClr val="FFFF00"/>
                </a:highlight>
                <a:latin typeface="Calibri" panose="020F0502020204030204" pitchFamily="34" charset="0"/>
                <a:ea typeface="Aptos" panose="020B0004020202020204" pitchFamily="34" charset="0"/>
                <a:cs typeface="Calibri" panose="020F0502020204030204" pitchFamily="34" charset="0"/>
              </a:rPr>
              <a:t> / </a:t>
            </a:r>
            <a:r>
              <a:rPr lang="en-US" b="1" kern="100" dirty="0" err="1">
                <a:highlight>
                  <a:srgbClr val="FFFF00"/>
                </a:highlight>
                <a:latin typeface="Calibri" panose="020F0502020204030204" pitchFamily="34" charset="0"/>
                <a:ea typeface="Aptos" panose="020B0004020202020204" pitchFamily="34" charset="0"/>
                <a:cs typeface="Calibri" panose="020F0502020204030204" pitchFamily="34" charset="0"/>
              </a:rPr>
              <a:t>améliorer</a:t>
            </a:r>
            <a:r>
              <a:rPr lang="en-US" b="1" kern="100" dirty="0">
                <a:highlight>
                  <a:srgbClr val="FFFF00"/>
                </a:highlight>
                <a:latin typeface="Calibri" panose="020F0502020204030204" pitchFamily="34" charset="0"/>
                <a:ea typeface="Aptos" panose="020B0004020202020204" pitchFamily="34" charset="0"/>
                <a:cs typeface="Calibri" panose="020F0502020204030204" pitchFamily="34" charset="0"/>
              </a:rPr>
              <a:t> </a:t>
            </a:r>
            <a:r>
              <a:rPr lang="en-US" b="1" kern="100" dirty="0" err="1">
                <a:highlight>
                  <a:srgbClr val="FFFF00"/>
                </a:highlight>
                <a:latin typeface="Calibri" panose="020F0502020204030204" pitchFamily="34" charset="0"/>
                <a:ea typeface="Aptos" panose="020B0004020202020204" pitchFamily="34" charset="0"/>
                <a:cs typeface="Calibri" panose="020F0502020204030204" pitchFamily="34" charset="0"/>
              </a:rPr>
              <a:t>ses</a:t>
            </a:r>
            <a:r>
              <a:rPr lang="en-US" b="1" kern="100" dirty="0">
                <a:highlight>
                  <a:srgbClr val="FFFF00"/>
                </a:highlight>
                <a:latin typeface="Calibri" panose="020F0502020204030204" pitchFamily="34" charset="0"/>
                <a:ea typeface="Aptos" panose="020B0004020202020204" pitchFamily="34" charset="0"/>
                <a:cs typeface="Calibri" panose="020F0502020204030204" pitchFamily="34" charset="0"/>
              </a:rPr>
              <a:t> bons </a:t>
            </a:r>
            <a:r>
              <a:rPr lang="en-US" b="1" kern="100" dirty="0" err="1">
                <a:highlight>
                  <a:srgbClr val="FFFF00"/>
                </a:highlight>
                <a:latin typeface="Calibri" panose="020F0502020204030204" pitchFamily="34" charset="0"/>
                <a:ea typeface="Aptos" panose="020B0004020202020204" pitchFamily="34" charset="0"/>
                <a:cs typeface="Calibri" panose="020F0502020204030204" pitchFamily="34" charset="0"/>
              </a:rPr>
              <a:t>résultats</a:t>
            </a:r>
            <a:r>
              <a:rPr lang="en-US" b="1" kern="100" dirty="0">
                <a:highlight>
                  <a:srgbClr val="FFFF00"/>
                </a:highlight>
                <a:latin typeface="Calibri" panose="020F0502020204030204" pitchFamily="34" charset="0"/>
                <a:ea typeface="Aptos" panose="020B0004020202020204" pitchFamily="34" charset="0"/>
                <a:cs typeface="Calibri" panose="020F0502020204030204" pitchFamily="34" charset="0"/>
              </a:rPr>
              <a:t> dans les sondages et augmenter </a:t>
            </a:r>
            <a:r>
              <a:rPr lang="en-US" b="1" kern="100" dirty="0" err="1">
                <a:highlight>
                  <a:srgbClr val="FFFF00"/>
                </a:highlight>
                <a:latin typeface="Calibri" panose="020F0502020204030204" pitchFamily="34" charset="0"/>
                <a:ea typeface="Aptos" panose="020B0004020202020204" pitchFamily="34" charset="0"/>
                <a:cs typeface="Calibri" panose="020F0502020204030204" pitchFamily="34" charset="0"/>
              </a:rPr>
              <a:t>ses</a:t>
            </a:r>
            <a:r>
              <a:rPr lang="en-US" b="1" kern="100" dirty="0">
                <a:highlight>
                  <a:srgbClr val="FFFF00"/>
                </a:highlight>
                <a:latin typeface="Calibri" panose="020F0502020204030204" pitchFamily="34" charset="0"/>
                <a:ea typeface="Aptos" panose="020B0004020202020204" pitchFamily="34" charset="0"/>
                <a:cs typeface="Calibri" panose="020F0502020204030204" pitchFamily="34" charset="0"/>
              </a:rPr>
              <a:t> </a:t>
            </a:r>
            <a:r>
              <a:rPr lang="en-US" b="1" kern="100" dirty="0" err="1">
                <a:highlight>
                  <a:srgbClr val="FFFF00"/>
                </a:highlight>
                <a:latin typeface="Calibri" panose="020F0502020204030204" pitchFamily="34" charset="0"/>
                <a:ea typeface="Aptos" panose="020B0004020202020204" pitchFamily="34" charset="0"/>
                <a:cs typeface="Calibri" panose="020F0502020204030204" pitchFamily="34" charset="0"/>
              </a:rPr>
              <a:t>collectes</a:t>
            </a:r>
            <a:r>
              <a:rPr lang="en-US" b="1" kern="100" dirty="0">
                <a:highlight>
                  <a:srgbClr val="FFFF00"/>
                </a:highlight>
                <a:latin typeface="Calibri" panose="020F0502020204030204" pitchFamily="34" charset="0"/>
                <a:ea typeface="Aptos" panose="020B0004020202020204" pitchFamily="34" charset="0"/>
                <a:cs typeface="Calibri" panose="020F0502020204030204" pitchFamily="34" charset="0"/>
              </a:rPr>
              <a:t> de fonds</a:t>
            </a:r>
            <a:endParaRPr lang="fr-FR" b="1" kern="100" dirty="0">
              <a:effectLst/>
              <a:highlight>
                <a:srgbClr val="FFFF00"/>
              </a:highlight>
              <a:latin typeface="Calibri" panose="020F0502020204030204" pitchFamily="34" charset="0"/>
              <a:ea typeface="Aptos" panose="020B0004020202020204" pitchFamily="34" charset="0"/>
              <a:cs typeface="Calibri" panose="020F0502020204030204" pitchFamily="34" charset="0"/>
            </a:endParaRPr>
          </a:p>
          <a:p>
            <a:pPr>
              <a:lnSpc>
                <a:spcPct val="107000"/>
              </a:lnSpc>
              <a:spcAft>
                <a:spcPts val="800"/>
              </a:spcAft>
            </a:pPr>
            <a:r>
              <a:rPr lang="en-US" kern="100" dirty="0">
                <a:effectLst/>
                <a:latin typeface="Calibri" panose="020F0502020204030204" pitchFamily="34" charset="0"/>
                <a:ea typeface="Aptos" panose="020B0004020202020204" pitchFamily="34" charset="0"/>
                <a:cs typeface="Calibri" panose="020F0502020204030204" pitchFamily="34" charset="0"/>
              </a:rPr>
              <a:t>After Trump and Mr. Biden </a:t>
            </a:r>
            <a:r>
              <a:rPr lang="en-US" b="1" kern="100" dirty="0">
                <a:effectLst/>
                <a:latin typeface="Calibri" panose="020F0502020204030204" pitchFamily="34" charset="0"/>
                <a:ea typeface="Aptos" panose="020B0004020202020204" pitchFamily="34" charset="0"/>
                <a:cs typeface="Calibri" panose="020F0502020204030204" pitchFamily="34" charset="0"/>
              </a:rPr>
              <a:t>clinched their respective nominations</a:t>
            </a:r>
            <a:r>
              <a:rPr lang="en-US" kern="100" dirty="0">
                <a:effectLst/>
                <a:latin typeface="Calibri" panose="020F0502020204030204" pitchFamily="34" charset="0"/>
                <a:ea typeface="Aptos" panose="020B0004020202020204" pitchFamily="34" charset="0"/>
                <a:cs typeface="Calibri" panose="020F0502020204030204" pitchFamily="34" charset="0"/>
              </a:rPr>
              <a:t>, their debate, hosted by CNN, was scheduled for June 27. It became the most consequential debate in U.S. history when Mr. Biden's performance, </a:t>
            </a:r>
            <a:r>
              <a:rPr lang="en-US" b="1" kern="100" dirty="0">
                <a:effectLst/>
                <a:latin typeface="Calibri" panose="020F0502020204030204" pitchFamily="34" charset="0"/>
                <a:ea typeface="Aptos" panose="020B0004020202020204" pitchFamily="34" charset="0"/>
                <a:cs typeface="Calibri" panose="020F0502020204030204" pitchFamily="34" charset="0"/>
              </a:rPr>
              <a:t>marred by gaffes, unfinished sentences and mumbling</a:t>
            </a:r>
            <a:r>
              <a:rPr lang="en-US" kern="100" dirty="0">
                <a:effectLst/>
                <a:latin typeface="Calibri" panose="020F0502020204030204" pitchFamily="34" charset="0"/>
                <a:ea typeface="Aptos" panose="020B0004020202020204" pitchFamily="34" charset="0"/>
                <a:cs typeface="Calibri" panose="020F0502020204030204" pitchFamily="34" charset="0"/>
              </a:rPr>
              <a:t>, caused Democratic leaders and voters to question his ability to serve another term because of his age.</a:t>
            </a:r>
          </a:p>
          <a:p>
            <a:pPr>
              <a:lnSpc>
                <a:spcPct val="107000"/>
              </a:lnSpc>
              <a:spcAft>
                <a:spcPts val="800"/>
              </a:spcAft>
            </a:pPr>
            <a:r>
              <a:rPr lang="en-US" b="1" kern="100" dirty="0">
                <a:highlight>
                  <a:srgbClr val="FFFF00"/>
                </a:highlight>
                <a:latin typeface="Arial" panose="020B0604020202020204" pitchFamily="34" charset="0"/>
                <a:ea typeface="Aptos" panose="020B0004020202020204" pitchFamily="34" charset="0"/>
                <a:cs typeface="Arial" panose="020B0604020202020204" pitchFamily="34" charset="0"/>
              </a:rPr>
              <a:t>→ </a:t>
            </a:r>
            <a:r>
              <a:rPr lang="en-US" kern="100" dirty="0">
                <a:highlight>
                  <a:srgbClr val="FFFF00"/>
                </a:highlight>
                <a:latin typeface="Calibri" panose="020F0502020204030204" pitchFamily="34" charset="0"/>
                <a:ea typeface="Aptos" panose="020B0004020202020204" pitchFamily="34" charset="0"/>
                <a:cs typeface="Calibri" panose="020F0502020204030204" pitchFamily="34" charset="0"/>
              </a:rPr>
              <a:t>Après que Trump et Biden </a:t>
            </a:r>
            <a:r>
              <a:rPr lang="en-US" kern="100" dirty="0" err="1">
                <a:highlight>
                  <a:srgbClr val="FFFF00"/>
                </a:highlight>
                <a:latin typeface="Calibri" panose="020F0502020204030204" pitchFamily="34" charset="0"/>
                <a:ea typeface="Aptos" panose="020B0004020202020204" pitchFamily="34" charset="0"/>
                <a:cs typeface="Calibri" panose="020F0502020204030204" pitchFamily="34" charset="0"/>
              </a:rPr>
              <a:t>aient</a:t>
            </a:r>
            <a:r>
              <a:rPr lang="en-US" kern="100" dirty="0">
                <a:highlight>
                  <a:srgbClr val="FFFF00"/>
                </a:highlight>
                <a:latin typeface="Calibri" panose="020F0502020204030204" pitchFamily="34" charset="0"/>
                <a:ea typeface="Aptos" panose="020B0004020202020204" pitchFamily="34" charset="0"/>
                <a:cs typeface="Calibri" panose="020F0502020204030204" pitchFamily="34" charset="0"/>
              </a:rPr>
              <a:t> </a:t>
            </a:r>
            <a:r>
              <a:rPr lang="en-US" kern="100" dirty="0" err="1">
                <a:highlight>
                  <a:srgbClr val="FFFF00"/>
                </a:highlight>
                <a:latin typeface="Calibri" panose="020F0502020204030204" pitchFamily="34" charset="0"/>
                <a:ea typeface="Aptos" panose="020B0004020202020204" pitchFamily="34" charset="0"/>
                <a:cs typeface="Calibri" panose="020F0502020204030204" pitchFamily="34" charset="0"/>
              </a:rPr>
              <a:t>remporté</a:t>
            </a:r>
            <a:r>
              <a:rPr lang="en-US" kern="100" dirty="0">
                <a:highlight>
                  <a:srgbClr val="FFFF00"/>
                </a:highlight>
                <a:latin typeface="Calibri" panose="020F0502020204030204" pitchFamily="34" charset="0"/>
                <a:ea typeface="Aptos" panose="020B0004020202020204" pitchFamily="34" charset="0"/>
                <a:cs typeface="Calibri" panose="020F0502020204030204" pitchFamily="34" charset="0"/>
              </a:rPr>
              <a:t> / </a:t>
            </a:r>
            <a:r>
              <a:rPr lang="en-US" kern="100" dirty="0" err="1">
                <a:highlight>
                  <a:srgbClr val="FFFF00"/>
                </a:highlight>
                <a:latin typeface="Calibri" panose="020F0502020204030204" pitchFamily="34" charset="0"/>
                <a:ea typeface="Aptos" panose="020B0004020202020204" pitchFamily="34" charset="0"/>
                <a:cs typeface="Calibri" panose="020F0502020204030204" pitchFamily="34" charset="0"/>
              </a:rPr>
              <a:t>sécurisé</a:t>
            </a:r>
            <a:r>
              <a:rPr lang="en-US" kern="100" dirty="0">
                <a:highlight>
                  <a:srgbClr val="FFFF00"/>
                </a:highlight>
                <a:latin typeface="Calibri" panose="020F0502020204030204" pitchFamily="34" charset="0"/>
                <a:ea typeface="Aptos" panose="020B0004020202020204" pitchFamily="34" charset="0"/>
                <a:cs typeface="Calibri" panose="020F0502020204030204" pitchFamily="34" charset="0"/>
              </a:rPr>
              <a:t> </a:t>
            </a:r>
            <a:r>
              <a:rPr lang="en-US" kern="100" dirty="0" err="1">
                <a:highlight>
                  <a:srgbClr val="FFFF00"/>
                </a:highlight>
                <a:latin typeface="Calibri" panose="020F0502020204030204" pitchFamily="34" charset="0"/>
                <a:ea typeface="Aptos" panose="020B0004020202020204" pitchFamily="34" charset="0"/>
                <a:cs typeface="Calibri" panose="020F0502020204030204" pitchFamily="34" charset="0"/>
              </a:rPr>
              <a:t>leur</a:t>
            </a:r>
            <a:r>
              <a:rPr lang="en-US" kern="100" dirty="0">
                <a:highlight>
                  <a:srgbClr val="FFFF00"/>
                </a:highlight>
                <a:latin typeface="Calibri" panose="020F0502020204030204" pitchFamily="34" charset="0"/>
                <a:ea typeface="Aptos" panose="020B0004020202020204" pitchFamily="34" charset="0"/>
                <a:cs typeface="Calibri" panose="020F0502020204030204" pitchFamily="34" charset="0"/>
              </a:rPr>
              <a:t> nomination </a:t>
            </a:r>
            <a:r>
              <a:rPr lang="en-US" kern="100" dirty="0" err="1">
                <a:highlight>
                  <a:srgbClr val="FFFF00"/>
                </a:highlight>
                <a:latin typeface="Calibri" panose="020F0502020204030204" pitchFamily="34" charset="0"/>
                <a:ea typeface="Aptos" panose="020B0004020202020204" pitchFamily="34" charset="0"/>
                <a:cs typeface="Calibri" panose="020F0502020204030204" pitchFamily="34" charset="0"/>
              </a:rPr>
              <a:t>respectives</a:t>
            </a:r>
            <a:r>
              <a:rPr lang="en-US" kern="100" dirty="0">
                <a:highlight>
                  <a:srgbClr val="FFFF00"/>
                </a:highlight>
                <a:latin typeface="Calibri" panose="020F0502020204030204" pitchFamily="34" charset="0"/>
                <a:ea typeface="Aptos" panose="020B0004020202020204" pitchFamily="34" charset="0"/>
                <a:cs typeface="Calibri" panose="020F0502020204030204" pitchFamily="34" charset="0"/>
              </a:rPr>
              <a:t>, … Le </a:t>
            </a:r>
            <a:r>
              <a:rPr lang="en-US" kern="100" dirty="0" err="1">
                <a:highlight>
                  <a:srgbClr val="FFFF00"/>
                </a:highlight>
                <a:latin typeface="Calibri" panose="020F0502020204030204" pitchFamily="34" charset="0"/>
                <a:ea typeface="Aptos" panose="020B0004020202020204" pitchFamily="34" charset="0"/>
                <a:cs typeface="Calibri" panose="020F0502020204030204" pitchFamily="34" charset="0"/>
              </a:rPr>
              <a:t>débat</a:t>
            </a:r>
            <a:r>
              <a:rPr lang="en-US" kern="100" dirty="0">
                <a:highlight>
                  <a:srgbClr val="FFFF00"/>
                </a:highlight>
                <a:latin typeface="Calibri" panose="020F0502020204030204" pitchFamily="34" charset="0"/>
                <a:ea typeface="Aptos" panose="020B0004020202020204" pitchFamily="34" charset="0"/>
                <a:cs typeface="Calibri" panose="020F0502020204030204" pitchFamily="34" charset="0"/>
              </a:rPr>
              <a:t> </a:t>
            </a:r>
            <a:r>
              <a:rPr lang="en-US" kern="100" dirty="0" err="1">
                <a:highlight>
                  <a:srgbClr val="FFFF00"/>
                </a:highlight>
                <a:latin typeface="Calibri" panose="020F0502020204030204" pitchFamily="34" charset="0"/>
                <a:ea typeface="Aptos" panose="020B0004020202020204" pitchFamily="34" charset="0"/>
                <a:cs typeface="Calibri" panose="020F0502020204030204" pitchFamily="34" charset="0"/>
              </a:rPr>
              <a:t>télévisé</a:t>
            </a:r>
            <a:r>
              <a:rPr lang="en-US" kern="100" dirty="0">
                <a:highlight>
                  <a:srgbClr val="FFFF00"/>
                </a:highlight>
                <a:latin typeface="Calibri" panose="020F0502020204030204" pitchFamily="34" charset="0"/>
                <a:ea typeface="Aptos" panose="020B0004020202020204" pitchFamily="34" charset="0"/>
                <a:cs typeface="Calibri" panose="020F0502020204030204" pitchFamily="34" charset="0"/>
              </a:rPr>
              <a:t> du </a:t>
            </a:r>
            <a:r>
              <a:rPr lang="en-US" kern="100" dirty="0" err="1">
                <a:highlight>
                  <a:srgbClr val="FFFF00"/>
                </a:highlight>
                <a:latin typeface="Calibri" panose="020F0502020204030204" pitchFamily="34" charset="0"/>
                <a:ea typeface="Aptos" panose="020B0004020202020204" pitchFamily="34" charset="0"/>
                <a:cs typeface="Calibri" panose="020F0502020204030204" pitchFamily="34" charset="0"/>
              </a:rPr>
              <a:t>mois</a:t>
            </a:r>
            <a:r>
              <a:rPr lang="en-US" kern="100" dirty="0">
                <a:highlight>
                  <a:srgbClr val="FFFF00"/>
                </a:highlight>
                <a:latin typeface="Calibri" panose="020F0502020204030204" pitchFamily="34" charset="0"/>
                <a:ea typeface="Aptos" panose="020B0004020202020204" pitchFamily="34" charset="0"/>
                <a:cs typeface="Calibri" panose="020F0502020204030204" pitchFamily="34" charset="0"/>
              </a:rPr>
              <a:t> de </a:t>
            </a:r>
            <a:r>
              <a:rPr lang="en-US" kern="100" dirty="0" err="1">
                <a:highlight>
                  <a:srgbClr val="FFFF00"/>
                </a:highlight>
                <a:latin typeface="Calibri" panose="020F0502020204030204" pitchFamily="34" charset="0"/>
                <a:ea typeface="Aptos" panose="020B0004020202020204" pitchFamily="34" charset="0"/>
                <a:cs typeface="Calibri" panose="020F0502020204030204" pitchFamily="34" charset="0"/>
              </a:rPr>
              <a:t>juin</a:t>
            </a:r>
            <a:r>
              <a:rPr lang="en-US" kern="100" dirty="0">
                <a:highlight>
                  <a:srgbClr val="FFFF00"/>
                </a:highlight>
                <a:latin typeface="Calibri" panose="020F0502020204030204" pitchFamily="34" charset="0"/>
                <a:ea typeface="Aptos" panose="020B0004020202020204" pitchFamily="34" charset="0"/>
                <a:cs typeface="Calibri" panose="020F0502020204030204" pitchFamily="34" charset="0"/>
              </a:rPr>
              <a:t> </a:t>
            </a:r>
            <a:r>
              <a:rPr lang="fr-FR" dirty="0">
                <a:highlight>
                  <a:srgbClr val="FFFF00"/>
                </a:highlight>
                <a:latin typeface="Calibri" panose="020F0502020204030204" pitchFamily="34" charset="0"/>
                <a:cs typeface="Calibri" panose="020F0502020204030204" pitchFamily="34" charset="0"/>
              </a:rPr>
              <a:t>est devenu le débat le plus marquant de l'histoire des États-Unis </a:t>
            </a:r>
            <a:r>
              <a:rPr lang="fr-FR" b="1" dirty="0">
                <a:highlight>
                  <a:srgbClr val="FFFF00"/>
                </a:highlight>
                <a:latin typeface="Calibri" panose="020F0502020204030204" pitchFamily="34" charset="0"/>
                <a:cs typeface="Calibri" panose="020F0502020204030204" pitchFamily="34" charset="0"/>
              </a:rPr>
              <a:t>lorsque la performance de M. Biden, entachée de maladresses, de phrases inachevées et de marmonnements, </a:t>
            </a:r>
            <a:endParaRPr lang="fr-FR" b="1" kern="100" dirty="0">
              <a:effectLst/>
              <a:highlight>
                <a:srgbClr val="FFFF00"/>
              </a:highlight>
              <a:latin typeface="Calibri" panose="020F0502020204030204" pitchFamily="34"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177124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639B646-874F-451F-CAC3-A697ECEBFFBE}"/>
              </a:ext>
            </a:extLst>
          </p:cNvPr>
          <p:cNvSpPr txBox="1"/>
          <p:nvPr/>
        </p:nvSpPr>
        <p:spPr>
          <a:xfrm>
            <a:off x="595423" y="457200"/>
            <a:ext cx="11121656" cy="5031377"/>
          </a:xfrm>
          <a:prstGeom prst="rect">
            <a:avLst/>
          </a:prstGeom>
          <a:noFill/>
        </p:spPr>
        <p:txBody>
          <a:bodyPr wrap="square" rtlCol="0">
            <a:spAutoFit/>
          </a:bodyPr>
          <a:lstStyle/>
          <a:p>
            <a:pPr>
              <a:lnSpc>
                <a:spcPct val="107000"/>
              </a:lnSpc>
              <a:spcAft>
                <a:spcPts val="800"/>
              </a:spcAft>
            </a:pPr>
            <a:r>
              <a:rPr lang="en-US" sz="1800" u="sng" kern="100" dirty="0">
                <a:effectLst/>
                <a:latin typeface="Calibri" panose="020F0502020204030204" pitchFamily="34" charset="0"/>
                <a:ea typeface="Aptos" panose="020B0004020202020204" pitchFamily="34" charset="0"/>
                <a:cs typeface="Times New Roman" panose="02020603050405020304" pitchFamily="18" charset="0"/>
              </a:rPr>
              <a:t>Mass deportation</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fr-FR"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Trump will most likely have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to secure more funding from Congress to make good on his promises for mass deportations.</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He pledged in his inaugural address to deport “millions and millions” of immigrants back to their home countries. But </a:t>
            </a:r>
            <a:r>
              <a:rPr lang="en-US" kern="100" dirty="0">
                <a:latin typeface="Calibri" panose="020F0502020204030204" pitchFamily="34" charset="0"/>
                <a:ea typeface="Aptos" panose="020B0004020202020204" pitchFamily="34" charset="0"/>
                <a:cs typeface="Times New Roman" panose="02020603050405020304" pitchFamily="18" charset="0"/>
              </a:rPr>
              <a:t>ICE is already short $230 million</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to fund its current level of deportations, which removed over 230,000 migrants last year.</a:t>
            </a:r>
          </a:p>
          <a:p>
            <a:pPr>
              <a:lnSpc>
                <a:spcPct val="107000"/>
              </a:lnSpc>
              <a:spcAft>
                <a:spcPts val="800"/>
              </a:spcAft>
            </a:pPr>
            <a:r>
              <a:rPr lang="en-US" kern="100" dirty="0">
                <a:highlight>
                  <a:srgbClr val="FFFF00"/>
                </a:highlight>
                <a:latin typeface="Arial" panose="020B0604020202020204" pitchFamily="34" charset="0"/>
                <a:ea typeface="Aptos" panose="020B0004020202020204" pitchFamily="34" charset="0"/>
                <a:cs typeface="Arial" panose="020B0604020202020204" pitchFamily="34" charset="0"/>
              </a:rPr>
              <a:t>→ </a:t>
            </a:r>
            <a:r>
              <a:rPr lang="en-US" kern="100" dirty="0">
                <a:highlight>
                  <a:srgbClr val="FFFF00"/>
                </a:highlight>
                <a:latin typeface="Calibri" panose="020F0502020204030204" pitchFamily="34" charset="0"/>
                <a:ea typeface="Aptos" panose="020B0004020202020204" pitchFamily="34" charset="0"/>
                <a:cs typeface="Times New Roman" panose="02020603050405020304" pitchFamily="18" charset="0"/>
              </a:rPr>
              <a:t>Il </a:t>
            </a:r>
            <a:r>
              <a:rPr lang="en-US" kern="100" dirty="0" err="1">
                <a:highlight>
                  <a:srgbClr val="FFFF00"/>
                </a:highlight>
                <a:latin typeface="Calibri" panose="020F0502020204030204" pitchFamily="34" charset="0"/>
                <a:ea typeface="Aptos" panose="020B0004020202020204" pitchFamily="34" charset="0"/>
                <a:cs typeface="Times New Roman" panose="02020603050405020304" pitchFamily="18" charset="0"/>
              </a:rPr>
              <a:t>est</a:t>
            </a:r>
            <a:r>
              <a:rPr lang="en-US" kern="100" dirty="0">
                <a:highlight>
                  <a:srgbClr val="FFFF00"/>
                </a:highlight>
                <a:latin typeface="Calibri" panose="020F0502020204030204" pitchFamily="34" charset="0"/>
                <a:ea typeface="Aptos" panose="020B0004020202020204" pitchFamily="34" charset="0"/>
                <a:cs typeface="Times New Roman" panose="02020603050405020304" pitchFamily="18" charset="0"/>
              </a:rPr>
              <a:t> plus probable que Trump </a:t>
            </a:r>
            <a:r>
              <a:rPr lang="en-US" kern="100" dirty="0" err="1">
                <a:highlight>
                  <a:srgbClr val="FFFF00"/>
                </a:highlight>
                <a:latin typeface="Calibri" panose="020F0502020204030204" pitchFamily="34" charset="0"/>
                <a:ea typeface="Aptos" panose="020B0004020202020204" pitchFamily="34" charset="0"/>
                <a:cs typeface="Times New Roman" panose="02020603050405020304" pitchFamily="18" charset="0"/>
              </a:rPr>
              <a:t>doive</a:t>
            </a:r>
            <a:r>
              <a:rPr lang="en-US" kern="100" dirty="0">
                <a:highlight>
                  <a:srgbClr val="FFFF00"/>
                </a:highlight>
                <a:latin typeface="Calibri" panose="020F0502020204030204" pitchFamily="34" charset="0"/>
                <a:ea typeface="Aptos" panose="020B0004020202020204" pitchFamily="34" charset="0"/>
                <a:cs typeface="Times New Roman" panose="02020603050405020304" pitchFamily="18" charset="0"/>
              </a:rPr>
              <a:t> </a:t>
            </a:r>
            <a:r>
              <a:rPr lang="en-US" kern="100" dirty="0" err="1">
                <a:highlight>
                  <a:srgbClr val="FFFF00"/>
                </a:highlight>
                <a:latin typeface="Calibri" panose="020F0502020204030204" pitchFamily="34" charset="0"/>
                <a:ea typeface="Aptos" panose="020B0004020202020204" pitchFamily="34" charset="0"/>
                <a:cs typeface="Times New Roman" panose="02020603050405020304" pitchFamily="18" charset="0"/>
              </a:rPr>
              <a:t>obtenir</a:t>
            </a:r>
            <a:r>
              <a:rPr lang="en-US" kern="100" dirty="0">
                <a:highlight>
                  <a:srgbClr val="FFFF00"/>
                </a:highlight>
                <a:latin typeface="Calibri" panose="020F0502020204030204" pitchFamily="34" charset="0"/>
                <a:ea typeface="Aptos" panose="020B0004020202020204" pitchFamily="34" charset="0"/>
                <a:cs typeface="Times New Roman" panose="02020603050405020304" pitchFamily="18" charset="0"/>
              </a:rPr>
              <a:t> </a:t>
            </a:r>
            <a:r>
              <a:rPr lang="en-US" kern="100" dirty="0" err="1">
                <a:highlight>
                  <a:srgbClr val="FFFF00"/>
                </a:highlight>
                <a:latin typeface="Calibri" panose="020F0502020204030204" pitchFamily="34" charset="0"/>
                <a:ea typeface="Aptos" panose="020B0004020202020204" pitchFamily="34" charset="0"/>
                <a:cs typeface="Times New Roman" panose="02020603050405020304" pitchFamily="18" charset="0"/>
              </a:rPr>
              <a:t>davantage</a:t>
            </a:r>
            <a:r>
              <a:rPr lang="en-US" kern="100" dirty="0">
                <a:highlight>
                  <a:srgbClr val="FFFF00"/>
                </a:highlight>
                <a:latin typeface="Calibri" panose="020F0502020204030204" pitchFamily="34" charset="0"/>
                <a:ea typeface="Aptos" panose="020B0004020202020204" pitchFamily="34" charset="0"/>
                <a:cs typeface="Times New Roman" panose="02020603050405020304" pitchFamily="18" charset="0"/>
              </a:rPr>
              <a:t> de fonds de la part du </a:t>
            </a:r>
            <a:r>
              <a:rPr lang="en-US" kern="100" dirty="0" err="1">
                <a:highlight>
                  <a:srgbClr val="FFFF00"/>
                </a:highlight>
                <a:latin typeface="Calibri" panose="020F0502020204030204" pitchFamily="34" charset="0"/>
                <a:ea typeface="Aptos" panose="020B0004020202020204" pitchFamily="34" charset="0"/>
                <a:cs typeface="Times New Roman" panose="02020603050405020304" pitchFamily="18" charset="0"/>
              </a:rPr>
              <a:t>Congrès</a:t>
            </a:r>
            <a:r>
              <a:rPr lang="en-US" kern="100" dirty="0">
                <a:highlight>
                  <a:srgbClr val="FFFF00"/>
                </a:highlight>
                <a:latin typeface="Calibri" panose="020F0502020204030204" pitchFamily="34" charset="0"/>
                <a:ea typeface="Aptos" panose="020B0004020202020204" pitchFamily="34" charset="0"/>
                <a:cs typeface="Times New Roman" panose="02020603050405020304" pitchFamily="18" charset="0"/>
              </a:rPr>
              <a:t> pour </a:t>
            </a:r>
            <a:r>
              <a:rPr lang="en-US" kern="100" dirty="0" err="1">
                <a:highlight>
                  <a:srgbClr val="FFFF00"/>
                </a:highlight>
                <a:latin typeface="Calibri" panose="020F0502020204030204" pitchFamily="34" charset="0"/>
                <a:ea typeface="Aptos" panose="020B0004020202020204" pitchFamily="34" charset="0"/>
                <a:cs typeface="Times New Roman" panose="02020603050405020304" pitchFamily="18" charset="0"/>
              </a:rPr>
              <a:t>tenir</a:t>
            </a:r>
            <a:r>
              <a:rPr lang="en-US" kern="100" dirty="0">
                <a:highlight>
                  <a:srgbClr val="FFFF00"/>
                </a:highlight>
                <a:latin typeface="Calibri" panose="020F0502020204030204" pitchFamily="34" charset="0"/>
                <a:ea typeface="Aptos" panose="020B0004020202020204" pitchFamily="34" charset="0"/>
                <a:cs typeface="Times New Roman" panose="02020603050405020304" pitchFamily="18" charset="0"/>
              </a:rPr>
              <a:t> </a:t>
            </a:r>
            <a:r>
              <a:rPr lang="en-US" kern="100" dirty="0" err="1">
                <a:highlight>
                  <a:srgbClr val="FFFF00"/>
                </a:highlight>
                <a:latin typeface="Calibri" panose="020F0502020204030204" pitchFamily="34" charset="0"/>
                <a:ea typeface="Aptos" panose="020B0004020202020204" pitchFamily="34" charset="0"/>
                <a:cs typeface="Times New Roman" panose="02020603050405020304" pitchFamily="18" charset="0"/>
              </a:rPr>
              <a:t>ses</a:t>
            </a:r>
            <a:r>
              <a:rPr lang="en-US" kern="100" dirty="0">
                <a:highlight>
                  <a:srgbClr val="FFFF00"/>
                </a:highlight>
                <a:latin typeface="Calibri" panose="020F0502020204030204" pitchFamily="34" charset="0"/>
                <a:ea typeface="Aptos" panose="020B0004020202020204" pitchFamily="34" charset="0"/>
                <a:cs typeface="Times New Roman" panose="02020603050405020304" pitchFamily="18" charset="0"/>
              </a:rPr>
              <a:t> </a:t>
            </a:r>
            <a:r>
              <a:rPr lang="en-US" kern="100" dirty="0" err="1">
                <a:highlight>
                  <a:srgbClr val="FFFF00"/>
                </a:highlight>
                <a:latin typeface="Calibri" panose="020F0502020204030204" pitchFamily="34" charset="0"/>
                <a:ea typeface="Aptos" panose="020B0004020202020204" pitchFamily="34" charset="0"/>
                <a:cs typeface="Times New Roman" panose="02020603050405020304" pitchFamily="18" charset="0"/>
              </a:rPr>
              <a:t>promesses</a:t>
            </a:r>
            <a:r>
              <a:rPr lang="en-US" kern="100" dirty="0">
                <a:highlight>
                  <a:srgbClr val="FFFF00"/>
                </a:highlight>
                <a:latin typeface="Calibri" panose="020F0502020204030204" pitchFamily="34" charset="0"/>
                <a:ea typeface="Aptos" panose="020B0004020202020204" pitchFamily="34" charset="0"/>
                <a:cs typeface="Times New Roman" panose="02020603050405020304" pitchFamily="18" charset="0"/>
              </a:rPr>
              <a:t> au </a:t>
            </a:r>
            <a:r>
              <a:rPr lang="en-US" kern="100" dirty="0" err="1">
                <a:highlight>
                  <a:srgbClr val="FFFF00"/>
                </a:highlight>
                <a:latin typeface="Calibri" panose="020F0502020204030204" pitchFamily="34" charset="0"/>
                <a:ea typeface="Aptos" panose="020B0004020202020204" pitchFamily="34" charset="0"/>
                <a:cs typeface="Times New Roman" panose="02020603050405020304" pitchFamily="18" charset="0"/>
              </a:rPr>
              <a:t>sujet</a:t>
            </a:r>
            <a:r>
              <a:rPr lang="en-US" kern="100" dirty="0">
                <a:highlight>
                  <a:srgbClr val="FFFF00"/>
                </a:highlight>
                <a:latin typeface="Calibri" panose="020F0502020204030204" pitchFamily="34" charset="0"/>
                <a:ea typeface="Aptos" panose="020B0004020202020204" pitchFamily="34" charset="0"/>
                <a:cs typeface="Times New Roman" panose="02020603050405020304" pitchFamily="18" charset="0"/>
              </a:rPr>
              <a:t> des expulsions de masse (</a:t>
            </a:r>
            <a:r>
              <a:rPr lang="en-US" kern="100" dirty="0" err="1">
                <a:highlight>
                  <a:srgbClr val="FFFF00"/>
                </a:highlight>
                <a:latin typeface="Calibri" panose="020F0502020204030204" pitchFamily="34" charset="0"/>
                <a:ea typeface="Aptos" panose="020B0004020202020204" pitchFamily="34" charset="0"/>
                <a:cs typeface="Times New Roman" panose="02020603050405020304" pitchFamily="18" charset="0"/>
              </a:rPr>
              <a:t>d’immigrés</a:t>
            </a:r>
            <a:r>
              <a:rPr lang="en-US" kern="100" dirty="0">
                <a:highlight>
                  <a:srgbClr val="FFFF00"/>
                </a:highlight>
                <a:latin typeface="Calibri" panose="020F0502020204030204" pitchFamily="34" charset="0"/>
                <a:ea typeface="Aptos" panose="020B0004020202020204" pitchFamily="34" charset="0"/>
                <a:cs typeface="Times New Roman" panose="02020603050405020304" pitchFamily="18" charset="0"/>
              </a:rPr>
              <a:t> </a:t>
            </a:r>
            <a:r>
              <a:rPr lang="en-US" kern="100" dirty="0" err="1">
                <a:highlight>
                  <a:srgbClr val="FFFF00"/>
                </a:highlight>
                <a:latin typeface="Calibri" panose="020F0502020204030204" pitchFamily="34" charset="0"/>
                <a:ea typeface="Aptos" panose="020B0004020202020204" pitchFamily="34" charset="0"/>
                <a:cs typeface="Times New Roman" panose="02020603050405020304" pitchFamily="18" charset="0"/>
              </a:rPr>
              <a:t>en</a:t>
            </a:r>
            <a:r>
              <a:rPr lang="en-US" kern="100" dirty="0">
                <a:highlight>
                  <a:srgbClr val="FFFF00"/>
                </a:highlight>
                <a:latin typeface="Calibri" panose="020F0502020204030204" pitchFamily="34" charset="0"/>
                <a:ea typeface="Aptos" panose="020B0004020202020204" pitchFamily="34" charset="0"/>
                <a:cs typeface="Times New Roman" panose="02020603050405020304" pitchFamily="18" charset="0"/>
              </a:rPr>
              <a:t> situation </a:t>
            </a:r>
            <a:r>
              <a:rPr lang="en-US" kern="100" dirty="0" err="1">
                <a:highlight>
                  <a:srgbClr val="FFFF00"/>
                </a:highlight>
                <a:latin typeface="Calibri" panose="020F0502020204030204" pitchFamily="34" charset="0"/>
                <a:ea typeface="Aptos" panose="020B0004020202020204" pitchFamily="34" charset="0"/>
                <a:cs typeface="Times New Roman" panose="02020603050405020304" pitchFamily="18" charset="0"/>
              </a:rPr>
              <a:t>irrégulière</a:t>
            </a:r>
            <a:r>
              <a:rPr lang="en-US" kern="100" dirty="0">
                <a:highlight>
                  <a:srgbClr val="FFFF00"/>
                </a:highlight>
                <a:latin typeface="Calibri" panose="020F0502020204030204" pitchFamily="34" charset="0"/>
                <a:ea typeface="Aptos" panose="020B0004020202020204" pitchFamily="34" charset="0"/>
                <a:cs typeface="Times New Roman" panose="02020603050405020304" pitchFamily="18" charset="0"/>
              </a:rPr>
              <a:t>). Mais il manque déjà 230 millions de dollars à </a:t>
            </a:r>
            <a:r>
              <a:rPr lang="en-US" kern="100" dirty="0" err="1">
                <a:highlight>
                  <a:srgbClr val="FFFF00"/>
                </a:highlight>
                <a:latin typeface="Calibri" panose="020F0502020204030204" pitchFamily="34" charset="0"/>
                <a:ea typeface="Aptos" panose="020B0004020202020204" pitchFamily="34" charset="0"/>
                <a:cs typeface="Times New Roman" panose="02020603050405020304" pitchFamily="18" charset="0"/>
              </a:rPr>
              <a:t>l’ICE</a:t>
            </a:r>
            <a:r>
              <a:rPr lang="en-US" kern="100" dirty="0">
                <a:highlight>
                  <a:srgbClr val="FFFF00"/>
                </a:highlight>
                <a:latin typeface="Calibri" panose="020F0502020204030204" pitchFamily="34" charset="0"/>
                <a:ea typeface="Aptos" panose="020B0004020202020204" pitchFamily="34" charset="0"/>
                <a:cs typeface="Times New Roman" panose="02020603050405020304" pitchFamily="18" charset="0"/>
              </a:rPr>
              <a:t>…</a:t>
            </a:r>
            <a:endParaRPr lang="fr-FR"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On his first day in office, President Trump </a:t>
            </a:r>
            <a:r>
              <a:rPr lang="en-US" b="1" kern="100" dirty="0">
                <a:latin typeface="Calibri" panose="020F0502020204030204" pitchFamily="34" charset="0"/>
                <a:ea typeface="Aptos" panose="020B0004020202020204" pitchFamily="34" charset="0"/>
                <a:cs typeface="Times New Roman" panose="02020603050405020304" pitchFamily="18" charset="0"/>
              </a:rPr>
              <a:t>issued an order that seeks to end birthright citizenship</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for children born in the United States to undocumented immigrants</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That right has been enshrined in the Constitution for more than 160 years by the Fourteenth amendment, and experts say that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stripping it away</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would require a constitutional amendment.</a:t>
            </a:r>
          </a:p>
          <a:p>
            <a:pPr>
              <a:lnSpc>
                <a:spcPct val="107000"/>
              </a:lnSpc>
              <a:spcAft>
                <a:spcPts val="800"/>
              </a:spcAft>
            </a:pPr>
            <a:r>
              <a:rPr lang="en-US" kern="100" dirty="0">
                <a:highlight>
                  <a:srgbClr val="FFFF00"/>
                </a:highlight>
                <a:latin typeface="Arial" panose="020B0604020202020204" pitchFamily="34" charset="0"/>
                <a:ea typeface="Aptos" panose="020B0004020202020204" pitchFamily="34" charset="0"/>
                <a:cs typeface="Arial" panose="020B0604020202020204" pitchFamily="34" charset="0"/>
              </a:rPr>
              <a:t>→ </a:t>
            </a:r>
            <a:r>
              <a:rPr lang="fr-FR" dirty="0">
                <a:highlight>
                  <a:srgbClr val="FFFF00"/>
                </a:highlight>
                <a:latin typeface="Calibri" panose="020F0502020204030204" pitchFamily="34" charset="0"/>
                <a:cs typeface="Calibri" panose="020F0502020204030204" pitchFamily="34" charset="0"/>
              </a:rPr>
              <a:t>a publié un décret présidentiel visant à </a:t>
            </a:r>
            <a:r>
              <a:rPr lang="fr-FR" b="1" dirty="0">
                <a:highlight>
                  <a:srgbClr val="FFFF00"/>
                </a:highlight>
                <a:latin typeface="Calibri" panose="020F0502020204030204" pitchFamily="34" charset="0"/>
                <a:cs typeface="Calibri" panose="020F0502020204030204" pitchFamily="34" charset="0"/>
              </a:rPr>
              <a:t>mettre fin au droit du sol </a:t>
            </a:r>
            <a:r>
              <a:rPr lang="fr-FR" dirty="0">
                <a:highlight>
                  <a:srgbClr val="FFFF00"/>
                </a:highlight>
                <a:latin typeface="Calibri" panose="020F0502020204030204" pitchFamily="34" charset="0"/>
                <a:cs typeface="Calibri" panose="020F0502020204030204" pitchFamily="34" charset="0"/>
              </a:rPr>
              <a:t>pour les enfants nés aux États-Unis de parents immigrés en situation irrégulière… </a:t>
            </a:r>
            <a:r>
              <a:rPr lang="fr-FR" b="1" dirty="0">
                <a:highlight>
                  <a:srgbClr val="FFFF00"/>
                </a:highlight>
                <a:latin typeface="Calibri" panose="020F0502020204030204" pitchFamily="34" charset="0"/>
                <a:cs typeface="Calibri" panose="020F0502020204030204" pitchFamily="34" charset="0"/>
              </a:rPr>
              <a:t>les experts affirment que le supprimer / l’éliminer nécessiterait une modification de la constitution</a:t>
            </a:r>
          </a:p>
        </p:txBody>
      </p:sp>
    </p:spTree>
    <p:extLst>
      <p:ext uri="{BB962C8B-B14F-4D97-AF65-F5344CB8AC3E}">
        <p14:creationId xmlns:p14="http://schemas.microsoft.com/office/powerpoint/2010/main" val="261160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8EA3B6FC-C74F-3333-D765-3C1F2CA18B70}"/>
              </a:ext>
            </a:extLst>
          </p:cNvPr>
          <p:cNvSpPr txBox="1"/>
          <p:nvPr/>
        </p:nvSpPr>
        <p:spPr>
          <a:xfrm>
            <a:off x="308344" y="276447"/>
            <a:ext cx="11883656" cy="6044603"/>
          </a:xfrm>
          <a:prstGeom prst="rect">
            <a:avLst/>
          </a:prstGeom>
          <a:noFill/>
        </p:spPr>
        <p:txBody>
          <a:bodyPr wrap="square">
            <a:spAutoFit/>
          </a:bodyPr>
          <a:lstStyle/>
          <a:p>
            <a:pPr>
              <a:lnSpc>
                <a:spcPct val="107000"/>
              </a:lnSpc>
              <a:spcAft>
                <a:spcPts val="800"/>
              </a:spcAft>
            </a:pPr>
            <a:r>
              <a:rPr lang="en-US" sz="1800" u="sng" kern="100" dirty="0">
                <a:effectLst/>
                <a:latin typeface="Calibri" panose="020F0502020204030204" pitchFamily="34" charset="0"/>
                <a:ea typeface="Aptos" panose="020B0004020202020204" pitchFamily="34" charset="0"/>
                <a:cs typeface="Times New Roman" panose="02020603050405020304" pitchFamily="18" charset="0"/>
              </a:rPr>
              <a:t>The economy</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The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economy</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a:t>
            </a:r>
            <a:r>
              <a:rPr lang="fr-FR" sz="1800" b="1" kern="100" dirty="0" err="1">
                <a:effectLst/>
                <a:latin typeface="Calibri" panose="020F0502020204030204" pitchFamily="34" charset="0"/>
                <a:ea typeface="Aptos" panose="020B0004020202020204" pitchFamily="34" charset="0"/>
                <a:cs typeface="Times New Roman" panose="02020603050405020304" pitchFamily="18" charset="0"/>
              </a:rPr>
              <a:t>ranks</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as the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most</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important of 22 issues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that</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U.S.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registered</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voters</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said</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influenced</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their</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choice</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for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president</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it’s</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a:t>
            </a:r>
            <a:r>
              <a:rPr lang="fr-FR" sz="1800" b="1" kern="100" dirty="0">
                <a:effectLst/>
                <a:latin typeface="Calibri" panose="020F0502020204030204" pitchFamily="34" charset="0"/>
                <a:ea typeface="Aptos" panose="020B0004020202020204" pitchFamily="34" charset="0"/>
                <a:cs typeface="Times New Roman" panose="02020603050405020304" pitchFamily="18" charset="0"/>
              </a:rPr>
              <a:t>the </a:t>
            </a:r>
            <a:r>
              <a:rPr lang="fr-FR" sz="1800" b="1" kern="100" dirty="0" err="1">
                <a:effectLst/>
                <a:latin typeface="Calibri" panose="020F0502020204030204" pitchFamily="34" charset="0"/>
                <a:ea typeface="Aptos" panose="020B0004020202020204" pitchFamily="34" charset="0"/>
                <a:cs typeface="Times New Roman" panose="02020603050405020304" pitchFamily="18" charset="0"/>
              </a:rPr>
              <a:t>pinch</a:t>
            </a:r>
            <a:r>
              <a:rPr lang="fr-FR" sz="1800" b="1" kern="100" dirty="0">
                <a:effectLst/>
                <a:latin typeface="Calibri" panose="020F0502020204030204" pitchFamily="34" charset="0"/>
                <a:ea typeface="Aptos" panose="020B0004020202020204" pitchFamily="34" charset="0"/>
                <a:cs typeface="Times New Roman" panose="02020603050405020304" pitchFamily="18" charset="0"/>
              </a:rPr>
              <a:t> of high </a:t>
            </a:r>
            <a:r>
              <a:rPr lang="fr-FR" sz="1800" b="1" kern="100" dirty="0" err="1">
                <a:effectLst/>
                <a:latin typeface="Calibri" panose="020F0502020204030204" pitchFamily="34" charset="0"/>
                <a:ea typeface="Aptos" panose="020B0004020202020204" pitchFamily="34" charset="0"/>
                <a:cs typeface="Times New Roman" panose="02020603050405020304" pitchFamily="18" charset="0"/>
              </a:rPr>
              <a:t>food</a:t>
            </a:r>
            <a:r>
              <a:rPr lang="fr-FR" sz="1800" b="1" kern="100" dirty="0">
                <a:effectLst/>
                <a:latin typeface="Calibri" panose="020F0502020204030204" pitchFamily="34" charset="0"/>
                <a:ea typeface="Aptos" panose="020B0004020202020204" pitchFamily="34" charset="0"/>
                <a:cs typeface="Times New Roman" panose="02020603050405020304" pitchFamily="18" charset="0"/>
              </a:rPr>
              <a:t> and </a:t>
            </a:r>
            <a:r>
              <a:rPr lang="fr-FR" sz="1800" b="1" kern="100" dirty="0" err="1">
                <a:effectLst/>
                <a:latin typeface="Calibri" panose="020F0502020204030204" pitchFamily="34" charset="0"/>
                <a:ea typeface="Aptos" panose="020B0004020202020204" pitchFamily="34" charset="0"/>
                <a:cs typeface="Times New Roman" panose="02020603050405020304" pitchFamily="18" charset="0"/>
              </a:rPr>
              <a:t>housing</a:t>
            </a:r>
            <a:r>
              <a:rPr lang="fr-FR" sz="1800" b="1" kern="100" dirty="0">
                <a:effectLst/>
                <a:latin typeface="Calibri" panose="020F0502020204030204" pitchFamily="34" charset="0"/>
                <a:ea typeface="Aptos" panose="020B0004020202020204" pitchFamily="34" charset="0"/>
                <a:cs typeface="Times New Roman" panose="02020603050405020304" pitchFamily="18" charset="0"/>
              </a:rPr>
              <a:t> </a:t>
            </a:r>
            <a:r>
              <a:rPr lang="fr-FR" sz="1800" b="1" kern="100" dirty="0" err="1">
                <a:effectLst/>
                <a:latin typeface="Calibri" panose="020F0502020204030204" pitchFamily="34" charset="0"/>
                <a:ea typeface="Aptos" panose="020B0004020202020204" pitchFamily="34" charset="0"/>
                <a:cs typeface="Times New Roman" panose="02020603050405020304" pitchFamily="18" charset="0"/>
              </a:rPr>
              <a:t>costs</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that</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seems</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to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be</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shaping</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their</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sentiment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rather</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than</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the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robust</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growth</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and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low</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unemployment</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a:t>
            </a:r>
            <a:endParaRPr lang="fr-FR" sz="2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kern="100" dirty="0">
                <a:highlight>
                  <a:srgbClr val="FFFF00"/>
                </a:highlight>
                <a:latin typeface="Arial" panose="020B0604020202020204" pitchFamily="34" charset="0"/>
                <a:ea typeface="Aptos" panose="020B0004020202020204" pitchFamily="34" charset="0"/>
                <a:cs typeface="Arial" panose="020B0604020202020204" pitchFamily="34" charset="0"/>
              </a:rPr>
              <a:t>→ </a:t>
            </a:r>
            <a:r>
              <a:rPr lang="fr-FR" dirty="0">
                <a:highlight>
                  <a:srgbClr val="FFFF00"/>
                </a:highlight>
                <a:latin typeface="Calibri" panose="020F0502020204030204" pitchFamily="34" charset="0"/>
                <a:cs typeface="Calibri" panose="020F0502020204030204" pitchFamily="34" charset="0"/>
              </a:rPr>
              <a:t>L'économie </a:t>
            </a:r>
            <a:r>
              <a:rPr lang="fr-FR" b="1" dirty="0">
                <a:highlight>
                  <a:srgbClr val="FFFF00"/>
                </a:highlight>
                <a:latin typeface="Calibri" panose="020F0502020204030204" pitchFamily="34" charset="0"/>
                <a:cs typeface="Calibri" panose="020F0502020204030204" pitchFamily="34" charset="0"/>
              </a:rPr>
              <a:t>est classée comme la question la plus importante </a:t>
            </a:r>
            <a:r>
              <a:rPr lang="fr-FR" dirty="0">
                <a:highlight>
                  <a:srgbClr val="FFFF00"/>
                </a:highlight>
                <a:latin typeface="Calibri" panose="020F0502020204030204" pitchFamily="34" charset="0"/>
                <a:cs typeface="Calibri" panose="020F0502020204030204" pitchFamily="34" charset="0"/>
              </a:rPr>
              <a:t>parmi 22 sujets qui, selon les électeurs américains inscrits, ont influencé leur choix pour la présidence. </a:t>
            </a:r>
            <a:r>
              <a:rPr lang="fr-FR" b="1" dirty="0">
                <a:highlight>
                  <a:srgbClr val="FFFF00"/>
                </a:highlight>
                <a:latin typeface="Calibri" panose="020F0502020204030204" pitchFamily="34" charset="0"/>
                <a:cs typeface="Calibri" panose="020F0502020204030204" pitchFamily="34" charset="0"/>
              </a:rPr>
              <a:t>C'est la pression des coûts élevés de l'alimentation et du logement </a:t>
            </a:r>
            <a:r>
              <a:rPr lang="fr-FR" dirty="0">
                <a:highlight>
                  <a:srgbClr val="FFFF00"/>
                </a:highlight>
                <a:latin typeface="Calibri" panose="020F0502020204030204" pitchFamily="34" charset="0"/>
                <a:cs typeface="Calibri" panose="020F0502020204030204" pitchFamily="34" charset="0"/>
              </a:rPr>
              <a:t>qui semble façonner leur opinion, plutôt que la forte croissance et le faible taux de chômage.</a:t>
            </a:r>
            <a:endParaRPr lang="fr-FR" sz="1800" u="sng" kern="100" dirty="0">
              <a:effectLst/>
              <a:highlight>
                <a:srgbClr val="FFFF00"/>
              </a:highlight>
              <a:latin typeface="Calibri" panose="020F0502020204030204" pitchFamily="34" charset="0"/>
              <a:ea typeface="Aptos" panose="020B0004020202020204" pitchFamily="34" charset="0"/>
              <a:cs typeface="Calibri" panose="020F0502020204030204" pitchFamily="34" charset="0"/>
            </a:endParaRPr>
          </a:p>
          <a:p>
            <a:pPr>
              <a:lnSpc>
                <a:spcPct val="107000"/>
              </a:lnSpc>
              <a:spcAft>
                <a:spcPts val="800"/>
              </a:spcAft>
            </a:pPr>
            <a:r>
              <a:rPr lang="fr-FR" sz="1800" u="sng" kern="100" dirty="0">
                <a:effectLst/>
                <a:latin typeface="Calibri" panose="020F0502020204030204" pitchFamily="34" charset="0"/>
                <a:ea typeface="Aptos" panose="020B0004020202020204" pitchFamily="34" charset="0"/>
                <a:cs typeface="Times New Roman" panose="02020603050405020304" pitchFamily="18" charset="0"/>
              </a:rPr>
              <a:t>Trade.</a:t>
            </a:r>
            <a:endParaRPr lang="fr-FR" sz="2400" kern="100" dirty="0">
              <a:effectLst/>
              <a:latin typeface="Aptos" panose="020B0004020202020204" pitchFamily="34" charset="0"/>
              <a:ea typeface="Aptos" panose="020B0004020202020204" pitchFamily="34" charset="0"/>
              <a:cs typeface="Times New Roman" panose="02020603050405020304" pitchFamily="18" charset="0"/>
            </a:endParaRPr>
          </a:p>
          <a:p>
            <a:r>
              <a:rPr lang="fr-FR" sz="1800" dirty="0">
                <a:effectLst/>
                <a:latin typeface="Calibri" panose="020F0502020204030204" pitchFamily="34" charset="0"/>
                <a:ea typeface="Times New Roman" panose="02020603050405020304" pitchFamily="18" charset="0"/>
              </a:rPr>
              <a:t>The former </a:t>
            </a:r>
            <a:r>
              <a:rPr lang="fr-FR" sz="1800" dirty="0" err="1">
                <a:effectLst/>
                <a:latin typeface="Calibri" panose="020F0502020204030204" pitchFamily="34" charset="0"/>
                <a:ea typeface="Times New Roman" panose="02020603050405020304" pitchFamily="18" charset="0"/>
              </a:rPr>
              <a:t>president</a:t>
            </a:r>
            <a:r>
              <a:rPr lang="fr-FR" sz="1800" dirty="0">
                <a:effectLst/>
                <a:latin typeface="Calibri" panose="020F0502020204030204" pitchFamily="34" charset="0"/>
                <a:ea typeface="Times New Roman" panose="02020603050405020304" pitchFamily="18" charset="0"/>
              </a:rPr>
              <a:t> </a:t>
            </a:r>
            <a:r>
              <a:rPr lang="fr-FR" sz="1800" b="1" dirty="0" err="1">
                <a:effectLst/>
                <a:latin typeface="Calibri" panose="020F0502020204030204" pitchFamily="34" charset="0"/>
                <a:ea typeface="Times New Roman" panose="02020603050405020304" pitchFamily="18" charset="0"/>
              </a:rPr>
              <a:t>brought</a:t>
            </a:r>
            <a:r>
              <a:rPr lang="fr-FR" sz="1800" dirty="0">
                <a:effectLst/>
                <a:latin typeface="Calibri" panose="020F0502020204030204" pitchFamily="34" charset="0"/>
                <a:ea typeface="Times New Roman" panose="02020603050405020304" pitchFamily="18" charset="0"/>
              </a:rPr>
              <a:t> the </a:t>
            </a:r>
            <a:r>
              <a:rPr lang="fr-FR" sz="1800" dirty="0" err="1">
                <a:effectLst/>
                <a:latin typeface="Calibri" panose="020F0502020204030204" pitchFamily="34" charset="0"/>
                <a:ea typeface="Times New Roman" panose="02020603050405020304" pitchFamily="18" charset="0"/>
              </a:rPr>
              <a:t>era</a:t>
            </a:r>
            <a:r>
              <a:rPr lang="fr-FR" sz="1800" dirty="0">
                <a:effectLst/>
                <a:latin typeface="Calibri" panose="020F0502020204030204" pitchFamily="34" charset="0"/>
                <a:ea typeface="Times New Roman" panose="02020603050405020304" pitchFamily="18" charset="0"/>
              </a:rPr>
              <a:t> of US free </a:t>
            </a:r>
            <a:r>
              <a:rPr lang="fr-FR" sz="1800" dirty="0" err="1">
                <a:effectLst/>
                <a:latin typeface="Calibri" panose="020F0502020204030204" pitchFamily="34" charset="0"/>
                <a:ea typeface="Times New Roman" panose="02020603050405020304" pitchFamily="18" charset="0"/>
              </a:rPr>
              <a:t>trade</a:t>
            </a:r>
            <a:r>
              <a:rPr lang="fr-FR" sz="1800" dirty="0">
                <a:effectLst/>
                <a:latin typeface="Calibri" panose="020F0502020204030204" pitchFamily="34" charset="0"/>
                <a:ea typeface="Times New Roman" panose="02020603050405020304" pitchFamily="18" charset="0"/>
              </a:rPr>
              <a:t> </a:t>
            </a:r>
            <a:r>
              <a:rPr lang="fr-FR" sz="1800" b="1" dirty="0">
                <a:effectLst/>
                <a:latin typeface="Calibri" panose="020F0502020204030204" pitchFamily="34" charset="0"/>
                <a:ea typeface="Times New Roman" panose="02020603050405020304" pitchFamily="18" charset="0"/>
              </a:rPr>
              <a:t>to a </a:t>
            </a:r>
            <a:r>
              <a:rPr lang="fr-FR" sz="1800" b="1" dirty="0" err="1">
                <a:effectLst/>
                <a:latin typeface="Calibri" panose="020F0502020204030204" pitchFamily="34" charset="0"/>
                <a:ea typeface="Times New Roman" panose="02020603050405020304" pitchFamily="18" charset="0"/>
              </a:rPr>
              <a:t>halt</a:t>
            </a:r>
            <a:r>
              <a:rPr lang="fr-FR" sz="1800" b="1"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when</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he</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became</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president</a:t>
            </a:r>
            <a:r>
              <a:rPr lang="fr-FR" sz="1800" dirty="0">
                <a:effectLst/>
                <a:latin typeface="Calibri" panose="020F0502020204030204" pitchFamily="34" charset="0"/>
                <a:ea typeface="Times New Roman" panose="02020603050405020304" pitchFamily="18" charset="0"/>
              </a:rPr>
              <a:t>, but </a:t>
            </a:r>
            <a:r>
              <a:rPr lang="fr-FR" sz="1800" dirty="0" err="1">
                <a:effectLst/>
                <a:latin typeface="Calibri" panose="020F0502020204030204" pitchFamily="34" charset="0"/>
                <a:ea typeface="Times New Roman" panose="02020603050405020304" pitchFamily="18" charset="0"/>
              </a:rPr>
              <a:t>his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tariffs</a:t>
            </a:r>
            <a:r>
              <a:rPr lang="fr-FR" sz="1800" dirty="0">
                <a:effectLst/>
                <a:latin typeface="Calibri" panose="020F0502020204030204" pitchFamily="34" charset="0"/>
                <a:ea typeface="Times New Roman" panose="02020603050405020304" pitchFamily="18" charset="0"/>
              </a:rPr>
              <a:t> on </a:t>
            </a:r>
            <a:r>
              <a:rPr lang="fr-FR" sz="1800" dirty="0" err="1">
                <a:effectLst/>
                <a:latin typeface="Calibri" panose="020F0502020204030204" pitchFamily="34" charset="0"/>
                <a:ea typeface="Times New Roman" panose="02020603050405020304" pitchFamily="18" charset="0"/>
              </a:rPr>
              <a:t>Chinese</a:t>
            </a:r>
            <a:r>
              <a:rPr lang="fr-FR" sz="1800" dirty="0">
                <a:effectLst/>
                <a:latin typeface="Calibri" panose="020F0502020204030204" pitchFamily="34" charset="0"/>
                <a:ea typeface="Times New Roman" panose="02020603050405020304" pitchFamily="18" charset="0"/>
              </a:rPr>
              <a:t> imports </a:t>
            </a:r>
            <a:r>
              <a:rPr lang="fr-FR" sz="1800" dirty="0" err="1">
                <a:effectLst/>
                <a:latin typeface="Calibri" panose="020F0502020204030204" pitchFamily="34" charset="0"/>
                <a:ea typeface="Times New Roman" panose="02020603050405020304" pitchFamily="18" charset="0"/>
              </a:rPr>
              <a:t>were</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largely</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retained</a:t>
            </a:r>
            <a:r>
              <a:rPr lang="fr-FR" sz="1800" dirty="0">
                <a:effectLst/>
                <a:latin typeface="Calibri" panose="020F0502020204030204" pitchFamily="34" charset="0"/>
                <a:ea typeface="Times New Roman" panose="02020603050405020304" pitchFamily="18" charset="0"/>
              </a:rPr>
              <a:t> and </a:t>
            </a:r>
            <a:r>
              <a:rPr lang="fr-FR" sz="1800" dirty="0" err="1">
                <a:effectLst/>
                <a:latin typeface="Calibri" panose="020F0502020204030204" pitchFamily="34" charset="0"/>
                <a:ea typeface="Times New Roman" panose="02020603050405020304" pitchFamily="18" charset="0"/>
              </a:rPr>
              <a:t>even</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expanded</a:t>
            </a:r>
            <a:r>
              <a:rPr lang="fr-FR" sz="1800" dirty="0">
                <a:effectLst/>
                <a:latin typeface="Calibri" panose="020F0502020204030204" pitchFamily="34" charset="0"/>
                <a:ea typeface="Times New Roman" panose="02020603050405020304" pitchFamily="18" charset="0"/>
              </a:rPr>
              <a:t> by Joe Biden. This time </a:t>
            </a:r>
            <a:r>
              <a:rPr lang="fr-FR" sz="1800" dirty="0" err="1">
                <a:effectLst/>
                <a:latin typeface="Calibri" panose="020F0502020204030204" pitchFamily="34" charset="0"/>
                <a:ea typeface="Times New Roman" panose="02020603050405020304" pitchFamily="18" charset="0"/>
              </a:rPr>
              <a:t>around</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he</a:t>
            </a:r>
            <a:r>
              <a:rPr lang="fr-FR" sz="1800" dirty="0">
                <a:effectLst/>
                <a:latin typeface="Calibri" panose="020F0502020204030204" pitchFamily="34" charset="0"/>
                <a:ea typeface="Times New Roman" panose="02020603050405020304" pitchFamily="18" charset="0"/>
              </a:rPr>
              <a:t> has </a:t>
            </a:r>
            <a:r>
              <a:rPr lang="fr-FR" sz="1800" dirty="0" err="1">
                <a:effectLst/>
                <a:latin typeface="Calibri" panose="020F0502020204030204" pitchFamily="34" charset="0"/>
                <a:ea typeface="Times New Roman" panose="02020603050405020304" pitchFamily="18" charset="0"/>
              </a:rPr>
              <a:t>proposed</a:t>
            </a:r>
            <a:r>
              <a:rPr lang="fr-FR" sz="1800" dirty="0">
                <a:effectLst/>
                <a:latin typeface="Calibri" panose="020F0502020204030204" pitchFamily="34" charset="0"/>
                <a:ea typeface="Times New Roman" panose="02020603050405020304" pitchFamily="18" charset="0"/>
              </a:rPr>
              <a:t> new 10-20% </a:t>
            </a:r>
            <a:r>
              <a:rPr lang="fr-FR" sz="1800" dirty="0" err="1">
                <a:effectLst/>
                <a:latin typeface="Calibri" panose="020F0502020204030204" pitchFamily="34" charset="0"/>
                <a:ea typeface="Times New Roman" panose="02020603050405020304" pitchFamily="18" charset="0"/>
              </a:rPr>
              <a:t>tariffs</a:t>
            </a:r>
            <a:r>
              <a:rPr lang="fr-FR" sz="1800" dirty="0">
                <a:effectLst/>
                <a:latin typeface="Calibri" panose="020F0502020204030204" pitchFamily="34" charset="0"/>
                <a:ea typeface="Times New Roman" panose="02020603050405020304" pitchFamily="18" charset="0"/>
              </a:rPr>
              <a:t> on </a:t>
            </a:r>
            <a:r>
              <a:rPr lang="fr-FR" sz="1800" dirty="0" err="1">
                <a:effectLst/>
                <a:latin typeface="Calibri" panose="020F0502020204030204" pitchFamily="34" charset="0"/>
                <a:ea typeface="Times New Roman" panose="02020603050405020304" pitchFamily="18" charset="0"/>
              </a:rPr>
              <a:t>most</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foreign</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goods</a:t>
            </a:r>
            <a:r>
              <a:rPr lang="fr-FR" sz="1800" dirty="0">
                <a:effectLst/>
                <a:latin typeface="Calibri" panose="020F0502020204030204" pitchFamily="34" charset="0"/>
                <a:ea typeface="Times New Roman" panose="02020603050405020304" pitchFamily="18" charset="0"/>
              </a:rPr>
              <a:t> </a:t>
            </a:r>
            <a:r>
              <a:rPr lang="fr-FR" sz="1800" b="1" dirty="0" err="1">
                <a:effectLst/>
                <a:latin typeface="Calibri" panose="020F0502020204030204" pitchFamily="34" charset="0"/>
                <a:ea typeface="Times New Roman" panose="02020603050405020304" pitchFamily="18" charset="0"/>
              </a:rPr>
              <a:t>with</a:t>
            </a:r>
            <a:r>
              <a:rPr lang="fr-FR" sz="1800" b="1" dirty="0">
                <a:effectLst/>
                <a:latin typeface="Calibri" panose="020F0502020204030204" pitchFamily="34" charset="0"/>
                <a:ea typeface="Times New Roman" panose="02020603050405020304" pitchFamily="18" charset="0"/>
              </a:rPr>
              <a:t> imports </a:t>
            </a:r>
            <a:r>
              <a:rPr lang="fr-FR" sz="1800" b="1" dirty="0" err="1">
                <a:effectLst/>
                <a:latin typeface="Calibri" panose="020F0502020204030204" pitchFamily="34" charset="0"/>
                <a:ea typeface="Times New Roman" panose="02020603050405020304" pitchFamily="18" charset="0"/>
              </a:rPr>
              <a:t>from</a:t>
            </a:r>
            <a:r>
              <a:rPr lang="fr-FR" sz="1800" b="1" dirty="0">
                <a:effectLst/>
                <a:latin typeface="Calibri" panose="020F0502020204030204" pitchFamily="34" charset="0"/>
                <a:ea typeface="Times New Roman" panose="02020603050405020304" pitchFamily="18" charset="0"/>
              </a:rPr>
              <a:t> China </a:t>
            </a:r>
            <a:r>
              <a:rPr lang="fr-FR" sz="1800" b="1" dirty="0" err="1">
                <a:effectLst/>
                <a:latin typeface="Calibri" panose="020F0502020204030204" pitchFamily="34" charset="0"/>
                <a:ea typeface="Times New Roman" panose="02020603050405020304" pitchFamily="18" charset="0"/>
              </a:rPr>
              <a:t>bearing</a:t>
            </a:r>
            <a:r>
              <a:rPr lang="fr-FR" sz="1800" b="1" dirty="0">
                <a:effectLst/>
                <a:latin typeface="Calibri" panose="020F0502020204030204" pitchFamily="34" charset="0"/>
                <a:ea typeface="Times New Roman" panose="02020603050405020304" pitchFamily="18" charset="0"/>
              </a:rPr>
              <a:t> the </a:t>
            </a:r>
            <a:r>
              <a:rPr lang="fr-FR" sz="1800" b="1" dirty="0" err="1">
                <a:effectLst/>
                <a:latin typeface="Calibri" panose="020F0502020204030204" pitchFamily="34" charset="0"/>
                <a:ea typeface="Times New Roman" panose="02020603050405020304" pitchFamily="18" charset="0"/>
              </a:rPr>
              <a:t>brunt</a:t>
            </a:r>
            <a:r>
              <a:rPr lang="fr-FR" sz="1800" b="1" dirty="0">
                <a:effectLst/>
                <a:latin typeface="Calibri" panose="020F0502020204030204" pitchFamily="34" charset="0"/>
                <a:ea typeface="Times New Roman" panose="02020603050405020304" pitchFamily="18" charset="0"/>
              </a:rPr>
              <a:t> at 60%</a:t>
            </a:r>
            <a:r>
              <a:rPr lang="fr-FR" sz="1800" dirty="0">
                <a:effectLst/>
                <a:latin typeface="Calibri" panose="020F0502020204030204" pitchFamily="34" charset="0"/>
                <a:ea typeface="Times New Roman" panose="02020603050405020304" pitchFamily="18" charset="0"/>
              </a:rPr>
              <a:t>. It </a:t>
            </a:r>
            <a:r>
              <a:rPr lang="fr-FR" sz="1800" dirty="0" err="1">
                <a:effectLst/>
                <a:latin typeface="Calibri" panose="020F0502020204030204" pitchFamily="34" charset="0"/>
                <a:ea typeface="Times New Roman" panose="02020603050405020304" pitchFamily="18" charset="0"/>
              </a:rPr>
              <a:t>is</a:t>
            </a:r>
            <a:r>
              <a:rPr lang="fr-FR" sz="1800" dirty="0">
                <a:effectLst/>
                <a:latin typeface="Calibri" panose="020F0502020204030204" pitchFamily="34" charset="0"/>
                <a:ea typeface="Times New Roman" panose="02020603050405020304" pitchFamily="18" charset="0"/>
              </a:rPr>
              <a:t> part of </a:t>
            </a:r>
            <a:r>
              <a:rPr lang="fr-FR" sz="1800" dirty="0" err="1">
                <a:effectLst/>
                <a:latin typeface="Calibri" panose="020F0502020204030204" pitchFamily="34" charset="0"/>
                <a:ea typeface="Times New Roman" panose="02020603050405020304" pitchFamily="18" charset="0"/>
              </a:rPr>
              <a:t>his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attempt</a:t>
            </a:r>
            <a:r>
              <a:rPr lang="fr-FR" sz="1800" dirty="0">
                <a:effectLst/>
                <a:latin typeface="Calibri" panose="020F0502020204030204" pitchFamily="34" charset="0"/>
                <a:ea typeface="Times New Roman" panose="02020603050405020304" pitchFamily="18" charset="0"/>
              </a:rPr>
              <a:t> to </a:t>
            </a:r>
            <a:r>
              <a:rPr lang="fr-FR" sz="1800" dirty="0" err="1">
                <a:effectLst/>
                <a:latin typeface="Calibri" panose="020F0502020204030204" pitchFamily="34" charset="0"/>
                <a:ea typeface="Times New Roman" panose="02020603050405020304" pitchFamily="18" charset="0"/>
              </a:rPr>
              <a:t>promote</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homegrown</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manufacturers</a:t>
            </a:r>
            <a:r>
              <a:rPr lang="fr-FR" sz="1800" dirty="0">
                <a:effectLst/>
                <a:latin typeface="Calibri" panose="020F0502020204030204" pitchFamily="34" charset="0"/>
                <a:ea typeface="Times New Roman" panose="02020603050405020304" pitchFamily="18" charset="0"/>
              </a:rPr>
              <a:t> and stop outsourcing, but </a:t>
            </a:r>
            <a:r>
              <a:rPr lang="fr-FR" sz="1800" dirty="0" err="1">
                <a:effectLst/>
                <a:latin typeface="Calibri" panose="020F0502020204030204" pitchFamily="34" charset="0"/>
                <a:ea typeface="Times New Roman" panose="02020603050405020304" pitchFamily="18" charset="0"/>
              </a:rPr>
              <a:t>some</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economists</a:t>
            </a:r>
            <a:r>
              <a:rPr lang="fr-FR" sz="1800" dirty="0">
                <a:effectLst/>
                <a:latin typeface="Calibri" panose="020F0502020204030204" pitchFamily="34" charset="0"/>
                <a:ea typeface="Times New Roman" panose="02020603050405020304" pitchFamily="18" charset="0"/>
              </a:rPr>
              <a:t> have </a:t>
            </a:r>
            <a:r>
              <a:rPr lang="fr-FR" sz="1800" dirty="0" err="1">
                <a:effectLst/>
                <a:latin typeface="Calibri" panose="020F0502020204030204" pitchFamily="34" charset="0"/>
                <a:ea typeface="Times New Roman" panose="02020603050405020304" pitchFamily="18" charset="0"/>
              </a:rPr>
              <a:t>warned</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this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could</a:t>
            </a:r>
            <a:r>
              <a:rPr lang="fr-FR" sz="1800" dirty="0">
                <a:effectLst/>
                <a:latin typeface="Calibri" panose="020F0502020204030204" pitchFamily="34" charset="0"/>
                <a:ea typeface="Times New Roman" panose="02020603050405020304" pitchFamily="18" charset="0"/>
              </a:rPr>
              <a:t> push up </a:t>
            </a:r>
            <a:r>
              <a:rPr lang="fr-FR" sz="1800" dirty="0" err="1">
                <a:effectLst/>
                <a:latin typeface="Calibri" panose="020F0502020204030204" pitchFamily="34" charset="0"/>
                <a:ea typeface="Times New Roman" panose="02020603050405020304" pitchFamily="18" charset="0"/>
              </a:rPr>
              <a:t>prices</a:t>
            </a:r>
            <a:r>
              <a:rPr lang="fr-FR" sz="1800" dirty="0">
                <a:effectLst/>
                <a:latin typeface="Calibri" panose="020F0502020204030204" pitchFamily="34" charset="0"/>
                <a:ea typeface="Times New Roman" panose="02020603050405020304" pitchFamily="18" charset="0"/>
              </a:rPr>
              <a:t> for </a:t>
            </a:r>
            <a:r>
              <a:rPr lang="fr-FR" sz="1800" dirty="0" err="1">
                <a:effectLst/>
                <a:latin typeface="Calibri" panose="020F0502020204030204" pitchFamily="34" charset="0"/>
                <a:ea typeface="Times New Roman" panose="02020603050405020304" pitchFamily="18" charset="0"/>
              </a:rPr>
              <a:t>consumers</a:t>
            </a:r>
            <a:r>
              <a:rPr lang="fr-FR" sz="1800" dirty="0">
                <a:effectLst/>
                <a:latin typeface="Calibri" panose="020F0502020204030204" pitchFamily="34" charset="0"/>
                <a:ea typeface="Times New Roman" panose="02020603050405020304" pitchFamily="18" charset="0"/>
              </a:rPr>
              <a:t>.</a:t>
            </a:r>
          </a:p>
          <a:p>
            <a:endParaRPr lang="fr-FR" sz="1800" dirty="0">
              <a:effectLst/>
              <a:latin typeface="Calibri" panose="020F0502020204030204" pitchFamily="34" charset="0"/>
              <a:ea typeface="Times New Roman" panose="02020603050405020304" pitchFamily="18" charset="0"/>
            </a:endParaRPr>
          </a:p>
          <a:p>
            <a:r>
              <a:rPr lang="en-US" kern="100" dirty="0">
                <a:highlight>
                  <a:srgbClr val="FFFF00"/>
                </a:highlight>
                <a:latin typeface="Arial" panose="020B0604020202020204" pitchFamily="34" charset="0"/>
                <a:ea typeface="Aptos" panose="020B0004020202020204" pitchFamily="34" charset="0"/>
                <a:cs typeface="Arial" panose="020B0604020202020204" pitchFamily="34" charset="0"/>
              </a:rPr>
              <a:t>→ </a:t>
            </a:r>
            <a:r>
              <a:rPr lang="fr-FR" dirty="0">
                <a:highlight>
                  <a:srgbClr val="FFFF00"/>
                </a:highlight>
                <a:latin typeface="Calibri" panose="020F0502020204030204" pitchFamily="34" charset="0"/>
                <a:cs typeface="Calibri" panose="020F0502020204030204" pitchFamily="34" charset="0"/>
              </a:rPr>
              <a:t>L'ancien président </a:t>
            </a:r>
            <a:r>
              <a:rPr lang="fr-FR" b="1" dirty="0">
                <a:highlight>
                  <a:srgbClr val="FFFF00"/>
                </a:highlight>
                <a:latin typeface="Calibri" panose="020F0502020204030204" pitchFamily="34" charset="0"/>
                <a:cs typeface="Calibri" panose="020F0502020204030204" pitchFamily="34" charset="0"/>
              </a:rPr>
              <a:t>a mis fin </a:t>
            </a:r>
            <a:r>
              <a:rPr lang="fr-FR" dirty="0">
                <a:highlight>
                  <a:srgbClr val="FFFF00"/>
                </a:highlight>
                <a:latin typeface="Calibri" panose="020F0502020204030204" pitchFamily="34" charset="0"/>
                <a:cs typeface="Calibri" panose="020F0502020204030204" pitchFamily="34" charset="0"/>
              </a:rPr>
              <a:t>à l'ère du libre-échange américain lorsqu'il est arrivé au pouvoir, […] Cette fois-ci, il a proposé de nouveaux droits de douane de 10 à 20 % sur la plupart des biens étrangers, </a:t>
            </a:r>
            <a:r>
              <a:rPr lang="fr-FR" b="1" dirty="0">
                <a:highlight>
                  <a:srgbClr val="FFFF00"/>
                </a:highlight>
                <a:latin typeface="Calibri" panose="020F0502020204030204" pitchFamily="34" charset="0"/>
                <a:cs typeface="Calibri" panose="020F0502020204030204" pitchFamily="34" charset="0"/>
              </a:rPr>
              <a:t>les importations en provenance de Chine étant les plus touchées à hauteur de 60 %</a:t>
            </a:r>
            <a:r>
              <a:rPr lang="fr-FR" dirty="0">
                <a:highlight>
                  <a:srgbClr val="FFFF00"/>
                </a:highlight>
                <a:latin typeface="Calibri" panose="020F0502020204030204" pitchFamily="34" charset="0"/>
                <a:cs typeface="Calibri" panose="020F0502020204030204" pitchFamily="34" charset="0"/>
              </a:rPr>
              <a:t>. </a:t>
            </a:r>
          </a:p>
          <a:p>
            <a:endParaRPr lang="fr-FR"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r>
              <a:rPr lang="en-US" sz="1800" u="sng" kern="100" dirty="0">
                <a:effectLst/>
                <a:latin typeface="Calibri" panose="020F0502020204030204" pitchFamily="34" charset="0"/>
                <a:ea typeface="Aptos" panose="020B0004020202020204" pitchFamily="34" charset="0"/>
                <a:cs typeface="Times New Roman" panose="02020603050405020304" pitchFamily="18" charset="0"/>
              </a:rPr>
              <a:t>Israel – Gaza war. </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Trump has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positioned</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himself</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as </a:t>
            </a:r>
            <a:r>
              <a:rPr lang="fr-FR" sz="1800" b="1" kern="100" dirty="0">
                <a:effectLst/>
                <a:latin typeface="Calibri" panose="020F0502020204030204" pitchFamily="34" charset="0"/>
                <a:ea typeface="Aptos" panose="020B0004020202020204" pitchFamily="34" charset="0"/>
                <a:cs typeface="Times New Roman" panose="02020603050405020304" pitchFamily="18" charset="0"/>
              </a:rPr>
              <a:t>a </a:t>
            </a:r>
            <a:r>
              <a:rPr lang="fr-FR" sz="1800" b="1" kern="100" dirty="0" err="1">
                <a:effectLst/>
                <a:latin typeface="Calibri" panose="020F0502020204030204" pitchFamily="34" charset="0"/>
                <a:ea typeface="Aptos" panose="020B0004020202020204" pitchFamily="34" charset="0"/>
                <a:cs typeface="Times New Roman" panose="02020603050405020304" pitchFamily="18" charset="0"/>
              </a:rPr>
              <a:t>staunch</a:t>
            </a:r>
            <a:r>
              <a:rPr lang="fr-FR" sz="1800" b="1" kern="100" dirty="0">
                <a:effectLst/>
                <a:latin typeface="Calibri" panose="020F0502020204030204" pitchFamily="34" charset="0"/>
                <a:ea typeface="Aptos" panose="020B0004020202020204" pitchFamily="34" charset="0"/>
                <a:cs typeface="Times New Roman" panose="02020603050405020304" pitchFamily="18" charset="0"/>
              </a:rPr>
              <a:t> supporter</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of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Israel</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and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condemned</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pro-</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Palestinian</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supporters on US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college</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campuses</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a:t>
            </a:r>
          </a:p>
          <a:p>
            <a:pPr>
              <a:lnSpc>
                <a:spcPct val="107000"/>
              </a:lnSpc>
              <a:spcAft>
                <a:spcPts val="800"/>
              </a:spcAft>
            </a:pPr>
            <a:r>
              <a:rPr lang="en-US" kern="100" dirty="0">
                <a:highlight>
                  <a:srgbClr val="FFFF00"/>
                </a:highlight>
                <a:latin typeface="Arial" panose="020B0604020202020204" pitchFamily="34" charset="0"/>
                <a:ea typeface="Aptos" panose="020B0004020202020204" pitchFamily="34" charset="0"/>
                <a:cs typeface="Arial" panose="020B0604020202020204" pitchFamily="34" charset="0"/>
              </a:rPr>
              <a:t>→ u</a:t>
            </a:r>
            <a:r>
              <a:rPr lang="fr-FR" kern="100" dirty="0">
                <a:highlight>
                  <a:srgbClr val="FFFF00"/>
                </a:highlight>
                <a:latin typeface="Calibri" panose="020F0502020204030204" pitchFamily="34" charset="0"/>
                <a:ea typeface="Aptos" panose="020B0004020202020204" pitchFamily="34" charset="0"/>
                <a:cs typeface="Times New Roman" panose="02020603050405020304" pitchFamily="18" charset="0"/>
              </a:rPr>
              <a:t>n fervent défenseur d’Israël / partisan d’Israël</a:t>
            </a:r>
            <a:endParaRPr lang="fr-FR"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4976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7CF9B58A-253B-CD88-35B2-21D9F762781F}"/>
              </a:ext>
            </a:extLst>
          </p:cNvPr>
          <p:cNvSpPr txBox="1"/>
          <p:nvPr/>
        </p:nvSpPr>
        <p:spPr>
          <a:xfrm>
            <a:off x="1403498" y="1350335"/>
            <a:ext cx="10239153" cy="2585323"/>
          </a:xfrm>
          <a:prstGeom prst="rect">
            <a:avLst/>
          </a:prstGeom>
          <a:noFill/>
        </p:spPr>
        <p:txBody>
          <a:bodyPr wrap="square" rtlCol="0">
            <a:spAutoFit/>
          </a:bodyPr>
          <a:lstStyle/>
          <a:p>
            <a:r>
              <a:rPr lang="en-US" b="1" dirty="0"/>
              <a:t>What has Donald Trump suggested regarding the future of the Gaza Strip?</a:t>
            </a:r>
          </a:p>
          <a:p>
            <a:endParaRPr lang="en-US" dirty="0"/>
          </a:p>
          <a:p>
            <a:pPr>
              <a:lnSpc>
                <a:spcPct val="150000"/>
              </a:lnSpc>
            </a:pPr>
            <a:r>
              <a:rPr lang="en-US" dirty="0"/>
              <a:t>A) That the United States should send troops to stabilize the region.</a:t>
            </a:r>
            <a:br>
              <a:rPr lang="en-US" dirty="0"/>
            </a:br>
            <a:r>
              <a:rPr lang="en-US" dirty="0"/>
              <a:t>B) That United States should take full control and turn the area into the “Riviera of the Middle East”. </a:t>
            </a:r>
            <a:br>
              <a:rPr lang="en-US" dirty="0"/>
            </a:br>
            <a:r>
              <a:rPr lang="en-US" dirty="0"/>
              <a:t>C) That Gaza should be placed under international administration.</a:t>
            </a:r>
            <a:br>
              <a:rPr lang="en-US" dirty="0"/>
            </a:br>
            <a:r>
              <a:rPr lang="en-US" dirty="0"/>
              <a:t>D) That Palestinian leaders should be given more autonomy to govern.</a:t>
            </a:r>
          </a:p>
          <a:p>
            <a:endParaRPr lang="fr-FR" dirty="0"/>
          </a:p>
        </p:txBody>
      </p:sp>
    </p:spTree>
    <p:extLst>
      <p:ext uri="{BB962C8B-B14F-4D97-AF65-F5344CB8AC3E}">
        <p14:creationId xmlns:p14="http://schemas.microsoft.com/office/powerpoint/2010/main" val="911771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C194BDB-5069-1D84-1B84-4D22868DC7FB}"/>
              </a:ext>
            </a:extLst>
          </p:cNvPr>
          <p:cNvSpPr txBox="1"/>
          <p:nvPr/>
        </p:nvSpPr>
        <p:spPr>
          <a:xfrm>
            <a:off x="412897" y="53509"/>
            <a:ext cx="11366205" cy="6804491"/>
          </a:xfrm>
          <a:prstGeom prst="rect">
            <a:avLst/>
          </a:prstGeom>
          <a:noFill/>
        </p:spPr>
        <p:txBody>
          <a:bodyPr wrap="square" rtlCol="0">
            <a:spAutoFit/>
          </a:bodyPr>
          <a:lstStyle/>
          <a:p>
            <a:pPr>
              <a:lnSpc>
                <a:spcPct val="107000"/>
              </a:lnSpc>
              <a:spcAft>
                <a:spcPts val="800"/>
              </a:spcAft>
            </a:pPr>
            <a:r>
              <a:rPr lang="fr-FR" sz="1800" u="sng" kern="100" dirty="0">
                <a:effectLst/>
                <a:latin typeface="Calibri" panose="020F0502020204030204" pitchFamily="34" charset="0"/>
                <a:ea typeface="Aptos" panose="020B0004020202020204" pitchFamily="34" charset="0"/>
                <a:cs typeface="Times New Roman" panose="02020603050405020304" pitchFamily="18" charset="0"/>
              </a:rPr>
              <a:t>Ukraine. </a:t>
            </a:r>
            <a:r>
              <a:rPr lang="fr-FR" sz="1800" dirty="0">
                <a:effectLst/>
                <a:latin typeface="Calibri" panose="020F0502020204030204" pitchFamily="34" charset="0"/>
                <a:ea typeface="Times New Roman" panose="02020603050405020304" pitchFamily="18" charset="0"/>
              </a:rPr>
              <a:t>The Republican has </a:t>
            </a:r>
            <a:r>
              <a:rPr lang="fr-FR" sz="1800" b="1" dirty="0">
                <a:effectLst/>
                <a:latin typeface="Calibri" panose="020F0502020204030204" pitchFamily="34" charset="0"/>
                <a:ea typeface="Times New Roman" panose="02020603050405020304" pitchFamily="18" charset="0"/>
              </a:rPr>
              <a:t>an </a:t>
            </a:r>
            <a:r>
              <a:rPr lang="fr-FR" sz="1800" b="1" dirty="0" err="1">
                <a:effectLst/>
                <a:latin typeface="Calibri" panose="020F0502020204030204" pitchFamily="34" charset="0"/>
                <a:ea typeface="Times New Roman" panose="02020603050405020304" pitchFamily="18" charset="0"/>
              </a:rPr>
              <a:t>isolationist</a:t>
            </a:r>
            <a:r>
              <a:rPr lang="fr-FR" sz="1800" b="1" dirty="0">
                <a:effectLst/>
                <a:latin typeface="Calibri" panose="020F0502020204030204" pitchFamily="34" charset="0"/>
                <a:ea typeface="Times New Roman" panose="02020603050405020304" pitchFamily="18" charset="0"/>
              </a:rPr>
              <a:t> </a:t>
            </a:r>
            <a:r>
              <a:rPr lang="fr-FR" sz="1800" b="1" dirty="0" err="1">
                <a:effectLst/>
                <a:latin typeface="Calibri" panose="020F0502020204030204" pitchFamily="34" charset="0"/>
                <a:ea typeface="Times New Roman" panose="02020603050405020304" pitchFamily="18" charset="0"/>
              </a:rPr>
              <a:t>foreign</a:t>
            </a:r>
            <a:r>
              <a:rPr lang="fr-FR" sz="1800" b="1" dirty="0">
                <a:effectLst/>
                <a:latin typeface="Calibri" panose="020F0502020204030204" pitchFamily="34" charset="0"/>
                <a:ea typeface="Times New Roman" panose="02020603050405020304" pitchFamily="18" charset="0"/>
              </a:rPr>
              <a:t> </a:t>
            </a:r>
            <a:r>
              <a:rPr lang="fr-FR" sz="1800" b="1" dirty="0" err="1">
                <a:effectLst/>
                <a:latin typeface="Calibri" panose="020F0502020204030204" pitchFamily="34" charset="0"/>
                <a:ea typeface="Times New Roman" panose="02020603050405020304" pitchFamily="18" charset="0"/>
              </a:rPr>
              <a:t>policy</a:t>
            </a:r>
            <a:r>
              <a:rPr lang="fr-FR" sz="1800" dirty="0">
                <a:effectLst/>
                <a:latin typeface="Calibri" panose="020F0502020204030204" pitchFamily="34" charset="0"/>
                <a:ea typeface="Times New Roman" panose="02020603050405020304" pitchFamily="18" charset="0"/>
              </a:rPr>
              <a:t> and </a:t>
            </a:r>
            <a:r>
              <a:rPr lang="fr-FR" sz="1800" dirty="0" err="1">
                <a:effectLst/>
                <a:latin typeface="Calibri" panose="020F0502020204030204" pitchFamily="34" charset="0"/>
                <a:ea typeface="Times New Roman" panose="02020603050405020304" pitchFamily="18" charset="0"/>
              </a:rPr>
              <a:t>wants</a:t>
            </a:r>
            <a:r>
              <a:rPr lang="fr-FR" sz="1800" dirty="0">
                <a:effectLst/>
                <a:latin typeface="Calibri" panose="020F0502020204030204" pitchFamily="34" charset="0"/>
                <a:ea typeface="Times New Roman" panose="02020603050405020304" pitchFamily="18" charset="0"/>
              </a:rPr>
              <a:t> the US to </a:t>
            </a:r>
            <a:r>
              <a:rPr lang="fr-FR" sz="1800" dirty="0" err="1">
                <a:effectLst/>
                <a:latin typeface="Calibri" panose="020F0502020204030204" pitchFamily="34" charset="0"/>
                <a:ea typeface="Times New Roman" panose="02020603050405020304" pitchFamily="18" charset="0"/>
              </a:rPr>
              <a:t>disentangle</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itself</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from</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conflicts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elsewhere</a:t>
            </a:r>
            <a:r>
              <a:rPr lang="fr-FR" sz="1800" dirty="0">
                <a:effectLst/>
                <a:latin typeface="Calibri" panose="020F0502020204030204" pitchFamily="34" charset="0"/>
                <a:ea typeface="Times New Roman" panose="02020603050405020304" pitchFamily="18" charset="0"/>
              </a:rPr>
              <a:t> in the world. He has </a:t>
            </a:r>
            <a:r>
              <a:rPr lang="fr-FR" sz="1800" dirty="0" err="1">
                <a:effectLst/>
                <a:latin typeface="Calibri" panose="020F0502020204030204" pitchFamily="34" charset="0"/>
                <a:ea typeface="Times New Roman" panose="02020603050405020304" pitchFamily="18" charset="0"/>
              </a:rPr>
              <a:t>pledged</a:t>
            </a:r>
            <a:r>
              <a:rPr lang="fr-FR" sz="1800" dirty="0">
                <a:effectLst/>
                <a:latin typeface="Calibri" panose="020F0502020204030204" pitchFamily="34" charset="0"/>
                <a:ea typeface="Times New Roman" panose="02020603050405020304" pitchFamily="18" charset="0"/>
              </a:rPr>
              <a:t> to end the </a:t>
            </a:r>
            <a:r>
              <a:rPr lang="fr-FR" sz="1800" dirty="0" err="1">
                <a:effectLst/>
                <a:latin typeface="Calibri" panose="020F0502020204030204" pitchFamily="34" charset="0"/>
                <a:ea typeface="Times New Roman" panose="02020603050405020304" pitchFamily="18" charset="0"/>
              </a:rPr>
              <a:t>war</a:t>
            </a:r>
            <a:r>
              <a:rPr lang="fr-FR" sz="1800" dirty="0">
                <a:effectLst/>
                <a:latin typeface="Calibri" panose="020F0502020204030204" pitchFamily="34" charset="0"/>
                <a:ea typeface="Times New Roman" panose="02020603050405020304" pitchFamily="18" charset="0"/>
              </a:rPr>
              <a:t> in Ukraine “</a:t>
            </a:r>
            <a:r>
              <a:rPr lang="fr-FR" sz="1800" dirty="0" err="1">
                <a:effectLst/>
                <a:latin typeface="Calibri" panose="020F0502020204030204" pitchFamily="34" charset="0"/>
                <a:ea typeface="Times New Roman" panose="02020603050405020304" pitchFamily="18" charset="0"/>
              </a:rPr>
              <a:t>within</a:t>
            </a:r>
            <a:r>
              <a:rPr lang="fr-FR" sz="1800" dirty="0">
                <a:effectLst/>
                <a:latin typeface="Calibri" panose="020F0502020204030204" pitchFamily="34" charset="0"/>
                <a:ea typeface="Times New Roman" panose="02020603050405020304" pitchFamily="18" charset="0"/>
              </a:rPr>
              <a:t> 24 </a:t>
            </a:r>
            <a:r>
              <a:rPr lang="fr-FR" sz="1800" dirty="0" err="1">
                <a:effectLst/>
                <a:latin typeface="Calibri" panose="020F0502020204030204" pitchFamily="34" charset="0"/>
                <a:ea typeface="Times New Roman" panose="02020603050405020304" pitchFamily="18" charset="0"/>
              </a:rPr>
              <a:t>hours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through</a:t>
            </a:r>
            <a:r>
              <a:rPr lang="fr-FR" sz="1800" dirty="0">
                <a:effectLst/>
                <a:latin typeface="Calibri" panose="020F0502020204030204" pitchFamily="34" charset="0"/>
                <a:ea typeface="Times New Roman" panose="02020603050405020304" pitchFamily="18" charset="0"/>
              </a:rPr>
              <a:t> a </a:t>
            </a:r>
            <a:r>
              <a:rPr lang="fr-FR" sz="1800" dirty="0" err="1">
                <a:effectLst/>
                <a:latin typeface="Calibri" panose="020F0502020204030204" pitchFamily="34" charset="0"/>
                <a:ea typeface="Times New Roman" panose="02020603050405020304" pitchFamily="18" charset="0"/>
              </a:rPr>
              <a:t>negotiated</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settlement</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with</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Russia</a:t>
            </a:r>
            <a:r>
              <a:rPr lang="fr-FR" sz="1800" dirty="0">
                <a:effectLst/>
                <a:latin typeface="Calibri" panose="020F0502020204030204" pitchFamily="34" charset="0"/>
                <a:ea typeface="Times New Roman" panose="02020603050405020304" pitchFamily="18" charset="0"/>
              </a:rPr>
              <a:t>, </a:t>
            </a:r>
            <a:r>
              <a:rPr lang="fr-FR" sz="1800" b="1" dirty="0">
                <a:effectLst/>
                <a:latin typeface="Calibri" panose="020F0502020204030204" pitchFamily="34" charset="0"/>
                <a:ea typeface="Times New Roman" panose="02020603050405020304" pitchFamily="18" charset="0"/>
              </a:rPr>
              <a:t>a move </a:t>
            </a:r>
            <a:r>
              <a:rPr lang="fr-FR" sz="1800" b="1" dirty="0" err="1">
                <a:effectLst/>
                <a:latin typeface="Calibri" panose="020F0502020204030204" pitchFamily="34" charset="0"/>
                <a:ea typeface="Times New Roman" panose="02020603050405020304" pitchFamily="18" charset="0"/>
              </a:rPr>
              <a:t>that</a:t>
            </a:r>
            <a:r>
              <a:rPr lang="fr-FR" sz="1800" b="1" dirty="0">
                <a:effectLst/>
                <a:latin typeface="Calibri" panose="020F0502020204030204" pitchFamily="34" charset="0"/>
                <a:ea typeface="Times New Roman" panose="02020603050405020304" pitchFamily="18" charset="0"/>
              </a:rPr>
              <a:t> </a:t>
            </a:r>
            <a:r>
              <a:rPr lang="fr-FR" sz="1800" b="1" dirty="0" err="1">
                <a:effectLst/>
                <a:latin typeface="Calibri" panose="020F0502020204030204" pitchFamily="34" charset="0"/>
                <a:ea typeface="Times New Roman" panose="02020603050405020304" pitchFamily="18" charset="0"/>
              </a:rPr>
              <a:t>Democrats</a:t>
            </a:r>
            <a:r>
              <a:rPr lang="fr-FR" sz="1800" b="1" dirty="0">
                <a:effectLst/>
                <a:latin typeface="Calibri" panose="020F0502020204030204" pitchFamily="34" charset="0"/>
                <a:ea typeface="Times New Roman" panose="02020603050405020304" pitchFamily="18" charset="0"/>
              </a:rPr>
              <a:t> </a:t>
            </a:r>
            <a:r>
              <a:rPr lang="fr-FR" sz="1800" b="1" dirty="0" err="1">
                <a:effectLst/>
                <a:latin typeface="Calibri" panose="020F0502020204030204" pitchFamily="34" charset="0"/>
                <a:ea typeface="Times New Roman" panose="02020603050405020304" pitchFamily="18" charset="0"/>
              </a:rPr>
              <a:t>say</a:t>
            </a:r>
            <a:r>
              <a:rPr lang="fr-FR" sz="1800" b="1" dirty="0">
                <a:effectLst/>
                <a:latin typeface="Calibri" panose="020F0502020204030204" pitchFamily="34" charset="0"/>
                <a:ea typeface="Times New Roman" panose="02020603050405020304" pitchFamily="18" charset="0"/>
              </a:rPr>
              <a:t> </a:t>
            </a:r>
            <a:r>
              <a:rPr lang="fr-FR" sz="1800" b="1" dirty="0" err="1">
                <a:effectLst/>
                <a:latin typeface="Calibri" panose="020F0502020204030204" pitchFamily="34" charset="0"/>
                <a:ea typeface="Times New Roman" panose="02020603050405020304" pitchFamily="18" charset="0"/>
              </a:rPr>
              <a:t>would</a:t>
            </a:r>
            <a:r>
              <a:rPr lang="fr-FR" sz="1800" b="1" dirty="0">
                <a:effectLst/>
                <a:latin typeface="Calibri" panose="020F0502020204030204" pitchFamily="34" charset="0"/>
                <a:ea typeface="Times New Roman" panose="02020603050405020304" pitchFamily="18" charset="0"/>
              </a:rPr>
              <a:t> </a:t>
            </a:r>
            <a:r>
              <a:rPr lang="fr-FR" sz="1800" b="1" dirty="0" err="1">
                <a:effectLst/>
                <a:latin typeface="Calibri" panose="020F0502020204030204" pitchFamily="34" charset="0"/>
                <a:ea typeface="Times New Roman" panose="02020603050405020304" pitchFamily="18" charset="0"/>
              </a:rPr>
              <a:t>embolden</a:t>
            </a:r>
            <a:r>
              <a:rPr lang="fr-FR" sz="1800" b="1" dirty="0">
                <a:effectLst/>
                <a:latin typeface="Calibri" panose="020F0502020204030204" pitchFamily="34" charset="0"/>
                <a:ea typeface="Times New Roman" panose="02020603050405020304" pitchFamily="18" charset="0"/>
              </a:rPr>
              <a:t> Vladimir </a:t>
            </a:r>
            <a:r>
              <a:rPr lang="fr-FR" sz="1800" b="1" dirty="0" err="1">
                <a:effectLst/>
                <a:latin typeface="Calibri" panose="020F0502020204030204" pitchFamily="34" charset="0"/>
                <a:ea typeface="Times New Roman" panose="02020603050405020304" pitchFamily="18" charset="0"/>
              </a:rPr>
              <a:t>Putin</a:t>
            </a:r>
            <a:r>
              <a:rPr lang="fr-FR" sz="1800" dirty="0">
                <a:effectLst/>
                <a:latin typeface="Calibri" panose="020F0502020204030204" pitchFamily="34" charset="0"/>
                <a:ea typeface="Times New Roman" panose="02020603050405020304" pitchFamily="18" charset="0"/>
              </a:rPr>
              <a:t>.</a:t>
            </a:r>
          </a:p>
          <a:p>
            <a:r>
              <a:rPr lang="fr-FR" dirty="0">
                <a:highlight>
                  <a:srgbClr val="FFFF00"/>
                </a:highlight>
                <a:latin typeface="Arial" panose="020B0604020202020204" pitchFamily="34" charset="0"/>
                <a:cs typeface="Arial" panose="020B0604020202020204" pitchFamily="34" charset="0"/>
              </a:rPr>
              <a:t>→ </a:t>
            </a:r>
            <a:r>
              <a:rPr lang="fr-FR" dirty="0">
                <a:highlight>
                  <a:srgbClr val="FFFF00"/>
                </a:highlight>
                <a:latin typeface="Calibri" panose="020F0502020204030204" pitchFamily="34" charset="0"/>
                <a:cs typeface="Calibri" panose="020F0502020204030204" pitchFamily="34" charset="0"/>
              </a:rPr>
              <a:t>Le républicain adopte une politique étrangère isolationniste … une initiative que les démocrates estiment de nature à encourager Vladimir Poutine.</a:t>
            </a:r>
          </a:p>
          <a:p>
            <a:endParaRPr lang="fr-FR" dirty="0">
              <a:latin typeface="Calibri" panose="020F0502020204030204" pitchFamily="34" charset="0"/>
              <a:cs typeface="Calibri" panose="020F0502020204030204" pitchFamily="34" charset="0"/>
            </a:endParaRPr>
          </a:p>
          <a:p>
            <a:pPr>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RESULTS </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After defeating Kamala Harris—and not just narrowly, but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by a wide margin</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—America’s 45th president will become its 47th.</a:t>
            </a:r>
          </a:p>
          <a:p>
            <a:pPr>
              <a:lnSpc>
                <a:spcPct val="107000"/>
              </a:lnSpc>
              <a:spcAft>
                <a:spcPts val="800"/>
              </a:spcAft>
            </a:pPr>
            <a:r>
              <a:rPr lang="fr-FR" dirty="0">
                <a:highlight>
                  <a:srgbClr val="FFFF00"/>
                </a:highlight>
                <a:latin typeface="Arial" panose="020B0604020202020204" pitchFamily="34" charset="0"/>
                <a:cs typeface="Arial" panose="020B0604020202020204" pitchFamily="34" charset="0"/>
              </a:rPr>
              <a:t>→ </a:t>
            </a:r>
            <a:r>
              <a:rPr lang="en-US" kern="100" dirty="0">
                <a:highlight>
                  <a:srgbClr val="FFFF00"/>
                </a:highlight>
                <a:latin typeface="Calibri" panose="020F0502020204030204" pitchFamily="34" charset="0"/>
                <a:ea typeface="Aptos" panose="020B0004020202020204" pitchFamily="34" charset="0"/>
                <a:cs typeface="Times New Roman" panose="02020603050405020304" pitchFamily="18" charset="0"/>
              </a:rPr>
              <a:t>Après </a:t>
            </a:r>
            <a:r>
              <a:rPr lang="en-US" kern="100" dirty="0" err="1">
                <a:highlight>
                  <a:srgbClr val="FFFF00"/>
                </a:highlight>
                <a:latin typeface="Calibri" panose="020F0502020204030204" pitchFamily="34" charset="0"/>
                <a:ea typeface="Aptos" panose="020B0004020202020204" pitchFamily="34" charset="0"/>
                <a:cs typeface="Times New Roman" panose="02020603050405020304" pitchFamily="18" charset="0"/>
              </a:rPr>
              <a:t>avoir</a:t>
            </a:r>
            <a:r>
              <a:rPr lang="en-US" kern="100" dirty="0">
                <a:highlight>
                  <a:srgbClr val="FFFF00"/>
                </a:highlight>
                <a:latin typeface="Calibri" panose="020F0502020204030204" pitchFamily="34" charset="0"/>
                <a:ea typeface="Aptos" panose="020B0004020202020204" pitchFamily="34" charset="0"/>
                <a:cs typeface="Times New Roman" panose="02020603050405020304" pitchFamily="18" charset="0"/>
              </a:rPr>
              <a:t> battu KH, et de loin / et </a:t>
            </a:r>
            <a:r>
              <a:rPr lang="en-US" kern="100" dirty="0" err="1">
                <a:highlight>
                  <a:srgbClr val="FFFF00"/>
                </a:highlight>
                <a:latin typeface="Calibri" panose="020F0502020204030204" pitchFamily="34" charset="0"/>
                <a:ea typeface="Aptos" panose="020B0004020202020204" pitchFamily="34" charset="0"/>
                <a:cs typeface="Times New Roman" panose="02020603050405020304" pitchFamily="18" charset="0"/>
              </a:rPr>
              <a:t>ce</a:t>
            </a:r>
            <a:r>
              <a:rPr lang="en-US" kern="100" dirty="0">
                <a:highlight>
                  <a:srgbClr val="FFFF00"/>
                </a:highlight>
                <a:latin typeface="Calibri" panose="020F0502020204030204" pitchFamily="34" charset="0"/>
                <a:ea typeface="Aptos" panose="020B0004020202020204" pitchFamily="34" charset="0"/>
                <a:cs typeface="Times New Roman" panose="02020603050405020304" pitchFamily="18" charset="0"/>
              </a:rPr>
              <a:t>, avec </a:t>
            </a:r>
            <a:r>
              <a:rPr lang="en-US" kern="100" dirty="0" err="1">
                <a:highlight>
                  <a:srgbClr val="FFFF00"/>
                </a:highlight>
                <a:latin typeface="Calibri" panose="020F0502020204030204" pitchFamily="34" charset="0"/>
                <a:ea typeface="Aptos" panose="020B0004020202020204" pitchFamily="34" charset="0"/>
                <a:cs typeface="Times New Roman" panose="02020603050405020304" pitchFamily="18" charset="0"/>
              </a:rPr>
              <a:t>une</a:t>
            </a:r>
            <a:r>
              <a:rPr lang="en-US" kern="100" dirty="0">
                <a:highlight>
                  <a:srgbClr val="FFFF00"/>
                </a:highlight>
                <a:latin typeface="Calibri" panose="020F0502020204030204" pitchFamily="34" charset="0"/>
                <a:ea typeface="Aptos" panose="020B0004020202020204" pitchFamily="34" charset="0"/>
                <a:cs typeface="Times New Roman" panose="02020603050405020304" pitchFamily="18" charset="0"/>
              </a:rPr>
              <a:t> marge </a:t>
            </a:r>
            <a:r>
              <a:rPr lang="en-US" kern="100" dirty="0" err="1">
                <a:highlight>
                  <a:srgbClr val="FFFF00"/>
                </a:highlight>
                <a:latin typeface="Calibri" panose="020F0502020204030204" pitchFamily="34" charset="0"/>
                <a:ea typeface="Aptos" panose="020B0004020202020204" pitchFamily="34" charset="0"/>
                <a:cs typeface="Times New Roman" panose="02020603050405020304" pitchFamily="18" charset="0"/>
              </a:rPr>
              <a:t>confortable</a:t>
            </a:r>
            <a:endParaRPr lang="fr-FR"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In what was supposed to be a knife-edge election</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800" b="1" kern="100" dirty="0" err="1">
                <a:effectLst/>
                <a:latin typeface="Calibri" panose="020F0502020204030204" pitchFamily="34" charset="0"/>
                <a:ea typeface="Aptos" panose="020B0004020202020204" pitchFamily="34" charset="0"/>
                <a:cs typeface="Times New Roman" panose="02020603050405020304" pitchFamily="18" charset="0"/>
              </a:rPr>
              <a:t>Mr</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Trump carried most of the battleground states</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Thanks to big swings in states that were never in doubt, including Florida, New Jersey and New York, he also won the popular vote. As the polls predicted,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he enjoyed a big surge in support</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from </a:t>
            </a:r>
            <a:r>
              <a:rPr lang="en-US" sz="18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2"/>
              </a:rPr>
              <a:t>Latino men</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But women, whom </a:t>
            </a:r>
            <a:r>
              <a:rPr lang="en-US" sz="1800" kern="100" dirty="0" err="1">
                <a:effectLst/>
                <a:latin typeface="Calibri" panose="020F0502020204030204" pitchFamily="34" charset="0"/>
                <a:ea typeface="Aptos" panose="020B0004020202020204" pitchFamily="34" charset="0"/>
                <a:cs typeface="Times New Roman" panose="02020603050405020304" pitchFamily="18" charset="0"/>
              </a:rPr>
              <a:t>Ms</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Harris had expected to move to her,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also swung towards </a:t>
            </a:r>
            <a:r>
              <a:rPr lang="en-US" sz="1800" b="1" kern="100" dirty="0" err="1">
                <a:effectLst/>
                <a:latin typeface="Calibri" panose="020F0502020204030204" pitchFamily="34" charset="0"/>
                <a:ea typeface="Aptos" panose="020B0004020202020204" pitchFamily="34" charset="0"/>
                <a:cs typeface="Times New Roman" panose="02020603050405020304" pitchFamily="18" charset="0"/>
              </a:rPr>
              <a:t>Mr</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Trump</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a:t>
            </a:r>
          </a:p>
          <a:p>
            <a:pPr>
              <a:lnSpc>
                <a:spcPct val="107000"/>
              </a:lnSpc>
              <a:spcAft>
                <a:spcPts val="800"/>
              </a:spcAft>
            </a:pPr>
            <a:r>
              <a:rPr lang="fr-FR" dirty="0">
                <a:highlight>
                  <a:srgbClr val="FFFF00"/>
                </a:highlight>
                <a:latin typeface="Arial" panose="020B0604020202020204" pitchFamily="34" charset="0"/>
                <a:cs typeface="Arial" panose="020B0604020202020204" pitchFamily="34" charset="0"/>
              </a:rPr>
              <a:t>→ </a:t>
            </a:r>
            <a:r>
              <a:rPr lang="fr-FR" b="1" dirty="0">
                <a:highlight>
                  <a:srgbClr val="FFFF00"/>
                </a:highlight>
                <a:latin typeface="Calibri" panose="020F0502020204030204" pitchFamily="34" charset="0"/>
                <a:cs typeface="Calibri" panose="020F0502020204030204" pitchFamily="34" charset="0"/>
              </a:rPr>
              <a:t>Dans une élection qui s'annonçait serrée, M. Trump a remporté la plupart des États clés. […] </a:t>
            </a:r>
            <a:r>
              <a:rPr lang="fr-FR" dirty="0">
                <a:highlight>
                  <a:srgbClr val="FFFF00"/>
                </a:highlight>
                <a:latin typeface="Calibri" panose="020F0502020204030204" pitchFamily="34" charset="0"/>
                <a:cs typeface="Calibri" panose="020F0502020204030204" pitchFamily="34" charset="0"/>
              </a:rPr>
              <a:t>Comme l'avaient prédit les sondages, </a:t>
            </a:r>
            <a:r>
              <a:rPr lang="fr-FR" b="1" dirty="0">
                <a:highlight>
                  <a:srgbClr val="FFFF00"/>
                </a:highlight>
                <a:latin typeface="Calibri" panose="020F0502020204030204" pitchFamily="34" charset="0"/>
                <a:cs typeface="Calibri" panose="020F0502020204030204" pitchFamily="34" charset="0"/>
              </a:rPr>
              <a:t>il a bénéficié d'une forte progression du soutien des hommes latinos</a:t>
            </a:r>
            <a:r>
              <a:rPr lang="fr-FR" dirty="0">
                <a:highlight>
                  <a:srgbClr val="FFFF00"/>
                </a:highlight>
                <a:latin typeface="Calibri" panose="020F0502020204030204" pitchFamily="34" charset="0"/>
                <a:cs typeface="Calibri" panose="020F0502020204030204" pitchFamily="34" charset="0"/>
              </a:rPr>
              <a:t>. Mais les femmes, que Mme Harris espérait rallier à sa cause, </a:t>
            </a:r>
            <a:r>
              <a:rPr lang="fr-FR" b="1" dirty="0">
                <a:highlight>
                  <a:srgbClr val="FFFF00"/>
                </a:highlight>
                <a:latin typeface="Calibri" panose="020F0502020204030204" pitchFamily="34" charset="0"/>
                <a:cs typeface="Calibri" panose="020F0502020204030204" pitchFamily="34" charset="0"/>
              </a:rPr>
              <a:t>se sont également tournées vers M. Trump</a:t>
            </a:r>
            <a:r>
              <a:rPr lang="fr-FR" dirty="0">
                <a:highlight>
                  <a:srgbClr val="FFFF00"/>
                </a:highlight>
              </a:rPr>
              <a:t>.</a:t>
            </a:r>
            <a:endParaRPr lang="fr-FR"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kern="100" dirty="0">
                <a:latin typeface="Calibri" panose="020F0502020204030204" pitchFamily="34" charset="0"/>
                <a:ea typeface="Aptos" panose="020B0004020202020204" pitchFamily="34" charset="0"/>
                <a:cs typeface="Times New Roman" panose="02020603050405020304" pitchFamily="18" charset="0"/>
              </a:rPr>
              <a:t>Exit polling</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shows Trump won overwhelmingly among White voters without a college education and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made inroads with Black and Latino men</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a:t>
            </a:r>
          </a:p>
          <a:p>
            <a:pPr>
              <a:lnSpc>
                <a:spcPct val="107000"/>
              </a:lnSpc>
              <a:spcAft>
                <a:spcPts val="800"/>
              </a:spcAft>
            </a:pPr>
            <a:r>
              <a:rPr lang="fr-FR" dirty="0">
                <a:highlight>
                  <a:srgbClr val="FFFF00"/>
                </a:highlight>
                <a:latin typeface="Arial" panose="020B0604020202020204" pitchFamily="34" charset="0"/>
                <a:cs typeface="Arial" panose="020B0604020202020204" pitchFamily="34" charset="0"/>
              </a:rPr>
              <a:t>→ </a:t>
            </a:r>
            <a:r>
              <a:rPr lang="fr-FR" dirty="0">
                <a:highlight>
                  <a:srgbClr val="FFFF00"/>
                </a:highlight>
                <a:latin typeface="Calibri" panose="020F0502020204030204" pitchFamily="34" charset="0"/>
                <a:cs typeface="Calibri" panose="020F0502020204030204" pitchFamily="34" charset="0"/>
              </a:rPr>
              <a:t>Les sondages à la sortie des urnes montrent que Trump a largement gagné parmi les électeurs blancs sans diplôme universitaire et </a:t>
            </a:r>
            <a:r>
              <a:rPr lang="fr-FR" b="1" dirty="0">
                <a:highlight>
                  <a:srgbClr val="FFFF00"/>
                </a:highlight>
                <a:latin typeface="Calibri" panose="020F0502020204030204" pitchFamily="34" charset="0"/>
                <a:cs typeface="Calibri" panose="020F0502020204030204" pitchFamily="34" charset="0"/>
              </a:rPr>
              <a:t>a fait des progrès auprès des hommes noirs et latinos</a:t>
            </a:r>
            <a:r>
              <a:rPr lang="fr-FR" dirty="0">
                <a:highlight>
                  <a:srgbClr val="FFFF00"/>
                </a:highlight>
                <a:latin typeface="Calibri" panose="020F0502020204030204" pitchFamily="34" charset="0"/>
                <a:cs typeface="Calibri" panose="020F0502020204030204" pitchFamily="34" charset="0"/>
              </a:rPr>
              <a:t>.</a:t>
            </a:r>
            <a:endParaRPr lang="fr-FR" dirty="0">
              <a:highlight>
                <a:srgbClr val="FFFF00"/>
              </a:highlight>
            </a:endParaRPr>
          </a:p>
        </p:txBody>
      </p:sp>
    </p:spTree>
    <p:extLst>
      <p:ext uri="{BB962C8B-B14F-4D97-AF65-F5344CB8AC3E}">
        <p14:creationId xmlns:p14="http://schemas.microsoft.com/office/powerpoint/2010/main" val="348173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C2DF3B4-C6B9-35D4-8F1D-F0D79D42C15A}"/>
              </a:ext>
            </a:extLst>
          </p:cNvPr>
          <p:cNvSpPr txBox="1"/>
          <p:nvPr/>
        </p:nvSpPr>
        <p:spPr>
          <a:xfrm>
            <a:off x="1389321" y="172403"/>
            <a:ext cx="10802679" cy="6513193"/>
          </a:xfrm>
          <a:prstGeom prst="rect">
            <a:avLst/>
          </a:prstGeom>
          <a:noFill/>
        </p:spPr>
        <p:txBody>
          <a:bodyPr wrap="square">
            <a:spAutoFit/>
          </a:bodyPr>
          <a:lstStyle/>
          <a:p>
            <a:pPr>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Republicans Maintain House Majority,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Clinching Trifecta</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of Government Control. In yet another blow to Democrats, </a:t>
            </a:r>
            <a:r>
              <a:rPr lang="en-US" u="sng" kern="100" dirty="0">
                <a:solidFill>
                  <a:srgbClr val="467886"/>
                </a:solidFill>
                <a:latin typeface="Calibri" panose="020F0502020204030204" pitchFamily="34" charset="0"/>
                <a:ea typeface="Aptos" panose="020B0004020202020204" pitchFamily="34" charset="0"/>
                <a:cs typeface="Times New Roman" panose="02020603050405020304" pitchFamily="18" charset="0"/>
              </a:rPr>
              <a:t>Donald Trump</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will begin his presidency with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 trifecta of Republican control in </a:t>
            </a:r>
            <a:r>
              <a:rPr lang="en-US" sz="1800" b="1"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2"/>
              </a:rPr>
              <a:t>Washington</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The GOP not only regained control of the White House and the Senate but also managed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to hold onto a narrow majority in the House</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While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their priorities are still being outlined</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Republicans will be positioned to confirm Trump’s appointees, pass tax reform, fund border security, overhaul the Affordable Care Act, and legislate other parts of their agenda.</a:t>
            </a:r>
          </a:p>
          <a:p>
            <a:pPr>
              <a:lnSpc>
                <a:spcPct val="107000"/>
              </a:lnSpc>
              <a:spcAft>
                <a:spcPts val="800"/>
              </a:spcAft>
            </a:pPr>
            <a:r>
              <a:rPr lang="fr-FR" dirty="0">
                <a:highlight>
                  <a:srgbClr val="FFFF00"/>
                </a:highlight>
                <a:latin typeface="Arial" panose="020B0604020202020204" pitchFamily="34" charset="0"/>
                <a:cs typeface="Arial" panose="020B0604020202020204" pitchFamily="34" charset="0"/>
              </a:rPr>
              <a:t>→ </a:t>
            </a:r>
            <a:r>
              <a:rPr lang="fr-FR" dirty="0">
                <a:highlight>
                  <a:srgbClr val="FFFF00"/>
                </a:highlight>
                <a:latin typeface="Calibri" panose="020F0502020204030204" pitchFamily="34" charset="0"/>
                <a:cs typeface="Calibri" panose="020F0502020204030204" pitchFamily="34" charset="0"/>
              </a:rPr>
              <a:t>Les républicains conservent la majorité à la Chambre des représentants, </a:t>
            </a:r>
            <a:r>
              <a:rPr lang="fr-FR" b="1" dirty="0">
                <a:highlight>
                  <a:srgbClr val="FFFF00"/>
                </a:highlight>
                <a:latin typeface="Calibri" panose="020F0502020204030204" pitchFamily="34" charset="0"/>
                <a:cs typeface="Calibri" panose="020F0502020204030204" pitchFamily="34" charset="0"/>
              </a:rPr>
              <a:t>réalisant ainsi un triplé gagnant de contrôle du gouvernement. […] </a:t>
            </a:r>
            <a:r>
              <a:rPr lang="fr-FR" dirty="0">
                <a:highlight>
                  <a:srgbClr val="FFFF00"/>
                </a:highlight>
                <a:latin typeface="Calibri" panose="020F0502020204030204" pitchFamily="34" charset="0"/>
                <a:cs typeface="Calibri" panose="020F0502020204030204" pitchFamily="34" charset="0"/>
              </a:rPr>
              <a:t>Le parti Républicain n'a pas seulement récupéré la Maison Blanche et le Sénat, </a:t>
            </a:r>
            <a:r>
              <a:rPr lang="fr-FR" b="1" dirty="0">
                <a:highlight>
                  <a:srgbClr val="FFFF00"/>
                </a:highlight>
                <a:latin typeface="Calibri" panose="020F0502020204030204" pitchFamily="34" charset="0"/>
                <a:cs typeface="Calibri" panose="020F0502020204030204" pitchFamily="34" charset="0"/>
              </a:rPr>
              <a:t>mais a également réussi à maintenir une majorité étroite à la Chambre des représentants</a:t>
            </a:r>
            <a:r>
              <a:rPr lang="fr-FR" dirty="0">
                <a:highlight>
                  <a:srgbClr val="FFFF00"/>
                </a:highlight>
                <a:latin typeface="Calibri" panose="020F0502020204030204" pitchFamily="34" charset="0"/>
                <a:cs typeface="Calibri" panose="020F0502020204030204" pitchFamily="34" charset="0"/>
              </a:rPr>
              <a:t>. </a:t>
            </a:r>
            <a:r>
              <a:rPr lang="fr-FR" b="1" dirty="0">
                <a:highlight>
                  <a:srgbClr val="FFFF00"/>
                </a:highlight>
                <a:latin typeface="Calibri" panose="020F0502020204030204" pitchFamily="34" charset="0"/>
                <a:cs typeface="Calibri" panose="020F0502020204030204" pitchFamily="34" charset="0"/>
              </a:rPr>
              <a:t>Bien que leurs priorités soient encore en cours de définition, </a:t>
            </a:r>
            <a:r>
              <a:rPr lang="fr-FR" dirty="0">
                <a:highlight>
                  <a:srgbClr val="FFFF00"/>
                </a:highlight>
                <a:latin typeface="Calibri" panose="020F0502020204030204" pitchFamily="34" charset="0"/>
                <a:cs typeface="Calibri" panose="020F0502020204030204" pitchFamily="34" charset="0"/>
              </a:rPr>
              <a:t>les républicains seront en position de confirmer les nommés de Trump, de passer une réforme fiscale, de […] </a:t>
            </a:r>
            <a:r>
              <a:rPr lang="fr-FR" b="1" dirty="0">
                <a:highlight>
                  <a:srgbClr val="FFFF00"/>
                </a:highlight>
                <a:latin typeface="Calibri" panose="020F0502020204030204" pitchFamily="34" charset="0"/>
                <a:cs typeface="Calibri" panose="020F0502020204030204" pitchFamily="34" charset="0"/>
              </a:rPr>
              <a:t>SMALLEST MAJORITY IN THE HOR SINCE THE GREAT DEPRESSION</a:t>
            </a:r>
          </a:p>
          <a:p>
            <a:pPr>
              <a:lnSpc>
                <a:spcPct val="107000"/>
              </a:lnSpc>
              <a:spcAft>
                <a:spcPts val="800"/>
              </a:spcAft>
            </a:pPr>
            <a:endParaRPr lang="fr-FR" b="1" dirty="0">
              <a:highlight>
                <a:srgbClr val="FFFF00"/>
              </a:highlight>
              <a:latin typeface="Calibri" panose="020F0502020204030204" pitchFamily="34" charset="0"/>
              <a:cs typeface="Calibri" panose="020F0502020204030204" pitchFamily="34" charset="0"/>
            </a:endParaRPr>
          </a:p>
          <a:p>
            <a:pPr>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American presidential transitions are unusually fraught, in part because they are lengthy. For more than 70 days the world’s greatest power is in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 twilight zone</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between two presidents: one in power but with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dwindling influence</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the other triumphant but not yet at the Resolute Desk.</a:t>
            </a:r>
          </a:p>
          <a:p>
            <a:pPr>
              <a:lnSpc>
                <a:spcPct val="107000"/>
              </a:lnSpc>
              <a:spcAft>
                <a:spcPts val="800"/>
              </a:spcAft>
            </a:pPr>
            <a:r>
              <a:rPr lang="fr-FR" dirty="0">
                <a:highlight>
                  <a:srgbClr val="FFFF00"/>
                </a:highlight>
                <a:latin typeface="Arial" panose="020B0604020202020204" pitchFamily="34" charset="0"/>
                <a:cs typeface="Arial" panose="020B0604020202020204" pitchFamily="34" charset="0"/>
              </a:rPr>
              <a:t>→ </a:t>
            </a:r>
            <a:r>
              <a:rPr lang="fr-FR" dirty="0">
                <a:highlight>
                  <a:srgbClr val="FFFF00"/>
                </a:highlight>
                <a:latin typeface="Calibri" panose="020F0502020204030204" pitchFamily="34" charset="0"/>
                <a:cs typeface="Calibri" panose="020F0502020204030204" pitchFamily="34" charset="0"/>
              </a:rPr>
              <a:t>Les transitions présidentielles américaines sont exceptionnellement délicates, en partie parce qu'elles sont longues. Pendant plus de 70 jours, la plus grande puissance mondiale se trouve </a:t>
            </a:r>
            <a:r>
              <a:rPr lang="fr-FR" b="1" dirty="0">
                <a:highlight>
                  <a:srgbClr val="FFFF00"/>
                </a:highlight>
                <a:latin typeface="Calibri" panose="020F0502020204030204" pitchFamily="34" charset="0"/>
                <a:cs typeface="Calibri" panose="020F0502020204030204" pitchFamily="34" charset="0"/>
              </a:rPr>
              <a:t>dans une zone de crépuscule </a:t>
            </a:r>
            <a:r>
              <a:rPr lang="fr-FR" dirty="0">
                <a:highlight>
                  <a:srgbClr val="FFFF00"/>
                </a:highlight>
                <a:latin typeface="Calibri" panose="020F0502020204030204" pitchFamily="34" charset="0"/>
                <a:cs typeface="Calibri" panose="020F0502020204030204" pitchFamily="34" charset="0"/>
              </a:rPr>
              <a:t>entre deux présidents : l'un au pouvoir mais avec </a:t>
            </a:r>
            <a:r>
              <a:rPr lang="fr-FR" b="1" dirty="0">
                <a:highlight>
                  <a:srgbClr val="FFFF00"/>
                </a:highlight>
                <a:latin typeface="Calibri" panose="020F0502020204030204" pitchFamily="34" charset="0"/>
                <a:cs typeface="Calibri" panose="020F0502020204030204" pitchFamily="34" charset="0"/>
              </a:rPr>
              <a:t>une influence en déclin </a:t>
            </a:r>
            <a:r>
              <a:rPr lang="fr-FR" dirty="0">
                <a:highlight>
                  <a:srgbClr val="FFFF00"/>
                </a:highlight>
                <a:latin typeface="Calibri" panose="020F0502020204030204" pitchFamily="34" charset="0"/>
                <a:cs typeface="Calibri" panose="020F0502020204030204" pitchFamily="34" charset="0"/>
              </a:rPr>
              <a:t>; l'autre triomphant mais encore loin du Bureau Ovale.</a:t>
            </a:r>
            <a:endParaRPr lang="fr-FR" sz="1800" kern="100" dirty="0">
              <a:effectLst/>
              <a:highlight>
                <a:srgbClr val="FFFF00"/>
              </a:highlight>
              <a:latin typeface="Calibri" panose="020F0502020204030204" pitchFamily="34" charset="0"/>
              <a:ea typeface="Aptos" panose="020B0004020202020204" pitchFamily="34" charset="0"/>
              <a:cs typeface="Calibri" panose="020F0502020204030204" pitchFamily="34" charset="0"/>
            </a:endParaRPr>
          </a:p>
          <a:p>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933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40927F5-734B-0C72-C67D-B287892D3653}"/>
              </a:ext>
            </a:extLst>
          </p:cNvPr>
          <p:cNvSpPr txBox="1"/>
          <p:nvPr/>
        </p:nvSpPr>
        <p:spPr>
          <a:xfrm>
            <a:off x="978195" y="255181"/>
            <a:ext cx="10909005" cy="5732916"/>
          </a:xfrm>
          <a:prstGeom prst="rect">
            <a:avLst/>
          </a:prstGeom>
          <a:noFill/>
        </p:spPr>
        <p:txBody>
          <a:bodyPr wrap="square">
            <a:spAutoFit/>
          </a:bodyPr>
          <a:lstStyle/>
          <a:p>
            <a:pPr>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SOME EXPLANATIONS</a:t>
            </a:r>
            <a:endParaRPr lang="fr-FR" sz="2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Trump also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ran hard on immigration</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 as he has for nearly a decade — and vowed at nearly every campaign event that he'd carry out mass deportations if he's reelected. Exit polling showed that voters also believed Trump would do a better job of confronting illegal immigration at the southern border. </a:t>
            </a:r>
          </a:p>
          <a:p>
            <a:pPr>
              <a:lnSpc>
                <a:spcPct val="107000"/>
              </a:lnSpc>
              <a:spcAft>
                <a:spcPts val="800"/>
              </a:spcAft>
            </a:pPr>
            <a:r>
              <a:rPr lang="fr-FR" dirty="0">
                <a:highlight>
                  <a:srgbClr val="FFFF00"/>
                </a:highlight>
                <a:latin typeface="Arial" panose="020B0604020202020204" pitchFamily="34" charset="0"/>
                <a:cs typeface="Arial" panose="020B0604020202020204" pitchFamily="34" charset="0"/>
              </a:rPr>
              <a:t>→ </a:t>
            </a:r>
            <a:r>
              <a:rPr lang="fr-FR" dirty="0">
                <a:highlight>
                  <a:srgbClr val="FFFF00"/>
                </a:highlight>
                <a:latin typeface="Calibri" panose="020F0502020204030204" pitchFamily="34" charset="0"/>
                <a:cs typeface="Calibri" panose="020F0502020204030204" pitchFamily="34" charset="0"/>
              </a:rPr>
              <a:t>Trump a également mené une campagne tambour battant sur l'immigration // a fait de l’immigration l’un des sujets clés de sa campagne</a:t>
            </a:r>
            <a:endParaRPr lang="fr-FR" kern="100" dirty="0">
              <a:effectLst/>
              <a:highlight>
                <a:srgbClr val="FFFF00"/>
              </a:highlight>
              <a:latin typeface="Calibri" panose="020F0502020204030204" pitchFamily="34" charset="0"/>
              <a:ea typeface="Aptos" panose="020B0004020202020204" pitchFamily="34" charset="0"/>
              <a:cs typeface="Calibri" panose="020F0502020204030204" pitchFamily="34" charset="0"/>
            </a:endParaRPr>
          </a:p>
          <a:p>
            <a:pPr>
              <a:lnSpc>
                <a:spcPct val="107000"/>
              </a:lnSpc>
              <a:spcAft>
                <a:spcPts val="800"/>
              </a:spcAft>
            </a:pPr>
            <a:r>
              <a:rPr lang="fr-FR" sz="1800" kern="100" dirty="0">
                <a:effectLst/>
                <a:latin typeface="Calibri" panose="020F0502020204030204" pitchFamily="34" charset="0"/>
                <a:ea typeface="Aptos" panose="020B0004020202020204" pitchFamily="34" charset="0"/>
                <a:cs typeface="Times New Roman" panose="02020603050405020304" pitchFamily="18" charset="0"/>
              </a:rPr>
              <a:t>Biden </a:t>
            </a:r>
            <a:r>
              <a:rPr lang="fr-FR" sz="1800" b="1" kern="100" dirty="0" err="1">
                <a:effectLst/>
                <a:latin typeface="Calibri" panose="020F0502020204030204" pitchFamily="34" charset="0"/>
                <a:ea typeface="Aptos" panose="020B0004020202020204" pitchFamily="34" charset="0"/>
                <a:cs typeface="Times New Roman" panose="02020603050405020304" pitchFamily="18" charset="0"/>
              </a:rPr>
              <a:t>did</a:t>
            </a:r>
            <a:r>
              <a:rPr lang="fr-FR" sz="1800" b="1" kern="100" dirty="0">
                <a:effectLst/>
                <a:latin typeface="Calibri" panose="020F0502020204030204" pitchFamily="34" charset="0"/>
                <a:ea typeface="Aptos" panose="020B0004020202020204" pitchFamily="34" charset="0"/>
                <a:cs typeface="Times New Roman" panose="02020603050405020304" pitchFamily="18" charset="0"/>
              </a:rPr>
              <a:t> not manage to tout the </a:t>
            </a:r>
            <a:r>
              <a:rPr lang="fr-FR" sz="1800" b="1" kern="100" dirty="0" err="1">
                <a:effectLst/>
                <a:latin typeface="Calibri" panose="020F0502020204030204" pitchFamily="34" charset="0"/>
                <a:ea typeface="Aptos" panose="020B0004020202020204" pitchFamily="34" charset="0"/>
                <a:cs typeface="Times New Roman" panose="02020603050405020304" pitchFamily="18" charset="0"/>
              </a:rPr>
              <a:t>US’s</a:t>
            </a:r>
            <a:r>
              <a:rPr lang="fr-FR" sz="1800" b="1" kern="100" dirty="0">
                <a:effectLst/>
                <a:latin typeface="Calibri" panose="020F0502020204030204" pitchFamily="34" charset="0"/>
                <a:ea typeface="Aptos" panose="020B0004020202020204" pitchFamily="34" charset="0"/>
                <a:cs typeface="Times New Roman" panose="02020603050405020304" pitchFamily="18" charset="0"/>
              </a:rPr>
              <a:t> good </a:t>
            </a:r>
            <a:r>
              <a:rPr lang="fr-FR" sz="1800" b="1" kern="100" dirty="0" err="1">
                <a:effectLst/>
                <a:latin typeface="Calibri" panose="020F0502020204030204" pitchFamily="34" charset="0"/>
                <a:ea typeface="Aptos" panose="020B0004020202020204" pitchFamily="34" charset="0"/>
                <a:cs typeface="Times New Roman" panose="02020603050405020304" pitchFamily="18" charset="0"/>
              </a:rPr>
              <a:t>economic</a:t>
            </a:r>
            <a:r>
              <a:rPr lang="fr-FR" sz="1800" b="1" kern="100" dirty="0">
                <a:effectLst/>
                <a:latin typeface="Calibri" panose="020F0502020204030204" pitchFamily="34" charset="0"/>
                <a:ea typeface="Aptos" panose="020B0004020202020204" pitchFamily="34" charset="0"/>
                <a:cs typeface="Times New Roman" panose="02020603050405020304" pitchFamily="18" charset="0"/>
              </a:rPr>
              <a:t> data</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even</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if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Bidenomics</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was</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working</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When</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he</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took</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office the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pandemic</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was</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raging</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and </a:t>
            </a:r>
            <a:r>
              <a:rPr lang="fr-FR" sz="1800" b="1" kern="100" dirty="0">
                <a:effectLst/>
                <a:latin typeface="Calibri" panose="020F0502020204030204" pitchFamily="34" charset="0"/>
                <a:ea typeface="Aptos" panose="020B0004020202020204" pitchFamily="34" charset="0"/>
                <a:cs typeface="Times New Roman" panose="02020603050405020304" pitchFamily="18" charset="0"/>
              </a:rPr>
              <a:t>the </a:t>
            </a:r>
            <a:r>
              <a:rPr lang="fr-FR" sz="1800" b="1" kern="100" dirty="0" err="1">
                <a:effectLst/>
                <a:latin typeface="Calibri" panose="020F0502020204030204" pitchFamily="34" charset="0"/>
                <a:ea typeface="Aptos" panose="020B0004020202020204" pitchFamily="34" charset="0"/>
                <a:cs typeface="Times New Roman" panose="02020603050405020304" pitchFamily="18" charset="0"/>
              </a:rPr>
              <a:t>economy</a:t>
            </a:r>
            <a:r>
              <a:rPr lang="fr-FR" sz="1800" b="1" kern="100" dirty="0">
                <a:effectLst/>
                <a:latin typeface="Calibri" panose="020F0502020204030204" pitchFamily="34" charset="0"/>
                <a:ea typeface="Aptos" panose="020B0004020202020204" pitchFamily="34" charset="0"/>
                <a:cs typeface="Times New Roman" panose="02020603050405020304" pitchFamily="18" charset="0"/>
              </a:rPr>
              <a:t> </a:t>
            </a:r>
            <a:r>
              <a:rPr lang="fr-FR" sz="1800" b="1" kern="100" dirty="0" err="1">
                <a:effectLst/>
                <a:latin typeface="Calibri" panose="020F0502020204030204" pitchFamily="34" charset="0"/>
                <a:ea typeface="Aptos" panose="020B0004020202020204" pitchFamily="34" charset="0"/>
                <a:cs typeface="Times New Roman" panose="02020603050405020304" pitchFamily="18" charset="0"/>
              </a:rPr>
              <a:t>was</a:t>
            </a:r>
            <a:r>
              <a:rPr lang="fr-FR" sz="1800" b="1" kern="100" dirty="0">
                <a:effectLst/>
                <a:latin typeface="Calibri" panose="020F0502020204030204" pitchFamily="34" charset="0"/>
                <a:ea typeface="Aptos" panose="020B0004020202020204" pitchFamily="34" charset="0"/>
                <a:cs typeface="Times New Roman" panose="02020603050405020304" pitchFamily="18" charset="0"/>
              </a:rPr>
              <a:t> </a:t>
            </a:r>
            <a:r>
              <a:rPr lang="fr-FR" sz="1800" b="1" kern="100" dirty="0" err="1">
                <a:effectLst/>
                <a:latin typeface="Calibri" panose="020F0502020204030204" pitchFamily="34" charset="0"/>
                <a:ea typeface="Aptos" panose="020B0004020202020204" pitchFamily="34" charset="0"/>
                <a:cs typeface="Times New Roman" panose="02020603050405020304" pitchFamily="18" charset="0"/>
              </a:rPr>
              <a:t>reeling</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Today</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the U.S. has the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highest</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economic</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growth</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rate,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leading</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the world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economies</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since</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the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pandemic</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a:t>
            </a:r>
          </a:p>
          <a:p>
            <a:pPr>
              <a:lnSpc>
                <a:spcPct val="107000"/>
              </a:lnSpc>
              <a:spcAft>
                <a:spcPts val="800"/>
              </a:spcAft>
            </a:pPr>
            <a:r>
              <a:rPr lang="fr-FR" dirty="0">
                <a:highlight>
                  <a:srgbClr val="FFFF00"/>
                </a:highlight>
                <a:latin typeface="Arial" panose="020B0604020202020204" pitchFamily="34" charset="0"/>
                <a:cs typeface="Arial" panose="020B0604020202020204" pitchFamily="34" charset="0"/>
              </a:rPr>
              <a:t>→ </a:t>
            </a:r>
            <a:r>
              <a:rPr lang="fr-FR" dirty="0">
                <a:highlight>
                  <a:srgbClr val="FFFF00"/>
                </a:highlight>
                <a:latin typeface="Calibri" panose="020F0502020204030204" pitchFamily="34" charset="0"/>
                <a:cs typeface="Calibri" panose="020F0502020204030204" pitchFamily="34" charset="0"/>
              </a:rPr>
              <a:t>Biden n'a pas réussi à vanter les bons résultats économiques des États-Unis, même si </a:t>
            </a:r>
            <a:r>
              <a:rPr lang="fr-FR" dirty="0" err="1">
                <a:highlight>
                  <a:srgbClr val="FFFF00"/>
                </a:highlight>
                <a:latin typeface="Calibri" panose="020F0502020204030204" pitchFamily="34" charset="0"/>
                <a:cs typeface="Calibri" panose="020F0502020204030204" pitchFamily="34" charset="0"/>
              </a:rPr>
              <a:t>Bidenomics</a:t>
            </a:r>
            <a:r>
              <a:rPr lang="fr-FR" dirty="0">
                <a:highlight>
                  <a:srgbClr val="FFFF00"/>
                </a:highlight>
                <a:latin typeface="Calibri" panose="020F0502020204030204" pitchFamily="34" charset="0"/>
                <a:cs typeface="Calibri" panose="020F0502020204030204" pitchFamily="34" charset="0"/>
              </a:rPr>
              <a:t> fonctionnait. </a:t>
            </a:r>
            <a:r>
              <a:rPr lang="fr-FR" b="1" dirty="0">
                <a:latin typeface="Calibri" panose="020F0502020204030204" pitchFamily="34" charset="0"/>
                <a:cs typeface="Calibri" panose="020F0502020204030204" pitchFamily="34" charset="0"/>
              </a:rPr>
              <a:t>BIDENOMICS:</a:t>
            </a:r>
            <a:r>
              <a:rPr lang="fr-FR" dirty="0">
                <a:latin typeface="Calibri" panose="020F0502020204030204" pitchFamily="34" charset="0"/>
                <a:cs typeface="Calibri" panose="020F0502020204030204" pitchFamily="34" charset="0"/>
              </a:rPr>
              <a:t> https://www.youtube.com/watch?v=AAway0Fqcu0</a:t>
            </a:r>
            <a:endParaRPr lang="fr-FR" kern="100" dirty="0">
              <a:effectLst/>
              <a:latin typeface="Calibri" panose="020F0502020204030204" pitchFamily="34" charset="0"/>
              <a:ea typeface="Aptos" panose="020B0004020202020204" pitchFamily="34" charset="0"/>
              <a:cs typeface="Calibri" panose="020F0502020204030204" pitchFamily="34" charset="0"/>
            </a:endParaRPr>
          </a:p>
          <a:p>
            <a:pPr>
              <a:lnSpc>
                <a:spcPct val="107000"/>
              </a:lnSpc>
              <a:spcAft>
                <a:spcPts val="800"/>
              </a:spcAft>
            </a:pPr>
            <a:r>
              <a:rPr lang="en-US" sz="1800" kern="100" dirty="0" err="1">
                <a:effectLst/>
                <a:latin typeface="Calibri" panose="020F0502020204030204" pitchFamily="34" charset="0"/>
                <a:ea typeface="Aptos" panose="020B0004020202020204" pitchFamily="34" charset="0"/>
                <a:cs typeface="Times New Roman" panose="02020603050405020304" pitchFamily="18" charset="0"/>
              </a:rPr>
              <a:t>Presidenting</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is still seen as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 manly occupation</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Some 30% of Americans think </a:t>
            </a:r>
            <a:r>
              <a:rPr lang="en-US" sz="1800" kern="100" dirty="0" err="1">
                <a:effectLst/>
                <a:latin typeface="Calibri" panose="020F0502020204030204" pitchFamily="34" charset="0"/>
                <a:ea typeface="Aptos" panose="020B0004020202020204" pitchFamily="34" charset="0"/>
                <a:cs typeface="Times New Roman" panose="02020603050405020304" pitchFamily="18" charset="0"/>
              </a:rPr>
              <a:t>Ms</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Harris’s sex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will hurt her chances of winning</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She therefore downplayed her sex, while </a:t>
            </a:r>
            <a:r>
              <a:rPr lang="en-US" sz="1800" kern="100" dirty="0" err="1">
                <a:effectLst/>
                <a:latin typeface="Calibri" panose="020F0502020204030204" pitchFamily="34" charset="0"/>
                <a:ea typeface="Aptos" panose="020B0004020202020204" pitchFamily="34" charset="0"/>
                <a:cs typeface="Times New Roman" panose="02020603050405020304" pitchFamily="18" charset="0"/>
              </a:rPr>
              <a:t>Mr</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Trump has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doubled down</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on projecting traditional masculinity.</a:t>
            </a:r>
          </a:p>
          <a:p>
            <a:pPr>
              <a:lnSpc>
                <a:spcPct val="107000"/>
              </a:lnSpc>
              <a:spcAft>
                <a:spcPts val="800"/>
              </a:spcAft>
            </a:pPr>
            <a:r>
              <a:rPr lang="fr-FR" dirty="0">
                <a:highlight>
                  <a:srgbClr val="FFFF00"/>
                </a:highlight>
                <a:latin typeface="Arial" panose="020B0604020202020204" pitchFamily="34" charset="0"/>
                <a:cs typeface="Arial" panose="020B0604020202020204" pitchFamily="34" charset="0"/>
              </a:rPr>
              <a:t>→ </a:t>
            </a:r>
            <a:r>
              <a:rPr lang="fr-FR" dirty="0">
                <a:highlight>
                  <a:srgbClr val="FFFF00"/>
                </a:highlight>
                <a:latin typeface="Calibri" panose="020F0502020204030204" pitchFamily="34" charset="0"/>
                <a:cs typeface="Calibri" panose="020F0502020204030204" pitchFamily="34" charset="0"/>
              </a:rPr>
              <a:t>La présidence est encore perçue </a:t>
            </a:r>
            <a:r>
              <a:rPr lang="fr-FR" b="1" dirty="0">
                <a:highlight>
                  <a:srgbClr val="FFFF00"/>
                </a:highlight>
                <a:latin typeface="Calibri" panose="020F0502020204030204" pitchFamily="34" charset="0"/>
                <a:cs typeface="Calibri" panose="020F0502020204030204" pitchFamily="34" charset="0"/>
              </a:rPr>
              <a:t>comme un métier masculin</a:t>
            </a:r>
            <a:r>
              <a:rPr lang="fr-FR" dirty="0">
                <a:highlight>
                  <a:srgbClr val="FFFF00"/>
                </a:highlight>
                <a:latin typeface="Calibri" panose="020F0502020204030204" pitchFamily="34" charset="0"/>
                <a:cs typeface="Calibri" panose="020F0502020204030204" pitchFamily="34" charset="0"/>
              </a:rPr>
              <a:t>. Environ 30 % des Américains pensent que le sexe de Mme Harris </a:t>
            </a:r>
            <a:r>
              <a:rPr lang="fr-FR" b="1" dirty="0">
                <a:highlight>
                  <a:srgbClr val="FFFF00"/>
                </a:highlight>
                <a:latin typeface="Calibri" panose="020F0502020204030204" pitchFamily="34" charset="0"/>
                <a:cs typeface="Calibri" panose="020F0502020204030204" pitchFamily="34" charset="0"/>
              </a:rPr>
              <a:t>nuira à ses chances de gagner</a:t>
            </a:r>
            <a:r>
              <a:rPr lang="fr-FR" dirty="0">
                <a:highlight>
                  <a:srgbClr val="FFFF00"/>
                </a:highlight>
                <a:latin typeface="Calibri" panose="020F0502020204030204" pitchFamily="34" charset="0"/>
                <a:cs typeface="Calibri" panose="020F0502020204030204" pitchFamily="34" charset="0"/>
              </a:rPr>
              <a:t>. Elle a donc minimisé son identité féminine, tandis que M. Trump a insisté sur l'image d'une masculinité traditionnelle // </a:t>
            </a:r>
            <a:r>
              <a:rPr lang="fr-FR" b="1" dirty="0">
                <a:highlight>
                  <a:srgbClr val="FFFF00"/>
                </a:highlight>
                <a:latin typeface="Calibri" panose="020F0502020204030204" pitchFamily="34" charset="0"/>
                <a:cs typeface="Calibri" panose="020F0502020204030204" pitchFamily="34" charset="0"/>
              </a:rPr>
              <a:t>a redoublé d’efforts </a:t>
            </a:r>
            <a:r>
              <a:rPr lang="fr-FR" dirty="0">
                <a:highlight>
                  <a:srgbClr val="FFFF00"/>
                </a:highlight>
                <a:latin typeface="Calibri" panose="020F0502020204030204" pitchFamily="34" charset="0"/>
                <a:cs typeface="Calibri" panose="020F0502020204030204" pitchFamily="34" charset="0"/>
              </a:rPr>
              <a:t>pour projeter une </a:t>
            </a:r>
            <a:r>
              <a:rPr lang="fr-FR" dirty="0" err="1">
                <a:highlight>
                  <a:srgbClr val="FFFF00"/>
                </a:highlight>
                <a:latin typeface="Calibri" panose="020F0502020204030204" pitchFamily="34" charset="0"/>
                <a:cs typeface="Calibri" panose="020F0502020204030204" pitchFamily="34" charset="0"/>
              </a:rPr>
              <a:t>masc</a:t>
            </a:r>
            <a:r>
              <a:rPr lang="fr-FR" dirty="0">
                <a:highlight>
                  <a:srgbClr val="FFFF00"/>
                </a:highlight>
                <a:latin typeface="Calibri" panose="020F0502020204030204" pitchFamily="34" charset="0"/>
                <a:cs typeface="Calibri" panose="020F0502020204030204" pitchFamily="34" charset="0"/>
              </a:rPr>
              <a:t>…</a:t>
            </a:r>
            <a:endParaRPr lang="fr-FR" kern="100" dirty="0">
              <a:effectLst/>
              <a:highlight>
                <a:srgbClr val="FFFF00"/>
              </a:highlight>
              <a:latin typeface="Calibri" panose="020F0502020204030204" pitchFamily="34"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225198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5F227835-7303-D41B-D61F-787163D98B1E}"/>
              </a:ext>
            </a:extLst>
          </p:cNvPr>
          <p:cNvSpPr txBox="1"/>
          <p:nvPr/>
        </p:nvSpPr>
        <p:spPr>
          <a:xfrm>
            <a:off x="1520456" y="627321"/>
            <a:ext cx="10324214" cy="8913402"/>
          </a:xfrm>
          <a:prstGeom prst="rect">
            <a:avLst/>
          </a:prstGeom>
          <a:noFill/>
        </p:spPr>
        <p:txBody>
          <a:bodyPr wrap="square">
            <a:spAutoFit/>
          </a:bodyPr>
          <a:lstStyle/>
          <a:p>
            <a:pPr>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Republican vice presidential nominee Sen. JD Vance’s criticism of prominent Democrats as “childless cat ladies”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has unleashed fury</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among women, with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many now reclaiming the age-old sexist trope as a call to action this election season</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Vance was already facing scrutiny as former president Donald Trump’s newly minted running mate, in part for </a:t>
            </a:r>
            <a:r>
              <a:rPr lang="en-US" kern="100" dirty="0">
                <a:latin typeface="Calibri" panose="020F0502020204030204" pitchFamily="34" charset="0"/>
                <a:ea typeface="Aptos" panose="020B0004020202020204" pitchFamily="34" charset="0"/>
                <a:cs typeface="Times New Roman" panose="02020603050405020304" pitchFamily="18" charset="0"/>
              </a:rPr>
              <a:t>his stance on various family policies</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He has called falling U.S. birth rates a “civilizational crisis,” and advocated in recent years that adults </a:t>
            </a:r>
            <a:r>
              <a:rPr lang="en-US" kern="100" dirty="0">
                <a:latin typeface="Calibri" panose="020F0502020204030204" pitchFamily="34" charset="0"/>
                <a:ea typeface="Aptos" panose="020B0004020202020204" pitchFamily="34" charset="0"/>
                <a:cs typeface="Times New Roman" panose="02020603050405020304" pitchFamily="18" charset="0"/>
              </a:rPr>
              <a:t>without children should pay higher taxes</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and </a:t>
            </a:r>
            <a:r>
              <a:rPr lang="en-US" kern="100" dirty="0">
                <a:latin typeface="Calibri" panose="020F0502020204030204" pitchFamily="34" charset="0"/>
                <a:ea typeface="Aptos" panose="020B0004020202020204" pitchFamily="34" charset="0"/>
                <a:cs typeface="Times New Roman" panose="02020603050405020304" pitchFamily="18" charset="0"/>
              </a:rPr>
              <a:t>have fewer voting rights</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a:t>
            </a:r>
          </a:p>
          <a:p>
            <a:pPr>
              <a:lnSpc>
                <a:spcPct val="107000"/>
              </a:lnSpc>
              <a:spcAft>
                <a:spcPts val="800"/>
              </a:spcAft>
            </a:pPr>
            <a:r>
              <a:rPr lang="fr-FR" dirty="0">
                <a:highlight>
                  <a:srgbClr val="FFFF00"/>
                </a:highlight>
                <a:latin typeface="Arial" panose="020B0604020202020204" pitchFamily="34" charset="0"/>
                <a:cs typeface="Arial" panose="020B0604020202020204" pitchFamily="34" charset="0"/>
              </a:rPr>
              <a:t>→ </a:t>
            </a:r>
            <a:r>
              <a:rPr lang="fr-FR" dirty="0">
                <a:highlight>
                  <a:srgbClr val="FFFF00"/>
                </a:highlight>
                <a:latin typeface="Calibri" panose="020F0502020204030204" pitchFamily="34" charset="0"/>
                <a:cs typeface="Calibri" panose="020F0502020204030204" pitchFamily="34" charset="0"/>
              </a:rPr>
              <a:t>La critique du sénateur républicain et candidat à la vice-présidence, JD Vance, qualifiant les démocrates influents de 'femmes sans enfants et amatrices de chats' </a:t>
            </a:r>
            <a:r>
              <a:rPr lang="fr-FR" b="1" dirty="0">
                <a:highlight>
                  <a:srgbClr val="FFFF00"/>
                </a:highlight>
                <a:latin typeface="Calibri" panose="020F0502020204030204" pitchFamily="34" charset="0"/>
                <a:cs typeface="Calibri" panose="020F0502020204030204" pitchFamily="34" charset="0"/>
              </a:rPr>
              <a:t>a déclenché la colère des femmes</a:t>
            </a:r>
            <a:r>
              <a:rPr lang="fr-FR" dirty="0">
                <a:highlight>
                  <a:srgbClr val="FFFF00"/>
                </a:highlight>
                <a:latin typeface="Calibri" panose="020F0502020204030204" pitchFamily="34" charset="0"/>
                <a:cs typeface="Calibri" panose="020F0502020204030204" pitchFamily="34" charset="0"/>
              </a:rPr>
              <a:t>, </a:t>
            </a:r>
            <a:r>
              <a:rPr lang="fr-FR" b="1" dirty="0">
                <a:highlight>
                  <a:srgbClr val="FFFF00"/>
                </a:highlight>
                <a:latin typeface="Calibri" panose="020F0502020204030204" pitchFamily="34" charset="0"/>
                <a:cs typeface="Calibri" panose="020F0502020204030204" pitchFamily="34" charset="0"/>
              </a:rPr>
              <a:t>dont beaucoup se sont réapproprié ce vieux stéréotype sexiste pour appeler (leurs consœurs) à l'action cette saison électorale</a:t>
            </a:r>
            <a:r>
              <a:rPr lang="fr-FR" dirty="0">
                <a:highlight>
                  <a:srgbClr val="FFFF00"/>
                </a:highlight>
                <a:latin typeface="Calibri" panose="020F0502020204030204" pitchFamily="34" charset="0"/>
                <a:cs typeface="Calibri" panose="020F0502020204030204" pitchFamily="34" charset="0"/>
              </a:rPr>
              <a:t>.</a:t>
            </a:r>
          </a:p>
          <a:p>
            <a:pPr>
              <a:lnSpc>
                <a:spcPct val="107000"/>
              </a:lnSpc>
              <a:spcAft>
                <a:spcPts val="800"/>
              </a:spcAft>
            </a:pPr>
            <a:endParaRPr lang="fr-FR" kern="100" dirty="0">
              <a:effectLst/>
              <a:highlight>
                <a:srgbClr val="FFFF00"/>
              </a:highlight>
              <a:latin typeface="Calibri" panose="020F0502020204030204" pitchFamily="34" charset="0"/>
              <a:ea typeface="Aptos" panose="020B0004020202020204" pitchFamily="34" charset="0"/>
              <a:cs typeface="Calibri" panose="020F0502020204030204" pitchFamily="34" charset="0"/>
            </a:endParaRPr>
          </a:p>
          <a:p>
            <a:pPr>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Biden administration promoted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 view of culture that is out of step with most Americans</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especially on sex and gender, which featured in a lot of Trump campaign ads. Most damaging of all, voters throughout the country were infuriated by the Democrats’ failure to stop people crossing the southern border illegally. The party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compounded its errors</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by covering up </a:t>
            </a:r>
            <a:r>
              <a:rPr lang="en-US" sz="1800" kern="100" dirty="0" err="1">
                <a:effectLst/>
                <a:latin typeface="Calibri" panose="020F0502020204030204" pitchFamily="34" charset="0"/>
                <a:ea typeface="Aptos" panose="020B0004020202020204" pitchFamily="34" charset="0"/>
                <a:cs typeface="Times New Roman" panose="02020603050405020304" pitchFamily="18" charset="0"/>
              </a:rPr>
              <a:t>Mr</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Biden’s disqualifying frailty until it was undeniable. By then they had no time to find a political talent capable of beating </a:t>
            </a:r>
            <a:r>
              <a:rPr lang="en-US" sz="1800" kern="100" dirty="0" err="1">
                <a:effectLst/>
                <a:latin typeface="Calibri" panose="020F0502020204030204" pitchFamily="34" charset="0"/>
                <a:ea typeface="Aptos" panose="020B0004020202020204" pitchFamily="34" charset="0"/>
                <a:cs typeface="Times New Roman" panose="02020603050405020304" pitchFamily="18" charset="0"/>
              </a:rPr>
              <a:t>Mr</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Trump.</a:t>
            </a:r>
          </a:p>
          <a:p>
            <a:pPr>
              <a:lnSpc>
                <a:spcPct val="107000"/>
              </a:lnSpc>
              <a:spcAft>
                <a:spcPts val="800"/>
              </a:spcAft>
            </a:pPr>
            <a:r>
              <a:rPr lang="fr-FR" dirty="0">
                <a:highlight>
                  <a:srgbClr val="FFFF00"/>
                </a:highlight>
                <a:latin typeface="Arial" panose="020B0604020202020204" pitchFamily="34" charset="0"/>
                <a:cs typeface="Arial" panose="020B0604020202020204" pitchFamily="34" charset="0"/>
              </a:rPr>
              <a:t>→ </a:t>
            </a:r>
            <a:r>
              <a:rPr lang="en-US" kern="100" dirty="0">
                <a:highlight>
                  <a:srgbClr val="FFFF00"/>
                </a:highlight>
                <a:latin typeface="Calibri" panose="020F0502020204030204" pitchFamily="34" charset="0"/>
                <a:ea typeface="Aptos" panose="020B0004020202020204" pitchFamily="34" charset="0"/>
                <a:cs typeface="Calibri" panose="020F0502020204030204" pitchFamily="34" charset="0"/>
              </a:rPr>
              <a:t>…qui </a:t>
            </a:r>
            <a:r>
              <a:rPr lang="en-US" kern="100" dirty="0" err="1">
                <a:highlight>
                  <a:srgbClr val="FFFF00"/>
                </a:highlight>
                <a:latin typeface="Calibri" panose="020F0502020204030204" pitchFamily="34" charset="0"/>
                <a:ea typeface="Aptos" panose="020B0004020202020204" pitchFamily="34" charset="0"/>
                <a:cs typeface="Calibri" panose="020F0502020204030204" pitchFamily="34" charset="0"/>
              </a:rPr>
              <a:t>est</a:t>
            </a:r>
            <a:r>
              <a:rPr lang="en-US" kern="100" dirty="0">
                <a:highlight>
                  <a:srgbClr val="FFFF00"/>
                </a:highlight>
                <a:latin typeface="Calibri" panose="020F0502020204030204" pitchFamily="34" charset="0"/>
                <a:ea typeface="Aptos" panose="020B0004020202020204" pitchFamily="34" charset="0"/>
                <a:cs typeface="Calibri" panose="020F0502020204030204" pitchFamily="34" charset="0"/>
              </a:rPr>
              <a:t> </a:t>
            </a:r>
            <a:r>
              <a:rPr lang="en-US" b="1" kern="100" dirty="0" err="1">
                <a:highlight>
                  <a:srgbClr val="FFFF00"/>
                </a:highlight>
                <a:latin typeface="Calibri" panose="020F0502020204030204" pitchFamily="34" charset="0"/>
                <a:ea typeface="Aptos" panose="020B0004020202020204" pitchFamily="34" charset="0"/>
                <a:cs typeface="Calibri" panose="020F0502020204030204" pitchFamily="34" charset="0"/>
              </a:rPr>
              <a:t>en</a:t>
            </a:r>
            <a:r>
              <a:rPr lang="en-US" b="1" kern="100" dirty="0">
                <a:highlight>
                  <a:srgbClr val="FFFF00"/>
                </a:highlight>
                <a:latin typeface="Calibri" panose="020F0502020204030204" pitchFamily="34" charset="0"/>
                <a:ea typeface="Aptos" panose="020B0004020202020204" pitchFamily="34" charset="0"/>
                <a:cs typeface="Calibri" panose="020F0502020204030204" pitchFamily="34" charset="0"/>
              </a:rPr>
              <a:t> </a:t>
            </a:r>
            <a:r>
              <a:rPr lang="en-US" b="1" kern="100" dirty="0" err="1">
                <a:highlight>
                  <a:srgbClr val="FFFF00"/>
                </a:highlight>
                <a:latin typeface="Calibri" panose="020F0502020204030204" pitchFamily="34" charset="0"/>
                <a:ea typeface="Aptos" panose="020B0004020202020204" pitchFamily="34" charset="0"/>
                <a:cs typeface="Calibri" panose="020F0502020204030204" pitchFamily="34" charset="0"/>
              </a:rPr>
              <a:t>décalage</a:t>
            </a:r>
            <a:r>
              <a:rPr lang="en-US" b="1" kern="100" dirty="0">
                <a:highlight>
                  <a:srgbClr val="FFFF00"/>
                </a:highlight>
                <a:latin typeface="Calibri" panose="020F0502020204030204" pitchFamily="34" charset="0"/>
                <a:ea typeface="Aptos" panose="020B0004020202020204" pitchFamily="34" charset="0"/>
                <a:cs typeface="Calibri" panose="020F0502020204030204" pitchFamily="34" charset="0"/>
              </a:rPr>
              <a:t> par rapport </a:t>
            </a:r>
            <a:r>
              <a:rPr lang="en-US" kern="100" dirty="0">
                <a:highlight>
                  <a:srgbClr val="FFFF00"/>
                </a:highlight>
                <a:latin typeface="Calibri" panose="020F0502020204030204" pitchFamily="34" charset="0"/>
                <a:ea typeface="Aptos" panose="020B0004020202020204" pitchFamily="34" charset="0"/>
                <a:cs typeface="Calibri" panose="020F0502020204030204" pitchFamily="34" charset="0"/>
              </a:rPr>
              <a:t>à </a:t>
            </a:r>
            <a:r>
              <a:rPr lang="en-US" kern="100" dirty="0" err="1">
                <a:highlight>
                  <a:srgbClr val="FFFF00"/>
                </a:highlight>
                <a:latin typeface="Calibri" panose="020F0502020204030204" pitchFamily="34" charset="0"/>
                <a:ea typeface="Aptos" panose="020B0004020202020204" pitchFamily="34" charset="0"/>
                <a:cs typeface="Calibri" panose="020F0502020204030204" pitchFamily="34" charset="0"/>
              </a:rPr>
              <a:t>celle</a:t>
            </a:r>
            <a:r>
              <a:rPr lang="en-US" kern="100" dirty="0">
                <a:highlight>
                  <a:srgbClr val="FFFF00"/>
                </a:highlight>
                <a:latin typeface="Calibri" panose="020F0502020204030204" pitchFamily="34" charset="0"/>
                <a:ea typeface="Aptos" panose="020B0004020202020204" pitchFamily="34" charset="0"/>
                <a:cs typeface="Calibri" panose="020F0502020204030204" pitchFamily="34" charset="0"/>
              </a:rPr>
              <a:t> de la </a:t>
            </a:r>
            <a:r>
              <a:rPr lang="en-US" kern="100" dirty="0" err="1">
                <a:highlight>
                  <a:srgbClr val="FFFF00"/>
                </a:highlight>
                <a:latin typeface="Calibri" panose="020F0502020204030204" pitchFamily="34" charset="0"/>
                <a:ea typeface="Aptos" panose="020B0004020202020204" pitchFamily="34" charset="0"/>
                <a:cs typeface="Calibri" panose="020F0502020204030204" pitchFamily="34" charset="0"/>
              </a:rPr>
              <a:t>plupart</a:t>
            </a:r>
            <a:r>
              <a:rPr lang="en-US" kern="100" dirty="0">
                <a:highlight>
                  <a:srgbClr val="FFFF00"/>
                </a:highlight>
                <a:latin typeface="Calibri" panose="020F0502020204030204" pitchFamily="34" charset="0"/>
                <a:ea typeface="Aptos" panose="020B0004020202020204" pitchFamily="34" charset="0"/>
                <a:cs typeface="Calibri" panose="020F0502020204030204" pitchFamily="34" charset="0"/>
              </a:rPr>
              <a:t> des </a:t>
            </a:r>
            <a:r>
              <a:rPr lang="en-US" kern="100" dirty="0" err="1">
                <a:highlight>
                  <a:srgbClr val="FFFF00"/>
                </a:highlight>
                <a:latin typeface="Calibri" panose="020F0502020204030204" pitchFamily="34" charset="0"/>
                <a:ea typeface="Aptos" panose="020B0004020202020204" pitchFamily="34" charset="0"/>
                <a:cs typeface="Calibri" panose="020F0502020204030204" pitchFamily="34" charset="0"/>
              </a:rPr>
              <a:t>Américains</a:t>
            </a:r>
            <a:r>
              <a:rPr lang="en-US" kern="100" dirty="0">
                <a:highlight>
                  <a:srgbClr val="FFFF00"/>
                </a:highlight>
                <a:latin typeface="Calibri" panose="020F0502020204030204" pitchFamily="34" charset="0"/>
                <a:ea typeface="Aptos" panose="020B0004020202020204" pitchFamily="34" charset="0"/>
                <a:cs typeface="Calibri" panose="020F0502020204030204" pitchFamily="34" charset="0"/>
              </a:rPr>
              <a:t> […] </a:t>
            </a:r>
            <a:r>
              <a:rPr lang="fr-FR" dirty="0">
                <a:highlight>
                  <a:srgbClr val="FFFF00"/>
                </a:highlight>
                <a:latin typeface="Calibri" panose="020F0502020204030204" pitchFamily="34" charset="0"/>
                <a:cs typeface="Calibri" panose="020F0502020204030204" pitchFamily="34" charset="0"/>
              </a:rPr>
              <a:t>Le parti </a:t>
            </a:r>
            <a:r>
              <a:rPr lang="fr-FR" b="1" dirty="0">
                <a:highlight>
                  <a:srgbClr val="FFFF00"/>
                </a:highlight>
                <a:latin typeface="Calibri" panose="020F0502020204030204" pitchFamily="34" charset="0"/>
                <a:cs typeface="Calibri" panose="020F0502020204030204" pitchFamily="34" charset="0"/>
              </a:rPr>
              <a:t>a aggravé ses erreurs </a:t>
            </a:r>
            <a:r>
              <a:rPr lang="fr-FR" dirty="0">
                <a:highlight>
                  <a:srgbClr val="FFFF00"/>
                </a:highlight>
                <a:latin typeface="Calibri" panose="020F0502020204030204" pitchFamily="34" charset="0"/>
                <a:cs typeface="Calibri" panose="020F0502020204030204" pitchFamily="34" charset="0"/>
              </a:rPr>
              <a:t>en dissimulant la fragilité disqualifiante de M. Biden jusqu'à ce qu'elle devienne indéniable. </a:t>
            </a:r>
            <a:endParaRPr lang="en-US" kern="100" dirty="0">
              <a:highlight>
                <a:srgbClr val="FFFF00"/>
              </a:highlight>
              <a:latin typeface="Calibri" panose="020F0502020204030204" pitchFamily="34" charset="0"/>
              <a:ea typeface="Aptos" panose="020B0004020202020204" pitchFamily="34" charset="0"/>
              <a:cs typeface="Calibri" panose="020F0502020204030204" pitchFamily="34" charset="0"/>
            </a:endParaRPr>
          </a:p>
          <a:p>
            <a:pPr>
              <a:lnSpc>
                <a:spcPct val="107000"/>
              </a:lnSpc>
              <a:spcAft>
                <a:spcPts val="800"/>
              </a:spcAft>
            </a:pP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fr-FR" sz="2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Throughout his two-year campaign, Trump hammered President Biden, and later Harris, on inflation and the economy. It's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 message that resonated with voters</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whose views on the economy are more negative now than they were in 2020, despite the pandemic that brought the economy to a halt during his presidency. Nationally and across the battleground states, on the question of whether voters are better off now than they were four years ago,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more voters said they are financially worse off</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a:t>
            </a:r>
            <a:endParaRPr lang="fr-FR" sz="24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600" kern="100" dirty="0">
                <a:effectLst/>
                <a:latin typeface="Aptos" panose="020B0004020202020204" pitchFamily="34" charset="0"/>
                <a:ea typeface="Aptos" panose="020B0004020202020204" pitchFamily="34" charset="0"/>
                <a:cs typeface="Times New Roman" panose="02020603050405020304" pitchFamily="18" charset="0"/>
              </a:rPr>
              <a:t>Cats — coded as passive and associated with the home, as opposed to more active, masculine dogs — was a symbol of </a:t>
            </a:r>
            <a:r>
              <a:rPr lang="en-US" sz="16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anti-suffragist propaganda</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in the 19</a:t>
            </a:r>
            <a:r>
              <a:rPr lang="en-US" sz="1600" kern="100" baseline="30000" dirty="0">
                <a:effectLst/>
                <a:latin typeface="Aptos" panose="020B0004020202020204" pitchFamily="34" charset="0"/>
                <a:ea typeface="Aptos" panose="020B0004020202020204" pitchFamily="34" charset="0"/>
                <a:cs typeface="Times New Roman" panose="02020603050405020304" pitchFamily="18" charset="0"/>
              </a:rPr>
              <a:t>th</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and early 20</a:t>
            </a:r>
            <a:r>
              <a:rPr lang="en-US" sz="1600" kern="100" baseline="30000" dirty="0">
                <a:effectLst/>
                <a:latin typeface="Aptos" panose="020B0004020202020204" pitchFamily="34" charset="0"/>
                <a:ea typeface="Aptos" panose="020B0004020202020204" pitchFamily="34" charset="0"/>
                <a:cs typeface="Times New Roman" panose="02020603050405020304" pitchFamily="18" charset="0"/>
              </a:rPr>
              <a:t>th</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century.</a:t>
            </a:r>
            <a:endParaRPr lang="fr-FR"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2853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3B44909-2D12-F9BE-134D-08168B598D5D}"/>
              </a:ext>
            </a:extLst>
          </p:cNvPr>
          <p:cNvSpPr txBox="1"/>
          <p:nvPr/>
        </p:nvSpPr>
        <p:spPr>
          <a:xfrm>
            <a:off x="1105785" y="74640"/>
            <a:ext cx="10738883" cy="6225359"/>
          </a:xfrm>
          <a:prstGeom prst="rect">
            <a:avLst/>
          </a:prstGeom>
          <a:noFill/>
        </p:spPr>
        <p:txBody>
          <a:bodyPr wrap="square">
            <a:spAutoFit/>
          </a:bodyPr>
          <a:lstStyle/>
          <a:p>
            <a:pPr>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Throughout his two-year campaign, Trump hammered President Biden, and later Harris, on inflation and the economy. It's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 message that resonated with voters</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whose views on the economy are more negative now than they were in 2020, despite the pandemic that brought the economy to a halt during his presidency. Nationally and across the battleground states, on the question of whether voters are better off now than they were four years ago,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more voters said they are financially worse off</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a:t>
            </a:r>
          </a:p>
          <a:p>
            <a:pPr>
              <a:lnSpc>
                <a:spcPct val="107000"/>
              </a:lnSpc>
              <a:spcAft>
                <a:spcPts val="800"/>
              </a:spcAft>
            </a:pPr>
            <a:r>
              <a:rPr lang="fr-FR" dirty="0">
                <a:highlight>
                  <a:srgbClr val="FFFF00"/>
                </a:highlight>
                <a:latin typeface="Arial" panose="020B0604020202020204" pitchFamily="34" charset="0"/>
                <a:cs typeface="Arial" panose="020B0604020202020204" pitchFamily="34" charset="0"/>
              </a:rPr>
              <a:t>→ </a:t>
            </a:r>
            <a:r>
              <a:rPr lang="fr-FR" dirty="0">
                <a:highlight>
                  <a:srgbClr val="FFFF00"/>
                </a:highlight>
                <a:latin typeface="Calibri" panose="020F0502020204030204" pitchFamily="34" charset="0"/>
                <a:cs typeface="Calibri" panose="020F0502020204030204" pitchFamily="34" charset="0"/>
              </a:rPr>
              <a:t>Tout au long de sa campagne de deux ans, Trump </a:t>
            </a:r>
            <a:r>
              <a:rPr lang="fr-FR" b="1" dirty="0">
                <a:highlight>
                  <a:srgbClr val="FFFF00"/>
                </a:highlight>
                <a:latin typeface="Calibri" panose="020F0502020204030204" pitchFamily="34" charset="0"/>
                <a:cs typeface="Calibri" panose="020F0502020204030204" pitchFamily="34" charset="0"/>
              </a:rPr>
              <a:t>a attaqué </a:t>
            </a:r>
            <a:r>
              <a:rPr lang="fr-FR" dirty="0">
                <a:highlight>
                  <a:srgbClr val="FFFF00"/>
                </a:highlight>
                <a:latin typeface="Calibri" panose="020F0502020204030204" pitchFamily="34" charset="0"/>
                <a:cs typeface="Calibri" panose="020F0502020204030204" pitchFamily="34" charset="0"/>
              </a:rPr>
              <a:t>le président Biden, puis Harris, sur l'inflation et l'économie. </a:t>
            </a:r>
            <a:r>
              <a:rPr lang="fr-FR" b="1" dirty="0">
                <a:highlight>
                  <a:srgbClr val="FFFF00"/>
                </a:highlight>
                <a:latin typeface="Calibri" panose="020F0502020204030204" pitchFamily="34" charset="0"/>
                <a:cs typeface="Calibri" panose="020F0502020204030204" pitchFamily="34" charset="0"/>
              </a:rPr>
              <a:t>C'est un message qui a résonné auprès des électeurs</a:t>
            </a:r>
            <a:r>
              <a:rPr lang="fr-FR" dirty="0">
                <a:highlight>
                  <a:srgbClr val="FFFF00"/>
                </a:highlight>
                <a:latin typeface="Calibri" panose="020F0502020204030204" pitchFamily="34" charset="0"/>
                <a:cs typeface="Calibri" panose="020F0502020204030204" pitchFamily="34" charset="0"/>
              </a:rPr>
              <a:t>, dont les opinions sur l'économie sont plus négatives aujourd'hui qu'elles ne l'étaient en 2020, […] concernant la question de savoir si les électeurs sont mieux lotis aujourd'hui qu'ils ne l'étaient il y a quatre ans, </a:t>
            </a:r>
            <a:r>
              <a:rPr lang="fr-FR" b="1" dirty="0">
                <a:highlight>
                  <a:srgbClr val="FFFF00"/>
                </a:highlight>
                <a:latin typeface="Calibri" panose="020F0502020204030204" pitchFamily="34" charset="0"/>
                <a:cs typeface="Calibri" panose="020F0502020204030204" pitchFamily="34" charset="0"/>
              </a:rPr>
              <a:t>plus d'électeurs ont répondu qu'ils sont financièrement moins bien lotis</a:t>
            </a:r>
            <a:r>
              <a:rPr lang="fr-FR" dirty="0">
                <a:highlight>
                  <a:srgbClr val="FFFF00"/>
                </a:highlight>
                <a:latin typeface="Calibri" panose="020F0502020204030204" pitchFamily="34" charset="0"/>
                <a:cs typeface="Calibri" panose="020F0502020204030204" pitchFamily="34" charset="0"/>
              </a:rPr>
              <a:t>.</a:t>
            </a:r>
            <a:endParaRPr lang="fr-FR" kern="100" dirty="0">
              <a:effectLst/>
              <a:highlight>
                <a:srgbClr val="FFFF00"/>
              </a:highlight>
              <a:latin typeface="Calibri" panose="020F0502020204030204" pitchFamily="34" charset="0"/>
              <a:ea typeface="Aptos" panose="020B0004020202020204" pitchFamily="34" charset="0"/>
              <a:cs typeface="Calibri" panose="020F0502020204030204" pitchFamily="34" charset="0"/>
            </a:endParaRPr>
          </a:p>
          <a:p>
            <a:pPr>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NEW PARTNERS </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TikTok faces an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eternal uphill battle</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to convince Washington that it’s not controlled by the Chinese Communist Party. Even in so-called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free speech havens </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such as America, the lords of media and tech in Trump’s age are expected to bow and kiss the ring. Social media companies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kowtow</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to Trump.</a:t>
            </a:r>
          </a:p>
          <a:p>
            <a:pPr>
              <a:lnSpc>
                <a:spcPct val="107000"/>
              </a:lnSpc>
              <a:spcAft>
                <a:spcPts val="800"/>
              </a:spcAft>
            </a:pPr>
            <a:r>
              <a:rPr lang="fr-FR" dirty="0">
                <a:highlight>
                  <a:srgbClr val="FFFF00"/>
                </a:highlight>
                <a:latin typeface="Arial" panose="020B0604020202020204" pitchFamily="34" charset="0"/>
                <a:cs typeface="Arial" panose="020B0604020202020204" pitchFamily="34" charset="0"/>
              </a:rPr>
              <a:t>→ </a:t>
            </a:r>
            <a:r>
              <a:rPr lang="fr-FR" dirty="0" err="1">
                <a:highlight>
                  <a:srgbClr val="FFFF00"/>
                </a:highlight>
                <a:latin typeface="Calibri" panose="020F0502020204030204" pitchFamily="34" charset="0"/>
                <a:cs typeface="Calibri" panose="020F0502020204030204" pitchFamily="34" charset="0"/>
              </a:rPr>
              <a:t>TikTok</a:t>
            </a:r>
            <a:r>
              <a:rPr lang="fr-FR" dirty="0">
                <a:highlight>
                  <a:srgbClr val="FFFF00"/>
                </a:highlight>
                <a:latin typeface="Calibri" panose="020F0502020204030204" pitchFamily="34" charset="0"/>
                <a:cs typeface="Calibri" panose="020F0502020204030204" pitchFamily="34" charset="0"/>
              </a:rPr>
              <a:t> est engagé depuis toujours dans un âpre combat visant à convaincre Washington qu'il n'est pas contrôlé par le Parti communiste chinois. Même dans de </a:t>
            </a:r>
            <a:r>
              <a:rPr lang="fr-FR" b="1" dirty="0">
                <a:highlight>
                  <a:srgbClr val="FFFF00"/>
                </a:highlight>
                <a:latin typeface="Calibri" panose="020F0502020204030204" pitchFamily="34" charset="0"/>
                <a:cs typeface="Calibri" panose="020F0502020204030204" pitchFamily="34" charset="0"/>
              </a:rPr>
              <a:t>soi-disant bastions de la liberté d'expression </a:t>
            </a:r>
            <a:r>
              <a:rPr lang="fr-FR" dirty="0">
                <a:highlight>
                  <a:srgbClr val="FFFF00"/>
                </a:highlight>
                <a:latin typeface="Calibri" panose="020F0502020204030204" pitchFamily="34" charset="0"/>
                <a:cs typeface="Calibri" panose="020F0502020204030204" pitchFamily="34" charset="0"/>
              </a:rPr>
              <a:t>comme l'Amérique, sous l’ère Trump, les seigneurs des médias et de la technologie sont censés s'incliner et embrasser la bague. Les entreprises de médias sociaux </a:t>
            </a:r>
            <a:r>
              <a:rPr lang="fr-FR" b="1" dirty="0">
                <a:highlight>
                  <a:srgbClr val="FFFF00"/>
                </a:highlight>
                <a:latin typeface="Calibri" panose="020F0502020204030204" pitchFamily="34" charset="0"/>
                <a:cs typeface="Calibri" panose="020F0502020204030204" pitchFamily="34" charset="0"/>
              </a:rPr>
              <a:t>se soumettent </a:t>
            </a:r>
            <a:r>
              <a:rPr lang="fr-FR" dirty="0">
                <a:highlight>
                  <a:srgbClr val="FFFF00"/>
                </a:highlight>
                <a:latin typeface="Calibri" panose="020F0502020204030204" pitchFamily="34" charset="0"/>
                <a:cs typeface="Calibri" panose="020F0502020204030204" pitchFamily="34" charset="0"/>
              </a:rPr>
              <a:t>// </a:t>
            </a:r>
            <a:r>
              <a:rPr lang="fr-FR" b="1" dirty="0">
                <a:highlight>
                  <a:srgbClr val="FFFF00"/>
                </a:highlight>
                <a:latin typeface="Calibri" panose="020F0502020204030204" pitchFamily="34" charset="0"/>
                <a:cs typeface="Calibri" panose="020F0502020204030204" pitchFamily="34" charset="0"/>
              </a:rPr>
              <a:t>font des courbettes </a:t>
            </a:r>
            <a:r>
              <a:rPr lang="fr-FR" dirty="0">
                <a:highlight>
                  <a:srgbClr val="FFFF00"/>
                </a:highlight>
                <a:latin typeface="Calibri" panose="020F0502020204030204" pitchFamily="34" charset="0"/>
                <a:cs typeface="Calibri" panose="020F0502020204030204" pitchFamily="34" charset="0"/>
              </a:rPr>
              <a:t>devant Trump.</a:t>
            </a:r>
            <a:endParaRPr lang="fr-FR" kern="100" dirty="0">
              <a:effectLst/>
              <a:highlight>
                <a:srgbClr val="FFFF00"/>
              </a:highlight>
              <a:latin typeface="Calibri" panose="020F0502020204030204" pitchFamily="34" charset="0"/>
              <a:ea typeface="Aptos" panose="020B0004020202020204" pitchFamily="34" charset="0"/>
              <a:cs typeface="Calibri" panose="020F0502020204030204" pitchFamily="34" charset="0"/>
            </a:endParaRPr>
          </a:p>
          <a:p>
            <a:pPr>
              <a:lnSpc>
                <a:spcPct val="107000"/>
              </a:lnSpc>
              <a:spcAft>
                <a:spcPts val="800"/>
              </a:spcAft>
            </a:pPr>
            <a:r>
              <a:rPr lang="en-US" sz="1800" kern="100" dirty="0" err="1">
                <a:effectLst/>
                <a:latin typeface="Calibri" panose="020F0502020204030204" pitchFamily="34" charset="0"/>
                <a:ea typeface="Aptos" panose="020B0004020202020204" pitchFamily="34" charset="0"/>
                <a:cs typeface="Times New Roman" panose="02020603050405020304" pitchFamily="18" charset="0"/>
              </a:rPr>
              <a:t>Tiktok</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realized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advantage of bowing to autocrats</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The tech barons at Trump’s inauguration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are following suit</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a:t>
            </a:r>
          </a:p>
          <a:p>
            <a:pPr>
              <a:lnSpc>
                <a:spcPct val="107000"/>
              </a:lnSpc>
              <a:spcAft>
                <a:spcPts val="800"/>
              </a:spcAft>
            </a:pPr>
            <a:r>
              <a:rPr lang="fr-FR" dirty="0">
                <a:highlight>
                  <a:srgbClr val="FFFF00"/>
                </a:highlight>
                <a:latin typeface="Arial" panose="020B0604020202020204" pitchFamily="34" charset="0"/>
                <a:cs typeface="Arial" panose="020B0604020202020204" pitchFamily="34" charset="0"/>
              </a:rPr>
              <a:t>→ </a:t>
            </a:r>
            <a:r>
              <a:rPr lang="en-US" kern="100" dirty="0" err="1">
                <a:highlight>
                  <a:srgbClr val="FFFF00"/>
                </a:highlight>
                <a:latin typeface="Calibri" panose="020F0502020204030204" pitchFamily="34" charset="0"/>
                <a:ea typeface="Aptos" panose="020B0004020202020204" pitchFamily="34" charset="0"/>
                <a:cs typeface="Times New Roman" panose="02020603050405020304" pitchFamily="18" charset="0"/>
              </a:rPr>
              <a:t>Tiktok</a:t>
            </a:r>
            <a:r>
              <a:rPr lang="en-US" kern="100" dirty="0">
                <a:highlight>
                  <a:srgbClr val="FFFF00"/>
                </a:highlight>
                <a:latin typeface="Calibri" panose="020F0502020204030204" pitchFamily="34" charset="0"/>
                <a:ea typeface="Aptos" panose="020B0004020202020204" pitchFamily="34" charset="0"/>
                <a:cs typeface="Times New Roman" panose="02020603050405020304" pitchFamily="18" charset="0"/>
              </a:rPr>
              <a:t> a </a:t>
            </a:r>
            <a:r>
              <a:rPr lang="en-US" kern="100" dirty="0" err="1">
                <a:highlight>
                  <a:srgbClr val="FFFF00"/>
                </a:highlight>
                <a:latin typeface="Calibri" panose="020F0502020204030204" pitchFamily="34" charset="0"/>
                <a:ea typeface="Aptos" panose="020B0004020202020204" pitchFamily="34" charset="0"/>
                <a:cs typeface="Times New Roman" panose="02020603050405020304" pitchFamily="18" charset="0"/>
              </a:rPr>
              <a:t>compris</a:t>
            </a:r>
            <a:r>
              <a:rPr lang="en-US" kern="100" dirty="0">
                <a:highlight>
                  <a:srgbClr val="FFFF00"/>
                </a:highlight>
                <a:latin typeface="Calibri" panose="020F0502020204030204" pitchFamily="34" charset="0"/>
                <a:ea typeface="Aptos" panose="020B0004020202020204" pitchFamily="34" charset="0"/>
                <a:cs typeface="Times New Roman" panose="02020603050405020304" pitchFamily="18" charset="0"/>
              </a:rPr>
              <a:t> </a:t>
            </a:r>
            <a:r>
              <a:rPr lang="en-US" kern="100" dirty="0" err="1">
                <a:highlight>
                  <a:srgbClr val="FFFF00"/>
                </a:highlight>
                <a:latin typeface="Calibri" panose="020F0502020204030204" pitchFamily="34" charset="0"/>
                <a:ea typeface="Aptos" panose="020B0004020202020204" pitchFamily="34" charset="0"/>
                <a:cs typeface="Times New Roman" panose="02020603050405020304" pitchFamily="18" charset="0"/>
              </a:rPr>
              <a:t>l’intérêt</a:t>
            </a:r>
            <a:r>
              <a:rPr lang="en-US" kern="100" dirty="0">
                <a:highlight>
                  <a:srgbClr val="FFFF00"/>
                </a:highlight>
                <a:latin typeface="Calibri" panose="020F0502020204030204" pitchFamily="34" charset="0"/>
                <a:ea typeface="Aptos" panose="020B0004020202020204" pitchFamily="34" charset="0"/>
                <a:cs typeface="Times New Roman" panose="02020603050405020304" pitchFamily="18" charset="0"/>
              </a:rPr>
              <a:t> </a:t>
            </a:r>
            <a:r>
              <a:rPr lang="en-US" kern="100" dirty="0" err="1">
                <a:highlight>
                  <a:srgbClr val="FFFF00"/>
                </a:highlight>
                <a:latin typeface="Calibri" panose="020F0502020204030204" pitchFamily="34" charset="0"/>
                <a:ea typeface="Aptos" panose="020B0004020202020204" pitchFamily="34" charset="0"/>
                <a:cs typeface="Times New Roman" panose="02020603050405020304" pitchFamily="18" charset="0"/>
              </a:rPr>
              <a:t>qu’il</a:t>
            </a:r>
            <a:r>
              <a:rPr lang="en-US" kern="100" dirty="0">
                <a:highlight>
                  <a:srgbClr val="FFFF00"/>
                </a:highlight>
                <a:latin typeface="Calibri" panose="020F0502020204030204" pitchFamily="34" charset="0"/>
                <a:ea typeface="Aptos" panose="020B0004020202020204" pitchFamily="34" charset="0"/>
                <a:cs typeface="Times New Roman" panose="02020603050405020304" pitchFamily="18" charset="0"/>
              </a:rPr>
              <a:t> y </a:t>
            </a:r>
            <a:r>
              <a:rPr lang="en-US" kern="100" dirty="0" err="1">
                <a:highlight>
                  <a:srgbClr val="FFFF00"/>
                </a:highlight>
                <a:latin typeface="Calibri" panose="020F0502020204030204" pitchFamily="34" charset="0"/>
                <a:ea typeface="Aptos" panose="020B0004020202020204" pitchFamily="34" charset="0"/>
                <a:cs typeface="Times New Roman" panose="02020603050405020304" pitchFamily="18" charset="0"/>
              </a:rPr>
              <a:t>avait</a:t>
            </a:r>
            <a:r>
              <a:rPr lang="en-US" kern="100" dirty="0">
                <a:highlight>
                  <a:srgbClr val="FFFF00"/>
                </a:highlight>
                <a:latin typeface="Calibri" panose="020F0502020204030204" pitchFamily="34" charset="0"/>
                <a:ea typeface="Aptos" panose="020B0004020202020204" pitchFamily="34" charset="0"/>
                <a:cs typeface="Times New Roman" panose="02020603050405020304" pitchFamily="18" charset="0"/>
              </a:rPr>
              <a:t> à</a:t>
            </a:r>
            <a:r>
              <a:rPr lang="en-US" sz="1800" kern="100" dirty="0">
                <a:effectLst/>
                <a:highlight>
                  <a:srgbClr val="FFFF00"/>
                </a:highlight>
                <a:latin typeface="Calibri" panose="020F0502020204030204" pitchFamily="34" charset="0"/>
                <a:ea typeface="Aptos" panose="020B0004020202020204" pitchFamily="34" charset="0"/>
                <a:cs typeface="Times New Roman" panose="02020603050405020304" pitchFamily="18" charset="0"/>
              </a:rPr>
              <a:t> </a:t>
            </a:r>
            <a:r>
              <a:rPr lang="en-US" sz="1800" kern="100" dirty="0" err="1">
                <a:effectLst/>
                <a:highlight>
                  <a:srgbClr val="FFFF00"/>
                </a:highlight>
                <a:latin typeface="Calibri" panose="020F0502020204030204" pitchFamily="34" charset="0"/>
                <a:ea typeface="Aptos" panose="020B0004020202020204" pitchFamily="34" charset="0"/>
                <a:cs typeface="Times New Roman" panose="02020603050405020304" pitchFamily="18" charset="0"/>
              </a:rPr>
              <a:t>courber</a:t>
            </a:r>
            <a:r>
              <a:rPr lang="en-US" sz="1800" kern="100" dirty="0">
                <a:effectLst/>
                <a:highlight>
                  <a:srgbClr val="FFFF00"/>
                </a:highlight>
                <a:latin typeface="Calibri" panose="020F0502020204030204" pitchFamily="34" charset="0"/>
                <a:ea typeface="Aptos" panose="020B0004020202020204" pitchFamily="34" charset="0"/>
                <a:cs typeface="Times New Roman" panose="02020603050405020304" pitchFamily="18" charset="0"/>
              </a:rPr>
              <a:t> </a:t>
            </a:r>
            <a:r>
              <a:rPr lang="en-US" sz="1800" kern="100" dirty="0" err="1">
                <a:effectLst/>
                <a:highlight>
                  <a:srgbClr val="FFFF00"/>
                </a:highlight>
                <a:latin typeface="Calibri" panose="020F0502020204030204" pitchFamily="34" charset="0"/>
                <a:ea typeface="Aptos" panose="020B0004020202020204" pitchFamily="34" charset="0"/>
                <a:cs typeface="Times New Roman" panose="02020603050405020304" pitchFamily="18" charset="0"/>
              </a:rPr>
              <a:t>l’échine</a:t>
            </a:r>
            <a:r>
              <a:rPr lang="en-US" sz="1800" kern="100" dirty="0">
                <a:effectLst/>
                <a:highlight>
                  <a:srgbClr val="FFFF00"/>
                </a:highlight>
                <a:latin typeface="Calibri" panose="020F0502020204030204" pitchFamily="34" charset="0"/>
                <a:ea typeface="Aptos" panose="020B0004020202020204" pitchFamily="34" charset="0"/>
                <a:cs typeface="Times New Roman" panose="02020603050405020304" pitchFamily="18" charset="0"/>
              </a:rPr>
              <a:t> / </a:t>
            </a:r>
            <a:r>
              <a:rPr lang="en-US" sz="1800" kern="100" dirty="0" err="1">
                <a:effectLst/>
                <a:highlight>
                  <a:srgbClr val="FFFF00"/>
                </a:highlight>
                <a:latin typeface="Calibri" panose="020F0502020204030204" pitchFamily="34" charset="0"/>
                <a:ea typeface="Aptos" panose="020B0004020202020204" pitchFamily="34" charset="0"/>
                <a:cs typeface="Times New Roman" panose="02020603050405020304" pitchFamily="18" charset="0"/>
              </a:rPr>
              <a:t>s’incliner</a:t>
            </a:r>
            <a:r>
              <a:rPr lang="en-US" sz="1800" kern="100" dirty="0">
                <a:effectLst/>
                <a:highlight>
                  <a:srgbClr val="FFFF00"/>
                </a:highlight>
                <a:latin typeface="Calibri" panose="020F0502020204030204" pitchFamily="34" charset="0"/>
                <a:ea typeface="Aptos" panose="020B0004020202020204" pitchFamily="34" charset="0"/>
                <a:cs typeface="Times New Roman" panose="02020603050405020304" pitchFamily="18" charset="0"/>
              </a:rPr>
              <a:t> </a:t>
            </a:r>
            <a:r>
              <a:rPr lang="en-US" sz="1800" kern="100" dirty="0" err="1">
                <a:effectLst/>
                <a:highlight>
                  <a:srgbClr val="FFFF00"/>
                </a:highlight>
                <a:latin typeface="Calibri" panose="020F0502020204030204" pitchFamily="34" charset="0"/>
                <a:ea typeface="Aptos" panose="020B0004020202020204" pitchFamily="34" charset="0"/>
                <a:cs typeface="Times New Roman" panose="02020603050405020304" pitchFamily="18" charset="0"/>
              </a:rPr>
              <a:t>devant</a:t>
            </a:r>
            <a:r>
              <a:rPr lang="en-US" sz="1800" kern="100" dirty="0">
                <a:effectLst/>
                <a:highlight>
                  <a:srgbClr val="FFFF00"/>
                </a:highlight>
                <a:latin typeface="Calibri" panose="020F0502020204030204" pitchFamily="34" charset="0"/>
                <a:ea typeface="Aptos" panose="020B0004020202020204" pitchFamily="34" charset="0"/>
                <a:cs typeface="Times New Roman" panose="02020603050405020304" pitchFamily="18" charset="0"/>
              </a:rPr>
              <a:t> les </a:t>
            </a:r>
            <a:r>
              <a:rPr lang="en-US" sz="1800" kern="100" dirty="0" err="1">
                <a:effectLst/>
                <a:highlight>
                  <a:srgbClr val="FFFF00"/>
                </a:highlight>
                <a:latin typeface="Calibri" panose="020F0502020204030204" pitchFamily="34" charset="0"/>
                <a:ea typeface="Aptos" panose="020B0004020202020204" pitchFamily="34" charset="0"/>
                <a:cs typeface="Times New Roman" panose="02020603050405020304" pitchFamily="18" charset="0"/>
              </a:rPr>
              <a:t>autocrates</a:t>
            </a:r>
            <a:r>
              <a:rPr lang="en-US" sz="1800" kern="100" dirty="0">
                <a:effectLst/>
                <a:highlight>
                  <a:srgbClr val="FFFF00"/>
                </a:highlight>
                <a:latin typeface="Calibri" panose="020F0502020204030204" pitchFamily="34" charset="0"/>
                <a:ea typeface="Aptos" panose="020B0004020202020204" pitchFamily="34" charset="0"/>
                <a:cs typeface="Times New Roman" panose="02020603050405020304" pitchFamily="18" charset="0"/>
              </a:rPr>
              <a:t> … </a:t>
            </a:r>
            <a:r>
              <a:rPr lang="en-US" sz="1800" kern="100" dirty="0" err="1">
                <a:effectLst/>
                <a:highlight>
                  <a:srgbClr val="FFFF00"/>
                </a:highlight>
                <a:latin typeface="Calibri" panose="020F0502020204030204" pitchFamily="34" charset="0"/>
                <a:ea typeface="Aptos" panose="020B0004020202020204" pitchFamily="34" charset="0"/>
                <a:cs typeface="Times New Roman" panose="02020603050405020304" pitchFamily="18" charset="0"/>
              </a:rPr>
              <a:t>suivent</a:t>
            </a:r>
            <a:r>
              <a:rPr lang="en-US" sz="1800" kern="100" dirty="0">
                <a:effectLst/>
                <a:highlight>
                  <a:srgbClr val="FFFF00"/>
                </a:highlight>
                <a:latin typeface="Calibri" panose="020F0502020204030204" pitchFamily="34" charset="0"/>
                <a:ea typeface="Aptos" panose="020B0004020202020204" pitchFamily="34" charset="0"/>
                <a:cs typeface="Times New Roman" panose="02020603050405020304" pitchFamily="18" charset="0"/>
              </a:rPr>
              <a:t> </a:t>
            </a:r>
            <a:r>
              <a:rPr lang="en-US" sz="1800" kern="100" dirty="0" err="1">
                <a:effectLst/>
                <a:highlight>
                  <a:srgbClr val="FFFF00"/>
                </a:highlight>
                <a:latin typeface="Calibri" panose="020F0502020204030204" pitchFamily="34" charset="0"/>
                <a:ea typeface="Aptos" panose="020B0004020202020204" pitchFamily="34" charset="0"/>
                <a:cs typeface="Times New Roman" panose="02020603050405020304" pitchFamily="18" charset="0"/>
              </a:rPr>
              <a:t>l’exemple</a:t>
            </a:r>
            <a:r>
              <a:rPr lang="en-US" sz="1800" kern="100" dirty="0">
                <a:effectLst/>
                <a:highlight>
                  <a:srgbClr val="FFFF00"/>
                </a:highlight>
                <a:latin typeface="Calibri" panose="020F0502020204030204" pitchFamily="34" charset="0"/>
                <a:ea typeface="Aptos" panose="020B0004020202020204" pitchFamily="34" charset="0"/>
                <a:cs typeface="Times New Roman" panose="02020603050405020304" pitchFamily="18" charset="0"/>
              </a:rPr>
              <a:t>.</a:t>
            </a:r>
            <a:endParaRPr lang="fr-FR" sz="24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3291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8D216667-7FD1-AE33-97BE-CAA96EA366D3}"/>
              </a:ext>
            </a:extLst>
          </p:cNvPr>
          <p:cNvSpPr txBox="1"/>
          <p:nvPr/>
        </p:nvSpPr>
        <p:spPr>
          <a:xfrm>
            <a:off x="1073887" y="223284"/>
            <a:ext cx="10717619" cy="7392601"/>
          </a:xfrm>
          <a:prstGeom prst="rect">
            <a:avLst/>
          </a:prstGeom>
          <a:noFill/>
        </p:spPr>
        <p:txBody>
          <a:bodyPr wrap="square">
            <a:spAutoFit/>
          </a:bodyPr>
          <a:lstStyle/>
          <a:p>
            <a:pPr>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Corporate America is now </a:t>
            </a:r>
            <a:r>
              <a:rPr lang="en-US" sz="1800" b="1" kern="100" dirty="0" err="1">
                <a:effectLst/>
                <a:latin typeface="Calibri" panose="020F0502020204030204" pitchFamily="34" charset="0"/>
                <a:ea typeface="Aptos" panose="020B0004020202020204" pitchFamily="34" charset="0"/>
                <a:cs typeface="Times New Roman" panose="02020603050405020304" pitchFamily="18" charset="0"/>
              </a:rPr>
              <a:t>cosying</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up to Trump</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From Silicon Valley’s biggest names to streaming giants, the US election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has prompted the nation’s business behemoths to change their tune.</a:t>
            </a:r>
          </a:p>
          <a:p>
            <a:pPr>
              <a:lnSpc>
                <a:spcPct val="107000"/>
              </a:lnSpc>
              <a:spcAft>
                <a:spcPts val="800"/>
              </a:spcAft>
            </a:pPr>
            <a:r>
              <a:rPr lang="fr-FR" dirty="0">
                <a:highlight>
                  <a:srgbClr val="FFFF00"/>
                </a:highlight>
                <a:latin typeface="Arial" panose="020B0604020202020204" pitchFamily="34" charset="0"/>
                <a:cs typeface="Arial" panose="020B0604020202020204" pitchFamily="34" charset="0"/>
              </a:rPr>
              <a:t>→ </a:t>
            </a:r>
            <a:r>
              <a:rPr lang="fr-FR" kern="100" dirty="0">
                <a:effectLst/>
                <a:highlight>
                  <a:srgbClr val="FFFF00"/>
                </a:highlight>
                <a:latin typeface="Calibri" panose="020F0502020204030204" pitchFamily="34" charset="0"/>
                <a:ea typeface="Aptos" panose="020B0004020202020204" pitchFamily="34" charset="0"/>
                <a:cs typeface="Calibri" panose="020F0502020204030204" pitchFamily="34" charset="0"/>
              </a:rPr>
              <a:t>Le monde des affaires américain </a:t>
            </a:r>
            <a:r>
              <a:rPr lang="fr-FR" b="1" kern="100" dirty="0">
                <a:effectLst/>
                <a:highlight>
                  <a:srgbClr val="FFFF00"/>
                </a:highlight>
                <a:latin typeface="Calibri" panose="020F0502020204030204" pitchFamily="34" charset="0"/>
                <a:ea typeface="Aptos" panose="020B0004020202020204" pitchFamily="34" charset="0"/>
                <a:cs typeface="Calibri" panose="020F0502020204030204" pitchFamily="34" charset="0"/>
              </a:rPr>
              <a:t>se rallie à Trump // fait ami-ami avec lui // se met dans ses petits papiers</a:t>
            </a:r>
            <a:r>
              <a:rPr lang="fr-FR" kern="100" dirty="0">
                <a:effectLst/>
                <a:highlight>
                  <a:srgbClr val="FFFF00"/>
                </a:highlight>
                <a:latin typeface="Calibri" panose="020F0502020204030204" pitchFamily="34" charset="0"/>
                <a:ea typeface="Aptos" panose="020B0004020202020204" pitchFamily="34" charset="0"/>
                <a:cs typeface="Calibri" panose="020F0502020204030204" pitchFamily="34" charset="0"/>
              </a:rPr>
              <a:t>. Des plus grands noms de la Silicon Valley aux géants du streaming, l'élection américaine </a:t>
            </a:r>
            <a:r>
              <a:rPr lang="fr-FR" b="1" kern="100" dirty="0">
                <a:effectLst/>
                <a:highlight>
                  <a:srgbClr val="FFFF00"/>
                </a:highlight>
                <a:latin typeface="Calibri" panose="020F0502020204030204" pitchFamily="34" charset="0"/>
                <a:ea typeface="Aptos" panose="020B0004020202020204" pitchFamily="34" charset="0"/>
                <a:cs typeface="Calibri" panose="020F0502020204030204" pitchFamily="34" charset="0"/>
              </a:rPr>
              <a:t>a incité les mastodontes du monde des affaires à changer de discours.</a:t>
            </a:r>
          </a:p>
          <a:p>
            <a:pPr>
              <a:lnSpc>
                <a:spcPct val="107000"/>
              </a:lnSpc>
              <a:spcAft>
                <a:spcPts val="800"/>
              </a:spcAft>
            </a:pPr>
            <a:r>
              <a:rPr lang="fr-FR" sz="1800" kern="100" dirty="0">
                <a:effectLst/>
                <a:latin typeface="Calibri" panose="020F0502020204030204" pitchFamily="34" charset="0"/>
                <a:ea typeface="Aptos" panose="020B0004020202020204" pitchFamily="34" charset="0"/>
                <a:cs typeface="Times New Roman" panose="02020603050405020304" pitchFamily="18" charset="0"/>
              </a:rPr>
              <a:t>In an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unexpected</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display of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fealty</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the tech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industry</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a:t>
            </a:r>
            <a:r>
              <a:rPr lang="fr-FR" sz="1800" b="1" kern="100" dirty="0" err="1">
                <a:effectLst/>
                <a:latin typeface="Calibri" panose="020F0502020204030204" pitchFamily="34" charset="0"/>
                <a:ea typeface="Aptos" panose="020B0004020202020204" pitchFamily="34" charset="0"/>
                <a:cs typeface="Times New Roman" panose="02020603050405020304" pitchFamily="18" charset="0"/>
              </a:rPr>
              <a:t>curried</a:t>
            </a:r>
            <a:r>
              <a:rPr lang="fr-FR" sz="1800" b="1" kern="100" dirty="0">
                <a:effectLst/>
                <a:latin typeface="Calibri" panose="020F0502020204030204" pitchFamily="34" charset="0"/>
                <a:ea typeface="Aptos" panose="020B0004020202020204" pitchFamily="34" charset="0"/>
                <a:cs typeface="Times New Roman" panose="02020603050405020304" pitchFamily="18" charset="0"/>
              </a:rPr>
              <a:t> </a:t>
            </a:r>
            <a:r>
              <a:rPr lang="fr-FR" sz="1800" b="1" kern="100" dirty="0" err="1">
                <a:effectLst/>
                <a:latin typeface="Calibri" panose="020F0502020204030204" pitchFamily="34" charset="0"/>
                <a:ea typeface="Aptos" panose="020B0004020202020204" pitchFamily="34" charset="0"/>
                <a:cs typeface="Times New Roman" panose="02020603050405020304" pitchFamily="18" charset="0"/>
              </a:rPr>
              <a:t>favor</a:t>
            </a:r>
            <a:r>
              <a:rPr lang="fr-FR" sz="1800" b="1" kern="100" dirty="0">
                <a:effectLst/>
                <a:latin typeface="Calibri" panose="020F0502020204030204" pitchFamily="34" charset="0"/>
                <a:ea typeface="Aptos" panose="020B0004020202020204" pitchFamily="34" charset="0"/>
                <a:cs typeface="Times New Roman" panose="02020603050405020304" pitchFamily="18" charset="0"/>
              </a:rPr>
              <a:t> </a:t>
            </a:r>
            <a:r>
              <a:rPr lang="fr-FR" sz="1800" b="1" kern="100" dirty="0" err="1">
                <a:effectLst/>
                <a:latin typeface="Calibri" panose="020F0502020204030204" pitchFamily="34" charset="0"/>
                <a:ea typeface="Aptos" panose="020B0004020202020204" pitchFamily="34" charset="0"/>
                <a:cs typeface="Times New Roman" panose="02020603050405020304" pitchFamily="18" charset="0"/>
              </a:rPr>
              <a:t>with</a:t>
            </a:r>
            <a:r>
              <a:rPr lang="fr-FR" sz="1800" b="1" kern="100" dirty="0">
                <a:effectLst/>
                <a:latin typeface="Calibri" panose="020F0502020204030204" pitchFamily="34" charset="0"/>
                <a:ea typeface="Aptos" panose="020B0004020202020204" pitchFamily="34" charset="0"/>
                <a:cs typeface="Times New Roman" panose="02020603050405020304" pitchFamily="18" charset="0"/>
              </a:rPr>
              <a:t> the </a:t>
            </a:r>
            <a:r>
              <a:rPr lang="fr-FR" sz="1800" b="1" kern="100" dirty="0" err="1">
                <a:effectLst/>
                <a:latin typeface="Calibri" panose="020F0502020204030204" pitchFamily="34" charset="0"/>
                <a:ea typeface="Aptos" panose="020B0004020202020204" pitchFamily="34" charset="0"/>
                <a:cs typeface="Times New Roman" panose="02020603050405020304" pitchFamily="18" charset="0"/>
              </a:rPr>
              <a:t>president-elect</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a:t>
            </a:r>
            <a:r>
              <a:rPr lang="fr-FR" sz="1800" b="1" kern="100" dirty="0" err="1">
                <a:effectLst/>
                <a:latin typeface="Calibri" panose="020F0502020204030204" pitchFamily="34" charset="0"/>
                <a:ea typeface="Aptos" panose="020B0004020202020204" pitchFamily="34" charset="0"/>
                <a:cs typeface="Times New Roman" panose="02020603050405020304" pitchFamily="18" charset="0"/>
              </a:rPr>
              <a:t>jockeying</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through</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brandished</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checks and compliments for the </a:t>
            </a:r>
            <a:r>
              <a:rPr lang="fr-FR" sz="1800" kern="100" dirty="0" err="1">
                <a:effectLst/>
                <a:latin typeface="Calibri" panose="020F0502020204030204" pitchFamily="34" charset="0"/>
                <a:ea typeface="Aptos" panose="020B0004020202020204" pitchFamily="34" charset="0"/>
                <a:cs typeface="Times New Roman" panose="02020603050405020304" pitchFamily="18" charset="0"/>
              </a:rPr>
              <a:t>President-elect</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a:t>
            </a:r>
          </a:p>
          <a:p>
            <a:pPr>
              <a:lnSpc>
                <a:spcPct val="107000"/>
              </a:lnSpc>
              <a:spcAft>
                <a:spcPts val="800"/>
              </a:spcAft>
            </a:pPr>
            <a:r>
              <a:rPr lang="fr-FR" dirty="0">
                <a:highlight>
                  <a:srgbClr val="FFFF00"/>
                </a:highlight>
                <a:latin typeface="Arial" panose="020B0604020202020204" pitchFamily="34" charset="0"/>
                <a:cs typeface="Arial" panose="020B0604020202020204" pitchFamily="34" charset="0"/>
              </a:rPr>
              <a:t>→ </a:t>
            </a:r>
            <a:r>
              <a:rPr lang="fr-FR" dirty="0">
                <a:highlight>
                  <a:srgbClr val="FFFF00"/>
                </a:highlight>
                <a:latin typeface="Calibri" panose="020F0502020204030204" pitchFamily="34" charset="0"/>
                <a:cs typeface="Calibri" panose="020F0502020204030204" pitchFamily="34" charset="0"/>
              </a:rPr>
              <a:t>l'industrie technologique </a:t>
            </a:r>
            <a:r>
              <a:rPr lang="fr-FR" b="1" dirty="0">
                <a:highlight>
                  <a:srgbClr val="FFFF00"/>
                </a:highlight>
                <a:latin typeface="Calibri" panose="020F0502020204030204" pitchFamily="34" charset="0"/>
                <a:cs typeface="Calibri" panose="020F0502020204030204" pitchFamily="34" charset="0"/>
              </a:rPr>
              <a:t>a cherché à gagner les faveurs du président élu</a:t>
            </a:r>
            <a:r>
              <a:rPr lang="fr-FR" dirty="0">
                <a:highlight>
                  <a:srgbClr val="FFFF00"/>
                </a:highlight>
                <a:latin typeface="Calibri" panose="020F0502020204030204" pitchFamily="34" charset="0"/>
                <a:cs typeface="Calibri" panose="020F0502020204030204" pitchFamily="34" charset="0"/>
              </a:rPr>
              <a:t>, en jouant des chèques brandis et des compliments à son égard.</a:t>
            </a:r>
          </a:p>
          <a:p>
            <a:pPr>
              <a:lnSpc>
                <a:spcPct val="107000"/>
              </a:lnSpc>
              <a:spcAft>
                <a:spcPts val="800"/>
              </a:spcAft>
            </a:pPr>
            <a:r>
              <a:rPr lang="fr-FR" kern="100" dirty="0">
                <a:effectLst/>
                <a:highlight>
                  <a:srgbClr val="FFFF00"/>
                </a:highlight>
                <a:latin typeface="Calibri" panose="020F0502020204030204" pitchFamily="34" charset="0"/>
                <a:ea typeface="Aptos" panose="020B0004020202020204" pitchFamily="34" charset="0"/>
                <a:cs typeface="Calibri" panose="020F0502020204030204" pitchFamily="34" charset="0"/>
              </a:rPr>
              <a:t>To jockey for = to vie </a:t>
            </a:r>
            <a:r>
              <a:rPr lang="fr-FR" kern="100" dirty="0" err="1">
                <a:effectLst/>
                <a:highlight>
                  <a:srgbClr val="FFFF00"/>
                </a:highlight>
                <a:latin typeface="Calibri" panose="020F0502020204030204" pitchFamily="34" charset="0"/>
                <a:ea typeface="Aptos" panose="020B0004020202020204" pitchFamily="34" charset="0"/>
                <a:cs typeface="Calibri" panose="020F0502020204030204" pitchFamily="34" charset="0"/>
              </a:rPr>
              <a:t>with</a:t>
            </a:r>
            <a:r>
              <a:rPr lang="fr-FR" kern="100" dirty="0">
                <a:effectLst/>
                <a:highlight>
                  <a:srgbClr val="FFFF00"/>
                </a:highlight>
                <a:latin typeface="Calibri" panose="020F0502020204030204" pitchFamily="34" charset="0"/>
                <a:ea typeface="Aptos" panose="020B0004020202020204" pitchFamily="34" charset="0"/>
                <a:cs typeface="Calibri" panose="020F0502020204030204" pitchFamily="34" charset="0"/>
              </a:rPr>
              <a:t> sb for = to </a:t>
            </a:r>
            <a:r>
              <a:rPr lang="fr-FR" kern="100" dirty="0" err="1">
                <a:effectLst/>
                <a:highlight>
                  <a:srgbClr val="FFFF00"/>
                </a:highlight>
                <a:latin typeface="Calibri" panose="020F0502020204030204" pitchFamily="34" charset="0"/>
                <a:ea typeface="Aptos" panose="020B0004020202020204" pitchFamily="34" charset="0"/>
                <a:cs typeface="Calibri" panose="020F0502020204030204" pitchFamily="34" charset="0"/>
              </a:rPr>
              <a:t>compete</a:t>
            </a:r>
            <a:r>
              <a:rPr lang="fr-FR" kern="100" dirty="0">
                <a:effectLst/>
                <a:highlight>
                  <a:srgbClr val="FFFF00"/>
                </a:highlight>
                <a:latin typeface="Calibri" panose="020F0502020204030204" pitchFamily="34" charset="0"/>
                <a:ea typeface="Aptos" panose="020B0004020202020204" pitchFamily="34" charset="0"/>
                <a:cs typeface="Calibri" panose="020F0502020204030204" pitchFamily="34" charset="0"/>
              </a:rPr>
              <a:t> for</a:t>
            </a:r>
          </a:p>
          <a:p>
            <a:pPr>
              <a:lnSpc>
                <a:spcPct val="107000"/>
              </a:lnSpc>
              <a:spcAft>
                <a:spcPts val="800"/>
              </a:spcAft>
            </a:pPr>
            <a:r>
              <a:rPr lang="en-US" sz="1800" u="sng" kern="100" dirty="0">
                <a:effectLst/>
                <a:latin typeface="Calibri" panose="020F0502020204030204" pitchFamily="34" charset="0"/>
                <a:ea typeface="Aptos" panose="020B0004020202020204" pitchFamily="34" charset="0"/>
                <a:cs typeface="Times New Roman" panose="02020603050405020304" pitchFamily="18" charset="0"/>
              </a:rPr>
              <a:t>Concerns </a:t>
            </a:r>
            <a:endParaRPr lang="fr-FR"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Whatever guardrails were in place from Congress and Trump’s Cabinet in his first term have been lowered</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a:t>
            </a:r>
          </a:p>
          <a:p>
            <a:r>
              <a:rPr lang="fr-FR" dirty="0">
                <a:highlight>
                  <a:srgbClr val="FFFF00"/>
                </a:highlight>
                <a:latin typeface="Arial" panose="020B0604020202020204" pitchFamily="34" charset="0"/>
                <a:cs typeface="Arial" panose="020B0604020202020204" pitchFamily="34" charset="0"/>
              </a:rPr>
              <a:t>→ </a:t>
            </a:r>
            <a:r>
              <a:rPr lang="fr-FR" dirty="0">
                <a:highlight>
                  <a:srgbClr val="FFFF00"/>
                </a:highlight>
                <a:latin typeface="Calibri" panose="020F0502020204030204" pitchFamily="34" charset="0"/>
                <a:cs typeface="Calibri" panose="020F0502020204030204" pitchFamily="34" charset="0"/>
              </a:rPr>
              <a:t>Les garde-fous qui existaient au Congrès et dans le cabinet de Trump lors de son premier mandat ont été abaissés.</a:t>
            </a:r>
            <a:endParaRPr lang="fr-FR" sz="1800" kern="100" dirty="0">
              <a:effectLst/>
              <a:highlight>
                <a:srgbClr val="FFFF00"/>
              </a:highlight>
              <a:latin typeface="Calibri" panose="020F0502020204030204" pitchFamily="34" charset="0"/>
              <a:ea typeface="Aptos" panose="020B0004020202020204" pitchFamily="34" charset="0"/>
              <a:cs typeface="Calibri" panose="020F0502020204030204" pitchFamily="34" charset="0"/>
            </a:endParaRPr>
          </a:p>
          <a:p>
            <a:pPr>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Trump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will return to the White House with new muscle</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notably through the court’s decision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shielding him from prosecution</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for any challenged conduct taken during official acts.</a:t>
            </a:r>
            <a:r>
              <a:rPr lang="fr-FR" dirty="0"/>
              <a:t> </a:t>
            </a:r>
          </a:p>
          <a:p>
            <a:pPr>
              <a:lnSpc>
                <a:spcPct val="107000"/>
              </a:lnSpc>
              <a:spcAft>
                <a:spcPts val="800"/>
              </a:spcAft>
            </a:pPr>
            <a:r>
              <a:rPr lang="fr-FR" dirty="0">
                <a:highlight>
                  <a:srgbClr val="FFFF00"/>
                </a:highlight>
                <a:latin typeface="Arial" panose="020B0604020202020204" pitchFamily="34" charset="0"/>
                <a:cs typeface="Arial" panose="020B0604020202020204" pitchFamily="34" charset="0"/>
              </a:rPr>
              <a:t>→ </a:t>
            </a:r>
            <a:r>
              <a:rPr lang="fr-FR" dirty="0">
                <a:highlight>
                  <a:srgbClr val="FFFF00"/>
                </a:highlight>
                <a:latin typeface="Calibri" panose="020F0502020204030204" pitchFamily="34" charset="0"/>
                <a:cs typeface="Calibri" panose="020F0502020204030204" pitchFamily="34" charset="0"/>
              </a:rPr>
              <a:t>Trump reviendra à la Maison Blanche </a:t>
            </a:r>
            <a:r>
              <a:rPr lang="fr-FR" b="1" dirty="0">
                <a:highlight>
                  <a:srgbClr val="FFFF00"/>
                </a:highlight>
                <a:latin typeface="Calibri" panose="020F0502020204030204" pitchFamily="34" charset="0"/>
                <a:cs typeface="Calibri" panose="020F0502020204030204" pitchFamily="34" charset="0"/>
              </a:rPr>
              <a:t>plus fort encore</a:t>
            </a:r>
            <a:r>
              <a:rPr lang="fr-FR" dirty="0">
                <a:highlight>
                  <a:srgbClr val="FFFF00"/>
                </a:highlight>
                <a:latin typeface="Calibri" panose="020F0502020204030204" pitchFamily="34" charset="0"/>
                <a:cs typeface="Calibri" panose="020F0502020204030204" pitchFamily="34" charset="0"/>
              </a:rPr>
              <a:t>, notamment grâce à la décision de la cour </a:t>
            </a:r>
            <a:r>
              <a:rPr lang="fr-FR" b="1" dirty="0">
                <a:highlight>
                  <a:srgbClr val="FFFF00"/>
                </a:highlight>
                <a:latin typeface="Calibri" panose="020F0502020204030204" pitchFamily="34" charset="0"/>
                <a:cs typeface="Calibri" panose="020F0502020204030204" pitchFamily="34" charset="0"/>
              </a:rPr>
              <a:t>qui le protège de toute poursuite </a:t>
            </a:r>
            <a:r>
              <a:rPr lang="fr-FR" dirty="0">
                <a:highlight>
                  <a:srgbClr val="FFFF00"/>
                </a:highlight>
                <a:latin typeface="Calibri" panose="020F0502020204030204" pitchFamily="34" charset="0"/>
                <a:cs typeface="Calibri" panose="020F0502020204030204" pitchFamily="34" charset="0"/>
              </a:rPr>
              <a:t>pour des actes contestés accomplis pendant ses fonctions officielles</a:t>
            </a:r>
          </a:p>
          <a:p>
            <a:pPr>
              <a:lnSpc>
                <a:spcPct val="107000"/>
              </a:lnSpc>
              <a:spcAft>
                <a:spcPts val="800"/>
              </a:spcAft>
            </a:pPr>
            <a:endParaRPr lang="fr-FR"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fr-FR" kern="100" dirty="0">
              <a:highlight>
                <a:srgbClr val="FFFF00"/>
              </a:highlight>
              <a:latin typeface="Calibri" panose="020F0502020204030204" pitchFamily="34" charset="0"/>
              <a:ea typeface="Aptos" panose="020B0004020202020204" pitchFamily="34" charset="0"/>
              <a:cs typeface="Calibri" panose="020F0502020204030204" pitchFamily="34" charset="0"/>
            </a:endParaRPr>
          </a:p>
          <a:p>
            <a:pPr>
              <a:lnSpc>
                <a:spcPct val="107000"/>
              </a:lnSpc>
              <a:spcAft>
                <a:spcPts val="800"/>
              </a:spcAft>
            </a:pPr>
            <a:endParaRPr lang="fr-FR" kern="100" dirty="0">
              <a:effectLst/>
              <a:highlight>
                <a:srgbClr val="FFFF00"/>
              </a:highlight>
              <a:latin typeface="Calibri" panose="020F0502020204030204" pitchFamily="34"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423319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E05DD145-C02D-C566-8DE3-C8F33C37270B}"/>
              </a:ext>
            </a:extLst>
          </p:cNvPr>
          <p:cNvSpPr txBox="1"/>
          <p:nvPr/>
        </p:nvSpPr>
        <p:spPr>
          <a:xfrm>
            <a:off x="1339702" y="1218076"/>
            <a:ext cx="10685721" cy="4070473"/>
          </a:xfrm>
          <a:prstGeom prst="rect">
            <a:avLst/>
          </a:prstGeom>
          <a:noFill/>
        </p:spPr>
        <p:txBody>
          <a:bodyPr wrap="square">
            <a:spAutoFit/>
          </a:bodyPr>
          <a:lstStyle/>
          <a:p>
            <a:pPr>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second election of Mr. Trump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will hearten authoritarians</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abroad.</a:t>
            </a:r>
          </a:p>
          <a:p>
            <a:pPr>
              <a:lnSpc>
                <a:spcPct val="107000"/>
              </a:lnSpc>
              <a:spcAft>
                <a:spcPts val="800"/>
              </a:spcAft>
            </a:pPr>
            <a:r>
              <a:rPr lang="fr-FR" dirty="0">
                <a:highlight>
                  <a:srgbClr val="FFFF00"/>
                </a:highlight>
                <a:latin typeface="Arial" panose="020B0604020202020204" pitchFamily="34" charset="0"/>
                <a:cs typeface="Arial" panose="020B0604020202020204" pitchFamily="34" charset="0"/>
              </a:rPr>
              <a:t>→ </a:t>
            </a:r>
            <a:r>
              <a:rPr lang="fr-FR" dirty="0">
                <a:highlight>
                  <a:srgbClr val="FFFF00"/>
                </a:highlight>
                <a:latin typeface="Calibri" panose="020F0502020204030204" pitchFamily="34" charset="0"/>
                <a:cs typeface="Calibri" panose="020F0502020204030204" pitchFamily="34" charset="0"/>
              </a:rPr>
              <a:t>La réélection de M. Trump </a:t>
            </a:r>
            <a:r>
              <a:rPr lang="fr-FR" b="1" dirty="0">
                <a:highlight>
                  <a:srgbClr val="FFFF00"/>
                </a:highlight>
                <a:latin typeface="Calibri" panose="020F0502020204030204" pitchFamily="34" charset="0"/>
                <a:cs typeface="Calibri" panose="020F0502020204030204" pitchFamily="34" charset="0"/>
              </a:rPr>
              <a:t>encouragera/enhardira </a:t>
            </a:r>
            <a:r>
              <a:rPr lang="fr-FR" dirty="0">
                <a:highlight>
                  <a:srgbClr val="FFFF00"/>
                </a:highlight>
                <a:latin typeface="Calibri" panose="020F0502020204030204" pitchFamily="34" charset="0"/>
                <a:cs typeface="Calibri" panose="020F0502020204030204" pitchFamily="34" charset="0"/>
              </a:rPr>
              <a:t>les autoritaires à l'étranger.</a:t>
            </a:r>
          </a:p>
          <a:p>
            <a:pPr>
              <a:lnSpc>
                <a:spcPct val="107000"/>
              </a:lnSpc>
              <a:spcAft>
                <a:spcPts val="800"/>
              </a:spcAft>
            </a:pPr>
            <a:endParaRPr lang="fr-FR" sz="1800" kern="100" dirty="0">
              <a:effectLst/>
              <a:highlight>
                <a:srgbClr val="FFFF00"/>
              </a:highlight>
              <a:latin typeface="Calibri" panose="020F0502020204030204" pitchFamily="34" charset="0"/>
              <a:ea typeface="Aptos" panose="020B0004020202020204" pitchFamily="34" charset="0"/>
              <a:cs typeface="Calibri" panose="020F0502020204030204" pitchFamily="34" charset="0"/>
            </a:endParaRPr>
          </a:p>
          <a:p>
            <a:pPr>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It is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 wake-up call</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for the rest of the world, if one were needed, that the “tariff man” is back in power.</a:t>
            </a:r>
          </a:p>
          <a:p>
            <a:pPr>
              <a:lnSpc>
                <a:spcPct val="107000"/>
              </a:lnSpc>
              <a:spcAft>
                <a:spcPts val="800"/>
              </a:spcAft>
            </a:pPr>
            <a:r>
              <a:rPr lang="fr-FR" dirty="0">
                <a:highlight>
                  <a:srgbClr val="FFFF00"/>
                </a:highlight>
                <a:latin typeface="Arial" panose="020B0604020202020204" pitchFamily="34" charset="0"/>
                <a:cs typeface="Arial" panose="020B0604020202020204" pitchFamily="34" charset="0"/>
              </a:rPr>
              <a:t>→ </a:t>
            </a:r>
            <a:r>
              <a:rPr lang="fr-FR" dirty="0">
                <a:highlight>
                  <a:srgbClr val="FFFF00"/>
                </a:highlight>
                <a:latin typeface="Calibri" panose="020F0502020204030204" pitchFamily="34" charset="0"/>
                <a:cs typeface="Calibri" panose="020F0502020204030204" pitchFamily="34" charset="0"/>
              </a:rPr>
              <a:t>C'est un </a:t>
            </a:r>
            <a:r>
              <a:rPr lang="fr-FR" b="1" dirty="0">
                <a:highlight>
                  <a:srgbClr val="FFFF00"/>
                </a:highlight>
                <a:latin typeface="Calibri" panose="020F0502020204030204" pitchFamily="34" charset="0"/>
                <a:cs typeface="Calibri" panose="020F0502020204030204" pitchFamily="34" charset="0"/>
              </a:rPr>
              <a:t>signal d'alarme / avertissement / électrochoc </a:t>
            </a:r>
            <a:r>
              <a:rPr lang="fr-FR" dirty="0">
                <a:highlight>
                  <a:srgbClr val="FFFF00"/>
                </a:highlight>
                <a:latin typeface="Calibri" panose="020F0502020204030204" pitchFamily="34" charset="0"/>
                <a:cs typeface="Calibri" panose="020F0502020204030204" pitchFamily="34" charset="0"/>
              </a:rPr>
              <a:t>pour le reste du monde, s'il en fallait un, que « l'homme des droits de douane » est de retour au pouvoir.</a:t>
            </a:r>
          </a:p>
          <a:p>
            <a:pPr>
              <a:lnSpc>
                <a:spcPct val="107000"/>
              </a:lnSpc>
              <a:spcAft>
                <a:spcPts val="800"/>
              </a:spcAft>
            </a:pPr>
            <a:endParaRPr lang="fr-FR" sz="1800" kern="100" dirty="0">
              <a:effectLst/>
              <a:highlight>
                <a:srgbClr val="FFFF00"/>
              </a:highlight>
              <a:latin typeface="Calibri" panose="020F0502020204030204" pitchFamily="34" charset="0"/>
              <a:ea typeface="Aptos" panose="020B0004020202020204" pitchFamily="34" charset="0"/>
              <a:cs typeface="Calibri" panose="020F0502020204030204" pitchFamily="34" charset="0"/>
            </a:endParaRPr>
          </a:p>
          <a:p>
            <a:pPr>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An irascible, transactional president also frightens allies—</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particularly if he is intent on levying tariffs of 10-20% on all countries, friend or foe</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a:t>
            </a:r>
          </a:p>
          <a:p>
            <a:pPr>
              <a:lnSpc>
                <a:spcPct val="107000"/>
              </a:lnSpc>
              <a:spcAft>
                <a:spcPts val="800"/>
              </a:spcAft>
            </a:pPr>
            <a:r>
              <a:rPr lang="fr-FR" dirty="0">
                <a:highlight>
                  <a:srgbClr val="FFFF00"/>
                </a:highlight>
                <a:latin typeface="Arial" panose="020B0604020202020204" pitchFamily="34" charset="0"/>
                <a:cs typeface="Arial" panose="020B0604020202020204" pitchFamily="34" charset="0"/>
              </a:rPr>
              <a:t>→ </a:t>
            </a:r>
            <a:r>
              <a:rPr lang="fr-FR" dirty="0">
                <a:highlight>
                  <a:srgbClr val="FFFF00"/>
                </a:highlight>
                <a:latin typeface="Calibri" panose="020F0502020204030204" pitchFamily="34" charset="0"/>
                <a:cs typeface="Calibri" panose="020F0502020204030204" pitchFamily="34" charset="0"/>
              </a:rPr>
              <a:t>… en particulier s'il a l'intention d'imposer des droits de douane de 10 à 20 % sur tous les pays, qu’ils soient amis ou ennemis.</a:t>
            </a:r>
            <a:endParaRPr lang="fr-FR" sz="1800" kern="100" dirty="0">
              <a:effectLst/>
              <a:highlight>
                <a:srgbClr val="FFFF00"/>
              </a:highlight>
              <a:latin typeface="Calibri" panose="020F0502020204030204" pitchFamily="34"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407858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458DCA3-B654-424C-BA70-E029C6503FCC}"/>
              </a:ext>
            </a:extLst>
          </p:cNvPr>
          <p:cNvSpPr txBox="1"/>
          <p:nvPr/>
        </p:nvSpPr>
        <p:spPr>
          <a:xfrm>
            <a:off x="147083" y="319692"/>
            <a:ext cx="11897833" cy="5432769"/>
          </a:xfrm>
          <a:prstGeom prst="rect">
            <a:avLst/>
          </a:prstGeom>
          <a:noFill/>
        </p:spPr>
        <p:txBody>
          <a:bodyPr wrap="square">
            <a:spAutoFit/>
          </a:bodyPr>
          <a:lstStyle/>
          <a:p>
            <a:pPr>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After his withdrawal from the race, Biden</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came to grips with a diminished role on the campaign trail. </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was</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both due to the need to familiarize voters with Harris and to distance her from an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outgoing president</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whose approval rating had been underwater for much of his term </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as the cost of living soared.</a:t>
            </a:r>
          </a:p>
          <a:p>
            <a:pPr>
              <a:lnSpc>
                <a:spcPct val="107000"/>
              </a:lnSpc>
              <a:spcAft>
                <a:spcPts val="800"/>
              </a:spcAft>
            </a:pPr>
            <a:r>
              <a:rPr lang="en-US" sz="2400" b="1" kern="100" dirty="0">
                <a:highlight>
                  <a:srgbClr val="FFFF00"/>
                </a:highlight>
                <a:latin typeface="Arial" panose="020B0604020202020204" pitchFamily="34" charset="0"/>
                <a:ea typeface="Aptos" panose="020B0004020202020204" pitchFamily="34" charset="0"/>
                <a:cs typeface="Arial" panose="020B0604020202020204" pitchFamily="34" charset="0"/>
              </a:rPr>
              <a:t>→ </a:t>
            </a:r>
            <a:r>
              <a:rPr lang="fr-FR" dirty="0">
                <a:highlight>
                  <a:srgbClr val="FFFF00"/>
                </a:highlight>
                <a:latin typeface="Calibri" panose="020F0502020204030204" pitchFamily="34" charset="0"/>
                <a:cs typeface="Calibri" panose="020F0502020204030204" pitchFamily="34" charset="0"/>
              </a:rPr>
              <a:t>Après son retrait de la course, Biden </a:t>
            </a:r>
            <a:r>
              <a:rPr lang="fr-FR" b="1" dirty="0">
                <a:highlight>
                  <a:srgbClr val="FFFF00"/>
                </a:highlight>
                <a:latin typeface="Calibri" panose="020F0502020204030204" pitchFamily="34" charset="0"/>
                <a:cs typeface="Calibri" panose="020F0502020204030204" pitchFamily="34" charset="0"/>
              </a:rPr>
              <a:t>a dû accepter/ a fini par accepter de jouer un rôle moins important sur le terrain de la campagne</a:t>
            </a:r>
            <a:r>
              <a:rPr lang="fr-FR" dirty="0">
                <a:highlight>
                  <a:srgbClr val="FFFF00"/>
                </a:highlight>
                <a:latin typeface="Calibri" panose="020F0502020204030204" pitchFamily="34" charset="0"/>
                <a:cs typeface="Calibri" panose="020F0502020204030204" pitchFamily="34" charset="0"/>
              </a:rPr>
              <a:t>… prendre ses distances avec un président sortant dont la cote de popularité était en chute libre pendant une grande partie de son mandat, alors que le coût de la vie augmentait fortement.</a:t>
            </a:r>
            <a:endParaRPr lang="fr-FR" kern="100" dirty="0">
              <a:effectLst/>
              <a:highlight>
                <a:srgbClr val="FFFF00"/>
              </a:highlight>
              <a:latin typeface="Calibri" panose="020F0502020204030204" pitchFamily="34" charset="0"/>
              <a:ea typeface="Aptos" panose="020B0004020202020204" pitchFamily="34" charset="0"/>
              <a:cs typeface="Calibri" panose="020F0502020204030204" pitchFamily="34" charset="0"/>
            </a:endParaRPr>
          </a:p>
          <a:p>
            <a:pPr>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Kamala Harris chose him as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her running mate</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because he could help her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make inroads</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in rural states. Even though only a fifth of Americans live outside the big towns and cities, the rightward drift of the American countryside over the past 25 years has been remarkable. But for Democrats, the rural vote is still worth fighting for, particularly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where even small gains in already tight states just might make the difference</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a:t>
            </a:r>
          </a:p>
          <a:p>
            <a:pPr>
              <a:lnSpc>
                <a:spcPct val="107000"/>
              </a:lnSpc>
              <a:spcAft>
                <a:spcPts val="800"/>
              </a:spcAft>
            </a:pPr>
            <a:r>
              <a:rPr lang="en-US" sz="1800" b="1" kern="100" dirty="0">
                <a:highlight>
                  <a:srgbClr val="FFFF00"/>
                </a:highlight>
                <a:latin typeface="Arial" panose="020B0604020202020204" pitchFamily="34" charset="0"/>
                <a:ea typeface="Aptos" panose="020B0004020202020204" pitchFamily="34" charset="0"/>
                <a:cs typeface="Arial" panose="020B0604020202020204" pitchFamily="34" charset="0"/>
              </a:rPr>
              <a:t>→</a:t>
            </a:r>
            <a:r>
              <a:rPr lang="en-US" b="1" kern="100" dirty="0">
                <a:highlight>
                  <a:srgbClr val="FFFF00"/>
                </a:highlight>
                <a:latin typeface="Calibri" panose="020F0502020204030204" pitchFamily="34" charset="0"/>
                <a:ea typeface="Aptos" panose="020B0004020202020204" pitchFamily="34" charset="0"/>
                <a:cs typeface="Calibri" panose="020F0502020204030204" pitchFamily="34" charset="0"/>
              </a:rPr>
              <a:t> </a:t>
            </a:r>
            <a:r>
              <a:rPr lang="fr-FR" dirty="0">
                <a:highlight>
                  <a:srgbClr val="FFFF00"/>
                </a:highlight>
                <a:latin typeface="Calibri" panose="020F0502020204030204" pitchFamily="34" charset="0"/>
                <a:cs typeface="Calibri" panose="020F0502020204030204" pitchFamily="34" charset="0"/>
              </a:rPr>
              <a:t>Kamala Harris l'a choisi </a:t>
            </a:r>
            <a:r>
              <a:rPr lang="fr-FR" b="1" dirty="0">
                <a:highlight>
                  <a:srgbClr val="FFFF00"/>
                </a:highlight>
                <a:latin typeface="Calibri" panose="020F0502020204030204" pitchFamily="34" charset="0"/>
                <a:cs typeface="Calibri" panose="020F0502020204030204" pitchFamily="34" charset="0"/>
              </a:rPr>
              <a:t>comme colistier </a:t>
            </a:r>
            <a:r>
              <a:rPr lang="fr-FR" dirty="0">
                <a:highlight>
                  <a:srgbClr val="FFFF00"/>
                </a:highlight>
                <a:latin typeface="Calibri" panose="020F0502020204030204" pitchFamily="34" charset="0"/>
                <a:cs typeface="Calibri" panose="020F0502020204030204" pitchFamily="34" charset="0"/>
              </a:rPr>
              <a:t>parce qu'il pouvait l'aider </a:t>
            </a:r>
            <a:r>
              <a:rPr lang="fr-FR" b="1" dirty="0">
                <a:highlight>
                  <a:srgbClr val="FFFF00"/>
                </a:highlight>
                <a:latin typeface="Calibri" panose="020F0502020204030204" pitchFamily="34" charset="0"/>
                <a:cs typeface="Calibri" panose="020F0502020204030204" pitchFamily="34" charset="0"/>
              </a:rPr>
              <a:t>à gagner du terrain </a:t>
            </a:r>
            <a:r>
              <a:rPr lang="fr-FR" dirty="0">
                <a:highlight>
                  <a:srgbClr val="FFFF00"/>
                </a:highlight>
                <a:latin typeface="Calibri" panose="020F0502020204030204" pitchFamily="34" charset="0"/>
                <a:cs typeface="Calibri" panose="020F0502020204030204" pitchFamily="34" charset="0"/>
              </a:rPr>
              <a:t>dans les États ruraux… notamment là où même de faibles progrès dans des États déjà serrés pourraient bien faire toute la différence.</a:t>
            </a:r>
            <a:endParaRPr lang="fr-FR" kern="100" dirty="0">
              <a:effectLst/>
              <a:highlight>
                <a:srgbClr val="FFFF00"/>
              </a:highlight>
              <a:latin typeface="Calibri" panose="020F0502020204030204" pitchFamily="34" charset="0"/>
              <a:ea typeface="Aptos" panose="020B0004020202020204" pitchFamily="34" charset="0"/>
              <a:cs typeface="Calibri" panose="020F0502020204030204" pitchFamily="34" charset="0"/>
            </a:endParaRPr>
          </a:p>
          <a:p>
            <a:pPr>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In this closely fought US election, vice-presidential candidates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JD </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(James David)</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Vance and Tim Walz were picked to sway Midwestern and rural voters</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who might be hesitating over Donald Trump or Kamala Harris.</a:t>
            </a:r>
          </a:p>
          <a:p>
            <a:pPr>
              <a:lnSpc>
                <a:spcPct val="107000"/>
              </a:lnSpc>
              <a:spcAft>
                <a:spcPts val="800"/>
              </a:spcAft>
            </a:pPr>
            <a:r>
              <a:rPr lang="en-US" b="1" kern="100" dirty="0">
                <a:highlight>
                  <a:srgbClr val="FFFF00"/>
                </a:highlight>
                <a:latin typeface="Calibri" panose="020F0502020204030204" pitchFamily="34" charset="0"/>
                <a:ea typeface="Aptos" panose="020B0004020202020204" pitchFamily="34" charset="0"/>
                <a:cs typeface="Calibri" panose="020F0502020204030204" pitchFamily="34" charset="0"/>
              </a:rPr>
              <a:t>→ </a:t>
            </a:r>
            <a:r>
              <a:rPr lang="fr-FR" dirty="0">
                <a:highlight>
                  <a:srgbClr val="FFFF00"/>
                </a:highlight>
                <a:latin typeface="Calibri" panose="020F0502020204030204" pitchFamily="34" charset="0"/>
                <a:cs typeface="Calibri" panose="020F0502020204030204" pitchFamily="34" charset="0"/>
              </a:rPr>
              <a:t>Dans cette élection américaine très disputée, les candidats à la vice-présidence JD Vance et Tim </a:t>
            </a:r>
            <a:r>
              <a:rPr lang="fr-FR" dirty="0" err="1">
                <a:highlight>
                  <a:srgbClr val="FFFF00"/>
                </a:highlight>
                <a:latin typeface="Calibri" panose="020F0502020204030204" pitchFamily="34" charset="0"/>
                <a:cs typeface="Calibri" panose="020F0502020204030204" pitchFamily="34" charset="0"/>
              </a:rPr>
              <a:t>Walz</a:t>
            </a:r>
            <a:r>
              <a:rPr lang="fr-FR" dirty="0">
                <a:highlight>
                  <a:srgbClr val="FFFF00"/>
                </a:highlight>
                <a:latin typeface="Calibri" panose="020F0502020204030204" pitchFamily="34" charset="0"/>
                <a:cs typeface="Calibri" panose="020F0502020204030204" pitchFamily="34" charset="0"/>
              </a:rPr>
              <a:t> ont été choisis pour convaincre les électeurs du Midwest et des zones rurales</a:t>
            </a:r>
            <a:r>
              <a:rPr lang="fr-FR" sz="1800" kern="100" dirty="0">
                <a:effectLst/>
                <a:highlight>
                  <a:srgbClr val="FFFF00"/>
                </a:highlight>
                <a:latin typeface="Calibri" panose="020F0502020204030204" pitchFamily="34" charset="0"/>
                <a:ea typeface="Aptos" panose="020B0004020202020204" pitchFamily="34" charset="0"/>
                <a:cs typeface="Calibri" panose="020F0502020204030204" pitchFamily="34" charset="0"/>
              </a:rPr>
              <a:t>… </a:t>
            </a:r>
          </a:p>
        </p:txBody>
      </p:sp>
    </p:spTree>
    <p:extLst>
      <p:ext uri="{BB962C8B-B14F-4D97-AF65-F5344CB8AC3E}">
        <p14:creationId xmlns:p14="http://schemas.microsoft.com/office/powerpoint/2010/main" val="50739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8554AF3-CBEB-043C-6D8B-9CA20E3F4A8A}"/>
              </a:ext>
            </a:extLst>
          </p:cNvPr>
          <p:cNvSpPr txBox="1"/>
          <p:nvPr/>
        </p:nvSpPr>
        <p:spPr>
          <a:xfrm>
            <a:off x="2889397" y="533032"/>
            <a:ext cx="6097772" cy="369332"/>
          </a:xfrm>
          <a:prstGeom prst="rect">
            <a:avLst/>
          </a:prstGeom>
          <a:noFill/>
        </p:spPr>
        <p:txBody>
          <a:bodyPr wrap="square">
            <a:spAutoFit/>
          </a:bodyPr>
          <a:lstStyle/>
          <a:p>
            <a:r>
              <a:rPr lang="fr-FR" dirty="0"/>
              <a:t>https://www.youtube.com/watch?v=U8ZfeVNkFuQ</a:t>
            </a:r>
          </a:p>
        </p:txBody>
      </p:sp>
      <p:pic>
        <p:nvPicPr>
          <p:cNvPr id="7" name="Image 6">
            <a:extLst>
              <a:ext uri="{FF2B5EF4-FFF2-40B4-BE49-F238E27FC236}">
                <a16:creationId xmlns:a16="http://schemas.microsoft.com/office/drawing/2014/main" id="{665DC03C-275B-BB45-769B-47A0ADD93D55}"/>
              </a:ext>
            </a:extLst>
          </p:cNvPr>
          <p:cNvPicPr>
            <a:picLocks noChangeAspect="1"/>
          </p:cNvPicPr>
          <p:nvPr/>
        </p:nvPicPr>
        <p:blipFill>
          <a:blip r:embed="rId2"/>
          <a:srcRect t="28454" r="45945" b="5366"/>
          <a:stretch/>
        </p:blipFill>
        <p:spPr>
          <a:xfrm>
            <a:off x="2179674" y="1010870"/>
            <a:ext cx="6590371" cy="4538548"/>
          </a:xfrm>
          <a:prstGeom prst="rect">
            <a:avLst/>
          </a:prstGeom>
        </p:spPr>
      </p:pic>
    </p:spTree>
    <p:extLst>
      <p:ext uri="{BB962C8B-B14F-4D97-AF65-F5344CB8AC3E}">
        <p14:creationId xmlns:p14="http://schemas.microsoft.com/office/powerpoint/2010/main" val="1537545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146959A-F83D-70F2-1B60-A0DFE01EC901}"/>
              </a:ext>
            </a:extLst>
          </p:cNvPr>
          <p:cNvSpPr txBox="1"/>
          <p:nvPr/>
        </p:nvSpPr>
        <p:spPr>
          <a:xfrm>
            <a:off x="1616803" y="1137192"/>
            <a:ext cx="9898912" cy="3762697"/>
          </a:xfrm>
          <a:prstGeom prst="rect">
            <a:avLst/>
          </a:prstGeom>
          <a:noFill/>
        </p:spPr>
        <p:txBody>
          <a:bodyPr wrap="square">
            <a:spAutoFit/>
          </a:bodyPr>
          <a:lstStyle/>
          <a:p>
            <a:pPr>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Biden’s last-day-in-office pardons were an unprecedented effort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to protect their recipients from the wrath and retribution of an incoming administration</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a:t>
            </a:r>
          </a:p>
          <a:p>
            <a:pPr>
              <a:lnSpc>
                <a:spcPct val="107000"/>
              </a:lnSpc>
              <a:spcAft>
                <a:spcPts val="800"/>
              </a:spcAft>
            </a:pPr>
            <a:r>
              <a:rPr lang="fr-FR" dirty="0">
                <a:highlight>
                  <a:srgbClr val="FFFF00"/>
                </a:highlight>
                <a:latin typeface="Arial" panose="020B0604020202020204" pitchFamily="34" charset="0"/>
                <a:cs typeface="Arial" panose="020B0604020202020204" pitchFamily="34" charset="0"/>
              </a:rPr>
              <a:t>→ </a:t>
            </a:r>
            <a:r>
              <a:rPr lang="fr-FR" dirty="0">
                <a:highlight>
                  <a:srgbClr val="FFFF00"/>
                </a:highlight>
                <a:latin typeface="Calibri" panose="020F0502020204030204" pitchFamily="34" charset="0"/>
                <a:cs typeface="Calibri" panose="020F0502020204030204" pitchFamily="34" charset="0"/>
              </a:rPr>
              <a:t>Les grâces accordées par Biden le dernier jour de son mandat constituaient une tentative sans précédent de protéger leurs bénéficiaires de la colère et des représailles d'une nouvelle administration.</a:t>
            </a:r>
          </a:p>
          <a:p>
            <a:pPr>
              <a:lnSpc>
                <a:spcPct val="107000"/>
              </a:lnSpc>
              <a:spcAft>
                <a:spcPts val="800"/>
              </a:spcAft>
            </a:pPr>
            <a:endParaRPr lang="fr-FR" sz="1800" kern="100" dirty="0">
              <a:effectLst/>
              <a:highlight>
                <a:srgbClr val="FFFF00"/>
              </a:highlight>
              <a:latin typeface="Calibri" panose="020F0502020204030204" pitchFamily="34" charset="0"/>
              <a:ea typeface="Aptos" panose="020B0004020202020204" pitchFamily="34" charset="0"/>
              <a:cs typeface="Calibri" panose="020F0502020204030204" pitchFamily="34" charset="0"/>
            </a:endParaRPr>
          </a:p>
          <a:p>
            <a:pPr>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Biden </a:t>
            </a:r>
            <a:r>
              <a:rPr lang="en-US" kern="100" dirty="0">
                <a:latin typeface="Calibri" panose="020F0502020204030204" pitchFamily="34" charset="0"/>
                <a:ea typeface="Aptos" panose="020B0004020202020204" pitchFamily="34" charset="0"/>
                <a:cs typeface="Times New Roman" panose="02020603050405020304" pitchFamily="18" charset="0"/>
              </a:rPr>
              <a:t>said</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the Jan. 6 committee members and others “do not deserve to be the targets of unjustified and politically motivated prosecutions.” He restated his belief in the rule of law and his optimism “that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strength of our legal institutions will ultimately prevail over politics</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even as he acted in a way that reflected neither that belief nor that optimism.</a:t>
            </a:r>
          </a:p>
          <a:p>
            <a:pPr>
              <a:lnSpc>
                <a:spcPct val="107000"/>
              </a:lnSpc>
              <a:spcAft>
                <a:spcPts val="800"/>
              </a:spcAft>
            </a:pPr>
            <a:r>
              <a:rPr lang="fr-FR" dirty="0">
                <a:highlight>
                  <a:srgbClr val="FFFF00"/>
                </a:highlight>
                <a:latin typeface="Arial" panose="020B0604020202020204" pitchFamily="34" charset="0"/>
                <a:cs typeface="Arial" panose="020B0604020202020204" pitchFamily="34" charset="0"/>
              </a:rPr>
              <a:t>→ </a:t>
            </a:r>
            <a:r>
              <a:rPr lang="fr-FR" sz="1800" kern="100" dirty="0">
                <a:effectLst/>
                <a:highlight>
                  <a:srgbClr val="FFFF00"/>
                </a:highlight>
                <a:latin typeface="Calibri" panose="020F0502020204030204" pitchFamily="34" charset="0"/>
                <a:ea typeface="Aptos" panose="020B0004020202020204" pitchFamily="34" charset="0"/>
                <a:cs typeface="Calibri" panose="020F0502020204030204" pitchFamily="34" charset="0"/>
              </a:rPr>
              <a:t>Il a réaffirmé sa foi en l'État de droit et son optimisme « que </a:t>
            </a:r>
            <a:r>
              <a:rPr lang="fr-FR" sz="1800" b="1" kern="100" dirty="0">
                <a:effectLst/>
                <a:highlight>
                  <a:srgbClr val="FFFF00"/>
                </a:highlight>
                <a:latin typeface="Calibri" panose="020F0502020204030204" pitchFamily="34" charset="0"/>
                <a:ea typeface="Aptos" panose="020B0004020202020204" pitchFamily="34" charset="0"/>
                <a:cs typeface="Calibri" panose="020F0502020204030204" pitchFamily="34" charset="0"/>
              </a:rPr>
              <a:t>la force de nos institutions juridiques finira par l'emporter sur la politique</a:t>
            </a:r>
            <a:r>
              <a:rPr lang="fr-FR" sz="1800" kern="100" dirty="0">
                <a:effectLst/>
                <a:highlight>
                  <a:srgbClr val="FFFF00"/>
                </a:highlight>
                <a:latin typeface="Calibri" panose="020F0502020204030204" pitchFamily="34" charset="0"/>
                <a:ea typeface="Aptos" panose="020B0004020202020204" pitchFamily="34" charset="0"/>
                <a:cs typeface="Calibri" panose="020F0502020204030204" pitchFamily="34" charset="0"/>
              </a:rPr>
              <a:t> », </a:t>
            </a:r>
          </a:p>
        </p:txBody>
      </p:sp>
    </p:spTree>
    <p:extLst>
      <p:ext uri="{BB962C8B-B14F-4D97-AF65-F5344CB8AC3E}">
        <p14:creationId xmlns:p14="http://schemas.microsoft.com/office/powerpoint/2010/main" val="129139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4409188-8064-9681-05E5-79DEA3E94364}"/>
              </a:ext>
            </a:extLst>
          </p:cNvPr>
          <p:cNvSpPr txBox="1"/>
          <p:nvPr/>
        </p:nvSpPr>
        <p:spPr>
          <a:xfrm>
            <a:off x="723014" y="309490"/>
            <a:ext cx="11100391" cy="5231369"/>
          </a:xfrm>
          <a:prstGeom prst="rect">
            <a:avLst/>
          </a:prstGeom>
          <a:noFill/>
        </p:spPr>
        <p:txBody>
          <a:bodyPr wrap="square">
            <a:spAutoFit/>
          </a:bodyPr>
          <a:lstStyle/>
          <a:p>
            <a:pPr>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It will take time for the full significance of </a:t>
            </a:r>
            <a:r>
              <a:rPr lang="en-US" sz="1800" kern="100" dirty="0" err="1">
                <a:effectLst/>
                <a:latin typeface="Calibri" panose="020F0502020204030204" pitchFamily="34" charset="0"/>
                <a:ea typeface="Aptos" panose="020B0004020202020204" pitchFamily="34" charset="0"/>
                <a:cs typeface="Times New Roman" panose="02020603050405020304" pitchFamily="18" charset="0"/>
              </a:rPr>
              <a:t>Mr</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Trump’s victory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to sink in</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America remains the pre-eminent power. Despite the debasement of its politics, its economy is world-beating—at least for now. It dominates artificial intelligence. It is rich and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its armed forces are second-to-none</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even if the People’s Liberation Army is catching up.</a:t>
            </a:r>
          </a:p>
          <a:p>
            <a:pPr>
              <a:lnSpc>
                <a:spcPct val="107000"/>
              </a:lnSpc>
              <a:spcAft>
                <a:spcPts val="800"/>
              </a:spcAft>
            </a:pPr>
            <a:r>
              <a:rPr lang="fr-FR" dirty="0">
                <a:highlight>
                  <a:srgbClr val="FFFF00"/>
                </a:highlight>
                <a:latin typeface="Calibri" panose="020F0502020204030204" pitchFamily="34" charset="0"/>
                <a:ea typeface="Calibri" panose="020F0502020204030204" pitchFamily="34" charset="0"/>
                <a:cs typeface="Calibri" panose="020F0502020204030204" pitchFamily="34" charset="0"/>
              </a:rPr>
              <a:t>Il faudra du temps pour que la pleine portée de la victoire de M. </a:t>
            </a:r>
            <a:r>
              <a:rPr lang="fr-FR" dirty="0" err="1">
                <a:highlight>
                  <a:srgbClr val="FFFF00"/>
                </a:highlight>
                <a:latin typeface="Calibri" panose="020F0502020204030204" pitchFamily="34" charset="0"/>
                <a:ea typeface="Calibri" panose="020F0502020204030204" pitchFamily="34" charset="0"/>
                <a:cs typeface="Calibri" panose="020F0502020204030204" pitchFamily="34" charset="0"/>
              </a:rPr>
              <a:t>Trump</a:t>
            </a:r>
            <a:r>
              <a:rPr lang="fr-FR" dirty="0">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fr-FR" b="1" dirty="0">
                <a:highlight>
                  <a:srgbClr val="FFFF00"/>
                </a:highlight>
                <a:latin typeface="Calibri" panose="020F0502020204030204" pitchFamily="34" charset="0"/>
                <a:ea typeface="Calibri" panose="020F0502020204030204" pitchFamily="34" charset="0"/>
                <a:cs typeface="Calibri" panose="020F0502020204030204" pitchFamily="34" charset="0"/>
              </a:rPr>
              <a:t>soit comprise/perçue/tout à fait saisie</a:t>
            </a:r>
            <a:r>
              <a:rPr lang="fr-FR" dirty="0">
                <a:highlight>
                  <a:srgbClr val="FFFF00"/>
                </a:highlight>
                <a:latin typeface="Calibri" panose="020F0502020204030204" pitchFamily="34" charset="0"/>
                <a:ea typeface="Calibri" panose="020F0502020204030204" pitchFamily="34" charset="0"/>
                <a:cs typeface="Calibri" panose="020F0502020204030204" pitchFamily="34" charset="0"/>
              </a:rPr>
              <a:t>. […] Elle est riche et </a:t>
            </a:r>
            <a:r>
              <a:rPr lang="fr-FR" b="1" dirty="0">
                <a:highlight>
                  <a:srgbClr val="FFFF00"/>
                </a:highlight>
                <a:latin typeface="Calibri" panose="020F0502020204030204" pitchFamily="34" charset="0"/>
                <a:ea typeface="Calibri" panose="020F0502020204030204" pitchFamily="34" charset="0"/>
                <a:cs typeface="Calibri" panose="020F0502020204030204" pitchFamily="34" charset="0"/>
              </a:rPr>
              <a:t>ses forces armées sont inégalées</a:t>
            </a:r>
            <a:r>
              <a:rPr lang="fr-FR" dirty="0">
                <a:highlight>
                  <a:srgbClr val="FFFF00"/>
                </a:highlight>
                <a:latin typeface="Calibri" panose="020F0502020204030204" pitchFamily="34" charset="0"/>
                <a:ea typeface="Calibri" panose="020F0502020204030204" pitchFamily="34" charset="0"/>
                <a:cs typeface="Calibri" panose="020F0502020204030204" pitchFamily="34" charset="0"/>
              </a:rPr>
              <a:t>, même si l'Armée de libération du peuple rattrape son retard.</a:t>
            </a:r>
          </a:p>
          <a:p>
            <a:pPr>
              <a:lnSpc>
                <a:spcPct val="107000"/>
              </a:lnSpc>
              <a:spcAft>
                <a:spcPts val="800"/>
              </a:spcAft>
            </a:pPr>
            <a:endParaRPr lang="fr-FR"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In the uncertain period before the next administration takes over,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America’s allies are scrambling to mitigate some of the risks that may arise from</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the election of a president who regards allies as a burden and approaches mutual </a:t>
            </a:r>
            <a:r>
              <a:rPr lang="en-US" sz="1800" kern="100" dirty="0" err="1">
                <a:effectLst/>
                <a:latin typeface="Calibri" panose="020F0502020204030204" pitchFamily="34" charset="0"/>
                <a:ea typeface="Aptos" panose="020B0004020202020204" pitchFamily="34" charset="0"/>
                <a:cs typeface="Times New Roman" panose="02020603050405020304" pitchFamily="18" charset="0"/>
              </a:rPr>
              <a:t>defence</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with the calculus of a gangster. “They want protection, they don’t pay us money for the protection,” </a:t>
            </a:r>
            <a:r>
              <a:rPr lang="en-US" sz="1800" kern="100" dirty="0" err="1">
                <a:effectLst/>
                <a:latin typeface="Calibri" panose="020F0502020204030204" pitchFamily="34" charset="0"/>
                <a:ea typeface="Aptos" panose="020B0004020202020204" pitchFamily="34" charset="0"/>
                <a:cs typeface="Times New Roman" panose="02020603050405020304" pitchFamily="18" charset="0"/>
              </a:rPr>
              <a:t>Mr</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Trump has said. Europe’s response will be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to try to Trump-proof aid to Ukraine</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and to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bolster the region’s ability to defend itself</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without American help.</a:t>
            </a:r>
          </a:p>
          <a:p>
            <a:pPr>
              <a:lnSpc>
                <a:spcPct val="107000"/>
              </a:lnSpc>
              <a:spcAft>
                <a:spcPts val="800"/>
              </a:spcAft>
            </a:pPr>
            <a:r>
              <a:rPr lang="fr-FR" dirty="0">
                <a:highlight>
                  <a:srgbClr val="FFFF00"/>
                </a:highlight>
                <a:latin typeface="Calibri" panose="020F0502020204030204" pitchFamily="34" charset="0"/>
                <a:ea typeface="Calibri" panose="020F0502020204030204" pitchFamily="34" charset="0"/>
                <a:cs typeface="Calibri" panose="020F0502020204030204" pitchFamily="34" charset="0"/>
              </a:rPr>
              <a:t>Pendant la période incertaine avant la prise de fonction de la prochaine administration, les alliés de l'Amérique </a:t>
            </a:r>
            <a:r>
              <a:rPr lang="fr-FR" b="1" dirty="0">
                <a:highlight>
                  <a:srgbClr val="FFFF00"/>
                </a:highlight>
                <a:latin typeface="Calibri" panose="020F0502020204030204" pitchFamily="34" charset="0"/>
                <a:ea typeface="Calibri" panose="020F0502020204030204" pitchFamily="34" charset="0"/>
                <a:cs typeface="Calibri" panose="020F0502020204030204" pitchFamily="34" charset="0"/>
              </a:rPr>
              <a:t>s'efforcent de réduire certains des risques qui pourraient découler de l'élection d'un président qui </a:t>
            </a:r>
            <a:r>
              <a:rPr lang="fr-FR" dirty="0">
                <a:highlight>
                  <a:srgbClr val="FFFF00"/>
                </a:highlight>
                <a:latin typeface="Calibri" panose="020F0502020204030204" pitchFamily="34" charset="0"/>
                <a:ea typeface="Calibri" panose="020F0502020204030204" pitchFamily="34" charset="0"/>
                <a:cs typeface="Calibri" panose="020F0502020204030204" pitchFamily="34" charset="0"/>
              </a:rPr>
              <a:t>considère les alliés comme un fardeau. […] La réponse de l'Europe sera </a:t>
            </a:r>
            <a:r>
              <a:rPr lang="fr-FR" b="1" dirty="0">
                <a:highlight>
                  <a:srgbClr val="FFFF00"/>
                </a:highlight>
                <a:latin typeface="Calibri" panose="020F0502020204030204" pitchFamily="34" charset="0"/>
                <a:ea typeface="Calibri" panose="020F0502020204030204" pitchFamily="34" charset="0"/>
                <a:cs typeface="Calibri" panose="020F0502020204030204" pitchFamily="34" charset="0"/>
              </a:rPr>
              <a:t>de tenter de protéger l'aide (financière) à l'Ukraine de l'influence de </a:t>
            </a:r>
            <a:r>
              <a:rPr lang="fr-FR" b="1" dirty="0" err="1">
                <a:highlight>
                  <a:srgbClr val="FFFF00"/>
                </a:highlight>
                <a:latin typeface="Calibri" panose="020F0502020204030204" pitchFamily="34" charset="0"/>
                <a:ea typeface="Calibri" panose="020F0502020204030204" pitchFamily="34" charset="0"/>
                <a:cs typeface="Calibri" panose="020F0502020204030204" pitchFamily="34" charset="0"/>
              </a:rPr>
              <a:t>Trump</a:t>
            </a:r>
            <a:r>
              <a:rPr lang="fr-FR" b="1" dirty="0">
                <a:highlight>
                  <a:srgbClr val="FFFF00"/>
                </a:highlight>
                <a:latin typeface="Calibri" panose="020F0502020204030204" pitchFamily="34" charset="0"/>
                <a:ea typeface="Calibri" panose="020F0502020204030204" pitchFamily="34" charset="0"/>
                <a:cs typeface="Calibri" panose="020F0502020204030204" pitchFamily="34" charset="0"/>
              </a:rPr>
              <a:t> / de s’assurer que l’aide (financière) à l’Ukraine ne dépende pas du bon-vouloir de </a:t>
            </a:r>
            <a:r>
              <a:rPr lang="fr-FR" b="1" dirty="0" err="1">
                <a:highlight>
                  <a:srgbClr val="FFFF00"/>
                </a:highlight>
                <a:latin typeface="Calibri" panose="020F0502020204030204" pitchFamily="34" charset="0"/>
                <a:ea typeface="Calibri" panose="020F0502020204030204" pitchFamily="34" charset="0"/>
                <a:cs typeface="Calibri" panose="020F0502020204030204" pitchFamily="34" charset="0"/>
              </a:rPr>
              <a:t>Trump</a:t>
            </a:r>
            <a:r>
              <a:rPr lang="fr-FR" b="1" dirty="0">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fr-FR" dirty="0">
                <a:highlight>
                  <a:srgbClr val="FFFF00"/>
                </a:highlight>
                <a:latin typeface="Calibri" panose="020F0502020204030204" pitchFamily="34" charset="0"/>
                <a:ea typeface="Calibri" panose="020F0502020204030204" pitchFamily="34" charset="0"/>
                <a:cs typeface="Calibri" panose="020F0502020204030204" pitchFamily="34" charset="0"/>
              </a:rPr>
              <a:t>et de </a:t>
            </a:r>
            <a:r>
              <a:rPr lang="fr-FR" b="1" dirty="0">
                <a:highlight>
                  <a:srgbClr val="FFFF00"/>
                </a:highlight>
                <a:latin typeface="Calibri" panose="020F0502020204030204" pitchFamily="34" charset="0"/>
                <a:ea typeface="Calibri" panose="020F0502020204030204" pitchFamily="34" charset="0"/>
                <a:cs typeface="Calibri" panose="020F0502020204030204" pitchFamily="34" charset="0"/>
              </a:rPr>
              <a:t>renforcer</a:t>
            </a:r>
            <a:r>
              <a:rPr lang="fr-FR" dirty="0">
                <a:highlight>
                  <a:srgbClr val="FFFF00"/>
                </a:highlight>
                <a:latin typeface="Calibri" panose="020F0502020204030204" pitchFamily="34" charset="0"/>
                <a:ea typeface="Calibri" panose="020F0502020204030204" pitchFamily="34" charset="0"/>
                <a:cs typeface="Calibri" panose="020F0502020204030204" pitchFamily="34" charset="0"/>
              </a:rPr>
              <a:t> la capacité </a:t>
            </a:r>
            <a:r>
              <a:rPr lang="fr-FR" b="1" dirty="0">
                <a:highlight>
                  <a:srgbClr val="FFFF00"/>
                </a:highlight>
                <a:latin typeface="Calibri" panose="020F0502020204030204" pitchFamily="34" charset="0"/>
                <a:ea typeface="Calibri" panose="020F0502020204030204" pitchFamily="34" charset="0"/>
                <a:cs typeface="Calibri" panose="020F0502020204030204" pitchFamily="34" charset="0"/>
              </a:rPr>
              <a:t>de la région </a:t>
            </a:r>
            <a:r>
              <a:rPr lang="fr-FR" dirty="0">
                <a:highlight>
                  <a:srgbClr val="FFFF00"/>
                </a:highlight>
                <a:latin typeface="Calibri" panose="020F0502020204030204" pitchFamily="34" charset="0"/>
                <a:ea typeface="Calibri" panose="020F0502020204030204" pitchFamily="34" charset="0"/>
                <a:cs typeface="Calibri" panose="020F0502020204030204" pitchFamily="34" charset="0"/>
              </a:rPr>
              <a:t>à se défendre sans l'aide américaine.</a:t>
            </a:r>
            <a:endParaRPr lang="fr-FR"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61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6148" y="661181"/>
            <a:ext cx="10513255" cy="5449697"/>
          </a:xfrm>
          <a:prstGeom prst="rect">
            <a:avLst/>
          </a:prstGeom>
        </p:spPr>
        <p:txBody>
          <a:bodyPr wrap="square">
            <a:spAutoFit/>
          </a:bodyPr>
          <a:lstStyle/>
          <a:p>
            <a:pPr>
              <a:lnSpc>
                <a:spcPct val="107000"/>
              </a:lnSpc>
              <a:spcAft>
                <a:spcPts val="800"/>
              </a:spcAft>
            </a:pPr>
            <a:r>
              <a:rPr lang="en-US" kern="100" dirty="0">
                <a:latin typeface="Calibri" panose="020F0502020204030204" pitchFamily="34" charset="0"/>
                <a:ea typeface="Aptos" panose="020B0004020202020204" pitchFamily="34" charset="0"/>
                <a:cs typeface="Times New Roman" panose="02020603050405020304" pitchFamily="18" charset="0"/>
              </a:rPr>
              <a:t>Over the past year </a:t>
            </a:r>
            <a:r>
              <a:rPr lang="en-US" b="1" kern="100" dirty="0" err="1">
                <a:latin typeface="Calibri" panose="020F0502020204030204" pitchFamily="34" charset="0"/>
                <a:ea typeface="Aptos" panose="020B0004020202020204" pitchFamily="34" charset="0"/>
                <a:cs typeface="Times New Roman" panose="02020603050405020304" pitchFamily="18" charset="0"/>
              </a:rPr>
              <a:t>Mr</a:t>
            </a:r>
            <a:r>
              <a:rPr lang="en-US" b="1" kern="100" dirty="0">
                <a:latin typeface="Calibri" panose="020F0502020204030204" pitchFamily="34" charset="0"/>
                <a:ea typeface="Aptos" panose="020B0004020202020204" pitchFamily="34" charset="0"/>
                <a:cs typeface="Times New Roman" panose="02020603050405020304" pitchFamily="18" charset="0"/>
              </a:rPr>
              <a:t> Macron has become one of the continent’s most outspoken hawks on Ukraine</a:t>
            </a:r>
            <a:r>
              <a:rPr lang="en-US" kern="100" dirty="0">
                <a:latin typeface="Calibri" panose="020F0502020204030204" pitchFamily="34" charset="0"/>
                <a:ea typeface="Aptos" panose="020B0004020202020204" pitchFamily="34" charset="0"/>
                <a:cs typeface="Times New Roman" panose="02020603050405020304" pitchFamily="18" charset="0"/>
              </a:rPr>
              <a:t>, refusing to rule out putting boots on the ground there and arguing for the use of French SCALP missiles to strike military targets in Russia.</a:t>
            </a:r>
          </a:p>
          <a:p>
            <a:pPr>
              <a:lnSpc>
                <a:spcPct val="107000"/>
              </a:lnSpc>
              <a:spcAft>
                <a:spcPts val="800"/>
              </a:spcAft>
            </a:pPr>
            <a:r>
              <a:rPr lang="fr-FR" dirty="0">
                <a:highlight>
                  <a:srgbClr val="FFFF00"/>
                </a:highlight>
                <a:latin typeface="Calibri" panose="020F0502020204030204" pitchFamily="34" charset="0"/>
                <a:ea typeface="Calibri" panose="020F0502020204030204" pitchFamily="34" charset="0"/>
                <a:cs typeface="Calibri" panose="020F0502020204030204" pitchFamily="34" charset="0"/>
              </a:rPr>
              <a:t>Au cours de l'année écoulée, M. Macron est devenu </a:t>
            </a:r>
            <a:r>
              <a:rPr lang="fr-FR" b="1" dirty="0">
                <a:highlight>
                  <a:srgbClr val="FFFF00"/>
                </a:highlight>
                <a:latin typeface="Calibri" panose="020F0502020204030204" pitchFamily="34" charset="0"/>
                <a:ea typeface="Calibri" panose="020F0502020204030204" pitchFamily="34" charset="0"/>
                <a:cs typeface="Calibri" panose="020F0502020204030204" pitchFamily="34" charset="0"/>
              </a:rPr>
              <a:t>l'un des plus ardents partisans de l’engagement militaire de l'Ukraine sur le continent</a:t>
            </a:r>
            <a:r>
              <a:rPr lang="fr-FR" dirty="0">
                <a:highlight>
                  <a:srgbClr val="FFFF00"/>
                </a:highlight>
                <a:latin typeface="Calibri" panose="020F0502020204030204" pitchFamily="34" charset="0"/>
                <a:ea typeface="Calibri" panose="020F0502020204030204" pitchFamily="34" charset="0"/>
                <a:cs typeface="Calibri" panose="020F0502020204030204" pitchFamily="34" charset="0"/>
              </a:rPr>
              <a:t>, refusant d'écarter la possibilité d'envoyer des troupes sur le terrain et plaidant pour l'utilisation de missiles SCALP français pour frapper des cibles militaires en Russie</a:t>
            </a:r>
          </a:p>
          <a:p>
            <a:pPr>
              <a:lnSpc>
                <a:spcPct val="107000"/>
              </a:lnSpc>
              <a:spcAft>
                <a:spcPts val="800"/>
              </a:spcAft>
            </a:pPr>
            <a:r>
              <a:rPr lang="fr-FR" kern="100" dirty="0">
                <a:latin typeface="Calibri" panose="020F0502020204030204" pitchFamily="34" charset="0"/>
                <a:ea typeface="Calibri" panose="020F0502020204030204" pitchFamily="34" charset="0"/>
                <a:cs typeface="Calibri" panose="020F0502020204030204" pitchFamily="34" charset="0"/>
              </a:rPr>
              <a:t>A </a:t>
            </a:r>
            <a:r>
              <a:rPr lang="fr-FR" kern="100" dirty="0" err="1">
                <a:latin typeface="Calibri" panose="020F0502020204030204" pitchFamily="34" charset="0"/>
                <a:ea typeface="Calibri" panose="020F0502020204030204" pitchFamily="34" charset="0"/>
                <a:cs typeface="Calibri" panose="020F0502020204030204" pitchFamily="34" charset="0"/>
              </a:rPr>
              <a:t>hawk</a:t>
            </a:r>
            <a:r>
              <a:rPr lang="fr-FR" kern="100" dirty="0">
                <a:latin typeface="Calibri" panose="020F0502020204030204" pitchFamily="34" charset="0"/>
                <a:ea typeface="Calibri" panose="020F0502020204030204" pitchFamily="34" charset="0"/>
                <a:cs typeface="Calibri" panose="020F0502020204030204" pitchFamily="34" charset="0"/>
              </a:rPr>
              <a:t> = un faucon</a:t>
            </a:r>
            <a:endParaRPr lang="en-US" kern="1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fr-FR" kern="100" dirty="0" err="1">
                <a:latin typeface="Calibri" panose="020F0502020204030204" pitchFamily="34" charset="0"/>
                <a:ea typeface="Calibri" panose="020F0502020204030204" pitchFamily="34" charset="0"/>
                <a:cs typeface="Calibri" panose="020F0502020204030204" pitchFamily="34" charset="0"/>
              </a:rPr>
              <a:t>hawkish</a:t>
            </a:r>
            <a:r>
              <a:rPr lang="fr-FR" kern="100" dirty="0">
                <a:latin typeface="Calibri" panose="020F0502020204030204" pitchFamily="34" charset="0"/>
                <a:ea typeface="Calibri" panose="020F0502020204030204" pitchFamily="34" charset="0"/>
                <a:cs typeface="Calibri" panose="020F0502020204030204" pitchFamily="34" charset="0"/>
              </a:rPr>
              <a:t> = in </a:t>
            </a:r>
            <a:r>
              <a:rPr lang="fr-FR" kern="100" dirty="0" err="1">
                <a:latin typeface="Calibri" panose="020F0502020204030204" pitchFamily="34" charset="0"/>
                <a:ea typeface="Calibri" panose="020F0502020204030204" pitchFamily="34" charset="0"/>
                <a:cs typeface="Calibri" panose="020F0502020204030204" pitchFamily="34" charset="0"/>
              </a:rPr>
              <a:t>favour</a:t>
            </a:r>
            <a:r>
              <a:rPr lang="fr-FR" kern="100" dirty="0">
                <a:latin typeface="Calibri" panose="020F0502020204030204" pitchFamily="34" charset="0"/>
                <a:ea typeface="Calibri" panose="020F0502020204030204" pitchFamily="34" charset="0"/>
                <a:cs typeface="Calibri" panose="020F0502020204030204" pitchFamily="34" charset="0"/>
              </a:rPr>
              <a:t> of the </a:t>
            </a:r>
            <a:r>
              <a:rPr lang="fr-FR" kern="100" dirty="0" err="1">
                <a:latin typeface="Calibri" panose="020F0502020204030204" pitchFamily="34" charset="0"/>
                <a:ea typeface="Calibri" panose="020F0502020204030204" pitchFamily="34" charset="0"/>
                <a:cs typeface="Calibri" panose="020F0502020204030204" pitchFamily="34" charset="0"/>
              </a:rPr>
              <a:t>war</a:t>
            </a:r>
            <a:r>
              <a:rPr lang="fr-FR" kern="100" dirty="0">
                <a:latin typeface="Calibri" panose="020F0502020204030204" pitchFamily="34" charset="0"/>
                <a:ea typeface="Calibri" panose="020F0502020204030204" pitchFamily="34" charset="0"/>
                <a:cs typeface="Calibri" panose="020F0502020204030204" pitchFamily="34" charset="0"/>
              </a:rPr>
              <a:t> (belliqueux, </a:t>
            </a:r>
            <a:r>
              <a:rPr lang="fr-FR" kern="100" dirty="0" err="1">
                <a:latin typeface="Calibri" panose="020F0502020204030204" pitchFamily="34" charset="0"/>
                <a:ea typeface="Calibri" panose="020F0502020204030204" pitchFamily="34" charset="0"/>
                <a:cs typeface="Calibri" panose="020F0502020204030204" pitchFamily="34" charset="0"/>
              </a:rPr>
              <a:t>va-t-en</a:t>
            </a:r>
            <a:r>
              <a:rPr lang="fr-FR" kern="100" dirty="0">
                <a:latin typeface="Calibri" panose="020F0502020204030204" pitchFamily="34" charset="0"/>
                <a:ea typeface="Calibri" panose="020F0502020204030204" pitchFamily="34" charset="0"/>
                <a:cs typeface="Calibri" panose="020F0502020204030204" pitchFamily="34" charset="0"/>
              </a:rPr>
              <a:t> guerre)</a:t>
            </a:r>
          </a:p>
          <a:p>
            <a:pPr>
              <a:lnSpc>
                <a:spcPct val="107000"/>
              </a:lnSpc>
              <a:spcAft>
                <a:spcPts val="800"/>
              </a:spcAft>
            </a:pPr>
            <a:endParaRPr lang="fr-FR" kern="1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b="1" kern="100" dirty="0">
                <a:latin typeface="Calibri" panose="020F0502020204030204" pitchFamily="34" charset="0"/>
                <a:ea typeface="Aptos" panose="020B0004020202020204" pitchFamily="34" charset="0"/>
                <a:cs typeface="Times New Roman" panose="02020603050405020304" pitchFamily="18" charset="0"/>
              </a:rPr>
              <a:t>President-elect</a:t>
            </a:r>
            <a:r>
              <a:rPr lang="en-US" kern="100" dirty="0">
                <a:latin typeface="Calibri" panose="020F0502020204030204" pitchFamily="34" charset="0"/>
                <a:ea typeface="Aptos" panose="020B0004020202020204" pitchFamily="34" charset="0"/>
                <a:cs typeface="Times New Roman" panose="02020603050405020304" pitchFamily="18" charset="0"/>
              </a:rPr>
              <a:t> Donald Trump opened the possibility that the U.S. may leave NATO during his incoming administration, renewing an issue from his first term in office when he threatened to leave the military alliance over issues with other allies’ defense spending. Some might feel that under Trump, Americans </a:t>
            </a:r>
            <a:r>
              <a:rPr lang="en-US" b="1" kern="100" dirty="0">
                <a:latin typeface="Calibri" panose="020F0502020204030204" pitchFamily="34" charset="0"/>
                <a:ea typeface="Aptos" panose="020B0004020202020204" pitchFamily="34" charset="0"/>
                <a:cs typeface="Times New Roman" panose="02020603050405020304" pitchFamily="18" charset="0"/>
              </a:rPr>
              <a:t>can get on with their lives</a:t>
            </a:r>
            <a:r>
              <a:rPr lang="en-US" kern="100" dirty="0">
                <a:latin typeface="Calibri" panose="020F0502020204030204" pitchFamily="34" charset="0"/>
                <a:ea typeface="Aptos" panose="020B0004020202020204" pitchFamily="34" charset="0"/>
                <a:cs typeface="Times New Roman" panose="02020603050405020304" pitchFamily="18" charset="0"/>
              </a:rPr>
              <a:t> </a:t>
            </a:r>
            <a:r>
              <a:rPr lang="en-US" b="1" kern="100" dirty="0">
                <a:latin typeface="Calibri" panose="020F0502020204030204" pitchFamily="34" charset="0"/>
                <a:ea typeface="Aptos" panose="020B0004020202020204" pitchFamily="34" charset="0"/>
                <a:cs typeface="Times New Roman" panose="02020603050405020304" pitchFamily="18" charset="0"/>
              </a:rPr>
              <a:t>free from the weight of foreign responsibilities</a:t>
            </a:r>
            <a:r>
              <a:rPr lang="en-US" kern="100" dirty="0">
                <a:latin typeface="Calibri" panose="020F0502020204030204" pitchFamily="34" charset="0"/>
                <a:ea typeface="Aptos" panose="020B0004020202020204" pitchFamily="34" charset="0"/>
                <a:cs typeface="Times New Roman" panose="02020603050405020304" pitchFamily="18" charset="0"/>
              </a:rPr>
              <a:t>.</a:t>
            </a:r>
          </a:p>
          <a:p>
            <a:pPr>
              <a:lnSpc>
                <a:spcPct val="107000"/>
              </a:lnSpc>
              <a:spcAft>
                <a:spcPts val="800"/>
              </a:spcAft>
            </a:pPr>
            <a:r>
              <a:rPr lang="fr-FR" b="1" dirty="0">
                <a:highlight>
                  <a:srgbClr val="FFFF00"/>
                </a:highlight>
                <a:latin typeface="Calibri" panose="020F0502020204030204" pitchFamily="34" charset="0"/>
                <a:ea typeface="Calibri" panose="020F0502020204030204" pitchFamily="34" charset="0"/>
                <a:cs typeface="Calibri" panose="020F0502020204030204" pitchFamily="34" charset="0"/>
              </a:rPr>
              <a:t>Le président élu </a:t>
            </a:r>
            <a:r>
              <a:rPr lang="fr-FR" dirty="0">
                <a:highlight>
                  <a:srgbClr val="FFFF00"/>
                </a:highlight>
                <a:latin typeface="Calibri" panose="020F0502020204030204" pitchFamily="34" charset="0"/>
                <a:ea typeface="Calibri" panose="020F0502020204030204" pitchFamily="34" charset="0"/>
                <a:cs typeface="Calibri" panose="020F0502020204030204" pitchFamily="34" charset="0"/>
              </a:rPr>
              <a:t>Donald </a:t>
            </a:r>
            <a:r>
              <a:rPr lang="fr-FR" dirty="0" err="1">
                <a:highlight>
                  <a:srgbClr val="FFFF00"/>
                </a:highlight>
                <a:latin typeface="Calibri" panose="020F0502020204030204" pitchFamily="34" charset="0"/>
                <a:ea typeface="Calibri" panose="020F0502020204030204" pitchFamily="34" charset="0"/>
                <a:cs typeface="Calibri" panose="020F0502020204030204" pitchFamily="34" charset="0"/>
              </a:rPr>
              <a:t>Trump</a:t>
            </a:r>
            <a:r>
              <a:rPr lang="fr-FR" dirty="0">
                <a:highlight>
                  <a:srgbClr val="FFFF00"/>
                </a:highlight>
                <a:latin typeface="Calibri" panose="020F0502020204030204" pitchFamily="34" charset="0"/>
                <a:ea typeface="Calibri" panose="020F0502020204030204" pitchFamily="34" charset="0"/>
                <a:cs typeface="Calibri" panose="020F0502020204030204" pitchFamily="34" charset="0"/>
              </a:rPr>
              <a:t> a laisser entrevoir la possibilité que les États-Unis quittent l'OTAN […] Certains pourraient avoir l’impression qu'avec </a:t>
            </a:r>
            <a:r>
              <a:rPr lang="fr-FR" dirty="0" err="1">
                <a:highlight>
                  <a:srgbClr val="FFFF00"/>
                </a:highlight>
                <a:latin typeface="Calibri" panose="020F0502020204030204" pitchFamily="34" charset="0"/>
                <a:ea typeface="Calibri" panose="020F0502020204030204" pitchFamily="34" charset="0"/>
                <a:cs typeface="Calibri" panose="020F0502020204030204" pitchFamily="34" charset="0"/>
              </a:rPr>
              <a:t>Trump</a:t>
            </a:r>
            <a:r>
              <a:rPr lang="fr-FR" dirty="0">
                <a:highlight>
                  <a:srgbClr val="FFFF00"/>
                </a:highlight>
                <a:latin typeface="Calibri" panose="020F0502020204030204" pitchFamily="34" charset="0"/>
                <a:ea typeface="Calibri" panose="020F0502020204030204" pitchFamily="34" charset="0"/>
                <a:cs typeface="Calibri" panose="020F0502020204030204" pitchFamily="34" charset="0"/>
              </a:rPr>
              <a:t>, les Américains pourraient </a:t>
            </a:r>
            <a:r>
              <a:rPr lang="fr-FR" b="1" dirty="0">
                <a:highlight>
                  <a:srgbClr val="FFFF00"/>
                </a:highlight>
                <a:latin typeface="Calibri" panose="020F0502020204030204" pitchFamily="34" charset="0"/>
                <a:ea typeface="Calibri" panose="020F0502020204030204" pitchFamily="34" charset="0"/>
                <a:cs typeface="Calibri" panose="020F0502020204030204" pitchFamily="34" charset="0"/>
              </a:rPr>
              <a:t>continuer leur vie sans s’encombrer du fardeau des responsabilités étrangères / libérés du poids des responsabilités internationales.</a:t>
            </a:r>
            <a:endParaRPr lang="fr-FR" b="1" kern="100" dirty="0">
              <a:highlight>
                <a:srgbClr val="FFFF00"/>
              </a:highligh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834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21410952-F34B-5977-A09A-E05AC3EBEB84}"/>
              </a:ext>
            </a:extLst>
          </p:cNvPr>
          <p:cNvSpPr txBox="1"/>
          <p:nvPr/>
        </p:nvSpPr>
        <p:spPr>
          <a:xfrm>
            <a:off x="338469" y="457200"/>
            <a:ext cx="11515061" cy="5345374"/>
          </a:xfrm>
          <a:prstGeom prst="rect">
            <a:avLst/>
          </a:prstGeom>
          <a:noFill/>
        </p:spPr>
        <p:txBody>
          <a:bodyPr wrap="square">
            <a:spAutoFit/>
          </a:bodyPr>
          <a:lstStyle/>
          <a:p>
            <a:pPr>
              <a:lnSpc>
                <a:spcPct val="107000"/>
              </a:lnSpc>
              <a:spcAft>
                <a:spcPts val="800"/>
              </a:spcAft>
            </a:pPr>
            <a:r>
              <a:rPr lang="en-US" sz="1800" u="sng" kern="100" dirty="0">
                <a:effectLst/>
                <a:latin typeface="Calibri" panose="020F0502020204030204" pitchFamily="34" charset="0"/>
                <a:ea typeface="Aptos" panose="020B0004020202020204" pitchFamily="34" charset="0"/>
                <a:cs typeface="Times New Roman" panose="02020603050405020304" pitchFamily="18" charset="0"/>
              </a:rPr>
              <a:t>Inauguration day</a:t>
            </a:r>
            <a:endParaRPr lang="fr-FR" sz="2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Trump’s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executive order marathon</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was mostly just political theater.</a:t>
            </a:r>
          </a:p>
          <a:p>
            <a:pPr>
              <a:lnSpc>
                <a:spcPct val="107000"/>
              </a:lnSpc>
              <a:spcAft>
                <a:spcPts val="800"/>
              </a:spcAft>
            </a:pPr>
            <a:r>
              <a:rPr lang="en-US" kern="100" dirty="0">
                <a:effectLst/>
                <a:highlight>
                  <a:srgbClr val="FFFF00"/>
                </a:highlight>
                <a:latin typeface="Calibri" panose="020F0502020204030204" pitchFamily="34" charset="0"/>
                <a:ea typeface="Aptos" panose="020B0004020202020204" pitchFamily="34" charset="0"/>
                <a:cs typeface="Calibri" panose="020F0502020204030204" pitchFamily="34" charset="0"/>
              </a:rPr>
              <a:t>Le marathon des </a:t>
            </a:r>
            <a:r>
              <a:rPr lang="en-US" kern="100" dirty="0" err="1">
                <a:effectLst/>
                <a:highlight>
                  <a:srgbClr val="FFFF00"/>
                </a:highlight>
                <a:latin typeface="Calibri" panose="020F0502020204030204" pitchFamily="34" charset="0"/>
                <a:ea typeface="Aptos" panose="020B0004020202020204" pitchFamily="34" charset="0"/>
                <a:cs typeface="Calibri" panose="020F0502020204030204" pitchFamily="34" charset="0"/>
              </a:rPr>
              <a:t>décrets</a:t>
            </a:r>
            <a:r>
              <a:rPr lang="en-US" kern="100" dirty="0">
                <a:effectLst/>
                <a:highlight>
                  <a:srgbClr val="FFFF00"/>
                </a:highlight>
                <a:latin typeface="Calibri" panose="020F0502020204030204" pitchFamily="34" charset="0"/>
                <a:ea typeface="Aptos" panose="020B0004020202020204" pitchFamily="34" charset="0"/>
                <a:cs typeface="Calibri" panose="020F0502020204030204" pitchFamily="34" charset="0"/>
              </a:rPr>
              <a:t> </a:t>
            </a:r>
            <a:r>
              <a:rPr lang="en-US" kern="100" dirty="0" err="1">
                <a:highlight>
                  <a:srgbClr val="FFFF00"/>
                </a:highlight>
                <a:latin typeface="Calibri" panose="020F0502020204030204" pitchFamily="34" charset="0"/>
                <a:ea typeface="Aptos" panose="020B0004020202020204" pitchFamily="34" charset="0"/>
                <a:cs typeface="Calibri" panose="020F0502020204030204" pitchFamily="34" charset="0"/>
              </a:rPr>
              <a:t>présidentiels</a:t>
            </a:r>
            <a:r>
              <a:rPr lang="en-US" kern="100" dirty="0">
                <a:highlight>
                  <a:srgbClr val="FFFF00"/>
                </a:highlight>
                <a:latin typeface="Calibri" panose="020F0502020204030204" pitchFamily="34" charset="0"/>
                <a:ea typeface="Aptos" panose="020B0004020202020204" pitchFamily="34" charset="0"/>
                <a:cs typeface="Calibri" panose="020F0502020204030204" pitchFamily="34" charset="0"/>
              </a:rPr>
              <a:t> de Trump </a:t>
            </a:r>
            <a:r>
              <a:rPr lang="en-US" kern="100" dirty="0" err="1">
                <a:highlight>
                  <a:srgbClr val="FFFF00"/>
                </a:highlight>
                <a:latin typeface="Calibri" panose="020F0502020204030204" pitchFamily="34" charset="0"/>
                <a:ea typeface="Aptos" panose="020B0004020202020204" pitchFamily="34" charset="0"/>
                <a:cs typeface="Calibri" panose="020F0502020204030204" pitchFamily="34" charset="0"/>
              </a:rPr>
              <a:t>était</a:t>
            </a:r>
            <a:r>
              <a:rPr lang="en-US" kern="100" dirty="0">
                <a:highlight>
                  <a:srgbClr val="FFFF00"/>
                </a:highlight>
                <a:latin typeface="Calibri" panose="020F0502020204030204" pitchFamily="34" charset="0"/>
                <a:ea typeface="Aptos" panose="020B0004020202020204" pitchFamily="34" charset="0"/>
                <a:cs typeface="Calibri" panose="020F0502020204030204" pitchFamily="34" charset="0"/>
              </a:rPr>
              <a:t> surtout du </a:t>
            </a:r>
            <a:r>
              <a:rPr lang="en-US" kern="100" dirty="0" err="1">
                <a:highlight>
                  <a:srgbClr val="FFFF00"/>
                </a:highlight>
                <a:latin typeface="Calibri" panose="020F0502020204030204" pitchFamily="34" charset="0"/>
                <a:ea typeface="Aptos" panose="020B0004020202020204" pitchFamily="34" charset="0"/>
                <a:cs typeface="Calibri" panose="020F0502020204030204" pitchFamily="34" charset="0"/>
              </a:rPr>
              <a:t>théâtre</a:t>
            </a:r>
            <a:r>
              <a:rPr lang="en-US" kern="100" dirty="0">
                <a:highlight>
                  <a:srgbClr val="FFFF00"/>
                </a:highlight>
                <a:latin typeface="Calibri" panose="020F0502020204030204" pitchFamily="34" charset="0"/>
                <a:ea typeface="Aptos" panose="020B0004020202020204" pitchFamily="34" charset="0"/>
                <a:cs typeface="Calibri" panose="020F0502020204030204" pitchFamily="34" charset="0"/>
              </a:rPr>
              <a:t> politique / de </a:t>
            </a:r>
            <a:r>
              <a:rPr lang="en-US" kern="100" dirty="0" err="1">
                <a:highlight>
                  <a:srgbClr val="FFFF00"/>
                </a:highlight>
                <a:latin typeface="Calibri" panose="020F0502020204030204" pitchFamily="34" charset="0"/>
                <a:ea typeface="Aptos" panose="020B0004020202020204" pitchFamily="34" charset="0"/>
                <a:cs typeface="Calibri" panose="020F0502020204030204" pitchFamily="34" charset="0"/>
              </a:rPr>
              <a:t>l’esbrouffe</a:t>
            </a:r>
            <a:endParaRPr lang="fr-FR" kern="100" dirty="0">
              <a:effectLst/>
              <a:highlight>
                <a:srgbClr val="FFFF00"/>
              </a:highlight>
              <a:latin typeface="Calibri" panose="020F0502020204030204" pitchFamily="34" charset="0"/>
              <a:ea typeface="Aptos" panose="020B0004020202020204" pitchFamily="34" charset="0"/>
              <a:cs typeface="Calibri" panose="020F0502020204030204" pitchFamily="34" charset="0"/>
            </a:endParaRPr>
          </a:p>
          <a:p>
            <a:pPr>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Trump administration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ordered that officials overseeing diversity, equity and inclusion efforts across federal agencies be placed on leave</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a:t>
            </a:r>
          </a:p>
          <a:p>
            <a:pPr>
              <a:lnSpc>
                <a:spcPct val="107000"/>
              </a:lnSpc>
              <a:spcAft>
                <a:spcPts val="800"/>
              </a:spcAft>
            </a:pPr>
            <a:r>
              <a:rPr lang="fr-FR" dirty="0">
                <a:highlight>
                  <a:srgbClr val="FFFF00"/>
                </a:highlight>
                <a:latin typeface="Calibri" panose="020F0502020204030204" pitchFamily="34" charset="0"/>
                <a:cs typeface="Calibri" panose="020F0502020204030204" pitchFamily="34" charset="0"/>
              </a:rPr>
              <a:t>L'administration Trump a ordonné que les responsables supervisant les initiatives en matière de diversité, d'équité et d'inclusion au sein des agences fédérales soient mis en congé.</a:t>
            </a:r>
            <a:endParaRPr lang="fr-FR" kern="100" dirty="0">
              <a:effectLst/>
              <a:highlight>
                <a:srgbClr val="FFFF00"/>
              </a:highlight>
              <a:latin typeface="Calibri" panose="020F0502020204030204" pitchFamily="34" charset="0"/>
              <a:ea typeface="Aptos" panose="020B0004020202020204" pitchFamily="34" charset="0"/>
              <a:cs typeface="Calibri" panose="020F0502020204030204" pitchFamily="34" charset="0"/>
            </a:endParaRPr>
          </a:p>
          <a:p>
            <a:pPr>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As Trump's team settles in, other officials who worked under the Biden administration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are expected to continue leaving in droves</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a:t>
            </a:r>
          </a:p>
          <a:p>
            <a:pPr>
              <a:lnSpc>
                <a:spcPct val="107000"/>
              </a:lnSpc>
              <a:spcAft>
                <a:spcPts val="800"/>
              </a:spcAft>
            </a:pPr>
            <a:r>
              <a:rPr lang="fr-FR" dirty="0">
                <a:highlight>
                  <a:srgbClr val="FFFF00"/>
                </a:highlight>
                <a:latin typeface="Calibri" panose="020F0502020204030204" pitchFamily="34" charset="0"/>
                <a:cs typeface="Calibri" panose="020F0502020204030204" pitchFamily="34" charset="0"/>
              </a:rPr>
              <a:t>Alors que l'équipe de Trump s'installe, d'autres </a:t>
            </a:r>
            <a:r>
              <a:rPr lang="fr-FR" b="1" dirty="0">
                <a:highlight>
                  <a:srgbClr val="FFFF00"/>
                </a:highlight>
                <a:latin typeface="Calibri" panose="020F0502020204030204" pitchFamily="34" charset="0"/>
                <a:cs typeface="Calibri" panose="020F0502020204030204" pitchFamily="34" charset="0"/>
              </a:rPr>
              <a:t>fonctionnaires</a:t>
            </a:r>
            <a:r>
              <a:rPr lang="fr-FR" dirty="0">
                <a:highlight>
                  <a:srgbClr val="FFFF00"/>
                </a:highlight>
                <a:latin typeface="Calibri" panose="020F0502020204030204" pitchFamily="34" charset="0"/>
                <a:cs typeface="Calibri" panose="020F0502020204030204" pitchFamily="34" charset="0"/>
              </a:rPr>
              <a:t> ayant travaillé pour/dans le gouvernement de Biden devraient continuer à partir/démissionner en masse.</a:t>
            </a:r>
            <a:endParaRPr lang="fr-FR" kern="100" dirty="0">
              <a:effectLst/>
              <a:highlight>
                <a:srgbClr val="FFFF00"/>
              </a:highlight>
              <a:latin typeface="Calibri" panose="020F0502020204030204" pitchFamily="34" charset="0"/>
              <a:ea typeface="Aptos" panose="020B0004020202020204" pitchFamily="34" charset="0"/>
              <a:cs typeface="Calibri" panose="020F0502020204030204" pitchFamily="34" charset="0"/>
            </a:endParaRPr>
          </a:p>
          <a:p>
            <a:pPr>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President Trump's</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plan to roll back the constitutionally protected right to birthright citizenship</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is just one of several executive actions that are likely to face pushback from judges and could be struck down by the Supreme Court.</a:t>
            </a:r>
          </a:p>
          <a:p>
            <a:pPr>
              <a:lnSpc>
                <a:spcPct val="107000"/>
              </a:lnSpc>
              <a:spcAft>
                <a:spcPts val="800"/>
              </a:spcAft>
            </a:pPr>
            <a:r>
              <a:rPr lang="fr-FR" b="1" dirty="0">
                <a:highlight>
                  <a:srgbClr val="FFFF00"/>
                </a:highlight>
                <a:latin typeface="Calibri" panose="020F0502020204030204" pitchFamily="34" charset="0"/>
                <a:cs typeface="Calibri" panose="020F0502020204030204" pitchFamily="34" charset="0"/>
              </a:rPr>
              <a:t>Le projet du président Trump de revenir sur le droit du sol</a:t>
            </a:r>
            <a:r>
              <a:rPr lang="fr-FR" dirty="0">
                <a:highlight>
                  <a:srgbClr val="FFFF00"/>
                </a:highlight>
                <a:latin typeface="Calibri" panose="020F0502020204030204" pitchFamily="34" charset="0"/>
                <a:cs typeface="Calibri" panose="020F0502020204030204" pitchFamily="34" charset="0"/>
              </a:rPr>
              <a:t>, </a:t>
            </a:r>
            <a:r>
              <a:rPr lang="fr-FR" b="1" dirty="0">
                <a:highlight>
                  <a:srgbClr val="FFFF00"/>
                </a:highlight>
                <a:latin typeface="Calibri" panose="020F0502020204030204" pitchFamily="34" charset="0"/>
                <a:cs typeface="Calibri" panose="020F0502020204030204" pitchFamily="34" charset="0"/>
              </a:rPr>
              <a:t>protégé par la Constitution</a:t>
            </a:r>
            <a:r>
              <a:rPr lang="fr-FR" dirty="0">
                <a:highlight>
                  <a:srgbClr val="FFFF00"/>
                </a:highlight>
                <a:latin typeface="Calibri" panose="020F0502020204030204" pitchFamily="34" charset="0"/>
                <a:cs typeface="Calibri" panose="020F0502020204030204" pitchFamily="34" charset="0"/>
              </a:rPr>
              <a:t>, n'est qu'une des nombreuses mesures exécutives qui risquent de rencontrer une opposition des juges et pourraient être annulées par la Cour suprême.</a:t>
            </a:r>
            <a:endParaRPr lang="fr-FR" kern="100" dirty="0">
              <a:effectLst/>
              <a:highlight>
                <a:srgbClr val="FFFF00"/>
              </a:highlight>
              <a:latin typeface="Calibri" panose="020F0502020204030204" pitchFamily="34"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145873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ravate, habits, homme&#10;&#10;Description générée automatiquement">
            <a:extLst>
              <a:ext uri="{FF2B5EF4-FFF2-40B4-BE49-F238E27FC236}">
                <a16:creationId xmlns:a16="http://schemas.microsoft.com/office/drawing/2014/main" id="{3DD30782-E5BE-20DF-9C70-D9564D95F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6269" y="304209"/>
            <a:ext cx="9049193" cy="6032795"/>
          </a:xfrm>
          <a:prstGeom prst="rect">
            <a:avLst/>
          </a:prstGeom>
        </p:spPr>
      </p:pic>
    </p:spTree>
    <p:extLst>
      <p:ext uri="{BB962C8B-B14F-4D97-AF65-F5344CB8AC3E}">
        <p14:creationId xmlns:p14="http://schemas.microsoft.com/office/powerpoint/2010/main" val="503905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19;p58">
            <a:extLst>
              <a:ext uri="{FF2B5EF4-FFF2-40B4-BE49-F238E27FC236}">
                <a16:creationId xmlns:a16="http://schemas.microsoft.com/office/drawing/2014/main" id="{0554A1B7-7BD6-B486-0102-0828486F6F22}"/>
              </a:ext>
            </a:extLst>
          </p:cNvPr>
          <p:cNvSpPr txBox="1"/>
          <p:nvPr/>
        </p:nvSpPr>
        <p:spPr>
          <a:xfrm>
            <a:off x="1921288" y="652757"/>
            <a:ext cx="8729700" cy="5973913"/>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600"/>
              </a:spcBef>
              <a:spcAft>
                <a:spcPts val="0"/>
              </a:spcAft>
              <a:buNone/>
            </a:pPr>
            <a:r>
              <a:rPr lang="fr" dirty="0">
                <a:solidFill>
                  <a:srgbClr val="202122"/>
                </a:solidFill>
                <a:highlight>
                  <a:srgbClr val="FFFFFF"/>
                </a:highlight>
              </a:rPr>
              <a:t>After graduating from </a:t>
            </a:r>
            <a:r>
              <a:rPr lang="fr" dirty="0">
                <a:solidFill>
                  <a:schemeClr val="dk1"/>
                </a:solidFill>
                <a:highlight>
                  <a:srgbClr val="FFFFFF"/>
                </a:highlight>
                <a:uFill>
                  <a:noFill/>
                </a:uFill>
                <a:hlinkClick r:id="rId2">
                  <a:extLst>
                    <a:ext uri="{A12FA001-AC4F-418D-AE19-62706E023703}">
                      <ahyp:hlinkClr xmlns:ahyp="http://schemas.microsoft.com/office/drawing/2018/hyperlinkcolor" val="tx"/>
                    </a:ext>
                  </a:extLst>
                </a:hlinkClick>
              </a:rPr>
              <a:t>High </a:t>
            </a:r>
            <a:r>
              <a:rPr lang="fr" dirty="0">
                <a:highlight>
                  <a:srgbClr val="FFFFFF"/>
                </a:highlight>
                <a:uFill>
                  <a:noFill/>
                </a:uFill>
                <a:hlinkClick r:id="rId2">
                  <a:extLst>
                    <a:ext uri="{A12FA001-AC4F-418D-AE19-62706E023703}">
                      <ahyp:hlinkClr xmlns:ahyp="http://schemas.microsoft.com/office/drawing/2018/hyperlinkcolor" val="tx"/>
                    </a:ext>
                  </a:extLst>
                </a:hlinkClick>
              </a:rPr>
              <a:t>School</a:t>
            </a:r>
            <a:r>
              <a:rPr lang="fr" dirty="0">
                <a:highlight>
                  <a:srgbClr val="FFFFFF"/>
                </a:highlight>
              </a:rPr>
              <a:t>, J D Vance joined the </a:t>
            </a:r>
            <a:r>
              <a:rPr lang="fr" b="1" dirty="0">
                <a:highlight>
                  <a:srgbClr val="FFFFFF"/>
                </a:highlight>
              </a:rPr>
              <a:t>US Marine Corp(s)</a:t>
            </a:r>
            <a:r>
              <a:rPr lang="fr" dirty="0">
                <a:highlight>
                  <a:srgbClr val="FFFFFF"/>
                </a:highlight>
              </a:rPr>
              <a:t>, where he served from 2003 to 2007 as a comba</a:t>
            </a:r>
            <a:r>
              <a:rPr lang="fr" b="1" dirty="0">
                <a:highlight>
                  <a:srgbClr val="FFFFFF"/>
                </a:highlight>
              </a:rPr>
              <a:t>t</a:t>
            </a:r>
            <a:r>
              <a:rPr lang="fr" dirty="0">
                <a:highlight>
                  <a:srgbClr val="FFFFFF"/>
                </a:highlight>
              </a:rPr>
              <a:t> correspondent, with six months in </a:t>
            </a:r>
            <a:r>
              <a:rPr lang="fr" dirty="0">
                <a:highlight>
                  <a:srgbClr val="FFFFFF"/>
                </a:highlight>
                <a:uFill>
                  <a:noFill/>
                </a:uFill>
                <a:hlinkClick r:id="rId3">
                  <a:extLst>
                    <a:ext uri="{A12FA001-AC4F-418D-AE19-62706E023703}">
                      <ahyp:hlinkClr xmlns:ahyp="http://schemas.microsoft.com/office/drawing/2018/hyperlinkcolor" val="tx"/>
                    </a:ext>
                  </a:extLst>
                </a:hlinkClick>
              </a:rPr>
              <a:t>Iraq</a:t>
            </a:r>
            <a:r>
              <a:rPr lang="fr" dirty="0">
                <a:highlight>
                  <a:srgbClr val="FFFFFF"/>
                </a:highlight>
              </a:rPr>
              <a:t>. He attended </a:t>
            </a:r>
            <a:r>
              <a:rPr lang="fr" dirty="0">
                <a:highlight>
                  <a:srgbClr val="FFFFFF"/>
                </a:highlight>
                <a:uFill>
                  <a:noFill/>
                </a:uFill>
                <a:hlinkClick r:id="rId4">
                  <a:extLst>
                    <a:ext uri="{A12FA001-AC4F-418D-AE19-62706E023703}">
                      <ahyp:hlinkClr xmlns:ahyp="http://schemas.microsoft.com/office/drawing/2018/hyperlinkcolor" val="tx"/>
                    </a:ext>
                  </a:extLst>
                </a:hlinkClick>
              </a:rPr>
              <a:t>Ohio State University</a:t>
            </a:r>
            <a:r>
              <a:rPr lang="fr" dirty="0">
                <a:highlight>
                  <a:srgbClr val="FFFFFF"/>
                </a:highlight>
              </a:rPr>
              <a:t> afterwards, graduating in 2009, then graduated in 2013 from </a:t>
            </a:r>
            <a:r>
              <a:rPr lang="fr" dirty="0">
                <a:highlight>
                  <a:srgbClr val="FFFFFF"/>
                </a:highlight>
                <a:uFill>
                  <a:noFill/>
                </a:uFill>
                <a:hlinkClick r:id="rId5">
                  <a:extLst>
                    <a:ext uri="{A12FA001-AC4F-418D-AE19-62706E023703}">
                      <ahyp:hlinkClr xmlns:ahyp="http://schemas.microsoft.com/office/drawing/2018/hyperlinkcolor" val="tx"/>
                    </a:ext>
                  </a:extLst>
                </a:hlinkClick>
              </a:rPr>
              <a:t>Yale Law School</a:t>
            </a:r>
            <a:r>
              <a:rPr lang="fr" dirty="0">
                <a:highlight>
                  <a:srgbClr val="FFFFFF"/>
                </a:highlight>
              </a:rPr>
              <a:t>, where he was an editor of </a:t>
            </a:r>
            <a:r>
              <a:rPr lang="fr" i="1" dirty="0">
                <a:highlight>
                  <a:srgbClr val="FFFFFF"/>
                </a:highlight>
                <a:uFill>
                  <a:noFill/>
                </a:uFill>
                <a:hlinkClick r:id="rId6">
                  <a:extLst>
                    <a:ext uri="{A12FA001-AC4F-418D-AE19-62706E023703}">
                      <ahyp:hlinkClr xmlns:ahyp="http://schemas.microsoft.com/office/drawing/2018/hyperlinkcolor" val="tx"/>
                    </a:ext>
                  </a:extLst>
                </a:hlinkClick>
              </a:rPr>
              <a:t>The Yale Law Journal</a:t>
            </a:r>
            <a:r>
              <a:rPr lang="fr" dirty="0">
                <a:highlight>
                  <a:srgbClr val="FFFFFF"/>
                </a:highlight>
              </a:rPr>
              <a:t>.</a:t>
            </a:r>
            <a:endParaRPr dirty="0">
              <a:highlight>
                <a:srgbClr val="FFFFFF"/>
              </a:highlight>
            </a:endParaRPr>
          </a:p>
          <a:p>
            <a:pPr marL="0" lvl="0" indent="0" algn="just" rtl="0">
              <a:lnSpc>
                <a:spcPct val="115000"/>
              </a:lnSpc>
              <a:spcBef>
                <a:spcPts val="1200"/>
              </a:spcBef>
              <a:spcAft>
                <a:spcPts val="0"/>
              </a:spcAft>
              <a:buNone/>
            </a:pPr>
            <a:r>
              <a:rPr lang="fr" dirty="0">
                <a:highlight>
                  <a:srgbClr val="FFFFFF"/>
                </a:highlight>
              </a:rPr>
              <a:t> In 2016, Vance published his </a:t>
            </a:r>
            <a:r>
              <a:rPr lang="fr" b="1" dirty="0">
                <a:highlight>
                  <a:srgbClr val="FFFFFF"/>
                </a:highlight>
                <a:uFill>
                  <a:noFill/>
                </a:uFill>
                <a:hlinkClick r:id="rId7">
                  <a:extLst>
                    <a:ext uri="{A12FA001-AC4F-418D-AE19-62706E023703}">
                      <ahyp:hlinkClr xmlns:ahyp="http://schemas.microsoft.com/office/drawing/2018/hyperlinkcolor" val="tx"/>
                    </a:ext>
                  </a:extLst>
                </a:hlinkClick>
              </a:rPr>
              <a:t>bestselling</a:t>
            </a:r>
            <a:r>
              <a:rPr lang="fr" b="1" dirty="0">
                <a:highlight>
                  <a:srgbClr val="FFFFFF"/>
                </a:highlight>
              </a:rPr>
              <a:t> memoir</a:t>
            </a:r>
            <a:r>
              <a:rPr lang="fr" dirty="0">
                <a:highlight>
                  <a:srgbClr val="FFFFFF"/>
                </a:highlight>
              </a:rPr>
              <a:t> </a:t>
            </a:r>
            <a:r>
              <a:rPr lang="fr" b="1" i="1" dirty="0">
                <a:highlight>
                  <a:srgbClr val="FFFFFF"/>
                </a:highlight>
                <a:uFill>
                  <a:noFill/>
                </a:uFill>
                <a:hlinkClick r:id="rId8">
                  <a:extLst>
                    <a:ext uri="{A12FA001-AC4F-418D-AE19-62706E023703}">
                      <ahyp:hlinkClr xmlns:ahyp="http://schemas.microsoft.com/office/drawing/2018/hyperlinkcolor" val="tx"/>
                    </a:ext>
                  </a:extLst>
                </a:hlinkClick>
              </a:rPr>
              <a:t>Hillbilly Elegy</a:t>
            </a:r>
            <a:r>
              <a:rPr lang="fr" dirty="0">
                <a:highlight>
                  <a:srgbClr val="FFFFFF"/>
                </a:highlight>
              </a:rPr>
              <a:t>, about the socioeconomic problems of his hometown of </a:t>
            </a:r>
            <a:r>
              <a:rPr lang="fr" dirty="0">
                <a:highlight>
                  <a:srgbClr val="FFFFFF"/>
                </a:highlight>
                <a:uFill>
                  <a:noFill/>
                </a:uFill>
                <a:hlinkClick r:id="rId9">
                  <a:extLst>
                    <a:ext uri="{A12FA001-AC4F-418D-AE19-62706E023703}">
                      <ahyp:hlinkClr xmlns:ahyp="http://schemas.microsoft.com/office/drawing/2018/hyperlinkcolor" val="tx"/>
                    </a:ext>
                  </a:extLst>
                </a:hlinkClick>
              </a:rPr>
              <a:t>Middletown, Ohio</a:t>
            </a:r>
            <a:r>
              <a:rPr lang="fr" dirty="0">
                <a:highlight>
                  <a:srgbClr val="FFFFFF"/>
                </a:highlight>
              </a:rPr>
              <a:t> and about his family history of poverty and </a:t>
            </a:r>
            <a:r>
              <a:rPr lang="fr" dirty="0">
                <a:highlight>
                  <a:srgbClr val="FFFFFF"/>
                </a:highlight>
                <a:uFill>
                  <a:noFill/>
                </a:uFill>
                <a:hlinkClick r:id="rId10">
                  <a:extLst>
                    <a:ext uri="{A12FA001-AC4F-418D-AE19-62706E023703}">
                      <ahyp:hlinkClr xmlns:ahyp="http://schemas.microsoft.com/office/drawing/2018/hyperlinkcolor" val="tx"/>
                    </a:ext>
                  </a:extLst>
                </a:hlinkClick>
              </a:rPr>
              <a:t>manual </a:t>
            </a:r>
            <a:r>
              <a:rPr lang="fr" dirty="0">
                <a:highlight>
                  <a:srgbClr val="FFFFFF"/>
                </a:highlight>
              </a:rPr>
              <a:t>jobs. The book received considerable press attention and was adapted into </a:t>
            </a:r>
            <a:r>
              <a:rPr lang="fr" dirty="0">
                <a:highlight>
                  <a:srgbClr val="FFFFFF"/>
                </a:highlight>
                <a:uFill>
                  <a:noFill/>
                </a:uFill>
                <a:hlinkClick r:id="rId11">
                  <a:extLst>
                    <a:ext uri="{A12FA001-AC4F-418D-AE19-62706E023703}">
                      <ahyp:hlinkClr xmlns:ahyp="http://schemas.microsoft.com/office/drawing/2018/hyperlinkcolor" val="tx"/>
                    </a:ext>
                  </a:extLst>
                </a:hlinkClick>
              </a:rPr>
              <a:t>a feature film</a:t>
            </a:r>
            <a:r>
              <a:rPr lang="fr" dirty="0">
                <a:highlight>
                  <a:srgbClr val="FFFFFF"/>
                </a:highlight>
              </a:rPr>
              <a:t> in 2020. </a:t>
            </a:r>
            <a:r>
              <a:rPr lang="fr" b="1" dirty="0">
                <a:highlight>
                  <a:srgbClr val="FFFF00"/>
                </a:highlight>
              </a:rPr>
              <a:t>A hillbilly = un plouc, un bouseux / elegy = poem, ode.</a:t>
            </a:r>
            <a:endParaRPr b="1" dirty="0">
              <a:highlight>
                <a:srgbClr val="FFFF00"/>
              </a:highlight>
            </a:endParaRPr>
          </a:p>
          <a:p>
            <a:pPr marL="0" lvl="0" indent="0" algn="just" rtl="0">
              <a:lnSpc>
                <a:spcPct val="115000"/>
              </a:lnSpc>
              <a:spcBef>
                <a:spcPts val="1200"/>
              </a:spcBef>
              <a:spcAft>
                <a:spcPts val="0"/>
              </a:spcAft>
              <a:buNone/>
            </a:pPr>
            <a:r>
              <a:rPr lang="fr" dirty="0">
                <a:highlight>
                  <a:srgbClr val="FFFFFF"/>
                </a:highlight>
              </a:rPr>
              <a:t>Vance became senator for</a:t>
            </a:r>
            <a:r>
              <a:rPr lang="fr" dirty="0">
                <a:highlight>
                  <a:srgbClr val="FFFFFF"/>
                </a:highlight>
                <a:uFill>
                  <a:noFill/>
                </a:uFill>
                <a:hlinkClick r:id="rId12">
                  <a:extLst>
                    <a:ext uri="{A12FA001-AC4F-418D-AE19-62706E023703}">
                      <ahyp:hlinkClr xmlns:ahyp="http://schemas.microsoft.com/office/drawing/2018/hyperlinkcolor" val="tx"/>
                    </a:ext>
                  </a:extLst>
                </a:hlinkClick>
              </a:rPr>
              <a:t> </a:t>
            </a:r>
            <a:r>
              <a:rPr lang="fr" b="1" dirty="0">
                <a:highlight>
                  <a:srgbClr val="FFFFFF"/>
                </a:highlight>
                <a:uFill>
                  <a:noFill/>
                </a:uFill>
                <a:hlinkClick r:id="rId12">
                  <a:extLst>
                    <a:ext uri="{A12FA001-AC4F-418D-AE19-62706E023703}">
                      <ahyp:hlinkClr xmlns:ahyp="http://schemas.microsoft.com/office/drawing/2018/hyperlinkcolor" val="tx"/>
                    </a:ext>
                  </a:extLst>
                </a:hlinkClick>
              </a:rPr>
              <a:t>Ohio</a:t>
            </a:r>
            <a:r>
              <a:rPr lang="fr" dirty="0">
                <a:highlight>
                  <a:srgbClr val="FFFFFF"/>
                </a:highlight>
              </a:rPr>
              <a:t> in 2022. </a:t>
            </a:r>
            <a:r>
              <a:rPr lang="fr" b="1" dirty="0">
                <a:highlight>
                  <a:srgbClr val="FFFFFF"/>
                </a:highlight>
              </a:rPr>
              <a:t>Initially </a:t>
            </a:r>
            <a:r>
              <a:rPr lang="fr" b="1" dirty="0">
                <a:highlight>
                  <a:srgbClr val="FFFFFF"/>
                </a:highlight>
                <a:uFill>
                  <a:noFill/>
                </a:uFill>
                <a:hlinkClick r:id="rId13">
                  <a:extLst>
                    <a:ext uri="{A12FA001-AC4F-418D-AE19-62706E023703}">
                      <ahyp:hlinkClr xmlns:ahyp="http://schemas.microsoft.com/office/drawing/2018/hyperlinkcolor" val="tx"/>
                    </a:ext>
                  </a:extLst>
                </a:hlinkClick>
              </a:rPr>
              <a:t>opposed to Donald Trump's candidacy</a:t>
            </a:r>
            <a:r>
              <a:rPr lang="fr" dirty="0">
                <a:highlight>
                  <a:srgbClr val="FFFFFF"/>
                </a:highlight>
              </a:rPr>
              <a:t> in the 2016 election, Vance has become a strong Trump supporter since Trump's presidency. In July 2024, Trump selected Vance as his </a:t>
            </a:r>
            <a:r>
              <a:rPr lang="fr" b="1" dirty="0">
                <a:highlight>
                  <a:srgbClr val="FFFFFF"/>
                </a:highlight>
              </a:rPr>
              <a:t>running mate</a:t>
            </a:r>
            <a:r>
              <a:rPr lang="fr" dirty="0">
                <a:highlight>
                  <a:srgbClr val="FFFFFF"/>
                </a:highlight>
              </a:rPr>
              <a:t> for vice president.</a:t>
            </a:r>
            <a:endParaRPr dirty="0">
              <a:highlight>
                <a:srgbClr val="FFFFFF"/>
              </a:highlight>
            </a:endParaRPr>
          </a:p>
          <a:p>
            <a:pPr marL="0" lvl="0" indent="0" algn="just" rtl="0">
              <a:lnSpc>
                <a:spcPct val="115000"/>
              </a:lnSpc>
              <a:spcBef>
                <a:spcPts val="1200"/>
              </a:spcBef>
              <a:spcAft>
                <a:spcPts val="1200"/>
              </a:spcAft>
              <a:buNone/>
            </a:pPr>
            <a:r>
              <a:rPr lang="fr" dirty="0">
                <a:highlight>
                  <a:srgbClr val="FFFFFF"/>
                </a:highlight>
              </a:rPr>
              <a:t>His </a:t>
            </a:r>
            <a:r>
              <a:rPr lang="fr" dirty="0">
                <a:highlight>
                  <a:srgbClr val="FFFFFF"/>
                </a:highlight>
                <a:uFill>
                  <a:noFill/>
                </a:uFill>
                <a:hlinkClick r:id="rId14">
                  <a:extLst>
                    <a:ext uri="{A12FA001-AC4F-418D-AE19-62706E023703}">
                      <ahyp:hlinkClr xmlns:ahyp="http://schemas.microsoft.com/office/drawing/2018/hyperlinkcolor" val="tx"/>
                    </a:ext>
                  </a:extLst>
                </a:hlinkClick>
              </a:rPr>
              <a:t>political positions</a:t>
            </a:r>
            <a:r>
              <a:rPr lang="fr" dirty="0">
                <a:highlight>
                  <a:srgbClr val="FFFFFF"/>
                </a:highlight>
              </a:rPr>
              <a:t> include </a:t>
            </a:r>
            <a:r>
              <a:rPr lang="fr" b="1" dirty="0">
                <a:highlight>
                  <a:srgbClr val="FFFFFF"/>
                </a:highlight>
              </a:rPr>
              <a:t>opposition to </a:t>
            </a:r>
            <a:r>
              <a:rPr lang="fr" b="1" dirty="0">
                <a:highlight>
                  <a:srgbClr val="FFFFFF"/>
                </a:highlight>
                <a:uFill>
                  <a:noFill/>
                </a:uFill>
                <a:hlinkClick r:id="rId15">
                  <a:extLst>
                    <a:ext uri="{A12FA001-AC4F-418D-AE19-62706E023703}">
                      <ahyp:hlinkClr xmlns:ahyp="http://schemas.microsoft.com/office/drawing/2018/hyperlinkcolor" val="tx"/>
                    </a:ext>
                  </a:extLst>
                </a:hlinkClick>
              </a:rPr>
              <a:t>abortion</a:t>
            </a:r>
            <a:r>
              <a:rPr lang="fr" b="1" dirty="0">
                <a:highlight>
                  <a:srgbClr val="FFFFFF"/>
                </a:highlight>
              </a:rPr>
              <a:t>, </a:t>
            </a:r>
            <a:r>
              <a:rPr lang="fr" b="1" dirty="0">
                <a:highlight>
                  <a:srgbClr val="FFFFFF"/>
                </a:highlight>
                <a:uFill>
                  <a:noFill/>
                </a:uFill>
                <a:hlinkClick r:id="rId16">
                  <a:extLst>
                    <a:ext uri="{A12FA001-AC4F-418D-AE19-62706E023703}">
                      <ahyp:hlinkClr xmlns:ahyp="http://schemas.microsoft.com/office/drawing/2018/hyperlinkcolor" val="tx"/>
                    </a:ext>
                  </a:extLst>
                </a:hlinkClick>
              </a:rPr>
              <a:t>same-sex marriage</a:t>
            </a:r>
            <a:r>
              <a:rPr lang="fr" b="1" dirty="0">
                <a:highlight>
                  <a:srgbClr val="FFFFFF"/>
                </a:highlight>
              </a:rPr>
              <a:t>, </a:t>
            </a:r>
            <a:r>
              <a:rPr lang="fr" b="1" dirty="0">
                <a:highlight>
                  <a:srgbClr val="FFFFFF"/>
                </a:highlight>
                <a:uFill>
                  <a:noFill/>
                </a:uFill>
                <a:hlinkClick r:id="rId17">
                  <a:extLst>
                    <a:ext uri="{A12FA001-AC4F-418D-AE19-62706E023703}">
                      <ahyp:hlinkClr xmlns:ahyp="http://schemas.microsoft.com/office/drawing/2018/hyperlinkcolor" val="tx"/>
                    </a:ext>
                  </a:extLst>
                </a:hlinkClick>
              </a:rPr>
              <a:t>gun control</a:t>
            </a:r>
            <a:r>
              <a:rPr lang="fr" b="1" dirty="0">
                <a:highlight>
                  <a:srgbClr val="FFFFFF"/>
                </a:highlight>
              </a:rPr>
              <a:t>, and </a:t>
            </a:r>
            <a:r>
              <a:rPr lang="fr" b="1" dirty="0">
                <a:highlight>
                  <a:srgbClr val="FFFFFF"/>
                </a:highlight>
                <a:uFill>
                  <a:noFill/>
                </a:uFill>
                <a:hlinkClick r:id="rId18">
                  <a:extLst>
                    <a:ext uri="{A12FA001-AC4F-418D-AE19-62706E023703}">
                      <ahyp:hlinkClr xmlns:ahyp="http://schemas.microsoft.com/office/drawing/2018/hyperlinkcolor" val="tx"/>
                    </a:ext>
                  </a:extLst>
                </a:hlinkClick>
              </a:rPr>
              <a:t>gender-affirming care for minors</a:t>
            </a:r>
            <a:r>
              <a:rPr lang="fr" b="1" dirty="0">
                <a:highlight>
                  <a:srgbClr val="FFFFFF"/>
                </a:highlight>
              </a:rPr>
              <a:t>.</a:t>
            </a:r>
            <a:r>
              <a:rPr lang="fr" dirty="0">
                <a:highlight>
                  <a:srgbClr val="FFFFFF"/>
                </a:highlight>
              </a:rPr>
              <a:t> He also opposes continued </a:t>
            </a:r>
            <a:r>
              <a:rPr lang="fr" b="1" dirty="0">
                <a:highlight>
                  <a:srgbClr val="FFFFFF"/>
                </a:highlight>
                <a:uFill>
                  <a:noFill/>
                </a:uFill>
                <a:hlinkClick r:id="rId19">
                  <a:extLst>
                    <a:ext uri="{A12FA001-AC4F-418D-AE19-62706E023703}">
                      <ahyp:hlinkClr xmlns:ahyp="http://schemas.microsoft.com/office/drawing/2018/hyperlinkcolor" val="tx"/>
                    </a:ext>
                  </a:extLst>
                </a:hlinkClick>
              </a:rPr>
              <a:t>American military aid to Ukraine</a:t>
            </a:r>
            <a:r>
              <a:rPr lang="fr" b="1" dirty="0">
                <a:highlight>
                  <a:srgbClr val="FFFFFF"/>
                </a:highlight>
              </a:rPr>
              <a:t>.</a:t>
            </a:r>
            <a:endParaRPr sz="1800" b="1" baseline="30000" dirty="0">
              <a:highlight>
                <a:srgbClr val="FFFFFF"/>
              </a:highlight>
            </a:endParaRPr>
          </a:p>
        </p:txBody>
      </p:sp>
    </p:spTree>
    <p:extLst>
      <p:ext uri="{BB962C8B-B14F-4D97-AF65-F5344CB8AC3E}">
        <p14:creationId xmlns:p14="http://schemas.microsoft.com/office/powerpoint/2010/main" val="397990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FBB80E4C-E0B6-5823-BD2E-E7E4A061A4D7}"/>
              </a:ext>
            </a:extLst>
          </p:cNvPr>
          <p:cNvPicPr>
            <a:picLocks noChangeAspect="1"/>
          </p:cNvPicPr>
          <p:nvPr/>
        </p:nvPicPr>
        <p:blipFill>
          <a:blip r:embed="rId2"/>
          <a:srcRect l="6161" t="27619" r="41339" b="8889"/>
          <a:stretch/>
        </p:blipFill>
        <p:spPr>
          <a:xfrm>
            <a:off x="2001262" y="643467"/>
            <a:ext cx="8189476"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3392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64A28D4-9C1A-4884-12CE-D9086C5C194A}"/>
              </a:ext>
            </a:extLst>
          </p:cNvPr>
          <p:cNvPicPr>
            <a:picLocks noChangeAspect="1"/>
          </p:cNvPicPr>
          <p:nvPr/>
        </p:nvPicPr>
        <p:blipFill rotWithShape="1">
          <a:blip r:embed="rId2"/>
          <a:srcRect l="29128" t="64031" r="31715" b="10078"/>
          <a:stretch/>
        </p:blipFill>
        <p:spPr>
          <a:xfrm>
            <a:off x="159488" y="37214"/>
            <a:ext cx="4774019" cy="1775638"/>
          </a:xfrm>
          <a:prstGeom prst="rect">
            <a:avLst/>
          </a:prstGeom>
        </p:spPr>
      </p:pic>
      <p:sp>
        <p:nvSpPr>
          <p:cNvPr id="8" name="ZoneTexte 7">
            <a:extLst>
              <a:ext uri="{FF2B5EF4-FFF2-40B4-BE49-F238E27FC236}">
                <a16:creationId xmlns:a16="http://schemas.microsoft.com/office/drawing/2014/main" id="{BC4226CE-F794-4693-B888-C80A1757995B}"/>
              </a:ext>
            </a:extLst>
          </p:cNvPr>
          <p:cNvSpPr txBox="1"/>
          <p:nvPr/>
        </p:nvSpPr>
        <p:spPr>
          <a:xfrm>
            <a:off x="159487" y="5897456"/>
            <a:ext cx="9122736" cy="923330"/>
          </a:xfrm>
          <a:prstGeom prst="rect">
            <a:avLst/>
          </a:prstGeom>
          <a:noFill/>
        </p:spPr>
        <p:txBody>
          <a:bodyPr wrap="square" rtlCol="0">
            <a:spAutoFit/>
          </a:bodyPr>
          <a:lstStyle/>
          <a:p>
            <a:r>
              <a:rPr lang="en-US" dirty="0">
                <a:highlight>
                  <a:srgbClr val="FFFF00"/>
                </a:highlight>
              </a:rPr>
              <a:t>2016</a:t>
            </a:r>
            <a:r>
              <a:rPr lang="en-US" dirty="0"/>
              <a:t> Trump won small towns and rural America easily, claiming 62% of the votes while Democratic candidate Hillary Clinton received 34%.</a:t>
            </a:r>
          </a:p>
          <a:p>
            <a:r>
              <a:rPr lang="fr-FR" dirty="0">
                <a:highlight>
                  <a:srgbClr val="FFFF00"/>
                </a:highlight>
              </a:rPr>
              <a:t>2020</a:t>
            </a:r>
            <a:r>
              <a:rPr lang="fr-FR" dirty="0"/>
              <a:t> Biden </a:t>
            </a:r>
            <a:r>
              <a:rPr lang="en-US" dirty="0"/>
              <a:t>won only 28 percent of that voting bloc in 2020.</a:t>
            </a:r>
            <a:endParaRPr lang="fr-FR" dirty="0"/>
          </a:p>
        </p:txBody>
      </p:sp>
      <p:pic>
        <p:nvPicPr>
          <p:cNvPr id="10" name="Image 9">
            <a:extLst>
              <a:ext uri="{FF2B5EF4-FFF2-40B4-BE49-F238E27FC236}">
                <a16:creationId xmlns:a16="http://schemas.microsoft.com/office/drawing/2014/main" id="{FD01E160-3DB3-4753-CC0C-0E520960C65C}"/>
              </a:ext>
            </a:extLst>
          </p:cNvPr>
          <p:cNvPicPr>
            <a:picLocks noChangeAspect="1"/>
          </p:cNvPicPr>
          <p:nvPr/>
        </p:nvPicPr>
        <p:blipFill rotWithShape="1">
          <a:blip r:embed="rId3"/>
          <a:srcRect l="10465" t="20466" r="10698" b="22946"/>
          <a:stretch/>
        </p:blipFill>
        <p:spPr>
          <a:xfrm>
            <a:off x="6666614" y="148448"/>
            <a:ext cx="4820093" cy="1946165"/>
          </a:xfrm>
          <a:prstGeom prst="rect">
            <a:avLst/>
          </a:prstGeom>
        </p:spPr>
      </p:pic>
      <p:pic>
        <p:nvPicPr>
          <p:cNvPr id="12" name="Image 11">
            <a:extLst>
              <a:ext uri="{FF2B5EF4-FFF2-40B4-BE49-F238E27FC236}">
                <a16:creationId xmlns:a16="http://schemas.microsoft.com/office/drawing/2014/main" id="{556C2EFD-61B7-0501-183D-201D7E4869BA}"/>
              </a:ext>
            </a:extLst>
          </p:cNvPr>
          <p:cNvPicPr>
            <a:picLocks noChangeAspect="1"/>
          </p:cNvPicPr>
          <p:nvPr/>
        </p:nvPicPr>
        <p:blipFill rotWithShape="1">
          <a:blip r:embed="rId4"/>
          <a:srcRect l="20843" t="51783" r="8517" b="16899"/>
          <a:stretch/>
        </p:blipFill>
        <p:spPr>
          <a:xfrm>
            <a:off x="159488" y="1901626"/>
            <a:ext cx="5188689" cy="1293969"/>
          </a:xfrm>
          <a:prstGeom prst="rect">
            <a:avLst/>
          </a:prstGeom>
        </p:spPr>
      </p:pic>
      <p:pic>
        <p:nvPicPr>
          <p:cNvPr id="14" name="Image 13" descr="Une image contenant texte, capture d’écran, Police, nombre&#10;&#10;Description générée automatiquement">
            <a:extLst>
              <a:ext uri="{FF2B5EF4-FFF2-40B4-BE49-F238E27FC236}">
                <a16:creationId xmlns:a16="http://schemas.microsoft.com/office/drawing/2014/main" id="{55F56E76-D193-119B-C877-BF626697A4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9334" y="3429000"/>
            <a:ext cx="4787550" cy="2244164"/>
          </a:xfrm>
          <a:prstGeom prst="rect">
            <a:avLst/>
          </a:prstGeom>
        </p:spPr>
      </p:pic>
      <p:pic>
        <p:nvPicPr>
          <p:cNvPr id="16" name="Image 15">
            <a:extLst>
              <a:ext uri="{FF2B5EF4-FFF2-40B4-BE49-F238E27FC236}">
                <a16:creationId xmlns:a16="http://schemas.microsoft.com/office/drawing/2014/main" id="{0D770263-1191-13B0-4DB6-7C18E6162F77}"/>
              </a:ext>
            </a:extLst>
          </p:cNvPr>
          <p:cNvPicPr>
            <a:picLocks noChangeAspect="1"/>
          </p:cNvPicPr>
          <p:nvPr/>
        </p:nvPicPr>
        <p:blipFill rotWithShape="1">
          <a:blip r:embed="rId6"/>
          <a:srcRect l="5145" t="22171" r="26134" b="18760"/>
          <a:stretch/>
        </p:blipFill>
        <p:spPr>
          <a:xfrm>
            <a:off x="6482317" y="2323907"/>
            <a:ext cx="5463634" cy="2641680"/>
          </a:xfrm>
          <a:prstGeom prst="rect">
            <a:avLst/>
          </a:prstGeom>
        </p:spPr>
      </p:pic>
    </p:spTree>
    <p:extLst>
      <p:ext uri="{BB962C8B-B14F-4D97-AF65-F5344CB8AC3E}">
        <p14:creationId xmlns:p14="http://schemas.microsoft.com/office/powerpoint/2010/main" val="207339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Icône d’ordinateur&#10;&#10;Description générée automatiquement">
            <a:extLst>
              <a:ext uri="{FF2B5EF4-FFF2-40B4-BE49-F238E27FC236}">
                <a16:creationId xmlns:a16="http://schemas.microsoft.com/office/drawing/2014/main" id="{58CB84D5-08F0-E520-8829-39B14E4845DA}"/>
              </a:ext>
            </a:extLst>
          </p:cNvPr>
          <p:cNvPicPr>
            <a:picLocks noChangeAspect="1"/>
          </p:cNvPicPr>
          <p:nvPr/>
        </p:nvPicPr>
        <p:blipFill rotWithShape="1">
          <a:blip r:embed="rId2"/>
          <a:srcRect l="16047" t="22171" r="29796" b="9931"/>
          <a:stretch/>
        </p:blipFill>
        <p:spPr>
          <a:xfrm>
            <a:off x="2146126" y="643467"/>
            <a:ext cx="7899747" cy="5571065"/>
          </a:xfrm>
          <a:prstGeom prst="rect">
            <a:avLst/>
          </a:prstGeom>
          <a:ln>
            <a:noFill/>
          </a:ln>
        </p:spPr>
      </p:pic>
    </p:spTree>
    <p:extLst>
      <p:ext uri="{BB962C8B-B14F-4D97-AF65-F5344CB8AC3E}">
        <p14:creationId xmlns:p14="http://schemas.microsoft.com/office/powerpoint/2010/main" val="681331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pic>
        <p:nvPicPr>
          <p:cNvPr id="447" name="Google Shape;447;p62" descr="Yeah, this was not a good idea. The Senate is a fundamentally undemocratic  institution. : LateStageCapitalism"/>
          <p:cNvPicPr preferRelativeResize="0"/>
          <p:nvPr/>
        </p:nvPicPr>
        <p:blipFill rotWithShape="1">
          <a:blip r:embed="rId3">
            <a:alphaModFix/>
          </a:blip>
          <a:srcRect l="2971" t="29670" r="3281" b="2074"/>
          <a:stretch/>
        </p:blipFill>
        <p:spPr>
          <a:xfrm>
            <a:off x="1193233" y="2209823"/>
            <a:ext cx="4902767" cy="3346335"/>
          </a:xfrm>
          <a:prstGeom prst="rect">
            <a:avLst/>
          </a:prstGeom>
          <a:noFill/>
          <a:ln>
            <a:noFill/>
          </a:ln>
        </p:spPr>
      </p:pic>
      <p:sp>
        <p:nvSpPr>
          <p:cNvPr id="448" name="Google Shape;448;p62"/>
          <p:cNvSpPr txBox="1"/>
          <p:nvPr/>
        </p:nvSpPr>
        <p:spPr>
          <a:xfrm>
            <a:off x="7690367" y="1388167"/>
            <a:ext cx="4000000" cy="4308831"/>
          </a:xfrm>
          <a:prstGeom prst="rect">
            <a:avLst/>
          </a:prstGeom>
          <a:noFill/>
          <a:ln>
            <a:noFill/>
          </a:ln>
        </p:spPr>
        <p:txBody>
          <a:bodyPr spcFirstLastPara="1" wrap="square" lIns="121900" tIns="121900" rIns="121900" bIns="121900" anchor="t" anchorCtr="0">
            <a:spAutoFit/>
          </a:bodyPr>
          <a:lstStyle/>
          <a:p>
            <a:pPr marL="609585"/>
            <a:r>
              <a:rPr lang="fr" sz="2400" b="1" dirty="0">
                <a:solidFill>
                  <a:schemeClr val="dk1"/>
                </a:solidFill>
                <a:latin typeface="Calibri"/>
                <a:ea typeface="Calibri"/>
                <a:cs typeface="Calibri"/>
                <a:sym typeface="Calibri"/>
              </a:rPr>
              <a:t>In the US Senate: over-representation</a:t>
            </a:r>
            <a:r>
              <a:rPr lang="fr" sz="2400" dirty="0">
                <a:solidFill>
                  <a:schemeClr val="dk1"/>
                </a:solidFill>
                <a:latin typeface="Calibri"/>
                <a:ea typeface="Calibri"/>
                <a:cs typeface="Calibri"/>
                <a:sym typeface="Calibri"/>
              </a:rPr>
              <a:t> of some rural, less </a:t>
            </a:r>
            <a:r>
              <a:rPr lang="fr" sz="2400" b="1" dirty="0">
                <a:solidFill>
                  <a:schemeClr val="dk1"/>
                </a:solidFill>
                <a:latin typeface="Calibri"/>
                <a:ea typeface="Calibri"/>
                <a:cs typeface="Calibri"/>
                <a:sym typeface="Calibri"/>
              </a:rPr>
              <a:t>populous</a:t>
            </a:r>
            <a:r>
              <a:rPr lang="fr" sz="2400" dirty="0">
                <a:solidFill>
                  <a:schemeClr val="dk1"/>
                </a:solidFill>
                <a:latin typeface="Calibri"/>
                <a:ea typeface="Calibri"/>
                <a:cs typeface="Calibri"/>
                <a:sym typeface="Calibri"/>
              </a:rPr>
              <a:t>, often </a:t>
            </a:r>
            <a:r>
              <a:rPr lang="fr" sz="2400" b="1" dirty="0">
                <a:solidFill>
                  <a:schemeClr val="dk1"/>
                </a:solidFill>
                <a:latin typeface="Calibri"/>
                <a:ea typeface="Calibri"/>
                <a:cs typeface="Calibri"/>
                <a:sym typeface="Calibri"/>
              </a:rPr>
              <a:t>conservative</a:t>
            </a:r>
            <a:r>
              <a:rPr lang="fr" sz="2400" dirty="0">
                <a:solidFill>
                  <a:schemeClr val="dk1"/>
                </a:solidFill>
                <a:latin typeface="Calibri"/>
                <a:ea typeface="Calibri"/>
                <a:cs typeface="Calibri"/>
                <a:sym typeface="Calibri"/>
              </a:rPr>
              <a:t> states and under-representation of populous states. </a:t>
            </a:r>
            <a:endParaRPr sz="2400" dirty="0">
              <a:solidFill>
                <a:schemeClr val="dk1"/>
              </a:solidFill>
              <a:latin typeface="Calibri"/>
              <a:ea typeface="Calibri"/>
              <a:cs typeface="Calibri"/>
              <a:sym typeface="Calibri"/>
            </a:endParaRPr>
          </a:p>
          <a:p>
            <a:pPr marL="609585"/>
            <a:endParaRPr sz="2400" dirty="0">
              <a:solidFill>
                <a:schemeClr val="dk1"/>
              </a:solidFill>
              <a:latin typeface="Calibri"/>
              <a:ea typeface="Calibri"/>
              <a:cs typeface="Calibri"/>
              <a:sym typeface="Calibri"/>
            </a:endParaRPr>
          </a:p>
          <a:p>
            <a:pPr marL="609585"/>
            <a:r>
              <a:rPr lang="fr" sz="2400" dirty="0">
                <a:solidFill>
                  <a:schemeClr val="dk1"/>
                </a:solidFill>
                <a:latin typeface="Calibri"/>
                <a:ea typeface="Calibri"/>
                <a:cs typeface="Calibri"/>
                <a:sym typeface="Calibri"/>
              </a:rPr>
              <a:t>This system is meant to guarantee the </a:t>
            </a:r>
            <a:r>
              <a:rPr lang="fr" sz="2400" b="1" dirty="0">
                <a:solidFill>
                  <a:schemeClr val="dk1"/>
                </a:solidFill>
                <a:latin typeface="Calibri"/>
                <a:ea typeface="Calibri"/>
                <a:cs typeface="Calibri"/>
                <a:sym typeface="Calibri"/>
              </a:rPr>
              <a:t>federal structure </a:t>
            </a:r>
            <a:r>
              <a:rPr lang="fr" sz="2400" dirty="0">
                <a:solidFill>
                  <a:schemeClr val="dk1"/>
                </a:solidFill>
                <a:latin typeface="Calibri"/>
                <a:ea typeface="Calibri"/>
                <a:cs typeface="Calibri"/>
                <a:sym typeface="Calibri"/>
              </a:rPr>
              <a:t>of the country.</a:t>
            </a:r>
            <a:endParaRPr sz="2400" dirty="0">
              <a:solidFill>
                <a:schemeClr val="dk1"/>
              </a:solidFill>
              <a:latin typeface="Calibri"/>
              <a:ea typeface="Calibri"/>
              <a:cs typeface="Calibri"/>
              <a:sym typeface="Calibri"/>
            </a:endParaRPr>
          </a:p>
        </p:txBody>
      </p:sp>
      <p:sp>
        <p:nvSpPr>
          <p:cNvPr id="4" name="ZoneTexte 3">
            <a:extLst>
              <a:ext uri="{FF2B5EF4-FFF2-40B4-BE49-F238E27FC236}">
                <a16:creationId xmlns:a16="http://schemas.microsoft.com/office/drawing/2014/main" id="{960DBB80-E89D-F9EF-990A-131A3B17617B}"/>
              </a:ext>
            </a:extLst>
          </p:cNvPr>
          <p:cNvSpPr txBox="1"/>
          <p:nvPr/>
        </p:nvSpPr>
        <p:spPr>
          <a:xfrm>
            <a:off x="616688" y="595423"/>
            <a:ext cx="6507126" cy="1200329"/>
          </a:xfrm>
          <a:prstGeom prst="rect">
            <a:avLst/>
          </a:prstGeom>
          <a:noFill/>
        </p:spPr>
        <p:txBody>
          <a:bodyPr wrap="square" rtlCol="0">
            <a:spAutoFit/>
          </a:bodyPr>
          <a:lstStyle/>
          <a:p>
            <a:r>
              <a:rPr lang="en-US" dirty="0"/>
              <a:t>“The </a:t>
            </a:r>
            <a:r>
              <a:rPr lang="en-US" b="1" dirty="0"/>
              <a:t>rural skew </a:t>
            </a:r>
            <a:r>
              <a:rPr lang="en-US" dirty="0"/>
              <a:t>in especially the Senate and the electoral college is really shaping our institutions in a way that I don’t think people fully comprehend,” said Matt Hildreth, executive director of the progressive group RuralOrganizing.org.</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5697</Words>
  <Application>Microsoft Office PowerPoint</Application>
  <PresentationFormat>Grand écran</PresentationFormat>
  <Paragraphs>159</Paragraphs>
  <Slides>34</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34</vt:i4>
      </vt:variant>
    </vt:vector>
  </HeadingPairs>
  <TitlesOfParts>
    <vt:vector size="39" baseType="lpstr">
      <vt:lpstr>Aptos</vt:lpstr>
      <vt:lpstr>Aptos Display</vt:lpstr>
      <vt:lpstr>Arial</vt:lpstr>
      <vt:lpstr>Calibri</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Stephanie Michineau</dc:creator>
  <cp:lastModifiedBy>Stephanie Michineau</cp:lastModifiedBy>
  <cp:revision>19</cp:revision>
  <dcterms:created xsi:type="dcterms:W3CDTF">2025-01-27T09:44:11Z</dcterms:created>
  <dcterms:modified xsi:type="dcterms:W3CDTF">2025-02-20T13:25:56Z</dcterms:modified>
</cp:coreProperties>
</file>