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5" r:id="rId3"/>
    <p:sldId id="262" r:id="rId4"/>
    <p:sldId id="266" r:id="rId5"/>
    <p:sldId id="259" r:id="rId6"/>
    <p:sldId id="263" r:id="rId7"/>
    <p:sldId id="258" r:id="rId8"/>
    <p:sldId id="257" r:id="rId9"/>
    <p:sldId id="256" r:id="rId10"/>
    <p:sldId id="267" r:id="rId11"/>
    <p:sldId id="260" r:id="rId12"/>
    <p:sldId id="264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4B911-771C-43FC-E00C-EAB8ECBC3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85F247-BF3F-BAD3-4D81-D66AD7BDE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2FAF69-070A-E69E-82CA-6FC7E5BE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E8DDC-7783-461A-5F79-A139A2D0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00A338-05F2-5DFF-5363-536A106E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49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ADD72-55F2-4858-181E-EDD304CA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84D07C-38D3-1F40-BE59-3CFA5A7FD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D6092C-D577-8808-F3DC-F6041FEF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5F0543-E199-B901-DDBD-0D7543E3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9493E4-BFC2-D171-598B-2A74A530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54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EF88161-0407-B8CC-6283-65A2C4EAD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7B6835-3631-270C-DD8C-DBDBAFA6B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750FFB-A302-421E-163C-CDCDBD7B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791BA3-E342-748A-160C-B347AADA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C647B0-E308-28AA-806F-7AE52D32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75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9E469-6184-2E81-F405-DD123E0E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5EB3E9-A53E-9013-F02C-7F2B40D97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DDD610-2F1C-070D-56AC-FDEC3F51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6F307A-B24A-C477-880C-1F3768277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B0BA0E-6197-63A7-F252-5C1D37AA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37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94C42-B716-07F4-0C14-E3CE60CA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45FB6F-0BD7-8B95-CBE0-2F71B0980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0816EF-E730-C863-AA50-CD461125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94850C-E25E-A2BC-9ADC-90F52719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346434-4FE9-3437-F715-5E37DD007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75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E8370-50A9-84B6-E8B1-A2B34FD1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E82569-9AF6-14CC-B722-A98CA64EF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A344B5-64E4-9A5F-C4A8-5BBA20D64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0A57F2-3EE7-82F1-B280-77B19353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7B7B86-CFBD-7DF5-570E-63279E0E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7A2BF9-C0D7-AFF3-CBAE-99C2A0118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92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DB73B-27C0-8F5F-50DD-FDAEEC6C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EB98DF-8533-93AC-DABA-3A281B846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EBFE4A-78A8-93C0-7573-FDFC7E974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42EADA-46D6-8B1D-0611-2E94F11AB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8FFBF9-FE41-C18D-3826-6006B8EE9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2B50F53-390F-14E6-C36F-F4BD7A21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99A188-0944-8614-28D2-16299BC5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17D4E6-03FE-BCD6-3538-B9D12FE4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41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FCE887-EC8A-F624-B4EC-3A6E8EEC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A99150-ED7C-C50B-352D-EACA99F6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515E64-9E35-84FF-BF6D-16DA6B5A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7EAD07-569E-9ACD-1295-D4ED4BD7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20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2571804-DD29-9399-793E-6546D539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9A0A1E-4905-FAC5-100A-DE42036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3F0126-C5D2-82D1-B04E-8134C9F0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3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73F34-017B-21A4-DF51-7D0A751A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ED33AE-E2E8-3DC2-B464-0974E6C86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5B13B7-64EB-8A1A-EC05-9275129F2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6A4059-2FD3-AC3E-E76D-EA288FFA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B3760A-7F2B-E9D8-823E-AF3E53C6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EE1C3B-D132-D6F0-9C59-EC71111F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028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11C67-0E7D-1249-CD82-A6CD4BC7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2BEC18-CD68-E491-8AAA-36CFF5AA6B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9AA5BF-147A-F8FE-FC37-6F24671DD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8CBF77-362A-CC71-1209-FA911DD3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CA50BD-6878-2D1E-4A51-80F07505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82F4D8-419A-96F1-BD2B-878399BE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17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715330-B791-E6B7-40FA-D5F5C248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037E13-17F4-7CC4-25B3-5C756CFBE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3D1A0A-7410-5224-C46D-6975CE813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2E341-7014-4237-94F7-7BB12899464F}" type="datetimeFigureOut">
              <a:rPr lang="fr-FR" smtClean="0"/>
              <a:t>11/05/2026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A139F-59A8-B99E-6EFF-AED667D89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569203-EEDA-FD34-0118-A65D23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6700CE-52FE-447F-894C-1B69150AC6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42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thetimes.com/comment/cartoons/article/peter-brookes-times-cartoon-may-9-2026-db5sdp3mv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558521B-46BC-0967-DC66-EB055287A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322"/>
          <a:stretch>
            <a:fillRect/>
          </a:stretch>
        </p:blipFill>
        <p:spPr>
          <a:xfrm>
            <a:off x="326571" y="0"/>
            <a:ext cx="1129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2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26D4347-AC94-C333-C7D9-E288D14DA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8F3E88-EE2A-0ACD-F7D2-39D75A2E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17165" y="1337759"/>
            <a:ext cx="5571066" cy="41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90BB90C-CF65-CC70-CA57-FDEA2E9D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7" y="1012372"/>
            <a:ext cx="7620000" cy="5486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A237D97-4A94-C79A-831D-33634FA72009}"/>
              </a:ext>
            </a:extLst>
          </p:cNvPr>
          <p:cNvSpPr txBox="1"/>
          <p:nvPr/>
        </p:nvSpPr>
        <p:spPr>
          <a:xfrm>
            <a:off x="1262743" y="458531"/>
            <a:ext cx="10265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What’s</a:t>
            </a:r>
            <a:r>
              <a:rPr lang="fr-FR" sz="2000" b="1" dirty="0"/>
              <a:t> </a:t>
            </a:r>
            <a:r>
              <a:rPr lang="fr-FR" sz="2000" b="1" dirty="0" err="1"/>
              <a:t>next</a:t>
            </a:r>
            <a:r>
              <a:rPr lang="fr-FR" sz="2000" b="1" dirty="0"/>
              <a:t> for the Labour party? </a:t>
            </a:r>
          </a:p>
        </p:txBody>
      </p:sp>
    </p:spTree>
    <p:extLst>
      <p:ext uri="{BB962C8B-B14F-4D97-AF65-F5344CB8AC3E}">
        <p14:creationId xmlns:p14="http://schemas.microsoft.com/office/powerpoint/2010/main" val="224779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428D19B5-D4FC-9B8A-C73C-F06347CBC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r="34471" b="-1"/>
          <a:stretch>
            <a:fillRect/>
          </a:stretch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loomberg/Bloomberg via Getty Images">
            <a:extLst>
              <a:ext uri="{FF2B5EF4-FFF2-40B4-BE49-F238E27FC236}">
                <a16:creationId xmlns:a16="http://schemas.microsoft.com/office/drawing/2014/main" id="{37E1F321-8DCC-21BE-73F4-59E4AF530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r="26567" b="2"/>
          <a:stretch>
            <a:fillRect/>
          </a:stretch>
        </p:blipFill>
        <p:spPr bwMode="auto">
          <a:xfrm>
            <a:off x="4094960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yan Jenkinson/Getty Images">
            <a:extLst>
              <a:ext uri="{FF2B5EF4-FFF2-40B4-BE49-F238E27FC236}">
                <a16:creationId xmlns:a16="http://schemas.microsoft.com/office/drawing/2014/main" id="{10E744E4-0B2C-2067-63DD-615AA3142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9" r="5913" b="2"/>
          <a:stretch>
            <a:fillRect/>
          </a:stretch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080E657-FEF0-B876-A70F-FB8C6AF1F10C}"/>
              </a:ext>
            </a:extLst>
          </p:cNvPr>
          <p:cNvSpPr txBox="1"/>
          <p:nvPr/>
        </p:nvSpPr>
        <p:spPr>
          <a:xfrm>
            <a:off x="969806" y="684235"/>
            <a:ext cx="359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Wes </a:t>
            </a:r>
            <a:r>
              <a:rPr lang="fr-FR" dirty="0" err="1"/>
              <a:t>Streeting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B210AD-98DA-3116-587D-69029545562F}"/>
              </a:ext>
            </a:extLst>
          </p:cNvPr>
          <p:cNvSpPr txBox="1"/>
          <p:nvPr/>
        </p:nvSpPr>
        <p:spPr>
          <a:xfrm>
            <a:off x="5007429" y="5814536"/>
            <a:ext cx="338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Andy Burnham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47E392-DA5F-43BA-C615-4573A2B035DA}"/>
              </a:ext>
            </a:extLst>
          </p:cNvPr>
          <p:cNvSpPr txBox="1"/>
          <p:nvPr/>
        </p:nvSpPr>
        <p:spPr>
          <a:xfrm>
            <a:off x="9013372" y="684235"/>
            <a:ext cx="379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Angela Rayner</a:t>
            </a:r>
          </a:p>
        </p:txBody>
      </p:sp>
    </p:spTree>
    <p:extLst>
      <p:ext uri="{BB962C8B-B14F-4D97-AF65-F5344CB8AC3E}">
        <p14:creationId xmlns:p14="http://schemas.microsoft.com/office/powerpoint/2010/main" val="13772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E7726BC-489E-CB9B-3FDA-5BA2478CC137}"/>
              </a:ext>
            </a:extLst>
          </p:cNvPr>
          <p:cNvSpPr txBox="1"/>
          <p:nvPr/>
        </p:nvSpPr>
        <p:spPr>
          <a:xfrm>
            <a:off x="2492829" y="1687286"/>
            <a:ext cx="10591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Three</a:t>
            </a:r>
            <a:r>
              <a:rPr lang="fr-FR" sz="2400" b="1" dirty="0"/>
              <a:t> sets of </a:t>
            </a:r>
            <a:r>
              <a:rPr lang="fr-FR" sz="2400" b="1" dirty="0" err="1"/>
              <a:t>elections</a:t>
            </a:r>
            <a:endParaRPr lang="fr-FR" sz="2400" b="1" dirty="0"/>
          </a:p>
          <a:p>
            <a:endParaRPr lang="fr-FR" sz="2400" b="1" dirty="0"/>
          </a:p>
          <a:p>
            <a:endParaRPr lang="fr-FR" dirty="0"/>
          </a:p>
          <a:p>
            <a:pPr marL="342900" indent="-342900">
              <a:buAutoNum type="arabicParenR"/>
            </a:pPr>
            <a:r>
              <a:rPr lang="fr-FR" sz="2400" dirty="0"/>
              <a:t>England: local </a:t>
            </a:r>
            <a:r>
              <a:rPr lang="fr-FR" sz="2400" dirty="0" err="1"/>
              <a:t>elections</a:t>
            </a:r>
            <a:endParaRPr lang="fr-FR" sz="2400" dirty="0"/>
          </a:p>
          <a:p>
            <a:pPr marL="342900" indent="-342900">
              <a:buAutoNum type="arabicParenR"/>
            </a:pPr>
            <a:endParaRPr lang="fr-FR" sz="2400" dirty="0"/>
          </a:p>
          <a:p>
            <a:pPr marL="342900" indent="-342900">
              <a:buAutoNum type="arabicParenR"/>
            </a:pPr>
            <a:r>
              <a:rPr lang="fr-FR" sz="2400" dirty="0"/>
              <a:t>Wales: </a:t>
            </a:r>
            <a:r>
              <a:rPr lang="fr-FR" sz="2400" dirty="0" err="1"/>
              <a:t>Senedd</a:t>
            </a:r>
            <a:r>
              <a:rPr lang="fr-FR" sz="2400" dirty="0"/>
              <a:t> </a:t>
            </a:r>
            <a:r>
              <a:rPr lang="fr-FR" sz="2400" dirty="0" err="1"/>
              <a:t>elections</a:t>
            </a:r>
            <a:endParaRPr lang="fr-FR" sz="2400" dirty="0"/>
          </a:p>
          <a:p>
            <a:pPr marL="342900" indent="-342900">
              <a:buAutoNum type="arabicParenR"/>
            </a:pPr>
            <a:endParaRPr lang="fr-FR" sz="2400" dirty="0"/>
          </a:p>
          <a:p>
            <a:pPr marL="342900" indent="-342900">
              <a:buAutoNum type="arabicParenR"/>
            </a:pPr>
            <a:r>
              <a:rPr lang="fr-FR" sz="2400" dirty="0"/>
              <a:t>Scotland: Scottish Parliament </a:t>
            </a:r>
            <a:r>
              <a:rPr lang="fr-FR" sz="2400" dirty="0" err="1"/>
              <a:t>elections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08588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2E95018-7BAD-E218-DA98-F02A5676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8" t="25715" r="15267" b="5555"/>
          <a:stretch>
            <a:fillRect/>
          </a:stretch>
        </p:blipFill>
        <p:spPr>
          <a:xfrm>
            <a:off x="2351315" y="779100"/>
            <a:ext cx="7304314" cy="40704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7AC4E6-332E-47EB-A328-F17715DD54F9}"/>
              </a:ext>
            </a:extLst>
          </p:cNvPr>
          <p:cNvSpPr txBox="1"/>
          <p:nvPr/>
        </p:nvSpPr>
        <p:spPr>
          <a:xfrm>
            <a:off x="1502229" y="5198722"/>
            <a:ext cx="967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These</a:t>
            </a:r>
            <a:r>
              <a:rPr lang="fr-FR" dirty="0"/>
              <a:t> local </a:t>
            </a:r>
            <a:r>
              <a:rPr lang="fr-FR" dirty="0" err="1"/>
              <a:t>elections</a:t>
            </a:r>
            <a:r>
              <a:rPr lang="fr-FR" dirty="0"/>
              <a:t> = a </a:t>
            </a:r>
            <a:r>
              <a:rPr lang="fr-FR" sz="2400" b="1" dirty="0"/>
              <a:t>crucial test </a:t>
            </a:r>
            <a:r>
              <a:rPr lang="fr-FR" dirty="0"/>
              <a:t>of Sir Keir </a:t>
            </a:r>
            <a:r>
              <a:rPr lang="fr-FR" dirty="0" err="1"/>
              <a:t>Starmer’s</a:t>
            </a:r>
            <a:r>
              <a:rPr lang="fr-FR" dirty="0"/>
              <a:t> </a:t>
            </a:r>
            <a:r>
              <a:rPr lang="fr-FR" dirty="0" err="1"/>
              <a:t>premiership</a:t>
            </a:r>
            <a:r>
              <a:rPr lang="fr-FR" dirty="0"/>
              <a:t> at a </a:t>
            </a:r>
            <a:r>
              <a:rPr lang="fr-FR" dirty="0" err="1"/>
              <a:t>critical</a:t>
            </a:r>
            <a:r>
              <a:rPr lang="fr-FR" dirty="0"/>
              <a:t> time (</a:t>
            </a:r>
            <a:r>
              <a:rPr lang="fr-FR" dirty="0" err="1"/>
              <a:t>equivalent</a:t>
            </a:r>
            <a:r>
              <a:rPr lang="fr-FR" dirty="0"/>
              <a:t> to </a:t>
            </a:r>
            <a:r>
              <a:rPr lang="fr-FR" dirty="0" err="1"/>
              <a:t>Midterms</a:t>
            </a:r>
            <a:r>
              <a:rPr lang="fr-FR" dirty="0"/>
              <a:t> in the US)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1008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1AAB91F-E4AB-241D-40FD-66C73CB61867}"/>
              </a:ext>
            </a:extLst>
          </p:cNvPr>
          <p:cNvSpPr txBox="1"/>
          <p:nvPr/>
        </p:nvSpPr>
        <p:spPr>
          <a:xfrm>
            <a:off x="1066798" y="1070206"/>
            <a:ext cx="5301345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/>
              <a:t>ENGLISH LOCAL ELECTIONS</a:t>
            </a:r>
          </a:p>
          <a:p>
            <a:endParaRPr lang="fr-FR" dirty="0"/>
          </a:p>
          <a:p>
            <a:r>
              <a:rPr lang="fr-FR" sz="2400" b="1" dirty="0"/>
              <a:t>WHO</a:t>
            </a:r>
            <a:r>
              <a:rPr lang="fr-FR" sz="2000" b="1" dirty="0"/>
              <a:t>?</a:t>
            </a:r>
          </a:p>
          <a:p>
            <a:r>
              <a:rPr lang="fr-FR" dirty="0"/>
              <a:t>5,000 </a:t>
            </a:r>
            <a:r>
              <a:rPr lang="fr-FR" dirty="0" err="1"/>
              <a:t>seats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up for </a:t>
            </a:r>
            <a:r>
              <a:rPr lang="fr-FR" dirty="0" err="1"/>
              <a:t>grabs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136 </a:t>
            </a:r>
            <a:r>
              <a:rPr lang="fr-FR" dirty="0" err="1"/>
              <a:t>council</a:t>
            </a:r>
            <a:r>
              <a:rPr lang="fr-FR" dirty="0"/>
              <a:t> </a:t>
            </a:r>
            <a:r>
              <a:rPr lang="fr-FR" dirty="0" err="1"/>
              <a:t>elections</a:t>
            </a:r>
            <a:r>
              <a:rPr lang="fr-FR" dirty="0"/>
              <a:t> (about </a:t>
            </a:r>
            <a:r>
              <a:rPr lang="fr-FR" dirty="0" err="1"/>
              <a:t>half</a:t>
            </a:r>
            <a:r>
              <a:rPr lang="fr-FR" dirty="0"/>
              <a:t> of all English </a:t>
            </a:r>
            <a:r>
              <a:rPr lang="fr-FR" dirty="0" err="1"/>
              <a:t>councils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sz="2400" b="1" dirty="0"/>
              <a:t>WHAT FOR</a:t>
            </a:r>
            <a:r>
              <a:rPr lang="fr-FR" sz="2000" b="1" dirty="0"/>
              <a:t>?</a:t>
            </a:r>
          </a:p>
          <a:p>
            <a:r>
              <a:rPr lang="fr-FR" dirty="0" err="1"/>
              <a:t>Councils</a:t>
            </a:r>
            <a:r>
              <a:rPr lang="fr-FR" dirty="0"/>
              <a:t> in the UK: in charge of </a:t>
            </a:r>
            <a:r>
              <a:rPr lang="fr-FR" dirty="0" err="1"/>
              <a:t>rubbish</a:t>
            </a:r>
            <a:r>
              <a:rPr lang="fr-FR" dirty="0"/>
              <a:t> collection, road maintenance, </a:t>
            </a:r>
            <a:r>
              <a:rPr lang="fr-FR" dirty="0" err="1"/>
              <a:t>education</a:t>
            </a:r>
            <a:r>
              <a:rPr lang="fr-FR" dirty="0"/>
              <a:t>, </a:t>
            </a:r>
            <a:r>
              <a:rPr lang="fr-FR" dirty="0" err="1"/>
              <a:t>caring</a:t>
            </a:r>
            <a:r>
              <a:rPr lang="fr-FR" dirty="0"/>
              <a:t> for the </a:t>
            </a:r>
            <a:r>
              <a:rPr lang="fr-FR" dirty="0" err="1"/>
              <a:t>elderly</a:t>
            </a:r>
            <a:endParaRPr lang="fr-FR" dirty="0"/>
          </a:p>
          <a:p>
            <a:endParaRPr lang="fr-FR" dirty="0"/>
          </a:p>
        </p:txBody>
      </p:sp>
      <p:pic>
        <p:nvPicPr>
          <p:cNvPr id="1026" name="Picture 2" descr="Map showing the proportion of seats up for election in 2026 local elections">
            <a:extLst>
              <a:ext uri="{FF2B5EF4-FFF2-40B4-BE49-F238E27FC236}">
                <a16:creationId xmlns:a16="http://schemas.microsoft.com/office/drawing/2014/main" id="{E22C6D2D-5098-19A5-B729-0BDA575EC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95" y="348155"/>
            <a:ext cx="4297362" cy="616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9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42858D7-CF6F-17F1-E058-1487D0426B71}"/>
              </a:ext>
            </a:extLst>
          </p:cNvPr>
          <p:cNvSpPr txBox="1"/>
          <p:nvPr/>
        </p:nvSpPr>
        <p:spPr>
          <a:xfrm>
            <a:off x="625928" y="3429000"/>
            <a:ext cx="1124494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KEY TAKEWAYS</a:t>
            </a:r>
          </a:p>
          <a:p>
            <a:endParaRPr lang="fr-FR" sz="2000" dirty="0"/>
          </a:p>
          <a:p>
            <a:r>
              <a:rPr lang="fr-FR" sz="2000" b="1" dirty="0"/>
              <a:t>Reform</a:t>
            </a:r>
            <a:r>
              <a:rPr lang="fr-FR" sz="2000" dirty="0"/>
              <a:t> = made big gains at the </a:t>
            </a:r>
            <a:r>
              <a:rPr lang="fr-FR" sz="2000" dirty="0" err="1"/>
              <a:t>expense</a:t>
            </a:r>
            <a:r>
              <a:rPr lang="fr-FR" sz="2000" dirty="0"/>
              <a:t> of Labour and the Conservatives</a:t>
            </a:r>
          </a:p>
          <a:p>
            <a:r>
              <a:rPr lang="fr-FR" sz="2000" b="1" dirty="0"/>
              <a:t>Greens</a:t>
            </a:r>
            <a:r>
              <a:rPr lang="fr-FR" sz="2000" dirty="0"/>
              <a:t> = not a </a:t>
            </a:r>
            <a:r>
              <a:rPr lang="fr-FR" sz="2000" dirty="0" err="1"/>
              <a:t>bad</a:t>
            </a:r>
            <a:r>
              <a:rPr lang="fr-FR" sz="2000" dirty="0"/>
              <a:t> night for the Greens </a:t>
            </a:r>
            <a:r>
              <a:rPr lang="fr-FR" sz="2000" dirty="0" err="1"/>
              <a:t>either</a:t>
            </a:r>
            <a:r>
              <a:rPr lang="fr-FR" sz="2000" dirty="0"/>
              <a:t> (the first time a </a:t>
            </a:r>
            <a:r>
              <a:rPr lang="fr-FR" sz="2000" dirty="0" err="1"/>
              <a:t>directly-elected</a:t>
            </a:r>
            <a:r>
              <a:rPr lang="fr-FR" sz="2000" dirty="0"/>
              <a:t> green Mayor </a:t>
            </a:r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elected</a:t>
            </a:r>
            <a:r>
              <a:rPr lang="fr-FR" sz="2000" dirty="0"/>
              <a:t>) </a:t>
            </a:r>
          </a:p>
          <a:p>
            <a:endParaRPr lang="fr-FR" sz="2000" dirty="0"/>
          </a:p>
          <a:p>
            <a:r>
              <a:rPr lang="fr-FR" sz="2000" dirty="0"/>
              <a:t>It </a:t>
            </a:r>
            <a:r>
              <a:rPr lang="fr-FR" sz="2000" dirty="0" err="1"/>
              <a:t>is</a:t>
            </a:r>
            <a:r>
              <a:rPr lang="fr-FR" sz="2000" dirty="0"/>
              <a:t> the « end of the </a:t>
            </a:r>
            <a:r>
              <a:rPr lang="fr-FR" sz="2000" dirty="0" err="1"/>
              <a:t>old</a:t>
            </a:r>
            <a:r>
              <a:rPr lang="fr-FR" sz="2000" dirty="0"/>
              <a:t> </a:t>
            </a:r>
            <a:r>
              <a:rPr lang="fr-FR" sz="2000" dirty="0" err="1"/>
              <a:t>establishment's</a:t>
            </a:r>
            <a:r>
              <a:rPr lang="fr-FR" sz="2000" dirty="0"/>
              <a:t> </a:t>
            </a:r>
            <a:r>
              <a:rPr lang="fr-FR" sz="2000" dirty="0" err="1"/>
              <a:t>two</a:t>
            </a:r>
            <a:r>
              <a:rPr lang="fr-FR" sz="2000" dirty="0"/>
              <a:t>-party system »  (Nigel Farage)</a:t>
            </a:r>
          </a:p>
          <a:p>
            <a:r>
              <a:rPr lang="fr-FR" sz="2000" dirty="0"/>
              <a:t>« Two-party </a:t>
            </a:r>
            <a:r>
              <a:rPr lang="fr-FR" sz="2000" dirty="0" err="1"/>
              <a:t>politics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dead</a:t>
            </a:r>
            <a:r>
              <a:rPr lang="fr-FR" sz="2000" dirty="0"/>
              <a:t> and </a:t>
            </a:r>
            <a:r>
              <a:rPr lang="fr-FR" sz="2000" dirty="0" err="1"/>
              <a:t>buried</a:t>
            </a:r>
            <a:r>
              <a:rPr lang="fr-FR" sz="2000" dirty="0"/>
              <a:t> » (Zach Polanski)</a:t>
            </a:r>
          </a:p>
          <a:p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8260C6-1D36-B72D-9503-742B86936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b="10635"/>
          <a:stretch>
            <a:fillRect/>
          </a:stretch>
        </p:blipFill>
        <p:spPr>
          <a:xfrm>
            <a:off x="473528" y="603848"/>
            <a:ext cx="11038114" cy="24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6D286-675C-F20E-CE6A-4DB18E4A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Key issues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05E2B6-C13D-0E82-0EEF-D7B880880E7B}"/>
              </a:ext>
            </a:extLst>
          </p:cNvPr>
          <p:cNvSpPr txBox="1"/>
          <p:nvPr/>
        </p:nvSpPr>
        <p:spPr>
          <a:xfrm>
            <a:off x="468086" y="1077686"/>
            <a:ext cx="1015637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b="1" dirty="0">
                <a:latin typeface="Arial" panose="020B0604020202020204" pitchFamily="34" charset="0"/>
              </a:rPr>
              <a:t> </a:t>
            </a:r>
            <a:r>
              <a:rPr lang="fr-FR" altLang="fr-FR" sz="2400" b="1" dirty="0">
                <a:latin typeface="Arial" panose="020B0604020202020204" pitchFamily="34" charset="0"/>
              </a:rPr>
              <a:t>Cost of Living </a:t>
            </a:r>
            <a:r>
              <a:rPr lang="fr-FR" altLang="fr-FR" sz="2400" b="1" dirty="0" err="1">
                <a:latin typeface="Arial" panose="020B0604020202020204" pitchFamily="34" charset="0"/>
              </a:rPr>
              <a:t>crisis</a:t>
            </a:r>
            <a:r>
              <a:rPr lang="fr-FR" altLang="fr-FR" sz="2400" b="1" dirty="0">
                <a:latin typeface="Arial" panose="020B0604020202020204" pitchFamily="34" charset="0"/>
              </a:rPr>
              <a:t> </a:t>
            </a:r>
            <a:r>
              <a:rPr lang="fr-FR" altLang="fr-FR" sz="2000" dirty="0">
                <a:latin typeface="Arial" panose="020B0604020202020204" pitchFamily="34" charset="0"/>
              </a:rPr>
              <a:t>- Reform </a:t>
            </a:r>
            <a:r>
              <a:rPr lang="fr-FR" altLang="fr-FR" sz="2000" dirty="0" err="1">
                <a:latin typeface="Arial" panose="020B0604020202020204" pitchFamily="34" charset="0"/>
              </a:rPr>
              <a:t>had</a:t>
            </a:r>
            <a:r>
              <a:rPr lang="fr-FR" altLang="fr-FR" sz="2000" dirty="0">
                <a:latin typeface="Arial" panose="020B0604020202020204" pitchFamily="34" charset="0"/>
              </a:rPr>
              <a:t> </a:t>
            </a:r>
            <a:r>
              <a:rPr lang="fr-FR" altLang="fr-FR" sz="2000" dirty="0" err="1">
                <a:latin typeface="Arial" panose="020B0604020202020204" pitchFamily="34" charset="0"/>
              </a:rPr>
              <a:t>its</a:t>
            </a:r>
            <a:r>
              <a:rPr lang="fr-FR" altLang="fr-FR" sz="2000" dirty="0">
                <a:latin typeface="Arial" panose="020B0604020202020204" pitchFamily="34" charset="0"/>
              </a:rPr>
              <a:t> </a:t>
            </a:r>
            <a:r>
              <a:rPr lang="fr-FR" altLang="fr-FR" sz="2000" dirty="0" err="1">
                <a:latin typeface="Arial" panose="020B0604020202020204" pitchFamily="34" charset="0"/>
              </a:rPr>
              <a:t>largest</a:t>
            </a:r>
            <a:r>
              <a:rPr lang="fr-FR" altLang="fr-FR" sz="2000" dirty="0">
                <a:latin typeface="Arial" panose="020B0604020202020204" pitchFamily="34" charset="0"/>
              </a:rPr>
              <a:t> vote </a:t>
            </a:r>
            <a:r>
              <a:rPr lang="fr-FR" altLang="fr-FR" sz="2000" dirty="0" err="1">
                <a:latin typeface="Arial" panose="020B0604020202020204" pitchFamily="34" charset="0"/>
              </a:rPr>
              <a:t>share</a:t>
            </a:r>
            <a:r>
              <a:rPr lang="fr-FR" altLang="fr-FR" sz="2000" dirty="0">
                <a:latin typeface="Arial" panose="020B0604020202020204" pitchFamily="34" charset="0"/>
              </a:rPr>
              <a:t> in more </a:t>
            </a:r>
            <a:r>
              <a:rPr lang="fr-FR" altLang="fr-FR" sz="2000" dirty="0" err="1">
                <a:latin typeface="Arial" panose="020B0604020202020204" pitchFamily="34" charset="0"/>
              </a:rPr>
              <a:t>deprived</a:t>
            </a:r>
            <a:r>
              <a:rPr lang="fr-FR" altLang="fr-FR" sz="2000" dirty="0">
                <a:latin typeface="Arial" panose="020B0604020202020204" pitchFamily="34" charset="0"/>
              </a:rPr>
              <a:t> areas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0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000" dirty="0">
                <a:latin typeface="Arial" panose="020B0604020202020204" pitchFamily="34" charset="0"/>
              </a:rPr>
              <a:t> </a:t>
            </a:r>
            <a:r>
              <a:rPr lang="fr-FR" altLang="fr-FR" sz="2400" b="1" dirty="0" err="1">
                <a:latin typeface="Arial" panose="020B0604020202020204" pitchFamily="34" charset="0"/>
              </a:rPr>
              <a:t>Housing</a:t>
            </a:r>
            <a:r>
              <a:rPr lang="fr-FR" altLang="fr-FR" sz="2400" b="1" dirty="0">
                <a:latin typeface="Arial" panose="020B0604020202020204" pitchFamily="34" charset="0"/>
              </a:rPr>
              <a:t> </a:t>
            </a:r>
            <a:r>
              <a:rPr lang="fr-FR" altLang="fr-FR" sz="2400" b="1" dirty="0" err="1">
                <a:latin typeface="Arial" panose="020B0604020202020204" pitchFamily="34" charset="0"/>
              </a:rPr>
              <a:t>crisis</a:t>
            </a:r>
            <a:r>
              <a:rPr lang="fr-FR" altLang="fr-FR" sz="2400" b="1" dirty="0">
                <a:latin typeface="Arial" panose="020B0604020202020204" pitchFamily="34" charset="0"/>
              </a:rPr>
              <a:t> </a:t>
            </a:r>
            <a:r>
              <a:rPr lang="fr-FR" altLang="fr-FR" sz="2000" dirty="0">
                <a:latin typeface="Arial" panose="020B0604020202020204" pitchFamily="34" charset="0"/>
              </a:rPr>
              <a:t>-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Areas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lots of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renters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gave more support to the Greens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« Greens are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party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-of-living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crisis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seriously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real plans to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bills,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rents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genuinely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affordable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homes, as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tackling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and nature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crisis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 » (Zach Polanski)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2400" b="1" dirty="0">
                <a:latin typeface="Arial" panose="020B0604020202020204" pitchFamily="34" charset="0"/>
              </a:rPr>
              <a:t>Transport (London)</a:t>
            </a:r>
            <a:r>
              <a:rPr lang="fr-FR" altLang="fr-FR" sz="2400" dirty="0">
                <a:latin typeface="Arial" panose="020B0604020202020204" pitchFamily="34" charset="0"/>
              </a:rPr>
              <a:t>-</a:t>
            </a:r>
            <a:r>
              <a:rPr lang="fr-FR" altLang="fr-FR" dirty="0">
                <a:latin typeface="Arial" panose="020B0604020202020204" pitchFamily="34" charset="0"/>
              </a:rPr>
              <a:t> </a:t>
            </a:r>
            <a:r>
              <a:rPr lang="fr-FR" altLang="fr-FR" sz="2000" dirty="0" err="1">
                <a:latin typeface="Arial" panose="020B0604020202020204" pitchFamily="34" charset="0"/>
              </a:rPr>
              <a:t>Neighbourhood</a:t>
            </a:r>
            <a:r>
              <a:rPr lang="fr-FR" altLang="fr-FR" sz="2000" dirty="0">
                <a:latin typeface="Arial" panose="020B0604020202020204" pitchFamily="34" charset="0"/>
              </a:rPr>
              <a:t> </a:t>
            </a:r>
            <a:r>
              <a:rPr lang="fr-FR" altLang="fr-FR" sz="2000" dirty="0" err="1">
                <a:latin typeface="Arial" panose="020B0604020202020204" pitchFamily="34" charset="0"/>
              </a:rPr>
              <a:t>safety</a:t>
            </a:r>
            <a:r>
              <a:rPr lang="fr-FR" altLang="fr-FR" sz="2000" dirty="0">
                <a:latin typeface="Arial" panose="020B0604020202020204" pitchFamily="34" charset="0"/>
              </a:rPr>
              <a:t>, </a:t>
            </a:r>
            <a:r>
              <a:rPr lang="fr-FR" altLang="fr-FR" sz="2000" dirty="0" err="1">
                <a:latin typeface="Arial" panose="020B0604020202020204" pitchFamily="34" charset="0"/>
              </a:rPr>
              <a:t>street</a:t>
            </a:r>
            <a:r>
              <a:rPr lang="fr-FR" altLang="fr-FR" sz="2000" dirty="0">
                <a:latin typeface="Arial" panose="020B0604020202020204" pitchFamily="34" charset="0"/>
              </a:rPr>
              <a:t> </a:t>
            </a:r>
            <a:r>
              <a:rPr lang="fr-FR" altLang="fr-FR" sz="2000" dirty="0" err="1">
                <a:latin typeface="Arial" panose="020B0604020202020204" pitchFamily="34" charset="0"/>
              </a:rPr>
              <a:t>cleanliness</a:t>
            </a:r>
            <a:r>
              <a:rPr lang="fr-FR" altLang="fr-FR" sz="2000" dirty="0">
                <a:latin typeface="Arial" panose="020B0604020202020204" pitchFamily="34" charset="0"/>
              </a:rPr>
              <a:t>, and transport </a:t>
            </a:r>
            <a:r>
              <a:rPr lang="fr-FR" altLang="fr-FR" sz="2000" dirty="0" err="1">
                <a:latin typeface="Arial" panose="020B0604020202020204" pitchFamily="34" charset="0"/>
              </a:rPr>
              <a:t>schemes</a:t>
            </a:r>
            <a:r>
              <a:rPr lang="fr-FR" altLang="fr-FR" sz="2000" dirty="0">
                <a:latin typeface="Arial" panose="020B0604020202020204" pitchFamily="34" charset="0"/>
              </a:rPr>
              <a:t> (</a:t>
            </a:r>
            <a:r>
              <a:rPr lang="fr-FR" altLang="fr-FR" sz="2000" dirty="0" err="1">
                <a:latin typeface="Arial" panose="020B0604020202020204" pitchFamily="34" charset="0"/>
              </a:rPr>
              <a:t>such</a:t>
            </a:r>
            <a:r>
              <a:rPr lang="fr-FR" altLang="fr-FR" sz="2000" dirty="0">
                <a:latin typeface="Arial" panose="020B0604020202020204" pitchFamily="34" charset="0"/>
              </a:rPr>
              <a:t> 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as ULEZ and e-bike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contracts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to polarise local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electorates</a:t>
            </a:r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Public services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frustration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taxes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public services ex: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the NHS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broken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system « People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stand up for Wales and focus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relentlessly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sz="2000" u="sng" dirty="0">
                <a:latin typeface="Arial" panose="020B0604020202020204" pitchFamily="34" charset="0"/>
                <a:cs typeface="Arial" panose="020B0604020202020204" pitchFamily="34" charset="0"/>
              </a:rPr>
              <a:t>key issues </a:t>
            </a:r>
            <a:r>
              <a:rPr lang="fr-FR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affecting</a:t>
            </a:r>
            <a:r>
              <a:rPr lang="fr-FR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 » (Plaid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Cymru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spokesperson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in Wales)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of British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surge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antisemitism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declared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national emergency)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39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nedd election 2026: Plaid seeking to run minority Welsh government - BBC  News">
            <a:extLst>
              <a:ext uri="{FF2B5EF4-FFF2-40B4-BE49-F238E27FC236}">
                <a16:creationId xmlns:a16="http://schemas.microsoft.com/office/drawing/2014/main" id="{DD28C7CC-0A60-0EFE-C216-361944649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9" y="968829"/>
            <a:ext cx="5421831" cy="481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aid Cymru 'ready to form next government of Wales', leader declares | Vote  2026 - YouTube">
            <a:extLst>
              <a:ext uri="{FF2B5EF4-FFF2-40B4-BE49-F238E27FC236}">
                <a16:creationId xmlns:a16="http://schemas.microsoft.com/office/drawing/2014/main" id="{66F8723C-1A60-048C-7815-084BDABF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6" y="1894115"/>
            <a:ext cx="5471885" cy="41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9279C9-FFC9-CB41-0E89-8076AF1DC34A}"/>
              </a:ext>
            </a:extLst>
          </p:cNvPr>
          <p:cNvSpPr txBox="1"/>
          <p:nvPr/>
        </p:nvSpPr>
        <p:spPr>
          <a:xfrm>
            <a:off x="6183086" y="859971"/>
            <a:ext cx="547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Plaid </a:t>
            </a:r>
            <a:r>
              <a:rPr lang="fr-FR" b="1" dirty="0" err="1"/>
              <a:t>Cymru</a:t>
            </a:r>
            <a:r>
              <a:rPr lang="fr-FR" b="1" dirty="0"/>
              <a:t> </a:t>
            </a:r>
            <a:r>
              <a:rPr lang="fr-FR" b="1" dirty="0" err="1"/>
              <a:t>ousts</a:t>
            </a:r>
            <a:r>
              <a:rPr lang="fr-FR" b="1" dirty="0"/>
              <a:t> Labour </a:t>
            </a:r>
            <a:r>
              <a:rPr lang="fr-FR" b="1" dirty="0" err="1"/>
              <a:t>after</a:t>
            </a:r>
            <a:r>
              <a:rPr lang="fr-FR" b="1" dirty="0"/>
              <a:t> more </a:t>
            </a:r>
            <a:r>
              <a:rPr lang="fr-FR" b="1" dirty="0" err="1"/>
              <a:t>than</a:t>
            </a:r>
            <a:r>
              <a:rPr lang="fr-FR" b="1" dirty="0"/>
              <a:t> a </a:t>
            </a:r>
            <a:r>
              <a:rPr lang="fr-FR" b="1" dirty="0" err="1"/>
              <a:t>hundred</a:t>
            </a:r>
            <a:r>
              <a:rPr lang="fr-FR" b="1" dirty="0"/>
              <a:t> </a:t>
            </a:r>
            <a:r>
              <a:rPr lang="fr-FR" b="1" dirty="0" err="1"/>
              <a:t>years</a:t>
            </a:r>
            <a:r>
              <a:rPr lang="fr-FR" b="1" dirty="0"/>
              <a:t> of Labour dominance</a:t>
            </a:r>
          </a:p>
        </p:txBody>
      </p:sp>
    </p:spTree>
    <p:extLst>
      <p:ext uri="{BB962C8B-B14F-4D97-AF65-F5344CB8AC3E}">
        <p14:creationId xmlns:p14="http://schemas.microsoft.com/office/powerpoint/2010/main" val="947188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ottish election 2026: Results in maps and charts - BBC News">
            <a:extLst>
              <a:ext uri="{FF2B5EF4-FFF2-40B4-BE49-F238E27FC236}">
                <a16:creationId xmlns:a16="http://schemas.microsoft.com/office/drawing/2014/main" id="{B190356D-FB1E-2D9D-26CC-1894D2C1A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5674"/>
            <a:ext cx="5877832" cy="521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2664B41-D143-903B-F44C-11A855F3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625" y="2090236"/>
            <a:ext cx="3319462" cy="414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569067-A82C-FF85-E0DF-BC476E94BB66}"/>
              </a:ext>
            </a:extLst>
          </p:cNvPr>
          <p:cNvSpPr txBox="1"/>
          <p:nvPr/>
        </p:nvSpPr>
        <p:spPr>
          <a:xfrm>
            <a:off x="7315199" y="889222"/>
            <a:ext cx="3777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The SNP </a:t>
            </a:r>
            <a:r>
              <a:rPr lang="fr-FR" b="1" dirty="0" err="1"/>
              <a:t>wins</a:t>
            </a:r>
            <a:r>
              <a:rPr lang="fr-FR" b="1" dirty="0"/>
              <a:t> Scottish </a:t>
            </a:r>
            <a:r>
              <a:rPr lang="fr-FR" b="1" dirty="0" err="1"/>
              <a:t>parliament</a:t>
            </a:r>
            <a:r>
              <a:rPr lang="fr-FR" b="1" dirty="0"/>
              <a:t> </a:t>
            </a:r>
            <a:r>
              <a:rPr lang="fr-FR" b="1" dirty="0" err="1"/>
              <a:t>elections</a:t>
            </a:r>
            <a:r>
              <a:rPr lang="fr-FR" b="1" dirty="0"/>
              <a:t> for 5th time in a </a:t>
            </a:r>
            <a:r>
              <a:rPr lang="fr-FR" b="1" dirty="0" err="1"/>
              <a:t>row</a:t>
            </a:r>
            <a:r>
              <a:rPr lang="fr-F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16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43F09ED-4A75-52FB-7F2A-BE7AA0D8FB12}"/>
              </a:ext>
            </a:extLst>
          </p:cNvPr>
          <p:cNvSpPr txBox="1"/>
          <p:nvPr/>
        </p:nvSpPr>
        <p:spPr>
          <a:xfrm>
            <a:off x="6400800" y="6041573"/>
            <a:ext cx="722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The Times </a:t>
            </a:r>
            <a:r>
              <a:rPr lang="fr-FR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 Brookes, May 9, 2026</a:t>
            </a:r>
          </a:p>
          <a:p>
            <a:r>
              <a:rPr lang="fr-FR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3DC08E5-A713-B3E5-0501-F5B08FAD6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26" r="10389"/>
          <a:stretch>
            <a:fillRect/>
          </a:stretch>
        </p:blipFill>
        <p:spPr>
          <a:xfrm>
            <a:off x="535258" y="170096"/>
            <a:ext cx="8229600" cy="58853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2292839-72E5-E08E-DEAB-BD3398E11C2F}"/>
              </a:ext>
            </a:extLst>
          </p:cNvPr>
          <p:cNvSpPr txBox="1"/>
          <p:nvPr/>
        </p:nvSpPr>
        <p:spPr>
          <a:xfrm>
            <a:off x="9043639" y="1159727"/>
            <a:ext cx="27655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These</a:t>
            </a:r>
            <a:r>
              <a:rPr lang="fr-FR" sz="2000" b="1" dirty="0"/>
              <a:t> </a:t>
            </a:r>
            <a:r>
              <a:rPr lang="fr-FR" sz="2000" b="1" dirty="0" err="1"/>
              <a:t>elections</a:t>
            </a:r>
            <a:r>
              <a:rPr lang="fr-FR" sz="2000" b="1" dirty="0"/>
              <a:t>:</a:t>
            </a:r>
          </a:p>
          <a:p>
            <a:endParaRPr lang="fr-FR" dirty="0"/>
          </a:p>
          <a:p>
            <a:r>
              <a:rPr lang="fr-FR" sz="2000" dirty="0"/>
              <a:t>the final </a:t>
            </a:r>
            <a:r>
              <a:rPr lang="fr-FR" sz="2000" dirty="0" err="1"/>
              <a:t>nail</a:t>
            </a:r>
            <a:r>
              <a:rPr lang="fr-FR" sz="2000" dirty="0"/>
              <a:t> in Keir </a:t>
            </a:r>
            <a:r>
              <a:rPr lang="fr-FR" sz="2000" dirty="0" err="1"/>
              <a:t>Starmer’s</a:t>
            </a:r>
            <a:r>
              <a:rPr lang="fr-FR" sz="2000" dirty="0"/>
              <a:t> coffin?</a:t>
            </a:r>
          </a:p>
          <a:p>
            <a:endParaRPr lang="fr-FR" sz="2000" dirty="0"/>
          </a:p>
          <a:p>
            <a:r>
              <a:rPr lang="fr-FR" sz="2000" dirty="0"/>
              <a:t>The Prime Minister </a:t>
            </a:r>
            <a:r>
              <a:rPr lang="fr-FR" sz="2000" dirty="0" err="1"/>
              <a:t>said</a:t>
            </a:r>
            <a:r>
              <a:rPr lang="fr-FR" sz="2000" dirty="0"/>
              <a:t> </a:t>
            </a:r>
            <a:r>
              <a:rPr lang="fr-FR" sz="2000" dirty="0" err="1"/>
              <a:t>he</a:t>
            </a:r>
            <a:r>
              <a:rPr lang="fr-FR" sz="2000" dirty="0"/>
              <a:t> </a:t>
            </a:r>
            <a:r>
              <a:rPr lang="fr-FR" sz="2000" dirty="0" err="1"/>
              <a:t>was</a:t>
            </a:r>
            <a:r>
              <a:rPr lang="fr-FR" sz="2000" dirty="0"/>
              <a:t> "not </a:t>
            </a:r>
            <a:r>
              <a:rPr lang="fr-FR" sz="2000" dirty="0" err="1"/>
              <a:t>going</a:t>
            </a:r>
            <a:r>
              <a:rPr lang="fr-FR" sz="2000" dirty="0"/>
              <a:t> to </a:t>
            </a:r>
            <a:r>
              <a:rPr lang="fr-FR" sz="2000" dirty="0" err="1"/>
              <a:t>walk</a:t>
            </a:r>
            <a:r>
              <a:rPr lang="fr-FR" sz="2000" dirty="0"/>
              <a:t> </a:t>
            </a:r>
            <a:r>
              <a:rPr lang="fr-FR" sz="2000" dirty="0" err="1"/>
              <a:t>away</a:t>
            </a:r>
            <a:r>
              <a:rPr lang="fr-FR" sz="2000" dirty="0"/>
              <a:t>," and </a:t>
            </a:r>
            <a:r>
              <a:rPr lang="fr-FR" sz="2000" dirty="0" err="1"/>
              <a:t>added</a:t>
            </a:r>
            <a:r>
              <a:rPr lang="fr-FR" sz="2000" dirty="0"/>
              <a:t>: "</a:t>
            </a:r>
            <a:r>
              <a:rPr lang="fr-FR" sz="2000" dirty="0" err="1"/>
              <a:t>I'm</a:t>
            </a:r>
            <a:r>
              <a:rPr lang="fr-FR" sz="2000" dirty="0"/>
              <a:t> not </a:t>
            </a:r>
            <a:r>
              <a:rPr lang="fr-FR" sz="2000" dirty="0" err="1"/>
              <a:t>going</a:t>
            </a:r>
            <a:r>
              <a:rPr lang="fr-FR" sz="2000" dirty="0"/>
              <a:t> to </a:t>
            </a:r>
            <a:r>
              <a:rPr lang="fr-FR" sz="2000" dirty="0" err="1"/>
              <a:t>plunge</a:t>
            </a:r>
            <a:r>
              <a:rPr lang="fr-FR" sz="2000" dirty="0"/>
              <a:t> the country </a:t>
            </a:r>
            <a:r>
              <a:rPr lang="fr-FR" sz="2000" dirty="0" err="1"/>
              <a:t>into</a:t>
            </a:r>
            <a:r>
              <a:rPr lang="fr-FR" sz="2000" dirty="0"/>
              <a:t> chaos."</a:t>
            </a:r>
          </a:p>
        </p:txBody>
      </p:sp>
    </p:spTree>
    <p:extLst>
      <p:ext uri="{BB962C8B-B14F-4D97-AF65-F5344CB8AC3E}">
        <p14:creationId xmlns:p14="http://schemas.microsoft.com/office/powerpoint/2010/main" val="34632148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Grand écran</PresentationFormat>
  <Paragraphs>47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Key issues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Michineau</dc:creator>
  <cp:lastModifiedBy>Stephanie Michineau</cp:lastModifiedBy>
  <cp:revision>5</cp:revision>
  <dcterms:created xsi:type="dcterms:W3CDTF">2026-05-10T16:14:06Z</dcterms:created>
  <dcterms:modified xsi:type="dcterms:W3CDTF">2026-05-11T08:49:12Z</dcterms:modified>
</cp:coreProperties>
</file>