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2" r:id="rId6"/>
    <p:sldId id="260" r:id="rId7"/>
    <p:sldId id="261"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EC2452-42A8-1A95-5909-37C8B654780E}"/>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17C6307-631B-9F95-3005-097C40EB1D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DC1C7CE-58EB-6FF8-62B3-50F6AEB7AC18}"/>
              </a:ext>
            </a:extLst>
          </p:cNvPr>
          <p:cNvSpPr>
            <a:spLocks noGrp="1"/>
          </p:cNvSpPr>
          <p:nvPr>
            <p:ph type="dt" sz="half" idx="10"/>
          </p:nvPr>
        </p:nvSpPr>
        <p:spPr/>
        <p:txBody>
          <a:bodyPr/>
          <a:lstStyle/>
          <a:p>
            <a:fld id="{03001BA9-9CCE-4968-B0DF-AF055151DDA1}" type="datetimeFigureOut">
              <a:rPr lang="fr-FR" smtClean="0"/>
              <a:t>30/12/2024</a:t>
            </a:fld>
            <a:endParaRPr lang="fr-FR"/>
          </a:p>
        </p:txBody>
      </p:sp>
      <p:sp>
        <p:nvSpPr>
          <p:cNvPr id="5" name="Espace réservé du pied de page 4">
            <a:extLst>
              <a:ext uri="{FF2B5EF4-FFF2-40B4-BE49-F238E27FC236}">
                <a16:creationId xmlns:a16="http://schemas.microsoft.com/office/drawing/2014/main" id="{2CFFA220-697B-3722-7B36-807353568A4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C051935-D344-EDD2-D87E-9FEB41BCD37E}"/>
              </a:ext>
            </a:extLst>
          </p:cNvPr>
          <p:cNvSpPr>
            <a:spLocks noGrp="1"/>
          </p:cNvSpPr>
          <p:nvPr>
            <p:ph type="sldNum" sz="quarter" idx="12"/>
          </p:nvPr>
        </p:nvSpPr>
        <p:spPr/>
        <p:txBody>
          <a:bodyPr/>
          <a:lstStyle/>
          <a:p>
            <a:fld id="{50736E72-6511-4201-8634-BEE863129E42}" type="slidenum">
              <a:rPr lang="fr-FR" smtClean="0"/>
              <a:t>‹N°›</a:t>
            </a:fld>
            <a:endParaRPr lang="fr-FR"/>
          </a:p>
        </p:txBody>
      </p:sp>
    </p:spTree>
    <p:extLst>
      <p:ext uri="{BB962C8B-B14F-4D97-AF65-F5344CB8AC3E}">
        <p14:creationId xmlns:p14="http://schemas.microsoft.com/office/powerpoint/2010/main" val="1473495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CAECE9-6A11-7E22-A828-E6B597936B81}"/>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55ACAC30-95C7-C51A-C6DA-9116B5E6584D}"/>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69B12C5-F0DD-DF26-7FDF-D11F9B37E62C}"/>
              </a:ext>
            </a:extLst>
          </p:cNvPr>
          <p:cNvSpPr>
            <a:spLocks noGrp="1"/>
          </p:cNvSpPr>
          <p:nvPr>
            <p:ph type="dt" sz="half" idx="10"/>
          </p:nvPr>
        </p:nvSpPr>
        <p:spPr/>
        <p:txBody>
          <a:bodyPr/>
          <a:lstStyle/>
          <a:p>
            <a:fld id="{03001BA9-9CCE-4968-B0DF-AF055151DDA1}" type="datetimeFigureOut">
              <a:rPr lang="fr-FR" smtClean="0"/>
              <a:t>30/12/2024</a:t>
            </a:fld>
            <a:endParaRPr lang="fr-FR"/>
          </a:p>
        </p:txBody>
      </p:sp>
      <p:sp>
        <p:nvSpPr>
          <p:cNvPr id="5" name="Espace réservé du pied de page 4">
            <a:extLst>
              <a:ext uri="{FF2B5EF4-FFF2-40B4-BE49-F238E27FC236}">
                <a16:creationId xmlns:a16="http://schemas.microsoft.com/office/drawing/2014/main" id="{99E32409-B245-9D86-5E46-F782824B36E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2535DFB-D56C-ACE1-BD12-FFD9932C56F5}"/>
              </a:ext>
            </a:extLst>
          </p:cNvPr>
          <p:cNvSpPr>
            <a:spLocks noGrp="1"/>
          </p:cNvSpPr>
          <p:nvPr>
            <p:ph type="sldNum" sz="quarter" idx="12"/>
          </p:nvPr>
        </p:nvSpPr>
        <p:spPr/>
        <p:txBody>
          <a:bodyPr/>
          <a:lstStyle/>
          <a:p>
            <a:fld id="{50736E72-6511-4201-8634-BEE863129E42}" type="slidenum">
              <a:rPr lang="fr-FR" smtClean="0"/>
              <a:t>‹N°›</a:t>
            </a:fld>
            <a:endParaRPr lang="fr-FR"/>
          </a:p>
        </p:txBody>
      </p:sp>
    </p:spTree>
    <p:extLst>
      <p:ext uri="{BB962C8B-B14F-4D97-AF65-F5344CB8AC3E}">
        <p14:creationId xmlns:p14="http://schemas.microsoft.com/office/powerpoint/2010/main" val="3703648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F9268E06-DFDD-6D61-3462-F6812B6E5073}"/>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718853B9-F949-DACC-630D-EBA12D54D6E9}"/>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27A6108-4DBA-6205-7BD3-C67BF3F92028}"/>
              </a:ext>
            </a:extLst>
          </p:cNvPr>
          <p:cNvSpPr>
            <a:spLocks noGrp="1"/>
          </p:cNvSpPr>
          <p:nvPr>
            <p:ph type="dt" sz="half" idx="10"/>
          </p:nvPr>
        </p:nvSpPr>
        <p:spPr/>
        <p:txBody>
          <a:bodyPr/>
          <a:lstStyle/>
          <a:p>
            <a:fld id="{03001BA9-9CCE-4968-B0DF-AF055151DDA1}" type="datetimeFigureOut">
              <a:rPr lang="fr-FR" smtClean="0"/>
              <a:t>30/12/2024</a:t>
            </a:fld>
            <a:endParaRPr lang="fr-FR"/>
          </a:p>
        </p:txBody>
      </p:sp>
      <p:sp>
        <p:nvSpPr>
          <p:cNvPr id="5" name="Espace réservé du pied de page 4">
            <a:extLst>
              <a:ext uri="{FF2B5EF4-FFF2-40B4-BE49-F238E27FC236}">
                <a16:creationId xmlns:a16="http://schemas.microsoft.com/office/drawing/2014/main" id="{E8A7714B-B531-EBB4-BE07-68145676A63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58AD42D-072C-4F43-8617-15B90355EF59}"/>
              </a:ext>
            </a:extLst>
          </p:cNvPr>
          <p:cNvSpPr>
            <a:spLocks noGrp="1"/>
          </p:cNvSpPr>
          <p:nvPr>
            <p:ph type="sldNum" sz="quarter" idx="12"/>
          </p:nvPr>
        </p:nvSpPr>
        <p:spPr/>
        <p:txBody>
          <a:bodyPr/>
          <a:lstStyle/>
          <a:p>
            <a:fld id="{50736E72-6511-4201-8634-BEE863129E42}" type="slidenum">
              <a:rPr lang="fr-FR" smtClean="0"/>
              <a:t>‹N°›</a:t>
            </a:fld>
            <a:endParaRPr lang="fr-FR"/>
          </a:p>
        </p:txBody>
      </p:sp>
    </p:spTree>
    <p:extLst>
      <p:ext uri="{BB962C8B-B14F-4D97-AF65-F5344CB8AC3E}">
        <p14:creationId xmlns:p14="http://schemas.microsoft.com/office/powerpoint/2010/main" val="36804780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B6FC06-CA8F-0847-636F-80C0D5FC02F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A43ADDC-9442-B2E3-0025-B1140F3074DA}"/>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A0BFD724-E951-3EAD-5745-F42F849D4A59}"/>
              </a:ext>
            </a:extLst>
          </p:cNvPr>
          <p:cNvSpPr>
            <a:spLocks noGrp="1"/>
          </p:cNvSpPr>
          <p:nvPr>
            <p:ph type="dt" sz="half" idx="10"/>
          </p:nvPr>
        </p:nvSpPr>
        <p:spPr/>
        <p:txBody>
          <a:bodyPr/>
          <a:lstStyle/>
          <a:p>
            <a:fld id="{03001BA9-9CCE-4968-B0DF-AF055151DDA1}" type="datetimeFigureOut">
              <a:rPr lang="fr-FR" smtClean="0"/>
              <a:t>30/12/2024</a:t>
            </a:fld>
            <a:endParaRPr lang="fr-FR"/>
          </a:p>
        </p:txBody>
      </p:sp>
      <p:sp>
        <p:nvSpPr>
          <p:cNvPr id="5" name="Espace réservé du pied de page 4">
            <a:extLst>
              <a:ext uri="{FF2B5EF4-FFF2-40B4-BE49-F238E27FC236}">
                <a16:creationId xmlns:a16="http://schemas.microsoft.com/office/drawing/2014/main" id="{34C589D5-48DA-F978-D95D-C2EF648E43A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E4A4431-60CE-4AF5-EDEC-BD72D3B5E241}"/>
              </a:ext>
            </a:extLst>
          </p:cNvPr>
          <p:cNvSpPr>
            <a:spLocks noGrp="1"/>
          </p:cNvSpPr>
          <p:nvPr>
            <p:ph type="sldNum" sz="quarter" idx="12"/>
          </p:nvPr>
        </p:nvSpPr>
        <p:spPr/>
        <p:txBody>
          <a:bodyPr/>
          <a:lstStyle/>
          <a:p>
            <a:fld id="{50736E72-6511-4201-8634-BEE863129E42}" type="slidenum">
              <a:rPr lang="fr-FR" smtClean="0"/>
              <a:t>‹N°›</a:t>
            </a:fld>
            <a:endParaRPr lang="fr-FR"/>
          </a:p>
        </p:txBody>
      </p:sp>
    </p:spTree>
    <p:extLst>
      <p:ext uri="{BB962C8B-B14F-4D97-AF65-F5344CB8AC3E}">
        <p14:creationId xmlns:p14="http://schemas.microsoft.com/office/powerpoint/2010/main" val="41148704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233A3A5-EE09-0AC3-A2D8-0D73EF00E23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96F5EF6-E4AB-B39A-0FA3-70E1221632A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333C3BF-8437-8BE0-D40E-D0A9ACB16A1F}"/>
              </a:ext>
            </a:extLst>
          </p:cNvPr>
          <p:cNvSpPr>
            <a:spLocks noGrp="1"/>
          </p:cNvSpPr>
          <p:nvPr>
            <p:ph type="dt" sz="half" idx="10"/>
          </p:nvPr>
        </p:nvSpPr>
        <p:spPr/>
        <p:txBody>
          <a:bodyPr/>
          <a:lstStyle/>
          <a:p>
            <a:fld id="{03001BA9-9CCE-4968-B0DF-AF055151DDA1}" type="datetimeFigureOut">
              <a:rPr lang="fr-FR" smtClean="0"/>
              <a:t>30/12/2024</a:t>
            </a:fld>
            <a:endParaRPr lang="fr-FR"/>
          </a:p>
        </p:txBody>
      </p:sp>
      <p:sp>
        <p:nvSpPr>
          <p:cNvPr id="5" name="Espace réservé du pied de page 4">
            <a:extLst>
              <a:ext uri="{FF2B5EF4-FFF2-40B4-BE49-F238E27FC236}">
                <a16:creationId xmlns:a16="http://schemas.microsoft.com/office/drawing/2014/main" id="{948A2F31-B8F4-0D3E-64E9-D79061A153DC}"/>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8D488E0-9673-5C95-3705-A75EC980E472}"/>
              </a:ext>
            </a:extLst>
          </p:cNvPr>
          <p:cNvSpPr>
            <a:spLocks noGrp="1"/>
          </p:cNvSpPr>
          <p:nvPr>
            <p:ph type="sldNum" sz="quarter" idx="12"/>
          </p:nvPr>
        </p:nvSpPr>
        <p:spPr/>
        <p:txBody>
          <a:bodyPr/>
          <a:lstStyle/>
          <a:p>
            <a:fld id="{50736E72-6511-4201-8634-BEE863129E42}" type="slidenum">
              <a:rPr lang="fr-FR" smtClean="0"/>
              <a:t>‹N°›</a:t>
            </a:fld>
            <a:endParaRPr lang="fr-FR"/>
          </a:p>
        </p:txBody>
      </p:sp>
    </p:spTree>
    <p:extLst>
      <p:ext uri="{BB962C8B-B14F-4D97-AF65-F5344CB8AC3E}">
        <p14:creationId xmlns:p14="http://schemas.microsoft.com/office/powerpoint/2010/main" val="2258574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064A18-D012-D827-1B5C-02634ACCF93D}"/>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8348C95-7353-A78B-7BC6-794EB86F694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ED09EBE5-F355-6370-3725-420BC6A665B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CDC87C33-A156-06BB-5BAC-1D5B089F57F1}"/>
              </a:ext>
            </a:extLst>
          </p:cNvPr>
          <p:cNvSpPr>
            <a:spLocks noGrp="1"/>
          </p:cNvSpPr>
          <p:nvPr>
            <p:ph type="dt" sz="half" idx="10"/>
          </p:nvPr>
        </p:nvSpPr>
        <p:spPr/>
        <p:txBody>
          <a:bodyPr/>
          <a:lstStyle/>
          <a:p>
            <a:fld id="{03001BA9-9CCE-4968-B0DF-AF055151DDA1}" type="datetimeFigureOut">
              <a:rPr lang="fr-FR" smtClean="0"/>
              <a:t>30/12/2024</a:t>
            </a:fld>
            <a:endParaRPr lang="fr-FR"/>
          </a:p>
        </p:txBody>
      </p:sp>
      <p:sp>
        <p:nvSpPr>
          <p:cNvPr id="6" name="Espace réservé du pied de page 5">
            <a:extLst>
              <a:ext uri="{FF2B5EF4-FFF2-40B4-BE49-F238E27FC236}">
                <a16:creationId xmlns:a16="http://schemas.microsoft.com/office/drawing/2014/main" id="{D87FC5B5-B25A-BAF4-A942-C7A66D3DF3C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83069BC-07FB-9E45-16C1-4C6E3286AFC1}"/>
              </a:ext>
            </a:extLst>
          </p:cNvPr>
          <p:cNvSpPr>
            <a:spLocks noGrp="1"/>
          </p:cNvSpPr>
          <p:nvPr>
            <p:ph type="sldNum" sz="quarter" idx="12"/>
          </p:nvPr>
        </p:nvSpPr>
        <p:spPr/>
        <p:txBody>
          <a:bodyPr/>
          <a:lstStyle/>
          <a:p>
            <a:fld id="{50736E72-6511-4201-8634-BEE863129E42}" type="slidenum">
              <a:rPr lang="fr-FR" smtClean="0"/>
              <a:t>‹N°›</a:t>
            </a:fld>
            <a:endParaRPr lang="fr-FR"/>
          </a:p>
        </p:txBody>
      </p:sp>
    </p:spTree>
    <p:extLst>
      <p:ext uri="{BB962C8B-B14F-4D97-AF65-F5344CB8AC3E}">
        <p14:creationId xmlns:p14="http://schemas.microsoft.com/office/powerpoint/2010/main" val="1964365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B1BA6E7-E70D-8783-FCDD-15CBDFF846F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8EEB5B8-C561-690E-E11C-0831908F61C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7B42267-908F-1C3D-1C5D-83EC0D529A9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75969ED-147F-24C2-E2D9-2B69841A4AC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D0ACA35-CA2F-1CC7-E7A2-6E33B761DB28}"/>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556B97F-31E3-1B01-7874-0D32A513CD30}"/>
              </a:ext>
            </a:extLst>
          </p:cNvPr>
          <p:cNvSpPr>
            <a:spLocks noGrp="1"/>
          </p:cNvSpPr>
          <p:nvPr>
            <p:ph type="dt" sz="half" idx="10"/>
          </p:nvPr>
        </p:nvSpPr>
        <p:spPr/>
        <p:txBody>
          <a:bodyPr/>
          <a:lstStyle/>
          <a:p>
            <a:fld id="{03001BA9-9CCE-4968-B0DF-AF055151DDA1}" type="datetimeFigureOut">
              <a:rPr lang="fr-FR" smtClean="0"/>
              <a:t>30/12/2024</a:t>
            </a:fld>
            <a:endParaRPr lang="fr-FR"/>
          </a:p>
        </p:txBody>
      </p:sp>
      <p:sp>
        <p:nvSpPr>
          <p:cNvPr id="8" name="Espace réservé du pied de page 7">
            <a:extLst>
              <a:ext uri="{FF2B5EF4-FFF2-40B4-BE49-F238E27FC236}">
                <a16:creationId xmlns:a16="http://schemas.microsoft.com/office/drawing/2014/main" id="{7CAAFF16-1F7D-1DC8-A515-66E1B886FECC}"/>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0AF3A093-FDFA-A3A7-5A7D-48184600278D}"/>
              </a:ext>
            </a:extLst>
          </p:cNvPr>
          <p:cNvSpPr>
            <a:spLocks noGrp="1"/>
          </p:cNvSpPr>
          <p:nvPr>
            <p:ph type="sldNum" sz="quarter" idx="12"/>
          </p:nvPr>
        </p:nvSpPr>
        <p:spPr/>
        <p:txBody>
          <a:bodyPr/>
          <a:lstStyle/>
          <a:p>
            <a:fld id="{50736E72-6511-4201-8634-BEE863129E42}" type="slidenum">
              <a:rPr lang="fr-FR" smtClean="0"/>
              <a:t>‹N°›</a:t>
            </a:fld>
            <a:endParaRPr lang="fr-FR"/>
          </a:p>
        </p:txBody>
      </p:sp>
    </p:spTree>
    <p:extLst>
      <p:ext uri="{BB962C8B-B14F-4D97-AF65-F5344CB8AC3E}">
        <p14:creationId xmlns:p14="http://schemas.microsoft.com/office/powerpoint/2010/main" val="70616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40E3DB-ADD1-3EBF-DE8F-6FF35F272E6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75F0ED3-7CE5-179F-1521-9F1CE28D0B6C}"/>
              </a:ext>
            </a:extLst>
          </p:cNvPr>
          <p:cNvSpPr>
            <a:spLocks noGrp="1"/>
          </p:cNvSpPr>
          <p:nvPr>
            <p:ph type="dt" sz="half" idx="10"/>
          </p:nvPr>
        </p:nvSpPr>
        <p:spPr/>
        <p:txBody>
          <a:bodyPr/>
          <a:lstStyle/>
          <a:p>
            <a:fld id="{03001BA9-9CCE-4968-B0DF-AF055151DDA1}" type="datetimeFigureOut">
              <a:rPr lang="fr-FR" smtClean="0"/>
              <a:t>30/12/2024</a:t>
            </a:fld>
            <a:endParaRPr lang="fr-FR"/>
          </a:p>
        </p:txBody>
      </p:sp>
      <p:sp>
        <p:nvSpPr>
          <p:cNvPr id="4" name="Espace réservé du pied de page 3">
            <a:extLst>
              <a:ext uri="{FF2B5EF4-FFF2-40B4-BE49-F238E27FC236}">
                <a16:creationId xmlns:a16="http://schemas.microsoft.com/office/drawing/2014/main" id="{6293416D-C784-9DDC-A266-E3B981B2EFB3}"/>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5E36746F-1436-472D-4746-857085C19359}"/>
              </a:ext>
            </a:extLst>
          </p:cNvPr>
          <p:cNvSpPr>
            <a:spLocks noGrp="1"/>
          </p:cNvSpPr>
          <p:nvPr>
            <p:ph type="sldNum" sz="quarter" idx="12"/>
          </p:nvPr>
        </p:nvSpPr>
        <p:spPr/>
        <p:txBody>
          <a:bodyPr/>
          <a:lstStyle/>
          <a:p>
            <a:fld id="{50736E72-6511-4201-8634-BEE863129E42}" type="slidenum">
              <a:rPr lang="fr-FR" smtClean="0"/>
              <a:t>‹N°›</a:t>
            </a:fld>
            <a:endParaRPr lang="fr-FR"/>
          </a:p>
        </p:txBody>
      </p:sp>
    </p:spTree>
    <p:extLst>
      <p:ext uri="{BB962C8B-B14F-4D97-AF65-F5344CB8AC3E}">
        <p14:creationId xmlns:p14="http://schemas.microsoft.com/office/powerpoint/2010/main" val="1718683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8376AAB-9C65-2F0C-6B50-79204B19BE86}"/>
              </a:ext>
            </a:extLst>
          </p:cNvPr>
          <p:cNvSpPr>
            <a:spLocks noGrp="1"/>
          </p:cNvSpPr>
          <p:nvPr>
            <p:ph type="dt" sz="half" idx="10"/>
          </p:nvPr>
        </p:nvSpPr>
        <p:spPr/>
        <p:txBody>
          <a:bodyPr/>
          <a:lstStyle/>
          <a:p>
            <a:fld id="{03001BA9-9CCE-4968-B0DF-AF055151DDA1}" type="datetimeFigureOut">
              <a:rPr lang="fr-FR" smtClean="0"/>
              <a:t>30/12/2024</a:t>
            </a:fld>
            <a:endParaRPr lang="fr-FR"/>
          </a:p>
        </p:txBody>
      </p:sp>
      <p:sp>
        <p:nvSpPr>
          <p:cNvPr id="3" name="Espace réservé du pied de page 2">
            <a:extLst>
              <a:ext uri="{FF2B5EF4-FFF2-40B4-BE49-F238E27FC236}">
                <a16:creationId xmlns:a16="http://schemas.microsoft.com/office/drawing/2014/main" id="{02564356-F74B-D567-567C-0679850E61C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AFA56C4D-CE1D-29A0-1E0E-99759E9C1CCE}"/>
              </a:ext>
            </a:extLst>
          </p:cNvPr>
          <p:cNvSpPr>
            <a:spLocks noGrp="1"/>
          </p:cNvSpPr>
          <p:nvPr>
            <p:ph type="sldNum" sz="quarter" idx="12"/>
          </p:nvPr>
        </p:nvSpPr>
        <p:spPr/>
        <p:txBody>
          <a:bodyPr/>
          <a:lstStyle/>
          <a:p>
            <a:fld id="{50736E72-6511-4201-8634-BEE863129E42}" type="slidenum">
              <a:rPr lang="fr-FR" smtClean="0"/>
              <a:t>‹N°›</a:t>
            </a:fld>
            <a:endParaRPr lang="fr-FR"/>
          </a:p>
        </p:txBody>
      </p:sp>
    </p:spTree>
    <p:extLst>
      <p:ext uri="{BB962C8B-B14F-4D97-AF65-F5344CB8AC3E}">
        <p14:creationId xmlns:p14="http://schemas.microsoft.com/office/powerpoint/2010/main" val="3060158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401C38-46B0-D86C-C248-055D4FDCF7D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A90986C-41CA-F482-4477-74E9D091E0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11F4D41-272B-6BC2-DA3C-D6E9DDAF54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30CCBF9-C1B3-ED19-310D-585C380B2285}"/>
              </a:ext>
            </a:extLst>
          </p:cNvPr>
          <p:cNvSpPr>
            <a:spLocks noGrp="1"/>
          </p:cNvSpPr>
          <p:nvPr>
            <p:ph type="dt" sz="half" idx="10"/>
          </p:nvPr>
        </p:nvSpPr>
        <p:spPr/>
        <p:txBody>
          <a:bodyPr/>
          <a:lstStyle/>
          <a:p>
            <a:fld id="{03001BA9-9CCE-4968-B0DF-AF055151DDA1}" type="datetimeFigureOut">
              <a:rPr lang="fr-FR" smtClean="0"/>
              <a:t>30/12/2024</a:t>
            </a:fld>
            <a:endParaRPr lang="fr-FR"/>
          </a:p>
        </p:txBody>
      </p:sp>
      <p:sp>
        <p:nvSpPr>
          <p:cNvPr id="6" name="Espace réservé du pied de page 5">
            <a:extLst>
              <a:ext uri="{FF2B5EF4-FFF2-40B4-BE49-F238E27FC236}">
                <a16:creationId xmlns:a16="http://schemas.microsoft.com/office/drawing/2014/main" id="{80FF2A68-8B6F-4C94-D53C-3846949FB74A}"/>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604EFD16-EFC3-147D-61C3-A34B230DE2B5}"/>
              </a:ext>
            </a:extLst>
          </p:cNvPr>
          <p:cNvSpPr>
            <a:spLocks noGrp="1"/>
          </p:cNvSpPr>
          <p:nvPr>
            <p:ph type="sldNum" sz="quarter" idx="12"/>
          </p:nvPr>
        </p:nvSpPr>
        <p:spPr/>
        <p:txBody>
          <a:bodyPr/>
          <a:lstStyle/>
          <a:p>
            <a:fld id="{50736E72-6511-4201-8634-BEE863129E42}" type="slidenum">
              <a:rPr lang="fr-FR" smtClean="0"/>
              <a:t>‹N°›</a:t>
            </a:fld>
            <a:endParaRPr lang="fr-FR"/>
          </a:p>
        </p:txBody>
      </p:sp>
    </p:spTree>
    <p:extLst>
      <p:ext uri="{BB962C8B-B14F-4D97-AF65-F5344CB8AC3E}">
        <p14:creationId xmlns:p14="http://schemas.microsoft.com/office/powerpoint/2010/main" val="2461604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95908F-7813-2E75-D003-CAC66FC4DE5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9C09302C-E0B3-49DB-46D7-FDBFE5E676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0882A5EF-6109-D4E8-C692-50AE903BAA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EAA1FF0-15CB-B2C8-E76C-E73DB4CBB3AA}"/>
              </a:ext>
            </a:extLst>
          </p:cNvPr>
          <p:cNvSpPr>
            <a:spLocks noGrp="1"/>
          </p:cNvSpPr>
          <p:nvPr>
            <p:ph type="dt" sz="half" idx="10"/>
          </p:nvPr>
        </p:nvSpPr>
        <p:spPr/>
        <p:txBody>
          <a:bodyPr/>
          <a:lstStyle/>
          <a:p>
            <a:fld id="{03001BA9-9CCE-4968-B0DF-AF055151DDA1}" type="datetimeFigureOut">
              <a:rPr lang="fr-FR" smtClean="0"/>
              <a:t>30/12/2024</a:t>
            </a:fld>
            <a:endParaRPr lang="fr-FR"/>
          </a:p>
        </p:txBody>
      </p:sp>
      <p:sp>
        <p:nvSpPr>
          <p:cNvPr id="6" name="Espace réservé du pied de page 5">
            <a:extLst>
              <a:ext uri="{FF2B5EF4-FFF2-40B4-BE49-F238E27FC236}">
                <a16:creationId xmlns:a16="http://schemas.microsoft.com/office/drawing/2014/main" id="{212ACDEA-1375-1AC4-DDB0-21A0813338E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69E642C-A7AA-EAEC-D536-AB4555024D34}"/>
              </a:ext>
            </a:extLst>
          </p:cNvPr>
          <p:cNvSpPr>
            <a:spLocks noGrp="1"/>
          </p:cNvSpPr>
          <p:nvPr>
            <p:ph type="sldNum" sz="quarter" idx="12"/>
          </p:nvPr>
        </p:nvSpPr>
        <p:spPr/>
        <p:txBody>
          <a:bodyPr/>
          <a:lstStyle/>
          <a:p>
            <a:fld id="{50736E72-6511-4201-8634-BEE863129E42}" type="slidenum">
              <a:rPr lang="fr-FR" smtClean="0"/>
              <a:t>‹N°›</a:t>
            </a:fld>
            <a:endParaRPr lang="fr-FR"/>
          </a:p>
        </p:txBody>
      </p:sp>
    </p:spTree>
    <p:extLst>
      <p:ext uri="{BB962C8B-B14F-4D97-AF65-F5344CB8AC3E}">
        <p14:creationId xmlns:p14="http://schemas.microsoft.com/office/powerpoint/2010/main" val="3770836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404373C-E67F-076D-F287-70F1672C69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5502214-D9A1-F6C2-3F0C-972CB060C1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4172F81-A052-7182-DD17-0BC42EA9C1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001BA9-9CCE-4968-B0DF-AF055151DDA1}" type="datetimeFigureOut">
              <a:rPr lang="fr-FR" smtClean="0"/>
              <a:t>30/12/2024</a:t>
            </a:fld>
            <a:endParaRPr lang="fr-FR"/>
          </a:p>
        </p:txBody>
      </p:sp>
      <p:sp>
        <p:nvSpPr>
          <p:cNvPr id="5" name="Espace réservé du pied de page 4">
            <a:extLst>
              <a:ext uri="{FF2B5EF4-FFF2-40B4-BE49-F238E27FC236}">
                <a16:creationId xmlns:a16="http://schemas.microsoft.com/office/drawing/2014/main" id="{641A2531-94C0-6B92-1A77-AE448E27945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9AA13913-5A1F-2216-A209-F602D84EA6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736E72-6511-4201-8634-BEE863129E42}" type="slidenum">
              <a:rPr lang="fr-FR" smtClean="0"/>
              <a:t>‹N°›</a:t>
            </a:fld>
            <a:endParaRPr lang="fr-FR"/>
          </a:p>
        </p:txBody>
      </p:sp>
    </p:spTree>
    <p:extLst>
      <p:ext uri="{BB962C8B-B14F-4D97-AF65-F5344CB8AC3E}">
        <p14:creationId xmlns:p14="http://schemas.microsoft.com/office/powerpoint/2010/main" val="32320711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3BA6AF0D-41DC-3D2B-03A5-D9D40CEEB8EB}"/>
              </a:ext>
            </a:extLst>
          </p:cNvPr>
          <p:cNvSpPr>
            <a:spLocks noGrp="1"/>
          </p:cNvSpPr>
          <p:nvPr>
            <p:ph type="ctrTitle"/>
          </p:nvPr>
        </p:nvSpPr>
        <p:spPr>
          <a:xfrm>
            <a:off x="1028700" y="1967266"/>
            <a:ext cx="2628900" cy="2547257"/>
          </a:xfrm>
          <a:noFill/>
        </p:spPr>
        <p:txBody>
          <a:bodyPr vert="horz" lIns="91440" tIns="45720" rIns="91440" bIns="45720" rtlCol="0" anchor="ctr">
            <a:normAutofit fontScale="90000"/>
          </a:bodyPr>
          <a:lstStyle/>
          <a:p>
            <a:r>
              <a:rPr lang="en-US" sz="3600" dirty="0">
                <a:solidFill>
                  <a:srgbClr val="FFFFFF"/>
                </a:solidFill>
              </a:rPr>
              <a:t>Aux </a:t>
            </a:r>
            <a:r>
              <a:rPr lang="en-US" sz="3600" dirty="0" err="1">
                <a:solidFill>
                  <a:srgbClr val="FFFFFF"/>
                </a:solidFill>
              </a:rPr>
              <a:t>Etats</a:t>
            </a:r>
            <a:r>
              <a:rPr lang="en-US" sz="3600" dirty="0">
                <a:solidFill>
                  <a:srgbClr val="FFFFFF"/>
                </a:solidFill>
              </a:rPr>
              <a:t>-Unis, le </a:t>
            </a:r>
            <a:r>
              <a:rPr lang="en-US" sz="3600" dirty="0" err="1">
                <a:solidFill>
                  <a:srgbClr val="FFFFFF"/>
                </a:solidFill>
              </a:rPr>
              <a:t>spectre</a:t>
            </a:r>
            <a:r>
              <a:rPr lang="en-US" sz="3600" dirty="0">
                <a:solidFill>
                  <a:srgbClr val="FFFFFF"/>
                </a:solidFill>
              </a:rPr>
              <a:t> </a:t>
            </a:r>
            <a:r>
              <a:rPr lang="en-US" sz="3600" dirty="0" err="1">
                <a:solidFill>
                  <a:srgbClr val="FFFFFF"/>
                </a:solidFill>
              </a:rPr>
              <a:t>d’une</a:t>
            </a:r>
            <a:r>
              <a:rPr lang="en-US" sz="3600" dirty="0">
                <a:solidFill>
                  <a:srgbClr val="FFFFFF"/>
                </a:solidFill>
              </a:rPr>
              <a:t> </a:t>
            </a:r>
            <a:r>
              <a:rPr lang="en-US" sz="3600" dirty="0" err="1">
                <a:solidFill>
                  <a:srgbClr val="FFFFFF"/>
                </a:solidFill>
              </a:rPr>
              <a:t>gérontocratie</a:t>
            </a:r>
            <a:br>
              <a:rPr lang="en-US" sz="3600" kern="1200" dirty="0">
                <a:solidFill>
                  <a:srgbClr val="FFFFFF"/>
                </a:solidFill>
                <a:latin typeface="+mj-lt"/>
                <a:ea typeface="+mj-ea"/>
                <a:cs typeface="+mj-cs"/>
              </a:rPr>
            </a:br>
            <a:endParaRPr lang="en-US" sz="3600" kern="1200" dirty="0">
              <a:solidFill>
                <a:srgbClr val="FFFFFF"/>
              </a:solidFill>
              <a:latin typeface="+mj-lt"/>
              <a:ea typeface="+mj-ea"/>
              <a:cs typeface="+mj-cs"/>
            </a:endParaRPr>
          </a:p>
        </p:txBody>
      </p:sp>
      <p:pic>
        <p:nvPicPr>
          <p:cNvPr id="5" name="Image 4" descr="Une image contenant texte&#10;&#10;Description générée automatiquement">
            <a:extLst>
              <a:ext uri="{FF2B5EF4-FFF2-40B4-BE49-F238E27FC236}">
                <a16:creationId xmlns:a16="http://schemas.microsoft.com/office/drawing/2014/main" id="{E2D6B77F-9120-63EA-3803-AC89074083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7316" y="1105446"/>
            <a:ext cx="6780700" cy="4644779"/>
          </a:xfrm>
          <a:prstGeom prst="rect">
            <a:avLst/>
          </a:prstGeom>
        </p:spPr>
      </p:pic>
    </p:spTree>
    <p:extLst>
      <p:ext uri="{BB962C8B-B14F-4D97-AF65-F5344CB8AC3E}">
        <p14:creationId xmlns:p14="http://schemas.microsoft.com/office/powerpoint/2010/main" val="3514663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AC18735-8778-B036-593A-4EC9AAABAC31}"/>
              </a:ext>
            </a:extLst>
          </p:cNvPr>
          <p:cNvSpPr txBox="1"/>
          <p:nvPr/>
        </p:nvSpPr>
        <p:spPr>
          <a:xfrm>
            <a:off x="574813" y="636104"/>
            <a:ext cx="11042374" cy="4893647"/>
          </a:xfrm>
          <a:prstGeom prst="rect">
            <a:avLst/>
          </a:prstGeom>
          <a:noFill/>
        </p:spPr>
        <p:txBody>
          <a:bodyPr wrap="square" rtlCol="0">
            <a:spAutoFit/>
          </a:bodyPr>
          <a:lstStyle/>
          <a:p>
            <a:r>
              <a:rPr lang="en-GB" sz="2400" dirty="0">
                <a:effectLst/>
                <a:ea typeface="Calibri" panose="020F0502020204030204" pitchFamily="34" charset="0"/>
                <a:cs typeface="Arial" panose="020B0604020202020204" pitchFamily="34" charset="0"/>
              </a:rPr>
              <a:t>Joe Biden </a:t>
            </a:r>
            <a:r>
              <a:rPr lang="en-GB" sz="2400" dirty="0" err="1">
                <a:effectLst/>
                <a:ea typeface="Calibri" panose="020F0502020204030204" pitchFamily="34" charset="0"/>
                <a:cs typeface="Arial" panose="020B0604020202020204" pitchFamily="34" charset="0"/>
              </a:rPr>
              <a:t>fêtera</a:t>
            </a:r>
            <a:r>
              <a:rPr lang="en-GB" sz="2400" dirty="0">
                <a:effectLst/>
                <a:ea typeface="Calibri" panose="020F0502020204030204" pitchFamily="34" charset="0"/>
                <a:cs typeface="Arial" panose="020B0604020202020204" pitchFamily="34" charset="0"/>
              </a:rPr>
              <a:t> </a:t>
            </a:r>
            <a:r>
              <a:rPr lang="en-GB" sz="2400" dirty="0" err="1">
                <a:effectLst/>
                <a:ea typeface="Calibri" panose="020F0502020204030204" pitchFamily="34" charset="0"/>
                <a:cs typeface="Arial" panose="020B0604020202020204" pitchFamily="34" charset="0"/>
              </a:rPr>
              <a:t>ses</a:t>
            </a:r>
            <a:r>
              <a:rPr lang="en-GB" sz="2400" dirty="0">
                <a:effectLst/>
                <a:ea typeface="Calibri" panose="020F0502020204030204" pitchFamily="34" charset="0"/>
                <a:cs typeface="Arial" panose="020B0604020202020204" pitchFamily="34" charset="0"/>
              </a:rPr>
              <a:t> 80 </a:t>
            </a:r>
            <a:r>
              <a:rPr lang="en-GB" sz="2400" dirty="0" err="1">
                <a:effectLst/>
                <a:ea typeface="Calibri" panose="020F0502020204030204" pitchFamily="34" charset="0"/>
                <a:cs typeface="Arial" panose="020B0604020202020204" pitchFamily="34" charset="0"/>
              </a:rPr>
              <a:t>ans</a:t>
            </a:r>
            <a:r>
              <a:rPr lang="en-GB" sz="2400" dirty="0">
                <a:effectLst/>
                <a:ea typeface="Calibri" panose="020F0502020204030204" pitchFamily="34" charset="0"/>
                <a:cs typeface="Arial" panose="020B0604020202020204" pitchFamily="34" charset="0"/>
              </a:rPr>
              <a:t> </a:t>
            </a:r>
            <a:r>
              <a:rPr lang="en-GB" sz="2400" dirty="0" err="1">
                <a:effectLst/>
                <a:ea typeface="Calibri" panose="020F0502020204030204" pitchFamily="34" charset="0"/>
                <a:cs typeface="Arial" panose="020B0604020202020204" pitchFamily="34" charset="0"/>
              </a:rPr>
              <a:t>ce</a:t>
            </a:r>
            <a:r>
              <a:rPr lang="en-GB" sz="2400" dirty="0">
                <a:effectLst/>
                <a:ea typeface="Calibri" panose="020F0502020204030204" pitchFamily="34" charset="0"/>
                <a:cs typeface="Arial" panose="020B0604020202020204" pitchFamily="34" charset="0"/>
              </a:rPr>
              <a:t> </a:t>
            </a:r>
            <a:r>
              <a:rPr lang="en-GB" sz="2400" dirty="0" err="1">
                <a:effectLst/>
                <a:ea typeface="Calibri" panose="020F0502020204030204" pitchFamily="34" charset="0"/>
                <a:cs typeface="Arial" panose="020B0604020202020204" pitchFamily="34" charset="0"/>
              </a:rPr>
              <a:t>dimanche</a:t>
            </a:r>
            <a:r>
              <a:rPr lang="en-GB" sz="2400" dirty="0">
                <a:effectLst/>
                <a:ea typeface="Calibri" panose="020F0502020204030204" pitchFamily="34" charset="0"/>
                <a:cs typeface="Arial" panose="020B0604020202020204" pitchFamily="34" charset="0"/>
              </a:rPr>
              <a:t>, et se </a:t>
            </a:r>
            <a:r>
              <a:rPr lang="en-GB" sz="2400" dirty="0" err="1">
                <a:effectLst/>
                <a:ea typeface="Calibri" panose="020F0502020204030204" pitchFamily="34" charset="0"/>
                <a:cs typeface="Arial" panose="020B0604020202020204" pitchFamily="34" charset="0"/>
              </a:rPr>
              <a:t>voit</a:t>
            </a:r>
            <a:r>
              <a:rPr lang="en-GB" sz="2400" dirty="0">
                <a:effectLst/>
                <a:ea typeface="Calibri" panose="020F0502020204030204" pitchFamily="34" charset="0"/>
                <a:cs typeface="Arial" panose="020B0604020202020204" pitchFamily="34" charset="0"/>
              </a:rPr>
              <a:t> bien encore </a:t>
            </a:r>
            <a:r>
              <a:rPr lang="en-GB" sz="2400" dirty="0" err="1">
                <a:effectLst/>
                <a:ea typeface="Calibri" panose="020F0502020204030204" pitchFamily="34" charset="0"/>
                <a:cs typeface="Arial" panose="020B0604020202020204" pitchFamily="34" charset="0"/>
              </a:rPr>
              <a:t>président</a:t>
            </a:r>
            <a:r>
              <a:rPr lang="en-GB" sz="2400" dirty="0">
                <a:effectLst/>
                <a:ea typeface="Calibri" panose="020F0502020204030204" pitchFamily="34" charset="0"/>
                <a:cs typeface="Arial" panose="020B0604020202020204" pitchFamily="34" charset="0"/>
              </a:rPr>
              <a:t> </a:t>
            </a:r>
            <a:r>
              <a:rPr lang="en-GB" sz="2400" dirty="0" err="1">
                <a:effectLst/>
                <a:ea typeface="Calibri" panose="020F0502020204030204" pitchFamily="34" charset="0"/>
                <a:cs typeface="Arial" panose="020B0604020202020204" pitchFamily="34" charset="0"/>
              </a:rPr>
              <a:t>longtemps</a:t>
            </a:r>
            <a:r>
              <a:rPr lang="en-GB" sz="2400" dirty="0">
                <a:effectLst/>
                <a:ea typeface="Calibri" panose="020F0502020204030204" pitchFamily="34" charset="0"/>
                <a:cs typeface="Arial" panose="020B0604020202020204" pitchFamily="34" charset="0"/>
              </a:rPr>
              <a:t>. </a:t>
            </a:r>
          </a:p>
          <a:p>
            <a:r>
              <a:rPr lang="en-GB" sz="2400" dirty="0">
                <a:effectLst/>
                <a:ea typeface="Calibri" panose="020F0502020204030204" pitchFamily="34" charset="0"/>
                <a:cs typeface="Arial" panose="020B0604020202020204" pitchFamily="34" charset="0"/>
              </a:rPr>
              <a:t>« Mon intention </a:t>
            </a:r>
            <a:r>
              <a:rPr lang="en-GB" sz="2400" dirty="0" err="1">
                <a:effectLst/>
                <a:ea typeface="Calibri" panose="020F0502020204030204" pitchFamily="34" charset="0"/>
                <a:cs typeface="Arial" panose="020B0604020202020204" pitchFamily="34" charset="0"/>
              </a:rPr>
              <a:t>est</a:t>
            </a:r>
            <a:r>
              <a:rPr lang="en-GB" sz="2400" dirty="0">
                <a:effectLst/>
                <a:ea typeface="Calibri" panose="020F0502020204030204" pitchFamily="34" charset="0"/>
                <a:cs typeface="Arial" panose="020B0604020202020204" pitchFamily="34" charset="0"/>
              </a:rPr>
              <a:t> de me </a:t>
            </a:r>
            <a:r>
              <a:rPr lang="en-GB" sz="2400" dirty="0" err="1">
                <a:effectLst/>
                <a:ea typeface="Calibri" panose="020F0502020204030204" pitchFamily="34" charset="0"/>
                <a:cs typeface="Arial" panose="020B0604020202020204" pitchFamily="34" charset="0"/>
              </a:rPr>
              <a:t>représenter</a:t>
            </a:r>
            <a:r>
              <a:rPr lang="en-GB" sz="2400" dirty="0">
                <a:effectLst/>
                <a:ea typeface="Calibri" panose="020F0502020204030204" pitchFamily="34" charset="0"/>
                <a:cs typeface="Arial" panose="020B0604020202020204" pitchFamily="34" charset="0"/>
              </a:rPr>
              <a:t> », a-t-il </a:t>
            </a:r>
            <a:r>
              <a:rPr lang="en-GB" sz="2400" dirty="0" err="1">
                <a:effectLst/>
                <a:ea typeface="Calibri" panose="020F0502020204030204" pitchFamily="34" charset="0"/>
                <a:cs typeface="Arial" panose="020B0604020202020204" pitchFamily="34" charset="0"/>
              </a:rPr>
              <a:t>confirmé</a:t>
            </a:r>
            <a:r>
              <a:rPr lang="en-GB" sz="2400" dirty="0">
                <a:effectLst/>
                <a:ea typeface="Calibri" panose="020F0502020204030204" pitchFamily="34" charset="0"/>
                <a:cs typeface="Arial" panose="020B0604020202020204" pitchFamily="34" charset="0"/>
              </a:rPr>
              <a:t> </a:t>
            </a:r>
            <a:r>
              <a:rPr lang="en-GB" sz="2400" dirty="0" err="1">
                <a:effectLst/>
                <a:ea typeface="Calibri" panose="020F0502020204030204" pitchFamily="34" charset="0"/>
                <a:cs typeface="Arial" panose="020B0604020202020204" pitchFamily="34" charset="0"/>
              </a:rPr>
              <a:t>en</a:t>
            </a:r>
            <a:r>
              <a:rPr lang="en-GB" sz="2400" dirty="0">
                <a:effectLst/>
                <a:ea typeface="Calibri" panose="020F0502020204030204" pitchFamily="34" charset="0"/>
                <a:cs typeface="Arial" panose="020B0604020202020204" pitchFamily="34" charset="0"/>
              </a:rPr>
              <a:t> </a:t>
            </a:r>
            <a:r>
              <a:rPr lang="en-GB" sz="2400" dirty="0" err="1">
                <a:effectLst/>
                <a:ea typeface="Calibri" panose="020F0502020204030204" pitchFamily="34" charset="0"/>
                <a:cs typeface="Arial" panose="020B0604020202020204" pitchFamily="34" charset="0"/>
              </a:rPr>
              <a:t>conférence</a:t>
            </a:r>
            <a:r>
              <a:rPr lang="en-GB" sz="2400" dirty="0">
                <a:effectLst/>
                <a:ea typeface="Calibri" panose="020F0502020204030204" pitchFamily="34" charset="0"/>
                <a:cs typeface="Arial" panose="020B0604020202020204" pitchFamily="34" charset="0"/>
              </a:rPr>
              <a:t> de </a:t>
            </a:r>
            <a:r>
              <a:rPr lang="en-GB" sz="2400" dirty="0" err="1">
                <a:effectLst/>
                <a:ea typeface="Calibri" panose="020F0502020204030204" pitchFamily="34" charset="0"/>
                <a:cs typeface="Arial" panose="020B0604020202020204" pitchFamily="34" charset="0"/>
              </a:rPr>
              <a:t>presse</a:t>
            </a:r>
            <a:r>
              <a:rPr lang="en-GB" sz="2400" dirty="0">
                <a:effectLst/>
                <a:ea typeface="Calibri" panose="020F0502020204030204" pitchFamily="34" charset="0"/>
                <a:cs typeface="Arial" panose="020B0604020202020204" pitchFamily="34" charset="0"/>
              </a:rPr>
              <a:t> au </a:t>
            </a:r>
            <a:r>
              <a:rPr lang="en-GB" sz="2400" dirty="0" err="1">
                <a:effectLst/>
                <a:ea typeface="Calibri" panose="020F0502020204030204" pitchFamily="34" charset="0"/>
                <a:cs typeface="Arial" panose="020B0604020202020204" pitchFamily="34" charset="0"/>
              </a:rPr>
              <a:t>lendemain</a:t>
            </a:r>
            <a:r>
              <a:rPr lang="en-GB" sz="2400" dirty="0">
                <a:effectLst/>
                <a:ea typeface="Calibri" panose="020F0502020204030204" pitchFamily="34" charset="0"/>
                <a:cs typeface="Arial" panose="020B0604020202020204" pitchFamily="34" charset="0"/>
              </a:rPr>
              <a:t> des </a:t>
            </a:r>
            <a:r>
              <a:rPr lang="en-GB" sz="2400" dirty="0" err="1">
                <a:effectLst/>
                <a:ea typeface="Calibri" panose="020F0502020204030204" pitchFamily="34" charset="0"/>
                <a:cs typeface="Arial" panose="020B0604020202020204" pitchFamily="34" charset="0"/>
              </a:rPr>
              <a:t>élections</a:t>
            </a:r>
            <a:r>
              <a:rPr lang="en-GB" sz="2400" dirty="0">
                <a:effectLst/>
                <a:ea typeface="Calibri" panose="020F0502020204030204" pitchFamily="34" charset="0"/>
                <a:cs typeface="Arial" panose="020B0604020202020204" pitchFamily="34" charset="0"/>
              </a:rPr>
              <a:t> de mi-</a:t>
            </a:r>
            <a:r>
              <a:rPr lang="en-GB" sz="2400" dirty="0" err="1">
                <a:effectLst/>
                <a:ea typeface="Calibri" panose="020F0502020204030204" pitchFamily="34" charset="0"/>
                <a:cs typeface="Arial" panose="020B0604020202020204" pitchFamily="34" charset="0"/>
              </a:rPr>
              <a:t>mandat</a:t>
            </a:r>
            <a:r>
              <a:rPr lang="en-GB" sz="2400" dirty="0">
                <a:effectLst/>
                <a:ea typeface="Calibri" panose="020F0502020204030204" pitchFamily="34" charset="0"/>
                <a:cs typeface="Arial" panose="020B0604020202020204" pitchFamily="34" charset="0"/>
              </a:rPr>
              <a:t>. </a:t>
            </a:r>
          </a:p>
          <a:p>
            <a:endParaRPr lang="en-GB" sz="2400" b="1" dirty="0">
              <a:latin typeface="Times New Roman" panose="02020603050405020304" pitchFamily="18" charset="0"/>
              <a:cs typeface="Arial" panose="020B0604020202020204" pitchFamily="34" charset="0"/>
            </a:endParaRPr>
          </a:p>
          <a:p>
            <a:r>
              <a:rPr lang="en-GB" sz="2400" b="1" dirty="0">
                <a:effectLst/>
                <a:latin typeface="Calibri" panose="020F0502020204030204" pitchFamily="34" charset="0"/>
                <a:ea typeface="Calibri" panose="020F0502020204030204" pitchFamily="34" charset="0"/>
                <a:cs typeface="Arial" panose="020B0604020202020204" pitchFamily="34" charset="0"/>
              </a:rPr>
              <a:t>Joe Biden </a:t>
            </a:r>
            <a:r>
              <a:rPr lang="en-GB" sz="2400" b="1" dirty="0">
                <a:solidFill>
                  <a:srgbClr val="FF0000"/>
                </a:solidFill>
                <a:effectLst/>
                <a:latin typeface="Calibri" panose="020F0502020204030204" pitchFamily="34" charset="0"/>
                <a:ea typeface="Calibri" panose="020F0502020204030204" pitchFamily="34" charset="0"/>
                <a:cs typeface="Arial" panose="020B0604020202020204" pitchFamily="34" charset="0"/>
              </a:rPr>
              <a:t>will be celebrating </a:t>
            </a:r>
            <a:r>
              <a:rPr lang="en-GB" sz="2400" b="1" dirty="0">
                <a:effectLst/>
                <a:latin typeface="Calibri" panose="020F0502020204030204" pitchFamily="34" charset="0"/>
                <a:ea typeface="Calibri" panose="020F0502020204030204" pitchFamily="34" charset="0"/>
                <a:cs typeface="Arial" panose="020B0604020202020204" pitchFamily="34" charset="0"/>
              </a:rPr>
              <a:t>his 80</a:t>
            </a:r>
            <a:r>
              <a:rPr lang="en-GB" sz="2400" b="1" baseline="30000" dirty="0">
                <a:effectLst/>
                <a:latin typeface="Calibri" panose="020F0502020204030204" pitchFamily="34" charset="0"/>
                <a:ea typeface="Calibri" panose="020F0502020204030204" pitchFamily="34" charset="0"/>
                <a:cs typeface="Arial" panose="020B0604020202020204" pitchFamily="34" charset="0"/>
              </a:rPr>
              <a:t>th</a:t>
            </a:r>
            <a:r>
              <a:rPr lang="en-GB" sz="2400" b="1" dirty="0">
                <a:effectLst/>
                <a:latin typeface="Calibri" panose="020F0502020204030204" pitchFamily="34" charset="0"/>
                <a:ea typeface="Calibri" panose="020F0502020204030204" pitchFamily="34" charset="0"/>
                <a:cs typeface="Arial" panose="020B0604020202020204" pitchFamily="34" charset="0"/>
              </a:rPr>
              <a:t> birthday/will turn 80 this coming Sunday / on Sunday, and </a:t>
            </a:r>
            <a:r>
              <a:rPr lang="en-GB" sz="2400" b="1" u="sng" dirty="0">
                <a:effectLst/>
                <a:latin typeface="Calibri" panose="020F0502020204030204" pitchFamily="34" charset="0"/>
                <a:ea typeface="Calibri" panose="020F0502020204030204" pitchFamily="34" charset="0"/>
                <a:cs typeface="Arial" panose="020B0604020202020204" pitchFamily="34" charset="0"/>
              </a:rPr>
              <a:t>can</a:t>
            </a:r>
            <a:r>
              <a:rPr lang="en-GB" sz="2400" b="1" dirty="0">
                <a:effectLst/>
                <a:latin typeface="Calibri" panose="020F0502020204030204" pitchFamily="34" charset="0"/>
                <a:ea typeface="Calibri" panose="020F0502020204030204" pitchFamily="34" charset="0"/>
                <a:cs typeface="Arial" panose="020B0604020202020204" pitchFamily="34" charset="0"/>
              </a:rPr>
              <a:t> see himself very well continuing to be president for a long time to come. </a:t>
            </a:r>
          </a:p>
          <a:p>
            <a:r>
              <a:rPr lang="en-GB" sz="2400" b="1" dirty="0">
                <a:latin typeface="Calibri" panose="020F0502020204030204" pitchFamily="34" charset="0"/>
                <a:ea typeface="Calibri" panose="020F0502020204030204" pitchFamily="34" charset="0"/>
                <a:cs typeface="Arial" panose="020B0604020202020204" pitchFamily="34" charset="0"/>
              </a:rPr>
              <a:t>// he can picture himself continuing…</a:t>
            </a:r>
          </a:p>
          <a:p>
            <a:endParaRPr lang="en-GB" sz="2400" b="1" dirty="0">
              <a:effectLst/>
              <a:latin typeface="Calibri" panose="020F0502020204030204" pitchFamily="34" charset="0"/>
              <a:ea typeface="Calibri" panose="020F0502020204030204" pitchFamily="34" charset="0"/>
              <a:cs typeface="Arial" panose="020B0604020202020204" pitchFamily="34" charset="0"/>
            </a:endParaRPr>
          </a:p>
          <a:p>
            <a:r>
              <a:rPr lang="en-GB" sz="2400" dirty="0">
                <a:effectLst/>
                <a:latin typeface="Calibri" panose="020F0502020204030204" pitchFamily="34" charset="0"/>
                <a:ea typeface="Calibri" panose="020F0502020204030204" pitchFamily="34" charset="0"/>
                <a:cs typeface="Arial" panose="020B0604020202020204" pitchFamily="34" charset="0"/>
              </a:rPr>
              <a:t>- </a:t>
            </a:r>
            <a:r>
              <a:rPr lang="en-GB" sz="2400" dirty="0">
                <a:latin typeface="Calibri" panose="020F0502020204030204" pitchFamily="34" charset="0"/>
                <a:ea typeface="Calibri" panose="020F0502020204030204" pitchFamily="34" charset="0"/>
                <a:cs typeface="Arial" panose="020B0604020202020204" pitchFamily="34" charset="0"/>
              </a:rPr>
              <a:t>t</a:t>
            </a:r>
            <a:r>
              <a:rPr lang="en-GB" sz="2400" dirty="0">
                <a:effectLst/>
                <a:latin typeface="Calibri" panose="020F0502020204030204" pitchFamily="34" charset="0"/>
                <a:ea typeface="Calibri" panose="020F0502020204030204" pitchFamily="34" charset="0"/>
                <a:cs typeface="Arial" panose="020B0604020202020204" pitchFamily="34" charset="0"/>
              </a:rPr>
              <a:t>o celebrate his 80 </a:t>
            </a:r>
            <a:r>
              <a:rPr lang="en-GB" sz="2400" dirty="0">
                <a:latin typeface="Calibri" panose="020F0502020204030204" pitchFamily="34" charset="0"/>
                <a:ea typeface="Calibri" panose="020F0502020204030204" pitchFamily="34" charset="0"/>
                <a:cs typeface="Arial" panose="020B0604020202020204" pitchFamily="34" charset="0"/>
              </a:rPr>
              <a:t>years old = </a:t>
            </a:r>
            <a:r>
              <a:rPr lang="en-GB" sz="2400" dirty="0" err="1">
                <a:latin typeface="Calibri" panose="020F0502020204030204" pitchFamily="34" charset="0"/>
                <a:ea typeface="Calibri" panose="020F0502020204030204" pitchFamily="34" charset="0"/>
                <a:cs typeface="Arial" panose="020B0604020202020204" pitchFamily="34" charset="0"/>
              </a:rPr>
              <a:t>charabia</a:t>
            </a:r>
            <a:r>
              <a:rPr lang="en-GB" sz="2400" dirty="0">
                <a:latin typeface="Calibri" panose="020F0502020204030204" pitchFamily="34" charset="0"/>
                <a:ea typeface="Calibri" panose="020F0502020204030204" pitchFamily="34" charset="0"/>
                <a:cs typeface="Arial" panose="020B0604020202020204" pitchFamily="34" charset="0"/>
              </a:rPr>
              <a:t>!</a:t>
            </a:r>
            <a:endParaRPr lang="en-GB" sz="2400" dirty="0">
              <a:effectLst/>
              <a:latin typeface="Calibri" panose="020F0502020204030204" pitchFamily="34" charset="0"/>
              <a:ea typeface="Calibri" panose="020F0502020204030204" pitchFamily="34" charset="0"/>
              <a:cs typeface="Arial" panose="020B0604020202020204" pitchFamily="34" charset="0"/>
            </a:endParaRPr>
          </a:p>
          <a:p>
            <a:endParaRPr lang="en-GB" sz="2400" b="1" dirty="0">
              <a:latin typeface="Calibri" panose="020F0502020204030204" pitchFamily="34" charset="0"/>
              <a:ea typeface="Calibri" panose="020F0502020204030204" pitchFamily="34" charset="0"/>
              <a:cs typeface="Arial" panose="020B0604020202020204" pitchFamily="34" charset="0"/>
            </a:endParaRPr>
          </a:p>
          <a:p>
            <a:r>
              <a:rPr lang="en-GB" sz="2400" b="1" dirty="0">
                <a:effectLst/>
                <a:latin typeface="Calibri" panose="020F0502020204030204" pitchFamily="34" charset="0"/>
                <a:ea typeface="Calibri" panose="020F0502020204030204" pitchFamily="34" charset="0"/>
                <a:cs typeface="Arial" panose="020B0604020202020204" pitchFamily="34" charset="0"/>
              </a:rPr>
              <a:t>“I intend / My intention is to run again,” he confirmed in a press conference (on) the day after the midterms/midterm elections.</a:t>
            </a:r>
            <a:endParaRPr lang="fr-FR" sz="2400" b="1" dirty="0"/>
          </a:p>
        </p:txBody>
      </p:sp>
    </p:spTree>
    <p:extLst>
      <p:ext uri="{BB962C8B-B14F-4D97-AF65-F5344CB8AC3E}">
        <p14:creationId xmlns:p14="http://schemas.microsoft.com/office/powerpoint/2010/main" val="46897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5141B68C-94FE-C4F9-C569-4026723687FA}"/>
              </a:ext>
            </a:extLst>
          </p:cNvPr>
          <p:cNvSpPr txBox="1"/>
          <p:nvPr/>
        </p:nvSpPr>
        <p:spPr>
          <a:xfrm>
            <a:off x="655983" y="347870"/>
            <a:ext cx="10734260" cy="5909310"/>
          </a:xfrm>
          <a:prstGeom prst="rect">
            <a:avLst/>
          </a:prstGeom>
          <a:noFill/>
        </p:spPr>
        <p:txBody>
          <a:bodyPr wrap="square" rtlCol="0">
            <a:spAutoFit/>
          </a:bodyPr>
          <a:lstStyle/>
          <a:p>
            <a:r>
              <a:rPr lang="en-GB" sz="2400" dirty="0" err="1">
                <a:effectLst/>
                <a:ea typeface="Calibri" panose="020F0502020204030204" pitchFamily="34" charset="0"/>
                <a:cs typeface="Arial" panose="020B0604020202020204" pitchFamily="34" charset="0"/>
              </a:rPr>
              <a:t>Souvent</a:t>
            </a:r>
            <a:r>
              <a:rPr lang="en-GB" sz="2400" dirty="0">
                <a:effectLst/>
                <a:ea typeface="Calibri" panose="020F0502020204030204" pitchFamily="34" charset="0"/>
                <a:cs typeface="Arial" panose="020B0604020202020204" pitchFamily="34" charset="0"/>
              </a:rPr>
              <a:t> </a:t>
            </a:r>
            <a:r>
              <a:rPr lang="en-GB" sz="2400" dirty="0" err="1">
                <a:effectLst/>
                <a:ea typeface="Calibri" panose="020F0502020204030204" pitchFamily="34" charset="0"/>
                <a:cs typeface="Arial" panose="020B0604020202020204" pitchFamily="34" charset="0"/>
              </a:rPr>
              <a:t>moqué</a:t>
            </a:r>
            <a:r>
              <a:rPr lang="en-GB" sz="2400" dirty="0">
                <a:effectLst/>
                <a:ea typeface="Calibri" panose="020F0502020204030204" pitchFamily="34" charset="0"/>
                <a:cs typeface="Arial" panose="020B0604020202020204" pitchFamily="34" charset="0"/>
              </a:rPr>
              <a:t> par </a:t>
            </a:r>
            <a:r>
              <a:rPr lang="en-GB" sz="2400" dirty="0" err="1">
                <a:effectLst/>
                <a:ea typeface="Calibri" panose="020F0502020204030204" pitchFamily="34" charset="0"/>
                <a:cs typeface="Arial" panose="020B0604020202020204" pitchFamily="34" charset="0"/>
              </a:rPr>
              <a:t>l'opposition</a:t>
            </a:r>
            <a:r>
              <a:rPr lang="en-GB" sz="2400" dirty="0">
                <a:effectLst/>
                <a:ea typeface="Calibri" panose="020F0502020204030204" pitchFamily="34" charset="0"/>
                <a:cs typeface="Arial" panose="020B0604020202020204" pitchFamily="34" charset="0"/>
              </a:rPr>
              <a:t> pour </a:t>
            </a:r>
            <a:r>
              <a:rPr lang="en-GB" sz="2400" dirty="0" err="1">
                <a:effectLst/>
                <a:ea typeface="Calibri" panose="020F0502020204030204" pitchFamily="34" charset="0"/>
                <a:cs typeface="Arial" panose="020B0604020202020204" pitchFamily="34" charset="0"/>
              </a:rPr>
              <a:t>ses</a:t>
            </a:r>
            <a:r>
              <a:rPr lang="en-GB" sz="2400" dirty="0">
                <a:effectLst/>
                <a:ea typeface="Calibri" panose="020F0502020204030204" pitchFamily="34" charset="0"/>
                <a:cs typeface="Arial" panose="020B0604020202020204" pitchFamily="34" charset="0"/>
              </a:rPr>
              <a:t> </a:t>
            </a:r>
            <a:r>
              <a:rPr lang="en-GB" sz="2400" dirty="0" err="1">
                <a:effectLst/>
                <a:ea typeface="Calibri" panose="020F0502020204030204" pitchFamily="34" charset="0"/>
                <a:cs typeface="Arial" panose="020B0604020202020204" pitchFamily="34" charset="0"/>
              </a:rPr>
              <a:t>trous</a:t>
            </a:r>
            <a:r>
              <a:rPr lang="en-GB" sz="2400" dirty="0">
                <a:effectLst/>
                <a:ea typeface="Calibri" panose="020F0502020204030204" pitchFamily="34" charset="0"/>
                <a:cs typeface="Arial" panose="020B0604020202020204" pitchFamily="34" charset="0"/>
              </a:rPr>
              <a:t> de </a:t>
            </a:r>
            <a:r>
              <a:rPr lang="en-GB" sz="2400" dirty="0" err="1">
                <a:effectLst/>
                <a:ea typeface="Calibri" panose="020F0502020204030204" pitchFamily="34" charset="0"/>
                <a:cs typeface="Arial" panose="020B0604020202020204" pitchFamily="34" charset="0"/>
              </a:rPr>
              <a:t>mémoire</a:t>
            </a:r>
            <a:r>
              <a:rPr lang="en-GB" sz="2400" dirty="0">
                <a:effectLst/>
                <a:ea typeface="Calibri" panose="020F0502020204030204" pitchFamily="34" charset="0"/>
                <a:cs typeface="Arial" panose="020B0604020202020204" pitchFamily="34" charset="0"/>
              </a:rPr>
              <a:t> et </a:t>
            </a:r>
            <a:r>
              <a:rPr lang="en-GB" sz="2400" dirty="0" err="1">
                <a:effectLst/>
                <a:ea typeface="Calibri" panose="020F0502020204030204" pitchFamily="34" charset="0"/>
                <a:cs typeface="Arial" panose="020B0604020202020204" pitchFamily="34" charset="0"/>
              </a:rPr>
              <a:t>ses</a:t>
            </a:r>
            <a:r>
              <a:rPr lang="en-GB" sz="2400" dirty="0">
                <a:effectLst/>
                <a:ea typeface="Calibri" panose="020F0502020204030204" pitchFamily="34" charset="0"/>
                <a:cs typeface="Arial" panose="020B0604020202020204" pitchFamily="34" charset="0"/>
              </a:rPr>
              <a:t> </a:t>
            </a:r>
            <a:r>
              <a:rPr lang="en-GB" sz="2400" dirty="0" err="1">
                <a:effectLst/>
                <a:ea typeface="Calibri" panose="020F0502020204030204" pitchFamily="34" charset="0"/>
                <a:cs typeface="Arial" panose="020B0604020202020204" pitchFamily="34" charset="0"/>
              </a:rPr>
              <a:t>hésitations</a:t>
            </a:r>
            <a:r>
              <a:rPr lang="en-GB" sz="2400" dirty="0">
                <a:effectLst/>
                <a:ea typeface="Calibri" panose="020F0502020204030204" pitchFamily="34" charset="0"/>
                <a:cs typeface="Arial" panose="020B0604020202020204" pitchFamily="34" charset="0"/>
              </a:rPr>
              <a:t>, le </a:t>
            </a:r>
            <a:r>
              <a:rPr lang="en-GB" sz="2400" dirty="0" err="1">
                <a:effectLst/>
                <a:ea typeface="Calibri" panose="020F0502020204030204" pitchFamily="34" charset="0"/>
                <a:cs typeface="Arial" panose="020B0604020202020204" pitchFamily="34" charset="0"/>
              </a:rPr>
              <a:t>président</a:t>
            </a:r>
            <a:r>
              <a:rPr lang="en-GB" sz="2400" dirty="0">
                <a:effectLst/>
                <a:ea typeface="Calibri" panose="020F0502020204030204" pitchFamily="34" charset="0"/>
                <a:cs typeface="Arial" panose="020B0604020202020204" pitchFamily="34" charset="0"/>
              </a:rPr>
              <a:t> le plus </a:t>
            </a:r>
            <a:r>
              <a:rPr lang="en-GB" sz="2400" dirty="0" err="1">
                <a:effectLst/>
                <a:ea typeface="Calibri" panose="020F0502020204030204" pitchFamily="34" charset="0"/>
                <a:cs typeface="Arial" panose="020B0604020202020204" pitchFamily="34" charset="0"/>
              </a:rPr>
              <a:t>âgé</a:t>
            </a:r>
            <a:r>
              <a:rPr lang="en-GB" sz="2400" dirty="0">
                <a:effectLst/>
                <a:ea typeface="Calibri" panose="020F0502020204030204" pitchFamily="34" charset="0"/>
                <a:cs typeface="Arial" panose="020B0604020202020204" pitchFamily="34" charset="0"/>
              </a:rPr>
              <a:t> des </a:t>
            </a:r>
            <a:r>
              <a:rPr lang="en-GB" sz="2400" dirty="0" err="1">
                <a:effectLst/>
                <a:ea typeface="Calibri" panose="020F0502020204030204" pitchFamily="34" charset="0"/>
                <a:cs typeface="Arial" panose="020B0604020202020204" pitchFamily="34" charset="0"/>
              </a:rPr>
              <a:t>États</a:t>
            </a:r>
            <a:r>
              <a:rPr lang="en-GB" sz="2400" dirty="0">
                <a:effectLst/>
                <a:ea typeface="Calibri" panose="020F0502020204030204" pitchFamily="34" charset="0"/>
                <a:cs typeface="Arial" panose="020B0604020202020204" pitchFamily="34" charset="0"/>
              </a:rPr>
              <a:t>-Unis (Ronald Reagan </a:t>
            </a:r>
            <a:r>
              <a:rPr lang="en-GB" sz="2400" dirty="0" err="1">
                <a:effectLst/>
                <a:ea typeface="Calibri" panose="020F0502020204030204" pitchFamily="34" charset="0"/>
                <a:cs typeface="Arial" panose="020B0604020202020204" pitchFamily="34" charset="0"/>
              </a:rPr>
              <a:t>approchait</a:t>
            </a:r>
            <a:r>
              <a:rPr lang="en-GB" sz="2400" dirty="0">
                <a:effectLst/>
                <a:ea typeface="Calibri" panose="020F0502020204030204" pitchFamily="34" charset="0"/>
                <a:cs typeface="Arial" panose="020B0604020202020204" pitchFamily="34" charset="0"/>
              </a:rPr>
              <a:t> 78 </a:t>
            </a:r>
            <a:r>
              <a:rPr lang="en-GB" sz="2400" dirty="0" err="1">
                <a:effectLst/>
                <a:ea typeface="Calibri" panose="020F0502020204030204" pitchFamily="34" charset="0"/>
                <a:cs typeface="Arial" panose="020B0604020202020204" pitchFamily="34" charset="0"/>
              </a:rPr>
              <a:t>ans</a:t>
            </a:r>
            <a:r>
              <a:rPr lang="en-GB" sz="2400" dirty="0">
                <a:effectLst/>
                <a:ea typeface="Calibri" panose="020F0502020204030204" pitchFamily="34" charset="0"/>
                <a:cs typeface="Arial" panose="020B0604020202020204" pitchFamily="34" charset="0"/>
              </a:rPr>
              <a:t> à la fin de son </a:t>
            </a:r>
            <a:r>
              <a:rPr lang="en-GB" sz="2400" dirty="0" err="1">
                <a:effectLst/>
                <a:ea typeface="Calibri" panose="020F0502020204030204" pitchFamily="34" charset="0"/>
                <a:cs typeface="Arial" panose="020B0604020202020204" pitchFamily="34" charset="0"/>
              </a:rPr>
              <a:t>mandat</a:t>
            </a:r>
            <a:r>
              <a:rPr lang="en-GB" sz="2400" dirty="0">
                <a:effectLst/>
                <a:ea typeface="Calibri" panose="020F0502020204030204" pitchFamily="34" charset="0"/>
                <a:cs typeface="Arial" panose="020B0604020202020204" pitchFamily="34" charset="0"/>
              </a:rPr>
              <a:t>) </a:t>
            </a:r>
            <a:r>
              <a:rPr lang="en-GB" sz="2400" dirty="0" err="1">
                <a:effectLst/>
                <a:ea typeface="Calibri" panose="020F0502020204030204" pitchFamily="34" charset="0"/>
                <a:cs typeface="Arial" panose="020B0604020202020204" pitchFamily="34" charset="0"/>
              </a:rPr>
              <a:t>pourrait</a:t>
            </a:r>
            <a:r>
              <a:rPr lang="en-GB" sz="2400" dirty="0">
                <a:effectLst/>
                <a:ea typeface="Calibri" panose="020F0502020204030204" pitchFamily="34" charset="0"/>
                <a:cs typeface="Arial" panose="020B0604020202020204" pitchFamily="34" charset="0"/>
              </a:rPr>
              <a:t> </a:t>
            </a:r>
            <a:r>
              <a:rPr lang="en-GB" sz="2400" dirty="0" err="1">
                <a:effectLst/>
                <a:ea typeface="Calibri" panose="020F0502020204030204" pitchFamily="34" charset="0"/>
                <a:cs typeface="Arial" panose="020B0604020202020204" pitchFamily="34" charset="0"/>
              </a:rPr>
              <a:t>donc</a:t>
            </a:r>
            <a:r>
              <a:rPr lang="en-GB" sz="2400" dirty="0">
                <a:effectLst/>
                <a:ea typeface="Calibri" panose="020F0502020204030204" pitchFamily="34" charset="0"/>
                <a:cs typeface="Arial" panose="020B0604020202020204" pitchFamily="34" charset="0"/>
              </a:rPr>
              <a:t> </a:t>
            </a:r>
            <a:r>
              <a:rPr lang="en-GB" sz="2400" dirty="0" err="1">
                <a:effectLst/>
                <a:ea typeface="Calibri" panose="020F0502020204030204" pitchFamily="34" charset="0"/>
                <a:cs typeface="Arial" panose="020B0604020202020204" pitchFamily="34" charset="0"/>
              </a:rPr>
              <a:t>théoriquement</a:t>
            </a:r>
            <a:r>
              <a:rPr lang="en-GB" sz="2400" dirty="0">
                <a:effectLst/>
                <a:ea typeface="Calibri" panose="020F0502020204030204" pitchFamily="34" charset="0"/>
                <a:cs typeface="Arial" panose="020B0604020202020204" pitchFamily="34" charset="0"/>
              </a:rPr>
              <a:t> </a:t>
            </a:r>
            <a:r>
              <a:rPr lang="en-GB" sz="2400" dirty="0" err="1">
                <a:effectLst/>
                <a:ea typeface="Calibri" panose="020F0502020204030204" pitchFamily="34" charset="0"/>
                <a:cs typeface="Arial" panose="020B0604020202020204" pitchFamily="34" charset="0"/>
              </a:rPr>
              <a:t>occuper</a:t>
            </a:r>
            <a:r>
              <a:rPr lang="en-GB" sz="2400" dirty="0">
                <a:effectLst/>
                <a:ea typeface="Calibri" panose="020F0502020204030204" pitchFamily="34" charset="0"/>
                <a:cs typeface="Arial" panose="020B0604020202020204" pitchFamily="34" charset="0"/>
              </a:rPr>
              <a:t> la Maison-Blanche </a:t>
            </a:r>
            <a:r>
              <a:rPr lang="en-GB" sz="2400" dirty="0" err="1">
                <a:effectLst/>
                <a:ea typeface="Calibri" panose="020F0502020204030204" pitchFamily="34" charset="0"/>
                <a:cs typeface="Arial" panose="020B0604020202020204" pitchFamily="34" charset="0"/>
              </a:rPr>
              <a:t>jusqu'à</a:t>
            </a:r>
            <a:r>
              <a:rPr lang="en-GB" sz="2400" dirty="0">
                <a:effectLst/>
                <a:ea typeface="Calibri" panose="020F0502020204030204" pitchFamily="34" charset="0"/>
                <a:cs typeface="Arial" panose="020B0604020202020204" pitchFamily="34" charset="0"/>
              </a:rPr>
              <a:t> </a:t>
            </a:r>
            <a:r>
              <a:rPr lang="en-GB" sz="2400" dirty="0" err="1">
                <a:effectLst/>
                <a:ea typeface="Calibri" panose="020F0502020204030204" pitchFamily="34" charset="0"/>
                <a:cs typeface="Arial" panose="020B0604020202020204" pitchFamily="34" charset="0"/>
              </a:rPr>
              <a:t>ses</a:t>
            </a:r>
            <a:r>
              <a:rPr lang="en-GB" sz="2400" dirty="0">
                <a:effectLst/>
                <a:ea typeface="Calibri" panose="020F0502020204030204" pitchFamily="34" charset="0"/>
                <a:cs typeface="Arial" panose="020B0604020202020204" pitchFamily="34" charset="0"/>
              </a:rPr>
              <a:t> 86 ans. </a:t>
            </a:r>
            <a:endParaRPr lang="en-GB" sz="2400" dirty="0">
              <a:cs typeface="Arial" panose="020B0604020202020204" pitchFamily="34" charset="0"/>
            </a:endParaRPr>
          </a:p>
          <a:p>
            <a:r>
              <a:rPr lang="en-GB" sz="2400" b="1" dirty="0">
                <a:effectLst/>
                <a:ea typeface="Calibri" panose="020F0502020204030204" pitchFamily="34" charset="0"/>
                <a:cs typeface="Arial" panose="020B0604020202020204" pitchFamily="34" charset="0"/>
              </a:rPr>
              <a:t>Often mocked/held up to ridicule by the opposition for/because of his memory lapses and his hesitations, the oldest president in the history of the United-States (Ronald Reagan </a:t>
            </a:r>
            <a:r>
              <a:rPr lang="en-GB" sz="2400" b="1" dirty="0">
                <a:solidFill>
                  <a:srgbClr val="FF0000"/>
                </a:solidFill>
                <a:effectLst/>
                <a:ea typeface="Calibri" panose="020F0502020204030204" pitchFamily="34" charset="0"/>
                <a:cs typeface="Arial" panose="020B0604020202020204" pitchFamily="34" charset="0"/>
              </a:rPr>
              <a:t>was nearing </a:t>
            </a:r>
            <a:r>
              <a:rPr lang="en-GB" sz="2400" b="1" dirty="0">
                <a:effectLst/>
                <a:ea typeface="Calibri" panose="020F0502020204030204" pitchFamily="34" charset="0"/>
                <a:cs typeface="Arial" panose="020B0604020202020204" pitchFamily="34" charset="0"/>
              </a:rPr>
              <a:t>78 at the end of his term) could thus/therefore theo</a:t>
            </a:r>
            <a:r>
              <a:rPr lang="en-GB" sz="2400" b="1" u="sng" dirty="0">
                <a:effectLst/>
                <a:ea typeface="Calibri" panose="020F0502020204030204" pitchFamily="34" charset="0"/>
                <a:cs typeface="Arial" panose="020B0604020202020204" pitchFamily="34" charset="0"/>
              </a:rPr>
              <a:t>retically</a:t>
            </a:r>
            <a:r>
              <a:rPr lang="en-GB" sz="2400" b="1" dirty="0">
                <a:effectLst/>
                <a:ea typeface="Calibri" panose="020F0502020204030204" pitchFamily="34" charset="0"/>
                <a:cs typeface="Arial" panose="020B0604020202020204" pitchFamily="34" charset="0"/>
              </a:rPr>
              <a:t> remain in the White House until he </a:t>
            </a:r>
            <a:r>
              <a:rPr lang="en-GB" sz="2400" b="1" dirty="0">
                <a:solidFill>
                  <a:srgbClr val="FF0000"/>
                </a:solidFill>
                <a:effectLst/>
                <a:ea typeface="Calibri" panose="020F0502020204030204" pitchFamily="34" charset="0"/>
                <a:cs typeface="Arial" panose="020B0604020202020204" pitchFamily="34" charset="0"/>
              </a:rPr>
              <a:t>is</a:t>
            </a:r>
            <a:r>
              <a:rPr lang="en-GB" sz="2400" b="1" dirty="0">
                <a:effectLst/>
                <a:ea typeface="Calibri" panose="020F0502020204030204" pitchFamily="34" charset="0"/>
                <a:cs typeface="Arial" panose="020B0604020202020204" pitchFamily="34" charset="0"/>
              </a:rPr>
              <a:t> 86 (years old). </a:t>
            </a:r>
          </a:p>
          <a:p>
            <a:endParaRPr lang="en-GB" sz="2400" b="1" dirty="0">
              <a:effectLst/>
              <a:ea typeface="Calibri" panose="020F0502020204030204" pitchFamily="34" charset="0"/>
              <a:cs typeface="Arial" panose="020B0604020202020204" pitchFamily="34" charset="0"/>
            </a:endParaRPr>
          </a:p>
          <a:p>
            <a:r>
              <a:rPr lang="en-GB" sz="2400" dirty="0">
                <a:ea typeface="Calibri" panose="020F0502020204030204" pitchFamily="34" charset="0"/>
                <a:cs typeface="Arial" panose="020B0604020202020204" pitchFamily="34" charset="0"/>
              </a:rPr>
              <a:t>- to live in the White House = too permanent</a:t>
            </a:r>
          </a:p>
          <a:p>
            <a:r>
              <a:rPr lang="en-GB" sz="2400" dirty="0">
                <a:ea typeface="Calibri" panose="020F0502020204030204" pitchFamily="34" charset="0"/>
                <a:cs typeface="Arial" panose="020B0604020202020204" pitchFamily="34" charset="0"/>
              </a:rPr>
              <a:t>- to occupy the White House = too militant</a:t>
            </a:r>
          </a:p>
          <a:p>
            <a:endParaRPr lang="en-GB" sz="2400" b="1" dirty="0">
              <a:effectLst/>
              <a:ea typeface="Calibri" panose="020F0502020204030204" pitchFamily="34" charset="0"/>
              <a:cs typeface="Arial" panose="020B0604020202020204" pitchFamily="34" charset="0"/>
            </a:endParaRPr>
          </a:p>
          <a:p>
            <a:r>
              <a:rPr lang="en-GB" sz="2400" dirty="0">
                <a:effectLst/>
                <a:ea typeface="Calibri" panose="020F0502020204030204" pitchFamily="34" charset="0"/>
                <a:cs typeface="Arial" panose="020B0604020202020204" pitchFamily="34" charset="0"/>
              </a:rPr>
              <a:t>Donald Trump, qui </a:t>
            </a:r>
            <a:r>
              <a:rPr lang="en-GB" sz="2400" dirty="0" err="1">
                <a:effectLst/>
                <a:ea typeface="Calibri" panose="020F0502020204030204" pitchFamily="34" charset="0"/>
                <a:cs typeface="Arial" panose="020B0604020202020204" pitchFamily="34" charset="0"/>
              </a:rPr>
              <a:t>vient</a:t>
            </a:r>
            <a:r>
              <a:rPr lang="en-GB" sz="2400" dirty="0">
                <a:effectLst/>
                <a:ea typeface="Calibri" panose="020F0502020204030204" pitchFamily="34" charset="0"/>
                <a:cs typeface="Arial" panose="020B0604020202020204" pitchFamily="34" charset="0"/>
              </a:rPr>
              <a:t> </a:t>
            </a:r>
            <a:r>
              <a:rPr lang="en-GB" sz="2400" dirty="0" err="1">
                <a:effectLst/>
                <a:ea typeface="Calibri" panose="020F0502020204030204" pitchFamily="34" charset="0"/>
                <a:cs typeface="Arial" panose="020B0604020202020204" pitchFamily="34" charset="0"/>
              </a:rPr>
              <a:t>d'annoncer</a:t>
            </a:r>
            <a:r>
              <a:rPr lang="en-GB" sz="2400" dirty="0">
                <a:effectLst/>
                <a:ea typeface="Calibri" panose="020F0502020204030204" pitchFamily="34" charset="0"/>
                <a:cs typeface="Arial" panose="020B0604020202020204" pitchFamily="34" charset="0"/>
              </a:rPr>
              <a:t> </a:t>
            </a:r>
            <a:r>
              <a:rPr lang="en-GB" sz="2400" dirty="0" err="1">
                <a:effectLst/>
                <a:ea typeface="Calibri" panose="020F0502020204030204" pitchFamily="34" charset="0"/>
                <a:cs typeface="Arial" panose="020B0604020202020204" pitchFamily="34" charset="0"/>
              </a:rPr>
              <a:t>une</a:t>
            </a:r>
            <a:r>
              <a:rPr lang="en-GB" sz="2400" dirty="0">
                <a:effectLst/>
                <a:ea typeface="Calibri" panose="020F0502020204030204" pitchFamily="34" charset="0"/>
                <a:cs typeface="Arial" panose="020B0604020202020204" pitchFamily="34" charset="0"/>
              </a:rPr>
              <a:t> </a:t>
            </a:r>
            <a:r>
              <a:rPr lang="en-GB" sz="2400" dirty="0" err="1">
                <a:effectLst/>
                <a:ea typeface="Calibri" panose="020F0502020204030204" pitchFamily="34" charset="0"/>
                <a:cs typeface="Arial" panose="020B0604020202020204" pitchFamily="34" charset="0"/>
              </a:rPr>
              <a:t>troisième</a:t>
            </a:r>
            <a:r>
              <a:rPr lang="en-GB" sz="2400" dirty="0">
                <a:effectLst/>
                <a:ea typeface="Calibri" panose="020F0502020204030204" pitchFamily="34" charset="0"/>
                <a:cs typeface="Arial" panose="020B0604020202020204" pitchFamily="34" charset="0"/>
              </a:rPr>
              <a:t> candidature pour 2024 , </a:t>
            </a:r>
            <a:r>
              <a:rPr lang="en-GB" sz="2400" dirty="0" err="1">
                <a:effectLst/>
                <a:ea typeface="Calibri" panose="020F0502020204030204" pitchFamily="34" charset="0"/>
                <a:cs typeface="Arial" panose="020B0604020202020204" pitchFamily="34" charset="0"/>
              </a:rPr>
              <a:t>n'est</a:t>
            </a:r>
            <a:r>
              <a:rPr lang="en-GB" sz="2400" dirty="0">
                <a:effectLst/>
                <a:ea typeface="Calibri" panose="020F0502020204030204" pitchFamily="34" charset="0"/>
                <a:cs typeface="Arial" panose="020B0604020202020204" pitchFamily="34" charset="0"/>
              </a:rPr>
              <a:t> pas loin derrière : il a </a:t>
            </a:r>
            <a:r>
              <a:rPr lang="en-GB" sz="2400" dirty="0" err="1">
                <a:effectLst/>
                <a:ea typeface="Calibri" panose="020F0502020204030204" pitchFamily="34" charset="0"/>
                <a:cs typeface="Arial" panose="020B0604020202020204" pitchFamily="34" charset="0"/>
              </a:rPr>
              <a:t>fêté</a:t>
            </a:r>
            <a:r>
              <a:rPr lang="en-GB" sz="2400" dirty="0">
                <a:effectLst/>
                <a:ea typeface="Calibri" panose="020F0502020204030204" pitchFamily="34" charset="0"/>
                <a:cs typeface="Arial" panose="020B0604020202020204" pitchFamily="34" charset="0"/>
              </a:rPr>
              <a:t> </a:t>
            </a:r>
            <a:r>
              <a:rPr lang="en-GB" sz="2400" dirty="0" err="1">
                <a:effectLst/>
                <a:ea typeface="Calibri" panose="020F0502020204030204" pitchFamily="34" charset="0"/>
                <a:cs typeface="Arial" panose="020B0604020202020204" pitchFamily="34" charset="0"/>
              </a:rPr>
              <a:t>ses</a:t>
            </a:r>
            <a:r>
              <a:rPr lang="en-GB" sz="2400" dirty="0">
                <a:effectLst/>
                <a:ea typeface="Calibri" panose="020F0502020204030204" pitchFamily="34" charset="0"/>
                <a:cs typeface="Arial" panose="020B0604020202020204" pitchFamily="34" charset="0"/>
              </a:rPr>
              <a:t> 76 </a:t>
            </a:r>
            <a:r>
              <a:rPr lang="en-GB" sz="2400" dirty="0" err="1">
                <a:effectLst/>
                <a:ea typeface="Calibri" panose="020F0502020204030204" pitchFamily="34" charset="0"/>
                <a:cs typeface="Arial" panose="020B0604020202020204" pitchFamily="34" charset="0"/>
              </a:rPr>
              <a:t>ans</a:t>
            </a:r>
            <a:r>
              <a:rPr lang="en-GB" sz="2400" dirty="0">
                <a:effectLst/>
                <a:ea typeface="Calibri" panose="020F0502020204030204" pitchFamily="34" charset="0"/>
                <a:cs typeface="Arial" panose="020B0604020202020204" pitchFamily="34" charset="0"/>
              </a:rPr>
              <a:t> </a:t>
            </a:r>
            <a:r>
              <a:rPr lang="en-GB" sz="2400" dirty="0" err="1">
                <a:effectLst/>
                <a:ea typeface="Calibri" panose="020F0502020204030204" pitchFamily="34" charset="0"/>
                <a:cs typeface="Arial" panose="020B0604020202020204" pitchFamily="34" charset="0"/>
              </a:rPr>
              <a:t>en</a:t>
            </a:r>
            <a:r>
              <a:rPr lang="en-GB" sz="2400" dirty="0">
                <a:effectLst/>
                <a:ea typeface="Calibri" panose="020F0502020204030204" pitchFamily="34" charset="0"/>
                <a:cs typeface="Arial" panose="020B0604020202020204" pitchFamily="34" charset="0"/>
              </a:rPr>
              <a:t> </a:t>
            </a:r>
            <a:r>
              <a:rPr lang="en-GB" sz="2400" dirty="0" err="1">
                <a:effectLst/>
                <a:ea typeface="Calibri" panose="020F0502020204030204" pitchFamily="34" charset="0"/>
                <a:cs typeface="Arial" panose="020B0604020202020204" pitchFamily="34" charset="0"/>
              </a:rPr>
              <a:t>juin</a:t>
            </a:r>
            <a:r>
              <a:rPr lang="en-GB" sz="2400" dirty="0">
                <a:effectLst/>
                <a:ea typeface="Calibri" panose="020F0502020204030204" pitchFamily="34" charset="0"/>
                <a:cs typeface="Arial" panose="020B0604020202020204" pitchFamily="34" charset="0"/>
              </a:rPr>
              <a:t>.</a:t>
            </a:r>
          </a:p>
          <a:p>
            <a:r>
              <a:rPr lang="en-GB" sz="2400" b="1" dirty="0">
                <a:effectLst/>
                <a:ea typeface="Calibri" panose="020F0502020204030204" pitchFamily="34" charset="0"/>
                <a:cs typeface="Arial" panose="020B0604020202020204" pitchFamily="34" charset="0"/>
              </a:rPr>
              <a:t>Donald Trump, who </a:t>
            </a:r>
            <a:r>
              <a:rPr lang="en-GB" sz="2400" b="1" dirty="0">
                <a:solidFill>
                  <a:srgbClr val="FF0000"/>
                </a:solidFill>
                <a:effectLst/>
                <a:ea typeface="Calibri" panose="020F0502020204030204" pitchFamily="34" charset="0"/>
                <a:cs typeface="Arial" panose="020B0604020202020204" pitchFamily="34" charset="0"/>
              </a:rPr>
              <a:t>has</a:t>
            </a:r>
            <a:r>
              <a:rPr lang="en-GB" sz="2400" b="1" dirty="0">
                <a:effectLst/>
                <a:ea typeface="Calibri" panose="020F0502020204030204" pitchFamily="34" charset="0"/>
                <a:cs typeface="Arial" panose="020B0604020202020204" pitchFamily="34" charset="0"/>
              </a:rPr>
              <a:t> just </a:t>
            </a:r>
            <a:r>
              <a:rPr lang="en-GB" sz="2400" b="1" dirty="0">
                <a:solidFill>
                  <a:srgbClr val="FF0000"/>
                </a:solidFill>
                <a:effectLst/>
                <a:ea typeface="Calibri" panose="020F0502020204030204" pitchFamily="34" charset="0"/>
                <a:cs typeface="Arial" panose="020B0604020202020204" pitchFamily="34" charset="0"/>
              </a:rPr>
              <a:t>announced</a:t>
            </a:r>
            <a:r>
              <a:rPr lang="en-GB" sz="2400" b="1" dirty="0">
                <a:effectLst/>
                <a:ea typeface="Calibri" panose="020F0502020204030204" pitchFamily="34" charset="0"/>
                <a:cs typeface="Arial" panose="020B0604020202020204" pitchFamily="34" charset="0"/>
              </a:rPr>
              <a:t> a third run/candidacy for 2024, is not far behind : he </a:t>
            </a:r>
            <a:r>
              <a:rPr lang="en-GB" sz="2400" b="1" dirty="0">
                <a:solidFill>
                  <a:srgbClr val="FF0000"/>
                </a:solidFill>
                <a:effectLst/>
                <a:ea typeface="Calibri" panose="020F0502020204030204" pitchFamily="34" charset="0"/>
                <a:cs typeface="Arial" panose="020B0604020202020204" pitchFamily="34" charset="0"/>
              </a:rPr>
              <a:t>celebrated</a:t>
            </a:r>
            <a:r>
              <a:rPr lang="en-GB" sz="2400" b="1" dirty="0">
                <a:effectLst/>
                <a:ea typeface="Calibri" panose="020F0502020204030204" pitchFamily="34" charset="0"/>
                <a:cs typeface="Arial" panose="020B0604020202020204" pitchFamily="34" charset="0"/>
              </a:rPr>
              <a:t> his 76</a:t>
            </a:r>
            <a:r>
              <a:rPr lang="en-GB" sz="2400" b="1" baseline="30000" dirty="0">
                <a:effectLst/>
                <a:ea typeface="Calibri" panose="020F0502020204030204" pitchFamily="34" charset="0"/>
                <a:cs typeface="Arial" panose="020B0604020202020204" pitchFamily="34" charset="0"/>
              </a:rPr>
              <a:t>th</a:t>
            </a:r>
            <a:r>
              <a:rPr lang="en-GB" sz="2400" b="1" dirty="0">
                <a:effectLst/>
                <a:ea typeface="Calibri" panose="020F0502020204030204" pitchFamily="34" charset="0"/>
                <a:cs typeface="Arial" panose="020B0604020202020204" pitchFamily="34" charset="0"/>
              </a:rPr>
              <a:t> birthday / he turned 76 in </a:t>
            </a:r>
            <a:r>
              <a:rPr lang="en-GB" sz="2400" b="1" u="sng" dirty="0">
                <a:effectLst/>
                <a:ea typeface="Calibri" panose="020F0502020204030204" pitchFamily="34" charset="0"/>
                <a:cs typeface="Arial" panose="020B0604020202020204" pitchFamily="34" charset="0"/>
              </a:rPr>
              <a:t>J</a:t>
            </a:r>
            <a:r>
              <a:rPr lang="en-GB" sz="2400" b="1" dirty="0">
                <a:effectLst/>
                <a:ea typeface="Calibri" panose="020F0502020204030204" pitchFamily="34" charset="0"/>
                <a:cs typeface="Arial" panose="020B0604020202020204" pitchFamily="34" charset="0"/>
              </a:rPr>
              <a:t>une. </a:t>
            </a:r>
            <a:endParaRPr lang="fr-FR" sz="2400" b="1" dirty="0">
              <a:effectLst/>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2767761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BD3D6426-F6B4-BBE0-E8E7-F4E80D6797A8}"/>
              </a:ext>
            </a:extLst>
          </p:cNvPr>
          <p:cNvSpPr txBox="1"/>
          <p:nvPr/>
        </p:nvSpPr>
        <p:spPr>
          <a:xfrm>
            <a:off x="546652" y="428178"/>
            <a:ext cx="10774018" cy="6370975"/>
          </a:xfrm>
          <a:prstGeom prst="rect">
            <a:avLst/>
          </a:prstGeom>
          <a:noFill/>
        </p:spPr>
        <p:txBody>
          <a:bodyPr wrap="square" rtlCol="0">
            <a:spAutoFit/>
          </a:bodyPr>
          <a:lstStyle/>
          <a:p>
            <a:r>
              <a:rPr lang="fr-FR" sz="2400" dirty="0">
                <a:solidFill>
                  <a:srgbClr val="000000"/>
                </a:solidFill>
                <a:effectLst/>
                <a:ea typeface="Merriweather" panose="00000500000000000000" pitchFamily="2" charset="0"/>
                <a:cs typeface="Merriweather" panose="00000500000000000000" pitchFamily="2" charset="0"/>
              </a:rPr>
              <a:t>Les États-Unis ont un culte du « vieillir en forme » (dans les classes aisées) et la retraite est un concept plus flou qu'en Europe. </a:t>
            </a:r>
          </a:p>
          <a:p>
            <a:r>
              <a:rPr lang="en-GB" sz="2400" b="1" dirty="0">
                <a:ea typeface="Calibri" panose="020F0502020204030204" pitchFamily="34" charset="0"/>
                <a:cs typeface="Arial" panose="020B0604020202020204" pitchFamily="34" charset="0"/>
              </a:rPr>
              <a:t>The United States </a:t>
            </a:r>
            <a:r>
              <a:rPr lang="en-GB" sz="2400" b="1" dirty="0">
                <a:solidFill>
                  <a:srgbClr val="FF0000"/>
                </a:solidFill>
                <a:ea typeface="Calibri" panose="020F0502020204030204" pitchFamily="34" charset="0"/>
                <a:cs typeface="Arial" panose="020B0604020202020204" pitchFamily="34" charset="0"/>
              </a:rPr>
              <a:t>ha</a:t>
            </a:r>
            <a:r>
              <a:rPr lang="en-GB" sz="2400" b="1" u="sng" dirty="0">
                <a:solidFill>
                  <a:srgbClr val="FF0000"/>
                </a:solidFill>
                <a:ea typeface="Calibri" panose="020F0502020204030204" pitchFamily="34" charset="0"/>
                <a:cs typeface="Arial" panose="020B0604020202020204" pitchFamily="34" charset="0"/>
              </a:rPr>
              <a:t>s</a:t>
            </a:r>
            <a:r>
              <a:rPr lang="en-GB" sz="2400" b="1" dirty="0">
                <a:ea typeface="Calibri" panose="020F0502020204030204" pitchFamily="34" charset="0"/>
                <a:cs typeface="Arial" panose="020B0604020202020204" pitchFamily="34" charset="0"/>
              </a:rPr>
              <a:t> a cult of “ageing in shape/good health” (in/among the affluent/well-to-do classes) and Ø retirement is a vaguer/ fuzzier/ less well-defined/ less clear concept than in Europe.. </a:t>
            </a:r>
          </a:p>
          <a:p>
            <a:endParaRPr lang="fr-FR" sz="2400" b="1" dirty="0">
              <a:solidFill>
                <a:srgbClr val="000000"/>
              </a:solidFill>
              <a:ea typeface="Merriweather" panose="00000500000000000000" pitchFamily="2" charset="0"/>
              <a:cs typeface="Merriweather" panose="00000500000000000000" pitchFamily="2" charset="0"/>
            </a:endParaRPr>
          </a:p>
          <a:p>
            <a:r>
              <a:rPr lang="fr-FR" sz="2400" dirty="0">
                <a:solidFill>
                  <a:srgbClr val="000000"/>
                </a:solidFill>
                <a:effectLst/>
                <a:ea typeface="Merriweather" panose="00000500000000000000" pitchFamily="2" charset="0"/>
                <a:cs typeface="Merriweather" panose="00000500000000000000" pitchFamily="2" charset="0"/>
              </a:rPr>
              <a:t>Mais le secret de la longévité politique est d'abord le verrouillage législatif des carrières. </a:t>
            </a:r>
          </a:p>
          <a:p>
            <a:r>
              <a:rPr lang="en-GB" sz="2400" b="1" dirty="0">
                <a:ea typeface="Calibri" panose="020F0502020204030204" pitchFamily="34" charset="0"/>
                <a:cs typeface="Arial" panose="020B0604020202020204" pitchFamily="34" charset="0"/>
              </a:rPr>
              <a:t>But the secret to this political longevity </a:t>
            </a:r>
            <a:r>
              <a:rPr lang="en-GB" sz="2400" b="1" dirty="0">
                <a:solidFill>
                  <a:srgbClr val="FF0000"/>
                </a:solidFill>
                <a:ea typeface="Calibri" panose="020F0502020204030204" pitchFamily="34" charset="0"/>
                <a:cs typeface="Arial" panose="020B0604020202020204" pitchFamily="34" charset="0"/>
              </a:rPr>
              <a:t>is</a:t>
            </a:r>
            <a:r>
              <a:rPr lang="en-GB" sz="2400" b="1" dirty="0">
                <a:ea typeface="Calibri" panose="020F0502020204030204" pitchFamily="34" charset="0"/>
                <a:cs typeface="Arial" panose="020B0604020202020204" pitchFamily="34" charset="0"/>
              </a:rPr>
              <a:t> first and foremost / above all / first/ firstly the legislative locking in/down of </a:t>
            </a:r>
            <a:r>
              <a:rPr lang="en-GB" sz="2400" b="1" dirty="0">
                <a:highlight>
                  <a:srgbClr val="00FFFF"/>
                </a:highlight>
                <a:ea typeface="Calibri" panose="020F0502020204030204" pitchFamily="34" charset="0"/>
                <a:cs typeface="Arial" panose="020B0604020202020204" pitchFamily="34" charset="0"/>
              </a:rPr>
              <a:t>careers</a:t>
            </a:r>
            <a:r>
              <a:rPr lang="en-GB" sz="2400" b="1" dirty="0">
                <a:ea typeface="Calibri" panose="020F0502020204030204" pitchFamily="34" charset="0"/>
                <a:cs typeface="Arial" panose="020B0604020202020204" pitchFamily="34" charset="0"/>
              </a:rPr>
              <a:t>. // </a:t>
            </a:r>
            <a:r>
              <a:rPr lang="en-GB" sz="2400" b="1" dirty="0">
                <a:solidFill>
                  <a:srgbClr val="FF0000"/>
                </a:solidFill>
                <a:ea typeface="Calibri" panose="020F0502020204030204" pitchFamily="34" charset="0"/>
                <a:cs typeface="Arial" panose="020B0604020202020204" pitchFamily="34" charset="0"/>
              </a:rPr>
              <a:t>lies in</a:t>
            </a:r>
          </a:p>
          <a:p>
            <a:endParaRPr lang="fr-FR" sz="2400" dirty="0">
              <a:solidFill>
                <a:srgbClr val="FF0000"/>
              </a:solidFill>
              <a:ea typeface="Merriweather" panose="00000500000000000000" pitchFamily="2" charset="0"/>
              <a:cs typeface="Merriweather" panose="00000500000000000000" pitchFamily="2" charset="0"/>
            </a:endParaRPr>
          </a:p>
          <a:p>
            <a:r>
              <a:rPr lang="fr-FR" sz="2400" b="1" dirty="0">
                <a:solidFill>
                  <a:srgbClr val="FF0000"/>
                </a:solidFill>
                <a:ea typeface="Merriweather" panose="00000500000000000000" pitchFamily="2" charset="0"/>
                <a:cs typeface="Merriweather" panose="00000500000000000000" pitchFamily="2" charset="0"/>
              </a:rPr>
              <a:t>VOCABULARY</a:t>
            </a:r>
          </a:p>
          <a:p>
            <a:r>
              <a:rPr lang="fr-FR" sz="2400" dirty="0" err="1">
                <a:ea typeface="Merriweather" panose="00000500000000000000" pitchFamily="2" charset="0"/>
                <a:cs typeface="Merriweather" panose="00000500000000000000" pitchFamily="2" charset="0"/>
              </a:rPr>
              <a:t>distinguish</a:t>
            </a:r>
            <a:r>
              <a:rPr lang="fr-FR" sz="2400" dirty="0">
                <a:ea typeface="Merriweather" panose="00000500000000000000" pitchFamily="2" charset="0"/>
                <a:cs typeface="Merriweather" panose="00000500000000000000" pitchFamily="2" charset="0"/>
              </a:rPr>
              <a:t> a carrier (</a:t>
            </a:r>
            <a:r>
              <a:rPr lang="en-US" sz="2400" i="1" dirty="0"/>
              <a:t>The vet loaded the cat into a plastic carrier</a:t>
            </a:r>
            <a:r>
              <a:rPr lang="en-US" sz="2400" dirty="0"/>
              <a:t>)</a:t>
            </a:r>
          </a:p>
          <a:p>
            <a:r>
              <a:rPr lang="en-US" sz="2400" dirty="0"/>
              <a:t>			(</a:t>
            </a:r>
            <a:r>
              <a:rPr lang="en-US" sz="2400" i="1" dirty="0"/>
              <a:t>Tom drives a truck for a major carrier</a:t>
            </a:r>
            <a:r>
              <a:rPr lang="en-US" sz="2400" dirty="0"/>
              <a:t>)</a:t>
            </a:r>
          </a:p>
          <a:p>
            <a:r>
              <a:rPr lang="en-US" sz="2400" dirty="0"/>
              <a:t>a carer (</a:t>
            </a:r>
            <a:r>
              <a:rPr lang="en-US" sz="2400" i="1" dirty="0"/>
              <a:t>We wish to book tickets for 10 disabled children and their carers</a:t>
            </a:r>
            <a:r>
              <a:rPr lang="en-US" sz="2400" dirty="0"/>
              <a:t>)</a:t>
            </a:r>
          </a:p>
          <a:p>
            <a:r>
              <a:rPr lang="fr-FR" sz="2400" dirty="0">
                <a:ea typeface="Merriweather" panose="00000500000000000000" pitchFamily="2" charset="0"/>
                <a:cs typeface="Merriweather" panose="00000500000000000000" pitchFamily="2" charset="0"/>
              </a:rPr>
              <a:t>a </a:t>
            </a:r>
            <a:r>
              <a:rPr lang="fr-FR" sz="2400" dirty="0" err="1">
                <a:highlight>
                  <a:srgbClr val="00FFFF"/>
                </a:highlight>
                <a:ea typeface="Merriweather" panose="00000500000000000000" pitchFamily="2" charset="0"/>
                <a:cs typeface="Merriweather" panose="00000500000000000000" pitchFamily="2" charset="0"/>
              </a:rPr>
              <a:t>career</a:t>
            </a:r>
            <a:r>
              <a:rPr lang="fr-FR" sz="2400" dirty="0">
                <a:ea typeface="Merriweather" panose="00000500000000000000" pitchFamily="2" charset="0"/>
                <a:cs typeface="Merriweather" panose="00000500000000000000" pitchFamily="2" charset="0"/>
              </a:rPr>
              <a:t> (</a:t>
            </a:r>
            <a:r>
              <a:rPr lang="fr-FR" sz="2400" i="1" dirty="0" err="1">
                <a:ea typeface="Merriweather" panose="00000500000000000000" pitchFamily="2" charset="0"/>
                <a:cs typeface="Merriweather" panose="00000500000000000000" pitchFamily="2" charset="0"/>
              </a:rPr>
              <a:t>My</a:t>
            </a:r>
            <a:r>
              <a:rPr lang="fr-FR" sz="2400" i="1" dirty="0">
                <a:ea typeface="Merriweather" panose="00000500000000000000" pitchFamily="2" charset="0"/>
                <a:cs typeface="Merriweather" panose="00000500000000000000" pitchFamily="2" charset="0"/>
              </a:rPr>
              <a:t> </a:t>
            </a:r>
            <a:r>
              <a:rPr lang="fr-FR" sz="2400" i="1" dirty="0" err="1">
                <a:ea typeface="Merriweather" panose="00000500000000000000" pitchFamily="2" charset="0"/>
                <a:cs typeface="Merriweather" panose="00000500000000000000" pitchFamily="2" charset="0"/>
              </a:rPr>
              <a:t>dad</a:t>
            </a:r>
            <a:r>
              <a:rPr lang="fr-FR" sz="2400" i="1" dirty="0">
                <a:ea typeface="Merriweather" panose="00000500000000000000" pitchFamily="2" charset="0"/>
                <a:cs typeface="Merriweather" panose="00000500000000000000" pitchFamily="2" charset="0"/>
              </a:rPr>
              <a:t> </a:t>
            </a:r>
            <a:r>
              <a:rPr lang="fr-FR" sz="2400" i="1" dirty="0" err="1">
                <a:ea typeface="Merriweather" panose="00000500000000000000" pitchFamily="2" charset="0"/>
                <a:cs typeface="Merriweather" panose="00000500000000000000" pitchFamily="2" charset="0"/>
              </a:rPr>
              <a:t>had</a:t>
            </a:r>
            <a:r>
              <a:rPr lang="fr-FR" sz="2400" i="1" dirty="0">
                <a:ea typeface="Merriweather" panose="00000500000000000000" pitchFamily="2" charset="0"/>
                <a:cs typeface="Merriweather" panose="00000500000000000000" pitchFamily="2" charset="0"/>
              </a:rPr>
              <a:t> a long </a:t>
            </a:r>
            <a:r>
              <a:rPr lang="fr-FR" sz="2400" i="1" dirty="0" err="1">
                <a:ea typeface="Merriweather" panose="00000500000000000000" pitchFamily="2" charset="0"/>
                <a:cs typeface="Merriweather" panose="00000500000000000000" pitchFamily="2" charset="0"/>
              </a:rPr>
              <a:t>career</a:t>
            </a:r>
            <a:r>
              <a:rPr lang="fr-FR" sz="2400" i="1" dirty="0">
                <a:ea typeface="Merriweather" panose="00000500000000000000" pitchFamily="2" charset="0"/>
                <a:cs typeface="Merriweather" panose="00000500000000000000" pitchFamily="2" charset="0"/>
              </a:rPr>
              <a:t> in </a:t>
            </a:r>
            <a:r>
              <a:rPr lang="fr-FR" sz="2400" i="1" dirty="0" err="1">
                <a:ea typeface="Merriweather" panose="00000500000000000000" pitchFamily="2" charset="0"/>
                <a:cs typeface="Merriweather" panose="00000500000000000000" pitchFamily="2" charset="0"/>
              </a:rPr>
              <a:t>that</a:t>
            </a:r>
            <a:r>
              <a:rPr lang="fr-FR" sz="2400" i="1" dirty="0">
                <a:ea typeface="Merriweather" panose="00000500000000000000" pitchFamily="2" charset="0"/>
                <a:cs typeface="Merriweather" panose="00000500000000000000" pitchFamily="2" charset="0"/>
              </a:rPr>
              <a:t> </a:t>
            </a:r>
            <a:r>
              <a:rPr lang="fr-FR" sz="2400" i="1" dirty="0" err="1">
                <a:ea typeface="Merriweather" panose="00000500000000000000" pitchFamily="2" charset="0"/>
                <a:cs typeface="Merriweather" panose="00000500000000000000" pitchFamily="2" charset="0"/>
              </a:rPr>
              <a:t>firm</a:t>
            </a:r>
            <a:r>
              <a:rPr lang="fr-FR" sz="2400" dirty="0">
                <a:ea typeface="Merriweather" panose="00000500000000000000" pitchFamily="2" charset="0"/>
                <a:cs typeface="Merriweather" panose="00000500000000000000" pitchFamily="2" charset="0"/>
              </a:rPr>
              <a:t>)</a:t>
            </a:r>
          </a:p>
          <a:p>
            <a:r>
              <a:rPr lang="fr-FR" sz="2400" dirty="0"/>
              <a:t>                (</a:t>
            </a:r>
            <a:r>
              <a:rPr lang="fr-FR" sz="2400" i="1" dirty="0"/>
              <a:t>Ray </a:t>
            </a:r>
            <a:r>
              <a:rPr lang="fr-FR" sz="2400" i="1" dirty="0" err="1"/>
              <a:t>was</a:t>
            </a:r>
            <a:r>
              <a:rPr lang="fr-FR" sz="2400" i="1" dirty="0"/>
              <a:t> a </a:t>
            </a:r>
            <a:r>
              <a:rPr lang="fr-FR" sz="2400" i="1" dirty="0" err="1"/>
              <a:t>stellar</a:t>
            </a:r>
            <a:r>
              <a:rPr lang="fr-FR" sz="2400" i="1" dirty="0"/>
              <a:t> </a:t>
            </a:r>
            <a:r>
              <a:rPr lang="fr-FR" sz="2400" i="1" dirty="0" err="1"/>
              <a:t>student</a:t>
            </a:r>
            <a:r>
              <a:rPr lang="fr-FR" sz="2400" i="1" dirty="0"/>
              <a:t> </a:t>
            </a:r>
            <a:r>
              <a:rPr lang="fr-FR" sz="2400" i="1" dirty="0" err="1"/>
              <a:t>during</a:t>
            </a:r>
            <a:r>
              <a:rPr lang="fr-FR" sz="2400" i="1" dirty="0"/>
              <a:t> </a:t>
            </a:r>
            <a:r>
              <a:rPr lang="fr-FR" sz="2400" i="1" dirty="0" err="1"/>
              <a:t>his</a:t>
            </a:r>
            <a:r>
              <a:rPr lang="fr-FR" sz="2400" i="1" dirty="0"/>
              <a:t> </a:t>
            </a:r>
            <a:r>
              <a:rPr lang="fr-FR" sz="2400" i="1" dirty="0" err="1"/>
              <a:t>entire</a:t>
            </a:r>
            <a:r>
              <a:rPr lang="fr-FR" sz="2400" i="1" dirty="0"/>
              <a:t> </a:t>
            </a:r>
            <a:r>
              <a:rPr lang="fr-FR" sz="2400" i="1" dirty="0" err="1"/>
              <a:t>school</a:t>
            </a:r>
            <a:r>
              <a:rPr lang="fr-FR" sz="2400" i="1" dirty="0"/>
              <a:t> </a:t>
            </a:r>
            <a:r>
              <a:rPr lang="fr-FR" sz="2400" i="1" dirty="0" err="1"/>
              <a:t>career</a:t>
            </a:r>
            <a:r>
              <a:rPr lang="fr-FR" sz="2400" dirty="0"/>
              <a:t>)</a:t>
            </a:r>
          </a:p>
        </p:txBody>
      </p:sp>
    </p:spTree>
    <p:extLst>
      <p:ext uri="{BB962C8B-B14F-4D97-AF65-F5344CB8AC3E}">
        <p14:creationId xmlns:p14="http://schemas.microsoft.com/office/powerpoint/2010/main" val="228641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4646AFA-3273-E68D-BA5B-4FE2DB4300DB}"/>
              </a:ext>
            </a:extLst>
          </p:cNvPr>
          <p:cNvSpPr txBox="1"/>
          <p:nvPr/>
        </p:nvSpPr>
        <p:spPr>
          <a:xfrm>
            <a:off x="828261" y="612844"/>
            <a:ext cx="10535478" cy="6001643"/>
          </a:xfrm>
          <a:prstGeom prst="rect">
            <a:avLst/>
          </a:prstGeom>
          <a:noFill/>
        </p:spPr>
        <p:txBody>
          <a:bodyPr wrap="square">
            <a:spAutoFit/>
          </a:bodyPr>
          <a:lstStyle/>
          <a:p>
            <a:r>
              <a:rPr lang="fr-FR" sz="2400" dirty="0">
                <a:solidFill>
                  <a:srgbClr val="000000"/>
                </a:solidFill>
                <a:effectLst/>
                <a:ea typeface="Merriweather" panose="00000500000000000000" pitchFamily="2" charset="0"/>
                <a:cs typeface="Merriweather" panose="00000500000000000000" pitchFamily="2" charset="0"/>
              </a:rPr>
              <a:t>Les parlementaires américains repoussent ainsi avec vigueur l'idée de limiter le nombre de mandats au Congrès, au nom du droit à élire les plus expérimentés.</a:t>
            </a:r>
          </a:p>
          <a:p>
            <a:endParaRPr lang="fr-FR" sz="2400" dirty="0">
              <a:solidFill>
                <a:srgbClr val="000000"/>
              </a:solidFill>
              <a:effectLst/>
              <a:ea typeface="Merriweather" panose="00000500000000000000" pitchFamily="2" charset="0"/>
              <a:cs typeface="Merriweather" panose="00000500000000000000" pitchFamily="2" charset="0"/>
            </a:endParaRPr>
          </a:p>
          <a:p>
            <a:r>
              <a:rPr lang="en-GB" sz="2400" b="1" dirty="0">
                <a:effectLst/>
                <a:ea typeface="Calibri" panose="020F0502020204030204" pitchFamily="34" charset="0"/>
                <a:cs typeface="Arial" panose="020B0604020202020204" pitchFamily="34" charset="0"/>
              </a:rPr>
              <a:t>In the name of the right to elect </a:t>
            </a:r>
            <a:r>
              <a:rPr lang="en-GB" sz="2400" b="1" dirty="0">
                <a:solidFill>
                  <a:schemeClr val="accent6">
                    <a:lumMod val="75000"/>
                  </a:schemeClr>
                </a:solidFill>
                <a:effectLst/>
                <a:ea typeface="Calibri" panose="020F0502020204030204" pitchFamily="34" charset="0"/>
                <a:cs typeface="Arial" panose="020B0604020202020204" pitchFamily="34" charset="0"/>
              </a:rPr>
              <a:t>the most experimented </a:t>
            </a:r>
            <a:r>
              <a:rPr lang="en-GB" sz="2400" b="1" dirty="0">
                <a:effectLst/>
                <a:ea typeface="Calibri" panose="020F0502020204030204" pitchFamily="34" charset="0"/>
                <a:cs typeface="Arial" panose="020B0604020202020204" pitchFamily="34" charset="0"/>
              </a:rPr>
              <a:t>/ those with </a:t>
            </a:r>
            <a:r>
              <a:rPr lang="en-GB" sz="2400" b="1" u="sng" dirty="0">
                <a:effectLst/>
                <a:ea typeface="Calibri" panose="020F0502020204030204" pitchFamily="34" charset="0"/>
                <a:cs typeface="Arial" panose="020B0604020202020204" pitchFamily="34" charset="0"/>
              </a:rPr>
              <a:t>the greatest experience</a:t>
            </a:r>
            <a:r>
              <a:rPr lang="en-GB" sz="2400" b="1" dirty="0">
                <a:effectLst/>
                <a:ea typeface="Calibri" panose="020F0502020204030204" pitchFamily="34" charset="0"/>
                <a:cs typeface="Arial" panose="020B0604020202020204" pitchFamily="34" charset="0"/>
              </a:rPr>
              <a:t>, Ø American members of Congress vigorously push back on/ reject / dismiss the idea </a:t>
            </a:r>
            <a:r>
              <a:rPr lang="en-GB" sz="2400" b="1" dirty="0">
                <a:effectLst/>
                <a:highlight>
                  <a:srgbClr val="FFFF00"/>
                </a:highlight>
                <a:ea typeface="Calibri" panose="020F0502020204030204" pitchFamily="34" charset="0"/>
                <a:cs typeface="Arial" panose="020B0604020202020204" pitchFamily="34" charset="0"/>
              </a:rPr>
              <a:t>of limit</a:t>
            </a:r>
            <a:r>
              <a:rPr lang="en-GB" sz="2400" b="1" u="sng" dirty="0">
                <a:effectLst/>
                <a:highlight>
                  <a:srgbClr val="FFFF00"/>
                </a:highlight>
                <a:ea typeface="Calibri" panose="020F0502020204030204" pitchFamily="34" charset="0"/>
                <a:cs typeface="Arial" panose="020B0604020202020204" pitchFamily="34" charset="0"/>
              </a:rPr>
              <a:t>ing</a:t>
            </a:r>
            <a:r>
              <a:rPr lang="en-GB" sz="2400" b="1" dirty="0">
                <a:effectLst/>
                <a:highlight>
                  <a:srgbClr val="FFFF00"/>
                </a:highlight>
                <a:ea typeface="Calibri" panose="020F0502020204030204" pitchFamily="34" charset="0"/>
                <a:cs typeface="Arial" panose="020B0604020202020204" pitchFamily="34" charset="0"/>
              </a:rPr>
              <a:t> </a:t>
            </a:r>
            <a:r>
              <a:rPr lang="en-GB" sz="2400" b="1" dirty="0">
                <a:effectLst/>
                <a:ea typeface="Calibri" panose="020F0502020204030204" pitchFamily="34" charset="0"/>
                <a:cs typeface="Arial" panose="020B0604020202020204" pitchFamily="34" charset="0"/>
              </a:rPr>
              <a:t>the number of terms in Congress / Congressional terms.</a:t>
            </a:r>
          </a:p>
          <a:p>
            <a:endParaRPr lang="en-GB" sz="2400" dirty="0">
              <a:ea typeface="Calibri" panose="020F0502020204030204" pitchFamily="34" charset="0"/>
              <a:cs typeface="Arial" panose="020B0604020202020204" pitchFamily="34" charset="0"/>
            </a:endParaRPr>
          </a:p>
          <a:p>
            <a:r>
              <a:rPr lang="en-GB" sz="2400" dirty="0">
                <a:ea typeface="Calibri" panose="020F0502020204030204" pitchFamily="34" charset="0"/>
                <a:cs typeface="Arial" panose="020B0604020202020204" pitchFamily="34" charset="0"/>
              </a:rPr>
              <a:t>- Congress (US) ≠ Parliament (GB)!</a:t>
            </a:r>
          </a:p>
          <a:p>
            <a:r>
              <a:rPr lang="fr-FR" sz="2400" dirty="0">
                <a:effectLst/>
                <a:ea typeface="Calibri" panose="020F0502020204030204" pitchFamily="34" charset="0"/>
                <a:cs typeface="Arial" panose="020B0604020202020204" pitchFamily="34" charset="0"/>
              </a:rPr>
              <a:t>- attention à ne pas confondre le </a:t>
            </a:r>
            <a:r>
              <a:rPr lang="fr-FR" sz="2400" b="1" dirty="0">
                <a:solidFill>
                  <a:schemeClr val="accent1">
                    <a:lumMod val="75000"/>
                  </a:schemeClr>
                </a:solidFill>
                <a:effectLst/>
                <a:ea typeface="Calibri" panose="020F0502020204030204" pitchFamily="34" charset="0"/>
                <a:cs typeface="Arial" panose="020B0604020202020204" pitchFamily="34" charset="0"/>
              </a:rPr>
              <a:t>comparatif</a:t>
            </a:r>
            <a:r>
              <a:rPr lang="fr-FR" sz="2400" dirty="0">
                <a:effectLst/>
                <a:ea typeface="Calibri" panose="020F0502020204030204" pitchFamily="34" charset="0"/>
                <a:cs typeface="Arial" panose="020B0604020202020204" pitchFamily="34" charset="0"/>
              </a:rPr>
              <a:t> et le </a:t>
            </a:r>
            <a:r>
              <a:rPr lang="fr-FR" sz="2400" b="1" dirty="0">
                <a:solidFill>
                  <a:schemeClr val="accent6">
                    <a:lumMod val="75000"/>
                  </a:schemeClr>
                </a:solidFill>
                <a:effectLst/>
                <a:ea typeface="Calibri" panose="020F0502020204030204" pitchFamily="34" charset="0"/>
                <a:cs typeface="Arial" panose="020B0604020202020204" pitchFamily="34" charset="0"/>
              </a:rPr>
              <a:t>superlatif</a:t>
            </a:r>
          </a:p>
          <a:p>
            <a:r>
              <a:rPr lang="fr-FR" sz="2400" i="1" dirty="0" err="1">
                <a:ea typeface="Calibri" panose="020F0502020204030204" pitchFamily="34" charset="0"/>
                <a:cs typeface="Arial" panose="020B0604020202020204" pitchFamily="34" charset="0"/>
              </a:rPr>
              <a:t>My</a:t>
            </a:r>
            <a:r>
              <a:rPr lang="fr-FR" sz="2400" i="1" dirty="0">
                <a:ea typeface="Calibri" panose="020F0502020204030204" pitchFamily="34" charset="0"/>
                <a:cs typeface="Arial" panose="020B0604020202020204" pitchFamily="34" charset="0"/>
              </a:rPr>
              <a:t> employer </a:t>
            </a:r>
            <a:r>
              <a:rPr lang="fr-FR" sz="2400" i="1" dirty="0" err="1">
                <a:ea typeface="Calibri" panose="020F0502020204030204" pitchFamily="34" charset="0"/>
                <a:cs typeface="Arial" panose="020B0604020202020204" pitchFamily="34" charset="0"/>
              </a:rPr>
              <a:t>is</a:t>
            </a:r>
            <a:r>
              <a:rPr lang="fr-FR" sz="2400" i="1" dirty="0">
                <a:ea typeface="Calibri" panose="020F0502020204030204" pitchFamily="34" charset="0"/>
                <a:cs typeface="Arial" panose="020B0604020202020204" pitchFamily="34" charset="0"/>
              </a:rPr>
              <a:t> more </a:t>
            </a:r>
            <a:r>
              <a:rPr lang="fr-FR" sz="2400" i="1" dirty="0" err="1">
                <a:ea typeface="Calibri" panose="020F0502020204030204" pitchFamily="34" charset="0"/>
                <a:cs typeface="Arial" panose="020B0604020202020204" pitchFamily="34" charset="0"/>
              </a:rPr>
              <a:t>experimented</a:t>
            </a:r>
            <a:r>
              <a:rPr lang="fr-FR" sz="2400" i="1" dirty="0">
                <a:ea typeface="Calibri" panose="020F0502020204030204" pitchFamily="34" charset="0"/>
                <a:cs typeface="Arial" panose="020B0604020202020204" pitchFamily="34" charset="0"/>
              </a:rPr>
              <a:t> </a:t>
            </a:r>
            <a:r>
              <a:rPr lang="fr-FR" sz="2400" i="1" dirty="0" err="1">
                <a:ea typeface="Calibri" panose="020F0502020204030204" pitchFamily="34" charset="0"/>
                <a:cs typeface="Arial" panose="020B0604020202020204" pitchFamily="34" charset="0"/>
              </a:rPr>
              <a:t>than</a:t>
            </a:r>
            <a:r>
              <a:rPr lang="fr-FR" sz="2400" i="1" dirty="0">
                <a:ea typeface="Calibri" panose="020F0502020204030204" pitchFamily="34" charset="0"/>
                <a:cs typeface="Arial" panose="020B0604020202020204" pitchFamily="34" charset="0"/>
              </a:rPr>
              <a:t> me. </a:t>
            </a:r>
          </a:p>
          <a:p>
            <a:r>
              <a:rPr lang="fr-FR" sz="2400" dirty="0">
                <a:ea typeface="Calibri" panose="020F0502020204030204" pitchFamily="34" charset="0"/>
                <a:cs typeface="Arial" panose="020B0604020202020204" pitchFamily="34" charset="0"/>
              </a:rPr>
              <a:t>(comparaison entre deux éléments = </a:t>
            </a:r>
            <a:r>
              <a:rPr lang="fr-FR" sz="2400" b="1" dirty="0">
                <a:solidFill>
                  <a:schemeClr val="accent1">
                    <a:lumMod val="75000"/>
                  </a:schemeClr>
                </a:solidFill>
                <a:ea typeface="Calibri" panose="020F0502020204030204" pitchFamily="34" charset="0"/>
                <a:cs typeface="Arial" panose="020B0604020202020204" pitchFamily="34" charset="0"/>
              </a:rPr>
              <a:t>adj + -er + </a:t>
            </a:r>
            <a:r>
              <a:rPr lang="fr-FR" sz="2400" b="1" dirty="0" err="1">
                <a:solidFill>
                  <a:schemeClr val="accent1">
                    <a:lumMod val="75000"/>
                  </a:schemeClr>
                </a:solidFill>
                <a:ea typeface="Calibri" panose="020F0502020204030204" pitchFamily="34" charset="0"/>
                <a:cs typeface="Arial" panose="020B0604020202020204" pitchFamily="34" charset="0"/>
              </a:rPr>
              <a:t>than</a:t>
            </a:r>
            <a:r>
              <a:rPr lang="fr-FR" sz="2400" dirty="0">
                <a:ea typeface="Calibri" panose="020F0502020204030204" pitchFamily="34" charset="0"/>
                <a:cs typeface="Arial" panose="020B0604020202020204" pitchFamily="34" charset="0"/>
              </a:rPr>
              <a:t>)</a:t>
            </a:r>
          </a:p>
          <a:p>
            <a:r>
              <a:rPr lang="fr-FR" sz="2400" i="1" dirty="0">
                <a:effectLst/>
                <a:ea typeface="Calibri" panose="020F0502020204030204" pitchFamily="34" charset="0"/>
                <a:cs typeface="Arial" panose="020B0604020202020204" pitchFamily="34" charset="0"/>
              </a:rPr>
              <a:t>But I </a:t>
            </a:r>
            <a:r>
              <a:rPr lang="fr-FR" sz="2400" i="1" dirty="0" err="1">
                <a:effectLst/>
                <a:ea typeface="Calibri" panose="020F0502020204030204" pitchFamily="34" charset="0"/>
                <a:cs typeface="Arial" panose="020B0604020202020204" pitchFamily="34" charset="0"/>
              </a:rPr>
              <a:t>am</a:t>
            </a:r>
            <a:r>
              <a:rPr lang="fr-FR" sz="2400" i="1" dirty="0">
                <a:effectLst/>
                <a:ea typeface="Calibri" panose="020F0502020204030204" pitchFamily="34" charset="0"/>
                <a:cs typeface="Arial" panose="020B0604020202020204" pitchFamily="34" charset="0"/>
              </a:rPr>
              <a:t> the </a:t>
            </a:r>
            <a:r>
              <a:rPr lang="fr-FR" sz="2400" i="1" dirty="0" err="1">
                <a:effectLst/>
                <a:ea typeface="Calibri" panose="020F0502020204030204" pitchFamily="34" charset="0"/>
                <a:cs typeface="Arial" panose="020B0604020202020204" pitchFamily="34" charset="0"/>
              </a:rPr>
              <a:t>most</a:t>
            </a:r>
            <a:r>
              <a:rPr lang="fr-FR" sz="2400" i="1" dirty="0">
                <a:effectLst/>
                <a:ea typeface="Calibri" panose="020F0502020204030204" pitchFamily="34" charset="0"/>
                <a:cs typeface="Arial" panose="020B0604020202020204" pitchFamily="34" charset="0"/>
              </a:rPr>
              <a:t> </a:t>
            </a:r>
            <a:r>
              <a:rPr lang="fr-FR" sz="2400" i="1" dirty="0" err="1">
                <a:effectLst/>
                <a:ea typeface="Calibri" panose="020F0502020204030204" pitchFamily="34" charset="0"/>
                <a:cs typeface="Arial" panose="020B0604020202020204" pitchFamily="34" charset="0"/>
              </a:rPr>
              <a:t>experimented</a:t>
            </a:r>
            <a:r>
              <a:rPr lang="fr-FR" sz="2400" i="1" dirty="0">
                <a:effectLst/>
                <a:ea typeface="Calibri" panose="020F0502020204030204" pitchFamily="34" charset="0"/>
                <a:cs typeface="Arial" panose="020B0604020202020204" pitchFamily="34" charset="0"/>
              </a:rPr>
              <a:t> </a:t>
            </a:r>
            <a:r>
              <a:rPr lang="fr-FR" sz="2400" i="1" dirty="0" err="1">
                <a:effectLst/>
                <a:ea typeface="Calibri" panose="020F0502020204030204" pitchFamily="34" charset="0"/>
                <a:cs typeface="Arial" panose="020B0604020202020204" pitchFamily="34" charset="0"/>
              </a:rPr>
              <a:t>employee</a:t>
            </a:r>
            <a:r>
              <a:rPr lang="fr-FR" sz="2400" i="1" dirty="0">
                <a:effectLst/>
                <a:ea typeface="Calibri" panose="020F0502020204030204" pitchFamily="34" charset="0"/>
                <a:cs typeface="Arial" panose="020B0604020202020204" pitchFamily="34" charset="0"/>
              </a:rPr>
              <a:t> in the </a:t>
            </a:r>
            <a:r>
              <a:rPr lang="fr-FR" sz="2400" i="1" dirty="0" err="1">
                <a:effectLst/>
                <a:ea typeface="Calibri" panose="020F0502020204030204" pitchFamily="34" charset="0"/>
                <a:cs typeface="Arial" panose="020B0604020202020204" pitchFamily="34" charset="0"/>
              </a:rPr>
              <a:t>rest</a:t>
            </a:r>
            <a:r>
              <a:rPr lang="fr-FR" sz="2400" i="1" dirty="0">
                <a:effectLst/>
                <a:ea typeface="Calibri" panose="020F0502020204030204" pitchFamily="34" charset="0"/>
                <a:cs typeface="Arial" panose="020B0604020202020204" pitchFamily="34" charset="0"/>
              </a:rPr>
              <a:t> of the team</a:t>
            </a:r>
            <a:r>
              <a:rPr lang="fr-FR" sz="2400" i="1" dirty="0">
                <a:ea typeface="Calibri" panose="020F0502020204030204" pitchFamily="34" charset="0"/>
                <a:cs typeface="Arial" panose="020B0604020202020204" pitchFamily="34" charset="0"/>
              </a:rPr>
              <a:t>.</a:t>
            </a:r>
          </a:p>
          <a:p>
            <a:r>
              <a:rPr lang="fr-FR" sz="2400" dirty="0">
                <a:effectLst/>
                <a:ea typeface="Calibri" panose="020F0502020204030204" pitchFamily="34" charset="0"/>
                <a:cs typeface="Arial" panose="020B0604020202020204" pitchFamily="34" charset="0"/>
              </a:rPr>
              <a:t>(</a:t>
            </a:r>
            <a:r>
              <a:rPr lang="fr-FR" sz="2400" dirty="0">
                <a:ea typeface="Calibri" panose="020F0502020204030204" pitchFamily="34" charset="0"/>
                <a:cs typeface="Arial" panose="020B0604020202020204" pitchFamily="34" charset="0"/>
              </a:rPr>
              <a:t>comparaison entre plus de deux éléments = </a:t>
            </a:r>
            <a:r>
              <a:rPr lang="fr-FR" sz="2400" b="1" dirty="0">
                <a:solidFill>
                  <a:schemeClr val="accent6">
                    <a:lumMod val="75000"/>
                  </a:schemeClr>
                </a:solidFill>
                <a:ea typeface="Calibri" panose="020F0502020204030204" pitchFamily="34" charset="0"/>
                <a:cs typeface="Arial" panose="020B0604020202020204" pitchFamily="34" charset="0"/>
              </a:rPr>
              <a:t>the + adj + -est</a:t>
            </a:r>
            <a:r>
              <a:rPr lang="fr-FR" sz="2400" dirty="0">
                <a:ea typeface="Calibri" panose="020F0502020204030204" pitchFamily="34" charset="0"/>
                <a:cs typeface="Arial" panose="020B0604020202020204" pitchFamily="34" charset="0"/>
              </a:rPr>
              <a:t>)</a:t>
            </a:r>
          </a:p>
          <a:p>
            <a:r>
              <a:rPr lang="fr-FR" sz="2400" dirty="0">
                <a:effectLst/>
                <a:ea typeface="Calibri" panose="020F0502020204030204" pitchFamily="34" charset="0"/>
                <a:cs typeface="Arial" panose="020B0604020202020204" pitchFamily="34" charset="0"/>
              </a:rPr>
              <a:t>- l</a:t>
            </a:r>
            <a:r>
              <a:rPr lang="fr-FR" sz="2400" dirty="0">
                <a:ea typeface="Calibri" panose="020F0502020204030204" pitchFamily="34" charset="0"/>
                <a:cs typeface="Arial" panose="020B0604020202020204" pitchFamily="34" charset="0"/>
              </a:rPr>
              <a:t>es p</a:t>
            </a:r>
            <a:r>
              <a:rPr lang="fr-FR" sz="2400" dirty="0">
                <a:effectLst/>
                <a:ea typeface="Calibri" panose="020F0502020204030204" pitchFamily="34" charset="0"/>
                <a:cs typeface="Arial" panose="020B0604020202020204" pitchFamily="34" charset="0"/>
              </a:rPr>
              <a:t>répositions sont le plus souvent suivies pa</a:t>
            </a:r>
            <a:r>
              <a:rPr lang="fr-FR" sz="2400" dirty="0">
                <a:ea typeface="Calibri" panose="020F0502020204030204" pitchFamily="34" charset="0"/>
                <a:cs typeface="Arial" panose="020B0604020202020204" pitchFamily="34" charset="0"/>
              </a:rPr>
              <a:t>r </a:t>
            </a:r>
            <a:r>
              <a:rPr lang="fr-FR" sz="2400" dirty="0">
                <a:highlight>
                  <a:srgbClr val="FFFF00"/>
                </a:highlight>
                <a:ea typeface="Calibri" panose="020F0502020204030204" pitchFamily="34" charset="0"/>
                <a:cs typeface="Arial" panose="020B0604020202020204" pitchFamily="34" charset="0"/>
              </a:rPr>
              <a:t>le gérondif </a:t>
            </a:r>
            <a:r>
              <a:rPr lang="fr-FR" sz="2400" dirty="0">
                <a:ea typeface="Calibri" panose="020F0502020204030204" pitchFamily="34" charset="0"/>
                <a:cs typeface="Arial" panose="020B0604020202020204" pitchFamily="34" charset="0"/>
              </a:rPr>
              <a:t>en anglais (exception: to)</a:t>
            </a:r>
            <a:endParaRPr lang="fr-FR" sz="2400" dirty="0">
              <a:effectLs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59438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97C7007-0E8B-B4AE-63B2-596EE85EB6C7}"/>
              </a:ext>
            </a:extLst>
          </p:cNvPr>
          <p:cNvSpPr txBox="1"/>
          <p:nvPr/>
        </p:nvSpPr>
        <p:spPr>
          <a:xfrm>
            <a:off x="576469" y="443787"/>
            <a:ext cx="11141765" cy="7192097"/>
          </a:xfrm>
          <a:prstGeom prst="rect">
            <a:avLst/>
          </a:prstGeom>
          <a:noFill/>
        </p:spPr>
        <p:txBody>
          <a:bodyPr wrap="square" rtlCol="0">
            <a:spAutoFit/>
          </a:bodyPr>
          <a:lstStyle/>
          <a:p>
            <a:r>
              <a:rPr lang="fr-FR" sz="2400" dirty="0">
                <a:solidFill>
                  <a:srgbClr val="000000"/>
                </a:solidFill>
                <a:effectLst/>
                <a:ea typeface="Merriweather" panose="00000500000000000000" pitchFamily="2" charset="0"/>
                <a:cs typeface="Merriweather" panose="00000500000000000000" pitchFamily="2" charset="0"/>
              </a:rPr>
              <a:t>D'autres pratiques grippent le renouvellement : des circonscriptions redécoupées de manière souvent partisane pour sécuriser les sièges, des règles de séniorité au Congrès et un financement politique aux mains des plus haut placés, qui favorisent les élus en place.</a:t>
            </a:r>
          </a:p>
          <a:p>
            <a:pPr>
              <a:lnSpc>
                <a:spcPct val="107000"/>
              </a:lnSpc>
              <a:spcAft>
                <a:spcPts val="800"/>
              </a:spcAft>
            </a:pPr>
            <a:r>
              <a:rPr lang="en-GB" sz="2400" b="1" dirty="0">
                <a:effectLst/>
                <a:highlight>
                  <a:srgbClr val="FFFF00"/>
                </a:highlight>
                <a:ea typeface="Calibri" panose="020F0502020204030204" pitchFamily="34" charset="0"/>
                <a:cs typeface="Arial" panose="020B0604020202020204" pitchFamily="34" charset="0"/>
              </a:rPr>
              <a:t>Othe</a:t>
            </a:r>
            <a:r>
              <a:rPr lang="en-GB" sz="2400" b="1" u="sng" dirty="0">
                <a:effectLst/>
                <a:highlight>
                  <a:srgbClr val="FFFF00"/>
                </a:highlight>
                <a:ea typeface="Calibri" panose="020F0502020204030204" pitchFamily="34" charset="0"/>
                <a:cs typeface="Arial" panose="020B0604020202020204" pitchFamily="34" charset="0"/>
              </a:rPr>
              <a:t>r</a:t>
            </a:r>
            <a:r>
              <a:rPr lang="en-GB" sz="2400" b="1" dirty="0">
                <a:effectLst/>
                <a:ea typeface="Calibri" panose="020F0502020204030204" pitchFamily="34" charset="0"/>
                <a:cs typeface="Arial" panose="020B0604020202020204" pitchFamily="34" charset="0"/>
              </a:rPr>
              <a:t> practices hinder a revitalisation / renewal : redistricting constituencies in an often partisan way to secure seats / gerrymandering, seniority rules in Congress and Ø political funding / financing in the hand</a:t>
            </a:r>
            <a:r>
              <a:rPr lang="en-GB" sz="2400" b="1" u="sng" dirty="0">
                <a:effectLst/>
                <a:ea typeface="Calibri" panose="020F0502020204030204" pitchFamily="34" charset="0"/>
                <a:cs typeface="Arial" panose="020B0604020202020204" pitchFamily="34" charset="0"/>
              </a:rPr>
              <a:t>s</a:t>
            </a:r>
            <a:r>
              <a:rPr lang="en-GB" sz="2400" b="1" dirty="0">
                <a:effectLst/>
                <a:ea typeface="Calibri" panose="020F0502020204030204" pitchFamily="34" charset="0"/>
                <a:cs typeface="Arial" panose="020B0604020202020204" pitchFamily="34" charset="0"/>
              </a:rPr>
              <a:t> of the highest up / those in the highest places, </a:t>
            </a:r>
            <a:r>
              <a:rPr lang="en-GB" sz="2400" b="1" dirty="0">
                <a:effectLst/>
                <a:highlight>
                  <a:srgbClr val="00FFFF"/>
                </a:highlight>
                <a:ea typeface="Calibri" panose="020F0502020204030204" pitchFamily="34" charset="0"/>
                <a:cs typeface="Arial" panose="020B0604020202020204" pitchFamily="34" charset="0"/>
              </a:rPr>
              <a:t>which</a:t>
            </a:r>
            <a:r>
              <a:rPr lang="en-GB" sz="2400" b="1" dirty="0">
                <a:effectLst/>
                <a:ea typeface="Calibri" panose="020F0502020204030204" pitchFamily="34" charset="0"/>
                <a:cs typeface="Arial" panose="020B0604020202020204" pitchFamily="34" charset="0"/>
              </a:rPr>
              <a:t> favour </a:t>
            </a:r>
            <a:r>
              <a:rPr lang="en-GB" sz="2400" b="1" dirty="0">
                <a:solidFill>
                  <a:schemeClr val="accent1">
                    <a:lumMod val="75000"/>
                  </a:schemeClr>
                </a:solidFill>
                <a:effectLst/>
                <a:ea typeface="Calibri" panose="020F0502020204030204" pitchFamily="34" charset="0"/>
                <a:cs typeface="Arial" panose="020B0604020202020204" pitchFamily="34" charset="0"/>
              </a:rPr>
              <a:t>incumbent</a:t>
            </a:r>
            <a:r>
              <a:rPr lang="en-GB" sz="2400" b="1" dirty="0">
                <a:effectLst/>
                <a:ea typeface="Calibri" panose="020F0502020204030204" pitchFamily="34" charset="0"/>
                <a:cs typeface="Arial" panose="020B0604020202020204" pitchFamily="34" charset="0"/>
              </a:rPr>
              <a:t> politicians.</a:t>
            </a:r>
          </a:p>
          <a:p>
            <a:pPr>
              <a:lnSpc>
                <a:spcPct val="107000"/>
              </a:lnSpc>
              <a:spcAft>
                <a:spcPts val="800"/>
              </a:spcAft>
            </a:pPr>
            <a:endParaRPr lang="en-GB" sz="2400" dirty="0">
              <a:ea typeface="Calibri" panose="020F0502020204030204" pitchFamily="34" charset="0"/>
              <a:cs typeface="Arial" panose="020B0604020202020204" pitchFamily="34" charset="0"/>
            </a:endParaRPr>
          </a:p>
          <a:p>
            <a:pPr marL="342900" indent="-342900">
              <a:buFontTx/>
              <a:buChar char="-"/>
            </a:pPr>
            <a:r>
              <a:rPr lang="en-GB" sz="2400" dirty="0">
                <a:effectLst/>
                <a:ea typeface="Calibri" panose="020F0502020204030204" pitchFamily="34" charset="0"/>
                <a:cs typeface="Arial" panose="020B0604020202020204" pitchFamily="34" charset="0"/>
              </a:rPr>
              <a:t>les </a:t>
            </a:r>
            <a:r>
              <a:rPr lang="en-GB" sz="2400" dirty="0" err="1">
                <a:effectLst/>
                <a:highlight>
                  <a:srgbClr val="FFFF00"/>
                </a:highlight>
                <a:ea typeface="Calibri" panose="020F0502020204030204" pitchFamily="34" charset="0"/>
                <a:cs typeface="Arial" panose="020B0604020202020204" pitchFamily="34" charset="0"/>
              </a:rPr>
              <a:t>déterminants</a:t>
            </a:r>
            <a:r>
              <a:rPr lang="en-GB" sz="2400" dirty="0">
                <a:effectLst/>
                <a:highlight>
                  <a:srgbClr val="FFFF00"/>
                </a:highlight>
                <a:ea typeface="Calibri" panose="020F0502020204030204" pitchFamily="34" charset="0"/>
                <a:cs typeface="Arial" panose="020B0604020202020204" pitchFamily="34" charset="0"/>
              </a:rPr>
              <a:t> </a:t>
            </a:r>
            <a:r>
              <a:rPr lang="en-GB" sz="2400" dirty="0" err="1">
                <a:effectLst/>
                <a:highlight>
                  <a:srgbClr val="FFFF00"/>
                </a:highlight>
                <a:ea typeface="Calibri" panose="020F0502020204030204" pitchFamily="34" charset="0"/>
                <a:cs typeface="Arial" panose="020B0604020202020204" pitchFamily="34" charset="0"/>
              </a:rPr>
              <a:t>sont</a:t>
            </a:r>
            <a:r>
              <a:rPr lang="en-GB" sz="2400" dirty="0">
                <a:effectLst/>
                <a:highlight>
                  <a:srgbClr val="FFFF00"/>
                </a:highlight>
                <a:ea typeface="Calibri" panose="020F0502020204030204" pitchFamily="34" charset="0"/>
                <a:cs typeface="Arial" panose="020B0604020202020204" pitchFamily="34" charset="0"/>
              </a:rPr>
              <a:t> </a:t>
            </a:r>
            <a:r>
              <a:rPr lang="en-GB" sz="2400" dirty="0" err="1">
                <a:effectLst/>
                <a:highlight>
                  <a:srgbClr val="FFFF00"/>
                </a:highlight>
                <a:ea typeface="Calibri" panose="020F0502020204030204" pitchFamily="34" charset="0"/>
                <a:cs typeface="Arial" panose="020B0604020202020204" pitchFamily="34" charset="0"/>
              </a:rPr>
              <a:t>toujours</a:t>
            </a:r>
            <a:r>
              <a:rPr lang="en-GB" sz="2400" dirty="0">
                <a:effectLst/>
                <a:highlight>
                  <a:srgbClr val="FFFF00"/>
                </a:highlight>
                <a:ea typeface="Calibri" panose="020F0502020204030204" pitchFamily="34" charset="0"/>
                <a:cs typeface="Arial" panose="020B0604020202020204" pitchFamily="34" charset="0"/>
              </a:rPr>
              <a:t> </a:t>
            </a:r>
            <a:r>
              <a:rPr lang="en-GB" sz="2400" dirty="0" err="1">
                <a:effectLst/>
                <a:highlight>
                  <a:srgbClr val="FFFF00"/>
                </a:highlight>
                <a:ea typeface="Calibri" panose="020F0502020204030204" pitchFamily="34" charset="0"/>
                <a:cs typeface="Arial" panose="020B0604020202020204" pitchFamily="34" charset="0"/>
              </a:rPr>
              <a:t>invariables</a:t>
            </a:r>
            <a:r>
              <a:rPr lang="en-GB" sz="2400" dirty="0">
                <a:effectLst/>
                <a:highlight>
                  <a:srgbClr val="FFFF00"/>
                </a:highlight>
                <a:ea typeface="Calibri" panose="020F0502020204030204" pitchFamily="34" charset="0"/>
                <a:cs typeface="Arial" panose="020B0604020202020204" pitchFamily="34" charset="0"/>
              </a:rPr>
              <a:t> </a:t>
            </a:r>
            <a:r>
              <a:rPr lang="en-GB" sz="2400" dirty="0" err="1">
                <a:effectLst/>
                <a:ea typeface="Calibri" panose="020F0502020204030204" pitchFamily="34" charset="0"/>
                <a:cs typeface="Arial" panose="020B0604020202020204" pitchFamily="34" charset="0"/>
              </a:rPr>
              <a:t>en</a:t>
            </a:r>
            <a:r>
              <a:rPr lang="en-GB" sz="2400" dirty="0">
                <a:effectLst/>
                <a:ea typeface="Calibri" panose="020F0502020204030204" pitchFamily="34" charset="0"/>
                <a:cs typeface="Arial" panose="020B0604020202020204" pitchFamily="34" charset="0"/>
              </a:rPr>
              <a:t> </a:t>
            </a:r>
            <a:r>
              <a:rPr lang="en-GB" sz="2400" dirty="0" err="1">
                <a:effectLst/>
                <a:ea typeface="Calibri" panose="020F0502020204030204" pitchFamily="34" charset="0"/>
                <a:cs typeface="Arial" panose="020B0604020202020204" pitchFamily="34" charset="0"/>
              </a:rPr>
              <a:t>anglais</a:t>
            </a:r>
            <a:r>
              <a:rPr lang="en-GB" sz="2400" dirty="0">
                <a:effectLst/>
                <a:ea typeface="Calibri" panose="020F0502020204030204" pitchFamily="34" charset="0"/>
                <a:cs typeface="Arial" panose="020B0604020202020204" pitchFamily="34" charset="0"/>
              </a:rPr>
              <a:t>. </a:t>
            </a:r>
            <a:r>
              <a:rPr lang="en-GB" sz="2400" dirty="0" err="1">
                <a:effectLst/>
                <a:ea typeface="Calibri" panose="020F0502020204030204" pitchFamily="34" charset="0"/>
                <a:cs typeface="Arial" panose="020B0604020202020204" pitchFamily="34" charset="0"/>
              </a:rPr>
              <a:t>Comparez</a:t>
            </a:r>
            <a:r>
              <a:rPr lang="en-GB" sz="2400" dirty="0">
                <a:effectLst/>
                <a:ea typeface="Calibri" panose="020F0502020204030204" pitchFamily="34" charset="0"/>
                <a:cs typeface="Arial" panose="020B0604020202020204" pitchFamily="34" charset="0"/>
              </a:rPr>
              <a:t>: </a:t>
            </a:r>
          </a:p>
          <a:p>
            <a:r>
              <a:rPr lang="en-GB" sz="2400" dirty="0">
                <a:effectLst/>
                <a:ea typeface="Calibri" panose="020F0502020204030204" pitchFamily="34" charset="0"/>
                <a:cs typeface="Arial" panose="020B0604020202020204" pitchFamily="34" charset="0"/>
              </a:rPr>
              <a:t>“She is much more fun than </a:t>
            </a:r>
            <a:r>
              <a:rPr lang="en-GB" sz="2400" dirty="0">
                <a:effectLst/>
                <a:highlight>
                  <a:srgbClr val="C0C0C0"/>
                </a:highlight>
                <a:ea typeface="Calibri" panose="020F0502020204030204" pitchFamily="34" charset="0"/>
                <a:cs typeface="Arial" panose="020B0604020202020204" pitchFamily="34" charset="0"/>
              </a:rPr>
              <a:t>the other student</a:t>
            </a:r>
            <a:r>
              <a:rPr lang="en-GB" sz="2400" u="sng" dirty="0">
                <a:effectLst/>
                <a:highlight>
                  <a:srgbClr val="C0C0C0"/>
                </a:highlight>
                <a:ea typeface="Calibri" panose="020F0502020204030204" pitchFamily="34" charset="0"/>
                <a:cs typeface="Arial" panose="020B0604020202020204" pitchFamily="34" charset="0"/>
              </a:rPr>
              <a:t>s</a:t>
            </a:r>
            <a:r>
              <a:rPr lang="en-GB" sz="2400" dirty="0">
                <a:effectLst/>
                <a:highlight>
                  <a:srgbClr val="C0C0C0"/>
                </a:highlight>
                <a:ea typeface="Calibri" panose="020F0502020204030204" pitchFamily="34" charset="0"/>
                <a:cs typeface="Arial" panose="020B0604020202020204" pitchFamily="34" charset="0"/>
              </a:rPr>
              <a:t> </a:t>
            </a:r>
            <a:r>
              <a:rPr lang="en-GB" sz="2400" dirty="0">
                <a:effectLst/>
                <a:ea typeface="Calibri" panose="020F0502020204030204" pitchFamily="34" charset="0"/>
                <a:cs typeface="Arial" panose="020B0604020202020204" pitchFamily="34" charset="0"/>
              </a:rPr>
              <a:t>in her class.” (other = </a:t>
            </a:r>
            <a:r>
              <a:rPr lang="en-GB" sz="2400" dirty="0" err="1">
                <a:effectLst/>
                <a:ea typeface="Calibri" panose="020F0502020204030204" pitchFamily="34" charset="0"/>
                <a:cs typeface="Arial" panose="020B0604020202020204" pitchFamily="34" charset="0"/>
              </a:rPr>
              <a:t>déterminant</a:t>
            </a:r>
            <a:r>
              <a:rPr lang="en-GB" sz="2400" dirty="0">
                <a:effectLst/>
                <a:ea typeface="Calibri" panose="020F0502020204030204" pitchFamily="34" charset="0"/>
                <a:cs typeface="Arial" panose="020B0604020202020204" pitchFamily="34" charset="0"/>
              </a:rPr>
              <a:t>)</a:t>
            </a:r>
            <a:endParaRPr lang="en-GB" sz="2400" dirty="0">
              <a:ea typeface="Calibri" panose="020F0502020204030204" pitchFamily="34" charset="0"/>
              <a:cs typeface="Arial" panose="020B0604020202020204" pitchFamily="34" charset="0"/>
            </a:endParaRPr>
          </a:p>
          <a:p>
            <a:r>
              <a:rPr lang="en-GB" sz="2400" dirty="0">
                <a:effectLst/>
                <a:ea typeface="Calibri" panose="020F0502020204030204" pitchFamily="34" charset="0"/>
                <a:cs typeface="Arial" panose="020B0604020202020204" pitchFamily="34" charset="0"/>
              </a:rPr>
              <a:t>“</a:t>
            </a:r>
            <a:r>
              <a:rPr lang="fr-FR" sz="2400" dirty="0">
                <a:effectLst/>
                <a:ea typeface="Calibri" panose="020F0502020204030204" pitchFamily="34" charset="0"/>
                <a:cs typeface="Arial" panose="020B0604020202020204" pitchFamily="34" charset="0"/>
              </a:rPr>
              <a:t>Yes, </a:t>
            </a:r>
            <a:r>
              <a:rPr lang="fr-FR" sz="2400" dirty="0" err="1">
                <a:effectLst/>
                <a:ea typeface="Calibri" panose="020F0502020204030204" pitchFamily="34" charset="0"/>
                <a:cs typeface="Arial" panose="020B0604020202020204" pitchFamily="34" charset="0"/>
              </a:rPr>
              <a:t>she</a:t>
            </a:r>
            <a:r>
              <a:rPr lang="fr-FR" sz="2400" dirty="0">
                <a:effectLst/>
                <a:ea typeface="Calibri" panose="020F0502020204030204" pitchFamily="34" charset="0"/>
                <a:cs typeface="Arial" panose="020B0604020202020204" pitchFamily="34" charset="0"/>
              </a:rPr>
              <a:t> </a:t>
            </a:r>
            <a:r>
              <a:rPr lang="fr-FR" sz="2400" dirty="0" err="1">
                <a:effectLst/>
                <a:ea typeface="Calibri" panose="020F0502020204030204" pitchFamily="34" charset="0"/>
                <a:cs typeface="Arial" panose="020B0604020202020204" pitchFamily="34" charset="0"/>
              </a:rPr>
              <a:t>danced</a:t>
            </a:r>
            <a:r>
              <a:rPr lang="fr-FR" sz="2400" dirty="0">
                <a:effectLst/>
                <a:ea typeface="Calibri" panose="020F0502020204030204" pitchFamily="34" charset="0"/>
                <a:cs typeface="Arial" panose="020B0604020202020204" pitchFamily="34" charset="0"/>
              </a:rPr>
              <a:t> all night </a:t>
            </a:r>
            <a:r>
              <a:rPr lang="fr-FR" sz="2400" dirty="0" err="1">
                <a:effectLst/>
                <a:ea typeface="Calibri" panose="020F0502020204030204" pitchFamily="34" charset="0"/>
                <a:cs typeface="Arial" panose="020B0604020202020204" pitchFamily="34" charset="0"/>
              </a:rPr>
              <a:t>while</a:t>
            </a:r>
            <a:r>
              <a:rPr lang="fr-FR" sz="2400" dirty="0">
                <a:effectLst/>
                <a:ea typeface="Calibri" panose="020F0502020204030204" pitchFamily="34" charset="0"/>
                <a:cs typeface="Arial" panose="020B0604020202020204" pitchFamily="34" charset="0"/>
              </a:rPr>
              <a:t> </a:t>
            </a:r>
            <a:r>
              <a:rPr lang="fr-FR" sz="2400" dirty="0">
                <a:effectLst/>
                <a:highlight>
                  <a:srgbClr val="C0C0C0"/>
                </a:highlight>
                <a:ea typeface="Calibri" panose="020F0502020204030204" pitchFamily="34" charset="0"/>
                <a:cs typeface="Arial" panose="020B0604020202020204" pitchFamily="34" charset="0"/>
              </a:rPr>
              <a:t>the </a:t>
            </a:r>
            <a:r>
              <a:rPr lang="fr-FR" sz="2400" dirty="0" err="1">
                <a:effectLst/>
                <a:highlight>
                  <a:srgbClr val="C0C0C0"/>
                </a:highlight>
                <a:ea typeface="Calibri" panose="020F0502020204030204" pitchFamily="34" charset="0"/>
                <a:cs typeface="Arial" panose="020B0604020202020204" pitchFamily="34" charset="0"/>
              </a:rPr>
              <a:t>other</a:t>
            </a:r>
            <a:r>
              <a:rPr lang="fr-FR" sz="2400" u="sng" dirty="0" err="1">
                <a:effectLst/>
                <a:highlight>
                  <a:srgbClr val="C0C0C0"/>
                </a:highlight>
                <a:ea typeface="Calibri" panose="020F0502020204030204" pitchFamily="34" charset="0"/>
                <a:cs typeface="Arial" panose="020B0604020202020204" pitchFamily="34" charset="0"/>
              </a:rPr>
              <a:t>s</a:t>
            </a:r>
            <a:r>
              <a:rPr lang="fr-FR" sz="2400" dirty="0">
                <a:effectLst/>
                <a:highlight>
                  <a:srgbClr val="C0C0C0"/>
                </a:highlight>
                <a:ea typeface="Calibri" panose="020F0502020204030204" pitchFamily="34" charset="0"/>
                <a:cs typeface="Arial" panose="020B0604020202020204" pitchFamily="34" charset="0"/>
              </a:rPr>
              <a:t> </a:t>
            </a:r>
            <a:r>
              <a:rPr lang="fr-FR" sz="2400" dirty="0" err="1">
                <a:effectLst/>
                <a:ea typeface="Calibri" panose="020F0502020204030204" pitchFamily="34" charset="0"/>
                <a:cs typeface="Arial" panose="020B0604020202020204" pitchFamily="34" charset="0"/>
              </a:rPr>
              <a:t>went</a:t>
            </a:r>
            <a:r>
              <a:rPr lang="fr-FR" sz="2400" dirty="0">
                <a:effectLst/>
                <a:ea typeface="Calibri" panose="020F0502020204030204" pitchFamily="34" charset="0"/>
                <a:cs typeface="Arial" panose="020B0604020202020204" pitchFamily="34" charset="0"/>
              </a:rPr>
              <a:t> home </a:t>
            </a:r>
            <a:r>
              <a:rPr lang="fr-FR" sz="2400" dirty="0" err="1">
                <a:effectLst/>
                <a:ea typeface="Calibri" panose="020F0502020204030204" pitchFamily="34" charset="0"/>
                <a:cs typeface="Arial" panose="020B0604020202020204" pitchFamily="34" charset="0"/>
              </a:rPr>
              <a:t>early</a:t>
            </a:r>
            <a:r>
              <a:rPr lang="fr-FR" sz="2400" dirty="0">
                <a:effectLst/>
                <a:ea typeface="Calibri" panose="020F0502020204030204" pitchFamily="34" charset="0"/>
                <a:cs typeface="Arial" panose="020B0604020202020204" pitchFamily="34" charset="0"/>
              </a:rPr>
              <a:t>.</a:t>
            </a:r>
            <a:r>
              <a:rPr lang="en-GB" sz="2400" dirty="0">
                <a:effectLst/>
                <a:ea typeface="Calibri" panose="020F0502020204030204" pitchFamily="34" charset="0"/>
                <a:cs typeface="Arial" panose="020B0604020202020204" pitchFamily="34" charset="0"/>
              </a:rPr>
              <a:t> ” (other = ?)</a:t>
            </a:r>
          </a:p>
          <a:p>
            <a:endParaRPr lang="en-GB" sz="2400" dirty="0">
              <a:ea typeface="Calibri" panose="020F0502020204030204" pitchFamily="34" charset="0"/>
              <a:cs typeface="Arial" panose="020B0604020202020204" pitchFamily="34" charset="0"/>
            </a:endParaRPr>
          </a:p>
          <a:p>
            <a:pPr>
              <a:lnSpc>
                <a:spcPct val="107000"/>
              </a:lnSpc>
              <a:spcAft>
                <a:spcPts val="800"/>
              </a:spcAft>
            </a:pPr>
            <a:r>
              <a:rPr lang="fr-FR" sz="2400" dirty="0">
                <a:effectLst/>
                <a:ea typeface="Calibri" panose="020F0502020204030204" pitchFamily="34" charset="0"/>
                <a:cs typeface="Arial" panose="020B0604020202020204" pitchFamily="34" charset="0"/>
              </a:rPr>
              <a:t>- attention, beaucoup de barbarismes sur ce passage : circonscriptions, financement, to </a:t>
            </a:r>
            <a:r>
              <a:rPr lang="fr-FR" sz="2400" dirty="0" err="1">
                <a:effectLst/>
                <a:ea typeface="Calibri" panose="020F0502020204030204" pitchFamily="34" charset="0"/>
                <a:cs typeface="Arial" panose="020B0604020202020204" pitchFamily="34" charset="0"/>
              </a:rPr>
              <a:t>favorize</a:t>
            </a:r>
            <a:r>
              <a:rPr lang="fr-FR" sz="2400" dirty="0">
                <a:effectLst/>
                <a:ea typeface="Calibri" panose="020F0502020204030204" pitchFamily="34" charset="0"/>
                <a:cs typeface="Arial" panose="020B0604020202020204" pitchFamily="34" charset="0"/>
              </a:rPr>
              <a:t>, </a:t>
            </a:r>
            <a:r>
              <a:rPr lang="fr-FR" sz="2400" dirty="0" err="1">
                <a:effectLst/>
                <a:ea typeface="Calibri" panose="020F0502020204030204" pitchFamily="34" charset="0"/>
                <a:cs typeface="Arial" panose="020B0604020202020204" pitchFamily="34" charset="0"/>
              </a:rPr>
              <a:t>parlementaries</a:t>
            </a:r>
            <a:r>
              <a:rPr lang="fr-FR" sz="2400" dirty="0">
                <a:effectLst/>
                <a:ea typeface="Calibri" panose="020F0502020204030204" pitchFamily="34" charset="0"/>
                <a:cs typeface="Arial" panose="020B0604020202020204" pitchFamily="34" charset="0"/>
              </a:rPr>
              <a:t>, </a:t>
            </a:r>
            <a:r>
              <a:rPr lang="fr-FR" sz="2400" dirty="0" err="1">
                <a:effectLst/>
                <a:ea typeface="Calibri" panose="020F0502020204030204" pitchFamily="34" charset="0"/>
                <a:cs typeface="Arial" panose="020B0604020202020204" pitchFamily="34" charset="0"/>
              </a:rPr>
              <a:t>renewment</a:t>
            </a:r>
            <a:r>
              <a:rPr lang="fr-FR" sz="2400" dirty="0">
                <a:ea typeface="Calibri" panose="020F0502020204030204" pitchFamily="34" charset="0"/>
                <a:cs typeface="Arial" panose="020B0604020202020204" pitchFamily="34" charset="0"/>
              </a:rPr>
              <a:t>… C’est la faute qui coûte le plus cher en traduction → trouvez le temps de réfléchir au sens de la phrase</a:t>
            </a:r>
            <a:endParaRPr lang="fr-FR" sz="2400" dirty="0">
              <a:effectLst/>
              <a:ea typeface="Calibri" panose="020F0502020204030204" pitchFamily="34" charset="0"/>
              <a:cs typeface="Arial" panose="020B0604020202020204" pitchFamily="34" charset="0"/>
            </a:endParaRPr>
          </a:p>
          <a:p>
            <a:pPr>
              <a:lnSpc>
                <a:spcPct val="107000"/>
              </a:lnSpc>
              <a:spcAft>
                <a:spcPts val="800"/>
              </a:spcAft>
            </a:pPr>
            <a:r>
              <a:rPr lang="en-GB" sz="1800" dirty="0">
                <a:effectLst/>
                <a:latin typeface="Calibri" panose="020F0502020204030204" pitchFamily="34" charset="0"/>
                <a:ea typeface="Calibri" panose="020F0502020204030204" pitchFamily="34" charset="0"/>
                <a:cs typeface="Arial" panose="020B0604020202020204" pitchFamily="34" charset="0"/>
              </a:rPr>
              <a:t> </a:t>
            </a:r>
            <a:endParaRPr lang="fr-FR" sz="1800" dirty="0">
              <a:effectLst/>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275086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77CFEF-C79D-F65D-6166-487836C1AC45}"/>
              </a:ext>
            </a:extLst>
          </p:cNvPr>
          <p:cNvSpPr>
            <a:spLocks noGrp="1"/>
          </p:cNvSpPr>
          <p:nvPr>
            <p:ph type="title"/>
          </p:nvPr>
        </p:nvSpPr>
        <p:spPr>
          <a:xfrm>
            <a:off x="838200" y="0"/>
            <a:ext cx="10515600" cy="1325563"/>
          </a:xfrm>
        </p:spPr>
        <p:txBody>
          <a:bodyPr/>
          <a:lstStyle/>
          <a:p>
            <a:r>
              <a:rPr lang="fr-FR" b="1" dirty="0"/>
              <a:t>Key </a:t>
            </a:r>
            <a:r>
              <a:rPr lang="fr-FR" b="1" dirty="0" err="1"/>
              <a:t>takeaways</a:t>
            </a:r>
            <a:endParaRPr lang="fr-FR" b="1" dirty="0"/>
          </a:p>
        </p:txBody>
      </p:sp>
      <p:sp>
        <p:nvSpPr>
          <p:cNvPr id="4" name="ZoneTexte 3">
            <a:extLst>
              <a:ext uri="{FF2B5EF4-FFF2-40B4-BE49-F238E27FC236}">
                <a16:creationId xmlns:a16="http://schemas.microsoft.com/office/drawing/2014/main" id="{A52A9115-F9E5-2380-2545-33B66C7BE3EB}"/>
              </a:ext>
            </a:extLst>
          </p:cNvPr>
          <p:cNvSpPr txBox="1"/>
          <p:nvPr/>
        </p:nvSpPr>
        <p:spPr>
          <a:xfrm>
            <a:off x="400878" y="1096175"/>
            <a:ext cx="10027920" cy="5539978"/>
          </a:xfrm>
          <a:prstGeom prst="rect">
            <a:avLst/>
          </a:prstGeom>
          <a:noFill/>
        </p:spPr>
        <p:txBody>
          <a:bodyPr wrap="square" rtlCol="0">
            <a:spAutoFit/>
          </a:bodyPr>
          <a:lstStyle/>
          <a:p>
            <a:pPr marL="285750" indent="-285750">
              <a:buFontTx/>
              <a:buChar char="-"/>
            </a:pPr>
            <a:r>
              <a:rPr lang="fr-FR" sz="2400" dirty="0"/>
              <a:t>Il faut éviter les barbarismes à tout prix: privilégiez le sens aux prises de risques / tentatives désespérées de trouver la traduction exacte du terme</a:t>
            </a:r>
          </a:p>
          <a:p>
            <a:pPr marL="285750" indent="-285750">
              <a:buFontTx/>
              <a:buChar char="-"/>
            </a:pPr>
            <a:endParaRPr lang="fr-FR" sz="2400" dirty="0"/>
          </a:p>
          <a:p>
            <a:pPr marL="285750" indent="-285750">
              <a:buFontTx/>
              <a:buChar char="-"/>
            </a:pPr>
            <a:r>
              <a:rPr lang="fr-FR" sz="2400" dirty="0"/>
              <a:t>On n’utilise pas l’article </a:t>
            </a:r>
            <a:r>
              <a:rPr lang="fr-FR" sz="2400" i="1" dirty="0"/>
              <a:t>the</a:t>
            </a:r>
            <a:r>
              <a:rPr lang="fr-FR" sz="2400" dirty="0"/>
              <a:t> devant </a:t>
            </a:r>
            <a:r>
              <a:rPr lang="fr-FR" sz="2400" u="sng" dirty="0"/>
              <a:t>les notions abstraites </a:t>
            </a:r>
            <a:r>
              <a:rPr lang="fr-FR" sz="2400" dirty="0"/>
              <a:t>(la retraite), ni </a:t>
            </a:r>
            <a:r>
              <a:rPr lang="fr-FR" sz="2400" u="sng" dirty="0"/>
              <a:t>les noms pluriels</a:t>
            </a:r>
            <a:r>
              <a:rPr lang="fr-FR" sz="2400" dirty="0"/>
              <a:t> lorsque l’ensemble de la catégorie est mentalement prise en compte (les parlementaires américains)</a:t>
            </a:r>
          </a:p>
          <a:p>
            <a:pPr marL="285750" indent="-285750">
              <a:buFontTx/>
              <a:buChar char="-"/>
            </a:pPr>
            <a:endParaRPr lang="fr-FR" sz="2400" dirty="0"/>
          </a:p>
          <a:p>
            <a:pPr marL="285750" indent="-285750">
              <a:buFontTx/>
              <a:buChar char="-"/>
            </a:pPr>
            <a:r>
              <a:rPr lang="fr-FR" sz="2400" dirty="0"/>
              <a:t>On n’oublie pas que « venir de + V » au présent se traduit par le </a:t>
            </a:r>
            <a:r>
              <a:rPr lang="fr-FR" sz="2400" dirty="0" err="1"/>
              <a:t>present</a:t>
            </a:r>
            <a:r>
              <a:rPr lang="fr-FR" sz="2400" dirty="0"/>
              <a:t> </a:t>
            </a:r>
            <a:r>
              <a:rPr lang="fr-FR" sz="2400" dirty="0" err="1"/>
              <a:t>perfect</a:t>
            </a:r>
            <a:r>
              <a:rPr lang="fr-FR" sz="2400" dirty="0"/>
              <a:t> et « venir de + V » au passé par un plu-</a:t>
            </a:r>
            <a:r>
              <a:rPr lang="fr-FR" sz="2400" dirty="0" err="1"/>
              <a:t>perfect</a:t>
            </a:r>
            <a:endParaRPr lang="fr-FR" sz="2400" dirty="0"/>
          </a:p>
          <a:p>
            <a:pPr marL="285750" indent="-285750">
              <a:buFontTx/>
              <a:buChar char="-"/>
            </a:pPr>
            <a:endParaRPr lang="fr-FR" sz="2400" dirty="0"/>
          </a:p>
          <a:p>
            <a:pPr marL="285750" indent="-285750">
              <a:buFontTx/>
              <a:buChar char="-"/>
            </a:pPr>
            <a:r>
              <a:rPr lang="fr-FR" sz="2400" dirty="0"/>
              <a:t>Les prépositions (for, </a:t>
            </a:r>
            <a:r>
              <a:rPr lang="fr-FR" sz="2400" dirty="0" err="1"/>
              <a:t>with</a:t>
            </a:r>
            <a:r>
              <a:rPr lang="fr-FR" sz="2400" dirty="0"/>
              <a:t>, </a:t>
            </a:r>
            <a:r>
              <a:rPr lang="fr-FR" sz="2400" dirty="0" err="1"/>
              <a:t>after</a:t>
            </a:r>
            <a:r>
              <a:rPr lang="fr-FR" sz="2400" dirty="0"/>
              <a:t>, </a:t>
            </a:r>
            <a:r>
              <a:rPr lang="fr-FR" sz="2400" dirty="0" err="1"/>
              <a:t>before</a:t>
            </a:r>
            <a:r>
              <a:rPr lang="fr-FR" sz="2400" dirty="0"/>
              <a:t>, </a:t>
            </a:r>
            <a:r>
              <a:rPr lang="fr-FR" sz="2400" dirty="0" err="1"/>
              <a:t>without</a:t>
            </a:r>
            <a:r>
              <a:rPr lang="fr-FR" sz="2400" dirty="0"/>
              <a:t>, by, of…) sont dans l’immense majorité des cas suivies d’un </a:t>
            </a:r>
            <a:r>
              <a:rPr lang="fr-FR" sz="2400" u="sng" dirty="0"/>
              <a:t>V-ING</a:t>
            </a:r>
            <a:r>
              <a:rPr lang="fr-FR" sz="2400" dirty="0"/>
              <a:t> en anglais</a:t>
            </a:r>
          </a:p>
          <a:p>
            <a:pPr marL="285750" indent="-285750">
              <a:buFontTx/>
              <a:buChar char="-"/>
            </a:pPr>
            <a:endParaRPr lang="fr-FR" sz="2400" dirty="0"/>
          </a:p>
          <a:p>
            <a:pPr marL="285750" indent="-285750">
              <a:buFontTx/>
              <a:buChar char="-"/>
            </a:pPr>
            <a:r>
              <a:rPr lang="fr-FR" sz="2400" dirty="0"/>
              <a:t>The USA est suivi du verbe conjugué </a:t>
            </a:r>
            <a:r>
              <a:rPr lang="fr-FR" sz="2400" u="sng" dirty="0"/>
              <a:t>au singulier</a:t>
            </a:r>
          </a:p>
          <a:p>
            <a:pPr marL="285750" indent="-285750">
              <a:buFontTx/>
              <a:buChar char="-"/>
            </a:pPr>
            <a:endParaRPr lang="fr-FR" dirty="0"/>
          </a:p>
        </p:txBody>
      </p:sp>
    </p:spTree>
    <p:extLst>
      <p:ext uri="{BB962C8B-B14F-4D97-AF65-F5344CB8AC3E}">
        <p14:creationId xmlns:p14="http://schemas.microsoft.com/office/powerpoint/2010/main" val="160510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968</Words>
  <Application>Microsoft Office PowerPoint</Application>
  <PresentationFormat>Grand écran</PresentationFormat>
  <Paragraphs>60</Paragraphs>
  <Slides>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7</vt:i4>
      </vt:variant>
    </vt:vector>
  </HeadingPairs>
  <TitlesOfParts>
    <vt:vector size="13" baseType="lpstr">
      <vt:lpstr>Arial</vt:lpstr>
      <vt:lpstr>Calibri</vt:lpstr>
      <vt:lpstr>Calibri Light</vt:lpstr>
      <vt:lpstr>Merriweather</vt:lpstr>
      <vt:lpstr>Times New Roman</vt:lpstr>
      <vt:lpstr>Thème Office</vt:lpstr>
      <vt:lpstr>Aux Etats-Unis, le spectre d’une gérontocratie </vt:lpstr>
      <vt:lpstr>Présentation PowerPoint</vt:lpstr>
      <vt:lpstr>Présentation PowerPoint</vt:lpstr>
      <vt:lpstr>Présentation PowerPoint</vt:lpstr>
      <vt:lpstr>Présentation PowerPoint</vt:lpstr>
      <vt:lpstr>Présentation PowerPoint</vt:lpstr>
      <vt:lpstr>Key takeaways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Aux Etats-Unis, le spectre d’une gérontocratie</dc:title>
  <dc:creator>Stephanie Michineau</dc:creator>
  <cp:lastModifiedBy>Stephanie Michineau</cp:lastModifiedBy>
  <cp:revision>4</cp:revision>
  <dcterms:created xsi:type="dcterms:W3CDTF">2023-03-22T14:28:31Z</dcterms:created>
  <dcterms:modified xsi:type="dcterms:W3CDTF">2024-12-30T11:39:08Z</dcterms:modified>
</cp:coreProperties>
</file>