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5" r:id="rId15"/>
    <p:sldId id="296" r:id="rId16"/>
    <p:sldId id="297" r:id="rId17"/>
    <p:sldId id="29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99" r:id="rId28"/>
    <p:sldId id="279" r:id="rId29"/>
    <p:sldId id="280" r:id="rId30"/>
    <p:sldId id="300" r:id="rId31"/>
    <p:sldId id="281" r:id="rId32"/>
    <p:sldId id="282" r:id="rId33"/>
    <p:sldId id="283" r:id="rId34"/>
    <p:sldId id="286" r:id="rId35"/>
    <p:sldId id="285" r:id="rId36"/>
    <p:sldId id="284" r:id="rId37"/>
    <p:sldId id="287" r:id="rId38"/>
    <p:sldId id="288" r:id="rId39"/>
    <p:sldId id="289" r:id="rId40"/>
    <p:sldId id="291" r:id="rId41"/>
    <p:sldId id="301" r:id="rId42"/>
    <p:sldId id="302" r:id="rId43"/>
    <p:sldId id="294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6AB"/>
    <a:srgbClr val="4F81BD"/>
    <a:srgbClr val="FF0000"/>
    <a:srgbClr val="00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 autoAdjust="0"/>
    <p:restoredTop sz="94660"/>
  </p:normalViewPr>
  <p:slideViewPr>
    <p:cSldViewPr>
      <p:cViewPr>
        <p:scale>
          <a:sx n="100" d="100"/>
          <a:sy n="100" d="100"/>
        </p:scale>
        <p:origin x="-48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1FB7C-3F72-4566-895B-BEF2D3806738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46" y="72008"/>
            <a:ext cx="900885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1" y="1052736"/>
            <a:ext cx="898236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941168"/>
            <a:ext cx="7536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deux principales grandeurs électriques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1262" t="36959" r="37631" b="58841"/>
          <a:stretch>
            <a:fillRect/>
          </a:stretch>
        </p:blipFill>
        <p:spPr bwMode="auto">
          <a:xfrm>
            <a:off x="1115616" y="5445224"/>
            <a:ext cx="5688632" cy="32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07504" y="5877272"/>
            <a:ext cx="8856984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Le COURANT ELECTRIQUE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7544" y="5877272"/>
            <a:ext cx="84249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Le courant électrique est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déplacement d’ensemble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charges électriques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30" grpId="0" animBg="1"/>
      <p:bldP spid="10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2919" t="36119" r="12116" b="25241"/>
          <a:stretch>
            <a:fillRect/>
          </a:stretch>
        </p:blipFill>
        <p:spPr bwMode="auto">
          <a:xfrm>
            <a:off x="6228184" y="0"/>
            <a:ext cx="2592288" cy="161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51520" y="13847"/>
            <a:ext cx="417646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Analogie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avec le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débit d’eau</a:t>
            </a:r>
            <a:endParaRPr lang="fr-FR" sz="2400" dirty="0" smtClean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44" y="572487"/>
            <a:ext cx="3672408" cy="1200329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Débit</a:t>
            </a:r>
            <a:r>
              <a:rPr lang="fr-FR" sz="2400" b="1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d’eau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possible seulement 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si différence d’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altitude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« z »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entre A et 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44" y="2276872"/>
            <a:ext cx="3672408" cy="1200329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Courant</a:t>
            </a:r>
            <a:r>
              <a:rPr lang="fr-FR" sz="2400" b="1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électrique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possible seulement 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si différence de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potentiel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« V »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entre A et B</a:t>
            </a:r>
          </a:p>
        </p:txBody>
      </p:sp>
      <p:sp>
        <p:nvSpPr>
          <p:cNvPr id="19" name="Double flèche verticale 18"/>
          <p:cNvSpPr/>
          <p:nvPr/>
        </p:nvSpPr>
        <p:spPr>
          <a:xfrm>
            <a:off x="2123728" y="1666083"/>
            <a:ext cx="432048" cy="7200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499992" y="1628800"/>
            <a:ext cx="4536504" cy="18174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tension électrique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entre deux points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circuit électrique est égale à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différence de potentiel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ddp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entre ces deux points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68144" y="2924944"/>
            <a:ext cx="2068195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sz="20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9538" y="10548938"/>
            <a:ext cx="695801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où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q est la charge électrique (en Coulomb, C) qui traverse la section S d’un fil conducteur pendant une durée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 = 1 s.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707904" y="4327634"/>
            <a:ext cx="5436096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Même remarque que pour l’intensité électrique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09538" y="9939338"/>
            <a:ext cx="695801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où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q est la charge électrique (en Coulomb, C) qui traverse la section S d’un fil conducteur pendant une durée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 = 1 s.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9538" y="10244138"/>
            <a:ext cx="695801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où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q est la charge électrique (en Coulomb, C) qui traverse la section S d’un fil conducteur pendant une durée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 = 1 s.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436096" y="4687674"/>
            <a:ext cx="3911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Flèche orientée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 B vers 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0" y="3535546"/>
            <a:ext cx="7596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Unité de la tension électrique U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des potentiels V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V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92280" y="3535546"/>
            <a:ext cx="1380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Volt (V)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0" y="3967594"/>
            <a:ext cx="8460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Notation de l’intensité du courant électrique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AB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ou </a:t>
            </a:r>
            <a:r>
              <a:rPr lang="fr-FR" sz="2000" b="1" dirty="0" err="1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000" b="1" baseline="-25000" dirty="0" err="1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AB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0" y="4687674"/>
            <a:ext cx="5580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Représentation de la tension électrique U</a:t>
            </a:r>
            <a:r>
              <a:rPr lang="fr-FR" sz="2000" b="1" u="sng" baseline="-25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AB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0" y="5119722"/>
            <a:ext cx="6156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Sur le schéma ci-contre, représenter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puis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indiquer la relation qui existe entre ces 2 tensions.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5767794"/>
            <a:ext cx="197971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6146289"/>
            <a:ext cx="601216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tension électrique est une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grandeur algébrique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(elle peut être positive comme négative)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19673" y="5767794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 U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3643570" y="5733069"/>
            <a:ext cx="2624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CD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3"/>
          <p:cNvPicPr>
            <a:picLocks noChangeAspect="1" noChangeArrowheads="1"/>
          </p:cNvPicPr>
          <p:nvPr/>
        </p:nvPicPr>
        <p:blipFill>
          <a:blip r:embed="rId3" cstate="print"/>
          <a:srcRect l="52447" t="39479" r="14006" b="51346"/>
          <a:stretch>
            <a:fillRect/>
          </a:stretch>
        </p:blipFill>
        <p:spPr bwMode="auto">
          <a:xfrm>
            <a:off x="6156176" y="5085184"/>
            <a:ext cx="28083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3"/>
          <p:cNvPicPr>
            <a:picLocks noChangeAspect="1" noChangeArrowheads="1"/>
          </p:cNvPicPr>
          <p:nvPr/>
        </p:nvPicPr>
        <p:blipFill>
          <a:blip r:embed="rId3" cstate="print"/>
          <a:srcRect l="52447" t="48476" r="14006" b="37761"/>
          <a:stretch>
            <a:fillRect/>
          </a:stretch>
        </p:blipFill>
        <p:spPr bwMode="auto">
          <a:xfrm>
            <a:off x="6156176" y="5517232"/>
            <a:ext cx="28083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3" cstate="print"/>
          <a:srcRect l="52447" t="62061" r="14006" b="26081"/>
          <a:stretch>
            <a:fillRect/>
          </a:stretch>
        </p:blipFill>
        <p:spPr bwMode="auto">
          <a:xfrm>
            <a:off x="6156176" y="6165304"/>
            <a:ext cx="2808312" cy="55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1" grpId="0"/>
      <p:bldP spid="37" grpId="0"/>
      <p:bldP spid="38" grpId="0"/>
      <p:bldP spid="40" grpId="0"/>
      <p:bldP spid="42" grpId="0"/>
      <p:bldP spid="43" grpId="0"/>
      <p:bldP spid="22552" grpId="0"/>
      <p:bldP spid="22553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36096" y="-30371"/>
            <a:ext cx="3911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Flèche orientée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 B vers 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30371"/>
            <a:ext cx="5580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Représentation de la tension électrique U</a:t>
            </a:r>
            <a:r>
              <a:rPr lang="fr-FR" sz="2000" b="1" u="sng" baseline="-25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AB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01677"/>
            <a:ext cx="6084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Sur le schéma ci-contre, représenter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puis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indiquer la relation qui existe entre ces 2tensions.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2" cstate="print"/>
          <a:srcRect l="52447" t="39479" r="14006" b="26081"/>
          <a:stretch>
            <a:fillRect/>
          </a:stretch>
        </p:blipFill>
        <p:spPr bwMode="auto">
          <a:xfrm>
            <a:off x="6156176" y="367139"/>
            <a:ext cx="2808312" cy="162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1428244"/>
            <a:ext cx="651621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tension électrique est une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grandeur algébrique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(elle peut être positive comme négative)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3" y="1049749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 U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684754" y="991874"/>
            <a:ext cx="2581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CD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220486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Mesure d’une tension électrique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789040"/>
            <a:ext cx="62281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Sur le schéma ci-contre, rajouter un voltmètre qui mesure la tension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32" name="Tableau 31"/>
          <p:cNvGraphicFramePr>
            <a:graphicFrameLocks noGrp="1"/>
          </p:cNvGraphicFramePr>
          <p:nvPr/>
        </p:nvGraphicFramePr>
        <p:xfrm>
          <a:off x="107505" y="4823792"/>
          <a:ext cx="6120679" cy="822960"/>
        </p:xfrm>
        <a:graphic>
          <a:graphicData uri="http://schemas.openxmlformats.org/drawingml/2006/table">
            <a:tbl>
              <a:tblPr/>
              <a:tblGrid>
                <a:gridCol w="1296143"/>
                <a:gridCol w="1224136"/>
                <a:gridCol w="2376264"/>
                <a:gridCol w="1224136"/>
              </a:tblGrid>
              <a:tr h="144016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latin typeface="Comic Sans MS"/>
                          <a:cs typeface="Calibri"/>
                        </a:rPr>
                        <a:t>Domaine</a:t>
                      </a:r>
                      <a:r>
                        <a:rPr lang="fr-FR" sz="1800" dirty="0" smtClean="0">
                          <a:latin typeface="Calibri"/>
                          <a:cs typeface="Times New Roman"/>
                        </a:rPr>
                        <a:t> </a:t>
                      </a:r>
                      <a:endParaRPr lang="fr-FR" sz="1800" dirty="0">
                        <a:latin typeface="Calibri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Neurones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Téléphone 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portable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EDF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Ordre de grandeur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au 32"/>
          <p:cNvGraphicFramePr>
            <a:graphicFrameLocks noGrp="1"/>
          </p:cNvGraphicFramePr>
          <p:nvPr/>
        </p:nvGraphicFramePr>
        <p:xfrm>
          <a:off x="107504" y="5754960"/>
          <a:ext cx="8784976" cy="914400"/>
        </p:xfrm>
        <a:graphic>
          <a:graphicData uri="http://schemas.openxmlformats.org/drawingml/2006/table">
            <a:tbl>
              <a:tblPr/>
              <a:tblGrid>
                <a:gridCol w="1296144"/>
                <a:gridCol w="3240360"/>
                <a:gridCol w="2160240"/>
                <a:gridCol w="2088232"/>
              </a:tblGrid>
              <a:tr h="144016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Comic Sans MS"/>
                          <a:cs typeface="Calibri"/>
                        </a:rPr>
                        <a:t>Domaine</a:t>
                      </a:r>
                      <a:r>
                        <a:rPr lang="fr-FR" sz="2000" dirty="0" smtClean="0">
                          <a:latin typeface="Calibri"/>
                          <a:cs typeface="Times New Roman"/>
                        </a:rPr>
                        <a:t> </a:t>
                      </a:r>
                      <a:endParaRPr lang="fr-FR" sz="2000" dirty="0">
                        <a:latin typeface="Calibri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Calibri"/>
                        </a:rPr>
                        <a:t>Clôture électrique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TGV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Orages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Ordre de grandeur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1691680" y="5157192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mV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3059832" y="5157192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mV – 0,1 V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5220072" y="5157192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230 V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2411760" y="6115000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kV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5436096" y="6115000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kV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7380312" y="6093296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GV</a:t>
            </a:r>
            <a:endParaRPr lang="fr-FR" dirty="0"/>
          </a:p>
        </p:txBody>
      </p:sp>
      <p:grpSp>
        <p:nvGrpSpPr>
          <p:cNvPr id="24" name="Groupe 23"/>
          <p:cNvGrpSpPr/>
          <p:nvPr/>
        </p:nvGrpSpPr>
        <p:grpSpPr>
          <a:xfrm>
            <a:off x="6300192" y="3573016"/>
            <a:ext cx="2736304" cy="2160240"/>
            <a:chOff x="6228184" y="3573016"/>
            <a:chExt cx="2736304" cy="2160240"/>
          </a:xfrm>
        </p:grpSpPr>
        <p:pic>
          <p:nvPicPr>
            <p:cNvPr id="23578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 l="61424" t="30240" r="11171" b="33641"/>
            <a:stretch>
              <a:fillRect/>
            </a:stretch>
          </p:blipFill>
          <p:spPr bwMode="auto">
            <a:xfrm>
              <a:off x="6228184" y="3573016"/>
              <a:ext cx="2736304" cy="2028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6732240" y="3573016"/>
              <a:ext cx="172819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5943" y="5301208"/>
              <a:ext cx="93610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32240" y="5229200"/>
              <a:ext cx="43204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6" name="Picture 26"/>
          <p:cNvPicPr>
            <a:picLocks noChangeAspect="1" noChangeArrowheads="1"/>
          </p:cNvPicPr>
          <p:nvPr/>
        </p:nvPicPr>
        <p:blipFill>
          <a:blip r:embed="rId3" cstate="print"/>
          <a:srcRect l="61424" t="30240" r="11171" b="59503"/>
          <a:stretch>
            <a:fillRect/>
          </a:stretch>
        </p:blipFill>
        <p:spPr bwMode="auto">
          <a:xfrm>
            <a:off x="6300192" y="3573016"/>
            <a:ext cx="27363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-36512" y="1041161"/>
            <a:ext cx="1990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0" y="2625037"/>
            <a:ext cx="9144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ea typeface="Arial Unicode MS" pitchFamily="34" charset="-128"/>
                <a:cs typeface="Arial" pitchFamily="34" charset="0"/>
              </a:rPr>
              <a:t>Voltmètre</a:t>
            </a:r>
            <a:r>
              <a:rPr lang="fr-FR" sz="2400" dirty="0" smtClean="0">
                <a:ea typeface="Arial Unicode MS" pitchFamily="34" charset="-128"/>
                <a:cs typeface="Arial" pitchFamily="34" charset="0"/>
              </a:rPr>
              <a:t> placé </a:t>
            </a:r>
            <a:r>
              <a:rPr lang="fr-FR" sz="2400" b="1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en PARALLELE</a:t>
            </a:r>
            <a:r>
              <a:rPr lang="fr-FR" sz="2400" b="1" dirty="0" smtClean="0">
                <a:ea typeface="Arial Unicode MS" pitchFamily="34" charset="-128"/>
                <a:cs typeface="Arial" pitchFamily="34" charset="0"/>
              </a:rPr>
              <a:t> </a:t>
            </a:r>
            <a:endParaRPr lang="fr-FR" sz="2000" b="1" dirty="0"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" y="3032577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Mesure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lang="fr-FR" sz="2800" b="1" baseline="-25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B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si la 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borne V est reliée au point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endParaRPr lang="fr-FR" sz="2000" b="1" u="heavy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" name="Picture 26"/>
          <p:cNvPicPr>
            <a:picLocks noChangeAspect="1" noChangeArrowheads="1"/>
          </p:cNvPicPr>
          <p:nvPr/>
        </p:nvPicPr>
        <p:blipFill>
          <a:blip r:embed="rId3" cstate="print"/>
          <a:srcRect l="61424" t="51886" r="11171" b="33641"/>
          <a:stretch>
            <a:fillRect/>
          </a:stretch>
        </p:blipFill>
        <p:spPr bwMode="auto">
          <a:xfrm>
            <a:off x="6300192" y="4797152"/>
            <a:ext cx="2736304" cy="8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6" grpId="0"/>
      <p:bldP spid="23577" grpId="0"/>
      <p:bldP spid="34" grpId="0"/>
      <p:bldP spid="35" grpId="0"/>
      <p:bldP spid="36" grpId="0"/>
      <p:bldP spid="37" grpId="0"/>
      <p:bldP spid="38" grpId="0"/>
      <p:bldP spid="39" grpId="0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79512" y="4951614"/>
            <a:ext cx="5832648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De même, la masse d’un circuit est un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point particulier du circuit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où on suppose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arbitraire-ment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potentiel V est nul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On représente la masse d’un circuit par le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symbole : 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0"/>
            <a:ext cx="6516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Sur le schéma ci-contre, rajouter un voltmètre qui mesure la tension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3578" name="Picture 26"/>
          <p:cNvPicPr>
            <a:picLocks noChangeAspect="1" noChangeArrowheads="1"/>
          </p:cNvPicPr>
          <p:nvPr/>
        </p:nvPicPr>
        <p:blipFill>
          <a:blip r:embed="rId2" cstate="print"/>
          <a:srcRect l="61424" t="30240" r="11171" b="33641"/>
          <a:stretch>
            <a:fillRect/>
          </a:stretch>
        </p:blipFill>
        <p:spPr bwMode="auto">
          <a:xfrm>
            <a:off x="6493066" y="-15808"/>
            <a:ext cx="2315436" cy="171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Tableau 31"/>
          <p:cNvGraphicFramePr>
            <a:graphicFrameLocks noGrp="1"/>
          </p:cNvGraphicFramePr>
          <p:nvPr/>
        </p:nvGraphicFramePr>
        <p:xfrm>
          <a:off x="107505" y="764704"/>
          <a:ext cx="6120679" cy="822960"/>
        </p:xfrm>
        <a:graphic>
          <a:graphicData uri="http://schemas.openxmlformats.org/drawingml/2006/table">
            <a:tbl>
              <a:tblPr/>
              <a:tblGrid>
                <a:gridCol w="1296143"/>
                <a:gridCol w="1224136"/>
                <a:gridCol w="2376264"/>
                <a:gridCol w="1224136"/>
              </a:tblGrid>
              <a:tr h="144016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latin typeface="Comic Sans MS"/>
                          <a:cs typeface="Calibri"/>
                        </a:rPr>
                        <a:t>Domaine</a:t>
                      </a:r>
                      <a:r>
                        <a:rPr lang="fr-FR" sz="1800" dirty="0" smtClean="0">
                          <a:latin typeface="Calibri"/>
                          <a:cs typeface="Times New Roman"/>
                        </a:rPr>
                        <a:t> </a:t>
                      </a:r>
                      <a:endParaRPr lang="fr-FR" sz="1800" dirty="0">
                        <a:latin typeface="Calibri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Neurones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Téléphone 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portable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EDF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Ordre de grandeur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au 32"/>
          <p:cNvGraphicFramePr>
            <a:graphicFrameLocks noGrp="1"/>
          </p:cNvGraphicFramePr>
          <p:nvPr/>
        </p:nvGraphicFramePr>
        <p:xfrm>
          <a:off x="107504" y="1746176"/>
          <a:ext cx="8784976" cy="914400"/>
        </p:xfrm>
        <a:graphic>
          <a:graphicData uri="http://schemas.openxmlformats.org/drawingml/2006/table">
            <a:tbl>
              <a:tblPr/>
              <a:tblGrid>
                <a:gridCol w="1296144"/>
                <a:gridCol w="3240360"/>
                <a:gridCol w="2160240"/>
                <a:gridCol w="2088232"/>
              </a:tblGrid>
              <a:tr h="144016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Comic Sans MS"/>
                          <a:cs typeface="Calibri"/>
                        </a:rPr>
                        <a:t>Domaine</a:t>
                      </a:r>
                      <a:r>
                        <a:rPr lang="fr-FR" sz="2000" dirty="0" smtClean="0">
                          <a:latin typeface="Calibri"/>
                          <a:cs typeface="Times New Roman"/>
                        </a:rPr>
                        <a:t> </a:t>
                      </a:r>
                      <a:endParaRPr lang="fr-FR" sz="2000" dirty="0">
                        <a:latin typeface="Calibri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Calibri"/>
                        </a:rPr>
                        <a:t>Clôture électrique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TGV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Orages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Ordre de grandeur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1691680" y="1098104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mV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3059832" y="109810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mV – 0,1 V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5220072" y="1098104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230 V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2411760" y="2115328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kV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5436096" y="2137032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kV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7380312" y="2115328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GV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35496" y="2924944"/>
            <a:ext cx="6011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Quelques points particuliers d’un circuit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109538" y="9482138"/>
            <a:ext cx="695801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où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q est la charge électrique (en Coulomb, C) qui traverse la section S d’un fil conducteur pendant une durée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 = 1 s.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 même, on peut considérer que l’intensité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d’un courant électrique est un débit de charge donné par la relation :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=</a:t>
            </a: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215008" y="3257600"/>
            <a:ext cx="2664296" cy="1368152"/>
            <a:chOff x="215008" y="3257600"/>
            <a:chExt cx="2664296" cy="1368152"/>
          </a:xfrm>
        </p:grpSpPr>
        <p:sp>
          <p:nvSpPr>
            <p:cNvPr id="27" name="Explosion 1 26"/>
            <p:cNvSpPr/>
            <p:nvPr/>
          </p:nvSpPr>
          <p:spPr>
            <a:xfrm>
              <a:off x="215008" y="3257600"/>
              <a:ext cx="2664296" cy="1368152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825797" y="3663940"/>
              <a:ext cx="15841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24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La MASSE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 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72008" y="4929593"/>
            <a:ext cx="6084168" cy="18722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609" name="Group 33"/>
          <p:cNvGrpSpPr>
            <a:grpSpLocks/>
          </p:cNvGrpSpPr>
          <p:nvPr/>
        </p:nvGrpSpPr>
        <p:grpSpPr bwMode="auto">
          <a:xfrm rot="5400000" flipV="1">
            <a:off x="5305929" y="6007439"/>
            <a:ext cx="628436" cy="656134"/>
            <a:chOff x="7583" y="5280"/>
            <a:chExt cx="543" cy="655"/>
          </a:xfrm>
        </p:grpSpPr>
        <p:cxnSp>
          <p:nvCxnSpPr>
            <p:cNvPr id="24610" name="AutoShape 34"/>
            <p:cNvCxnSpPr>
              <a:cxnSpLocks noChangeShapeType="1"/>
            </p:cNvCxnSpPr>
            <p:nvPr/>
          </p:nvCxnSpPr>
          <p:spPr bwMode="auto">
            <a:xfrm>
              <a:off x="7583" y="5666"/>
              <a:ext cx="393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4611" name="Group 35"/>
            <p:cNvGrpSpPr>
              <a:grpSpLocks/>
            </p:cNvGrpSpPr>
            <p:nvPr/>
          </p:nvGrpSpPr>
          <p:grpSpPr bwMode="auto">
            <a:xfrm>
              <a:off x="7976" y="5280"/>
              <a:ext cx="150" cy="655"/>
              <a:chOff x="7976" y="5208"/>
              <a:chExt cx="150" cy="655"/>
            </a:xfrm>
          </p:grpSpPr>
          <p:cxnSp>
            <p:nvCxnSpPr>
              <p:cNvPr id="24612" name="AutoShape 36"/>
              <p:cNvCxnSpPr>
                <a:cxnSpLocks noChangeShapeType="1"/>
              </p:cNvCxnSpPr>
              <p:nvPr/>
            </p:nvCxnSpPr>
            <p:spPr bwMode="auto">
              <a:xfrm>
                <a:off x="7976" y="5339"/>
                <a:ext cx="0" cy="524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613" name="AutoShape 37"/>
              <p:cNvCxnSpPr>
                <a:cxnSpLocks noChangeShapeType="1"/>
              </p:cNvCxnSpPr>
              <p:nvPr/>
            </p:nvCxnSpPr>
            <p:spPr bwMode="auto">
              <a:xfrm flipV="1">
                <a:off x="7976" y="5208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614" name="AutoShape 38"/>
              <p:cNvCxnSpPr>
                <a:cxnSpLocks noChangeShapeType="1"/>
              </p:cNvCxnSpPr>
              <p:nvPr/>
            </p:nvCxnSpPr>
            <p:spPr bwMode="auto">
              <a:xfrm flipV="1">
                <a:off x="7976" y="5339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615" name="AutoShape 39"/>
              <p:cNvCxnSpPr>
                <a:cxnSpLocks noChangeShapeType="1"/>
              </p:cNvCxnSpPr>
              <p:nvPr/>
            </p:nvCxnSpPr>
            <p:spPr bwMode="auto">
              <a:xfrm flipV="1">
                <a:off x="7976" y="5470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616" name="AutoShape 40"/>
              <p:cNvCxnSpPr>
                <a:cxnSpLocks noChangeShapeType="1"/>
              </p:cNvCxnSpPr>
              <p:nvPr/>
            </p:nvCxnSpPr>
            <p:spPr bwMode="auto">
              <a:xfrm flipV="1">
                <a:off x="7976" y="5601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617" name="AutoShape 41"/>
              <p:cNvCxnSpPr>
                <a:cxnSpLocks noChangeShapeType="1"/>
              </p:cNvCxnSpPr>
              <p:nvPr/>
            </p:nvCxnSpPr>
            <p:spPr bwMode="auto">
              <a:xfrm flipV="1">
                <a:off x="7976" y="5732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28" name="Rectangle 27"/>
          <p:cNvSpPr/>
          <p:nvPr/>
        </p:nvSpPr>
        <p:spPr>
          <a:xfrm>
            <a:off x="3167336" y="3761656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 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Choix d’une </a:t>
            </a:r>
            <a:r>
              <a:rPr lang="fr-FR" sz="2400" b="1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référence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l’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altitude zéro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 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Choix qui n’a aucune influence sur la valeur du dénivelé.</a:t>
            </a:r>
            <a:endParaRPr lang="fr-F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3779912" y="3298831"/>
            <a:ext cx="403244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Analogie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avec 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débit d’eau</a:t>
            </a:r>
          </a:p>
        </p:txBody>
      </p:sp>
      <p:pic>
        <p:nvPicPr>
          <p:cNvPr id="30" name="Picture 28"/>
          <p:cNvPicPr>
            <a:picLocks noChangeAspect="1" noChangeArrowheads="1"/>
          </p:cNvPicPr>
          <p:nvPr/>
        </p:nvPicPr>
        <p:blipFill>
          <a:blip r:embed="rId3" cstate="print"/>
          <a:srcRect l="77962" t="33079" r="8336" b="49061"/>
          <a:stretch>
            <a:fillRect/>
          </a:stretch>
        </p:blipFill>
        <p:spPr bwMode="auto">
          <a:xfrm>
            <a:off x="6804248" y="4797152"/>
            <a:ext cx="176780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0" name="Group 2"/>
          <p:cNvGrpSpPr>
            <a:grpSpLocks/>
          </p:cNvGrpSpPr>
          <p:nvPr/>
        </p:nvGrpSpPr>
        <p:grpSpPr bwMode="auto">
          <a:xfrm rot="5400000" flipV="1">
            <a:off x="8007076" y="5989638"/>
            <a:ext cx="748655" cy="610789"/>
            <a:chOff x="7583" y="5280"/>
            <a:chExt cx="543" cy="655"/>
          </a:xfrm>
        </p:grpSpPr>
        <p:cxnSp>
          <p:nvCxnSpPr>
            <p:cNvPr id="2051" name="AutoShape 3"/>
            <p:cNvCxnSpPr>
              <a:cxnSpLocks noChangeShapeType="1"/>
            </p:cNvCxnSpPr>
            <p:nvPr/>
          </p:nvCxnSpPr>
          <p:spPr bwMode="auto">
            <a:xfrm>
              <a:off x="7583" y="5666"/>
              <a:ext cx="393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7976" y="5280"/>
              <a:ext cx="150" cy="655"/>
              <a:chOff x="7976" y="5208"/>
              <a:chExt cx="150" cy="655"/>
            </a:xfrm>
          </p:grpSpPr>
          <p:cxnSp>
            <p:nvCxnSpPr>
              <p:cNvPr id="2053" name="AutoShape 5"/>
              <p:cNvCxnSpPr>
                <a:cxnSpLocks noChangeShapeType="1"/>
              </p:cNvCxnSpPr>
              <p:nvPr/>
            </p:nvCxnSpPr>
            <p:spPr bwMode="auto">
              <a:xfrm>
                <a:off x="7976" y="5339"/>
                <a:ext cx="0" cy="52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054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7976" y="5208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055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7976" y="5339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056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7976" y="5470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057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7976" y="5601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058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7976" y="5732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608" grpId="0" animBg="1"/>
      <p:bldP spid="28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4067944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" name="Rectangle 32"/>
          <p:cNvSpPr>
            <a:spLocks noChangeArrowheads="1"/>
          </p:cNvSpPr>
          <p:nvPr/>
        </p:nvSpPr>
        <p:spPr bwMode="auto">
          <a:xfrm>
            <a:off x="2843808" y="188640"/>
            <a:ext cx="4248472" cy="20882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De même, la masse d’un circuit est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point particulier du circuit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où on suppose arbitrairement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potentiel V est nul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On représente la masse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d’un circuit par le symbole : </a:t>
            </a:r>
          </a:p>
        </p:txBody>
      </p:sp>
      <p:grpSp>
        <p:nvGrpSpPr>
          <p:cNvPr id="45" name="Group 33"/>
          <p:cNvGrpSpPr>
            <a:grpSpLocks/>
          </p:cNvGrpSpPr>
          <p:nvPr/>
        </p:nvGrpSpPr>
        <p:grpSpPr bwMode="auto">
          <a:xfrm rot="5400000" flipV="1">
            <a:off x="6275907" y="1509070"/>
            <a:ext cx="651998" cy="603427"/>
            <a:chOff x="7583" y="5280"/>
            <a:chExt cx="543" cy="655"/>
          </a:xfrm>
        </p:grpSpPr>
        <p:cxnSp>
          <p:nvCxnSpPr>
            <p:cNvPr id="46" name="AutoShape 34"/>
            <p:cNvCxnSpPr>
              <a:cxnSpLocks noChangeShapeType="1"/>
            </p:cNvCxnSpPr>
            <p:nvPr/>
          </p:nvCxnSpPr>
          <p:spPr bwMode="auto">
            <a:xfrm>
              <a:off x="7583" y="5666"/>
              <a:ext cx="393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47" name="Group 35"/>
            <p:cNvGrpSpPr>
              <a:grpSpLocks/>
            </p:cNvGrpSpPr>
            <p:nvPr/>
          </p:nvGrpSpPr>
          <p:grpSpPr bwMode="auto">
            <a:xfrm>
              <a:off x="7976" y="5280"/>
              <a:ext cx="150" cy="655"/>
              <a:chOff x="7976" y="5208"/>
              <a:chExt cx="150" cy="655"/>
            </a:xfrm>
          </p:grpSpPr>
          <p:cxnSp>
            <p:nvCxnSpPr>
              <p:cNvPr id="48" name="AutoShape 36"/>
              <p:cNvCxnSpPr>
                <a:cxnSpLocks noChangeShapeType="1"/>
              </p:cNvCxnSpPr>
              <p:nvPr/>
            </p:nvCxnSpPr>
            <p:spPr bwMode="auto">
              <a:xfrm>
                <a:off x="7976" y="5339"/>
                <a:ext cx="0" cy="524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9" name="AutoShape 37"/>
              <p:cNvCxnSpPr>
                <a:cxnSpLocks noChangeShapeType="1"/>
              </p:cNvCxnSpPr>
              <p:nvPr/>
            </p:nvCxnSpPr>
            <p:spPr bwMode="auto">
              <a:xfrm flipV="1">
                <a:off x="7976" y="5208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0" name="AutoShape 38"/>
              <p:cNvCxnSpPr>
                <a:cxnSpLocks noChangeShapeType="1"/>
              </p:cNvCxnSpPr>
              <p:nvPr/>
            </p:nvCxnSpPr>
            <p:spPr bwMode="auto">
              <a:xfrm flipV="1">
                <a:off x="7976" y="5339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" name="AutoShape 39"/>
              <p:cNvCxnSpPr>
                <a:cxnSpLocks noChangeShapeType="1"/>
              </p:cNvCxnSpPr>
              <p:nvPr/>
            </p:nvCxnSpPr>
            <p:spPr bwMode="auto">
              <a:xfrm flipV="1">
                <a:off x="7976" y="5470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2" name="AutoShape 40"/>
              <p:cNvCxnSpPr>
                <a:cxnSpLocks noChangeShapeType="1"/>
              </p:cNvCxnSpPr>
              <p:nvPr/>
            </p:nvCxnSpPr>
            <p:spPr bwMode="auto">
              <a:xfrm flipV="1">
                <a:off x="7976" y="5601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3" name="AutoShape 41"/>
              <p:cNvCxnSpPr>
                <a:cxnSpLocks noChangeShapeType="1"/>
              </p:cNvCxnSpPr>
              <p:nvPr/>
            </p:nvCxnSpPr>
            <p:spPr bwMode="auto">
              <a:xfrm flipV="1">
                <a:off x="7976" y="5732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pic>
        <p:nvPicPr>
          <p:cNvPr id="54" name="Picture 28"/>
          <p:cNvPicPr>
            <a:picLocks noChangeAspect="1" noChangeArrowheads="1"/>
          </p:cNvPicPr>
          <p:nvPr/>
        </p:nvPicPr>
        <p:blipFill>
          <a:blip r:embed="rId3" cstate="print"/>
          <a:srcRect l="77962" t="33079" r="8336" b="49061"/>
          <a:stretch>
            <a:fillRect/>
          </a:stretch>
        </p:blipFill>
        <p:spPr bwMode="auto">
          <a:xfrm>
            <a:off x="7273579" y="132440"/>
            <a:ext cx="147317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Group 2"/>
          <p:cNvGrpSpPr>
            <a:grpSpLocks/>
          </p:cNvGrpSpPr>
          <p:nvPr/>
        </p:nvGrpSpPr>
        <p:grpSpPr bwMode="auto">
          <a:xfrm rot="5400000" flipV="1">
            <a:off x="8213783" y="1064311"/>
            <a:ext cx="720080" cy="696930"/>
            <a:chOff x="7583" y="5280"/>
            <a:chExt cx="543" cy="655"/>
          </a:xfrm>
        </p:grpSpPr>
        <p:cxnSp>
          <p:nvCxnSpPr>
            <p:cNvPr id="56" name="AutoShape 3"/>
            <p:cNvCxnSpPr>
              <a:cxnSpLocks noChangeShapeType="1"/>
            </p:cNvCxnSpPr>
            <p:nvPr/>
          </p:nvCxnSpPr>
          <p:spPr bwMode="auto">
            <a:xfrm>
              <a:off x="7583" y="5666"/>
              <a:ext cx="393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grpSp>
          <p:nvGrpSpPr>
            <p:cNvPr id="57" name="Group 4"/>
            <p:cNvGrpSpPr>
              <a:grpSpLocks/>
            </p:cNvGrpSpPr>
            <p:nvPr/>
          </p:nvGrpSpPr>
          <p:grpSpPr bwMode="auto">
            <a:xfrm>
              <a:off x="7976" y="5280"/>
              <a:ext cx="150" cy="655"/>
              <a:chOff x="7976" y="5208"/>
              <a:chExt cx="150" cy="655"/>
            </a:xfrm>
          </p:grpSpPr>
          <p:cxnSp>
            <p:nvCxnSpPr>
              <p:cNvPr id="58" name="AutoShape 5"/>
              <p:cNvCxnSpPr>
                <a:cxnSpLocks noChangeShapeType="1"/>
              </p:cNvCxnSpPr>
              <p:nvPr/>
            </p:nvCxnSpPr>
            <p:spPr bwMode="auto">
              <a:xfrm>
                <a:off x="7976" y="5339"/>
                <a:ext cx="0" cy="52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9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7976" y="5208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0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7976" y="5339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1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7976" y="5470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2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7976" y="5601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3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7976" y="5732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64" name="Explosion 1 63"/>
          <p:cNvSpPr/>
          <p:nvPr/>
        </p:nvSpPr>
        <p:spPr>
          <a:xfrm>
            <a:off x="179512" y="2262585"/>
            <a:ext cx="2664296" cy="13681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31"/>
          <p:cNvSpPr>
            <a:spLocks noChangeArrowheads="1"/>
          </p:cNvSpPr>
          <p:nvPr/>
        </p:nvSpPr>
        <p:spPr bwMode="auto">
          <a:xfrm>
            <a:off x="790301" y="2668925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TERRE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59832" y="2694633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 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Raison de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SECURITE</a:t>
            </a:r>
            <a:endParaRPr lang="fr-FR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Image 68"/>
          <p:cNvPicPr/>
          <p:nvPr/>
        </p:nvPicPr>
        <p:blipFill>
          <a:blip r:embed="rId4" cstate="print"/>
          <a:srcRect l="25560" t="36288" r="8057" b="19668"/>
          <a:stretch>
            <a:fillRect/>
          </a:stretch>
        </p:blipFill>
        <p:spPr bwMode="auto">
          <a:xfrm>
            <a:off x="4211960" y="4149080"/>
            <a:ext cx="4788024" cy="2174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51" name="Oval 27"/>
          <p:cNvSpPr>
            <a:spLocks noChangeArrowheads="1"/>
          </p:cNvSpPr>
          <p:nvPr/>
        </p:nvSpPr>
        <p:spPr bwMode="auto">
          <a:xfrm>
            <a:off x="8100392" y="5733256"/>
            <a:ext cx="700236" cy="68493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Explosion 1 70"/>
          <p:cNvSpPr/>
          <p:nvPr/>
        </p:nvSpPr>
        <p:spPr>
          <a:xfrm>
            <a:off x="179512" y="188640"/>
            <a:ext cx="2664296" cy="13681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31"/>
          <p:cNvSpPr>
            <a:spLocks noChangeArrowheads="1"/>
          </p:cNvSpPr>
          <p:nvPr/>
        </p:nvSpPr>
        <p:spPr bwMode="auto">
          <a:xfrm>
            <a:off x="755576" y="591071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MASSE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59832" y="3126681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 </a:t>
            </a:r>
            <a:r>
              <a:rPr lang="fr-FR" sz="24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Symbole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de la TERRE sur un schéma : </a:t>
            </a:r>
            <a:endParaRPr lang="fr-FR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3" name="Groupe 82"/>
          <p:cNvGrpSpPr/>
          <p:nvPr/>
        </p:nvGrpSpPr>
        <p:grpSpPr>
          <a:xfrm>
            <a:off x="8244408" y="3126681"/>
            <a:ext cx="482742" cy="662359"/>
            <a:chOff x="8295467" y="2915421"/>
            <a:chExt cx="482742" cy="662359"/>
          </a:xfrm>
        </p:grpSpPr>
        <p:cxnSp>
          <p:nvCxnSpPr>
            <p:cNvPr id="32" name="AutoShape 34"/>
            <p:cNvCxnSpPr>
              <a:cxnSpLocks noChangeShapeType="1"/>
            </p:cNvCxnSpPr>
            <p:nvPr/>
          </p:nvCxnSpPr>
          <p:spPr bwMode="auto">
            <a:xfrm rot="5400000" flipV="1">
              <a:off x="8294445" y="3151365"/>
              <a:ext cx="471888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" name="AutoShape 36"/>
            <p:cNvCxnSpPr>
              <a:cxnSpLocks noChangeShapeType="1"/>
            </p:cNvCxnSpPr>
            <p:nvPr/>
          </p:nvCxnSpPr>
          <p:spPr bwMode="auto">
            <a:xfrm rot="5400000" flipV="1">
              <a:off x="8536838" y="3145938"/>
              <a:ext cx="0" cy="48274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7" name="AutoShape 39"/>
            <p:cNvCxnSpPr>
              <a:cxnSpLocks noChangeShapeType="1"/>
            </p:cNvCxnSpPr>
            <p:nvPr/>
          </p:nvCxnSpPr>
          <p:spPr bwMode="auto">
            <a:xfrm flipH="1" flipV="1">
              <a:off x="8481861" y="3577778"/>
              <a:ext cx="144016" cy="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8" name="AutoShape 40"/>
            <p:cNvCxnSpPr>
              <a:cxnSpLocks noChangeShapeType="1"/>
            </p:cNvCxnSpPr>
            <p:nvPr/>
          </p:nvCxnSpPr>
          <p:spPr bwMode="auto">
            <a:xfrm flipH="1" flipV="1">
              <a:off x="8439003" y="3517675"/>
              <a:ext cx="216024" cy="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" name="AutoShape 41"/>
            <p:cNvCxnSpPr>
              <a:cxnSpLocks noChangeShapeType="1"/>
            </p:cNvCxnSpPr>
            <p:nvPr/>
          </p:nvCxnSpPr>
          <p:spPr bwMode="auto">
            <a:xfrm flipH="1" flipV="1">
              <a:off x="8364036" y="3455191"/>
              <a:ext cx="360040" cy="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6" grpId="0"/>
      <p:bldP spid="1051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0"/>
            <a:ext cx="6923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3) Evolution temporelle des grandeurs électriques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404664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Régime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CONTINU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ou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STATIONNAIRE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la grandeur électrique a une valeur constante ;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1306043"/>
            <a:ext cx="9144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Régime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VARIABLE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la grandeur électrique a une valeur qui change au cours du temps ;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2210789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Régime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PERMANENT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régime observé après un certain temps, au cours duquel la grandeur électrique est constante ou varie périodiquement ;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3108801"/>
            <a:ext cx="9144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Régime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TRANSITOIRE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régime observé entre l’instant initial et le régime permanent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94" name="Picture 22"/>
          <p:cNvPicPr>
            <a:picLocks noChangeAspect="1" noChangeArrowheads="1"/>
          </p:cNvPicPr>
          <p:nvPr/>
        </p:nvPicPr>
        <p:blipFill>
          <a:blip r:embed="rId2" cstate="print"/>
          <a:srcRect l="2362" t="40319" r="77874" b="28601"/>
          <a:stretch>
            <a:fillRect/>
          </a:stretch>
        </p:blipFill>
        <p:spPr bwMode="auto">
          <a:xfrm>
            <a:off x="179512" y="4149080"/>
            <a:ext cx="2492607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0" y="382097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6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ndiquer le(s) qualificatif(s) qui peu(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ven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caractériser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ces courbes.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2" cstate="print"/>
          <a:srcRect l="26342" t="40319" r="52822" b="28601"/>
          <a:stretch>
            <a:fillRect/>
          </a:stretch>
        </p:blipFill>
        <p:spPr bwMode="auto">
          <a:xfrm>
            <a:off x="3059832" y="4149080"/>
            <a:ext cx="262778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/>
          <p:cNvPicPr>
            <a:picLocks noChangeAspect="1" noChangeArrowheads="1"/>
          </p:cNvPicPr>
          <p:nvPr/>
        </p:nvPicPr>
        <p:blipFill>
          <a:blip r:embed="rId2" cstate="print"/>
          <a:srcRect l="49751" t="40319" r="29123" b="28601"/>
          <a:stretch>
            <a:fillRect/>
          </a:stretch>
        </p:blipFill>
        <p:spPr bwMode="auto">
          <a:xfrm>
            <a:off x="6300192" y="4149080"/>
            <a:ext cx="266429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467544" y="5877272"/>
            <a:ext cx="1872208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CONTINU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PERMANENT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3347864" y="5877272"/>
            <a:ext cx="1944216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VARIABLE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PERMANENT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660232" y="6021288"/>
            <a:ext cx="154766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VARIABLE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4284" grpId="0" animBg="1"/>
      <p:bldP spid="54287" grpId="0" animBg="1"/>
      <p:bldP spid="54290" grpId="0" animBg="1"/>
      <p:bldP spid="54293" grpId="0" animBg="1"/>
      <p:bldP spid="54295" grpId="0"/>
      <p:bldP spid="26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0"/>
            <a:ext cx="6923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3) Evolution temporelle des grandeurs électriques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21968" t="40000" r="8336" b="28601"/>
          <a:stretch>
            <a:fillRect/>
          </a:stretch>
        </p:blipFill>
        <p:spPr bwMode="auto">
          <a:xfrm>
            <a:off x="179512" y="3399383"/>
            <a:ext cx="8632623" cy="21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835696" y="3615407"/>
            <a:ext cx="2016224" cy="1584176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51520" y="6093296"/>
            <a:ext cx="3600400" cy="461665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PERMANENT - CONTINU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51520" y="5517232"/>
            <a:ext cx="36004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TRANSITOIRE - VARIABLE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3568" y="3615407"/>
            <a:ext cx="1152128" cy="1584176"/>
          </a:xfrm>
          <a:prstGeom prst="rect">
            <a:avLst/>
          </a:prstGeom>
          <a:solidFill>
            <a:schemeClr val="accent1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732240" y="3573015"/>
            <a:ext cx="1872208" cy="1554559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364088" y="3573016"/>
            <a:ext cx="1368152" cy="1584176"/>
          </a:xfrm>
          <a:prstGeom prst="rect">
            <a:avLst/>
          </a:prstGeom>
          <a:solidFill>
            <a:schemeClr val="accent1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004048" y="6093296"/>
            <a:ext cx="3456384" cy="404664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PERMANENT  - VARIABLE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5004048" y="5517232"/>
            <a:ext cx="338437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TRANSITOIRE - VARIABLE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35" name="Picture 22"/>
          <p:cNvPicPr>
            <a:picLocks noChangeAspect="1" noChangeArrowheads="1"/>
          </p:cNvPicPr>
          <p:nvPr/>
        </p:nvPicPr>
        <p:blipFill>
          <a:blip r:embed="rId3" cstate="print"/>
          <a:srcRect l="2362" t="40319" r="77874" b="28601"/>
          <a:stretch>
            <a:fillRect/>
          </a:stretch>
        </p:blipFill>
        <p:spPr bwMode="auto">
          <a:xfrm>
            <a:off x="179512" y="660758"/>
            <a:ext cx="2492607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0" y="33265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6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ndiquer le(s) qualificatif(s) qui peu(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ven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caractériser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ces courbes.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7" name="Picture 22"/>
          <p:cNvPicPr>
            <a:picLocks noChangeAspect="1" noChangeArrowheads="1"/>
          </p:cNvPicPr>
          <p:nvPr/>
        </p:nvPicPr>
        <p:blipFill>
          <a:blip r:embed="rId3" cstate="print"/>
          <a:srcRect l="26342" t="40319" r="52822" b="28601"/>
          <a:stretch>
            <a:fillRect/>
          </a:stretch>
        </p:blipFill>
        <p:spPr bwMode="auto">
          <a:xfrm>
            <a:off x="3059832" y="660758"/>
            <a:ext cx="262778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2"/>
          <p:cNvPicPr>
            <a:picLocks noChangeAspect="1" noChangeArrowheads="1"/>
          </p:cNvPicPr>
          <p:nvPr/>
        </p:nvPicPr>
        <p:blipFill>
          <a:blip r:embed="rId3" cstate="print"/>
          <a:srcRect l="49751" t="40319" r="29123" b="28601"/>
          <a:stretch>
            <a:fillRect/>
          </a:stretch>
        </p:blipFill>
        <p:spPr bwMode="auto">
          <a:xfrm>
            <a:off x="6300192" y="660758"/>
            <a:ext cx="266429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467544" y="2388950"/>
            <a:ext cx="1872208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CONTINU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PERMANENT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3347864" y="2388950"/>
            <a:ext cx="1944216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VARIABLE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PERMANENT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6660232" y="2532966"/>
            <a:ext cx="154766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VARIABLE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31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21968" t="40000" r="8336" b="28601"/>
          <a:stretch>
            <a:fillRect/>
          </a:stretch>
        </p:blipFill>
        <p:spPr bwMode="auto">
          <a:xfrm>
            <a:off x="179512" y="44624"/>
            <a:ext cx="8632623" cy="21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835696" y="260648"/>
            <a:ext cx="2016224" cy="1584176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67544" y="2708920"/>
            <a:ext cx="3600400" cy="461665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PERMANENT - CONTINU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467544" y="2204864"/>
            <a:ext cx="36004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TRANSITOIRE - VARIABLE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3568" y="260648"/>
            <a:ext cx="1152128" cy="1584176"/>
          </a:xfrm>
          <a:prstGeom prst="rect">
            <a:avLst/>
          </a:prstGeom>
          <a:solidFill>
            <a:schemeClr val="accent1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732240" y="218256"/>
            <a:ext cx="1872208" cy="1554559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364088" y="218257"/>
            <a:ext cx="1368152" cy="1584176"/>
          </a:xfrm>
          <a:prstGeom prst="rect">
            <a:avLst/>
          </a:prstGeom>
          <a:solidFill>
            <a:schemeClr val="accent1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932040" y="2708920"/>
            <a:ext cx="3456384" cy="404664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PERMANENT  - VARIABLE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4932040" y="2204864"/>
            <a:ext cx="345638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TRANSITOIRE - VARIABLE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3416314"/>
            <a:ext cx="4647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Les lois dans les circuits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5656" y="3820978"/>
            <a:ext cx="4198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1) Vocabulaire et Conventions</a:t>
            </a:r>
            <a:endParaRPr lang="fr-FR" sz="2000" dirty="0">
              <a:latin typeface="Bookman Old Style" pitchFamily="18" charset="0"/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179512" y="4209513"/>
            <a:ext cx="2016224" cy="1368152"/>
            <a:chOff x="179512" y="4209513"/>
            <a:chExt cx="2016224" cy="1368152"/>
          </a:xfrm>
        </p:grpSpPr>
        <p:sp>
          <p:nvSpPr>
            <p:cNvPr id="26" name="Explosion 1 25"/>
            <p:cNvSpPr/>
            <p:nvPr/>
          </p:nvSpPr>
          <p:spPr>
            <a:xfrm>
              <a:off x="179512" y="4209513"/>
              <a:ext cx="2016224" cy="1368152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611560" y="4641561"/>
              <a:ext cx="15841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24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DIPÔLE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2339752" y="4209513"/>
            <a:ext cx="2088232" cy="1368152"/>
            <a:chOff x="2339752" y="4209513"/>
            <a:chExt cx="2088232" cy="1368152"/>
          </a:xfrm>
        </p:grpSpPr>
        <p:sp>
          <p:nvSpPr>
            <p:cNvPr id="45" name="Explosion 1 44"/>
            <p:cNvSpPr/>
            <p:nvPr/>
          </p:nvSpPr>
          <p:spPr>
            <a:xfrm>
              <a:off x="2339752" y="4209513"/>
              <a:ext cx="2088232" cy="1368152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2829675" y="4606836"/>
              <a:ext cx="15841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24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NOEUD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4572000" y="4209513"/>
            <a:ext cx="2160240" cy="1368152"/>
            <a:chOff x="4572000" y="4209513"/>
            <a:chExt cx="2160240" cy="1368152"/>
          </a:xfrm>
        </p:grpSpPr>
        <p:sp>
          <p:nvSpPr>
            <p:cNvPr id="47" name="Explosion 1 46"/>
            <p:cNvSpPr/>
            <p:nvPr/>
          </p:nvSpPr>
          <p:spPr>
            <a:xfrm>
              <a:off x="4572000" y="4209513"/>
              <a:ext cx="2160240" cy="1368152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31"/>
            <p:cNvSpPr>
              <a:spLocks noChangeArrowheads="1"/>
            </p:cNvSpPr>
            <p:nvPr/>
          </p:nvSpPr>
          <p:spPr bwMode="auto">
            <a:xfrm>
              <a:off x="4941057" y="4595261"/>
              <a:ext cx="15841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24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BRANCHE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6876256" y="4209513"/>
            <a:ext cx="2088232" cy="1368152"/>
            <a:chOff x="6876256" y="4209513"/>
            <a:chExt cx="2088232" cy="1368152"/>
          </a:xfrm>
        </p:grpSpPr>
        <p:sp>
          <p:nvSpPr>
            <p:cNvPr id="49" name="Explosion 1 48"/>
            <p:cNvSpPr/>
            <p:nvPr/>
          </p:nvSpPr>
          <p:spPr>
            <a:xfrm>
              <a:off x="6876256" y="4209513"/>
              <a:ext cx="2088232" cy="1368152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31"/>
            <p:cNvSpPr>
              <a:spLocks noChangeArrowheads="1"/>
            </p:cNvSpPr>
            <p:nvPr/>
          </p:nvSpPr>
          <p:spPr bwMode="auto">
            <a:xfrm>
              <a:off x="7305746" y="4611944"/>
              <a:ext cx="15841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24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MAILLE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" name="Image 50" descr="http://pccollege.fr/wp-content/uploads/2016/12/symboles.png"/>
          <p:cNvPicPr/>
          <p:nvPr/>
        </p:nvPicPr>
        <p:blipFill>
          <a:blip r:embed="rId3" cstate="print"/>
          <a:srcRect l="62920" t="21081" r="14200" b="68880"/>
          <a:stretch>
            <a:fillRect/>
          </a:stretch>
        </p:blipFill>
        <p:spPr bwMode="auto">
          <a:xfrm>
            <a:off x="1403648" y="5816839"/>
            <a:ext cx="11521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 51" descr="http://pccollege.fr/wp-content/uploads/2016/12/symboles.png"/>
          <p:cNvPicPr/>
          <p:nvPr/>
        </p:nvPicPr>
        <p:blipFill>
          <a:blip r:embed="rId3" cstate="print"/>
          <a:srcRect l="62920" t="6023" r="14200" b="80927"/>
          <a:stretch>
            <a:fillRect/>
          </a:stretch>
        </p:blipFill>
        <p:spPr bwMode="auto">
          <a:xfrm>
            <a:off x="0" y="5672823"/>
            <a:ext cx="11521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mage 52" descr="http://pccollege.fr/wp-content/uploads/2016/12/symboles.png"/>
          <p:cNvPicPr/>
          <p:nvPr/>
        </p:nvPicPr>
        <p:blipFill>
          <a:blip r:embed="rId3" cstate="print"/>
          <a:srcRect l="62920" t="33128" r="14200" b="55829"/>
          <a:stretch>
            <a:fillRect/>
          </a:stretch>
        </p:blipFill>
        <p:spPr bwMode="auto">
          <a:xfrm>
            <a:off x="2771800" y="5816839"/>
            <a:ext cx="11521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Image 53" descr="http://pccollege.fr/wp-content/uploads/2016/12/symboles.png"/>
          <p:cNvPicPr/>
          <p:nvPr/>
        </p:nvPicPr>
        <p:blipFill>
          <a:blip r:embed="rId3" cstate="print"/>
          <a:srcRect l="62920" t="45175" r="14200" b="44786"/>
          <a:stretch>
            <a:fillRect/>
          </a:stretch>
        </p:blipFill>
        <p:spPr bwMode="auto">
          <a:xfrm>
            <a:off x="4067944" y="5816839"/>
            <a:ext cx="11521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 54" descr="http://pccollege.fr/wp-content/uploads/2016/12/symboles.png"/>
          <p:cNvPicPr/>
          <p:nvPr/>
        </p:nvPicPr>
        <p:blipFill>
          <a:blip r:embed="rId3" cstate="print"/>
          <a:srcRect l="62920" t="57222" r="14200" b="35751"/>
          <a:stretch>
            <a:fillRect/>
          </a:stretch>
        </p:blipFill>
        <p:spPr bwMode="auto">
          <a:xfrm>
            <a:off x="5436096" y="5960855"/>
            <a:ext cx="11521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 55" descr="http://pccollege.fr/wp-content/uploads/2016/12/symboles.png"/>
          <p:cNvPicPr/>
          <p:nvPr/>
        </p:nvPicPr>
        <p:blipFill>
          <a:blip r:embed="rId3" cstate="print"/>
          <a:srcRect l="64350" t="78303" r="14200" b="11659"/>
          <a:stretch>
            <a:fillRect/>
          </a:stretch>
        </p:blipFill>
        <p:spPr bwMode="auto">
          <a:xfrm>
            <a:off x="8063880" y="5517232"/>
            <a:ext cx="10801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 56" descr="http://pccollege.fr/wp-content/uploads/2016/12/symboles.png"/>
          <p:cNvPicPr/>
          <p:nvPr/>
        </p:nvPicPr>
        <p:blipFill>
          <a:blip r:embed="rId3" cstate="print"/>
          <a:srcRect l="64350" t="92356" r="14200" b="1621"/>
          <a:stretch>
            <a:fillRect/>
          </a:stretch>
        </p:blipFill>
        <p:spPr bwMode="auto">
          <a:xfrm>
            <a:off x="8063880" y="6425952"/>
            <a:ext cx="10801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 57" descr="http://pccollege.fr/wp-content/uploads/2016/12/symboles.png"/>
          <p:cNvPicPr/>
          <p:nvPr/>
        </p:nvPicPr>
        <p:blipFill>
          <a:blip r:embed="rId3" cstate="print"/>
          <a:srcRect l="62920" t="65618" r="12770" b="22701"/>
          <a:stretch>
            <a:fillRect/>
          </a:stretch>
        </p:blipFill>
        <p:spPr bwMode="auto">
          <a:xfrm>
            <a:off x="6732240" y="5744831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0" y="-479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Sur le circuit électrique ci-dessous (accompagné de sa représentation schématique), indiquer le nombre de nœuds, de branches et de mailles.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 l="4725" t="29954" r="28653" b="21881"/>
          <a:stretch>
            <a:fillRect/>
          </a:stretch>
        </p:blipFill>
        <p:spPr bwMode="auto">
          <a:xfrm>
            <a:off x="323528" y="672096"/>
            <a:ext cx="58624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1763688" y="3148634"/>
            <a:ext cx="1872208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 nœuds</a:t>
            </a:r>
            <a:endParaRPr kumimoji="0" lang="fr-FR" sz="2400" b="0" i="0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48000" t="29954" r="28653" b="21881"/>
          <a:stretch>
            <a:fillRect/>
          </a:stretch>
        </p:blipFill>
        <p:spPr bwMode="auto">
          <a:xfrm>
            <a:off x="6588224" y="672096"/>
            <a:ext cx="20544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283968" y="3148634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3 br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anc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616AB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hes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732240" y="3148634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3 mailles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115569" y="1780794"/>
            <a:ext cx="144016" cy="14401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040735" y="1780794"/>
            <a:ext cx="144016" cy="14401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/>
          <p:cNvGrpSpPr/>
          <p:nvPr/>
        </p:nvGrpSpPr>
        <p:grpSpPr>
          <a:xfrm>
            <a:off x="4279204" y="1862890"/>
            <a:ext cx="1738281" cy="0"/>
            <a:chOff x="4279204" y="2963610"/>
            <a:chExt cx="1738281" cy="0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4279204" y="2963610"/>
              <a:ext cx="684406" cy="0"/>
            </a:xfrm>
            <a:prstGeom prst="line">
              <a:avLst/>
            </a:prstGeom>
            <a:ln w="57150"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5409124" y="2963610"/>
              <a:ext cx="608361" cy="0"/>
            </a:xfrm>
            <a:prstGeom prst="line">
              <a:avLst/>
            </a:prstGeom>
            <a:ln w="57150"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onnecteur droit 22"/>
          <p:cNvCxnSpPr/>
          <p:nvPr/>
        </p:nvCxnSpPr>
        <p:spPr>
          <a:xfrm flipV="1">
            <a:off x="4202434" y="1041662"/>
            <a:ext cx="0" cy="72008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197671" y="1061277"/>
            <a:ext cx="900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239124" y="1055951"/>
            <a:ext cx="900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6118072" y="1042225"/>
            <a:ext cx="0" cy="72008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4202434" y="1953951"/>
            <a:ext cx="0" cy="756000"/>
          </a:xfrm>
          <a:prstGeom prst="line">
            <a:avLst/>
          </a:prstGeom>
          <a:ln w="57150">
            <a:solidFill>
              <a:srgbClr val="F616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188145" y="2688320"/>
            <a:ext cx="756000" cy="0"/>
          </a:xfrm>
          <a:prstGeom prst="line">
            <a:avLst/>
          </a:prstGeom>
          <a:ln w="57150">
            <a:solidFill>
              <a:srgbClr val="F616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5421807" y="2688320"/>
            <a:ext cx="720000" cy="0"/>
          </a:xfrm>
          <a:prstGeom prst="line">
            <a:avLst/>
          </a:prstGeom>
          <a:ln w="57150">
            <a:solidFill>
              <a:srgbClr val="F616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6127598" y="1953951"/>
            <a:ext cx="0" cy="756000"/>
          </a:xfrm>
          <a:prstGeom prst="line">
            <a:avLst/>
          </a:prstGeom>
          <a:ln w="57150">
            <a:solidFill>
              <a:srgbClr val="F616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rme libre 42"/>
          <p:cNvSpPr/>
          <p:nvPr/>
        </p:nvSpPr>
        <p:spPr>
          <a:xfrm>
            <a:off x="6806983" y="1089923"/>
            <a:ext cx="1653449" cy="672074"/>
          </a:xfrm>
          <a:custGeom>
            <a:avLst/>
            <a:gdLst>
              <a:gd name="connsiteX0" fmla="*/ 1454150 w 1710690"/>
              <a:gd name="connsiteY0" fmla="*/ 406400 h 438150"/>
              <a:gd name="connsiteX1" fmla="*/ 1629410 w 1710690"/>
              <a:gd name="connsiteY1" fmla="*/ 147320 h 438150"/>
              <a:gd name="connsiteX2" fmla="*/ 966470 w 1710690"/>
              <a:gd name="connsiteY2" fmla="*/ 48260 h 438150"/>
              <a:gd name="connsiteX3" fmla="*/ 242570 w 1710690"/>
              <a:gd name="connsiteY3" fmla="*/ 55880 h 438150"/>
              <a:gd name="connsiteX4" fmla="*/ 173990 w 1710690"/>
              <a:gd name="connsiteY4" fmla="*/ 383540 h 438150"/>
              <a:gd name="connsiteX5" fmla="*/ 1286510 w 1710690"/>
              <a:gd name="connsiteY5" fmla="*/ 383540 h 438150"/>
              <a:gd name="connsiteX0" fmla="*/ 1454150 w 1726064"/>
              <a:gd name="connsiteY0" fmla="*/ 523096 h 554846"/>
              <a:gd name="connsiteX1" fmla="*/ 1629410 w 1726064"/>
              <a:gd name="connsiteY1" fmla="*/ 264016 h 554846"/>
              <a:gd name="connsiteX2" fmla="*/ 874226 w 1726064"/>
              <a:gd name="connsiteY2" fmla="*/ 15240 h 554846"/>
              <a:gd name="connsiteX3" fmla="*/ 242570 w 1726064"/>
              <a:gd name="connsiteY3" fmla="*/ 172576 h 554846"/>
              <a:gd name="connsiteX4" fmla="*/ 173990 w 1726064"/>
              <a:gd name="connsiteY4" fmla="*/ 500236 h 554846"/>
              <a:gd name="connsiteX5" fmla="*/ 1286510 w 1726064"/>
              <a:gd name="connsiteY5" fmla="*/ 500236 h 554846"/>
              <a:gd name="connsiteX0" fmla="*/ 1401986 w 1673900"/>
              <a:gd name="connsiteY0" fmla="*/ 523096 h 645914"/>
              <a:gd name="connsiteX1" fmla="*/ 1577246 w 1673900"/>
              <a:gd name="connsiteY1" fmla="*/ 264016 h 645914"/>
              <a:gd name="connsiteX2" fmla="*/ 822062 w 1673900"/>
              <a:gd name="connsiteY2" fmla="*/ 15240 h 645914"/>
              <a:gd name="connsiteX3" fmla="*/ 190406 w 1673900"/>
              <a:gd name="connsiteY3" fmla="*/ 172576 h 645914"/>
              <a:gd name="connsiteX4" fmla="*/ 173990 w 1673900"/>
              <a:gd name="connsiteY4" fmla="*/ 591304 h 645914"/>
              <a:gd name="connsiteX5" fmla="*/ 1234346 w 1673900"/>
              <a:gd name="connsiteY5" fmla="*/ 500236 h 645914"/>
              <a:gd name="connsiteX0" fmla="*/ 1369276 w 1641190"/>
              <a:gd name="connsiteY0" fmla="*/ 523096 h 678490"/>
              <a:gd name="connsiteX1" fmla="*/ 1544536 w 1641190"/>
              <a:gd name="connsiteY1" fmla="*/ 264016 h 678490"/>
              <a:gd name="connsiteX2" fmla="*/ 789352 w 1641190"/>
              <a:gd name="connsiteY2" fmla="*/ 15240 h 678490"/>
              <a:gd name="connsiteX3" fmla="*/ 157696 w 1641190"/>
              <a:gd name="connsiteY3" fmla="*/ 172576 h 678490"/>
              <a:gd name="connsiteX4" fmla="*/ 141280 w 1641190"/>
              <a:gd name="connsiteY4" fmla="*/ 591304 h 678490"/>
              <a:gd name="connsiteX5" fmla="*/ 1005376 w 1641190"/>
              <a:gd name="connsiteY5" fmla="*/ 663312 h 678490"/>
              <a:gd name="connsiteX6" fmla="*/ 1201636 w 1641190"/>
              <a:gd name="connsiteY6" fmla="*/ 500236 h 678490"/>
              <a:gd name="connsiteX0" fmla="*/ 1369276 w 1641190"/>
              <a:gd name="connsiteY0" fmla="*/ 523096 h 673093"/>
              <a:gd name="connsiteX1" fmla="*/ 1544536 w 1641190"/>
              <a:gd name="connsiteY1" fmla="*/ 264016 h 673093"/>
              <a:gd name="connsiteX2" fmla="*/ 789352 w 1641190"/>
              <a:gd name="connsiteY2" fmla="*/ 15240 h 673093"/>
              <a:gd name="connsiteX3" fmla="*/ 157696 w 1641190"/>
              <a:gd name="connsiteY3" fmla="*/ 172576 h 673093"/>
              <a:gd name="connsiteX4" fmla="*/ 141280 w 1641190"/>
              <a:gd name="connsiteY4" fmla="*/ 591304 h 673093"/>
              <a:gd name="connsiteX5" fmla="*/ 1005376 w 1641190"/>
              <a:gd name="connsiteY5" fmla="*/ 663312 h 673093"/>
              <a:gd name="connsiteX6" fmla="*/ 1293408 w 1641190"/>
              <a:gd name="connsiteY6" fmla="*/ 591304 h 673093"/>
              <a:gd name="connsiteX0" fmla="*/ 1369276 w 1641190"/>
              <a:gd name="connsiteY0" fmla="*/ 522077 h 672074"/>
              <a:gd name="connsiteX1" fmla="*/ 1544536 w 1641190"/>
              <a:gd name="connsiteY1" fmla="*/ 262997 h 672074"/>
              <a:gd name="connsiteX2" fmla="*/ 1365416 w 1641190"/>
              <a:gd name="connsiteY2" fmla="*/ 86230 h 672074"/>
              <a:gd name="connsiteX3" fmla="*/ 789352 w 1641190"/>
              <a:gd name="connsiteY3" fmla="*/ 14221 h 672074"/>
              <a:gd name="connsiteX4" fmla="*/ 157696 w 1641190"/>
              <a:gd name="connsiteY4" fmla="*/ 171557 h 672074"/>
              <a:gd name="connsiteX5" fmla="*/ 141280 w 1641190"/>
              <a:gd name="connsiteY5" fmla="*/ 590285 h 672074"/>
              <a:gd name="connsiteX6" fmla="*/ 1005376 w 1641190"/>
              <a:gd name="connsiteY6" fmla="*/ 662293 h 672074"/>
              <a:gd name="connsiteX7" fmla="*/ 1293408 w 1641190"/>
              <a:gd name="connsiteY7" fmla="*/ 590285 h 672074"/>
              <a:gd name="connsiteX0" fmla="*/ 1369276 w 1678094"/>
              <a:gd name="connsiteY0" fmla="*/ 522077 h 672074"/>
              <a:gd name="connsiteX1" fmla="*/ 1581440 w 1678094"/>
              <a:gd name="connsiteY1" fmla="*/ 302253 h 672074"/>
              <a:gd name="connsiteX2" fmla="*/ 1365416 w 1678094"/>
              <a:gd name="connsiteY2" fmla="*/ 86230 h 672074"/>
              <a:gd name="connsiteX3" fmla="*/ 789352 w 1678094"/>
              <a:gd name="connsiteY3" fmla="*/ 14221 h 672074"/>
              <a:gd name="connsiteX4" fmla="*/ 157696 w 1678094"/>
              <a:gd name="connsiteY4" fmla="*/ 171557 h 672074"/>
              <a:gd name="connsiteX5" fmla="*/ 141280 w 1678094"/>
              <a:gd name="connsiteY5" fmla="*/ 590285 h 672074"/>
              <a:gd name="connsiteX6" fmla="*/ 1005376 w 1678094"/>
              <a:gd name="connsiteY6" fmla="*/ 662293 h 672074"/>
              <a:gd name="connsiteX7" fmla="*/ 1293408 w 1678094"/>
              <a:gd name="connsiteY7" fmla="*/ 590285 h 672074"/>
              <a:gd name="connsiteX0" fmla="*/ 1369276 w 1589703"/>
              <a:gd name="connsiteY0" fmla="*/ 522077 h 672074"/>
              <a:gd name="connsiteX1" fmla="*/ 1437424 w 1589703"/>
              <a:gd name="connsiteY1" fmla="*/ 590285 h 672074"/>
              <a:gd name="connsiteX2" fmla="*/ 1581440 w 1589703"/>
              <a:gd name="connsiteY2" fmla="*/ 302253 h 672074"/>
              <a:gd name="connsiteX3" fmla="*/ 1365416 w 1589703"/>
              <a:gd name="connsiteY3" fmla="*/ 86230 h 672074"/>
              <a:gd name="connsiteX4" fmla="*/ 789352 w 1589703"/>
              <a:gd name="connsiteY4" fmla="*/ 14221 h 672074"/>
              <a:gd name="connsiteX5" fmla="*/ 157696 w 1589703"/>
              <a:gd name="connsiteY5" fmla="*/ 171557 h 672074"/>
              <a:gd name="connsiteX6" fmla="*/ 141280 w 1589703"/>
              <a:gd name="connsiteY6" fmla="*/ 590285 h 672074"/>
              <a:gd name="connsiteX7" fmla="*/ 1005376 w 1589703"/>
              <a:gd name="connsiteY7" fmla="*/ 662293 h 672074"/>
              <a:gd name="connsiteX8" fmla="*/ 1293408 w 1589703"/>
              <a:gd name="connsiteY8" fmla="*/ 590285 h 672074"/>
              <a:gd name="connsiteX0" fmla="*/ 1369276 w 1582083"/>
              <a:gd name="connsiteY0" fmla="*/ 522077 h 672074"/>
              <a:gd name="connsiteX1" fmla="*/ 1581440 w 1582083"/>
              <a:gd name="connsiteY1" fmla="*/ 302253 h 672074"/>
              <a:gd name="connsiteX2" fmla="*/ 1365416 w 1582083"/>
              <a:gd name="connsiteY2" fmla="*/ 86230 h 672074"/>
              <a:gd name="connsiteX3" fmla="*/ 789352 w 1582083"/>
              <a:gd name="connsiteY3" fmla="*/ 14221 h 672074"/>
              <a:gd name="connsiteX4" fmla="*/ 157696 w 1582083"/>
              <a:gd name="connsiteY4" fmla="*/ 171557 h 672074"/>
              <a:gd name="connsiteX5" fmla="*/ 141280 w 1582083"/>
              <a:gd name="connsiteY5" fmla="*/ 590285 h 672074"/>
              <a:gd name="connsiteX6" fmla="*/ 1005376 w 1582083"/>
              <a:gd name="connsiteY6" fmla="*/ 662293 h 672074"/>
              <a:gd name="connsiteX7" fmla="*/ 1293408 w 1582083"/>
              <a:gd name="connsiteY7" fmla="*/ 590285 h 672074"/>
              <a:gd name="connsiteX0" fmla="*/ 1365417 w 1581440"/>
              <a:gd name="connsiteY0" fmla="*/ 590285 h 672074"/>
              <a:gd name="connsiteX1" fmla="*/ 1581440 w 1581440"/>
              <a:gd name="connsiteY1" fmla="*/ 302253 h 672074"/>
              <a:gd name="connsiteX2" fmla="*/ 1365416 w 1581440"/>
              <a:gd name="connsiteY2" fmla="*/ 86230 h 672074"/>
              <a:gd name="connsiteX3" fmla="*/ 789352 w 1581440"/>
              <a:gd name="connsiteY3" fmla="*/ 14221 h 672074"/>
              <a:gd name="connsiteX4" fmla="*/ 157696 w 1581440"/>
              <a:gd name="connsiteY4" fmla="*/ 171557 h 672074"/>
              <a:gd name="connsiteX5" fmla="*/ 141280 w 1581440"/>
              <a:gd name="connsiteY5" fmla="*/ 590285 h 672074"/>
              <a:gd name="connsiteX6" fmla="*/ 1005376 w 1581440"/>
              <a:gd name="connsiteY6" fmla="*/ 662293 h 672074"/>
              <a:gd name="connsiteX7" fmla="*/ 1293408 w 1581440"/>
              <a:gd name="connsiteY7" fmla="*/ 590285 h 672074"/>
              <a:gd name="connsiteX0" fmla="*/ 1365417 w 1653449"/>
              <a:gd name="connsiteY0" fmla="*/ 590285 h 672074"/>
              <a:gd name="connsiteX1" fmla="*/ 1653449 w 1653449"/>
              <a:gd name="connsiteY1" fmla="*/ 374261 h 672074"/>
              <a:gd name="connsiteX2" fmla="*/ 1365416 w 1653449"/>
              <a:gd name="connsiteY2" fmla="*/ 86230 h 672074"/>
              <a:gd name="connsiteX3" fmla="*/ 789352 w 1653449"/>
              <a:gd name="connsiteY3" fmla="*/ 14221 h 672074"/>
              <a:gd name="connsiteX4" fmla="*/ 157696 w 1653449"/>
              <a:gd name="connsiteY4" fmla="*/ 171557 h 672074"/>
              <a:gd name="connsiteX5" fmla="*/ 141280 w 1653449"/>
              <a:gd name="connsiteY5" fmla="*/ 590285 h 672074"/>
              <a:gd name="connsiteX6" fmla="*/ 1005376 w 1653449"/>
              <a:gd name="connsiteY6" fmla="*/ 662293 h 672074"/>
              <a:gd name="connsiteX7" fmla="*/ 1293408 w 1653449"/>
              <a:gd name="connsiteY7" fmla="*/ 590285 h 6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449" h="672074">
                <a:moveTo>
                  <a:pt x="1365417" y="590285"/>
                </a:moveTo>
                <a:cubicBezTo>
                  <a:pt x="1409618" y="544488"/>
                  <a:pt x="1653449" y="458270"/>
                  <a:pt x="1653449" y="374261"/>
                </a:cubicBezTo>
                <a:cubicBezTo>
                  <a:pt x="1653449" y="290252"/>
                  <a:pt x="1509432" y="146237"/>
                  <a:pt x="1365416" y="86230"/>
                </a:cubicBezTo>
                <a:cubicBezTo>
                  <a:pt x="1221400" y="26223"/>
                  <a:pt x="990639" y="0"/>
                  <a:pt x="789352" y="14221"/>
                </a:cubicBezTo>
                <a:cubicBezTo>
                  <a:pt x="588065" y="28442"/>
                  <a:pt x="265708" y="75546"/>
                  <a:pt x="157696" y="171557"/>
                </a:cubicBezTo>
                <a:cubicBezTo>
                  <a:pt x="49684" y="267568"/>
                  <a:pt x="0" y="508496"/>
                  <a:pt x="141280" y="590285"/>
                </a:cubicBezTo>
                <a:cubicBezTo>
                  <a:pt x="282560" y="672074"/>
                  <a:pt x="813355" y="662293"/>
                  <a:pt x="1005376" y="662293"/>
                </a:cubicBezTo>
                <a:cubicBezTo>
                  <a:pt x="1197397" y="662293"/>
                  <a:pt x="1238798" y="592825"/>
                  <a:pt x="1293408" y="590285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 43"/>
          <p:cNvSpPr/>
          <p:nvPr/>
        </p:nvSpPr>
        <p:spPr>
          <a:xfrm>
            <a:off x="6822916" y="1937760"/>
            <a:ext cx="1653449" cy="672074"/>
          </a:xfrm>
          <a:custGeom>
            <a:avLst/>
            <a:gdLst>
              <a:gd name="connsiteX0" fmla="*/ 1454150 w 1710690"/>
              <a:gd name="connsiteY0" fmla="*/ 406400 h 438150"/>
              <a:gd name="connsiteX1" fmla="*/ 1629410 w 1710690"/>
              <a:gd name="connsiteY1" fmla="*/ 147320 h 438150"/>
              <a:gd name="connsiteX2" fmla="*/ 966470 w 1710690"/>
              <a:gd name="connsiteY2" fmla="*/ 48260 h 438150"/>
              <a:gd name="connsiteX3" fmla="*/ 242570 w 1710690"/>
              <a:gd name="connsiteY3" fmla="*/ 55880 h 438150"/>
              <a:gd name="connsiteX4" fmla="*/ 173990 w 1710690"/>
              <a:gd name="connsiteY4" fmla="*/ 383540 h 438150"/>
              <a:gd name="connsiteX5" fmla="*/ 1286510 w 1710690"/>
              <a:gd name="connsiteY5" fmla="*/ 383540 h 438150"/>
              <a:gd name="connsiteX0" fmla="*/ 1454150 w 1726064"/>
              <a:gd name="connsiteY0" fmla="*/ 523096 h 554846"/>
              <a:gd name="connsiteX1" fmla="*/ 1629410 w 1726064"/>
              <a:gd name="connsiteY1" fmla="*/ 264016 h 554846"/>
              <a:gd name="connsiteX2" fmla="*/ 874226 w 1726064"/>
              <a:gd name="connsiteY2" fmla="*/ 15240 h 554846"/>
              <a:gd name="connsiteX3" fmla="*/ 242570 w 1726064"/>
              <a:gd name="connsiteY3" fmla="*/ 172576 h 554846"/>
              <a:gd name="connsiteX4" fmla="*/ 173990 w 1726064"/>
              <a:gd name="connsiteY4" fmla="*/ 500236 h 554846"/>
              <a:gd name="connsiteX5" fmla="*/ 1286510 w 1726064"/>
              <a:gd name="connsiteY5" fmla="*/ 500236 h 554846"/>
              <a:gd name="connsiteX0" fmla="*/ 1401986 w 1673900"/>
              <a:gd name="connsiteY0" fmla="*/ 523096 h 645914"/>
              <a:gd name="connsiteX1" fmla="*/ 1577246 w 1673900"/>
              <a:gd name="connsiteY1" fmla="*/ 264016 h 645914"/>
              <a:gd name="connsiteX2" fmla="*/ 822062 w 1673900"/>
              <a:gd name="connsiteY2" fmla="*/ 15240 h 645914"/>
              <a:gd name="connsiteX3" fmla="*/ 190406 w 1673900"/>
              <a:gd name="connsiteY3" fmla="*/ 172576 h 645914"/>
              <a:gd name="connsiteX4" fmla="*/ 173990 w 1673900"/>
              <a:gd name="connsiteY4" fmla="*/ 591304 h 645914"/>
              <a:gd name="connsiteX5" fmla="*/ 1234346 w 1673900"/>
              <a:gd name="connsiteY5" fmla="*/ 500236 h 645914"/>
              <a:gd name="connsiteX0" fmla="*/ 1369276 w 1641190"/>
              <a:gd name="connsiteY0" fmla="*/ 523096 h 678490"/>
              <a:gd name="connsiteX1" fmla="*/ 1544536 w 1641190"/>
              <a:gd name="connsiteY1" fmla="*/ 264016 h 678490"/>
              <a:gd name="connsiteX2" fmla="*/ 789352 w 1641190"/>
              <a:gd name="connsiteY2" fmla="*/ 15240 h 678490"/>
              <a:gd name="connsiteX3" fmla="*/ 157696 w 1641190"/>
              <a:gd name="connsiteY3" fmla="*/ 172576 h 678490"/>
              <a:gd name="connsiteX4" fmla="*/ 141280 w 1641190"/>
              <a:gd name="connsiteY4" fmla="*/ 591304 h 678490"/>
              <a:gd name="connsiteX5" fmla="*/ 1005376 w 1641190"/>
              <a:gd name="connsiteY5" fmla="*/ 663312 h 678490"/>
              <a:gd name="connsiteX6" fmla="*/ 1201636 w 1641190"/>
              <a:gd name="connsiteY6" fmla="*/ 500236 h 678490"/>
              <a:gd name="connsiteX0" fmla="*/ 1369276 w 1641190"/>
              <a:gd name="connsiteY0" fmla="*/ 523096 h 673093"/>
              <a:gd name="connsiteX1" fmla="*/ 1544536 w 1641190"/>
              <a:gd name="connsiteY1" fmla="*/ 264016 h 673093"/>
              <a:gd name="connsiteX2" fmla="*/ 789352 w 1641190"/>
              <a:gd name="connsiteY2" fmla="*/ 15240 h 673093"/>
              <a:gd name="connsiteX3" fmla="*/ 157696 w 1641190"/>
              <a:gd name="connsiteY3" fmla="*/ 172576 h 673093"/>
              <a:gd name="connsiteX4" fmla="*/ 141280 w 1641190"/>
              <a:gd name="connsiteY4" fmla="*/ 591304 h 673093"/>
              <a:gd name="connsiteX5" fmla="*/ 1005376 w 1641190"/>
              <a:gd name="connsiteY5" fmla="*/ 663312 h 673093"/>
              <a:gd name="connsiteX6" fmla="*/ 1293408 w 1641190"/>
              <a:gd name="connsiteY6" fmla="*/ 591304 h 673093"/>
              <a:gd name="connsiteX0" fmla="*/ 1369276 w 1641190"/>
              <a:gd name="connsiteY0" fmla="*/ 522077 h 672074"/>
              <a:gd name="connsiteX1" fmla="*/ 1544536 w 1641190"/>
              <a:gd name="connsiteY1" fmla="*/ 262997 h 672074"/>
              <a:gd name="connsiteX2" fmla="*/ 1365416 w 1641190"/>
              <a:gd name="connsiteY2" fmla="*/ 86230 h 672074"/>
              <a:gd name="connsiteX3" fmla="*/ 789352 w 1641190"/>
              <a:gd name="connsiteY3" fmla="*/ 14221 h 672074"/>
              <a:gd name="connsiteX4" fmla="*/ 157696 w 1641190"/>
              <a:gd name="connsiteY4" fmla="*/ 171557 h 672074"/>
              <a:gd name="connsiteX5" fmla="*/ 141280 w 1641190"/>
              <a:gd name="connsiteY5" fmla="*/ 590285 h 672074"/>
              <a:gd name="connsiteX6" fmla="*/ 1005376 w 1641190"/>
              <a:gd name="connsiteY6" fmla="*/ 662293 h 672074"/>
              <a:gd name="connsiteX7" fmla="*/ 1293408 w 1641190"/>
              <a:gd name="connsiteY7" fmla="*/ 590285 h 672074"/>
              <a:gd name="connsiteX0" fmla="*/ 1369276 w 1678094"/>
              <a:gd name="connsiteY0" fmla="*/ 522077 h 672074"/>
              <a:gd name="connsiteX1" fmla="*/ 1581440 w 1678094"/>
              <a:gd name="connsiteY1" fmla="*/ 302253 h 672074"/>
              <a:gd name="connsiteX2" fmla="*/ 1365416 w 1678094"/>
              <a:gd name="connsiteY2" fmla="*/ 86230 h 672074"/>
              <a:gd name="connsiteX3" fmla="*/ 789352 w 1678094"/>
              <a:gd name="connsiteY3" fmla="*/ 14221 h 672074"/>
              <a:gd name="connsiteX4" fmla="*/ 157696 w 1678094"/>
              <a:gd name="connsiteY4" fmla="*/ 171557 h 672074"/>
              <a:gd name="connsiteX5" fmla="*/ 141280 w 1678094"/>
              <a:gd name="connsiteY5" fmla="*/ 590285 h 672074"/>
              <a:gd name="connsiteX6" fmla="*/ 1005376 w 1678094"/>
              <a:gd name="connsiteY6" fmla="*/ 662293 h 672074"/>
              <a:gd name="connsiteX7" fmla="*/ 1293408 w 1678094"/>
              <a:gd name="connsiteY7" fmla="*/ 590285 h 672074"/>
              <a:gd name="connsiteX0" fmla="*/ 1369276 w 1589703"/>
              <a:gd name="connsiteY0" fmla="*/ 522077 h 672074"/>
              <a:gd name="connsiteX1" fmla="*/ 1437424 w 1589703"/>
              <a:gd name="connsiteY1" fmla="*/ 590285 h 672074"/>
              <a:gd name="connsiteX2" fmla="*/ 1581440 w 1589703"/>
              <a:gd name="connsiteY2" fmla="*/ 302253 h 672074"/>
              <a:gd name="connsiteX3" fmla="*/ 1365416 w 1589703"/>
              <a:gd name="connsiteY3" fmla="*/ 86230 h 672074"/>
              <a:gd name="connsiteX4" fmla="*/ 789352 w 1589703"/>
              <a:gd name="connsiteY4" fmla="*/ 14221 h 672074"/>
              <a:gd name="connsiteX5" fmla="*/ 157696 w 1589703"/>
              <a:gd name="connsiteY5" fmla="*/ 171557 h 672074"/>
              <a:gd name="connsiteX6" fmla="*/ 141280 w 1589703"/>
              <a:gd name="connsiteY6" fmla="*/ 590285 h 672074"/>
              <a:gd name="connsiteX7" fmla="*/ 1005376 w 1589703"/>
              <a:gd name="connsiteY7" fmla="*/ 662293 h 672074"/>
              <a:gd name="connsiteX8" fmla="*/ 1293408 w 1589703"/>
              <a:gd name="connsiteY8" fmla="*/ 590285 h 672074"/>
              <a:gd name="connsiteX0" fmla="*/ 1369276 w 1582083"/>
              <a:gd name="connsiteY0" fmla="*/ 522077 h 672074"/>
              <a:gd name="connsiteX1" fmla="*/ 1581440 w 1582083"/>
              <a:gd name="connsiteY1" fmla="*/ 302253 h 672074"/>
              <a:gd name="connsiteX2" fmla="*/ 1365416 w 1582083"/>
              <a:gd name="connsiteY2" fmla="*/ 86230 h 672074"/>
              <a:gd name="connsiteX3" fmla="*/ 789352 w 1582083"/>
              <a:gd name="connsiteY3" fmla="*/ 14221 h 672074"/>
              <a:gd name="connsiteX4" fmla="*/ 157696 w 1582083"/>
              <a:gd name="connsiteY4" fmla="*/ 171557 h 672074"/>
              <a:gd name="connsiteX5" fmla="*/ 141280 w 1582083"/>
              <a:gd name="connsiteY5" fmla="*/ 590285 h 672074"/>
              <a:gd name="connsiteX6" fmla="*/ 1005376 w 1582083"/>
              <a:gd name="connsiteY6" fmla="*/ 662293 h 672074"/>
              <a:gd name="connsiteX7" fmla="*/ 1293408 w 1582083"/>
              <a:gd name="connsiteY7" fmla="*/ 590285 h 672074"/>
              <a:gd name="connsiteX0" fmla="*/ 1365417 w 1581440"/>
              <a:gd name="connsiteY0" fmla="*/ 590285 h 672074"/>
              <a:gd name="connsiteX1" fmla="*/ 1581440 w 1581440"/>
              <a:gd name="connsiteY1" fmla="*/ 302253 h 672074"/>
              <a:gd name="connsiteX2" fmla="*/ 1365416 w 1581440"/>
              <a:gd name="connsiteY2" fmla="*/ 86230 h 672074"/>
              <a:gd name="connsiteX3" fmla="*/ 789352 w 1581440"/>
              <a:gd name="connsiteY3" fmla="*/ 14221 h 672074"/>
              <a:gd name="connsiteX4" fmla="*/ 157696 w 1581440"/>
              <a:gd name="connsiteY4" fmla="*/ 171557 h 672074"/>
              <a:gd name="connsiteX5" fmla="*/ 141280 w 1581440"/>
              <a:gd name="connsiteY5" fmla="*/ 590285 h 672074"/>
              <a:gd name="connsiteX6" fmla="*/ 1005376 w 1581440"/>
              <a:gd name="connsiteY6" fmla="*/ 662293 h 672074"/>
              <a:gd name="connsiteX7" fmla="*/ 1293408 w 1581440"/>
              <a:gd name="connsiteY7" fmla="*/ 590285 h 672074"/>
              <a:gd name="connsiteX0" fmla="*/ 1365417 w 1653449"/>
              <a:gd name="connsiteY0" fmla="*/ 590285 h 672074"/>
              <a:gd name="connsiteX1" fmla="*/ 1653449 w 1653449"/>
              <a:gd name="connsiteY1" fmla="*/ 374261 h 672074"/>
              <a:gd name="connsiteX2" fmla="*/ 1365416 w 1653449"/>
              <a:gd name="connsiteY2" fmla="*/ 86230 h 672074"/>
              <a:gd name="connsiteX3" fmla="*/ 789352 w 1653449"/>
              <a:gd name="connsiteY3" fmla="*/ 14221 h 672074"/>
              <a:gd name="connsiteX4" fmla="*/ 157696 w 1653449"/>
              <a:gd name="connsiteY4" fmla="*/ 171557 h 672074"/>
              <a:gd name="connsiteX5" fmla="*/ 141280 w 1653449"/>
              <a:gd name="connsiteY5" fmla="*/ 590285 h 672074"/>
              <a:gd name="connsiteX6" fmla="*/ 1005376 w 1653449"/>
              <a:gd name="connsiteY6" fmla="*/ 662293 h 672074"/>
              <a:gd name="connsiteX7" fmla="*/ 1293408 w 1653449"/>
              <a:gd name="connsiteY7" fmla="*/ 590285 h 6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449" h="672074">
                <a:moveTo>
                  <a:pt x="1365417" y="590285"/>
                </a:moveTo>
                <a:cubicBezTo>
                  <a:pt x="1409618" y="544488"/>
                  <a:pt x="1653449" y="458270"/>
                  <a:pt x="1653449" y="374261"/>
                </a:cubicBezTo>
                <a:cubicBezTo>
                  <a:pt x="1653449" y="290252"/>
                  <a:pt x="1509432" y="146237"/>
                  <a:pt x="1365416" y="86230"/>
                </a:cubicBezTo>
                <a:cubicBezTo>
                  <a:pt x="1221400" y="26223"/>
                  <a:pt x="990639" y="0"/>
                  <a:pt x="789352" y="14221"/>
                </a:cubicBezTo>
                <a:cubicBezTo>
                  <a:pt x="588065" y="28442"/>
                  <a:pt x="265708" y="75546"/>
                  <a:pt x="157696" y="171557"/>
                </a:cubicBezTo>
                <a:cubicBezTo>
                  <a:pt x="49684" y="267568"/>
                  <a:pt x="0" y="508496"/>
                  <a:pt x="141280" y="590285"/>
                </a:cubicBezTo>
                <a:cubicBezTo>
                  <a:pt x="282560" y="672074"/>
                  <a:pt x="813355" y="662293"/>
                  <a:pt x="1005376" y="662293"/>
                </a:cubicBezTo>
                <a:cubicBezTo>
                  <a:pt x="1197397" y="662293"/>
                  <a:pt x="1238798" y="592825"/>
                  <a:pt x="1293408" y="590285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 47"/>
          <p:cNvSpPr/>
          <p:nvPr/>
        </p:nvSpPr>
        <p:spPr>
          <a:xfrm>
            <a:off x="6312195" y="760818"/>
            <a:ext cx="2564962" cy="2251535"/>
          </a:xfrm>
          <a:custGeom>
            <a:avLst/>
            <a:gdLst>
              <a:gd name="connsiteX0" fmla="*/ 1454150 w 1710690"/>
              <a:gd name="connsiteY0" fmla="*/ 406400 h 438150"/>
              <a:gd name="connsiteX1" fmla="*/ 1629410 w 1710690"/>
              <a:gd name="connsiteY1" fmla="*/ 147320 h 438150"/>
              <a:gd name="connsiteX2" fmla="*/ 966470 w 1710690"/>
              <a:gd name="connsiteY2" fmla="*/ 48260 h 438150"/>
              <a:gd name="connsiteX3" fmla="*/ 242570 w 1710690"/>
              <a:gd name="connsiteY3" fmla="*/ 55880 h 438150"/>
              <a:gd name="connsiteX4" fmla="*/ 173990 w 1710690"/>
              <a:gd name="connsiteY4" fmla="*/ 383540 h 438150"/>
              <a:gd name="connsiteX5" fmla="*/ 1286510 w 1710690"/>
              <a:gd name="connsiteY5" fmla="*/ 383540 h 438150"/>
              <a:gd name="connsiteX0" fmla="*/ 1454150 w 1726064"/>
              <a:gd name="connsiteY0" fmla="*/ 523096 h 554846"/>
              <a:gd name="connsiteX1" fmla="*/ 1629410 w 1726064"/>
              <a:gd name="connsiteY1" fmla="*/ 264016 h 554846"/>
              <a:gd name="connsiteX2" fmla="*/ 874226 w 1726064"/>
              <a:gd name="connsiteY2" fmla="*/ 15240 h 554846"/>
              <a:gd name="connsiteX3" fmla="*/ 242570 w 1726064"/>
              <a:gd name="connsiteY3" fmla="*/ 172576 h 554846"/>
              <a:gd name="connsiteX4" fmla="*/ 173990 w 1726064"/>
              <a:gd name="connsiteY4" fmla="*/ 500236 h 554846"/>
              <a:gd name="connsiteX5" fmla="*/ 1286510 w 1726064"/>
              <a:gd name="connsiteY5" fmla="*/ 500236 h 554846"/>
              <a:gd name="connsiteX0" fmla="*/ 1401986 w 1673900"/>
              <a:gd name="connsiteY0" fmla="*/ 523096 h 645914"/>
              <a:gd name="connsiteX1" fmla="*/ 1577246 w 1673900"/>
              <a:gd name="connsiteY1" fmla="*/ 264016 h 645914"/>
              <a:gd name="connsiteX2" fmla="*/ 822062 w 1673900"/>
              <a:gd name="connsiteY2" fmla="*/ 15240 h 645914"/>
              <a:gd name="connsiteX3" fmla="*/ 190406 w 1673900"/>
              <a:gd name="connsiteY3" fmla="*/ 172576 h 645914"/>
              <a:gd name="connsiteX4" fmla="*/ 173990 w 1673900"/>
              <a:gd name="connsiteY4" fmla="*/ 591304 h 645914"/>
              <a:gd name="connsiteX5" fmla="*/ 1234346 w 1673900"/>
              <a:gd name="connsiteY5" fmla="*/ 500236 h 645914"/>
              <a:gd name="connsiteX0" fmla="*/ 1369276 w 1641190"/>
              <a:gd name="connsiteY0" fmla="*/ 523096 h 678490"/>
              <a:gd name="connsiteX1" fmla="*/ 1544536 w 1641190"/>
              <a:gd name="connsiteY1" fmla="*/ 264016 h 678490"/>
              <a:gd name="connsiteX2" fmla="*/ 789352 w 1641190"/>
              <a:gd name="connsiteY2" fmla="*/ 15240 h 678490"/>
              <a:gd name="connsiteX3" fmla="*/ 157696 w 1641190"/>
              <a:gd name="connsiteY3" fmla="*/ 172576 h 678490"/>
              <a:gd name="connsiteX4" fmla="*/ 141280 w 1641190"/>
              <a:gd name="connsiteY4" fmla="*/ 591304 h 678490"/>
              <a:gd name="connsiteX5" fmla="*/ 1005376 w 1641190"/>
              <a:gd name="connsiteY5" fmla="*/ 663312 h 678490"/>
              <a:gd name="connsiteX6" fmla="*/ 1201636 w 1641190"/>
              <a:gd name="connsiteY6" fmla="*/ 500236 h 678490"/>
              <a:gd name="connsiteX0" fmla="*/ 1369276 w 1641190"/>
              <a:gd name="connsiteY0" fmla="*/ 523096 h 673093"/>
              <a:gd name="connsiteX1" fmla="*/ 1544536 w 1641190"/>
              <a:gd name="connsiteY1" fmla="*/ 264016 h 673093"/>
              <a:gd name="connsiteX2" fmla="*/ 789352 w 1641190"/>
              <a:gd name="connsiteY2" fmla="*/ 15240 h 673093"/>
              <a:gd name="connsiteX3" fmla="*/ 157696 w 1641190"/>
              <a:gd name="connsiteY3" fmla="*/ 172576 h 673093"/>
              <a:gd name="connsiteX4" fmla="*/ 141280 w 1641190"/>
              <a:gd name="connsiteY4" fmla="*/ 591304 h 673093"/>
              <a:gd name="connsiteX5" fmla="*/ 1005376 w 1641190"/>
              <a:gd name="connsiteY5" fmla="*/ 663312 h 673093"/>
              <a:gd name="connsiteX6" fmla="*/ 1293408 w 1641190"/>
              <a:gd name="connsiteY6" fmla="*/ 591304 h 673093"/>
              <a:gd name="connsiteX0" fmla="*/ 1369276 w 1641190"/>
              <a:gd name="connsiteY0" fmla="*/ 522077 h 672074"/>
              <a:gd name="connsiteX1" fmla="*/ 1544536 w 1641190"/>
              <a:gd name="connsiteY1" fmla="*/ 262997 h 672074"/>
              <a:gd name="connsiteX2" fmla="*/ 1365416 w 1641190"/>
              <a:gd name="connsiteY2" fmla="*/ 86230 h 672074"/>
              <a:gd name="connsiteX3" fmla="*/ 789352 w 1641190"/>
              <a:gd name="connsiteY3" fmla="*/ 14221 h 672074"/>
              <a:gd name="connsiteX4" fmla="*/ 157696 w 1641190"/>
              <a:gd name="connsiteY4" fmla="*/ 171557 h 672074"/>
              <a:gd name="connsiteX5" fmla="*/ 141280 w 1641190"/>
              <a:gd name="connsiteY5" fmla="*/ 590285 h 672074"/>
              <a:gd name="connsiteX6" fmla="*/ 1005376 w 1641190"/>
              <a:gd name="connsiteY6" fmla="*/ 662293 h 672074"/>
              <a:gd name="connsiteX7" fmla="*/ 1293408 w 1641190"/>
              <a:gd name="connsiteY7" fmla="*/ 590285 h 672074"/>
              <a:gd name="connsiteX0" fmla="*/ 1369276 w 1678094"/>
              <a:gd name="connsiteY0" fmla="*/ 522077 h 672074"/>
              <a:gd name="connsiteX1" fmla="*/ 1581440 w 1678094"/>
              <a:gd name="connsiteY1" fmla="*/ 302253 h 672074"/>
              <a:gd name="connsiteX2" fmla="*/ 1365416 w 1678094"/>
              <a:gd name="connsiteY2" fmla="*/ 86230 h 672074"/>
              <a:gd name="connsiteX3" fmla="*/ 789352 w 1678094"/>
              <a:gd name="connsiteY3" fmla="*/ 14221 h 672074"/>
              <a:gd name="connsiteX4" fmla="*/ 157696 w 1678094"/>
              <a:gd name="connsiteY4" fmla="*/ 171557 h 672074"/>
              <a:gd name="connsiteX5" fmla="*/ 141280 w 1678094"/>
              <a:gd name="connsiteY5" fmla="*/ 590285 h 672074"/>
              <a:gd name="connsiteX6" fmla="*/ 1005376 w 1678094"/>
              <a:gd name="connsiteY6" fmla="*/ 662293 h 672074"/>
              <a:gd name="connsiteX7" fmla="*/ 1293408 w 1678094"/>
              <a:gd name="connsiteY7" fmla="*/ 590285 h 672074"/>
              <a:gd name="connsiteX0" fmla="*/ 1369276 w 1589703"/>
              <a:gd name="connsiteY0" fmla="*/ 522077 h 672074"/>
              <a:gd name="connsiteX1" fmla="*/ 1437424 w 1589703"/>
              <a:gd name="connsiteY1" fmla="*/ 590285 h 672074"/>
              <a:gd name="connsiteX2" fmla="*/ 1581440 w 1589703"/>
              <a:gd name="connsiteY2" fmla="*/ 302253 h 672074"/>
              <a:gd name="connsiteX3" fmla="*/ 1365416 w 1589703"/>
              <a:gd name="connsiteY3" fmla="*/ 86230 h 672074"/>
              <a:gd name="connsiteX4" fmla="*/ 789352 w 1589703"/>
              <a:gd name="connsiteY4" fmla="*/ 14221 h 672074"/>
              <a:gd name="connsiteX5" fmla="*/ 157696 w 1589703"/>
              <a:gd name="connsiteY5" fmla="*/ 171557 h 672074"/>
              <a:gd name="connsiteX6" fmla="*/ 141280 w 1589703"/>
              <a:gd name="connsiteY6" fmla="*/ 590285 h 672074"/>
              <a:gd name="connsiteX7" fmla="*/ 1005376 w 1589703"/>
              <a:gd name="connsiteY7" fmla="*/ 662293 h 672074"/>
              <a:gd name="connsiteX8" fmla="*/ 1293408 w 1589703"/>
              <a:gd name="connsiteY8" fmla="*/ 590285 h 672074"/>
              <a:gd name="connsiteX0" fmla="*/ 1369276 w 1582083"/>
              <a:gd name="connsiteY0" fmla="*/ 522077 h 672074"/>
              <a:gd name="connsiteX1" fmla="*/ 1581440 w 1582083"/>
              <a:gd name="connsiteY1" fmla="*/ 302253 h 672074"/>
              <a:gd name="connsiteX2" fmla="*/ 1365416 w 1582083"/>
              <a:gd name="connsiteY2" fmla="*/ 86230 h 672074"/>
              <a:gd name="connsiteX3" fmla="*/ 789352 w 1582083"/>
              <a:gd name="connsiteY3" fmla="*/ 14221 h 672074"/>
              <a:gd name="connsiteX4" fmla="*/ 157696 w 1582083"/>
              <a:gd name="connsiteY4" fmla="*/ 171557 h 672074"/>
              <a:gd name="connsiteX5" fmla="*/ 141280 w 1582083"/>
              <a:gd name="connsiteY5" fmla="*/ 590285 h 672074"/>
              <a:gd name="connsiteX6" fmla="*/ 1005376 w 1582083"/>
              <a:gd name="connsiteY6" fmla="*/ 662293 h 672074"/>
              <a:gd name="connsiteX7" fmla="*/ 1293408 w 1582083"/>
              <a:gd name="connsiteY7" fmla="*/ 590285 h 672074"/>
              <a:gd name="connsiteX0" fmla="*/ 1365417 w 1581440"/>
              <a:gd name="connsiteY0" fmla="*/ 590285 h 672074"/>
              <a:gd name="connsiteX1" fmla="*/ 1581440 w 1581440"/>
              <a:gd name="connsiteY1" fmla="*/ 302253 h 672074"/>
              <a:gd name="connsiteX2" fmla="*/ 1365416 w 1581440"/>
              <a:gd name="connsiteY2" fmla="*/ 86230 h 672074"/>
              <a:gd name="connsiteX3" fmla="*/ 789352 w 1581440"/>
              <a:gd name="connsiteY3" fmla="*/ 14221 h 672074"/>
              <a:gd name="connsiteX4" fmla="*/ 157696 w 1581440"/>
              <a:gd name="connsiteY4" fmla="*/ 171557 h 672074"/>
              <a:gd name="connsiteX5" fmla="*/ 141280 w 1581440"/>
              <a:gd name="connsiteY5" fmla="*/ 590285 h 672074"/>
              <a:gd name="connsiteX6" fmla="*/ 1005376 w 1581440"/>
              <a:gd name="connsiteY6" fmla="*/ 662293 h 672074"/>
              <a:gd name="connsiteX7" fmla="*/ 1293408 w 1581440"/>
              <a:gd name="connsiteY7" fmla="*/ 590285 h 672074"/>
              <a:gd name="connsiteX0" fmla="*/ 1365417 w 1653449"/>
              <a:gd name="connsiteY0" fmla="*/ 590285 h 672074"/>
              <a:gd name="connsiteX1" fmla="*/ 1653449 w 1653449"/>
              <a:gd name="connsiteY1" fmla="*/ 374261 h 672074"/>
              <a:gd name="connsiteX2" fmla="*/ 1365416 w 1653449"/>
              <a:gd name="connsiteY2" fmla="*/ 86230 h 672074"/>
              <a:gd name="connsiteX3" fmla="*/ 789352 w 1653449"/>
              <a:gd name="connsiteY3" fmla="*/ 14221 h 672074"/>
              <a:gd name="connsiteX4" fmla="*/ 157696 w 1653449"/>
              <a:gd name="connsiteY4" fmla="*/ 171557 h 672074"/>
              <a:gd name="connsiteX5" fmla="*/ 141280 w 1653449"/>
              <a:gd name="connsiteY5" fmla="*/ 590285 h 672074"/>
              <a:gd name="connsiteX6" fmla="*/ 1005376 w 1653449"/>
              <a:gd name="connsiteY6" fmla="*/ 662293 h 672074"/>
              <a:gd name="connsiteX7" fmla="*/ 1293408 w 1653449"/>
              <a:gd name="connsiteY7" fmla="*/ 590285 h 672074"/>
              <a:gd name="connsiteX0" fmla="*/ 1421759 w 1709791"/>
              <a:gd name="connsiteY0" fmla="*/ 599577 h 695506"/>
              <a:gd name="connsiteX1" fmla="*/ 1709791 w 1709791"/>
              <a:gd name="connsiteY1" fmla="*/ 383553 h 695506"/>
              <a:gd name="connsiteX2" fmla="*/ 1421758 w 1709791"/>
              <a:gd name="connsiteY2" fmla="*/ 95522 h 695506"/>
              <a:gd name="connsiteX3" fmla="*/ 845694 w 1709791"/>
              <a:gd name="connsiteY3" fmla="*/ 23513 h 695506"/>
              <a:gd name="connsiteX4" fmla="*/ 108012 w 1709791"/>
              <a:gd name="connsiteY4" fmla="*/ 96011 h 695506"/>
              <a:gd name="connsiteX5" fmla="*/ 197622 w 1709791"/>
              <a:gd name="connsiteY5" fmla="*/ 599577 h 695506"/>
              <a:gd name="connsiteX6" fmla="*/ 1061718 w 1709791"/>
              <a:gd name="connsiteY6" fmla="*/ 671585 h 695506"/>
              <a:gd name="connsiteX7" fmla="*/ 1349750 w 1709791"/>
              <a:gd name="connsiteY7" fmla="*/ 599577 h 695506"/>
              <a:gd name="connsiteX0" fmla="*/ 1421759 w 1802137"/>
              <a:gd name="connsiteY0" fmla="*/ 599577 h 695506"/>
              <a:gd name="connsiteX1" fmla="*/ 1709791 w 1802137"/>
              <a:gd name="connsiteY1" fmla="*/ 383553 h 695506"/>
              <a:gd name="connsiteX2" fmla="*/ 1658121 w 1802137"/>
              <a:gd name="connsiteY2" fmla="*/ 74331 h 695506"/>
              <a:gd name="connsiteX3" fmla="*/ 845694 w 1802137"/>
              <a:gd name="connsiteY3" fmla="*/ 23513 h 695506"/>
              <a:gd name="connsiteX4" fmla="*/ 108012 w 1802137"/>
              <a:gd name="connsiteY4" fmla="*/ 96011 h 695506"/>
              <a:gd name="connsiteX5" fmla="*/ 197622 w 1802137"/>
              <a:gd name="connsiteY5" fmla="*/ 599577 h 695506"/>
              <a:gd name="connsiteX6" fmla="*/ 1061718 w 1802137"/>
              <a:gd name="connsiteY6" fmla="*/ 671585 h 695506"/>
              <a:gd name="connsiteX7" fmla="*/ 1349750 w 1802137"/>
              <a:gd name="connsiteY7" fmla="*/ 599577 h 695506"/>
              <a:gd name="connsiteX0" fmla="*/ 1421759 w 1802137"/>
              <a:gd name="connsiteY0" fmla="*/ 599577 h 695506"/>
              <a:gd name="connsiteX1" fmla="*/ 1658121 w 1802137"/>
              <a:gd name="connsiteY1" fmla="*/ 638006 h 695506"/>
              <a:gd name="connsiteX2" fmla="*/ 1709791 w 1802137"/>
              <a:gd name="connsiteY2" fmla="*/ 383553 h 695506"/>
              <a:gd name="connsiteX3" fmla="*/ 1658121 w 1802137"/>
              <a:gd name="connsiteY3" fmla="*/ 74331 h 695506"/>
              <a:gd name="connsiteX4" fmla="*/ 845694 w 1802137"/>
              <a:gd name="connsiteY4" fmla="*/ 23513 h 695506"/>
              <a:gd name="connsiteX5" fmla="*/ 108012 w 1802137"/>
              <a:gd name="connsiteY5" fmla="*/ 96011 h 695506"/>
              <a:gd name="connsiteX6" fmla="*/ 197622 w 1802137"/>
              <a:gd name="connsiteY6" fmla="*/ 599577 h 695506"/>
              <a:gd name="connsiteX7" fmla="*/ 1061718 w 1802137"/>
              <a:gd name="connsiteY7" fmla="*/ 671585 h 695506"/>
              <a:gd name="connsiteX8" fmla="*/ 1349750 w 1802137"/>
              <a:gd name="connsiteY8" fmla="*/ 599577 h 695506"/>
              <a:gd name="connsiteX0" fmla="*/ 1421759 w 1802137"/>
              <a:gd name="connsiteY0" fmla="*/ 599577 h 695506"/>
              <a:gd name="connsiteX1" fmla="*/ 1451440 w 1802137"/>
              <a:gd name="connsiteY1" fmla="*/ 681366 h 695506"/>
              <a:gd name="connsiteX2" fmla="*/ 1658121 w 1802137"/>
              <a:gd name="connsiteY2" fmla="*/ 638006 h 695506"/>
              <a:gd name="connsiteX3" fmla="*/ 1709791 w 1802137"/>
              <a:gd name="connsiteY3" fmla="*/ 383553 h 695506"/>
              <a:gd name="connsiteX4" fmla="*/ 1658121 w 1802137"/>
              <a:gd name="connsiteY4" fmla="*/ 74331 h 695506"/>
              <a:gd name="connsiteX5" fmla="*/ 845694 w 1802137"/>
              <a:gd name="connsiteY5" fmla="*/ 23513 h 695506"/>
              <a:gd name="connsiteX6" fmla="*/ 108012 w 1802137"/>
              <a:gd name="connsiteY6" fmla="*/ 96011 h 695506"/>
              <a:gd name="connsiteX7" fmla="*/ 197622 w 1802137"/>
              <a:gd name="connsiteY7" fmla="*/ 599577 h 695506"/>
              <a:gd name="connsiteX8" fmla="*/ 1061718 w 1802137"/>
              <a:gd name="connsiteY8" fmla="*/ 671585 h 695506"/>
              <a:gd name="connsiteX9" fmla="*/ 1349750 w 1802137"/>
              <a:gd name="connsiteY9" fmla="*/ 599577 h 695506"/>
              <a:gd name="connsiteX0" fmla="*/ 1399770 w 1802137"/>
              <a:gd name="connsiteY0" fmla="*/ 681366 h 695506"/>
              <a:gd name="connsiteX1" fmla="*/ 1451440 w 1802137"/>
              <a:gd name="connsiteY1" fmla="*/ 681366 h 695506"/>
              <a:gd name="connsiteX2" fmla="*/ 1658121 w 1802137"/>
              <a:gd name="connsiteY2" fmla="*/ 638006 h 695506"/>
              <a:gd name="connsiteX3" fmla="*/ 1709791 w 1802137"/>
              <a:gd name="connsiteY3" fmla="*/ 383553 h 695506"/>
              <a:gd name="connsiteX4" fmla="*/ 1658121 w 1802137"/>
              <a:gd name="connsiteY4" fmla="*/ 74331 h 695506"/>
              <a:gd name="connsiteX5" fmla="*/ 845694 w 1802137"/>
              <a:gd name="connsiteY5" fmla="*/ 23513 h 695506"/>
              <a:gd name="connsiteX6" fmla="*/ 108012 w 1802137"/>
              <a:gd name="connsiteY6" fmla="*/ 96011 h 695506"/>
              <a:gd name="connsiteX7" fmla="*/ 197622 w 1802137"/>
              <a:gd name="connsiteY7" fmla="*/ 599577 h 695506"/>
              <a:gd name="connsiteX8" fmla="*/ 1061718 w 1802137"/>
              <a:gd name="connsiteY8" fmla="*/ 671585 h 695506"/>
              <a:gd name="connsiteX9" fmla="*/ 1349750 w 1802137"/>
              <a:gd name="connsiteY9" fmla="*/ 599577 h 695506"/>
              <a:gd name="connsiteX0" fmla="*/ 1399770 w 1802137"/>
              <a:gd name="connsiteY0" fmla="*/ 681366 h 695506"/>
              <a:gd name="connsiteX1" fmla="*/ 1658121 w 1802137"/>
              <a:gd name="connsiteY1" fmla="*/ 638006 h 695506"/>
              <a:gd name="connsiteX2" fmla="*/ 1709791 w 1802137"/>
              <a:gd name="connsiteY2" fmla="*/ 383553 h 695506"/>
              <a:gd name="connsiteX3" fmla="*/ 1658121 w 1802137"/>
              <a:gd name="connsiteY3" fmla="*/ 74331 h 695506"/>
              <a:gd name="connsiteX4" fmla="*/ 845694 w 1802137"/>
              <a:gd name="connsiteY4" fmla="*/ 23513 h 695506"/>
              <a:gd name="connsiteX5" fmla="*/ 108012 w 1802137"/>
              <a:gd name="connsiteY5" fmla="*/ 96011 h 695506"/>
              <a:gd name="connsiteX6" fmla="*/ 197622 w 1802137"/>
              <a:gd name="connsiteY6" fmla="*/ 599577 h 695506"/>
              <a:gd name="connsiteX7" fmla="*/ 1061718 w 1802137"/>
              <a:gd name="connsiteY7" fmla="*/ 671585 h 695506"/>
              <a:gd name="connsiteX8" fmla="*/ 1349750 w 1802137"/>
              <a:gd name="connsiteY8" fmla="*/ 599577 h 695506"/>
              <a:gd name="connsiteX0" fmla="*/ 1399770 w 1802137"/>
              <a:gd name="connsiteY0" fmla="*/ 681366 h 695506"/>
              <a:gd name="connsiteX1" fmla="*/ 1658121 w 1802137"/>
              <a:gd name="connsiteY1" fmla="*/ 638006 h 695506"/>
              <a:gd name="connsiteX2" fmla="*/ 1709791 w 1802137"/>
              <a:gd name="connsiteY2" fmla="*/ 383553 h 695506"/>
              <a:gd name="connsiteX3" fmla="*/ 1658121 w 1802137"/>
              <a:gd name="connsiteY3" fmla="*/ 74331 h 695506"/>
              <a:gd name="connsiteX4" fmla="*/ 845694 w 1802137"/>
              <a:gd name="connsiteY4" fmla="*/ 23513 h 695506"/>
              <a:gd name="connsiteX5" fmla="*/ 108012 w 1802137"/>
              <a:gd name="connsiteY5" fmla="*/ 96011 h 695506"/>
              <a:gd name="connsiteX6" fmla="*/ 197622 w 1802137"/>
              <a:gd name="connsiteY6" fmla="*/ 599577 h 695506"/>
              <a:gd name="connsiteX7" fmla="*/ 1061718 w 1802137"/>
              <a:gd name="connsiteY7" fmla="*/ 671585 h 695506"/>
              <a:gd name="connsiteX8" fmla="*/ 1244759 w 1802137"/>
              <a:gd name="connsiteY8" fmla="*/ 659686 h 695506"/>
              <a:gd name="connsiteX0" fmla="*/ 1399770 w 1802137"/>
              <a:gd name="connsiteY0" fmla="*/ 681366 h 693523"/>
              <a:gd name="connsiteX1" fmla="*/ 1658121 w 1802137"/>
              <a:gd name="connsiteY1" fmla="*/ 638006 h 693523"/>
              <a:gd name="connsiteX2" fmla="*/ 1709791 w 1802137"/>
              <a:gd name="connsiteY2" fmla="*/ 383553 h 693523"/>
              <a:gd name="connsiteX3" fmla="*/ 1658121 w 1802137"/>
              <a:gd name="connsiteY3" fmla="*/ 74331 h 693523"/>
              <a:gd name="connsiteX4" fmla="*/ 845694 w 1802137"/>
              <a:gd name="connsiteY4" fmla="*/ 23513 h 693523"/>
              <a:gd name="connsiteX5" fmla="*/ 108012 w 1802137"/>
              <a:gd name="connsiteY5" fmla="*/ 96011 h 693523"/>
              <a:gd name="connsiteX6" fmla="*/ 197622 w 1802137"/>
              <a:gd name="connsiteY6" fmla="*/ 599577 h 693523"/>
              <a:gd name="connsiteX7" fmla="*/ 1244759 w 1802137"/>
              <a:gd name="connsiteY7" fmla="*/ 659686 h 693523"/>
              <a:gd name="connsiteX0" fmla="*/ 1399770 w 1802137"/>
              <a:gd name="connsiteY0" fmla="*/ 681366 h 697136"/>
              <a:gd name="connsiteX1" fmla="*/ 1658121 w 1802137"/>
              <a:gd name="connsiteY1" fmla="*/ 638006 h 697136"/>
              <a:gd name="connsiteX2" fmla="*/ 1709791 w 1802137"/>
              <a:gd name="connsiteY2" fmla="*/ 383553 h 697136"/>
              <a:gd name="connsiteX3" fmla="*/ 1658121 w 1802137"/>
              <a:gd name="connsiteY3" fmla="*/ 74331 h 697136"/>
              <a:gd name="connsiteX4" fmla="*/ 845694 w 1802137"/>
              <a:gd name="connsiteY4" fmla="*/ 23513 h 697136"/>
              <a:gd name="connsiteX5" fmla="*/ 108012 w 1802137"/>
              <a:gd name="connsiteY5" fmla="*/ 96011 h 697136"/>
              <a:gd name="connsiteX6" fmla="*/ 197622 w 1802137"/>
              <a:gd name="connsiteY6" fmla="*/ 599577 h 697136"/>
              <a:gd name="connsiteX7" fmla="*/ 1244759 w 1802137"/>
              <a:gd name="connsiteY7" fmla="*/ 681366 h 697136"/>
              <a:gd name="connsiteX0" fmla="*/ 1429544 w 1831911"/>
              <a:gd name="connsiteY0" fmla="*/ 687770 h 741969"/>
              <a:gd name="connsiteX1" fmla="*/ 1687895 w 1831911"/>
              <a:gd name="connsiteY1" fmla="*/ 644410 h 741969"/>
              <a:gd name="connsiteX2" fmla="*/ 1739565 w 1831911"/>
              <a:gd name="connsiteY2" fmla="*/ 389957 h 741969"/>
              <a:gd name="connsiteX3" fmla="*/ 1687895 w 1831911"/>
              <a:gd name="connsiteY3" fmla="*/ 80735 h 741969"/>
              <a:gd name="connsiteX4" fmla="*/ 875468 w 1831911"/>
              <a:gd name="connsiteY4" fmla="*/ 29917 h 741969"/>
              <a:gd name="connsiteX5" fmla="*/ 137786 w 1831911"/>
              <a:gd name="connsiteY5" fmla="*/ 102415 h 741969"/>
              <a:gd name="connsiteX6" fmla="*/ 189458 w 1831911"/>
              <a:gd name="connsiteY6" fmla="*/ 644410 h 741969"/>
              <a:gd name="connsiteX7" fmla="*/ 1274533 w 1831911"/>
              <a:gd name="connsiteY7" fmla="*/ 687770 h 741969"/>
              <a:gd name="connsiteX0" fmla="*/ 1438155 w 1840522"/>
              <a:gd name="connsiteY0" fmla="*/ 667042 h 677881"/>
              <a:gd name="connsiteX1" fmla="*/ 1696506 w 1840522"/>
              <a:gd name="connsiteY1" fmla="*/ 623682 h 677881"/>
              <a:gd name="connsiteX2" fmla="*/ 1748176 w 1840522"/>
              <a:gd name="connsiteY2" fmla="*/ 369229 h 677881"/>
              <a:gd name="connsiteX3" fmla="*/ 1696506 w 1840522"/>
              <a:gd name="connsiteY3" fmla="*/ 60007 h 677881"/>
              <a:gd name="connsiteX4" fmla="*/ 884079 w 1840522"/>
              <a:gd name="connsiteY4" fmla="*/ 9189 h 677881"/>
              <a:gd name="connsiteX5" fmla="*/ 146397 w 1840522"/>
              <a:gd name="connsiteY5" fmla="*/ 81687 h 677881"/>
              <a:gd name="connsiteX6" fmla="*/ 94728 w 1840522"/>
              <a:gd name="connsiteY6" fmla="*/ 341845 h 677881"/>
              <a:gd name="connsiteX7" fmla="*/ 198069 w 1840522"/>
              <a:gd name="connsiteY7" fmla="*/ 623682 h 677881"/>
              <a:gd name="connsiteX8" fmla="*/ 1283144 w 1840522"/>
              <a:gd name="connsiteY8" fmla="*/ 667042 h 67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522" h="677881">
                <a:moveTo>
                  <a:pt x="1438155" y="667042"/>
                </a:moveTo>
                <a:cubicBezTo>
                  <a:pt x="1491978" y="658009"/>
                  <a:pt x="1644836" y="673317"/>
                  <a:pt x="1696506" y="623682"/>
                </a:cubicBezTo>
                <a:cubicBezTo>
                  <a:pt x="1748176" y="574047"/>
                  <a:pt x="1748176" y="463175"/>
                  <a:pt x="1748176" y="369229"/>
                </a:cubicBezTo>
                <a:cubicBezTo>
                  <a:pt x="1748176" y="275283"/>
                  <a:pt x="1840522" y="120014"/>
                  <a:pt x="1696506" y="60007"/>
                </a:cubicBezTo>
                <a:cubicBezTo>
                  <a:pt x="1552490" y="0"/>
                  <a:pt x="1142430" y="5576"/>
                  <a:pt x="884079" y="9189"/>
                </a:cubicBezTo>
                <a:cubicBezTo>
                  <a:pt x="625728" y="12802"/>
                  <a:pt x="277956" y="26244"/>
                  <a:pt x="146397" y="81687"/>
                </a:cubicBezTo>
                <a:cubicBezTo>
                  <a:pt x="14838" y="137130"/>
                  <a:pt x="86116" y="251513"/>
                  <a:pt x="94728" y="341845"/>
                </a:cubicBezTo>
                <a:cubicBezTo>
                  <a:pt x="103340" y="432177"/>
                  <a:pt x="0" y="569483"/>
                  <a:pt x="198069" y="623682"/>
                </a:cubicBezTo>
                <a:cubicBezTo>
                  <a:pt x="396138" y="677881"/>
                  <a:pt x="1064990" y="654519"/>
                  <a:pt x="1283144" y="667042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4005064"/>
            <a:ext cx="67971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Deux conventions d’orientation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les dipôles 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3" cstate="print"/>
          <a:srcRect l="12440" t="31920" r="53068" b="58000"/>
          <a:stretch>
            <a:fillRect/>
          </a:stretch>
        </p:blipFill>
        <p:spPr bwMode="auto">
          <a:xfrm>
            <a:off x="783842" y="4464171"/>
            <a:ext cx="3240360" cy="53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age 49"/>
          <p:cNvPicPr/>
          <p:nvPr/>
        </p:nvPicPr>
        <p:blipFill>
          <a:blip r:embed="rId4" cstate="print"/>
          <a:srcRect l="3800" t="31952" r="47144" b="37330"/>
          <a:stretch>
            <a:fillRect/>
          </a:stretch>
        </p:blipFill>
        <p:spPr bwMode="auto">
          <a:xfrm>
            <a:off x="999866" y="5040235"/>
            <a:ext cx="2915816" cy="114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 50"/>
          <p:cNvPicPr/>
          <p:nvPr/>
        </p:nvPicPr>
        <p:blipFill>
          <a:blip r:embed="rId5" cstate="print"/>
          <a:srcRect l="26021" t="32716" r="25699" b="36420"/>
          <a:stretch>
            <a:fillRect/>
          </a:stretch>
        </p:blipFill>
        <p:spPr bwMode="auto">
          <a:xfrm>
            <a:off x="5364088" y="5068501"/>
            <a:ext cx="29523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3" cstate="print"/>
          <a:srcRect l="12440" t="72800" r="50002" b="16299"/>
          <a:stretch>
            <a:fillRect/>
          </a:stretch>
        </p:blipFill>
        <p:spPr bwMode="auto">
          <a:xfrm>
            <a:off x="5076056" y="4432004"/>
            <a:ext cx="35283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323528" y="6266929"/>
            <a:ext cx="41764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Flèches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dirty="0" smtClean="0">
                <a:solidFill>
                  <a:srgbClr val="F616AB"/>
                </a:solidFill>
                <a:latin typeface="Arial" pitchFamily="34" charset="0"/>
                <a:cs typeface="Arial" pitchFamily="34" charset="0"/>
              </a:rPr>
              <a:t>sens opposés</a:t>
            </a:r>
            <a:endParaRPr lang="fr-FR" sz="2000" b="1" dirty="0">
              <a:solidFill>
                <a:srgbClr val="F616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32040" y="6266929"/>
            <a:ext cx="381642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Flèches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dirty="0" smtClean="0">
                <a:solidFill>
                  <a:srgbClr val="F616AB"/>
                </a:solidFill>
                <a:latin typeface="Arial" pitchFamily="34" charset="0"/>
                <a:cs typeface="Arial" pitchFamily="34" charset="0"/>
              </a:rPr>
              <a:t>même sens</a:t>
            </a:r>
            <a:endParaRPr lang="fr-FR" sz="2000" b="1" dirty="0">
              <a:solidFill>
                <a:srgbClr val="F616A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 animBg="1"/>
      <p:bldP spid="11" grpId="0"/>
      <p:bldP spid="12" grpId="0"/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4" grpId="1" animBg="1"/>
      <p:bldP spid="14" grpId="2" animBg="1"/>
      <p:bldP spid="14" grpId="3" animBg="1"/>
      <p:bldP spid="14" grpId="4" animBg="1"/>
      <p:bldP spid="43" grpId="0" animBg="1"/>
      <p:bldP spid="44" grpId="0" animBg="1"/>
      <p:bldP spid="48" grpId="0" animBg="1"/>
      <p:bldP spid="27649" grpId="0"/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7504" y="5730698"/>
            <a:ext cx="8928992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492896"/>
            <a:ext cx="3672408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Charge électrique =  </a:t>
            </a:r>
            <a:r>
              <a:rPr lang="fr-FR" sz="2400" b="1" dirty="0" smtClean="0"/>
              <a:t>grandeur conservative </a:t>
            </a:r>
            <a:r>
              <a:rPr lang="fr-FR" sz="2400" dirty="0" smtClean="0"/>
              <a:t>qui</a:t>
            </a:r>
            <a:r>
              <a:rPr lang="fr-FR" sz="2400" b="1" dirty="0" smtClean="0"/>
              <a:t> ne peut s’accumuler en aucun point du circuit</a:t>
            </a:r>
            <a:endParaRPr lang="fr-FR" sz="2400" b="1" dirty="0"/>
          </a:p>
        </p:txBody>
      </p:sp>
      <p:pic>
        <p:nvPicPr>
          <p:cNvPr id="17" name="Imag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36912"/>
            <a:ext cx="25922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852936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4650349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dq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dq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	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10901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relation existe-t-il entre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dq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dq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dq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 Entre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52320" y="4685074"/>
            <a:ext cx="145264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i</a:t>
            </a:r>
            <a:r>
              <a:rPr lang="fr-FR" sz="24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1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i</a:t>
            </a:r>
            <a:r>
              <a:rPr lang="fr-FR" sz="24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2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+ i</a:t>
            </a:r>
            <a:r>
              <a:rPr lang="fr-FR" sz="24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3</a:t>
            </a:r>
            <a:endParaRPr lang="fr-FR" sz="2400" b="1" u="sng" dirty="0" smtClean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51520" y="6093296"/>
            <a:ext cx="8640960" cy="93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somme des intensités des courants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arrivant à un nœud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égale à la somme des intensités des courants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qui en repartent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5733256"/>
            <a:ext cx="4310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 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LOI DES NŒUDS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7584" y="2132856"/>
            <a:ext cx="782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Loi concernant les intensités des courants électriques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78568" y="4973106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dt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3906560" y="4469050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dq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1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2843808" y="4685074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 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3978568" y="490109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554632" y="468507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=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4914672" y="4973106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dt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842664" y="4469050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dq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2</a:t>
            </a:r>
            <a:endParaRPr lang="fr-FR" dirty="0"/>
          </a:p>
        </p:txBody>
      </p:sp>
      <p:cxnSp>
        <p:nvCxnSpPr>
          <p:cNvPr id="38" name="Connecteur droit 37"/>
          <p:cNvCxnSpPr/>
          <p:nvPr/>
        </p:nvCxnSpPr>
        <p:spPr>
          <a:xfrm>
            <a:off x="4914672" y="490109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850776" y="4973106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dt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5778768" y="4469050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dq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3</a:t>
            </a:r>
            <a:endParaRPr lang="fr-FR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5850776" y="490109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418728" y="468507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+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0" y="4999662"/>
            <a:ext cx="3332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(Conservation de la charge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électrique)</a:t>
            </a:r>
            <a:endParaRPr lang="fr-FR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76256" y="4685074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 </a:t>
            </a:r>
            <a:endParaRPr lang="fr-FR" dirty="0"/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4" cstate="print"/>
          <a:srcRect l="12440" t="31920" r="53068" b="58000"/>
          <a:stretch>
            <a:fillRect/>
          </a:stretch>
        </p:blipFill>
        <p:spPr bwMode="auto">
          <a:xfrm>
            <a:off x="783842" y="4783"/>
            <a:ext cx="3240360" cy="53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/>
          <p:nvPr/>
        </p:nvPicPr>
        <p:blipFill>
          <a:blip r:embed="rId5" cstate="print"/>
          <a:srcRect l="3800" t="31952" r="47144" b="37330"/>
          <a:stretch>
            <a:fillRect/>
          </a:stretch>
        </p:blipFill>
        <p:spPr bwMode="auto">
          <a:xfrm>
            <a:off x="999866" y="580848"/>
            <a:ext cx="2702464" cy="9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/>
          <p:cNvPicPr/>
          <p:nvPr/>
        </p:nvPicPr>
        <p:blipFill>
          <a:blip r:embed="rId6" cstate="print"/>
          <a:srcRect l="26021" t="32716" r="25699" b="36420"/>
          <a:stretch>
            <a:fillRect/>
          </a:stretch>
        </p:blipFill>
        <p:spPr bwMode="auto">
          <a:xfrm>
            <a:off x="5364088" y="609113"/>
            <a:ext cx="2736304" cy="94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4" cstate="print"/>
          <a:srcRect l="12440" t="72800" r="50002" b="16299"/>
          <a:stretch>
            <a:fillRect/>
          </a:stretch>
        </p:blipFill>
        <p:spPr bwMode="auto">
          <a:xfrm>
            <a:off x="5076056" y="-27384"/>
            <a:ext cx="35283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539552" y="1556792"/>
            <a:ext cx="39604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Flèches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dirty="0" smtClean="0">
                <a:solidFill>
                  <a:srgbClr val="F616AB"/>
                </a:solidFill>
                <a:latin typeface="Arial" pitchFamily="34" charset="0"/>
                <a:cs typeface="Arial" pitchFamily="34" charset="0"/>
              </a:rPr>
              <a:t>sens opposés</a:t>
            </a:r>
            <a:endParaRPr lang="fr-FR" sz="2000" b="1" dirty="0">
              <a:solidFill>
                <a:srgbClr val="F616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32040" y="1556792"/>
            <a:ext cx="381642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Flèches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dirty="0" smtClean="0">
                <a:solidFill>
                  <a:srgbClr val="F616AB"/>
                </a:solidFill>
                <a:latin typeface="Arial" pitchFamily="34" charset="0"/>
                <a:cs typeface="Arial" pitchFamily="34" charset="0"/>
              </a:rPr>
              <a:t>même sens</a:t>
            </a:r>
            <a:endParaRPr lang="fr-FR" sz="2000" b="1" dirty="0">
              <a:solidFill>
                <a:srgbClr val="F616A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 animBg="1"/>
      <p:bldP spid="27649" grpId="0"/>
      <p:bldP spid="27652" grpId="0"/>
      <p:bldP spid="23" grpId="0" animBg="1"/>
      <p:bldP spid="27653" grpId="0"/>
      <p:bldP spid="26" grpId="0"/>
      <p:bldP spid="27" grpId="0"/>
      <p:bldP spid="28" grpId="0"/>
      <p:bldP spid="29" grpId="0"/>
      <p:bldP spid="32" grpId="0"/>
      <p:bldP spid="35" grpId="0"/>
      <p:bldP spid="36" grpId="0"/>
      <p:bldP spid="37" grpId="0"/>
      <p:bldP spid="39" grpId="0"/>
      <p:bldP spid="40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07504" y="836712"/>
            <a:ext cx="8928992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8840"/>
            <a:ext cx="63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Quelle relation existe-t-il entre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sz="2000" i="1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le nœud représenté ci-contre 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print"/>
          <a:srcRect l="22192" t="35501" r="46015" b="23750"/>
          <a:stretch>
            <a:fillRect/>
          </a:stretch>
        </p:blipFill>
        <p:spPr bwMode="auto">
          <a:xfrm>
            <a:off x="6598871" y="1988840"/>
            <a:ext cx="2545129" cy="209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403648" y="2708920"/>
            <a:ext cx="31683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6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429000"/>
            <a:ext cx="6444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le circuit ci-contre, des ampèremètres non représentés mesurent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4 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1 A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2 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Les dipôles D sont inconnus. Déterminer les intensités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437112"/>
            <a:ext cx="349188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e 15"/>
          <p:cNvGrpSpPr/>
          <p:nvPr/>
        </p:nvGrpSpPr>
        <p:grpSpPr>
          <a:xfrm>
            <a:off x="6179326" y="5733256"/>
            <a:ext cx="840946" cy="461665"/>
            <a:chOff x="6179326" y="5733256"/>
            <a:chExt cx="840946" cy="461665"/>
          </a:xfrm>
        </p:grpSpPr>
        <p:sp>
          <p:nvSpPr>
            <p:cNvPr id="14" name="Ellipse 13"/>
            <p:cNvSpPr/>
            <p:nvPr/>
          </p:nvSpPr>
          <p:spPr>
            <a:xfrm>
              <a:off x="6179326" y="5926130"/>
              <a:ext cx="144016" cy="144016"/>
            </a:xfrm>
            <a:prstGeom prst="ellipse">
              <a:avLst/>
            </a:prstGeom>
            <a:solidFill>
              <a:srgbClr val="00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300192" y="5733256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fr-FR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7308304" y="4943726"/>
            <a:ext cx="720080" cy="527206"/>
            <a:chOff x="6156176" y="5542940"/>
            <a:chExt cx="720080" cy="527206"/>
          </a:xfrm>
        </p:grpSpPr>
        <p:sp>
          <p:nvSpPr>
            <p:cNvPr id="19" name="Ellipse 18"/>
            <p:cNvSpPr/>
            <p:nvPr/>
          </p:nvSpPr>
          <p:spPr>
            <a:xfrm>
              <a:off x="6179326" y="592613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156176" y="5542940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7331454" y="6477360"/>
            <a:ext cx="768938" cy="461665"/>
            <a:chOff x="6179326" y="5915429"/>
            <a:chExt cx="768938" cy="461665"/>
          </a:xfrm>
        </p:grpSpPr>
        <p:sp>
          <p:nvSpPr>
            <p:cNvPr id="22" name="Ellipse 21"/>
            <p:cNvSpPr/>
            <p:nvPr/>
          </p:nvSpPr>
          <p:spPr>
            <a:xfrm>
              <a:off x="6179326" y="5926130"/>
              <a:ext cx="144016" cy="14401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228184" y="5915429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fr-FR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8474565" y="5733256"/>
            <a:ext cx="840946" cy="461665"/>
            <a:chOff x="6179326" y="5733256"/>
            <a:chExt cx="840946" cy="461665"/>
          </a:xfrm>
        </p:grpSpPr>
        <p:sp>
          <p:nvSpPr>
            <p:cNvPr id="25" name="Ellipse 24"/>
            <p:cNvSpPr/>
            <p:nvPr/>
          </p:nvSpPr>
          <p:spPr>
            <a:xfrm>
              <a:off x="6179326" y="5926130"/>
              <a:ext cx="144016" cy="144016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300192" y="5733256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251520" y="4437112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Nœud A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251520" y="4869160"/>
            <a:ext cx="304491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Nœud B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251519" y="5301208"/>
            <a:ext cx="316835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Nœud C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251519" y="5733256"/>
            <a:ext cx="324036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Nœud D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779912" y="443711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= 3 A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851920" y="573325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= 2 A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779912" y="508518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= – 1 A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ccolade fermante 33"/>
          <p:cNvSpPr/>
          <p:nvPr/>
        </p:nvSpPr>
        <p:spPr>
          <a:xfrm>
            <a:off x="3419872" y="4869160"/>
            <a:ext cx="504056" cy="864096"/>
          </a:xfrm>
          <a:prstGeom prst="rightBrace">
            <a:avLst>
              <a:gd name="adj1" fmla="val 24407"/>
              <a:gd name="adj2" fmla="val 528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251520" y="1199310"/>
            <a:ext cx="8640960" cy="93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somme des intensités des courants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arrivant à un nœud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égale à la somme des intensités des courants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qui en repartent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9512" y="839270"/>
            <a:ext cx="4310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 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LOI DES NŒUDS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relation existe-t-il entre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dq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dq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dq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 Entre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91358" y="332656"/>
            <a:ext cx="145264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i</a:t>
            </a:r>
            <a:r>
              <a:rPr lang="fr-FR" sz="24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1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i</a:t>
            </a:r>
            <a:r>
              <a:rPr lang="fr-FR" sz="24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2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+ i</a:t>
            </a:r>
            <a:r>
              <a:rPr lang="fr-FR" sz="24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3</a:t>
            </a:r>
            <a:endParaRPr lang="fr-FR" sz="2400" b="1" u="sng" dirty="0" smtClean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674" grpId="0"/>
      <p:bldP spid="1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7536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deux principales grandeurs électriques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l="21262" t="36959" r="37631" b="58841"/>
          <a:stretch>
            <a:fillRect/>
          </a:stretch>
        </p:blipFill>
        <p:spPr bwMode="auto">
          <a:xfrm>
            <a:off x="1115616" y="476672"/>
            <a:ext cx="5688632" cy="32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908720"/>
            <a:ext cx="8856984" cy="11521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Le COURANT ELECTRIQUE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7544" y="908720"/>
            <a:ext cx="84249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Le courant électrique est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déplacement d’ensemble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charges électriques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1502" t="46199" r="1249" b="22721"/>
          <a:stretch>
            <a:fillRect/>
          </a:stretch>
        </p:blipFill>
        <p:spPr bwMode="auto">
          <a:xfrm>
            <a:off x="3167336" y="4437112"/>
            <a:ext cx="5976664" cy="22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603" t="46199" r="50915" b="22721"/>
          <a:stretch>
            <a:fillRect/>
          </a:stretch>
        </p:blipFill>
        <p:spPr bwMode="auto">
          <a:xfrm>
            <a:off x="0" y="2132856"/>
            <a:ext cx="6006126" cy="22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72386" y="1231477"/>
            <a:ext cx="8352928" cy="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(électrons dans un métal, ions en solution …)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544" y="3933056"/>
            <a:ext cx="208823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Pas de courant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563888" y="3933056"/>
            <a:ext cx="244827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Courant non nul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347864" y="6237312"/>
            <a:ext cx="208823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Pas de courant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444208" y="6237312"/>
            <a:ext cx="244827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Courant non nul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4624"/>
            <a:ext cx="349188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4"/>
          <p:cNvGrpSpPr/>
          <p:nvPr/>
        </p:nvGrpSpPr>
        <p:grpSpPr>
          <a:xfrm>
            <a:off x="6179326" y="1340768"/>
            <a:ext cx="840946" cy="461665"/>
            <a:chOff x="6179326" y="5733256"/>
            <a:chExt cx="840946" cy="461665"/>
          </a:xfrm>
        </p:grpSpPr>
        <p:sp>
          <p:nvSpPr>
            <p:cNvPr id="6" name="Ellipse 5"/>
            <p:cNvSpPr/>
            <p:nvPr/>
          </p:nvSpPr>
          <p:spPr>
            <a:xfrm>
              <a:off x="6179326" y="5926130"/>
              <a:ext cx="144016" cy="144016"/>
            </a:xfrm>
            <a:prstGeom prst="ellipse">
              <a:avLst/>
            </a:prstGeom>
            <a:solidFill>
              <a:srgbClr val="00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300192" y="5733256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fr-FR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7308304" y="551238"/>
            <a:ext cx="720080" cy="527206"/>
            <a:chOff x="6156176" y="5542940"/>
            <a:chExt cx="720080" cy="527206"/>
          </a:xfrm>
        </p:grpSpPr>
        <p:sp>
          <p:nvSpPr>
            <p:cNvPr id="9" name="Ellipse 8"/>
            <p:cNvSpPr/>
            <p:nvPr/>
          </p:nvSpPr>
          <p:spPr>
            <a:xfrm>
              <a:off x="6179326" y="592613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156176" y="5542940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7331454" y="2084872"/>
            <a:ext cx="768938" cy="461665"/>
            <a:chOff x="6179326" y="5915429"/>
            <a:chExt cx="768938" cy="461665"/>
          </a:xfrm>
        </p:grpSpPr>
        <p:sp>
          <p:nvSpPr>
            <p:cNvPr id="12" name="Ellipse 11"/>
            <p:cNvSpPr/>
            <p:nvPr/>
          </p:nvSpPr>
          <p:spPr>
            <a:xfrm>
              <a:off x="6179326" y="5926130"/>
              <a:ext cx="144016" cy="14401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228184" y="5915429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fr-FR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8474565" y="1340768"/>
            <a:ext cx="840946" cy="461665"/>
            <a:chOff x="6179326" y="5733256"/>
            <a:chExt cx="840946" cy="461665"/>
          </a:xfrm>
        </p:grpSpPr>
        <p:sp>
          <p:nvSpPr>
            <p:cNvPr id="15" name="Ellipse 14"/>
            <p:cNvSpPr/>
            <p:nvPr/>
          </p:nvSpPr>
          <p:spPr>
            <a:xfrm>
              <a:off x="6179326" y="5926130"/>
              <a:ext cx="144016" cy="144016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300192" y="5733256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403648" y="2564904"/>
            <a:ext cx="5798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3) Loi concernant les tensions électriques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2996952"/>
            <a:ext cx="4370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Loi d’additivité des tensions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4357430"/>
            <a:ext cx="248376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V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V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43808" y="4357430"/>
            <a:ext cx="2736304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V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V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4861486"/>
            <a:ext cx="252028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 = 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V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V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356992"/>
            <a:ext cx="53640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Exprimer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fonction des potentiels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En déduire la relation entre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les tensions électriques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2" name="Image 31"/>
          <p:cNvPicPr/>
          <p:nvPr/>
        </p:nvPicPr>
        <p:blipFill>
          <a:blip r:embed="rId3" cstate="print"/>
          <a:srcRect l="53724" t="31610" r="10245" b="26244"/>
          <a:stretch>
            <a:fillRect/>
          </a:stretch>
        </p:blipFill>
        <p:spPr bwMode="auto">
          <a:xfrm>
            <a:off x="5580112" y="3140968"/>
            <a:ext cx="3148826" cy="166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843808" y="4861486"/>
            <a:ext cx="46085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 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V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504" y="5707548"/>
            <a:ext cx="8928992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9512" y="5779556"/>
            <a:ext cx="6508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 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LOI D’ADDITIVITE DES TENSIONS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115616" y="6211604"/>
            <a:ext cx="243688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BC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251520" y="116632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Nœud A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251520" y="548680"/>
            <a:ext cx="304491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Nœud B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251519" y="980728"/>
            <a:ext cx="316835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Nœud C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251519" y="1412776"/>
            <a:ext cx="324036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Nœud D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779912" y="11663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= 3 A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851920" y="141277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= 2 A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3779912" y="76470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= – 1 A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Accolade fermante 53"/>
          <p:cNvSpPr/>
          <p:nvPr/>
        </p:nvSpPr>
        <p:spPr>
          <a:xfrm>
            <a:off x="3419872" y="548680"/>
            <a:ext cx="504056" cy="864096"/>
          </a:xfrm>
          <a:prstGeom prst="rightBrace">
            <a:avLst>
              <a:gd name="adj1" fmla="val 24407"/>
              <a:gd name="adj2" fmla="val 528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2915816" y="5221526"/>
            <a:ext cx="3456384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 = 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779912" y="6211604"/>
            <a:ext cx="5073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(relation analogue à la relation de Chasles)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697" grpId="0"/>
      <p:bldP spid="29698" grpId="0"/>
      <p:bldP spid="29699" grpId="0"/>
      <p:bldP spid="29704" grpId="0"/>
      <p:bldP spid="29705" grpId="0"/>
      <p:bldP spid="35" grpId="0" animBg="1"/>
      <p:bldP spid="36" grpId="0"/>
      <p:bldP spid="29706" grpId="0" animBg="1"/>
      <p:bldP spid="55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7504" y="2636912"/>
            <a:ext cx="8928992" cy="10081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370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Loi d’additivité des tensions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98643"/>
            <a:ext cx="248376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V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V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43808" y="1398643"/>
            <a:ext cx="2736304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V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V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839893"/>
            <a:ext cx="252028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 = 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V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V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04664"/>
            <a:ext cx="54360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Exprimer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fonction des potentiels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En déduire la relation entre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les tensions électriques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print"/>
          <a:srcRect l="53724" t="31610" r="10245" b="26244"/>
          <a:stretch>
            <a:fillRect/>
          </a:stretch>
        </p:blipFill>
        <p:spPr bwMode="auto">
          <a:xfrm>
            <a:off x="5580112" y="390531"/>
            <a:ext cx="3148826" cy="166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3861048"/>
            <a:ext cx="5439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Loi des mailles (2</a:t>
            </a:r>
            <a:r>
              <a:rPr lang="fr-FR" sz="2000" b="1" u="sng" baseline="30000" dirty="0" smtClean="0">
                <a:latin typeface="Bookman Old Style" pitchFamily="18" charset="0"/>
              </a:rPr>
              <a:t>ème</a:t>
            </a:r>
            <a:r>
              <a:rPr lang="fr-FR" sz="2000" b="1" u="sng" dirty="0" smtClean="0">
                <a:latin typeface="Bookman Old Style" pitchFamily="18" charset="0"/>
              </a:rPr>
              <a:t> Loi de </a:t>
            </a:r>
            <a:r>
              <a:rPr lang="fr-FR" sz="2000" b="1" u="sng" dirty="0" err="1" smtClean="0">
                <a:latin typeface="Bookman Old Style" pitchFamily="18" charset="0"/>
              </a:rPr>
              <a:t>Kirchoff</a:t>
            </a:r>
            <a:r>
              <a:rPr lang="fr-FR" sz="2000" b="1" u="sng" dirty="0" smtClean="0">
                <a:latin typeface="Bookman Old Style" pitchFamily="18" charset="0"/>
              </a:rPr>
              <a:t>)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" y="4211216"/>
            <a:ext cx="6156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D’après la loi d’additivité des tensions,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relation existe-t-il entre les tensions électriques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?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7" name="Image 1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2688" y="3789040"/>
            <a:ext cx="29878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5175226"/>
            <a:ext cx="1424584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619672" y="5175226"/>
            <a:ext cx="154067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203848" y="5175226"/>
            <a:ext cx="138661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5609832"/>
            <a:ext cx="4535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D’après la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d’additivité des tensions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788024" y="5175226"/>
            <a:ext cx="18002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256607" y="5993022"/>
            <a:ext cx="5148064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268182" y="6396989"/>
            <a:ext cx="36004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– 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0</a:t>
            </a:r>
            <a:endParaRPr kumimoji="0" lang="fr-FR" sz="32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7200800" y="4725144"/>
            <a:ext cx="936104" cy="936104"/>
            <a:chOff x="9697" y="11745"/>
            <a:chExt cx="717" cy="739"/>
          </a:xfrm>
        </p:grpSpPr>
        <p:sp>
          <p:nvSpPr>
            <p:cNvPr id="30730" name="Freeform 10"/>
            <p:cNvSpPr>
              <a:spLocks/>
            </p:cNvSpPr>
            <p:nvPr/>
          </p:nvSpPr>
          <p:spPr bwMode="auto">
            <a:xfrm>
              <a:off x="9697" y="11745"/>
              <a:ext cx="717" cy="739"/>
            </a:xfrm>
            <a:custGeom>
              <a:avLst/>
              <a:gdLst/>
              <a:ahLst/>
              <a:cxnLst>
                <a:cxn ang="0">
                  <a:pos x="28" y="271"/>
                </a:cxn>
                <a:cxn ang="0">
                  <a:pos x="336" y="9"/>
                </a:cxn>
                <a:cxn ang="0">
                  <a:pos x="682" y="216"/>
                </a:cxn>
                <a:cxn ang="0">
                  <a:pos x="545" y="663"/>
                </a:cxn>
                <a:cxn ang="0">
                  <a:pos x="177" y="673"/>
                </a:cxn>
                <a:cxn ang="0">
                  <a:pos x="0" y="467"/>
                </a:cxn>
              </a:cxnLst>
              <a:rect l="0" t="0" r="r" b="b"/>
              <a:pathLst>
                <a:path w="717" h="739">
                  <a:moveTo>
                    <a:pt x="28" y="271"/>
                  </a:moveTo>
                  <a:cubicBezTo>
                    <a:pt x="127" y="144"/>
                    <a:pt x="227" y="18"/>
                    <a:pt x="336" y="9"/>
                  </a:cubicBezTo>
                  <a:cubicBezTo>
                    <a:pt x="445" y="0"/>
                    <a:pt x="647" y="107"/>
                    <a:pt x="682" y="216"/>
                  </a:cubicBezTo>
                  <a:cubicBezTo>
                    <a:pt x="717" y="325"/>
                    <a:pt x="629" y="587"/>
                    <a:pt x="545" y="663"/>
                  </a:cubicBezTo>
                  <a:cubicBezTo>
                    <a:pt x="461" y="739"/>
                    <a:pt x="268" y="706"/>
                    <a:pt x="177" y="673"/>
                  </a:cubicBezTo>
                  <a:cubicBezTo>
                    <a:pt x="86" y="640"/>
                    <a:pt x="43" y="553"/>
                    <a:pt x="0" y="467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0731" name="Group 11"/>
            <p:cNvGrpSpPr>
              <a:grpSpLocks/>
            </p:cNvGrpSpPr>
            <p:nvPr/>
          </p:nvGrpSpPr>
          <p:grpSpPr bwMode="auto">
            <a:xfrm>
              <a:off x="9968" y="12016"/>
              <a:ext cx="206" cy="215"/>
              <a:chOff x="9968" y="12016"/>
              <a:chExt cx="206" cy="215"/>
            </a:xfrm>
          </p:grpSpPr>
          <p:cxnSp>
            <p:nvCxnSpPr>
              <p:cNvPr id="30732" name="AutoShape 12"/>
              <p:cNvCxnSpPr>
                <a:cxnSpLocks noChangeShapeType="1"/>
              </p:cNvCxnSpPr>
              <p:nvPr/>
            </p:nvCxnSpPr>
            <p:spPr bwMode="auto">
              <a:xfrm>
                <a:off x="10070" y="12016"/>
                <a:ext cx="0" cy="215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733" name="AutoShape 13"/>
              <p:cNvCxnSpPr>
                <a:cxnSpLocks noChangeShapeType="1"/>
              </p:cNvCxnSpPr>
              <p:nvPr/>
            </p:nvCxnSpPr>
            <p:spPr bwMode="auto">
              <a:xfrm>
                <a:off x="9968" y="12137"/>
                <a:ext cx="206" cy="0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32" name="Rectangle 31"/>
          <p:cNvSpPr/>
          <p:nvPr/>
        </p:nvSpPr>
        <p:spPr>
          <a:xfrm>
            <a:off x="0" y="5969872"/>
            <a:ext cx="4000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CD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</a:t>
            </a:r>
            <a:endParaRPr lang="fr-FR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2843808" y="1854026"/>
            <a:ext cx="46085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 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V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2915816" y="2214066"/>
            <a:ext cx="3456384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 = 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4" y="2681044"/>
            <a:ext cx="6508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 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LOI D’ADDITIVITE DES TENSIONS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1115616" y="3111351"/>
            <a:ext cx="243688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BC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3779912" y="3111351"/>
            <a:ext cx="5073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(relation analogue à la relation de Chasles)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721" grpId="0"/>
      <p:bldP spid="30722" grpId="0"/>
      <p:bldP spid="30723" grpId="0"/>
      <p:bldP spid="30724" grpId="0"/>
      <p:bldP spid="30725" grpId="0"/>
      <p:bldP spid="30726" grpId="0"/>
      <p:bldP spid="30727" grpId="0"/>
      <p:bldP spid="30728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624"/>
            <a:ext cx="5439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Loi des mailles (2</a:t>
            </a:r>
            <a:r>
              <a:rPr lang="fr-FR" sz="2000" b="1" u="sng" baseline="30000" dirty="0" smtClean="0">
                <a:latin typeface="Bookman Old Style" pitchFamily="18" charset="0"/>
              </a:rPr>
              <a:t>ème</a:t>
            </a:r>
            <a:r>
              <a:rPr lang="fr-FR" sz="2000" b="1" u="sng" dirty="0" smtClean="0">
                <a:latin typeface="Bookman Old Style" pitchFamily="18" charset="0"/>
              </a:rPr>
              <a:t> Loi de </a:t>
            </a:r>
            <a:r>
              <a:rPr lang="fr-FR" sz="2000" b="1" u="sng" dirty="0" err="1" smtClean="0">
                <a:latin typeface="Bookman Old Style" pitchFamily="18" charset="0"/>
              </a:rPr>
              <a:t>Kirchoff</a:t>
            </a:r>
            <a:r>
              <a:rPr lang="fr-FR" sz="2000" b="1" u="sng" dirty="0" smtClean="0">
                <a:latin typeface="Bookman Old Style" pitchFamily="18" charset="0"/>
              </a:rPr>
              <a:t>)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404664"/>
            <a:ext cx="6156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D’après la loi d’additivité des tensions,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relation existe-t-il entre les tensions électriques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,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4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? 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2688" y="-27384"/>
            <a:ext cx="29878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403648" y="3421326"/>
            <a:ext cx="3152876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Tensions orientées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comme le sens de parcours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de la maille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4932040" y="3421326"/>
            <a:ext cx="3644849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Tensions orientées dans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sens opposé au sens de parcours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de la maille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9"/>
          <p:cNvGrpSpPr>
            <a:grpSpLocks/>
          </p:cNvGrpSpPr>
          <p:nvPr/>
        </p:nvGrpSpPr>
        <p:grpSpPr bwMode="auto">
          <a:xfrm>
            <a:off x="7200800" y="908720"/>
            <a:ext cx="936104" cy="936104"/>
            <a:chOff x="9697" y="11745"/>
            <a:chExt cx="717" cy="739"/>
          </a:xfrm>
        </p:grpSpPr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9697" y="11745"/>
              <a:ext cx="717" cy="739"/>
            </a:xfrm>
            <a:custGeom>
              <a:avLst/>
              <a:gdLst/>
              <a:ahLst/>
              <a:cxnLst>
                <a:cxn ang="0">
                  <a:pos x="28" y="271"/>
                </a:cxn>
                <a:cxn ang="0">
                  <a:pos x="336" y="9"/>
                </a:cxn>
                <a:cxn ang="0">
                  <a:pos x="682" y="216"/>
                </a:cxn>
                <a:cxn ang="0">
                  <a:pos x="545" y="663"/>
                </a:cxn>
                <a:cxn ang="0">
                  <a:pos x="177" y="673"/>
                </a:cxn>
                <a:cxn ang="0">
                  <a:pos x="0" y="467"/>
                </a:cxn>
              </a:cxnLst>
              <a:rect l="0" t="0" r="r" b="b"/>
              <a:pathLst>
                <a:path w="717" h="739">
                  <a:moveTo>
                    <a:pt x="28" y="271"/>
                  </a:moveTo>
                  <a:cubicBezTo>
                    <a:pt x="127" y="144"/>
                    <a:pt x="227" y="18"/>
                    <a:pt x="336" y="9"/>
                  </a:cubicBezTo>
                  <a:cubicBezTo>
                    <a:pt x="445" y="0"/>
                    <a:pt x="647" y="107"/>
                    <a:pt x="682" y="216"/>
                  </a:cubicBezTo>
                  <a:cubicBezTo>
                    <a:pt x="717" y="325"/>
                    <a:pt x="629" y="587"/>
                    <a:pt x="545" y="663"/>
                  </a:cubicBezTo>
                  <a:cubicBezTo>
                    <a:pt x="461" y="739"/>
                    <a:pt x="268" y="706"/>
                    <a:pt x="177" y="673"/>
                  </a:cubicBezTo>
                  <a:cubicBezTo>
                    <a:pt x="86" y="640"/>
                    <a:pt x="43" y="553"/>
                    <a:pt x="0" y="467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9" name="Group 11"/>
            <p:cNvGrpSpPr>
              <a:grpSpLocks/>
            </p:cNvGrpSpPr>
            <p:nvPr/>
          </p:nvGrpSpPr>
          <p:grpSpPr bwMode="auto">
            <a:xfrm>
              <a:off x="9968" y="12016"/>
              <a:ext cx="206" cy="215"/>
              <a:chOff x="9968" y="12016"/>
              <a:chExt cx="206" cy="215"/>
            </a:xfrm>
          </p:grpSpPr>
          <p:cxnSp>
            <p:nvCxnSpPr>
              <p:cNvPr id="30" name="AutoShape 12"/>
              <p:cNvCxnSpPr>
                <a:cxnSpLocks noChangeShapeType="1"/>
              </p:cNvCxnSpPr>
              <p:nvPr/>
            </p:nvCxnSpPr>
            <p:spPr bwMode="auto">
              <a:xfrm>
                <a:off x="10070" y="12016"/>
                <a:ext cx="0" cy="215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1" name="AutoShape 13"/>
              <p:cNvCxnSpPr>
                <a:cxnSpLocks noChangeShapeType="1"/>
              </p:cNvCxnSpPr>
              <p:nvPr/>
            </p:nvCxnSpPr>
            <p:spPr bwMode="auto">
              <a:xfrm>
                <a:off x="9968" y="12137"/>
                <a:ext cx="206" cy="0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32" name="Rectangle 31"/>
          <p:cNvSpPr/>
          <p:nvPr/>
        </p:nvSpPr>
        <p:spPr>
          <a:xfrm>
            <a:off x="107504" y="4653136"/>
            <a:ext cx="8928992" cy="20882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9512" y="4725144"/>
            <a:ext cx="4464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 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5536" y="5085184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Dans une maille orientée, la somme algébrique des tensions est nulle.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 l="63314" t="36959" r="15424" b="43721"/>
          <a:stretch>
            <a:fillRect/>
          </a:stretch>
        </p:blipFill>
        <p:spPr bwMode="auto">
          <a:xfrm>
            <a:off x="6920086" y="4869160"/>
            <a:ext cx="1972394" cy="10081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70" t="59639" r="5974" b="27761"/>
          <a:stretch>
            <a:fillRect/>
          </a:stretch>
        </p:blipFill>
        <p:spPr bwMode="auto">
          <a:xfrm>
            <a:off x="1187624" y="6021288"/>
            <a:ext cx="7741368" cy="62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1419235"/>
            <a:ext cx="1424584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619672" y="1419235"/>
            <a:ext cx="154067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203848" y="1419235"/>
            <a:ext cx="138661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0" y="1923291"/>
            <a:ext cx="4535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D’après la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d’additivité des tensions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4788024" y="1419235"/>
            <a:ext cx="18002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3256607" y="2306481"/>
            <a:ext cx="5148064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3268182" y="2710448"/>
            <a:ext cx="36004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– 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0</a:t>
            </a:r>
            <a:endParaRPr kumimoji="0" lang="fr-FR" sz="32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2283331"/>
            <a:ext cx="4000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CD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</a:t>
            </a:r>
            <a:endParaRPr lang="fr-FR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3707904" y="2773254"/>
            <a:ext cx="432048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46"/>
          <p:cNvSpPr/>
          <p:nvPr/>
        </p:nvSpPr>
        <p:spPr>
          <a:xfrm>
            <a:off x="4379126" y="2784829"/>
            <a:ext cx="432048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à coins arrondis 47"/>
          <p:cNvSpPr/>
          <p:nvPr/>
        </p:nvSpPr>
        <p:spPr>
          <a:xfrm>
            <a:off x="5076056" y="2773254"/>
            <a:ext cx="432048" cy="360040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5724128" y="2773254"/>
            <a:ext cx="432048" cy="360040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2" grpId="0" animBg="1"/>
      <p:bldP spid="33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2769" name="Imag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60738"/>
            <a:ext cx="3941275" cy="2448272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2236802"/>
            <a:ext cx="48600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ce circuit, des voltmètres non représentés mesurent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5 V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 V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3 V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Les dipôles D sont inconnus. Déterminer les valeurs des tensions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5940152" y="3152826"/>
            <a:ext cx="936104" cy="936104"/>
          </a:xfrm>
          <a:custGeom>
            <a:avLst/>
            <a:gdLst/>
            <a:ahLst/>
            <a:cxnLst>
              <a:cxn ang="0">
                <a:pos x="28" y="271"/>
              </a:cxn>
              <a:cxn ang="0">
                <a:pos x="336" y="9"/>
              </a:cxn>
              <a:cxn ang="0">
                <a:pos x="682" y="216"/>
              </a:cxn>
              <a:cxn ang="0">
                <a:pos x="545" y="663"/>
              </a:cxn>
              <a:cxn ang="0">
                <a:pos x="177" y="673"/>
              </a:cxn>
              <a:cxn ang="0">
                <a:pos x="0" y="467"/>
              </a:cxn>
            </a:cxnLst>
            <a:rect l="0" t="0" r="r" b="b"/>
            <a:pathLst>
              <a:path w="717" h="739">
                <a:moveTo>
                  <a:pt x="28" y="271"/>
                </a:moveTo>
                <a:cubicBezTo>
                  <a:pt x="127" y="144"/>
                  <a:pt x="227" y="18"/>
                  <a:pt x="336" y="9"/>
                </a:cubicBezTo>
                <a:cubicBezTo>
                  <a:pt x="445" y="0"/>
                  <a:pt x="647" y="107"/>
                  <a:pt x="682" y="216"/>
                </a:cubicBezTo>
                <a:cubicBezTo>
                  <a:pt x="717" y="325"/>
                  <a:pt x="629" y="587"/>
                  <a:pt x="545" y="663"/>
                </a:cubicBezTo>
                <a:cubicBezTo>
                  <a:pt x="461" y="739"/>
                  <a:pt x="268" y="706"/>
                  <a:pt x="177" y="673"/>
                </a:cubicBezTo>
                <a:cubicBezTo>
                  <a:pt x="86" y="640"/>
                  <a:pt x="43" y="553"/>
                  <a:pt x="0" y="467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7308304" y="3080818"/>
            <a:ext cx="936104" cy="936104"/>
          </a:xfrm>
          <a:custGeom>
            <a:avLst/>
            <a:gdLst/>
            <a:ahLst/>
            <a:cxnLst>
              <a:cxn ang="0">
                <a:pos x="28" y="271"/>
              </a:cxn>
              <a:cxn ang="0">
                <a:pos x="336" y="9"/>
              </a:cxn>
              <a:cxn ang="0">
                <a:pos x="682" y="216"/>
              </a:cxn>
              <a:cxn ang="0">
                <a:pos x="545" y="663"/>
              </a:cxn>
              <a:cxn ang="0">
                <a:pos x="177" y="673"/>
              </a:cxn>
              <a:cxn ang="0">
                <a:pos x="0" y="467"/>
              </a:cxn>
            </a:cxnLst>
            <a:rect l="0" t="0" r="r" b="b"/>
            <a:pathLst>
              <a:path w="717" h="739">
                <a:moveTo>
                  <a:pt x="28" y="271"/>
                </a:moveTo>
                <a:cubicBezTo>
                  <a:pt x="127" y="144"/>
                  <a:pt x="227" y="18"/>
                  <a:pt x="336" y="9"/>
                </a:cubicBezTo>
                <a:cubicBezTo>
                  <a:pt x="445" y="0"/>
                  <a:pt x="647" y="107"/>
                  <a:pt x="682" y="216"/>
                </a:cubicBezTo>
                <a:cubicBezTo>
                  <a:pt x="717" y="325"/>
                  <a:pt x="629" y="587"/>
                  <a:pt x="545" y="663"/>
                </a:cubicBezTo>
                <a:cubicBezTo>
                  <a:pt x="461" y="739"/>
                  <a:pt x="268" y="706"/>
                  <a:pt x="177" y="673"/>
                </a:cubicBezTo>
                <a:cubicBezTo>
                  <a:pt x="86" y="640"/>
                  <a:pt x="43" y="553"/>
                  <a:pt x="0" y="467"/>
                </a:cubicBezTo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3964994"/>
            <a:ext cx="44999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Maille verte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 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3532946"/>
            <a:ext cx="47880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Maille rouge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27584" y="508518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4 V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076056" y="5085184"/>
            <a:ext cx="335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V </a:t>
            </a:r>
            <a:endParaRPr lang="fr-FR" sz="2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5292083" y="2204864"/>
            <a:ext cx="3864310" cy="2868151"/>
          </a:xfrm>
          <a:custGeom>
            <a:avLst/>
            <a:gdLst>
              <a:gd name="connsiteX0" fmla="*/ 200 w 10000"/>
              <a:gd name="connsiteY0" fmla="*/ 2133 h 10012"/>
              <a:gd name="connsiteX1" fmla="*/ 4686 w 10000"/>
              <a:gd name="connsiteY1" fmla="*/ 134 h 10012"/>
              <a:gd name="connsiteX2" fmla="*/ 9512 w 10000"/>
              <a:gd name="connsiteY2" fmla="*/ 2935 h 10012"/>
              <a:gd name="connsiteX3" fmla="*/ 7601 w 10000"/>
              <a:gd name="connsiteY3" fmla="*/ 8984 h 10012"/>
              <a:gd name="connsiteX4" fmla="*/ 2469 w 10000"/>
              <a:gd name="connsiteY4" fmla="*/ 9119 h 10012"/>
              <a:gd name="connsiteX5" fmla="*/ 0 w 10000"/>
              <a:gd name="connsiteY5" fmla="*/ 6331 h 10012"/>
              <a:gd name="connsiteX0" fmla="*/ 200 w 10164"/>
              <a:gd name="connsiteY0" fmla="*/ 2133 h 10131"/>
              <a:gd name="connsiteX1" fmla="*/ 4686 w 10164"/>
              <a:gd name="connsiteY1" fmla="*/ 134 h 10131"/>
              <a:gd name="connsiteX2" fmla="*/ 9512 w 10164"/>
              <a:gd name="connsiteY2" fmla="*/ 2935 h 10131"/>
              <a:gd name="connsiteX3" fmla="*/ 8600 w 10164"/>
              <a:gd name="connsiteY3" fmla="*/ 9103 h 10131"/>
              <a:gd name="connsiteX4" fmla="*/ 2469 w 10164"/>
              <a:gd name="connsiteY4" fmla="*/ 9119 h 10131"/>
              <a:gd name="connsiteX5" fmla="*/ 0 w 10164"/>
              <a:gd name="connsiteY5" fmla="*/ 6331 h 10131"/>
              <a:gd name="connsiteX0" fmla="*/ 200 w 10164"/>
              <a:gd name="connsiteY0" fmla="*/ 2133 h 10181"/>
              <a:gd name="connsiteX1" fmla="*/ 4686 w 10164"/>
              <a:gd name="connsiteY1" fmla="*/ 134 h 10181"/>
              <a:gd name="connsiteX2" fmla="*/ 9512 w 10164"/>
              <a:gd name="connsiteY2" fmla="*/ 2935 h 10181"/>
              <a:gd name="connsiteX3" fmla="*/ 8600 w 10164"/>
              <a:gd name="connsiteY3" fmla="*/ 9103 h 10181"/>
              <a:gd name="connsiteX4" fmla="*/ 2200 w 10164"/>
              <a:gd name="connsiteY4" fmla="*/ 9406 h 10181"/>
              <a:gd name="connsiteX5" fmla="*/ 0 w 10164"/>
              <a:gd name="connsiteY5" fmla="*/ 6331 h 10181"/>
              <a:gd name="connsiteX0" fmla="*/ 200 w 10052"/>
              <a:gd name="connsiteY0" fmla="*/ 2049 h 10282"/>
              <a:gd name="connsiteX1" fmla="*/ 4686 w 10052"/>
              <a:gd name="connsiteY1" fmla="*/ 50 h 10282"/>
              <a:gd name="connsiteX2" fmla="*/ 9400 w 10052"/>
              <a:gd name="connsiteY2" fmla="*/ 1746 h 10282"/>
              <a:gd name="connsiteX3" fmla="*/ 8600 w 10052"/>
              <a:gd name="connsiteY3" fmla="*/ 9019 h 10282"/>
              <a:gd name="connsiteX4" fmla="*/ 2200 w 10052"/>
              <a:gd name="connsiteY4" fmla="*/ 9322 h 10282"/>
              <a:gd name="connsiteX5" fmla="*/ 0 w 10052"/>
              <a:gd name="connsiteY5" fmla="*/ 6247 h 10282"/>
              <a:gd name="connsiteX0" fmla="*/ 200 w 10100"/>
              <a:gd name="connsiteY0" fmla="*/ 2474 h 10707"/>
              <a:gd name="connsiteX1" fmla="*/ 4400 w 10100"/>
              <a:gd name="connsiteY1" fmla="*/ 50 h 10707"/>
              <a:gd name="connsiteX2" fmla="*/ 9400 w 10100"/>
              <a:gd name="connsiteY2" fmla="*/ 2171 h 10707"/>
              <a:gd name="connsiteX3" fmla="*/ 8600 w 10100"/>
              <a:gd name="connsiteY3" fmla="*/ 9444 h 10707"/>
              <a:gd name="connsiteX4" fmla="*/ 2200 w 10100"/>
              <a:gd name="connsiteY4" fmla="*/ 9747 h 10707"/>
              <a:gd name="connsiteX5" fmla="*/ 0 w 10100"/>
              <a:gd name="connsiteY5" fmla="*/ 6672 h 10707"/>
              <a:gd name="connsiteX0" fmla="*/ 200 w 10100"/>
              <a:gd name="connsiteY0" fmla="*/ 2474 h 10815"/>
              <a:gd name="connsiteX1" fmla="*/ 4400 w 10100"/>
              <a:gd name="connsiteY1" fmla="*/ 50 h 10815"/>
              <a:gd name="connsiteX2" fmla="*/ 9400 w 10100"/>
              <a:gd name="connsiteY2" fmla="*/ 2171 h 10815"/>
              <a:gd name="connsiteX3" fmla="*/ 8600 w 10100"/>
              <a:gd name="connsiteY3" fmla="*/ 9444 h 10815"/>
              <a:gd name="connsiteX4" fmla="*/ 2200 w 10100"/>
              <a:gd name="connsiteY4" fmla="*/ 10353 h 10815"/>
              <a:gd name="connsiteX5" fmla="*/ 0 w 10100"/>
              <a:gd name="connsiteY5" fmla="*/ 6672 h 10815"/>
              <a:gd name="connsiteX0" fmla="*/ 200 w 10133"/>
              <a:gd name="connsiteY0" fmla="*/ 2474 h 11111"/>
              <a:gd name="connsiteX1" fmla="*/ 4400 w 10133"/>
              <a:gd name="connsiteY1" fmla="*/ 50 h 11111"/>
              <a:gd name="connsiteX2" fmla="*/ 9400 w 10133"/>
              <a:gd name="connsiteY2" fmla="*/ 2171 h 11111"/>
              <a:gd name="connsiteX3" fmla="*/ 8800 w 10133"/>
              <a:gd name="connsiteY3" fmla="*/ 9747 h 11111"/>
              <a:gd name="connsiteX4" fmla="*/ 2200 w 10133"/>
              <a:gd name="connsiteY4" fmla="*/ 10353 h 11111"/>
              <a:gd name="connsiteX5" fmla="*/ 0 w 10133"/>
              <a:gd name="connsiteY5" fmla="*/ 6672 h 11111"/>
              <a:gd name="connsiteX0" fmla="*/ 200 w 10533"/>
              <a:gd name="connsiteY0" fmla="*/ 2525 h 11212"/>
              <a:gd name="connsiteX1" fmla="*/ 4400 w 10533"/>
              <a:gd name="connsiteY1" fmla="*/ 101 h 11212"/>
              <a:gd name="connsiteX2" fmla="*/ 9800 w 10533"/>
              <a:gd name="connsiteY2" fmla="*/ 1919 h 11212"/>
              <a:gd name="connsiteX3" fmla="*/ 8800 w 10533"/>
              <a:gd name="connsiteY3" fmla="*/ 9798 h 11212"/>
              <a:gd name="connsiteX4" fmla="*/ 2200 w 10533"/>
              <a:gd name="connsiteY4" fmla="*/ 10404 h 11212"/>
              <a:gd name="connsiteX5" fmla="*/ 0 w 10533"/>
              <a:gd name="connsiteY5" fmla="*/ 6723 h 11212"/>
              <a:gd name="connsiteX0" fmla="*/ 200 w 10600"/>
              <a:gd name="connsiteY0" fmla="*/ 2525 h 11515"/>
              <a:gd name="connsiteX1" fmla="*/ 4400 w 10600"/>
              <a:gd name="connsiteY1" fmla="*/ 101 h 11515"/>
              <a:gd name="connsiteX2" fmla="*/ 9800 w 10600"/>
              <a:gd name="connsiteY2" fmla="*/ 1919 h 11515"/>
              <a:gd name="connsiteX3" fmla="*/ 9200 w 10600"/>
              <a:gd name="connsiteY3" fmla="*/ 10101 h 11515"/>
              <a:gd name="connsiteX4" fmla="*/ 2200 w 10600"/>
              <a:gd name="connsiteY4" fmla="*/ 10404 h 11515"/>
              <a:gd name="connsiteX5" fmla="*/ 0 w 10600"/>
              <a:gd name="connsiteY5" fmla="*/ 6723 h 11515"/>
              <a:gd name="connsiteX0" fmla="*/ 900 w 11300"/>
              <a:gd name="connsiteY0" fmla="*/ 2474 h 11464"/>
              <a:gd name="connsiteX1" fmla="*/ 700 w 11300"/>
              <a:gd name="connsiteY1" fmla="*/ 2171 h 11464"/>
              <a:gd name="connsiteX2" fmla="*/ 5100 w 11300"/>
              <a:gd name="connsiteY2" fmla="*/ 50 h 11464"/>
              <a:gd name="connsiteX3" fmla="*/ 10500 w 11300"/>
              <a:gd name="connsiteY3" fmla="*/ 1868 h 11464"/>
              <a:gd name="connsiteX4" fmla="*/ 9900 w 11300"/>
              <a:gd name="connsiteY4" fmla="*/ 10050 h 11464"/>
              <a:gd name="connsiteX5" fmla="*/ 2900 w 11300"/>
              <a:gd name="connsiteY5" fmla="*/ 10353 h 11464"/>
              <a:gd name="connsiteX6" fmla="*/ 700 w 11300"/>
              <a:gd name="connsiteY6" fmla="*/ 6672 h 11464"/>
              <a:gd name="connsiteX0" fmla="*/ 767 w 11300"/>
              <a:gd name="connsiteY0" fmla="*/ 3080 h 12070"/>
              <a:gd name="connsiteX1" fmla="*/ 567 w 11300"/>
              <a:gd name="connsiteY1" fmla="*/ 2777 h 12070"/>
              <a:gd name="connsiteX2" fmla="*/ 4167 w 11300"/>
              <a:gd name="connsiteY2" fmla="*/ 50 h 12070"/>
              <a:gd name="connsiteX3" fmla="*/ 10367 w 11300"/>
              <a:gd name="connsiteY3" fmla="*/ 2474 h 12070"/>
              <a:gd name="connsiteX4" fmla="*/ 9767 w 11300"/>
              <a:gd name="connsiteY4" fmla="*/ 10656 h 12070"/>
              <a:gd name="connsiteX5" fmla="*/ 2767 w 11300"/>
              <a:gd name="connsiteY5" fmla="*/ 10959 h 12070"/>
              <a:gd name="connsiteX6" fmla="*/ 567 w 11300"/>
              <a:gd name="connsiteY6" fmla="*/ 7278 h 12070"/>
              <a:gd name="connsiteX0" fmla="*/ 0 w 10733"/>
              <a:gd name="connsiteY0" fmla="*/ 2777 h 12070"/>
              <a:gd name="connsiteX1" fmla="*/ 3600 w 10733"/>
              <a:gd name="connsiteY1" fmla="*/ 50 h 12070"/>
              <a:gd name="connsiteX2" fmla="*/ 9800 w 10733"/>
              <a:gd name="connsiteY2" fmla="*/ 2474 h 12070"/>
              <a:gd name="connsiteX3" fmla="*/ 9200 w 10733"/>
              <a:gd name="connsiteY3" fmla="*/ 10656 h 12070"/>
              <a:gd name="connsiteX4" fmla="*/ 2200 w 10733"/>
              <a:gd name="connsiteY4" fmla="*/ 10959 h 12070"/>
              <a:gd name="connsiteX5" fmla="*/ 0 w 10733"/>
              <a:gd name="connsiteY5" fmla="*/ 7278 h 1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3" h="12070">
                <a:moveTo>
                  <a:pt x="0" y="2777"/>
                </a:moveTo>
                <a:cubicBezTo>
                  <a:pt x="567" y="2272"/>
                  <a:pt x="1967" y="101"/>
                  <a:pt x="3600" y="50"/>
                </a:cubicBezTo>
                <a:cubicBezTo>
                  <a:pt x="5233" y="0"/>
                  <a:pt x="8867" y="706"/>
                  <a:pt x="9800" y="2474"/>
                </a:cubicBezTo>
                <a:cubicBezTo>
                  <a:pt x="10733" y="4242"/>
                  <a:pt x="10467" y="9242"/>
                  <a:pt x="9200" y="10656"/>
                </a:cubicBezTo>
                <a:cubicBezTo>
                  <a:pt x="7933" y="12070"/>
                  <a:pt x="3733" y="11522"/>
                  <a:pt x="2200" y="10959"/>
                </a:cubicBezTo>
                <a:cubicBezTo>
                  <a:pt x="667" y="10396"/>
                  <a:pt x="600" y="8442"/>
                  <a:pt x="0" y="7278"/>
                </a:cubicBez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-1" y="4397042"/>
            <a:ext cx="558011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Maille violette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: 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504" y="44624"/>
            <a:ext cx="8928992" cy="20882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116632"/>
            <a:ext cx="4464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 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5536" y="476672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Dans une maille orientée, la somme algébrique des tensions est nulle.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3" cstate="print"/>
          <a:srcRect l="63314" t="36959" r="15424" b="43721"/>
          <a:stretch>
            <a:fillRect/>
          </a:stretch>
        </p:blipFill>
        <p:spPr bwMode="auto">
          <a:xfrm>
            <a:off x="6920086" y="260648"/>
            <a:ext cx="1972394" cy="10081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70" t="59639" r="5974" b="27761"/>
          <a:stretch>
            <a:fillRect/>
          </a:stretch>
        </p:blipFill>
        <p:spPr bwMode="auto">
          <a:xfrm>
            <a:off x="1187624" y="1412776"/>
            <a:ext cx="7741368" cy="62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13" grpId="0" animBg="1"/>
      <p:bldP spid="18" grpId="0" animBg="1"/>
      <p:bldP spid="22" grpId="0"/>
      <p:bldP spid="23" grpId="0"/>
      <p:bldP spid="24" grpId="0"/>
      <p:bldP spid="25" grpId="0"/>
      <p:bldP spid="27" grpId="0" animBg="1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0578"/>
            <a:ext cx="3941275" cy="2448272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6632"/>
            <a:ext cx="48600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ce circuit, des voltmètres non représentés mesurent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5 V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 V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3 V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Les dipôles D sont inconnus. Déterminer les valeurs des tensions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5940152" y="1012666"/>
            <a:ext cx="936104" cy="936104"/>
          </a:xfrm>
          <a:custGeom>
            <a:avLst/>
            <a:gdLst/>
            <a:ahLst/>
            <a:cxnLst>
              <a:cxn ang="0">
                <a:pos x="28" y="271"/>
              </a:cxn>
              <a:cxn ang="0">
                <a:pos x="336" y="9"/>
              </a:cxn>
              <a:cxn ang="0">
                <a:pos x="682" y="216"/>
              </a:cxn>
              <a:cxn ang="0">
                <a:pos x="545" y="663"/>
              </a:cxn>
              <a:cxn ang="0">
                <a:pos x="177" y="673"/>
              </a:cxn>
              <a:cxn ang="0">
                <a:pos x="0" y="467"/>
              </a:cxn>
            </a:cxnLst>
            <a:rect l="0" t="0" r="r" b="b"/>
            <a:pathLst>
              <a:path w="717" h="739">
                <a:moveTo>
                  <a:pt x="28" y="271"/>
                </a:moveTo>
                <a:cubicBezTo>
                  <a:pt x="127" y="144"/>
                  <a:pt x="227" y="18"/>
                  <a:pt x="336" y="9"/>
                </a:cubicBezTo>
                <a:cubicBezTo>
                  <a:pt x="445" y="0"/>
                  <a:pt x="647" y="107"/>
                  <a:pt x="682" y="216"/>
                </a:cubicBezTo>
                <a:cubicBezTo>
                  <a:pt x="717" y="325"/>
                  <a:pt x="629" y="587"/>
                  <a:pt x="545" y="663"/>
                </a:cubicBezTo>
                <a:cubicBezTo>
                  <a:pt x="461" y="739"/>
                  <a:pt x="268" y="706"/>
                  <a:pt x="177" y="673"/>
                </a:cubicBezTo>
                <a:cubicBezTo>
                  <a:pt x="86" y="640"/>
                  <a:pt x="43" y="553"/>
                  <a:pt x="0" y="467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308304" y="940658"/>
            <a:ext cx="936104" cy="936104"/>
          </a:xfrm>
          <a:custGeom>
            <a:avLst/>
            <a:gdLst/>
            <a:ahLst/>
            <a:cxnLst>
              <a:cxn ang="0">
                <a:pos x="28" y="271"/>
              </a:cxn>
              <a:cxn ang="0">
                <a:pos x="336" y="9"/>
              </a:cxn>
              <a:cxn ang="0">
                <a:pos x="682" y="216"/>
              </a:cxn>
              <a:cxn ang="0">
                <a:pos x="545" y="663"/>
              </a:cxn>
              <a:cxn ang="0">
                <a:pos x="177" y="673"/>
              </a:cxn>
              <a:cxn ang="0">
                <a:pos x="0" y="467"/>
              </a:cxn>
            </a:cxnLst>
            <a:rect l="0" t="0" r="r" b="b"/>
            <a:pathLst>
              <a:path w="717" h="739">
                <a:moveTo>
                  <a:pt x="28" y="271"/>
                </a:moveTo>
                <a:cubicBezTo>
                  <a:pt x="127" y="144"/>
                  <a:pt x="227" y="18"/>
                  <a:pt x="336" y="9"/>
                </a:cubicBezTo>
                <a:cubicBezTo>
                  <a:pt x="445" y="0"/>
                  <a:pt x="647" y="107"/>
                  <a:pt x="682" y="216"/>
                </a:cubicBezTo>
                <a:cubicBezTo>
                  <a:pt x="717" y="325"/>
                  <a:pt x="629" y="587"/>
                  <a:pt x="545" y="663"/>
                </a:cubicBezTo>
                <a:cubicBezTo>
                  <a:pt x="461" y="739"/>
                  <a:pt x="268" y="706"/>
                  <a:pt x="177" y="673"/>
                </a:cubicBezTo>
                <a:cubicBezTo>
                  <a:pt x="86" y="640"/>
                  <a:pt x="43" y="553"/>
                  <a:pt x="0" y="467"/>
                </a:cubicBezTo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844824"/>
            <a:ext cx="5076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Maille verte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 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412776"/>
            <a:ext cx="486036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Maille rouge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5292083" y="64704"/>
            <a:ext cx="3864310" cy="2868151"/>
          </a:xfrm>
          <a:custGeom>
            <a:avLst/>
            <a:gdLst>
              <a:gd name="connsiteX0" fmla="*/ 200 w 10000"/>
              <a:gd name="connsiteY0" fmla="*/ 2133 h 10012"/>
              <a:gd name="connsiteX1" fmla="*/ 4686 w 10000"/>
              <a:gd name="connsiteY1" fmla="*/ 134 h 10012"/>
              <a:gd name="connsiteX2" fmla="*/ 9512 w 10000"/>
              <a:gd name="connsiteY2" fmla="*/ 2935 h 10012"/>
              <a:gd name="connsiteX3" fmla="*/ 7601 w 10000"/>
              <a:gd name="connsiteY3" fmla="*/ 8984 h 10012"/>
              <a:gd name="connsiteX4" fmla="*/ 2469 w 10000"/>
              <a:gd name="connsiteY4" fmla="*/ 9119 h 10012"/>
              <a:gd name="connsiteX5" fmla="*/ 0 w 10000"/>
              <a:gd name="connsiteY5" fmla="*/ 6331 h 10012"/>
              <a:gd name="connsiteX0" fmla="*/ 200 w 10164"/>
              <a:gd name="connsiteY0" fmla="*/ 2133 h 10131"/>
              <a:gd name="connsiteX1" fmla="*/ 4686 w 10164"/>
              <a:gd name="connsiteY1" fmla="*/ 134 h 10131"/>
              <a:gd name="connsiteX2" fmla="*/ 9512 w 10164"/>
              <a:gd name="connsiteY2" fmla="*/ 2935 h 10131"/>
              <a:gd name="connsiteX3" fmla="*/ 8600 w 10164"/>
              <a:gd name="connsiteY3" fmla="*/ 9103 h 10131"/>
              <a:gd name="connsiteX4" fmla="*/ 2469 w 10164"/>
              <a:gd name="connsiteY4" fmla="*/ 9119 h 10131"/>
              <a:gd name="connsiteX5" fmla="*/ 0 w 10164"/>
              <a:gd name="connsiteY5" fmla="*/ 6331 h 10131"/>
              <a:gd name="connsiteX0" fmla="*/ 200 w 10164"/>
              <a:gd name="connsiteY0" fmla="*/ 2133 h 10181"/>
              <a:gd name="connsiteX1" fmla="*/ 4686 w 10164"/>
              <a:gd name="connsiteY1" fmla="*/ 134 h 10181"/>
              <a:gd name="connsiteX2" fmla="*/ 9512 w 10164"/>
              <a:gd name="connsiteY2" fmla="*/ 2935 h 10181"/>
              <a:gd name="connsiteX3" fmla="*/ 8600 w 10164"/>
              <a:gd name="connsiteY3" fmla="*/ 9103 h 10181"/>
              <a:gd name="connsiteX4" fmla="*/ 2200 w 10164"/>
              <a:gd name="connsiteY4" fmla="*/ 9406 h 10181"/>
              <a:gd name="connsiteX5" fmla="*/ 0 w 10164"/>
              <a:gd name="connsiteY5" fmla="*/ 6331 h 10181"/>
              <a:gd name="connsiteX0" fmla="*/ 200 w 10052"/>
              <a:gd name="connsiteY0" fmla="*/ 2049 h 10282"/>
              <a:gd name="connsiteX1" fmla="*/ 4686 w 10052"/>
              <a:gd name="connsiteY1" fmla="*/ 50 h 10282"/>
              <a:gd name="connsiteX2" fmla="*/ 9400 w 10052"/>
              <a:gd name="connsiteY2" fmla="*/ 1746 h 10282"/>
              <a:gd name="connsiteX3" fmla="*/ 8600 w 10052"/>
              <a:gd name="connsiteY3" fmla="*/ 9019 h 10282"/>
              <a:gd name="connsiteX4" fmla="*/ 2200 w 10052"/>
              <a:gd name="connsiteY4" fmla="*/ 9322 h 10282"/>
              <a:gd name="connsiteX5" fmla="*/ 0 w 10052"/>
              <a:gd name="connsiteY5" fmla="*/ 6247 h 10282"/>
              <a:gd name="connsiteX0" fmla="*/ 200 w 10100"/>
              <a:gd name="connsiteY0" fmla="*/ 2474 h 10707"/>
              <a:gd name="connsiteX1" fmla="*/ 4400 w 10100"/>
              <a:gd name="connsiteY1" fmla="*/ 50 h 10707"/>
              <a:gd name="connsiteX2" fmla="*/ 9400 w 10100"/>
              <a:gd name="connsiteY2" fmla="*/ 2171 h 10707"/>
              <a:gd name="connsiteX3" fmla="*/ 8600 w 10100"/>
              <a:gd name="connsiteY3" fmla="*/ 9444 h 10707"/>
              <a:gd name="connsiteX4" fmla="*/ 2200 w 10100"/>
              <a:gd name="connsiteY4" fmla="*/ 9747 h 10707"/>
              <a:gd name="connsiteX5" fmla="*/ 0 w 10100"/>
              <a:gd name="connsiteY5" fmla="*/ 6672 h 10707"/>
              <a:gd name="connsiteX0" fmla="*/ 200 w 10100"/>
              <a:gd name="connsiteY0" fmla="*/ 2474 h 10815"/>
              <a:gd name="connsiteX1" fmla="*/ 4400 w 10100"/>
              <a:gd name="connsiteY1" fmla="*/ 50 h 10815"/>
              <a:gd name="connsiteX2" fmla="*/ 9400 w 10100"/>
              <a:gd name="connsiteY2" fmla="*/ 2171 h 10815"/>
              <a:gd name="connsiteX3" fmla="*/ 8600 w 10100"/>
              <a:gd name="connsiteY3" fmla="*/ 9444 h 10815"/>
              <a:gd name="connsiteX4" fmla="*/ 2200 w 10100"/>
              <a:gd name="connsiteY4" fmla="*/ 10353 h 10815"/>
              <a:gd name="connsiteX5" fmla="*/ 0 w 10100"/>
              <a:gd name="connsiteY5" fmla="*/ 6672 h 10815"/>
              <a:gd name="connsiteX0" fmla="*/ 200 w 10133"/>
              <a:gd name="connsiteY0" fmla="*/ 2474 h 11111"/>
              <a:gd name="connsiteX1" fmla="*/ 4400 w 10133"/>
              <a:gd name="connsiteY1" fmla="*/ 50 h 11111"/>
              <a:gd name="connsiteX2" fmla="*/ 9400 w 10133"/>
              <a:gd name="connsiteY2" fmla="*/ 2171 h 11111"/>
              <a:gd name="connsiteX3" fmla="*/ 8800 w 10133"/>
              <a:gd name="connsiteY3" fmla="*/ 9747 h 11111"/>
              <a:gd name="connsiteX4" fmla="*/ 2200 w 10133"/>
              <a:gd name="connsiteY4" fmla="*/ 10353 h 11111"/>
              <a:gd name="connsiteX5" fmla="*/ 0 w 10133"/>
              <a:gd name="connsiteY5" fmla="*/ 6672 h 11111"/>
              <a:gd name="connsiteX0" fmla="*/ 200 w 10533"/>
              <a:gd name="connsiteY0" fmla="*/ 2525 h 11212"/>
              <a:gd name="connsiteX1" fmla="*/ 4400 w 10533"/>
              <a:gd name="connsiteY1" fmla="*/ 101 h 11212"/>
              <a:gd name="connsiteX2" fmla="*/ 9800 w 10533"/>
              <a:gd name="connsiteY2" fmla="*/ 1919 h 11212"/>
              <a:gd name="connsiteX3" fmla="*/ 8800 w 10533"/>
              <a:gd name="connsiteY3" fmla="*/ 9798 h 11212"/>
              <a:gd name="connsiteX4" fmla="*/ 2200 w 10533"/>
              <a:gd name="connsiteY4" fmla="*/ 10404 h 11212"/>
              <a:gd name="connsiteX5" fmla="*/ 0 w 10533"/>
              <a:gd name="connsiteY5" fmla="*/ 6723 h 11212"/>
              <a:gd name="connsiteX0" fmla="*/ 200 w 10600"/>
              <a:gd name="connsiteY0" fmla="*/ 2525 h 11515"/>
              <a:gd name="connsiteX1" fmla="*/ 4400 w 10600"/>
              <a:gd name="connsiteY1" fmla="*/ 101 h 11515"/>
              <a:gd name="connsiteX2" fmla="*/ 9800 w 10600"/>
              <a:gd name="connsiteY2" fmla="*/ 1919 h 11515"/>
              <a:gd name="connsiteX3" fmla="*/ 9200 w 10600"/>
              <a:gd name="connsiteY3" fmla="*/ 10101 h 11515"/>
              <a:gd name="connsiteX4" fmla="*/ 2200 w 10600"/>
              <a:gd name="connsiteY4" fmla="*/ 10404 h 11515"/>
              <a:gd name="connsiteX5" fmla="*/ 0 w 10600"/>
              <a:gd name="connsiteY5" fmla="*/ 6723 h 11515"/>
              <a:gd name="connsiteX0" fmla="*/ 900 w 11300"/>
              <a:gd name="connsiteY0" fmla="*/ 2474 h 11464"/>
              <a:gd name="connsiteX1" fmla="*/ 700 w 11300"/>
              <a:gd name="connsiteY1" fmla="*/ 2171 h 11464"/>
              <a:gd name="connsiteX2" fmla="*/ 5100 w 11300"/>
              <a:gd name="connsiteY2" fmla="*/ 50 h 11464"/>
              <a:gd name="connsiteX3" fmla="*/ 10500 w 11300"/>
              <a:gd name="connsiteY3" fmla="*/ 1868 h 11464"/>
              <a:gd name="connsiteX4" fmla="*/ 9900 w 11300"/>
              <a:gd name="connsiteY4" fmla="*/ 10050 h 11464"/>
              <a:gd name="connsiteX5" fmla="*/ 2900 w 11300"/>
              <a:gd name="connsiteY5" fmla="*/ 10353 h 11464"/>
              <a:gd name="connsiteX6" fmla="*/ 700 w 11300"/>
              <a:gd name="connsiteY6" fmla="*/ 6672 h 11464"/>
              <a:gd name="connsiteX0" fmla="*/ 767 w 11300"/>
              <a:gd name="connsiteY0" fmla="*/ 3080 h 12070"/>
              <a:gd name="connsiteX1" fmla="*/ 567 w 11300"/>
              <a:gd name="connsiteY1" fmla="*/ 2777 h 12070"/>
              <a:gd name="connsiteX2" fmla="*/ 4167 w 11300"/>
              <a:gd name="connsiteY2" fmla="*/ 50 h 12070"/>
              <a:gd name="connsiteX3" fmla="*/ 10367 w 11300"/>
              <a:gd name="connsiteY3" fmla="*/ 2474 h 12070"/>
              <a:gd name="connsiteX4" fmla="*/ 9767 w 11300"/>
              <a:gd name="connsiteY4" fmla="*/ 10656 h 12070"/>
              <a:gd name="connsiteX5" fmla="*/ 2767 w 11300"/>
              <a:gd name="connsiteY5" fmla="*/ 10959 h 12070"/>
              <a:gd name="connsiteX6" fmla="*/ 567 w 11300"/>
              <a:gd name="connsiteY6" fmla="*/ 7278 h 12070"/>
              <a:gd name="connsiteX0" fmla="*/ 0 w 10733"/>
              <a:gd name="connsiteY0" fmla="*/ 2777 h 12070"/>
              <a:gd name="connsiteX1" fmla="*/ 3600 w 10733"/>
              <a:gd name="connsiteY1" fmla="*/ 50 h 12070"/>
              <a:gd name="connsiteX2" fmla="*/ 9800 w 10733"/>
              <a:gd name="connsiteY2" fmla="*/ 2474 h 12070"/>
              <a:gd name="connsiteX3" fmla="*/ 9200 w 10733"/>
              <a:gd name="connsiteY3" fmla="*/ 10656 h 12070"/>
              <a:gd name="connsiteX4" fmla="*/ 2200 w 10733"/>
              <a:gd name="connsiteY4" fmla="*/ 10959 h 12070"/>
              <a:gd name="connsiteX5" fmla="*/ 0 w 10733"/>
              <a:gd name="connsiteY5" fmla="*/ 7278 h 1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3" h="12070">
                <a:moveTo>
                  <a:pt x="0" y="2777"/>
                </a:moveTo>
                <a:cubicBezTo>
                  <a:pt x="567" y="2272"/>
                  <a:pt x="1967" y="101"/>
                  <a:pt x="3600" y="50"/>
                </a:cubicBezTo>
                <a:cubicBezTo>
                  <a:pt x="5233" y="0"/>
                  <a:pt x="8867" y="706"/>
                  <a:pt x="9800" y="2474"/>
                </a:cubicBezTo>
                <a:cubicBezTo>
                  <a:pt x="10733" y="4242"/>
                  <a:pt x="10467" y="9242"/>
                  <a:pt x="9200" y="10656"/>
                </a:cubicBezTo>
                <a:cubicBezTo>
                  <a:pt x="7933" y="12070"/>
                  <a:pt x="3733" y="11522"/>
                  <a:pt x="2200" y="10959"/>
                </a:cubicBezTo>
                <a:cubicBezTo>
                  <a:pt x="667" y="10396"/>
                  <a:pt x="600" y="8442"/>
                  <a:pt x="0" y="7278"/>
                </a:cubicBez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2276872"/>
            <a:ext cx="572071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Maille violette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: 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3573016"/>
            <a:ext cx="8444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Exemples de dipôles</a:t>
            </a:r>
            <a:r>
              <a:rPr kumimoji="0" lang="fr-FR" sz="24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présents dans les circuits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5656" y="4005064"/>
            <a:ext cx="3676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1) Le conducteur ohmique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512" y="4869160"/>
            <a:ext cx="64807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Un conducteur ohmique est un dipôle aux bornes duquel la tension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proportionnelle à l’intensité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courant qui la traverse :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23528" y="6237312"/>
            <a:ext cx="8424936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Volt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Ampère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la résistance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Ohm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1 V.A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7504" y="4869160"/>
            <a:ext cx="8928992" cy="1800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03848" y="5661248"/>
            <a:ext cx="144142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U = R </a:t>
            </a:r>
            <a:r>
              <a:rPr lang="fr-FR" sz="2400" b="1" dirty="0" smtClean="0">
                <a:latin typeface="Arial"/>
                <a:cs typeface="Arial"/>
              </a:rPr>
              <a:t>×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6876256" y="5445224"/>
            <a:ext cx="1979712" cy="288032"/>
            <a:chOff x="9321" y="12549"/>
            <a:chExt cx="1982" cy="289"/>
          </a:xfrm>
        </p:grpSpPr>
        <p:cxnSp>
          <p:nvCxnSpPr>
            <p:cNvPr id="1039" name="AutoShape 15"/>
            <p:cNvCxnSpPr>
              <a:cxnSpLocks noChangeShapeType="1"/>
            </p:cNvCxnSpPr>
            <p:nvPr/>
          </p:nvCxnSpPr>
          <p:spPr bwMode="auto">
            <a:xfrm>
              <a:off x="9321" y="12698"/>
              <a:ext cx="198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9771" y="12549"/>
              <a:ext cx="1089" cy="28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41" name="Connecteur droit avec flèche 40"/>
          <p:cNvCxnSpPr/>
          <p:nvPr/>
        </p:nvCxnSpPr>
        <p:spPr>
          <a:xfrm flipH="1">
            <a:off x="7236296" y="5301208"/>
            <a:ext cx="1296144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6876256" y="5589240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740352" y="486916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04248" y="5661248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4437112"/>
            <a:ext cx="2375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La Loi d’OHM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27584" y="285293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4 V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076056" y="2852936"/>
            <a:ext cx="335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– 2 V </a:t>
            </a:r>
            <a:endParaRPr lang="fr-FR" sz="24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26" grpId="0"/>
      <p:bldP spid="1037" grpId="0"/>
      <p:bldP spid="29" grpId="0" animBg="1"/>
      <p:bldP spid="30" grpId="0" animBg="1"/>
      <p:bldP spid="44" grpId="0"/>
      <p:bldP spid="4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79512" y="4529949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loi d’Ohm en convention récepteur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s’écrit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U 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× </a:t>
            </a:r>
            <a:r>
              <a:rPr lang="fr-FR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Donc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s’identifie au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coefficient directeur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de la caractéristique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 = f(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fr-FR" b="1" dirty="0">
              <a:solidFill>
                <a:srgbClr val="0066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260648"/>
            <a:ext cx="648072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 conducteur ohmique est un dipôle aux bornes duquel la tension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proportionnelle à l’intensité 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courant qui la traverse :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23528" y="1484784"/>
            <a:ext cx="8424936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Volt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Ampère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la résistance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Ohm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1 V.A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332656"/>
            <a:ext cx="8928992" cy="15841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3848" y="980728"/>
            <a:ext cx="144142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U = R </a:t>
            </a:r>
            <a:r>
              <a:rPr lang="fr-FR" sz="2400" b="1" dirty="0" smtClean="0">
                <a:latin typeface="Arial"/>
                <a:cs typeface="Arial"/>
              </a:rPr>
              <a:t>×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876256" y="836712"/>
            <a:ext cx="1979712" cy="288032"/>
            <a:chOff x="9321" y="12549"/>
            <a:chExt cx="1982" cy="289"/>
          </a:xfrm>
        </p:grpSpPr>
        <p:cxnSp>
          <p:nvCxnSpPr>
            <p:cNvPr id="10" name="AutoShape 15"/>
            <p:cNvCxnSpPr>
              <a:cxnSpLocks noChangeShapeType="1"/>
            </p:cNvCxnSpPr>
            <p:nvPr/>
          </p:nvCxnSpPr>
          <p:spPr bwMode="auto">
            <a:xfrm>
              <a:off x="9321" y="12698"/>
              <a:ext cx="198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9771" y="12549"/>
              <a:ext cx="1089" cy="28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12" name="Connecteur droit avec flèche 11"/>
          <p:cNvCxnSpPr/>
          <p:nvPr/>
        </p:nvCxnSpPr>
        <p:spPr>
          <a:xfrm flipH="1">
            <a:off x="7236296" y="692696"/>
            <a:ext cx="1296144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876256" y="980728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40352" y="26064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04248" y="1052736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06147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690737" y="1988840"/>
            <a:ext cx="7345363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i="1" dirty="0" smtClean="0"/>
              <a:t>Attention, cette loi n’est valable qu’en </a:t>
            </a:r>
            <a:r>
              <a:rPr lang="fr-FR" sz="2000" b="1" u="sng" dirty="0" smtClean="0"/>
              <a:t>CONVENTION RECEPTEUR</a:t>
            </a:r>
            <a:r>
              <a:rPr lang="fr-FR" sz="2000" i="1" dirty="0" smtClean="0"/>
              <a:t>, c'est-à-dire en orientant les flèches du courant et de la tension dans des sens opposés. Sinon, la loi devient </a:t>
            </a:r>
            <a:r>
              <a:rPr lang="fr-FR" sz="2000" b="1" dirty="0" smtClean="0"/>
              <a:t>U = – R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/>
              <a:t> I</a:t>
            </a:r>
            <a:r>
              <a:rPr lang="fr-FR" sz="2000" i="1" dirty="0" smtClean="0"/>
              <a:t>.</a:t>
            </a:r>
            <a:endParaRPr lang="fr-F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932495"/>
            <a:ext cx="60121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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est l’allure de la caractéristique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 = f(I)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un conducteur ohmique ?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6300192" y="3148519"/>
            <a:ext cx="2664296" cy="1440160"/>
            <a:chOff x="6300192" y="3501008"/>
            <a:chExt cx="2660316" cy="1696254"/>
          </a:xfrm>
        </p:grpSpPr>
        <p:cxnSp>
          <p:nvCxnSpPr>
            <p:cNvPr id="22" name="Connecteur droit avec flèche 21"/>
            <p:cNvCxnSpPr/>
            <p:nvPr/>
          </p:nvCxnSpPr>
          <p:spPr>
            <a:xfrm flipV="1">
              <a:off x="6444208" y="3573016"/>
              <a:ext cx="0" cy="15841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>
              <a:off x="6300192" y="5013176"/>
              <a:ext cx="23762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516216" y="3501008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fr-FR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676456" y="4797152"/>
              <a:ext cx="284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fr-FR" dirty="0"/>
            </a:p>
          </p:txBody>
        </p:sp>
      </p:grpSp>
      <p:cxnSp>
        <p:nvCxnSpPr>
          <p:cNvPr id="29" name="Connecteur droit 28"/>
          <p:cNvCxnSpPr/>
          <p:nvPr/>
        </p:nvCxnSpPr>
        <p:spPr>
          <a:xfrm flipV="1">
            <a:off x="6406925" y="3436551"/>
            <a:ext cx="2053507" cy="101968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1520" y="3881877"/>
            <a:ext cx="5724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On obtient une droite passant par l’origine.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1" y="4241917"/>
            <a:ext cx="5796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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Comment en déduire la valeur de sa résistance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-27384"/>
            <a:ext cx="2375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La Loi d’OHM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5569580"/>
            <a:ext cx="7659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Applications aux fils électriques et aux interrupteurs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83568" y="5929620"/>
            <a:ext cx="8028384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ils électriques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&amp; Interrupteurs 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fermés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RESISTANCE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NULLE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</a:p>
          <a:p>
            <a:pPr lvl="0" indent="920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Interrupteurs 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ouverts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 </a:t>
            </a:r>
            <a:r>
              <a:rPr lang="fr-FR" sz="24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RESISTANCE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INFINIE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7" grpId="0" animBg="1"/>
      <p:bldP spid="4099" grpId="0"/>
      <p:bldP spid="4100" grpId="0"/>
      <p:bldP spid="4101" grpId="0"/>
      <p:bldP spid="42" grpId="0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708920"/>
            <a:ext cx="7659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Applications aux fils électriques et aux interrupteurs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3568" y="3068960"/>
            <a:ext cx="8028384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ils électriques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&amp; Interrupteurs 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fermés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RESISTANCE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NULLE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</a:p>
          <a:p>
            <a:pPr lvl="0" indent="920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Interrupteurs 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ouverts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 </a:t>
            </a:r>
            <a:r>
              <a:rPr lang="fr-FR" sz="24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RESISTANCE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INFINIE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39330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Laquelle de ces descriptions correspond à un interrupteur ouvert ? À un interrupteur fermé ?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932040" y="4581128"/>
            <a:ext cx="421196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Fil électrique / Interrupteur fermé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4581128"/>
            <a:ext cx="56521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0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quelle que soit la valeur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0" y="5301208"/>
            <a:ext cx="49122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0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quelle que soit la valeur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32040" y="4941168"/>
            <a:ext cx="3502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 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= R x 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b="1" dirty="0"/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4932040" y="5312783"/>
            <a:ext cx="421196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Interrupteur ouvert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32040" y="5672823"/>
            <a:ext cx="4063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infini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U / R = 0</a:t>
            </a:r>
            <a:endParaRPr lang="fr-FR" b="1" dirty="0"/>
          </a:p>
        </p:txBody>
      </p:sp>
      <p:sp>
        <p:nvSpPr>
          <p:cNvPr id="28" name="Rectangle 27"/>
          <p:cNvSpPr/>
          <p:nvPr/>
        </p:nvSpPr>
        <p:spPr>
          <a:xfrm>
            <a:off x="179512" y="1642078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loi d’Ohm en convention récepteur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s’écrit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U 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× </a:t>
            </a:r>
            <a:r>
              <a:rPr lang="fr-FR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Donc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s’identifie au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coefficient directeur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de la caractéristique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 = f(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fr-FR" b="1" dirty="0">
              <a:solidFill>
                <a:srgbClr val="006600"/>
              </a:solidFill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0" y="44624"/>
            <a:ext cx="60121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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est l’allure de la caractéristique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 = f(I)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un conducteur ohmique ?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6300192" y="260648"/>
            <a:ext cx="2664296" cy="1440160"/>
            <a:chOff x="6300192" y="3501008"/>
            <a:chExt cx="2660316" cy="1696254"/>
          </a:xfrm>
        </p:grpSpPr>
        <p:cxnSp>
          <p:nvCxnSpPr>
            <p:cNvPr id="31" name="Connecteur droit avec flèche 30"/>
            <p:cNvCxnSpPr/>
            <p:nvPr/>
          </p:nvCxnSpPr>
          <p:spPr>
            <a:xfrm flipV="1">
              <a:off x="6444208" y="3573016"/>
              <a:ext cx="0" cy="15841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6300192" y="5013176"/>
              <a:ext cx="23762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516216" y="3501008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fr-FR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76456" y="4797152"/>
              <a:ext cx="284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fr-FR" dirty="0"/>
            </a:p>
          </p:txBody>
        </p:sp>
      </p:grpSp>
      <p:cxnSp>
        <p:nvCxnSpPr>
          <p:cNvPr id="35" name="Connecteur droit 34"/>
          <p:cNvCxnSpPr/>
          <p:nvPr/>
        </p:nvCxnSpPr>
        <p:spPr>
          <a:xfrm flipV="1">
            <a:off x="6406925" y="548680"/>
            <a:ext cx="2053507" cy="101968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251520" y="994006"/>
            <a:ext cx="5724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On obtient une droite passant par l’origine.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-1" y="1354046"/>
            <a:ext cx="5796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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Comment en déduire la valeur de sa résistance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8435" grpId="0"/>
      <p:bldP spid="18439" grpId="0"/>
      <p:bldP spid="46" grpId="0"/>
      <p:bldP spid="47" grpId="0"/>
      <p:bldP spid="48" grpId="0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79512" y="4866602"/>
            <a:ext cx="612068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Une source idéale de tension impose à ses bornes 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tension E constante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appelée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force électromotrice </a:t>
            </a:r>
            <a:r>
              <a:rPr lang="fr-F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(ou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tension à vide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quel que soit le courant qui la traverse.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331640" y="6266692"/>
            <a:ext cx="25922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Volt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504" y="4866602"/>
            <a:ext cx="8928992" cy="187476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5536" y="6266692"/>
            <a:ext cx="83227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 = 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38164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475656" y="3210189"/>
            <a:ext cx="3308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La source de tension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573597"/>
            <a:ext cx="91440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ource de tension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dispositif qui crée une différence de potentiel entre ses bornes et force ainsi les électrons à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se déplacer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4480854"/>
            <a:ext cx="4445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La source de tension IDEALE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e 29"/>
          <p:cNvGrpSpPr/>
          <p:nvPr/>
        </p:nvGrpSpPr>
        <p:grpSpPr>
          <a:xfrm>
            <a:off x="3923928" y="6101506"/>
            <a:ext cx="2016224" cy="567854"/>
            <a:chOff x="3923928" y="6021288"/>
            <a:chExt cx="2016224" cy="567854"/>
          </a:xfrm>
        </p:grpSpPr>
        <p:cxnSp>
          <p:nvCxnSpPr>
            <p:cNvPr id="3075" name="AutoShape 3"/>
            <p:cNvCxnSpPr>
              <a:cxnSpLocks noChangeShapeType="1"/>
            </p:cNvCxnSpPr>
            <p:nvPr/>
          </p:nvCxnSpPr>
          <p:spPr bwMode="auto">
            <a:xfrm>
              <a:off x="3923928" y="6309320"/>
              <a:ext cx="201622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076" name="Oval 4"/>
            <p:cNvSpPr>
              <a:spLocks noChangeArrowheads="1"/>
            </p:cNvSpPr>
            <p:nvPr/>
          </p:nvSpPr>
          <p:spPr bwMode="auto">
            <a:xfrm>
              <a:off x="4644008" y="6021288"/>
              <a:ext cx="576064" cy="567854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31" name="Connecteur droit avec flèche 30"/>
          <p:cNvCxnSpPr/>
          <p:nvPr/>
        </p:nvCxnSpPr>
        <p:spPr>
          <a:xfrm>
            <a:off x="4283968" y="6090738"/>
            <a:ext cx="1296144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3995936" y="6400378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716016" y="5673697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51920" y="5946722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grpSp>
        <p:nvGrpSpPr>
          <p:cNvPr id="24" name="Groupe 41"/>
          <p:cNvGrpSpPr/>
          <p:nvPr/>
        </p:nvGrpSpPr>
        <p:grpSpPr>
          <a:xfrm>
            <a:off x="6732240" y="4938610"/>
            <a:ext cx="2228268" cy="1696254"/>
            <a:chOff x="6732240" y="4869160"/>
            <a:chExt cx="2228268" cy="1696254"/>
          </a:xfrm>
        </p:grpSpPr>
        <p:cxnSp>
          <p:nvCxnSpPr>
            <p:cNvPr id="37" name="Connecteur droit avec flèche 36"/>
            <p:cNvCxnSpPr/>
            <p:nvPr/>
          </p:nvCxnSpPr>
          <p:spPr>
            <a:xfrm flipV="1">
              <a:off x="6937690" y="4941168"/>
              <a:ext cx="0" cy="15841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>
              <a:off x="6732240" y="6381328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7009698" y="4869160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fr-FR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676456" y="6165304"/>
              <a:ext cx="284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fr-FR" dirty="0"/>
            </a:p>
          </p:txBody>
        </p:sp>
      </p:grpSp>
      <p:cxnSp>
        <p:nvCxnSpPr>
          <p:cNvPr id="41" name="Connecteur droit 40"/>
          <p:cNvCxnSpPr/>
          <p:nvPr/>
        </p:nvCxnSpPr>
        <p:spPr>
          <a:xfrm>
            <a:off x="6948264" y="5586682"/>
            <a:ext cx="1440160" cy="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516216" y="5301208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-7021"/>
            <a:ext cx="7659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Applications aux fils électriques et aux interrupteurs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83568" y="332656"/>
            <a:ext cx="8028384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ils électriques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&amp; Interrupteurs 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fermés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RESISTANCE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NULLE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</a:p>
          <a:p>
            <a:pPr lvl="0" indent="920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Interrupteurs 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ouverts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 </a:t>
            </a:r>
            <a:r>
              <a:rPr lang="fr-FR" sz="24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RESISTANCE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INFINIE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11967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Laquelle de ces descriptions correspond à un interrupteur ouvert ? À un interrupteur fermé ?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1872979" y="1905257"/>
            <a:ext cx="4104456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Fil électrique / Interrupteur fermé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1763688" y="1507934"/>
            <a:ext cx="56521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0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quelle que soit la valeur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63688" y="2308810"/>
            <a:ext cx="49122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0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quelle que soit la valeur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641118" y="1916832"/>
            <a:ext cx="3502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 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= R x 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b="1" dirty="0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1861404" y="2708920"/>
            <a:ext cx="244827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Interrupteur ouvert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36459" y="2708920"/>
            <a:ext cx="4063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infini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U / R = 0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2" grpId="0"/>
      <p:bldP spid="3073" grpId="0" animBg="1"/>
      <p:bldP spid="3074" grpId="0"/>
      <p:bldP spid="33" grpId="0"/>
      <p:bldP spid="34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404664"/>
            <a:ext cx="612068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Une source idéale de tension impose à ses bornes 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tension E constante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appelée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force électromotrice </a:t>
            </a:r>
            <a:r>
              <a:rPr lang="fr-F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(ou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tension à vide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quel que soit le courant qui la traverse.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331640" y="1804754"/>
            <a:ext cx="25922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Volt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404664"/>
            <a:ext cx="8928992" cy="1944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804754"/>
            <a:ext cx="83227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 = 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27384"/>
            <a:ext cx="4445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La source de tension IDEALE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923928" y="1709018"/>
            <a:ext cx="2016224" cy="567854"/>
            <a:chOff x="3923928" y="6021288"/>
            <a:chExt cx="2016224" cy="567854"/>
          </a:xfrm>
        </p:grpSpPr>
        <p:cxnSp>
          <p:nvCxnSpPr>
            <p:cNvPr id="8" name="AutoShape 3"/>
            <p:cNvCxnSpPr>
              <a:cxnSpLocks noChangeShapeType="1"/>
            </p:cNvCxnSpPr>
            <p:nvPr/>
          </p:nvCxnSpPr>
          <p:spPr bwMode="auto">
            <a:xfrm>
              <a:off x="3923928" y="6309320"/>
              <a:ext cx="201622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4644008" y="6021288"/>
              <a:ext cx="576064" cy="567854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10" name="Connecteur droit avec flèche 9"/>
          <p:cNvCxnSpPr/>
          <p:nvPr/>
        </p:nvCxnSpPr>
        <p:spPr>
          <a:xfrm>
            <a:off x="4283968" y="1628800"/>
            <a:ext cx="1296144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995936" y="1988840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16016" y="121175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1920" y="1484784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6937690" y="548680"/>
            <a:ext cx="0" cy="1584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732240" y="1988840"/>
            <a:ext cx="194421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009698" y="476672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8676456" y="1772816"/>
            <a:ext cx="284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6948264" y="1124744"/>
            <a:ext cx="1440160" cy="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516216" y="90872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>
              <a:solidFill>
                <a:srgbClr val="006600"/>
              </a:solidFill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30644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90737" y="2413337"/>
            <a:ext cx="7345363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i="1" dirty="0" smtClean="0"/>
              <a:t>Attention, cette loi n’est valable qu’en </a:t>
            </a:r>
            <a:r>
              <a:rPr lang="fr-FR" sz="2000" b="1" u="sng" dirty="0" smtClean="0"/>
              <a:t>CONVENTION GENERATEUR</a:t>
            </a:r>
            <a:r>
              <a:rPr lang="fr-FR" sz="2000" i="1" dirty="0" smtClean="0"/>
              <a:t>, c'est-à-dire en orientant les flèches du courant et de la tension dans le même sens.</a:t>
            </a:r>
            <a:endParaRPr lang="fr-F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3645024"/>
            <a:ext cx="4511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La source de tension REELLE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mage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294560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4139952" y="4149080"/>
            <a:ext cx="18002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Caractéristique U = f(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</a:rPr>
              <a:t>) différente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6598798" y="3645024"/>
            <a:ext cx="2228268" cy="1696254"/>
            <a:chOff x="6598798" y="3645024"/>
            <a:chExt cx="2228268" cy="1696254"/>
          </a:xfrm>
        </p:grpSpPr>
        <p:cxnSp>
          <p:nvCxnSpPr>
            <p:cNvPr id="26" name="Connecteur droit avec flèche 25"/>
            <p:cNvCxnSpPr/>
            <p:nvPr/>
          </p:nvCxnSpPr>
          <p:spPr>
            <a:xfrm flipV="1">
              <a:off x="6804248" y="3717032"/>
              <a:ext cx="0" cy="15841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>
              <a:off x="6598798" y="5157192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876256" y="3645024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fr-FR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43014" y="4941168"/>
              <a:ext cx="284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fr-FR" dirty="0"/>
            </a:p>
          </p:txBody>
        </p:sp>
      </p:grpSp>
      <p:cxnSp>
        <p:nvCxnSpPr>
          <p:cNvPr id="30" name="Connecteur droit 29"/>
          <p:cNvCxnSpPr/>
          <p:nvPr/>
        </p:nvCxnSpPr>
        <p:spPr>
          <a:xfrm>
            <a:off x="6732240" y="4149080"/>
            <a:ext cx="1368152" cy="1152128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382774" y="4077072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44787" y="5879802"/>
            <a:ext cx="8640960" cy="42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	:     -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force électromotrice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générateur (en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7504" y="5445224"/>
            <a:ext cx="8928992" cy="12961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9512" y="5445224"/>
            <a:ext cx="5645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Tension aux bornes de la source réelle de tension :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68144" y="5445224"/>
            <a:ext cx="169148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 = E – R ×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75656" y="6223179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résistance interne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générateur (en </a:t>
            </a:r>
            <a:r>
              <a:rPr lang="fr-FR" sz="20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5" grpId="0" animBg="1"/>
      <p:bldP spid="31" grpId="0"/>
      <p:bldP spid="36" grpId="0"/>
      <p:bldP spid="37" grpId="0" animBg="1"/>
      <p:bldP spid="38" grpId="0"/>
      <p:bldP spid="39" grpId="0" animBg="1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619672" y="4653136"/>
            <a:ext cx="547260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Calibri" pitchFamily="34" charset="0"/>
                <a:sym typeface="Wingdings 3" pitchFamily="18" charset="2"/>
              </a:rPr>
              <a:t>Dipôles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Calibri" pitchFamily="34" charset="0"/>
                <a:sym typeface="Wingdings 3" pitchFamily="18" charset="2"/>
              </a:rPr>
              <a:t>placés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Calibri" pitchFamily="34" charset="0"/>
                <a:sym typeface="Wingdings 3" pitchFamily="18" charset="2"/>
              </a:rPr>
              <a:t>dans une même branche</a:t>
            </a:r>
            <a:endParaRPr kumimoji="0" lang="fr-FR" sz="2400" b="1" i="1" u="none" strike="noStrike" cap="none" normalizeH="0" dirty="0" smtClean="0">
              <a:ln>
                <a:noFill/>
              </a:ln>
              <a:solidFill>
                <a:srgbClr val="1C1C1C"/>
              </a:solidFill>
              <a:effectLst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7384"/>
            <a:ext cx="4511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La source de tension REELLE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4787" y="767234"/>
            <a:ext cx="8640960" cy="42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	:     -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force électromotrice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générateur (en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04" y="332656"/>
            <a:ext cx="8928992" cy="30963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332656"/>
            <a:ext cx="5645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Tension aux bornes de la source réelle de tension :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8144" y="332656"/>
            <a:ext cx="169148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 = E – R ×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5656" y="1110611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résistance interne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générateur (en </a:t>
            </a:r>
            <a:r>
              <a:rPr lang="fr-FR" sz="20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2" y="151672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Modélisation de THEVENIN d’une source réelle de tension :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940152" y="2996952"/>
            <a:ext cx="23042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 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512" y="1844824"/>
            <a:ext cx="8784976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Association en série d’une source idéale de tension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d’une résistance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 l="11340" t="49559" r="31488" b="34481"/>
          <a:stretch>
            <a:fillRect/>
          </a:stretch>
        </p:blipFill>
        <p:spPr bwMode="auto">
          <a:xfrm>
            <a:off x="467544" y="2247255"/>
            <a:ext cx="4752528" cy="74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droit avec flèche 23"/>
          <p:cNvCxnSpPr/>
          <p:nvPr/>
        </p:nvCxnSpPr>
        <p:spPr>
          <a:xfrm>
            <a:off x="1331640" y="3039343"/>
            <a:ext cx="114330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971600" y="2656153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619672" y="3039343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9592" y="2175247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2987824" y="2996952"/>
            <a:ext cx="1584176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563888" y="2996952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40152" y="2276872"/>
            <a:ext cx="2121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5958408" y="2636912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U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0" y="37170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u="sng" dirty="0" smtClean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IV- </a:t>
            </a:r>
            <a:r>
              <a:rPr lang="fr-FR" sz="2400" b="1" i="1" u="sng" dirty="0" smtClean="0">
                <a:latin typeface="Bookman Old Style" pitchFamily="18" charset="0"/>
              </a:rPr>
              <a:t>Outils de simplification : association de dipôles</a:t>
            </a:r>
            <a:endParaRPr lang="fr-FR" sz="32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19672" y="4221088"/>
            <a:ext cx="6540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1) Association </a:t>
            </a:r>
            <a:r>
              <a:rPr lang="fr-FR" sz="2000" b="1" i="1" u="sng" dirty="0" smtClean="0">
                <a:solidFill>
                  <a:srgbClr val="FF0000"/>
                </a:solidFill>
                <a:latin typeface="Bookman Old Style" pitchFamily="18" charset="0"/>
              </a:rPr>
              <a:t>SERIE</a:t>
            </a:r>
            <a:r>
              <a:rPr lang="fr-FR" sz="2000" b="1" i="1" u="sng" dirty="0" smtClean="0">
                <a:latin typeface="Bookman Old Style" pitchFamily="18" charset="0"/>
              </a:rPr>
              <a:t> de conducteurs ohmiques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39" name="Image 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29200"/>
            <a:ext cx="46085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0" y="6093296"/>
            <a:ext cx="9144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Conséquence</a:t>
            </a:r>
            <a:r>
              <a:rPr lang="fr-FR" sz="2400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 </a:t>
            </a:r>
            <a:r>
              <a:rPr lang="fr-FR" sz="2400" dirty="0" smtClean="0">
                <a:solidFill>
                  <a:srgbClr val="1C1C1C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: dipôles parcourus par le </a:t>
            </a:r>
            <a:r>
              <a:rPr lang="fr-FR" sz="2400" b="1" i="1" dirty="0" smtClean="0">
                <a:solidFill>
                  <a:srgbClr val="4F81BD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même courant </a:t>
            </a:r>
            <a:r>
              <a:rPr lang="fr-FR" sz="2400" b="1" i="1" dirty="0" smtClean="0">
                <a:solidFill>
                  <a:srgbClr val="4F81BD"/>
                </a:solidFill>
                <a:ea typeface="Arial Unicode MS" pitchFamily="34" charset="-128"/>
                <a:cs typeface="Calibri" pitchFamily="34" charset="0"/>
                <a:sym typeface="Wingdings 3" pitchFamily="18" charset="2"/>
              </a:rPr>
              <a:t>é</a:t>
            </a:r>
            <a:r>
              <a:rPr lang="fr-FR" sz="2400" b="1" i="1" dirty="0" smtClean="0">
                <a:solidFill>
                  <a:srgbClr val="4F81BD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lectrique</a:t>
            </a:r>
            <a:r>
              <a:rPr lang="fr-FR" sz="2400" dirty="0" smtClean="0">
                <a:solidFill>
                  <a:srgbClr val="1C1C1C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.</a:t>
            </a:r>
            <a:endParaRPr lang="fr-FR" sz="2400" dirty="0" smtClean="0">
              <a:solidFill>
                <a:srgbClr val="1C1C1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18" grpId="0"/>
      <p:bldP spid="37890" grpId="0"/>
      <p:bldP spid="37891" grpId="0"/>
      <p:bldP spid="26" grpId="0"/>
      <p:bldP spid="27" grpId="0"/>
      <p:bldP spid="29" grpId="0"/>
      <p:bldP spid="32" grpId="0"/>
      <p:bldP spid="33" grpId="0"/>
      <p:bldP spid="36" grpId="0"/>
      <p:bldP spid="37" grpId="0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44624"/>
            <a:ext cx="8856984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Le COURANT ELECTRIQUE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7544" y="44624"/>
            <a:ext cx="84249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Le courant électrique est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déplacement d’ensemble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charges électriques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1502" t="46199" r="1249" b="22721"/>
          <a:stretch>
            <a:fillRect/>
          </a:stretch>
        </p:blipFill>
        <p:spPr bwMode="auto">
          <a:xfrm>
            <a:off x="3167336" y="3356992"/>
            <a:ext cx="5976664" cy="22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603" t="46199" r="50915" b="22721"/>
          <a:stretch>
            <a:fillRect/>
          </a:stretch>
        </p:blipFill>
        <p:spPr bwMode="auto">
          <a:xfrm>
            <a:off x="0" y="1124744"/>
            <a:ext cx="6006126" cy="22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72386" y="367381"/>
            <a:ext cx="8352928" cy="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(électrons dans un métal, ions en solution …)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544" y="2924944"/>
            <a:ext cx="208823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Pas de courant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563888" y="2924944"/>
            <a:ext cx="244827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Courant non nul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347864" y="5157192"/>
            <a:ext cx="208823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Pas de courant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444208" y="5157192"/>
            <a:ext cx="244827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Courant non nul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3707904" y="2420888"/>
            <a:ext cx="194421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516216" y="4581128"/>
            <a:ext cx="2295872" cy="838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7504" y="5661248"/>
            <a:ext cx="8856984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SENS CONVENTIONNEL du courant électrique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3528" y="5653155"/>
            <a:ext cx="864096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                C’est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sens dans lequel se déplace(raie)nt les charges positives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Les charges négatives se déplacent en sens contraire.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3789040"/>
            <a:ext cx="2915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Indiquer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en vert le sens conventionnel du courant sur les schémas ci-dessus.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7020272" y="6165304"/>
            <a:ext cx="1944216" cy="57606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19079" y="44624"/>
            <a:ext cx="8928992" cy="1944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44624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Modélisation de THEVENIN d’une source réelle de tension :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940152" y="1524854"/>
            <a:ext cx="23042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 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512" y="372726"/>
            <a:ext cx="8784976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Association en série d’une source idéale de tension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d’une résistance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 l="11340" t="49559" r="31488" b="34481"/>
          <a:stretch>
            <a:fillRect/>
          </a:stretch>
        </p:blipFill>
        <p:spPr bwMode="auto">
          <a:xfrm>
            <a:off x="467544" y="775157"/>
            <a:ext cx="4752528" cy="74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droit avec flèche 23"/>
          <p:cNvCxnSpPr/>
          <p:nvPr/>
        </p:nvCxnSpPr>
        <p:spPr>
          <a:xfrm>
            <a:off x="1331640" y="1567245"/>
            <a:ext cx="114330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971600" y="1184055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619672" y="1567245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9592" y="703149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2987824" y="1524854"/>
            <a:ext cx="1584176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563888" y="1524854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40152" y="804774"/>
            <a:ext cx="2121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5958408" y="1164814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U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0" y="22768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u="sng" dirty="0" smtClean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IV- </a:t>
            </a:r>
            <a:r>
              <a:rPr lang="fr-FR" sz="2400" b="1" i="1" u="sng" dirty="0" smtClean="0">
                <a:latin typeface="Bookman Old Style" pitchFamily="18" charset="0"/>
              </a:rPr>
              <a:t>Outils de simplification : association de dipôles</a:t>
            </a:r>
            <a:endParaRPr lang="fr-FR" sz="32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19672" y="2708920"/>
            <a:ext cx="6540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1) Association SERIE de conducteurs ohmiques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0" y="3140968"/>
            <a:ext cx="3661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Résistance équivalente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43"/>
          <p:cNvGrpSpPr/>
          <p:nvPr/>
        </p:nvGrpSpPr>
        <p:grpSpPr>
          <a:xfrm>
            <a:off x="0" y="3436666"/>
            <a:ext cx="5040560" cy="1318095"/>
            <a:chOff x="0" y="4948834"/>
            <a:chExt cx="5040560" cy="1318095"/>
          </a:xfrm>
        </p:grpSpPr>
        <p:pic>
          <p:nvPicPr>
            <p:cNvPr id="3789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4725" t="44040" r="39048" b="44200"/>
            <a:stretch>
              <a:fillRect/>
            </a:stretch>
          </p:blipFill>
          <p:spPr bwMode="auto">
            <a:xfrm>
              <a:off x="0" y="5085184"/>
              <a:ext cx="5040560" cy="593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Connecteur droit avec flèche 39"/>
            <p:cNvCxnSpPr/>
            <p:nvPr/>
          </p:nvCxnSpPr>
          <p:spPr>
            <a:xfrm>
              <a:off x="421244" y="5441315"/>
              <a:ext cx="36004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372386" y="4948834"/>
              <a:ext cx="3048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 flipH="1">
              <a:off x="683568" y="5805264"/>
              <a:ext cx="1872208" cy="0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187624" y="5805264"/>
              <a:ext cx="5212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2000" dirty="0">
                <a:solidFill>
                  <a:srgbClr val="006600"/>
                </a:solidFill>
              </a:endParaRPr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 flipH="1">
              <a:off x="2843808" y="5805264"/>
              <a:ext cx="187220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347864" y="5805264"/>
              <a:ext cx="5212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660232" y="3212976"/>
            <a:ext cx="1464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équivalent à</a:t>
            </a:r>
            <a:endParaRPr lang="fr-FR" sz="2000" dirty="0"/>
          </a:p>
        </p:txBody>
      </p:sp>
      <p:grpSp>
        <p:nvGrpSpPr>
          <p:cNvPr id="3" name="Groupe 46"/>
          <p:cNvGrpSpPr/>
          <p:nvPr/>
        </p:nvGrpSpPr>
        <p:grpSpPr>
          <a:xfrm>
            <a:off x="5543600" y="3459816"/>
            <a:ext cx="3600400" cy="1294945"/>
            <a:chOff x="5543600" y="4971984"/>
            <a:chExt cx="3600400" cy="1294945"/>
          </a:xfrm>
        </p:grpSpPr>
        <p:pic>
          <p:nvPicPr>
            <p:cNvPr id="3789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46304" t="43679" r="13534" b="44561"/>
            <a:stretch>
              <a:fillRect/>
            </a:stretch>
          </p:blipFill>
          <p:spPr bwMode="auto">
            <a:xfrm>
              <a:off x="5543600" y="5085184"/>
              <a:ext cx="3600400" cy="593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9" name="Connecteur droit avec flèche 48"/>
            <p:cNvCxnSpPr/>
            <p:nvPr/>
          </p:nvCxnSpPr>
          <p:spPr>
            <a:xfrm>
              <a:off x="6049443" y="5464465"/>
              <a:ext cx="36004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6000585" y="4971984"/>
              <a:ext cx="3048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51" name="Connecteur droit avec flèche 50"/>
            <p:cNvCxnSpPr/>
            <p:nvPr/>
          </p:nvCxnSpPr>
          <p:spPr>
            <a:xfrm flipH="1">
              <a:off x="6372200" y="5805264"/>
              <a:ext cx="1872208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6948264" y="5805264"/>
              <a:ext cx="7024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AC</a:t>
              </a:r>
              <a:endParaRPr lang="fr-FR" sz="2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464326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16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appliquant la loi d’Ohm aux différents dipôles, donner l’expression 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éq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en fonction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683568" y="5301208"/>
            <a:ext cx="6120680" cy="4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;    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585666" y="6188454"/>
            <a:ext cx="3771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48264" y="5308874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/>
          </a:p>
        </p:txBody>
      </p:sp>
      <p:sp>
        <p:nvSpPr>
          <p:cNvPr id="53" name="Rectangle 52"/>
          <p:cNvSpPr/>
          <p:nvPr/>
        </p:nvSpPr>
        <p:spPr>
          <a:xfrm>
            <a:off x="0" y="6162746"/>
            <a:ext cx="2829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</a:t>
            </a:r>
            <a:endParaRPr lang="fr-FR" sz="2000" dirty="0"/>
          </a:p>
        </p:txBody>
      </p:sp>
      <p:sp>
        <p:nvSpPr>
          <p:cNvPr id="54" name="Rectangle 53"/>
          <p:cNvSpPr/>
          <p:nvPr/>
        </p:nvSpPr>
        <p:spPr>
          <a:xfrm>
            <a:off x="2843808" y="6185896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/>
          </a:p>
        </p:txBody>
      </p:sp>
      <p:sp>
        <p:nvSpPr>
          <p:cNvPr id="55" name="Rectangle 54"/>
          <p:cNvSpPr/>
          <p:nvPr/>
        </p:nvSpPr>
        <p:spPr>
          <a:xfrm>
            <a:off x="206563" y="5710106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(même courant 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les deux résistances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elles sont en série)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203848" y="4941168"/>
            <a:ext cx="3103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convention récepteur :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8" grpId="0"/>
      <p:bldP spid="37896" grpId="0"/>
      <p:bldP spid="39" grpId="0"/>
      <p:bldP spid="44" grpId="0"/>
      <p:bldP spid="47" grpId="0"/>
      <p:bldP spid="53" grpId="0"/>
      <p:bldP spid="54" grpId="0"/>
      <p:bldP spid="55" grpId="0"/>
      <p:bldP spid="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020272" y="3593608"/>
            <a:ext cx="1944216" cy="57606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19672" y="-27384"/>
            <a:ext cx="6540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1) Association SERIE de conducteurs ohmiques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64594"/>
            <a:ext cx="3661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Résistance équivalente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l="4725" t="44040" r="39048" b="44200"/>
          <a:stretch>
            <a:fillRect/>
          </a:stretch>
        </p:blipFill>
        <p:spPr bwMode="auto">
          <a:xfrm>
            <a:off x="0" y="836712"/>
            <a:ext cx="5040560" cy="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>
            <a:off x="421244" y="1192843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2386" y="700362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83568" y="1556792"/>
            <a:ext cx="1872208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87624" y="1556792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843808" y="1556792"/>
            <a:ext cx="1872208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47864" y="1556792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l="46304" t="43679" r="13534" b="44561"/>
          <a:stretch>
            <a:fillRect/>
          </a:stretch>
        </p:blipFill>
        <p:spPr bwMode="auto">
          <a:xfrm>
            <a:off x="5543600" y="836712"/>
            <a:ext cx="3600400" cy="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660232" y="476672"/>
            <a:ext cx="1464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équivalent à</a:t>
            </a:r>
            <a:endParaRPr lang="fr-FR" sz="2000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049443" y="1215993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00585" y="723512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48264" y="1556792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2060848"/>
            <a:ext cx="92354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16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appliquant la loi d’Ohm aux différents dipôles, donner l’expression de </a:t>
            </a:r>
            <a:r>
              <a:rPr lang="fr-FR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lang="fr-FR" sz="2000" b="1" baseline="-30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éq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en fonction de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de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6372200" y="1556792"/>
            <a:ext cx="1872208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07504" y="4293096"/>
            <a:ext cx="8928992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4293096"/>
            <a:ext cx="1947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6362" y="4304671"/>
            <a:ext cx="67198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L’association en série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conducteurs ohmiques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résistance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équivalente à 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unique conducteur ohmique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résistance égale à 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somme des résistances 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5360" t="26039" r="35268" b="56321"/>
          <a:stretch>
            <a:fillRect/>
          </a:stretch>
        </p:blipFill>
        <p:spPr bwMode="auto">
          <a:xfrm>
            <a:off x="6994564" y="4439670"/>
            <a:ext cx="1872208" cy="95893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5805264"/>
            <a:ext cx="3849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Pont diviseur de tension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0" y="6241866"/>
            <a:ext cx="93153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17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l’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16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exprimer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fonction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611560" y="2708920"/>
            <a:ext cx="6444208" cy="4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;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85666" y="3616758"/>
            <a:ext cx="3771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04248" y="2708920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/>
          </a:p>
        </p:txBody>
      </p:sp>
      <p:sp>
        <p:nvSpPr>
          <p:cNvPr id="36" name="Rectangle 35"/>
          <p:cNvSpPr/>
          <p:nvPr/>
        </p:nvSpPr>
        <p:spPr>
          <a:xfrm>
            <a:off x="0" y="3591050"/>
            <a:ext cx="2829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</a:t>
            </a:r>
            <a:endParaRPr lang="fr-FR" sz="2000" dirty="0"/>
          </a:p>
        </p:txBody>
      </p:sp>
      <p:sp>
        <p:nvSpPr>
          <p:cNvPr id="37" name="Rectangle 36"/>
          <p:cNvSpPr/>
          <p:nvPr/>
        </p:nvSpPr>
        <p:spPr>
          <a:xfrm>
            <a:off x="2843808" y="3614200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/>
          </a:p>
        </p:txBody>
      </p:sp>
      <p:sp>
        <p:nvSpPr>
          <p:cNvPr id="38" name="Rectangle 37"/>
          <p:cNvSpPr/>
          <p:nvPr/>
        </p:nvSpPr>
        <p:spPr>
          <a:xfrm>
            <a:off x="206563" y="3138410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(même courant 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les deux résistances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elles sont en série)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03848" y="2395180"/>
            <a:ext cx="3103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convention récepteur :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1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7504" y="2852936"/>
            <a:ext cx="8928992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2852936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L’association en série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conducteurs ohmiques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résistance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équivalente à 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unique conducteur ohmique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résistance égale à 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somme des résistances 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l="45360" t="26039" r="35268" b="56321"/>
          <a:stretch>
            <a:fillRect/>
          </a:stretch>
        </p:blipFill>
        <p:spPr bwMode="auto">
          <a:xfrm>
            <a:off x="7020272" y="2996952"/>
            <a:ext cx="1872208" cy="95893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4420192"/>
            <a:ext cx="3849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Pont diviseur de tension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4780232"/>
            <a:ext cx="8481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17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l’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16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exprimer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fonction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47271" y="5425517"/>
            <a:ext cx="595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2267744" y="5379217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71800" y="5091185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b="1" baseline="-25000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2866958" y="5646886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843808" y="566724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</a:t>
            </a:r>
            <a:endParaRPr lang="fr-FR" sz="2000" b="1" dirty="0"/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5379217"/>
            <a:ext cx="1872208" cy="4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84168" y="5189130"/>
            <a:ext cx="2808312" cy="10801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660232" y="6413266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U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b="1" u="sng" baseline="-250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7387" y="2841361"/>
            <a:ext cx="1947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3" cstate="print"/>
          <a:srcRect l="4725" t="44040" r="39048" b="44200"/>
          <a:stretch>
            <a:fillRect/>
          </a:stretch>
        </p:blipFill>
        <p:spPr bwMode="auto">
          <a:xfrm>
            <a:off x="0" y="44624"/>
            <a:ext cx="5040560" cy="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Connecteur droit avec flèche 49"/>
          <p:cNvCxnSpPr/>
          <p:nvPr/>
        </p:nvCxnSpPr>
        <p:spPr>
          <a:xfrm>
            <a:off x="421244" y="400755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72386" y="-91726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 flipH="1">
            <a:off x="683568" y="764704"/>
            <a:ext cx="1872208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187624" y="764704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54" name="Connecteur droit avec flèche 53"/>
          <p:cNvCxnSpPr/>
          <p:nvPr/>
        </p:nvCxnSpPr>
        <p:spPr>
          <a:xfrm flipH="1">
            <a:off x="2843808" y="764704"/>
            <a:ext cx="1872208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347864" y="764704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4" cstate="print"/>
          <a:srcRect l="46304" t="43679" r="13534" b="44561"/>
          <a:stretch>
            <a:fillRect/>
          </a:stretch>
        </p:blipFill>
        <p:spPr bwMode="auto">
          <a:xfrm>
            <a:off x="5543600" y="44624"/>
            <a:ext cx="3600400" cy="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Connecteur droit avec flèche 57"/>
          <p:cNvCxnSpPr/>
          <p:nvPr/>
        </p:nvCxnSpPr>
        <p:spPr>
          <a:xfrm>
            <a:off x="6049443" y="423905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00585" y="-68576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948264" y="764704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dirty="0">
              <a:solidFill>
                <a:srgbClr val="7030A0"/>
              </a:solidFill>
            </a:endParaRPr>
          </a:p>
        </p:txBody>
      </p:sp>
      <p:cxnSp>
        <p:nvCxnSpPr>
          <p:cNvPr id="61" name="Connecteur droit avec flèche 60"/>
          <p:cNvCxnSpPr/>
          <p:nvPr/>
        </p:nvCxnSpPr>
        <p:spPr>
          <a:xfrm flipH="1">
            <a:off x="6372200" y="764704"/>
            <a:ext cx="1872208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0" y="1124744"/>
            <a:ext cx="92354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16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appliquant la loi d’Ohm aux différents dipôles, donner l’expression de </a:t>
            </a:r>
            <a:r>
              <a:rPr lang="fr-FR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lang="fr-FR" sz="2000" b="1" baseline="-30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éq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en fonction de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de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611560" y="1772816"/>
            <a:ext cx="6444208" cy="4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;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804248" y="1772816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/>
          </a:p>
        </p:txBody>
      </p:sp>
      <p:sp>
        <p:nvSpPr>
          <p:cNvPr id="64" name="Rectangle 63"/>
          <p:cNvSpPr/>
          <p:nvPr/>
        </p:nvSpPr>
        <p:spPr>
          <a:xfrm>
            <a:off x="7020272" y="2207422"/>
            <a:ext cx="1944216" cy="57606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6585666" y="2230572"/>
            <a:ext cx="3771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0" y="2204864"/>
            <a:ext cx="2829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</a:t>
            </a:r>
            <a:endParaRPr lang="fr-FR" sz="2000" dirty="0"/>
          </a:p>
        </p:txBody>
      </p:sp>
      <p:sp>
        <p:nvSpPr>
          <p:cNvPr id="67" name="Rectangle 66"/>
          <p:cNvSpPr/>
          <p:nvPr/>
        </p:nvSpPr>
        <p:spPr>
          <a:xfrm>
            <a:off x="2843808" y="222801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/>
          </a:p>
        </p:txBody>
      </p:sp>
      <p:sp>
        <p:nvSpPr>
          <p:cNvPr id="68" name="Rectangle 67"/>
          <p:cNvSpPr/>
          <p:nvPr/>
        </p:nvSpPr>
        <p:spPr>
          <a:xfrm>
            <a:off x="3563888" y="5405154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716016" y="5191688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b="1" baseline="-25000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4644008" y="5693186"/>
            <a:ext cx="10081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572000" y="5765194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5652120" y="5405154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            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77" name="Connecteur droit 76"/>
          <p:cNvCxnSpPr/>
          <p:nvPr/>
        </p:nvCxnSpPr>
        <p:spPr>
          <a:xfrm>
            <a:off x="6804248" y="5693186"/>
            <a:ext cx="10081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694957" y="5765194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-25000" dirty="0"/>
          </a:p>
        </p:txBody>
      </p:sp>
      <p:sp>
        <p:nvSpPr>
          <p:cNvPr id="79" name="Rectangle 78"/>
          <p:cNvSpPr/>
          <p:nvPr/>
        </p:nvSpPr>
        <p:spPr>
          <a:xfrm>
            <a:off x="6992006" y="5200705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-25000" dirty="0"/>
          </a:p>
        </p:txBody>
      </p:sp>
      <p:sp>
        <p:nvSpPr>
          <p:cNvPr id="80" name="Rectangle 79"/>
          <p:cNvSpPr/>
          <p:nvPr/>
        </p:nvSpPr>
        <p:spPr>
          <a:xfrm>
            <a:off x="8172400" y="5405154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4" grpId="0"/>
      <p:bldP spid="32" grpId="0"/>
      <p:bldP spid="39" grpId="0" animBg="1"/>
      <p:bldP spid="46" grpId="0"/>
      <p:bldP spid="68" grpId="0"/>
      <p:bldP spid="69" grpId="0"/>
      <p:bldP spid="71" grpId="0"/>
      <p:bldP spid="72" grpId="0"/>
      <p:bldP spid="78" grpId="0"/>
      <p:bldP spid="79" grpId="0"/>
      <p:bldP spid="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554"/>
            <a:ext cx="3849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Pont diviseur de tension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396532"/>
            <a:ext cx="8477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l’exemple précédent, exprimer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puis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fonction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47271" y="1099036"/>
            <a:ext cx="595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2267744" y="1052736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71800" y="764704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b="1" baseline="-25000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2866958" y="1320405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843808" y="1340768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</a:t>
            </a:r>
            <a:endParaRPr lang="fr-FR" sz="2000" b="1" dirty="0"/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1052736"/>
            <a:ext cx="1872208" cy="4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084168" y="862649"/>
            <a:ext cx="2808312" cy="10801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6660232" y="1916832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U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b="1" u="sng" baseline="-250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563888" y="1078673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16016" y="865207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b="1" baseline="-25000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4644008" y="1366705"/>
            <a:ext cx="10081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572000" y="1438713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-25000" dirty="0"/>
          </a:p>
        </p:txBody>
      </p:sp>
      <p:sp>
        <p:nvSpPr>
          <p:cNvPr id="53" name="Rectangle 52"/>
          <p:cNvSpPr/>
          <p:nvPr/>
        </p:nvSpPr>
        <p:spPr>
          <a:xfrm>
            <a:off x="5652120" y="1078673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            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6804248" y="1366705"/>
            <a:ext cx="10081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694957" y="1438713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-25000" dirty="0"/>
          </a:p>
        </p:txBody>
      </p:sp>
      <p:sp>
        <p:nvSpPr>
          <p:cNvPr id="56" name="Rectangle 55"/>
          <p:cNvSpPr/>
          <p:nvPr/>
        </p:nvSpPr>
        <p:spPr>
          <a:xfrm>
            <a:off x="6992006" y="874224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-25000" dirty="0"/>
          </a:p>
        </p:txBody>
      </p:sp>
      <p:sp>
        <p:nvSpPr>
          <p:cNvPr id="57" name="Rectangle 56"/>
          <p:cNvSpPr/>
          <p:nvPr/>
        </p:nvSpPr>
        <p:spPr>
          <a:xfrm>
            <a:off x="8172400" y="1078673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b="1" baseline="-25000" dirty="0"/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2411760" y="2754991"/>
            <a:ext cx="3275856" cy="4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084168" y="2492896"/>
            <a:ext cx="2808312" cy="10801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6660232" y="3573016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U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b="1" u="sng" baseline="-25000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652120" y="2708920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            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71" name="Connecteur droit 70"/>
          <p:cNvCxnSpPr/>
          <p:nvPr/>
        </p:nvCxnSpPr>
        <p:spPr>
          <a:xfrm>
            <a:off x="6804248" y="2996952"/>
            <a:ext cx="10081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6694957" y="3068960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-25000" dirty="0"/>
          </a:p>
        </p:txBody>
      </p:sp>
      <p:sp>
        <p:nvSpPr>
          <p:cNvPr id="73" name="Rectangle 72"/>
          <p:cNvSpPr/>
          <p:nvPr/>
        </p:nvSpPr>
        <p:spPr>
          <a:xfrm>
            <a:off x="6992006" y="2504471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-25000" dirty="0"/>
          </a:p>
        </p:txBody>
      </p:sp>
      <p:sp>
        <p:nvSpPr>
          <p:cNvPr id="74" name="Rectangle 73"/>
          <p:cNvSpPr/>
          <p:nvPr/>
        </p:nvSpPr>
        <p:spPr>
          <a:xfrm>
            <a:off x="8172400" y="2708920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b="1" baseline="-25000" dirty="0"/>
          </a:p>
        </p:txBody>
      </p:sp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0" y="4909810"/>
            <a:ext cx="550810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Calibri" pitchFamily="34" charset="0"/>
                <a:sym typeface="Wingdings 3" pitchFamily="18" charset="2"/>
              </a:rPr>
              <a:t>Dipôles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Calibri" pitchFamily="34" charset="0"/>
                <a:sym typeface="Wingdings 3" pitchFamily="18" charset="2"/>
              </a:rPr>
              <a:t>reliés à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400" b="1" i="1" u="none" strike="noStrike" cap="none" normalizeH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Calibri" pitchFamily="34" charset="0"/>
                <a:sym typeface="Wingdings 3" pitchFamily="18" charset="2"/>
              </a:rPr>
              <a:t> </a:t>
            </a:r>
            <a:r>
              <a:rPr kumimoji="0" lang="fr-FR" sz="2400" b="1" i="1" u="none" strike="noStrike" cap="none" normalizeH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Calibri" pitchFamily="34" charset="0"/>
                <a:sym typeface="Wingdings 3" pitchFamily="18" charset="2"/>
              </a:rPr>
              <a:t>mêmes </a:t>
            </a:r>
            <a:r>
              <a:rPr kumimoji="0" lang="fr-FR" sz="2400" b="1" i="1" u="none" strike="noStrike" cap="none" normalizeH="0" dirty="0" err="1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Calibri" pitchFamily="34" charset="0"/>
                <a:sym typeface="Wingdings 3" pitchFamily="18" charset="2"/>
              </a:rPr>
              <a:t>noeuds</a:t>
            </a:r>
            <a:endParaRPr kumimoji="0" lang="fr-FR" sz="2400" b="1" i="1" u="none" strike="noStrike" cap="none" normalizeH="0" dirty="0" smtClean="0">
              <a:ln>
                <a:noFill/>
              </a:ln>
              <a:solidFill>
                <a:srgbClr val="1C1C1C"/>
              </a:solidFill>
              <a:effectLst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619672" y="4149080"/>
            <a:ext cx="7285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Association </a:t>
            </a:r>
            <a:r>
              <a:rPr lang="fr-FR" sz="2000" b="1" i="1" u="sng" dirty="0" smtClean="0">
                <a:solidFill>
                  <a:srgbClr val="FF0000"/>
                </a:solidFill>
                <a:latin typeface="Bookman Old Style" pitchFamily="18" charset="0"/>
              </a:rPr>
              <a:t>PARALLELE</a:t>
            </a:r>
            <a:r>
              <a:rPr lang="fr-FR" sz="2000" b="1" i="1" u="sng" dirty="0" smtClean="0">
                <a:latin typeface="Bookman Old Style" pitchFamily="18" charset="0"/>
              </a:rPr>
              <a:t> de conducteurs ohmiques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0" y="5733256"/>
            <a:ext cx="550810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Conséquence</a:t>
            </a:r>
            <a:r>
              <a:rPr lang="fr-FR" sz="2400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 </a:t>
            </a:r>
            <a:r>
              <a:rPr lang="fr-FR" sz="2400" dirty="0" smtClean="0">
                <a:solidFill>
                  <a:srgbClr val="1C1C1C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: </a:t>
            </a:r>
            <a:r>
              <a:rPr lang="fr-FR" sz="2400" b="1" dirty="0" smtClean="0">
                <a:solidFill>
                  <a:srgbClr val="4F81BD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même tension électrique</a:t>
            </a:r>
            <a:r>
              <a:rPr lang="fr-FR" sz="2400" dirty="0" smtClean="0">
                <a:solidFill>
                  <a:srgbClr val="1C1C1C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aux bornes des 2 dipôles</a:t>
            </a:r>
            <a:endParaRPr lang="fr-FR" sz="2400" dirty="0" smtClean="0">
              <a:solidFill>
                <a:srgbClr val="1C1C1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 3" pitchFamily="18" charset="2"/>
            </a:endParaRPr>
          </a:p>
        </p:txBody>
      </p:sp>
      <p:pic>
        <p:nvPicPr>
          <p:cNvPr id="78" name="Image 7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25144"/>
            <a:ext cx="35638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65" grpId="0"/>
      <p:bldP spid="70" grpId="0"/>
      <p:bldP spid="72" grpId="0"/>
      <p:bldP spid="73" grpId="0"/>
      <p:bldP spid="74" grpId="0"/>
      <p:bldP spid="75" grpId="0" animBg="1"/>
      <p:bldP spid="76" grpId="0"/>
      <p:bldP spid="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43808" y="2636912"/>
            <a:ext cx="6300192" cy="4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;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AB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436096" y="3789040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:</a:t>
            </a:r>
            <a:endParaRPr lang="fr-FR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3861048"/>
            <a:ext cx="8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3059943"/>
            <a:ext cx="478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plus, aux nœuds A et B,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0192" y="3573016"/>
            <a:ext cx="2664296" cy="93610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547664" y="0"/>
            <a:ext cx="7285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Association </a:t>
            </a:r>
            <a:r>
              <a:rPr lang="fr-FR" sz="2000" b="1" i="1" u="sng" dirty="0" smtClean="0">
                <a:solidFill>
                  <a:srgbClr val="FF0000"/>
                </a:solidFill>
                <a:latin typeface="Bookman Old Style" pitchFamily="18" charset="0"/>
              </a:rPr>
              <a:t>PARALLELE</a:t>
            </a:r>
            <a:r>
              <a:rPr lang="fr-FR" sz="2000" b="1" i="1" u="sng" dirty="0" smtClean="0">
                <a:latin typeface="Bookman Old Style" pitchFamily="18" charset="0"/>
              </a:rPr>
              <a:t> de conducteurs ohmiques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8505" t="32881" r="34323" b="28480"/>
          <a:stretch>
            <a:fillRect/>
          </a:stretch>
        </p:blipFill>
        <p:spPr bwMode="auto">
          <a:xfrm>
            <a:off x="116920" y="1131211"/>
            <a:ext cx="409504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444208" y="1124744"/>
            <a:ext cx="1464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équivalent à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6804248" y="2090465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000" dirty="0">
              <a:solidFill>
                <a:srgbClr val="7030A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6228184" y="2090465"/>
            <a:ext cx="1872208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37327" t="42360" r="17553" b="44200"/>
          <a:stretch>
            <a:fillRect/>
          </a:stretch>
        </p:blipFill>
        <p:spPr bwMode="auto">
          <a:xfrm>
            <a:off x="5580112" y="1442393"/>
            <a:ext cx="3168352" cy="5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691680" y="3573016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000" b="1" baseline="-25000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1763688" y="4077072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63688" y="4149080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</a:t>
            </a:r>
            <a:endParaRPr lang="fr-FR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2400185" y="382632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sp>
        <p:nvSpPr>
          <p:cNvPr id="24" name="Rectangle 23"/>
          <p:cNvSpPr/>
          <p:nvPr/>
        </p:nvSpPr>
        <p:spPr>
          <a:xfrm>
            <a:off x="2771800" y="3573016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000" b="1" baseline="-25000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2843808" y="4077072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43808" y="4149080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3480305" y="382632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28" name="Rectangle 27"/>
          <p:cNvSpPr/>
          <p:nvPr/>
        </p:nvSpPr>
        <p:spPr>
          <a:xfrm>
            <a:off x="3851920" y="3573016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000" b="1" baseline="-25000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3923928" y="4077072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923928" y="4149080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dirty="0"/>
          </a:p>
        </p:txBody>
      </p:sp>
      <p:sp>
        <p:nvSpPr>
          <p:cNvPr id="31" name="Rectangle 30"/>
          <p:cNvSpPr/>
          <p:nvPr/>
        </p:nvSpPr>
        <p:spPr>
          <a:xfrm>
            <a:off x="6404906" y="357301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-25000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6372200" y="4039789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372200" y="4077072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</a:t>
            </a:r>
            <a:endParaRPr lang="fr-FR" sz="2000" b="1" dirty="0"/>
          </a:p>
        </p:txBody>
      </p:sp>
      <p:sp>
        <p:nvSpPr>
          <p:cNvPr id="34" name="Rectangle 33"/>
          <p:cNvSpPr/>
          <p:nvPr/>
        </p:nvSpPr>
        <p:spPr>
          <a:xfrm>
            <a:off x="7020272" y="378904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sp>
        <p:nvSpPr>
          <p:cNvPr id="35" name="Rectangle 34"/>
          <p:cNvSpPr/>
          <p:nvPr/>
        </p:nvSpPr>
        <p:spPr>
          <a:xfrm>
            <a:off x="7380312" y="357301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-25000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7380312" y="4028214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452320" y="4077072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7956376" y="378904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39" name="Rectangle 38"/>
          <p:cNvSpPr/>
          <p:nvPr/>
        </p:nvSpPr>
        <p:spPr>
          <a:xfrm>
            <a:off x="8460432" y="357301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-25000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8388424" y="4028214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388424" y="4077072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107504" y="4725144"/>
            <a:ext cx="8928992" cy="16561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9512" y="4722586"/>
            <a:ext cx="1947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70874" t="45359" r="6446" b="33641"/>
          <a:stretch>
            <a:fillRect/>
          </a:stretch>
        </p:blipFill>
        <p:spPr bwMode="auto">
          <a:xfrm>
            <a:off x="6804248" y="5003277"/>
            <a:ext cx="2073830" cy="108012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43" name="Connecteur droit avec flèche 42"/>
          <p:cNvCxnSpPr/>
          <p:nvPr/>
        </p:nvCxnSpPr>
        <p:spPr>
          <a:xfrm>
            <a:off x="6049443" y="1789507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000585" y="1297026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2674195"/>
            <a:ext cx="305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convention récepteur</a:t>
            </a: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0" y="40466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18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appliquant la loi d’Ohm aux différents dipôles, donner l’expression 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éq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en fonction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9512" y="4750112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L’association en parallèle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con-ducteurs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ohmiques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résistance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équivalente à 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unique conducteur ohmique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dont l’inverse de la résistance est égale à 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somme des inverses des résistances 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 animBg="1"/>
      <p:bldP spid="19" grpId="0"/>
      <p:bldP spid="21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33" grpId="0"/>
      <p:bldP spid="34" grpId="0"/>
      <p:bldP spid="35" grpId="0"/>
      <p:bldP spid="37" grpId="0"/>
      <p:bldP spid="38" grpId="0"/>
      <p:bldP spid="39" grpId="0"/>
      <p:bldP spid="41" grpId="0"/>
      <p:bldP spid="42" grpId="0" animBg="1"/>
      <p:bldP spid="44" grpId="0"/>
      <p:bldP spid="47" grpId="0"/>
      <p:bldP spid="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314096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u="sng" dirty="0" smtClean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V- </a:t>
            </a:r>
            <a:r>
              <a:rPr lang="fr-FR" sz="2400" b="1" i="1" u="sng" dirty="0" smtClean="0">
                <a:latin typeface="Bookman Old Style" pitchFamily="18" charset="0"/>
              </a:rPr>
              <a:t>Aspect énergétique</a:t>
            </a:r>
            <a:endParaRPr lang="fr-FR" sz="32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54312" y="3573016"/>
            <a:ext cx="7989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1) Puissance et énergie électrique échangée par un dipôle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3933056"/>
            <a:ext cx="3323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Puissance électrique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4" y="4365104"/>
            <a:ext cx="8928992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4237" y="4367662"/>
            <a:ext cx="1463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1520" y="4390812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puissance électrique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échangée par un dipôle est égale au produit de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tension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ses bornes par l’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intensité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courant électrique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la traverse.</a:t>
            </a:r>
            <a:r>
              <a:rPr lang="fr-FR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64288" y="4581128"/>
            <a:ext cx="1624099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= U x </a:t>
            </a:r>
            <a:r>
              <a:rPr lang="fr-F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800" dirty="0"/>
          </a:p>
        </p:txBody>
      </p:sp>
      <p:grpSp>
        <p:nvGrpSpPr>
          <p:cNvPr id="39" name="Groupe 38"/>
          <p:cNvGrpSpPr/>
          <p:nvPr/>
        </p:nvGrpSpPr>
        <p:grpSpPr>
          <a:xfrm>
            <a:off x="179512" y="5561856"/>
            <a:ext cx="8712968" cy="1296144"/>
            <a:chOff x="179512" y="2753544"/>
            <a:chExt cx="8712968" cy="1296144"/>
          </a:xfrm>
        </p:grpSpPr>
        <p:pic>
          <p:nvPicPr>
            <p:cNvPr id="40" name="Image 39"/>
            <p:cNvPicPr/>
            <p:nvPr/>
          </p:nvPicPr>
          <p:blipFill>
            <a:blip r:embed="rId2" cstate="print"/>
            <a:srcRect l="72340" t="22257" r="13590" b="31700"/>
            <a:stretch>
              <a:fillRect/>
            </a:stretch>
          </p:blipFill>
          <p:spPr bwMode="auto">
            <a:xfrm>
              <a:off x="179512" y="2753544"/>
              <a:ext cx="864096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40"/>
            <p:cNvSpPr/>
            <p:nvPr/>
          </p:nvSpPr>
          <p:spPr>
            <a:xfrm>
              <a:off x="1115616" y="3140968"/>
              <a:ext cx="7776864" cy="7078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latin typeface="Arial Black" pitchFamily="34" charset="0"/>
                </a:rPr>
                <a:t>Comment interpréter le signe d’une puissance électrique ?</a:t>
              </a:r>
              <a:endParaRPr lang="fr-FR" sz="2000" dirty="0">
                <a:latin typeface="Arial Black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5436096" y="33265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:</a:t>
            </a:r>
            <a:endParaRPr lang="fr-FR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3528" y="404664"/>
            <a:ext cx="8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6300192" y="116632"/>
            <a:ext cx="2664296" cy="93610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1691680" y="116632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000" b="1" baseline="-25000" dirty="0"/>
          </a:p>
        </p:txBody>
      </p:sp>
      <p:cxnSp>
        <p:nvCxnSpPr>
          <p:cNvPr id="46" name="Connecteur droit 45"/>
          <p:cNvCxnSpPr/>
          <p:nvPr/>
        </p:nvCxnSpPr>
        <p:spPr>
          <a:xfrm>
            <a:off x="1763688" y="620688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763688" y="692696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</a:t>
            </a:r>
            <a:endParaRPr lang="fr-FR" sz="2000" b="1" dirty="0"/>
          </a:p>
        </p:txBody>
      </p:sp>
      <p:sp>
        <p:nvSpPr>
          <p:cNvPr id="48" name="Rectangle 47"/>
          <p:cNvSpPr/>
          <p:nvPr/>
        </p:nvSpPr>
        <p:spPr>
          <a:xfrm>
            <a:off x="2400185" y="369939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sp>
        <p:nvSpPr>
          <p:cNvPr id="49" name="Rectangle 48"/>
          <p:cNvSpPr/>
          <p:nvPr/>
        </p:nvSpPr>
        <p:spPr>
          <a:xfrm>
            <a:off x="2771800" y="116632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000" b="1" baseline="-25000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2843808" y="620688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843808" y="692696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dirty="0"/>
          </a:p>
        </p:txBody>
      </p:sp>
      <p:sp>
        <p:nvSpPr>
          <p:cNvPr id="52" name="Rectangle 51"/>
          <p:cNvSpPr/>
          <p:nvPr/>
        </p:nvSpPr>
        <p:spPr>
          <a:xfrm>
            <a:off x="3480305" y="369939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53" name="Rectangle 52"/>
          <p:cNvSpPr/>
          <p:nvPr/>
        </p:nvSpPr>
        <p:spPr>
          <a:xfrm>
            <a:off x="3851920" y="116632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000" b="1" baseline="-25000" dirty="0"/>
          </a:p>
        </p:txBody>
      </p:sp>
      <p:cxnSp>
        <p:nvCxnSpPr>
          <p:cNvPr id="54" name="Connecteur droit 53"/>
          <p:cNvCxnSpPr/>
          <p:nvPr/>
        </p:nvCxnSpPr>
        <p:spPr>
          <a:xfrm>
            <a:off x="3923928" y="620688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923928" y="692696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dirty="0"/>
          </a:p>
        </p:txBody>
      </p:sp>
      <p:sp>
        <p:nvSpPr>
          <p:cNvPr id="56" name="Rectangle 55"/>
          <p:cNvSpPr/>
          <p:nvPr/>
        </p:nvSpPr>
        <p:spPr>
          <a:xfrm>
            <a:off x="6404906" y="11663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-25000" dirty="0"/>
          </a:p>
        </p:txBody>
      </p:sp>
      <p:cxnSp>
        <p:nvCxnSpPr>
          <p:cNvPr id="57" name="Connecteur droit 56"/>
          <p:cNvCxnSpPr/>
          <p:nvPr/>
        </p:nvCxnSpPr>
        <p:spPr>
          <a:xfrm>
            <a:off x="6372200" y="583405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372200" y="620688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</a:t>
            </a:r>
            <a:endParaRPr lang="fr-FR" sz="2000" b="1" dirty="0"/>
          </a:p>
        </p:txBody>
      </p:sp>
      <p:sp>
        <p:nvSpPr>
          <p:cNvPr id="59" name="Rectangle 58"/>
          <p:cNvSpPr/>
          <p:nvPr/>
        </p:nvSpPr>
        <p:spPr>
          <a:xfrm>
            <a:off x="7020272" y="33265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sp>
        <p:nvSpPr>
          <p:cNvPr id="60" name="Rectangle 59"/>
          <p:cNvSpPr/>
          <p:nvPr/>
        </p:nvSpPr>
        <p:spPr>
          <a:xfrm>
            <a:off x="7380312" y="11663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-25000" dirty="0"/>
          </a:p>
        </p:txBody>
      </p:sp>
      <p:cxnSp>
        <p:nvCxnSpPr>
          <p:cNvPr id="61" name="Connecteur droit 60"/>
          <p:cNvCxnSpPr/>
          <p:nvPr/>
        </p:nvCxnSpPr>
        <p:spPr>
          <a:xfrm>
            <a:off x="7380312" y="571830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452320" y="620688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dirty="0"/>
          </a:p>
        </p:txBody>
      </p:sp>
      <p:sp>
        <p:nvSpPr>
          <p:cNvPr id="63" name="Rectangle 62"/>
          <p:cNvSpPr/>
          <p:nvPr/>
        </p:nvSpPr>
        <p:spPr>
          <a:xfrm>
            <a:off x="7956376" y="33265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64" name="Rectangle 63"/>
          <p:cNvSpPr/>
          <p:nvPr/>
        </p:nvSpPr>
        <p:spPr>
          <a:xfrm>
            <a:off x="8460432" y="11663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-25000" dirty="0"/>
          </a:p>
        </p:txBody>
      </p:sp>
      <p:cxnSp>
        <p:nvCxnSpPr>
          <p:cNvPr id="65" name="Connecteur droit 64"/>
          <p:cNvCxnSpPr/>
          <p:nvPr/>
        </p:nvCxnSpPr>
        <p:spPr>
          <a:xfrm>
            <a:off x="8388424" y="571830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8388424" y="620688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dirty="0"/>
          </a:p>
        </p:txBody>
      </p:sp>
      <p:sp>
        <p:nvSpPr>
          <p:cNvPr id="67" name="Rectangle 66"/>
          <p:cNvSpPr/>
          <p:nvPr/>
        </p:nvSpPr>
        <p:spPr>
          <a:xfrm>
            <a:off x="107504" y="1268760"/>
            <a:ext cx="8928992" cy="16561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79512" y="1266202"/>
            <a:ext cx="1947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print"/>
          <a:srcRect l="70874" t="45359" r="6446" b="33641"/>
          <a:stretch>
            <a:fillRect/>
          </a:stretch>
        </p:blipFill>
        <p:spPr bwMode="auto">
          <a:xfrm>
            <a:off x="6804248" y="1546893"/>
            <a:ext cx="2073830" cy="108012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>
          <a:xfrm>
            <a:off x="179512" y="1293728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L’association en parallèle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con-ducteurs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ohmiques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résistance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équivalente à 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unique conducteur ohmique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dont l’inverse de la résistance est égale à 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somme des inverses des résistances 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372200" y="3933056"/>
            <a:ext cx="1076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Volt</a:t>
            </a:r>
            <a:endParaRPr lang="fr-FR" dirty="0"/>
          </a:p>
        </p:txBody>
      </p:sp>
      <p:sp>
        <p:nvSpPr>
          <p:cNvPr id="73" name="Rectangle 72"/>
          <p:cNvSpPr/>
          <p:nvPr/>
        </p:nvSpPr>
        <p:spPr>
          <a:xfrm>
            <a:off x="7577546" y="3933056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Ampère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74" name="Rectangle 73"/>
          <p:cNvSpPr/>
          <p:nvPr/>
        </p:nvSpPr>
        <p:spPr>
          <a:xfrm>
            <a:off x="6300192" y="5445224"/>
            <a:ext cx="2699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Watt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W = 1 V.A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cxnSp>
        <p:nvCxnSpPr>
          <p:cNvPr id="76" name="Connecteur droit 75"/>
          <p:cNvCxnSpPr/>
          <p:nvPr/>
        </p:nvCxnSpPr>
        <p:spPr>
          <a:xfrm>
            <a:off x="7020272" y="4221088"/>
            <a:ext cx="864096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8244408" y="4221088"/>
            <a:ext cx="36004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>
            <a:off x="7020272" y="5013176"/>
            <a:ext cx="36004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35" grpId="0"/>
      <p:bldP spid="37" grpId="0" animBg="1"/>
      <p:bldP spid="72" grpId="0"/>
      <p:bldP spid="73" grpId="0"/>
      <p:bldP spid="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7504" y="404664"/>
            <a:ext cx="8928992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37" y="413681"/>
            <a:ext cx="1463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12440" t="31920" r="53068" b="58000"/>
          <a:stretch>
            <a:fillRect/>
          </a:stretch>
        </p:blipFill>
        <p:spPr bwMode="auto">
          <a:xfrm>
            <a:off x="0" y="1988840"/>
            <a:ext cx="3240360" cy="53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3" cstate="print"/>
          <a:srcRect l="3800" t="31952" r="47144" b="37330"/>
          <a:stretch>
            <a:fillRect/>
          </a:stretch>
        </p:blipFill>
        <p:spPr bwMode="auto">
          <a:xfrm>
            <a:off x="0" y="2852936"/>
            <a:ext cx="2915816" cy="114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4" cstate="print"/>
          <a:srcRect l="26021" t="32716" r="25699" b="36420"/>
          <a:stretch>
            <a:fillRect/>
          </a:stretch>
        </p:blipFill>
        <p:spPr bwMode="auto">
          <a:xfrm>
            <a:off x="0" y="5275500"/>
            <a:ext cx="29523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2915816" y="2492896"/>
          <a:ext cx="6120680" cy="1645920"/>
        </p:xfrm>
        <a:graphic>
          <a:graphicData uri="http://schemas.openxmlformats.org/drawingml/2006/table">
            <a:tbl>
              <a:tblPr/>
              <a:tblGrid>
                <a:gridCol w="1800200"/>
                <a:gridCol w="2055640"/>
                <a:gridCol w="226484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Puissance POSITIVE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Puissance NEGATIVE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Interprétation du signe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Comportement du dipôle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2915816" y="4964318"/>
          <a:ext cx="6192688" cy="1645920"/>
        </p:xfrm>
        <a:graphic>
          <a:graphicData uri="http://schemas.openxmlformats.org/drawingml/2006/table">
            <a:tbl>
              <a:tblPr/>
              <a:tblGrid>
                <a:gridCol w="1841374"/>
                <a:gridCol w="2119066"/>
                <a:gridCol w="223224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Puissance POSITIVE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Puissance NEGATIVE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Interprétation du signe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Comportement du dipôle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 l="12440" t="72800" r="50002" b="16299"/>
          <a:stretch>
            <a:fillRect/>
          </a:stretch>
        </p:blipFill>
        <p:spPr bwMode="auto">
          <a:xfrm>
            <a:off x="0" y="4365104"/>
            <a:ext cx="35283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727591" y="2962227"/>
            <a:ext cx="20882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Puissance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reçue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76256" y="2976360"/>
            <a:ext cx="22677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Puissance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fournie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circuit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788024" y="3693882"/>
            <a:ext cx="20162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RECEPTEUR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876256" y="3691324"/>
            <a:ext cx="216024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GENERATEUR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860032" y="6139596"/>
            <a:ext cx="2016224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GENERATEUR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948264" y="6139596"/>
            <a:ext cx="187220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RECEPTEUR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948264" y="5456799"/>
            <a:ext cx="18478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Puissance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reçue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716016" y="5456799"/>
            <a:ext cx="223224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Puissance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fournie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circuit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75856" y="2060848"/>
            <a:ext cx="338437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Flèches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dirty="0" smtClean="0"/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 smtClean="0"/>
              <a:t> de sens opposés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3563888" y="4483412"/>
            <a:ext cx="338437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Flèches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dirty="0" smtClean="0"/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 smtClean="0"/>
              <a:t> de même sens</a:t>
            </a:r>
            <a:endParaRPr lang="fr-FR" sz="2000" dirty="0"/>
          </a:p>
        </p:txBody>
      </p:sp>
      <p:sp>
        <p:nvSpPr>
          <p:cNvPr id="27" name="Rectangle 26"/>
          <p:cNvSpPr/>
          <p:nvPr/>
        </p:nvSpPr>
        <p:spPr>
          <a:xfrm>
            <a:off x="251520" y="430372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puissance électrique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échangée par un dipôle est égale au produit de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tension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ses bornes par l’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intensité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courant électrique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la traverse.</a:t>
            </a:r>
            <a:r>
              <a:rPr lang="fr-FR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64288" y="620688"/>
            <a:ext cx="1624099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= U x </a:t>
            </a:r>
            <a:r>
              <a:rPr lang="fr-F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800" dirty="0"/>
          </a:p>
        </p:txBody>
      </p:sp>
      <p:sp>
        <p:nvSpPr>
          <p:cNvPr id="31" name="Rectangle 30"/>
          <p:cNvSpPr/>
          <p:nvPr/>
        </p:nvSpPr>
        <p:spPr>
          <a:xfrm>
            <a:off x="6372200" y="-27384"/>
            <a:ext cx="1076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Volt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7577546" y="-27384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Ampère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6300192" y="1484784"/>
            <a:ext cx="2699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Watt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W = 1 V.A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7020272" y="260648"/>
            <a:ext cx="864096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8244408" y="260648"/>
            <a:ext cx="36004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7020272" y="1052736"/>
            <a:ext cx="36004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  <p:bldP spid="5125" grpId="0"/>
      <p:bldP spid="5126" grpId="0"/>
      <p:bldP spid="5127" grpId="0"/>
      <p:bldP spid="5128" grpId="0"/>
      <p:bldP spid="5129" grpId="0"/>
      <p:bldP spid="28" grpId="0" animBg="1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7504" y="3861048"/>
            <a:ext cx="8928992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 1"/>
          <p:cNvPicPr/>
          <p:nvPr/>
        </p:nvPicPr>
        <p:blipFill>
          <a:blip r:embed="rId2" cstate="print"/>
          <a:srcRect l="26021" t="32716" r="25699" b="36420"/>
          <a:stretch>
            <a:fillRect/>
          </a:stretch>
        </p:blipFill>
        <p:spPr bwMode="auto">
          <a:xfrm>
            <a:off x="0" y="883012"/>
            <a:ext cx="29523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915816" y="577860"/>
          <a:ext cx="6192688" cy="1645920"/>
        </p:xfrm>
        <a:graphic>
          <a:graphicData uri="http://schemas.openxmlformats.org/drawingml/2006/table">
            <a:tbl>
              <a:tblPr/>
              <a:tblGrid>
                <a:gridCol w="1841374"/>
                <a:gridCol w="2119066"/>
                <a:gridCol w="223224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Puissance POSITIVE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Puissance NEGATIVE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Interprétation du signe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Comportement du dipôle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12440" t="72800" r="50002" b="16299"/>
          <a:stretch>
            <a:fillRect/>
          </a:stretch>
        </p:blipFill>
        <p:spPr bwMode="auto">
          <a:xfrm>
            <a:off x="0" y="-27384"/>
            <a:ext cx="35283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60032" y="1747108"/>
            <a:ext cx="2016224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GENERATEUR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948264" y="1747108"/>
            <a:ext cx="187220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RECEPTEUR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948264" y="1064311"/>
            <a:ext cx="18478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Puissance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reçue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716016" y="1064311"/>
            <a:ext cx="223224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Puissance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fournie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circuit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3888" y="90924"/>
            <a:ext cx="338437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Flèches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dirty="0" smtClean="0"/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 smtClean="0"/>
              <a:t> de même sens</a:t>
            </a:r>
            <a:endParaRPr lang="fr-FR" sz="20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420888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98637" y="2276872"/>
            <a:ext cx="7345363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i="1" dirty="0" smtClean="0"/>
              <a:t>Il existe bien des dipôles qui se comportent comme des générateurs à un instant et qui se comportent comme des récepteurs à un autre instant (</a:t>
            </a:r>
            <a:r>
              <a:rPr lang="fr-FR" sz="2000" i="1" u="sng" dirty="0" smtClean="0"/>
              <a:t>exemples</a:t>
            </a:r>
            <a:r>
              <a:rPr lang="fr-FR" sz="2000" i="1" dirty="0" smtClean="0"/>
              <a:t> : les condensateurs, les batteries …).</a:t>
            </a:r>
            <a:endParaRPr lang="fr-F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3501008"/>
            <a:ext cx="3025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Energi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 électrique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3861048"/>
            <a:ext cx="1463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661248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98637" y="5517232"/>
            <a:ext cx="7345363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i="1" dirty="0" smtClean="0"/>
              <a:t>Il existe une autre unité d’énergie : </a:t>
            </a:r>
            <a:r>
              <a:rPr lang="fr-FR" sz="2000" b="1" dirty="0" smtClean="0">
                <a:solidFill>
                  <a:srgbClr val="FF0000"/>
                </a:solidFill>
              </a:rPr>
              <a:t>le wattheure (Wh) </a:t>
            </a:r>
            <a:r>
              <a:rPr lang="fr-FR" sz="2000" i="1" dirty="0" smtClean="0"/>
              <a:t>qui correspond à la quantité d’énergie transférée avec une puissance de </a:t>
            </a:r>
            <a:r>
              <a:rPr lang="fr-FR" sz="2000" b="1" dirty="0" smtClean="0"/>
              <a:t>1 W</a:t>
            </a:r>
            <a:r>
              <a:rPr lang="fr-FR" sz="2000" i="1" dirty="0" smtClean="0"/>
              <a:t> pendant </a:t>
            </a:r>
            <a:r>
              <a:rPr lang="fr-FR" sz="2000" b="1" dirty="0" smtClean="0"/>
              <a:t>1 h</a:t>
            </a:r>
            <a:r>
              <a:rPr lang="fr-FR" sz="2000" i="1" dirty="0" smtClean="0"/>
              <a:t>, soit : </a:t>
            </a:r>
            <a:r>
              <a:rPr lang="fr-FR" sz="2000" b="1" u="sng" dirty="0" smtClean="0">
                <a:solidFill>
                  <a:srgbClr val="FF0000"/>
                </a:solidFill>
              </a:rPr>
              <a:t>1 Wh = 3600 J</a:t>
            </a:r>
            <a:r>
              <a:rPr lang="fr-FR" sz="2000" i="1" dirty="0" smtClean="0"/>
              <a:t>.</a:t>
            </a:r>
            <a:endParaRPr lang="fr-FR" sz="2000" dirty="0"/>
          </a:p>
        </p:txBody>
      </p:sp>
      <p:sp>
        <p:nvSpPr>
          <p:cNvPr id="19" name="Rectangle 18"/>
          <p:cNvSpPr/>
          <p:nvPr/>
        </p:nvSpPr>
        <p:spPr>
          <a:xfrm>
            <a:off x="251520" y="3886756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L’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 électrique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échangée par un dipôle est égale au produit de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puissance électrique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qu’il échange par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durée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son fonctionnement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76256" y="4077072"/>
            <a:ext cx="2045371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800" b="1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él</a:t>
            </a:r>
            <a:r>
              <a:rPr lang="fr-F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P </a:t>
            </a:r>
            <a:r>
              <a:rPr lang="fr-FR" sz="2800" b="1" dirty="0" smtClean="0">
                <a:solidFill>
                  <a:prstClr val="black"/>
                </a:solidFill>
                <a:latin typeface="Arial"/>
                <a:cs typeface="Arial"/>
              </a:rPr>
              <a:t>×</a:t>
            </a:r>
            <a:r>
              <a:rPr lang="fr-F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fr-FR" sz="2800" dirty="0"/>
          </a:p>
        </p:txBody>
      </p:sp>
      <p:sp>
        <p:nvSpPr>
          <p:cNvPr id="21" name="Rectangle 20"/>
          <p:cNvSpPr/>
          <p:nvPr/>
        </p:nvSpPr>
        <p:spPr>
          <a:xfrm>
            <a:off x="6372200" y="3429000"/>
            <a:ext cx="1156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Watt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7577546" y="3429000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Seconde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6156176" y="4941168"/>
            <a:ext cx="3635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Joule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J = 1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W.s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7020272" y="3717032"/>
            <a:ext cx="792088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8244408" y="3717032"/>
            <a:ext cx="36004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7020272" y="4509120"/>
            <a:ext cx="36004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2" grpId="0"/>
      <p:bldP spid="13" grpId="0"/>
      <p:bldP spid="18" grpId="0" animBg="1"/>
      <p:bldP spid="20" grpId="0" animBg="1"/>
      <p:bldP spid="21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860032" y="4365104"/>
            <a:ext cx="1656184" cy="50405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34935"/>
            <a:ext cx="3025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Energi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 électrique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25305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8637" y="1981289"/>
            <a:ext cx="7345363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i="1" dirty="0" smtClean="0"/>
              <a:t>Il existe une autre unité d’énergie : </a:t>
            </a:r>
            <a:r>
              <a:rPr lang="fr-FR" sz="2000" b="1" dirty="0" smtClean="0">
                <a:solidFill>
                  <a:srgbClr val="FF0000"/>
                </a:solidFill>
              </a:rPr>
              <a:t>le wattheure (Wh) </a:t>
            </a:r>
            <a:r>
              <a:rPr lang="fr-FR" sz="2000" i="1" dirty="0" smtClean="0"/>
              <a:t>qui correspond à la quantité d’énergie transférée avec une puissance de </a:t>
            </a:r>
            <a:r>
              <a:rPr lang="fr-FR" sz="2000" b="1" dirty="0" smtClean="0"/>
              <a:t>1 W</a:t>
            </a:r>
            <a:r>
              <a:rPr lang="fr-FR" sz="2000" i="1" dirty="0" smtClean="0"/>
              <a:t> pendant </a:t>
            </a:r>
            <a:r>
              <a:rPr lang="fr-FR" sz="2000" b="1" dirty="0" smtClean="0"/>
              <a:t>1 h</a:t>
            </a:r>
            <a:r>
              <a:rPr lang="fr-FR" sz="2000" i="1" dirty="0" smtClean="0"/>
              <a:t>, soit : </a:t>
            </a:r>
            <a:r>
              <a:rPr lang="fr-FR" sz="2000" b="1" u="sng" dirty="0" smtClean="0">
                <a:solidFill>
                  <a:srgbClr val="FF0000"/>
                </a:solidFill>
              </a:rPr>
              <a:t>1 Wh = 3600 J</a:t>
            </a:r>
            <a:r>
              <a:rPr lang="fr-FR" sz="2000" i="1" dirty="0" smtClean="0"/>
              <a:t>.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1259632" y="3212976"/>
            <a:ext cx="5149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Comportement de certains dipôles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3573016"/>
            <a:ext cx="3741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Le conducteur ohmique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56699" t="20160" r="8336" b="48761"/>
          <a:stretch>
            <a:fillRect/>
          </a:stretch>
        </p:blipFill>
        <p:spPr bwMode="auto">
          <a:xfrm>
            <a:off x="6695728" y="4365104"/>
            <a:ext cx="24482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89972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Expression de la puissance échangée par un conducteur ohmique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44788" y="4367662"/>
            <a:ext cx="144016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= U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5503099"/>
            <a:ext cx="169168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 </a:t>
            </a:r>
            <a:r>
              <a:rPr lang="fr-FR" sz="2400" b="1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² &gt;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54123" y="4390812"/>
            <a:ext cx="2666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 = (R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1410" y="4399829"/>
            <a:ext cx="2272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= R </a:t>
            </a:r>
            <a:r>
              <a:rPr lang="fr-FR" sz="2400" b="1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²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0" y="5040274"/>
            <a:ext cx="3851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Interprétation du signe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63688" y="5517232"/>
            <a:ext cx="7596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Donc, en convention récepteur, cela signifie 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conducteur ohmique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reçoit réellement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cette puissance électrique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il se comporte donc réellement comme un récepteur.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107504" y="476672"/>
            <a:ext cx="8928992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2" y="476672"/>
            <a:ext cx="1463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1520" y="502380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L’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 électrique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échangée par un dipôle est égale au produit de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puissance électrique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qu’il échange par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durée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son fonctionnement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76256" y="692696"/>
            <a:ext cx="2045371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800" b="1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él</a:t>
            </a:r>
            <a:r>
              <a:rPr lang="fr-F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P </a:t>
            </a:r>
            <a:r>
              <a:rPr lang="fr-FR" sz="2800" b="1" dirty="0" smtClean="0">
                <a:solidFill>
                  <a:prstClr val="black"/>
                </a:solidFill>
                <a:latin typeface="Arial"/>
                <a:cs typeface="Arial"/>
              </a:rPr>
              <a:t>×</a:t>
            </a:r>
            <a:r>
              <a:rPr lang="fr-F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fr-FR" sz="2800" dirty="0"/>
          </a:p>
        </p:txBody>
      </p:sp>
      <p:sp>
        <p:nvSpPr>
          <p:cNvPr id="32" name="Rectangle 31"/>
          <p:cNvSpPr/>
          <p:nvPr/>
        </p:nvSpPr>
        <p:spPr>
          <a:xfrm>
            <a:off x="6372200" y="44624"/>
            <a:ext cx="1156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Watt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7577546" y="44624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Seconde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6156176" y="1556792"/>
            <a:ext cx="3635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Joule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J = 1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W.s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>
            <a:off x="7020272" y="332656"/>
            <a:ext cx="792088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8244408" y="332656"/>
            <a:ext cx="36004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7020272" y="1124744"/>
            <a:ext cx="36004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8" grpId="0"/>
      <p:bldP spid="9" grpId="0"/>
      <p:bldP spid="46086" grpId="0"/>
      <p:bldP spid="46087" grpId="0"/>
      <p:bldP spid="46088" grpId="0"/>
      <p:bldP spid="17" grpId="0"/>
      <p:bldP spid="18" grpId="0"/>
      <p:bldP spid="26" grpId="0"/>
      <p:bldP spid="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55840" y="802804"/>
            <a:ext cx="1656184" cy="50405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3741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Le conducteur ohmique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6699" t="20160" r="8336" b="48761"/>
          <a:stretch>
            <a:fillRect/>
          </a:stretch>
        </p:blipFill>
        <p:spPr bwMode="auto">
          <a:xfrm>
            <a:off x="6695728" y="720080"/>
            <a:ext cx="24482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3645024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Cette puissance dite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effet JOULE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»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dissipée sous forme de transfert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milieu extérieur.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5831929"/>
            <a:ext cx="9144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Grille-pain / Bouilloire / Radiateurs électriques / Plaques de cuisson électriques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827584" y="6263977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Echauffement de n’importe quel appareil électrique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0" y="321297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En quoi cette puissance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est-elle transformée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?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0" y="54411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Citer des applications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de la vie courante où ce phénomène a lieu</a:t>
            </a:r>
            <a:r>
              <a:rPr kumimoji="0" lang="fr-FR" sz="24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: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4" name="Image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365104"/>
            <a:ext cx="6315039" cy="97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0" y="3326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Expression de la puissance échangée par un conducteur ohmique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144788" y="800597"/>
            <a:ext cx="144016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= U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2039164"/>
            <a:ext cx="169168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 </a:t>
            </a:r>
            <a:r>
              <a:rPr lang="fr-FR" sz="2400" b="1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² &gt;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54123" y="823747"/>
            <a:ext cx="2666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 = (R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81410" y="832764"/>
            <a:ext cx="2272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= R </a:t>
            </a:r>
            <a:r>
              <a:rPr lang="fr-FR" sz="2400" b="1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²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0" y="1576339"/>
            <a:ext cx="3851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Interprétation du signe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63688" y="2053297"/>
            <a:ext cx="7596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Donc, en convention récepteur, cela signifie 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conducteur ohmique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reçoit réellement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cette puissance électrique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il se comporte donc réellement comme un récepteur.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  <p:bldP spid="47106" grpId="0"/>
      <p:bldP spid="47107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504" y="52717"/>
            <a:ext cx="8856984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SENS CONVENTIONNEL du courant électrique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44624"/>
            <a:ext cx="8640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                C’est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sens dans lequel se déplace(raie)nt les charges positives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Les charges négatives se déplacent en sens contraire.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196752"/>
            <a:ext cx="4241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i="1" u="sng" dirty="0" smtClean="0"/>
              <a:t>L’INTENSITE du courant électrique :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1598023"/>
            <a:ext cx="864096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Analogie avec le débit de l’eau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(en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.s 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– 1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 circulant dans un tuyau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r>
              <a:rPr kumimoji="0" 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9512" y="5301208"/>
            <a:ext cx="8784976" cy="14401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755576" y="2132856"/>
            <a:ext cx="4814249" cy="3024336"/>
            <a:chOff x="755576" y="2132856"/>
            <a:chExt cx="4814249" cy="302433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3864" t="31920" r="9281" b="26921"/>
            <a:stretch>
              <a:fillRect/>
            </a:stretch>
          </p:blipFill>
          <p:spPr bwMode="auto">
            <a:xfrm>
              <a:off x="755576" y="2132856"/>
              <a:ext cx="4814249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411760" y="2204864"/>
              <a:ext cx="231899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300192" y="2996952"/>
            <a:ext cx="1915413" cy="1368152"/>
            <a:chOff x="6300192" y="2996952"/>
            <a:chExt cx="1915413" cy="136815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39689" t="54599" r="50389" b="32801"/>
            <a:stretch>
              <a:fillRect/>
            </a:stretch>
          </p:blipFill>
          <p:spPr bwMode="auto">
            <a:xfrm>
              <a:off x="6300192" y="2996952"/>
              <a:ext cx="1915413" cy="136815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7426920" y="3068960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7380312" y="5445224"/>
            <a:ext cx="1440160" cy="936104"/>
            <a:chOff x="7524328" y="5373216"/>
            <a:chExt cx="1296144" cy="864096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71262" t="39920" r="15981" b="44960"/>
            <a:stretch>
              <a:fillRect/>
            </a:stretch>
          </p:blipFill>
          <p:spPr bwMode="auto">
            <a:xfrm>
              <a:off x="7524328" y="5373216"/>
              <a:ext cx="1296144" cy="8640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8316416" y="5392264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79512" y="5301208"/>
            <a:ext cx="871296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 on peut considérer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 l’intensité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d’un courant </a:t>
            </a:r>
          </a:p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électrique est 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débit de charges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donné par la relation :</a:t>
            </a:r>
          </a:p>
          <a:p>
            <a:pPr lvl="0" fontAlgn="base">
              <a:spcBef>
                <a:spcPct val="0"/>
              </a:spcBef>
            </a:pPr>
            <a:endParaRPr lang="fr-FR" sz="10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où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la charge électrique (en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Coulomb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qui traverse la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fil conducteur pendant une durée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secondes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6" grpId="0" animBg="1"/>
      <p:bldP spid="10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3140968"/>
            <a:ext cx="4169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La source de tension réelle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-396552" y="3861048"/>
            <a:ext cx="997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Rappeler la relation entre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kumimoji="0" lang="fr-FR" sz="2400" b="1" i="0" u="sng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AB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E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602" t="29400" r="19916" b="26081"/>
          <a:stretch>
            <a:fillRect/>
          </a:stretch>
        </p:blipFill>
        <p:spPr bwMode="auto">
          <a:xfrm>
            <a:off x="5321051" y="3356992"/>
            <a:ext cx="382294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0" y="312064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Cette puissance dite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effet JOULE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»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dissipée sous forme de transfert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milieu extérieur.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2235641"/>
            <a:ext cx="9144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Grille-pain / Bouilloire / Radiateurs électriques / Plaques de cuisson électriques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827584" y="2609814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Echauffement de n’importe quel appareil électrique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0" y="-6210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En quoi cette puissance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est-elle transformée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?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0" y="184482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Citer des applications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de la vie courante où ce phénomène a lieu</a:t>
            </a:r>
            <a:r>
              <a:rPr kumimoji="0" lang="fr-FR" sz="24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: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5" name="Image 4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08720"/>
            <a:ext cx="6315039" cy="97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0" y="350100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19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1520" y="4336245"/>
            <a:ext cx="1968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E –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/>
          </a:p>
        </p:txBody>
      </p:sp>
      <p:sp>
        <p:nvSpPr>
          <p:cNvPr id="48" name="Rectangle 47"/>
          <p:cNvSpPr/>
          <p:nvPr/>
        </p:nvSpPr>
        <p:spPr>
          <a:xfrm>
            <a:off x="251520" y="4768293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E – 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60018" y="4792801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(en convention récepteur)</a:t>
            </a:r>
            <a:endParaRPr lang="fr-FR" dirty="0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0" y="526229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Exprimer la </a:t>
            </a:r>
            <a:r>
              <a:rPr lang="fr-FR" sz="2400" b="1" i="1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puissance fournie par le générateur réel</a:t>
            </a:r>
            <a:r>
              <a:rPr lang="fr-FR" sz="2400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 en fonction de deux autres puissances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59832" y="5661248"/>
            <a:ext cx="4815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multiplie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relation précédente par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419872" y="6165304"/>
            <a:ext cx="3733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E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-27384"/>
            <a:ext cx="4169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La source de tension réelle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-396552" y="728321"/>
            <a:ext cx="997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Rappeler la relation entre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kumimoji="0" lang="fr-FR" sz="2400" b="1" i="0" u="sng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AB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E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602" t="29400" r="19916" b="26081"/>
          <a:stretch>
            <a:fillRect/>
          </a:stretch>
        </p:blipFill>
        <p:spPr bwMode="auto">
          <a:xfrm>
            <a:off x="5321051" y="44624"/>
            <a:ext cx="382294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0" y="33265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19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1520" y="1167893"/>
            <a:ext cx="1968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E –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/>
          </a:p>
        </p:txBody>
      </p:sp>
      <p:sp>
        <p:nvSpPr>
          <p:cNvPr id="48" name="Rectangle 47"/>
          <p:cNvSpPr/>
          <p:nvPr/>
        </p:nvSpPr>
        <p:spPr>
          <a:xfrm>
            <a:off x="251520" y="1599941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E – 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60018" y="1624449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(en convention récepteur)</a:t>
            </a:r>
            <a:endParaRPr lang="fr-FR" dirty="0"/>
          </a:p>
        </p:txBody>
      </p:sp>
      <p:sp>
        <p:nvSpPr>
          <p:cNvPr id="52" name="Rectangle 51"/>
          <p:cNvSpPr/>
          <p:nvPr/>
        </p:nvSpPr>
        <p:spPr>
          <a:xfrm>
            <a:off x="2627784" y="3297684"/>
            <a:ext cx="3733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E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60232" y="3068960"/>
            <a:ext cx="22860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Arial" pitchFamily="34" charset="0"/>
                <a:cs typeface="Arial" pitchFamily="34" charset="0"/>
              </a:rPr>
              <a:t>Puissance perdue par effet Joule</a:t>
            </a:r>
            <a:r>
              <a:rPr lang="fr-F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à cause de la résistance interne du générateur réel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3789040"/>
            <a:ext cx="2123728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Puissance </a:t>
            </a:r>
            <a:r>
              <a:rPr lang="fr-FR" sz="2000" b="1" i="1" u="sng" dirty="0" smtClean="0">
                <a:latin typeface="Arial" pitchFamily="34" charset="0"/>
                <a:cs typeface="Arial" pitchFamily="34" charset="0"/>
              </a:rPr>
              <a:t>fournie par le générateur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réel au circuit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2987824" y="4581128"/>
            <a:ext cx="324036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Puissance que fournirait le générateur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au circuit s’il </a:t>
            </a: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était </a:t>
            </a:r>
            <a:r>
              <a:rPr lang="fr-FR" sz="2000" b="1" i="1" u="sng" dirty="0" smtClean="0">
                <a:latin typeface="Arial" pitchFamily="34" charset="0"/>
                <a:cs typeface="Arial" pitchFamily="34" charset="0"/>
              </a:rPr>
              <a:t>idéal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*</a:t>
            </a:r>
            <a:endParaRPr lang="fr-F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5805264"/>
            <a:ext cx="889248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*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=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Puissance que le générateur recevrait sous forme mécanique / lumineuse / chimique s’il s’agit d’un alternateur, d’une photopile ou d’une pile électrochimique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2627784" y="3284984"/>
            <a:ext cx="1152128" cy="50405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4067944" y="3284984"/>
            <a:ext cx="864096" cy="504056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5292080" y="3284984"/>
            <a:ext cx="1080120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>
            <a:stCxn id="24" idx="2"/>
            <a:endCxn id="21" idx="3"/>
          </p:cNvCxnSpPr>
          <p:nvPr/>
        </p:nvCxnSpPr>
        <p:spPr>
          <a:xfrm flipH="1">
            <a:off x="2375248" y="3789040"/>
            <a:ext cx="828600" cy="66172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5" idx="2"/>
          </p:cNvCxnSpPr>
          <p:nvPr/>
        </p:nvCxnSpPr>
        <p:spPr>
          <a:xfrm>
            <a:off x="4499992" y="3789040"/>
            <a:ext cx="0" cy="864096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796136" y="3789040"/>
            <a:ext cx="864096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0" y="220834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</a:t>
            </a:r>
            <a:r>
              <a:rPr lang="fr-FR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Exprimer la </a:t>
            </a:r>
            <a:r>
              <a:rPr lang="fr-FR" sz="2400" b="1" i="1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puissance fournie par le générateur réel</a:t>
            </a:r>
            <a:r>
              <a:rPr lang="fr-FR" sz="2400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 en fonction de deux autres puissances</a:t>
            </a:r>
            <a:r>
              <a:rPr lang="fr-FR" sz="2400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lang="fr-FR" sz="2400" dirty="0" smtClean="0"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59832" y="2607295"/>
            <a:ext cx="4815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multiplie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relation précédente par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1025" grpId="0" animBg="1"/>
      <p:bldP spid="24" grpId="0" animBg="1"/>
      <p:bldP spid="25" grpId="0" animBg="1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79512" y="-13727"/>
            <a:ext cx="4815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multiplie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relation précédente par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27784" y="469121"/>
            <a:ext cx="3733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E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60232" y="253097"/>
            <a:ext cx="22860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Arial" pitchFamily="34" charset="0"/>
                <a:cs typeface="Arial" pitchFamily="34" charset="0"/>
              </a:rPr>
              <a:t>Puissance perdue par effet Joule</a:t>
            </a:r>
            <a:r>
              <a:rPr lang="fr-F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à cause de la résistance interne du générateur réel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973177"/>
            <a:ext cx="2123728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Puissance </a:t>
            </a:r>
            <a:r>
              <a:rPr lang="fr-FR" sz="2000" b="1" i="1" u="sng" dirty="0" smtClean="0">
                <a:latin typeface="Arial" pitchFamily="34" charset="0"/>
                <a:cs typeface="Arial" pitchFamily="34" charset="0"/>
              </a:rPr>
              <a:t>fournie par le générateur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réel au circuit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2987824" y="1765265"/>
            <a:ext cx="324036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Puissance que fournirait le générateur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au circuit s’il </a:t>
            </a: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était </a:t>
            </a:r>
            <a:r>
              <a:rPr lang="fr-FR" sz="2000" b="1" i="1" u="sng" dirty="0" smtClean="0">
                <a:latin typeface="Arial" pitchFamily="34" charset="0"/>
                <a:cs typeface="Arial" pitchFamily="34" charset="0"/>
              </a:rPr>
              <a:t>idéal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*</a:t>
            </a:r>
            <a:endParaRPr lang="fr-F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852936"/>
            <a:ext cx="889248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*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=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Puissance que </a:t>
            </a:r>
            <a:r>
              <a:rPr kumimoji="0" lang="fr-FR" sz="2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 générateur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recevrait sous forme mécanique / lumineuse / chimique s’il s’agit d’un alternateur, d’une photopile ou d’une pile électrochimique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2627784" y="469121"/>
            <a:ext cx="1152128" cy="50405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4067944" y="469121"/>
            <a:ext cx="864096" cy="504056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5292080" y="469121"/>
            <a:ext cx="1080120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>
            <a:stCxn id="24" idx="2"/>
            <a:endCxn id="21" idx="3"/>
          </p:cNvCxnSpPr>
          <p:nvPr/>
        </p:nvCxnSpPr>
        <p:spPr>
          <a:xfrm flipH="1">
            <a:off x="2375248" y="973177"/>
            <a:ext cx="828600" cy="66172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5" idx="2"/>
          </p:cNvCxnSpPr>
          <p:nvPr/>
        </p:nvCxnSpPr>
        <p:spPr>
          <a:xfrm>
            <a:off x="4499992" y="973177"/>
            <a:ext cx="0" cy="864096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796136" y="973177"/>
            <a:ext cx="864096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27584" y="393305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3) Bilan de puissance dans un circuit électrique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27" name="Image 2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17" t="27623" r="13457" b="13727"/>
          <a:stretch>
            <a:fillRect/>
          </a:stretch>
        </p:blipFill>
        <p:spPr bwMode="auto">
          <a:xfrm>
            <a:off x="6287844" y="4365104"/>
            <a:ext cx="2856156" cy="213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0" y="4365104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 générateur réel, de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f.e.m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de résistance interne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alimente un conducteur ohmique de résistance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-396552" y="5127575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Donner la relation existant entre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E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467544" y="5445224"/>
            <a:ext cx="6264696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des mailles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5877272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– r x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R x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>
            <a:off x="6479703" y="4293096"/>
            <a:ext cx="2664297" cy="2348880"/>
          </a:xfrm>
          <a:custGeom>
            <a:avLst/>
            <a:gdLst>
              <a:gd name="connsiteX0" fmla="*/ 200 w 10000"/>
              <a:gd name="connsiteY0" fmla="*/ 2133 h 10012"/>
              <a:gd name="connsiteX1" fmla="*/ 4686 w 10000"/>
              <a:gd name="connsiteY1" fmla="*/ 134 h 10012"/>
              <a:gd name="connsiteX2" fmla="*/ 9512 w 10000"/>
              <a:gd name="connsiteY2" fmla="*/ 2935 h 10012"/>
              <a:gd name="connsiteX3" fmla="*/ 7601 w 10000"/>
              <a:gd name="connsiteY3" fmla="*/ 8984 h 10012"/>
              <a:gd name="connsiteX4" fmla="*/ 2469 w 10000"/>
              <a:gd name="connsiteY4" fmla="*/ 9119 h 10012"/>
              <a:gd name="connsiteX5" fmla="*/ 0 w 10000"/>
              <a:gd name="connsiteY5" fmla="*/ 6331 h 10012"/>
              <a:gd name="connsiteX0" fmla="*/ 200 w 10164"/>
              <a:gd name="connsiteY0" fmla="*/ 2133 h 10131"/>
              <a:gd name="connsiteX1" fmla="*/ 4686 w 10164"/>
              <a:gd name="connsiteY1" fmla="*/ 134 h 10131"/>
              <a:gd name="connsiteX2" fmla="*/ 9512 w 10164"/>
              <a:gd name="connsiteY2" fmla="*/ 2935 h 10131"/>
              <a:gd name="connsiteX3" fmla="*/ 8600 w 10164"/>
              <a:gd name="connsiteY3" fmla="*/ 9103 h 10131"/>
              <a:gd name="connsiteX4" fmla="*/ 2469 w 10164"/>
              <a:gd name="connsiteY4" fmla="*/ 9119 h 10131"/>
              <a:gd name="connsiteX5" fmla="*/ 0 w 10164"/>
              <a:gd name="connsiteY5" fmla="*/ 6331 h 10131"/>
              <a:gd name="connsiteX0" fmla="*/ 200 w 10164"/>
              <a:gd name="connsiteY0" fmla="*/ 2133 h 10181"/>
              <a:gd name="connsiteX1" fmla="*/ 4686 w 10164"/>
              <a:gd name="connsiteY1" fmla="*/ 134 h 10181"/>
              <a:gd name="connsiteX2" fmla="*/ 9512 w 10164"/>
              <a:gd name="connsiteY2" fmla="*/ 2935 h 10181"/>
              <a:gd name="connsiteX3" fmla="*/ 8600 w 10164"/>
              <a:gd name="connsiteY3" fmla="*/ 9103 h 10181"/>
              <a:gd name="connsiteX4" fmla="*/ 2200 w 10164"/>
              <a:gd name="connsiteY4" fmla="*/ 9406 h 10181"/>
              <a:gd name="connsiteX5" fmla="*/ 0 w 10164"/>
              <a:gd name="connsiteY5" fmla="*/ 6331 h 10181"/>
              <a:gd name="connsiteX0" fmla="*/ 200 w 10052"/>
              <a:gd name="connsiteY0" fmla="*/ 2049 h 10282"/>
              <a:gd name="connsiteX1" fmla="*/ 4686 w 10052"/>
              <a:gd name="connsiteY1" fmla="*/ 50 h 10282"/>
              <a:gd name="connsiteX2" fmla="*/ 9400 w 10052"/>
              <a:gd name="connsiteY2" fmla="*/ 1746 h 10282"/>
              <a:gd name="connsiteX3" fmla="*/ 8600 w 10052"/>
              <a:gd name="connsiteY3" fmla="*/ 9019 h 10282"/>
              <a:gd name="connsiteX4" fmla="*/ 2200 w 10052"/>
              <a:gd name="connsiteY4" fmla="*/ 9322 h 10282"/>
              <a:gd name="connsiteX5" fmla="*/ 0 w 10052"/>
              <a:gd name="connsiteY5" fmla="*/ 6247 h 10282"/>
              <a:gd name="connsiteX0" fmla="*/ 200 w 10100"/>
              <a:gd name="connsiteY0" fmla="*/ 2474 h 10707"/>
              <a:gd name="connsiteX1" fmla="*/ 4400 w 10100"/>
              <a:gd name="connsiteY1" fmla="*/ 50 h 10707"/>
              <a:gd name="connsiteX2" fmla="*/ 9400 w 10100"/>
              <a:gd name="connsiteY2" fmla="*/ 2171 h 10707"/>
              <a:gd name="connsiteX3" fmla="*/ 8600 w 10100"/>
              <a:gd name="connsiteY3" fmla="*/ 9444 h 10707"/>
              <a:gd name="connsiteX4" fmla="*/ 2200 w 10100"/>
              <a:gd name="connsiteY4" fmla="*/ 9747 h 10707"/>
              <a:gd name="connsiteX5" fmla="*/ 0 w 10100"/>
              <a:gd name="connsiteY5" fmla="*/ 6672 h 10707"/>
              <a:gd name="connsiteX0" fmla="*/ 200 w 10100"/>
              <a:gd name="connsiteY0" fmla="*/ 2474 h 10815"/>
              <a:gd name="connsiteX1" fmla="*/ 4400 w 10100"/>
              <a:gd name="connsiteY1" fmla="*/ 50 h 10815"/>
              <a:gd name="connsiteX2" fmla="*/ 9400 w 10100"/>
              <a:gd name="connsiteY2" fmla="*/ 2171 h 10815"/>
              <a:gd name="connsiteX3" fmla="*/ 8600 w 10100"/>
              <a:gd name="connsiteY3" fmla="*/ 9444 h 10815"/>
              <a:gd name="connsiteX4" fmla="*/ 2200 w 10100"/>
              <a:gd name="connsiteY4" fmla="*/ 10353 h 10815"/>
              <a:gd name="connsiteX5" fmla="*/ 0 w 10100"/>
              <a:gd name="connsiteY5" fmla="*/ 6672 h 10815"/>
              <a:gd name="connsiteX0" fmla="*/ 200 w 10133"/>
              <a:gd name="connsiteY0" fmla="*/ 2474 h 11111"/>
              <a:gd name="connsiteX1" fmla="*/ 4400 w 10133"/>
              <a:gd name="connsiteY1" fmla="*/ 50 h 11111"/>
              <a:gd name="connsiteX2" fmla="*/ 9400 w 10133"/>
              <a:gd name="connsiteY2" fmla="*/ 2171 h 11111"/>
              <a:gd name="connsiteX3" fmla="*/ 8800 w 10133"/>
              <a:gd name="connsiteY3" fmla="*/ 9747 h 11111"/>
              <a:gd name="connsiteX4" fmla="*/ 2200 w 10133"/>
              <a:gd name="connsiteY4" fmla="*/ 10353 h 11111"/>
              <a:gd name="connsiteX5" fmla="*/ 0 w 10133"/>
              <a:gd name="connsiteY5" fmla="*/ 6672 h 11111"/>
              <a:gd name="connsiteX0" fmla="*/ 200 w 10533"/>
              <a:gd name="connsiteY0" fmla="*/ 2525 h 11212"/>
              <a:gd name="connsiteX1" fmla="*/ 4400 w 10533"/>
              <a:gd name="connsiteY1" fmla="*/ 101 h 11212"/>
              <a:gd name="connsiteX2" fmla="*/ 9800 w 10533"/>
              <a:gd name="connsiteY2" fmla="*/ 1919 h 11212"/>
              <a:gd name="connsiteX3" fmla="*/ 8800 w 10533"/>
              <a:gd name="connsiteY3" fmla="*/ 9798 h 11212"/>
              <a:gd name="connsiteX4" fmla="*/ 2200 w 10533"/>
              <a:gd name="connsiteY4" fmla="*/ 10404 h 11212"/>
              <a:gd name="connsiteX5" fmla="*/ 0 w 10533"/>
              <a:gd name="connsiteY5" fmla="*/ 6723 h 11212"/>
              <a:gd name="connsiteX0" fmla="*/ 200 w 10600"/>
              <a:gd name="connsiteY0" fmla="*/ 2525 h 11515"/>
              <a:gd name="connsiteX1" fmla="*/ 4400 w 10600"/>
              <a:gd name="connsiteY1" fmla="*/ 101 h 11515"/>
              <a:gd name="connsiteX2" fmla="*/ 9800 w 10600"/>
              <a:gd name="connsiteY2" fmla="*/ 1919 h 11515"/>
              <a:gd name="connsiteX3" fmla="*/ 9200 w 10600"/>
              <a:gd name="connsiteY3" fmla="*/ 10101 h 11515"/>
              <a:gd name="connsiteX4" fmla="*/ 2200 w 10600"/>
              <a:gd name="connsiteY4" fmla="*/ 10404 h 11515"/>
              <a:gd name="connsiteX5" fmla="*/ 0 w 10600"/>
              <a:gd name="connsiteY5" fmla="*/ 6723 h 11515"/>
              <a:gd name="connsiteX0" fmla="*/ 900 w 11300"/>
              <a:gd name="connsiteY0" fmla="*/ 2474 h 11464"/>
              <a:gd name="connsiteX1" fmla="*/ 700 w 11300"/>
              <a:gd name="connsiteY1" fmla="*/ 2171 h 11464"/>
              <a:gd name="connsiteX2" fmla="*/ 5100 w 11300"/>
              <a:gd name="connsiteY2" fmla="*/ 50 h 11464"/>
              <a:gd name="connsiteX3" fmla="*/ 10500 w 11300"/>
              <a:gd name="connsiteY3" fmla="*/ 1868 h 11464"/>
              <a:gd name="connsiteX4" fmla="*/ 9900 w 11300"/>
              <a:gd name="connsiteY4" fmla="*/ 10050 h 11464"/>
              <a:gd name="connsiteX5" fmla="*/ 2900 w 11300"/>
              <a:gd name="connsiteY5" fmla="*/ 10353 h 11464"/>
              <a:gd name="connsiteX6" fmla="*/ 700 w 11300"/>
              <a:gd name="connsiteY6" fmla="*/ 6672 h 11464"/>
              <a:gd name="connsiteX0" fmla="*/ 767 w 11300"/>
              <a:gd name="connsiteY0" fmla="*/ 3080 h 12070"/>
              <a:gd name="connsiteX1" fmla="*/ 567 w 11300"/>
              <a:gd name="connsiteY1" fmla="*/ 2777 h 12070"/>
              <a:gd name="connsiteX2" fmla="*/ 4167 w 11300"/>
              <a:gd name="connsiteY2" fmla="*/ 50 h 12070"/>
              <a:gd name="connsiteX3" fmla="*/ 10367 w 11300"/>
              <a:gd name="connsiteY3" fmla="*/ 2474 h 12070"/>
              <a:gd name="connsiteX4" fmla="*/ 9767 w 11300"/>
              <a:gd name="connsiteY4" fmla="*/ 10656 h 12070"/>
              <a:gd name="connsiteX5" fmla="*/ 2767 w 11300"/>
              <a:gd name="connsiteY5" fmla="*/ 10959 h 12070"/>
              <a:gd name="connsiteX6" fmla="*/ 567 w 11300"/>
              <a:gd name="connsiteY6" fmla="*/ 7278 h 12070"/>
              <a:gd name="connsiteX0" fmla="*/ 0 w 10733"/>
              <a:gd name="connsiteY0" fmla="*/ 2777 h 12070"/>
              <a:gd name="connsiteX1" fmla="*/ 3600 w 10733"/>
              <a:gd name="connsiteY1" fmla="*/ 50 h 12070"/>
              <a:gd name="connsiteX2" fmla="*/ 9800 w 10733"/>
              <a:gd name="connsiteY2" fmla="*/ 2474 h 12070"/>
              <a:gd name="connsiteX3" fmla="*/ 9200 w 10733"/>
              <a:gd name="connsiteY3" fmla="*/ 10656 h 12070"/>
              <a:gd name="connsiteX4" fmla="*/ 2200 w 10733"/>
              <a:gd name="connsiteY4" fmla="*/ 10959 h 12070"/>
              <a:gd name="connsiteX5" fmla="*/ 0 w 10733"/>
              <a:gd name="connsiteY5" fmla="*/ 7278 h 1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3" h="12070">
                <a:moveTo>
                  <a:pt x="0" y="2777"/>
                </a:moveTo>
                <a:cubicBezTo>
                  <a:pt x="567" y="2272"/>
                  <a:pt x="1967" y="101"/>
                  <a:pt x="3600" y="50"/>
                </a:cubicBezTo>
                <a:cubicBezTo>
                  <a:pt x="5233" y="0"/>
                  <a:pt x="8867" y="706"/>
                  <a:pt x="9800" y="2474"/>
                </a:cubicBezTo>
                <a:cubicBezTo>
                  <a:pt x="10733" y="4242"/>
                  <a:pt x="10467" y="9242"/>
                  <a:pt x="9200" y="10656"/>
                </a:cubicBezTo>
                <a:cubicBezTo>
                  <a:pt x="7933" y="12070"/>
                  <a:pt x="3733" y="11522"/>
                  <a:pt x="2200" y="10959"/>
                </a:cubicBezTo>
                <a:cubicBezTo>
                  <a:pt x="667" y="10396"/>
                  <a:pt x="600" y="8442"/>
                  <a:pt x="0" y="7278"/>
                </a:cubicBez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3203848" y="5926130"/>
            <a:ext cx="2662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(Résistances en 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convention récepteur)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3" grpId="0"/>
      <p:bldP spid="35" grpId="0"/>
      <p:bldP spid="36" grpId="0"/>
      <p:bldP spid="37" grpId="0" animBg="1"/>
      <p:bldP spid="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17" t="27623" r="13457" b="13727"/>
          <a:stretch>
            <a:fillRect/>
          </a:stretch>
        </p:blipFill>
        <p:spPr bwMode="auto">
          <a:xfrm>
            <a:off x="6084168" y="980728"/>
            <a:ext cx="2856156" cy="213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reeform 10"/>
          <p:cNvSpPr>
            <a:spLocks/>
          </p:cNvSpPr>
          <p:nvPr/>
        </p:nvSpPr>
        <p:spPr bwMode="auto">
          <a:xfrm>
            <a:off x="6479703" y="908720"/>
            <a:ext cx="2664297" cy="2520280"/>
          </a:xfrm>
          <a:custGeom>
            <a:avLst/>
            <a:gdLst>
              <a:gd name="connsiteX0" fmla="*/ 200 w 10000"/>
              <a:gd name="connsiteY0" fmla="*/ 2133 h 10012"/>
              <a:gd name="connsiteX1" fmla="*/ 4686 w 10000"/>
              <a:gd name="connsiteY1" fmla="*/ 134 h 10012"/>
              <a:gd name="connsiteX2" fmla="*/ 9512 w 10000"/>
              <a:gd name="connsiteY2" fmla="*/ 2935 h 10012"/>
              <a:gd name="connsiteX3" fmla="*/ 7601 w 10000"/>
              <a:gd name="connsiteY3" fmla="*/ 8984 h 10012"/>
              <a:gd name="connsiteX4" fmla="*/ 2469 w 10000"/>
              <a:gd name="connsiteY4" fmla="*/ 9119 h 10012"/>
              <a:gd name="connsiteX5" fmla="*/ 0 w 10000"/>
              <a:gd name="connsiteY5" fmla="*/ 6331 h 10012"/>
              <a:gd name="connsiteX0" fmla="*/ 200 w 10164"/>
              <a:gd name="connsiteY0" fmla="*/ 2133 h 10131"/>
              <a:gd name="connsiteX1" fmla="*/ 4686 w 10164"/>
              <a:gd name="connsiteY1" fmla="*/ 134 h 10131"/>
              <a:gd name="connsiteX2" fmla="*/ 9512 w 10164"/>
              <a:gd name="connsiteY2" fmla="*/ 2935 h 10131"/>
              <a:gd name="connsiteX3" fmla="*/ 8600 w 10164"/>
              <a:gd name="connsiteY3" fmla="*/ 9103 h 10131"/>
              <a:gd name="connsiteX4" fmla="*/ 2469 w 10164"/>
              <a:gd name="connsiteY4" fmla="*/ 9119 h 10131"/>
              <a:gd name="connsiteX5" fmla="*/ 0 w 10164"/>
              <a:gd name="connsiteY5" fmla="*/ 6331 h 10131"/>
              <a:gd name="connsiteX0" fmla="*/ 200 w 10164"/>
              <a:gd name="connsiteY0" fmla="*/ 2133 h 10181"/>
              <a:gd name="connsiteX1" fmla="*/ 4686 w 10164"/>
              <a:gd name="connsiteY1" fmla="*/ 134 h 10181"/>
              <a:gd name="connsiteX2" fmla="*/ 9512 w 10164"/>
              <a:gd name="connsiteY2" fmla="*/ 2935 h 10181"/>
              <a:gd name="connsiteX3" fmla="*/ 8600 w 10164"/>
              <a:gd name="connsiteY3" fmla="*/ 9103 h 10181"/>
              <a:gd name="connsiteX4" fmla="*/ 2200 w 10164"/>
              <a:gd name="connsiteY4" fmla="*/ 9406 h 10181"/>
              <a:gd name="connsiteX5" fmla="*/ 0 w 10164"/>
              <a:gd name="connsiteY5" fmla="*/ 6331 h 10181"/>
              <a:gd name="connsiteX0" fmla="*/ 200 w 10052"/>
              <a:gd name="connsiteY0" fmla="*/ 2049 h 10282"/>
              <a:gd name="connsiteX1" fmla="*/ 4686 w 10052"/>
              <a:gd name="connsiteY1" fmla="*/ 50 h 10282"/>
              <a:gd name="connsiteX2" fmla="*/ 9400 w 10052"/>
              <a:gd name="connsiteY2" fmla="*/ 1746 h 10282"/>
              <a:gd name="connsiteX3" fmla="*/ 8600 w 10052"/>
              <a:gd name="connsiteY3" fmla="*/ 9019 h 10282"/>
              <a:gd name="connsiteX4" fmla="*/ 2200 w 10052"/>
              <a:gd name="connsiteY4" fmla="*/ 9322 h 10282"/>
              <a:gd name="connsiteX5" fmla="*/ 0 w 10052"/>
              <a:gd name="connsiteY5" fmla="*/ 6247 h 10282"/>
              <a:gd name="connsiteX0" fmla="*/ 200 w 10100"/>
              <a:gd name="connsiteY0" fmla="*/ 2474 h 10707"/>
              <a:gd name="connsiteX1" fmla="*/ 4400 w 10100"/>
              <a:gd name="connsiteY1" fmla="*/ 50 h 10707"/>
              <a:gd name="connsiteX2" fmla="*/ 9400 w 10100"/>
              <a:gd name="connsiteY2" fmla="*/ 2171 h 10707"/>
              <a:gd name="connsiteX3" fmla="*/ 8600 w 10100"/>
              <a:gd name="connsiteY3" fmla="*/ 9444 h 10707"/>
              <a:gd name="connsiteX4" fmla="*/ 2200 w 10100"/>
              <a:gd name="connsiteY4" fmla="*/ 9747 h 10707"/>
              <a:gd name="connsiteX5" fmla="*/ 0 w 10100"/>
              <a:gd name="connsiteY5" fmla="*/ 6672 h 10707"/>
              <a:gd name="connsiteX0" fmla="*/ 200 w 10100"/>
              <a:gd name="connsiteY0" fmla="*/ 2474 h 10815"/>
              <a:gd name="connsiteX1" fmla="*/ 4400 w 10100"/>
              <a:gd name="connsiteY1" fmla="*/ 50 h 10815"/>
              <a:gd name="connsiteX2" fmla="*/ 9400 w 10100"/>
              <a:gd name="connsiteY2" fmla="*/ 2171 h 10815"/>
              <a:gd name="connsiteX3" fmla="*/ 8600 w 10100"/>
              <a:gd name="connsiteY3" fmla="*/ 9444 h 10815"/>
              <a:gd name="connsiteX4" fmla="*/ 2200 w 10100"/>
              <a:gd name="connsiteY4" fmla="*/ 10353 h 10815"/>
              <a:gd name="connsiteX5" fmla="*/ 0 w 10100"/>
              <a:gd name="connsiteY5" fmla="*/ 6672 h 10815"/>
              <a:gd name="connsiteX0" fmla="*/ 200 w 10133"/>
              <a:gd name="connsiteY0" fmla="*/ 2474 h 11111"/>
              <a:gd name="connsiteX1" fmla="*/ 4400 w 10133"/>
              <a:gd name="connsiteY1" fmla="*/ 50 h 11111"/>
              <a:gd name="connsiteX2" fmla="*/ 9400 w 10133"/>
              <a:gd name="connsiteY2" fmla="*/ 2171 h 11111"/>
              <a:gd name="connsiteX3" fmla="*/ 8800 w 10133"/>
              <a:gd name="connsiteY3" fmla="*/ 9747 h 11111"/>
              <a:gd name="connsiteX4" fmla="*/ 2200 w 10133"/>
              <a:gd name="connsiteY4" fmla="*/ 10353 h 11111"/>
              <a:gd name="connsiteX5" fmla="*/ 0 w 10133"/>
              <a:gd name="connsiteY5" fmla="*/ 6672 h 11111"/>
              <a:gd name="connsiteX0" fmla="*/ 200 w 10533"/>
              <a:gd name="connsiteY0" fmla="*/ 2525 h 11212"/>
              <a:gd name="connsiteX1" fmla="*/ 4400 w 10533"/>
              <a:gd name="connsiteY1" fmla="*/ 101 h 11212"/>
              <a:gd name="connsiteX2" fmla="*/ 9800 w 10533"/>
              <a:gd name="connsiteY2" fmla="*/ 1919 h 11212"/>
              <a:gd name="connsiteX3" fmla="*/ 8800 w 10533"/>
              <a:gd name="connsiteY3" fmla="*/ 9798 h 11212"/>
              <a:gd name="connsiteX4" fmla="*/ 2200 w 10533"/>
              <a:gd name="connsiteY4" fmla="*/ 10404 h 11212"/>
              <a:gd name="connsiteX5" fmla="*/ 0 w 10533"/>
              <a:gd name="connsiteY5" fmla="*/ 6723 h 11212"/>
              <a:gd name="connsiteX0" fmla="*/ 200 w 10600"/>
              <a:gd name="connsiteY0" fmla="*/ 2525 h 11515"/>
              <a:gd name="connsiteX1" fmla="*/ 4400 w 10600"/>
              <a:gd name="connsiteY1" fmla="*/ 101 h 11515"/>
              <a:gd name="connsiteX2" fmla="*/ 9800 w 10600"/>
              <a:gd name="connsiteY2" fmla="*/ 1919 h 11515"/>
              <a:gd name="connsiteX3" fmla="*/ 9200 w 10600"/>
              <a:gd name="connsiteY3" fmla="*/ 10101 h 11515"/>
              <a:gd name="connsiteX4" fmla="*/ 2200 w 10600"/>
              <a:gd name="connsiteY4" fmla="*/ 10404 h 11515"/>
              <a:gd name="connsiteX5" fmla="*/ 0 w 10600"/>
              <a:gd name="connsiteY5" fmla="*/ 6723 h 11515"/>
              <a:gd name="connsiteX0" fmla="*/ 900 w 11300"/>
              <a:gd name="connsiteY0" fmla="*/ 2474 h 11464"/>
              <a:gd name="connsiteX1" fmla="*/ 700 w 11300"/>
              <a:gd name="connsiteY1" fmla="*/ 2171 h 11464"/>
              <a:gd name="connsiteX2" fmla="*/ 5100 w 11300"/>
              <a:gd name="connsiteY2" fmla="*/ 50 h 11464"/>
              <a:gd name="connsiteX3" fmla="*/ 10500 w 11300"/>
              <a:gd name="connsiteY3" fmla="*/ 1868 h 11464"/>
              <a:gd name="connsiteX4" fmla="*/ 9900 w 11300"/>
              <a:gd name="connsiteY4" fmla="*/ 10050 h 11464"/>
              <a:gd name="connsiteX5" fmla="*/ 2900 w 11300"/>
              <a:gd name="connsiteY5" fmla="*/ 10353 h 11464"/>
              <a:gd name="connsiteX6" fmla="*/ 700 w 11300"/>
              <a:gd name="connsiteY6" fmla="*/ 6672 h 11464"/>
              <a:gd name="connsiteX0" fmla="*/ 767 w 11300"/>
              <a:gd name="connsiteY0" fmla="*/ 3080 h 12070"/>
              <a:gd name="connsiteX1" fmla="*/ 567 w 11300"/>
              <a:gd name="connsiteY1" fmla="*/ 2777 h 12070"/>
              <a:gd name="connsiteX2" fmla="*/ 4167 w 11300"/>
              <a:gd name="connsiteY2" fmla="*/ 50 h 12070"/>
              <a:gd name="connsiteX3" fmla="*/ 10367 w 11300"/>
              <a:gd name="connsiteY3" fmla="*/ 2474 h 12070"/>
              <a:gd name="connsiteX4" fmla="*/ 9767 w 11300"/>
              <a:gd name="connsiteY4" fmla="*/ 10656 h 12070"/>
              <a:gd name="connsiteX5" fmla="*/ 2767 w 11300"/>
              <a:gd name="connsiteY5" fmla="*/ 10959 h 12070"/>
              <a:gd name="connsiteX6" fmla="*/ 567 w 11300"/>
              <a:gd name="connsiteY6" fmla="*/ 7278 h 12070"/>
              <a:gd name="connsiteX0" fmla="*/ 0 w 10733"/>
              <a:gd name="connsiteY0" fmla="*/ 2777 h 12070"/>
              <a:gd name="connsiteX1" fmla="*/ 3600 w 10733"/>
              <a:gd name="connsiteY1" fmla="*/ 50 h 12070"/>
              <a:gd name="connsiteX2" fmla="*/ 9800 w 10733"/>
              <a:gd name="connsiteY2" fmla="*/ 2474 h 12070"/>
              <a:gd name="connsiteX3" fmla="*/ 9200 w 10733"/>
              <a:gd name="connsiteY3" fmla="*/ 10656 h 12070"/>
              <a:gd name="connsiteX4" fmla="*/ 2200 w 10733"/>
              <a:gd name="connsiteY4" fmla="*/ 10959 h 12070"/>
              <a:gd name="connsiteX5" fmla="*/ 0 w 10733"/>
              <a:gd name="connsiteY5" fmla="*/ 7278 h 1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3" h="12070">
                <a:moveTo>
                  <a:pt x="0" y="2777"/>
                </a:moveTo>
                <a:cubicBezTo>
                  <a:pt x="567" y="2272"/>
                  <a:pt x="1967" y="101"/>
                  <a:pt x="3600" y="50"/>
                </a:cubicBezTo>
                <a:cubicBezTo>
                  <a:pt x="5233" y="0"/>
                  <a:pt x="8867" y="706"/>
                  <a:pt x="9800" y="2474"/>
                </a:cubicBezTo>
                <a:cubicBezTo>
                  <a:pt x="10733" y="4242"/>
                  <a:pt x="10467" y="9242"/>
                  <a:pt x="9200" y="10656"/>
                </a:cubicBezTo>
                <a:cubicBezTo>
                  <a:pt x="7933" y="12070"/>
                  <a:pt x="3733" y="11522"/>
                  <a:pt x="2200" y="10959"/>
                </a:cubicBezTo>
                <a:cubicBezTo>
                  <a:pt x="667" y="10396"/>
                  <a:pt x="600" y="8442"/>
                  <a:pt x="0" y="7278"/>
                </a:cubicBez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2852936"/>
            <a:ext cx="6588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</a:t>
            </a:r>
            <a:r>
              <a:rPr lang="fr-FR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Exprimer la </a:t>
            </a:r>
            <a:r>
              <a:rPr lang="fr-FR" sz="2400" b="1" i="1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puissance fournie par le générateur idéal</a:t>
            </a:r>
            <a:r>
              <a:rPr lang="fr-FR" sz="2400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 en fonction de deux autres puissances</a:t>
            </a:r>
            <a:r>
              <a:rPr lang="fr-FR" sz="2400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lang="fr-FR" sz="2400" dirty="0" smtClean="0"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3500" y="3657724"/>
            <a:ext cx="323991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multiplie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tout par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23527" y="4479032"/>
            <a:ext cx="2160241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Puissance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fournie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le générateur de tension idéal</a:t>
            </a:r>
            <a:endParaRPr kumimoji="0" lang="fr-FR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347864" y="5487144"/>
            <a:ext cx="2808312" cy="12542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Puissance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dissipée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effet Joule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dans la résistance interne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générateur réel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660232" y="4551040"/>
            <a:ext cx="2267744" cy="1296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Puissance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dissipée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effet Joule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dans la résistance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55776" y="4263008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x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r x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²  +  R x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² </a:t>
            </a:r>
            <a:endParaRPr lang="fr-FR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79316" y="365772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x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r x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² – R x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² = 0</a:t>
            </a:r>
            <a:endParaRPr lang="fr-FR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avec flèche 33"/>
          <p:cNvCxnSpPr>
            <a:endCxn id="52229" idx="3"/>
          </p:cNvCxnSpPr>
          <p:nvPr/>
        </p:nvCxnSpPr>
        <p:spPr>
          <a:xfrm flipH="1">
            <a:off x="2483768" y="4695056"/>
            <a:ext cx="576064" cy="468052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42" idx="2"/>
          </p:cNvCxnSpPr>
          <p:nvPr/>
        </p:nvCxnSpPr>
        <p:spPr>
          <a:xfrm>
            <a:off x="4572000" y="4695056"/>
            <a:ext cx="0" cy="7920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059832" y="4263008"/>
            <a:ext cx="792088" cy="432048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139952" y="4263008"/>
            <a:ext cx="864096" cy="4320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/>
          <p:cNvCxnSpPr>
            <a:endCxn id="52231" idx="1"/>
          </p:cNvCxnSpPr>
          <p:nvPr/>
        </p:nvCxnSpPr>
        <p:spPr>
          <a:xfrm>
            <a:off x="5796136" y="4695056"/>
            <a:ext cx="864096" cy="50405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364088" y="4263008"/>
            <a:ext cx="936104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827584" y="69515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3) Bilan de puissance dans un circuit électrique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501563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 générateur réel, de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f.e.m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de résistance interne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alimente un conducteur ohmique de résistance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-396552" y="1264034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Donner la relation existant entre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E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467544" y="1581683"/>
            <a:ext cx="6264696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des mailles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0" y="2013731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– r x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R x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03848" y="2062589"/>
            <a:ext cx="2662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(Résistances en 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convention récepteur)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  <p:bldP spid="52229" grpId="0" animBg="1"/>
      <p:bldP spid="52230" grpId="0" animBg="1"/>
      <p:bldP spid="52231" grpId="0" animBg="1"/>
      <p:bldP spid="31" grpId="0"/>
      <p:bldP spid="32" grpId="0"/>
      <p:bldP spid="39" grpId="0" animBg="1"/>
      <p:bldP spid="42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512" y="44624"/>
            <a:ext cx="8784976" cy="14401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même, on peut considérer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que l’intensité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d’un courant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électrique est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débit de charges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donné par la relation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fr-FR" sz="5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où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la charge électrique 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Coulomb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qui traverse la </a:t>
            </a:r>
          </a:p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section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fil conducteur pendant une durée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secondes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1628800"/>
            <a:ext cx="5364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Unité de l’intensité du courant électrique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8064" y="1628800"/>
            <a:ext cx="1680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L’Ampère (A)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864681" y="1587608"/>
            <a:ext cx="2322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A = 1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C.s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b="1" dirty="0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060848"/>
            <a:ext cx="6741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Notation de l’intensité du courant électrique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ou 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i 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?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2420889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Lettre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majuscule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pour 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intensité stationnaire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(c'est-à-dire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Lettre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minuscule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pour 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intensité variable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dans le temps.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212976"/>
            <a:ext cx="8474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Dans ce cas, l’expression de l’intensité instantanée s’écrit :</a:t>
            </a:r>
            <a:endParaRPr lang="fr-FR" sz="20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où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dq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la charge électrique qui traverse la section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fil 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conducteur pendant une durée infiniment petite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/>
          <a:srcRect l="64259" t="19319" r="20622" b="61361"/>
          <a:stretch>
            <a:fillRect/>
          </a:stretch>
        </p:blipFill>
        <p:spPr bwMode="auto">
          <a:xfrm>
            <a:off x="7452320" y="2996952"/>
            <a:ext cx="1402591" cy="10081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109538" y="9939338"/>
            <a:ext cx="695801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où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q est la charge électrique (en Coulomb, C) qui traverse la section S d’un fil conducteur pendant une durée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 = 1 s.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436510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Représentation du courant électrique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0" y="4797152"/>
            <a:ext cx="91440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 choisit arbitrairement un sens pour le courant électrique dans chaque fil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	-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si le courant circule réellement dans le sens indiqué, 		l’intensité du courant électrique est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positive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		-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sinon elle est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négative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7452320" y="116632"/>
            <a:ext cx="1440160" cy="936104"/>
            <a:chOff x="7524328" y="5373216"/>
            <a:chExt cx="1296144" cy="864096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71262" t="39920" r="15981" b="44960"/>
            <a:stretch>
              <a:fillRect/>
            </a:stretch>
          </p:blipFill>
          <p:spPr bwMode="auto">
            <a:xfrm>
              <a:off x="7524328" y="5373216"/>
              <a:ext cx="1296144" cy="8640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8316416" y="5392264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9" grpId="0"/>
      <p:bldP spid="10" grpId="0"/>
      <p:bldP spid="11" grpId="0"/>
      <p:bldP spid="17436" grpId="0"/>
      <p:bldP spid="174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6741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Notation de l’intensité du courant électrique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ou 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i 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?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32657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Lettre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majuscule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pour 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intensité stationnaire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(c'est-à-dire constante)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Lettre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minuscule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pour 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intensité variable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dans le temps.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24744"/>
            <a:ext cx="8474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Dans ce cas, l’expression de l’intensité instantanée s’écrit :</a:t>
            </a:r>
            <a:endParaRPr lang="fr-FR" sz="20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où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dq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la charge électrique qui traverse la section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fil 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conducteur pendant une durée infiniment petite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l="64259" t="19319" r="20622" b="61361"/>
          <a:stretch>
            <a:fillRect/>
          </a:stretch>
        </p:blipFill>
        <p:spPr bwMode="auto">
          <a:xfrm>
            <a:off x="7452320" y="908720"/>
            <a:ext cx="1402591" cy="10081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0" y="227687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Représentation du courant électrique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09538" y="9939338"/>
            <a:ext cx="695801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où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q est la charge électrique (en Coulomb, C) qui traverse la section S d’un fil conducteur pendant une durée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 = 1 s.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5085184"/>
            <a:ext cx="68762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A l’extérieur d’un générateur, le courant électrique circule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réellement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la borne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vers la borne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donc positive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alors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’ est négative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On a la relation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’ = –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4437112"/>
            <a:ext cx="68762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 est le signe de l’intensité du courant électrique représentée sur les circuits ci-contre ?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0" y="2636912"/>
            <a:ext cx="91440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 choisit arbitrairement un sens pour le courant électrique dans chaque fil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	-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si le courant circule réellement dans le sens indiqué, 		l’intensité du courant électrique est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positive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		-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sinon elle est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négative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60" name="Picture 28"/>
          <p:cNvPicPr>
            <a:picLocks noChangeAspect="1" noChangeArrowheads="1"/>
          </p:cNvPicPr>
          <p:nvPr/>
        </p:nvPicPr>
        <p:blipFill>
          <a:blip r:embed="rId3" cstate="print"/>
          <a:srcRect l="77962" t="33079" r="8336" b="28601"/>
          <a:stretch>
            <a:fillRect/>
          </a:stretch>
        </p:blipFill>
        <p:spPr bwMode="auto">
          <a:xfrm>
            <a:off x="7236296" y="4077072"/>
            <a:ext cx="1767809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673780"/>
            <a:ext cx="68762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A l’extérieur d’un générateur, le courant électrique circule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réellement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de la borne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vers la borne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est donc positive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alors que 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’ est négative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300" dirty="0" smtClean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On a la relation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’ = –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679262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L’intensité du courant électrique représentée sur les circuits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ci-contre est-elle positive ou négative ?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60" name="Picture 28"/>
          <p:cNvPicPr>
            <a:picLocks noChangeAspect="1" noChangeArrowheads="1"/>
          </p:cNvPicPr>
          <p:nvPr/>
        </p:nvPicPr>
        <p:blipFill>
          <a:blip r:embed="rId2" cstate="print"/>
          <a:srcRect l="77962" t="33079" r="8336" b="49632"/>
          <a:stretch>
            <a:fillRect/>
          </a:stretch>
        </p:blipFill>
        <p:spPr bwMode="auto">
          <a:xfrm>
            <a:off x="7236297" y="0"/>
            <a:ext cx="165618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227687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Mesure de l’intensité du courant électrique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51" name="Rectangle 9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568" name="Rectangle 112"/>
          <p:cNvSpPr>
            <a:spLocks noChangeArrowheads="1"/>
          </p:cNvSpPr>
          <p:nvPr/>
        </p:nvSpPr>
        <p:spPr bwMode="auto">
          <a:xfrm>
            <a:off x="0" y="350100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ampèremètres ci-dessous mesurent-ils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?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– 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I’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– I’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 </a:t>
            </a:r>
          </a:p>
        </p:txBody>
      </p:sp>
      <p:pic>
        <p:nvPicPr>
          <p:cNvPr id="19569" name="Picture 113"/>
          <p:cNvPicPr>
            <a:picLocks noChangeAspect="1" noChangeArrowheads="1"/>
          </p:cNvPicPr>
          <p:nvPr/>
        </p:nvPicPr>
        <p:blipFill>
          <a:blip r:embed="rId3" cstate="print"/>
          <a:srcRect l="13702" t="34440" r="62201" b="41201"/>
          <a:stretch>
            <a:fillRect/>
          </a:stretch>
        </p:blipFill>
        <p:spPr bwMode="auto">
          <a:xfrm>
            <a:off x="0" y="3861048"/>
            <a:ext cx="2229676" cy="126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113"/>
          <p:cNvPicPr>
            <a:picLocks noChangeAspect="1" noChangeArrowheads="1"/>
          </p:cNvPicPr>
          <p:nvPr/>
        </p:nvPicPr>
        <p:blipFill>
          <a:blip r:embed="rId3" cstate="print"/>
          <a:srcRect l="51029" t="34440" r="25346" b="41201"/>
          <a:stretch>
            <a:fillRect/>
          </a:stretch>
        </p:blipFill>
        <p:spPr bwMode="auto">
          <a:xfrm>
            <a:off x="2267744" y="3861048"/>
            <a:ext cx="2185957" cy="126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70" name="Picture 114"/>
          <p:cNvPicPr>
            <a:picLocks noChangeAspect="1" noChangeArrowheads="1"/>
          </p:cNvPicPr>
          <p:nvPr/>
        </p:nvPicPr>
        <p:blipFill>
          <a:blip r:embed="rId4" cstate="print"/>
          <a:srcRect l="30861" t="35279" r="45987" b="41201"/>
          <a:stretch>
            <a:fillRect/>
          </a:stretch>
        </p:blipFill>
        <p:spPr bwMode="auto">
          <a:xfrm>
            <a:off x="4644008" y="3861048"/>
            <a:ext cx="21422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114"/>
          <p:cNvPicPr>
            <a:picLocks noChangeAspect="1" noChangeArrowheads="1"/>
          </p:cNvPicPr>
          <p:nvPr/>
        </p:nvPicPr>
        <p:blipFill>
          <a:blip r:embed="rId4" cstate="print"/>
          <a:srcRect l="65770" t="35279" r="10550" b="41201"/>
          <a:stretch>
            <a:fillRect/>
          </a:stretch>
        </p:blipFill>
        <p:spPr bwMode="auto">
          <a:xfrm>
            <a:off x="6952953" y="3861048"/>
            <a:ext cx="219104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Rectangle 113"/>
          <p:cNvSpPr/>
          <p:nvPr/>
        </p:nvSpPr>
        <p:spPr>
          <a:xfrm>
            <a:off x="251520" y="5189130"/>
            <a:ext cx="148630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Mesure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endParaRPr lang="fr-FR" dirty="0"/>
          </a:p>
        </p:txBody>
      </p:sp>
      <p:sp>
        <p:nvSpPr>
          <p:cNvPr id="115" name="Rectangle 114"/>
          <p:cNvSpPr/>
          <p:nvPr/>
        </p:nvSpPr>
        <p:spPr>
          <a:xfrm>
            <a:off x="2555776" y="5157192"/>
            <a:ext cx="122982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Mesure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endParaRPr lang="fr-FR" dirty="0"/>
          </a:p>
        </p:txBody>
      </p:sp>
      <p:sp>
        <p:nvSpPr>
          <p:cNvPr id="116" name="Rectangle 115"/>
          <p:cNvSpPr/>
          <p:nvPr/>
        </p:nvSpPr>
        <p:spPr>
          <a:xfrm>
            <a:off x="5220072" y="5131484"/>
            <a:ext cx="15712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Mesure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’</a:t>
            </a:r>
            <a:endParaRPr lang="fr-FR" sz="2000" dirty="0"/>
          </a:p>
        </p:txBody>
      </p:sp>
      <p:sp>
        <p:nvSpPr>
          <p:cNvPr id="117" name="Rectangle 116"/>
          <p:cNvSpPr/>
          <p:nvPr/>
        </p:nvSpPr>
        <p:spPr>
          <a:xfrm>
            <a:off x="7668344" y="5131484"/>
            <a:ext cx="131478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Mesure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’</a:t>
            </a:r>
            <a:endParaRPr lang="fr-FR" sz="2000" dirty="0"/>
          </a:p>
        </p:txBody>
      </p:sp>
      <p:sp>
        <p:nvSpPr>
          <p:cNvPr id="19577" name="Rectangle 121"/>
          <p:cNvSpPr>
            <a:spLocks noChangeArrowheads="1"/>
          </p:cNvSpPr>
          <p:nvPr/>
        </p:nvSpPr>
        <p:spPr bwMode="auto">
          <a:xfrm>
            <a:off x="0" y="56468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Quelques ordres de grandeurs de l’intensité du courant électrique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" name="Picture 28"/>
          <p:cNvPicPr>
            <a:picLocks noChangeAspect="1" noChangeArrowheads="1"/>
          </p:cNvPicPr>
          <p:nvPr/>
        </p:nvPicPr>
        <p:blipFill>
          <a:blip r:embed="rId2" cstate="print"/>
          <a:srcRect l="77962" t="54109" r="8336" b="28181"/>
          <a:stretch>
            <a:fillRect/>
          </a:stretch>
        </p:blipFill>
        <p:spPr bwMode="auto">
          <a:xfrm>
            <a:off x="7236296" y="1124744"/>
            <a:ext cx="1656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78" name="Rectangle 122"/>
          <p:cNvSpPr>
            <a:spLocks noChangeArrowheads="1"/>
          </p:cNvSpPr>
          <p:nvPr/>
        </p:nvSpPr>
        <p:spPr bwMode="auto">
          <a:xfrm>
            <a:off x="1160463" y="101600"/>
            <a:ext cx="5921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80" name="Rectangle 1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7" name="Tableau 126"/>
          <p:cNvGraphicFramePr>
            <a:graphicFrameLocks noGrp="1"/>
          </p:cNvGraphicFramePr>
          <p:nvPr/>
        </p:nvGraphicFramePr>
        <p:xfrm>
          <a:off x="179513" y="6021288"/>
          <a:ext cx="8784975" cy="822960"/>
        </p:xfrm>
        <a:graphic>
          <a:graphicData uri="http://schemas.openxmlformats.org/drawingml/2006/table">
            <a:tbl>
              <a:tblPr/>
              <a:tblGrid>
                <a:gridCol w="1296143"/>
                <a:gridCol w="1368152"/>
                <a:gridCol w="4248472"/>
                <a:gridCol w="1872208"/>
              </a:tblGrid>
              <a:tr h="144016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latin typeface="Comic Sans MS"/>
                          <a:cs typeface="Calibri"/>
                        </a:rPr>
                        <a:t>Domaine</a:t>
                      </a:r>
                      <a:r>
                        <a:rPr lang="fr-FR" sz="1800" dirty="0" smtClean="0">
                          <a:latin typeface="Calibri"/>
                          <a:cs typeface="Times New Roman"/>
                        </a:rPr>
                        <a:t> </a:t>
                      </a:r>
                      <a:endParaRPr lang="fr-FR" sz="1800" dirty="0">
                        <a:latin typeface="Calibri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Neurones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TP, ordinateur, téléphone portable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Electroménager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Ordre de grandeur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8" name="Rectangle 127"/>
          <p:cNvSpPr/>
          <p:nvPr/>
        </p:nvSpPr>
        <p:spPr>
          <a:xfrm>
            <a:off x="1835696" y="6376392"/>
            <a:ext cx="58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µA</a:t>
            </a:r>
            <a:endParaRPr lang="fr-FR" dirty="0"/>
          </a:p>
        </p:txBody>
      </p:sp>
      <p:sp>
        <p:nvSpPr>
          <p:cNvPr id="129" name="Rectangle 128"/>
          <p:cNvSpPr/>
          <p:nvPr/>
        </p:nvSpPr>
        <p:spPr>
          <a:xfrm>
            <a:off x="4427984" y="6376392"/>
            <a:ext cx="681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</a:t>
            </a:r>
            <a:endParaRPr lang="fr-FR" dirty="0"/>
          </a:p>
        </p:txBody>
      </p:sp>
      <p:sp>
        <p:nvSpPr>
          <p:cNvPr id="130" name="Rectangle 129"/>
          <p:cNvSpPr/>
          <p:nvPr/>
        </p:nvSpPr>
        <p:spPr>
          <a:xfrm>
            <a:off x="7668344" y="6376392"/>
            <a:ext cx="824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A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0" y="2625037"/>
            <a:ext cx="9144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ea typeface="Arial Unicode MS" pitchFamily="34" charset="-128"/>
                <a:cs typeface="Arial" pitchFamily="34" charset="0"/>
              </a:rPr>
              <a:t>Ampèremètre</a:t>
            </a:r>
            <a:r>
              <a:rPr lang="fr-FR" sz="2400" dirty="0" smtClean="0">
                <a:ea typeface="Arial Unicode MS" pitchFamily="34" charset="-128"/>
                <a:cs typeface="Arial" pitchFamily="34" charset="0"/>
              </a:rPr>
              <a:t> placé </a:t>
            </a:r>
            <a:r>
              <a:rPr lang="fr-FR" sz="2400" b="1" dirty="0" smtClean="0">
                <a:ea typeface="Arial Unicode MS" pitchFamily="34" charset="-128"/>
                <a:cs typeface="Arial" pitchFamily="34" charset="0"/>
              </a:rPr>
              <a:t>en </a:t>
            </a:r>
            <a:r>
              <a:rPr lang="fr-FR" sz="2400" b="1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SERIE</a:t>
            </a:r>
            <a:r>
              <a:rPr lang="fr-FR" sz="2400" b="1" dirty="0" smtClean="0">
                <a:ea typeface="Arial Unicode MS" pitchFamily="34" charset="-128"/>
                <a:cs typeface="Arial" pitchFamily="34" charset="0"/>
              </a:rPr>
              <a:t> </a:t>
            </a:r>
            <a:endParaRPr lang="fr-FR" sz="2000" b="1" dirty="0"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" y="3032577"/>
            <a:ext cx="9144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Mesure l’intensité du courant électrique </a:t>
            </a:r>
            <a:r>
              <a:rPr lang="fr-FR" sz="2400" b="1" u="heavy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qui rentre par la borne A/mA</a:t>
            </a:r>
            <a:endParaRPr lang="fr-FR" sz="2000" b="1" u="heav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568" grpId="0"/>
      <p:bldP spid="114" grpId="0" animBg="1"/>
      <p:bldP spid="115" grpId="0" animBg="1"/>
      <p:bldP spid="116" grpId="0" animBg="1"/>
      <p:bldP spid="117" grpId="0" animBg="1"/>
      <p:bldP spid="19577" grpId="0"/>
      <p:bldP spid="128" grpId="0"/>
      <p:bldP spid="129" grpId="0"/>
      <p:bldP spid="130" grpId="0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57876" y="2708920"/>
          <a:ext cx="4067944" cy="3048000"/>
        </p:xfrm>
        <a:graphic>
          <a:graphicData uri="http://schemas.openxmlformats.org/drawingml/2006/table">
            <a:tbl>
              <a:tblPr/>
              <a:tblGrid>
                <a:gridCol w="2123137"/>
                <a:gridCol w="194480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Calibri"/>
                        </a:rPr>
                        <a:t>Domaine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omic Sans MS"/>
                          <a:cs typeface="Calibri"/>
                        </a:rPr>
                        <a:t>Ordre </a:t>
                      </a:r>
                      <a:r>
                        <a:rPr lang="fr-FR" sz="2000" b="1" dirty="0">
                          <a:latin typeface="Comic Sans MS"/>
                          <a:cs typeface="Calibri"/>
                        </a:rPr>
                        <a:t>de grandeur</a:t>
                      </a:r>
                      <a:r>
                        <a:rPr lang="fr-FR" sz="2000" dirty="0">
                          <a:latin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Neurones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TP, ordinateur, téléphone portable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Comic Sans MS"/>
                          <a:ea typeface="Arial Unicode MS"/>
                          <a:cs typeface="Calibri"/>
                        </a:rPr>
                        <a:t>Electroménager</a:t>
                      </a: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Comic Sans MS"/>
                          <a:ea typeface="Arial Unicode MS"/>
                          <a:cs typeface="Calibri"/>
                        </a:rPr>
                        <a:t>Moteurs d’usine</a:t>
                      </a: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Comic Sans MS"/>
                          <a:ea typeface="Arial Unicode MS"/>
                          <a:cs typeface="Calibri"/>
                        </a:rPr>
                        <a:t>TGV</a:t>
                      </a: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Comic Sans MS"/>
                          <a:ea typeface="Arial Unicode MS"/>
                          <a:cs typeface="Calibri"/>
                        </a:rPr>
                        <a:t>Orages</a:t>
                      </a: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12"/>
          <p:cNvSpPr>
            <a:spLocks noChangeArrowheads="1"/>
          </p:cNvSpPr>
          <p:nvPr/>
        </p:nvSpPr>
        <p:spPr bwMode="auto">
          <a:xfrm>
            <a:off x="0" y="949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ampèremètres ci-dessous mesurent-ils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?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– 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I’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– I’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 </a:t>
            </a:r>
          </a:p>
        </p:txBody>
      </p:sp>
      <p:pic>
        <p:nvPicPr>
          <p:cNvPr id="5" name="Picture 113"/>
          <p:cNvPicPr>
            <a:picLocks noChangeAspect="1" noChangeArrowheads="1"/>
          </p:cNvPicPr>
          <p:nvPr/>
        </p:nvPicPr>
        <p:blipFill>
          <a:blip r:embed="rId2" cstate="print"/>
          <a:srcRect l="13702" t="34440" r="62201" b="41201"/>
          <a:stretch>
            <a:fillRect/>
          </a:stretch>
        </p:blipFill>
        <p:spPr bwMode="auto">
          <a:xfrm>
            <a:off x="0" y="369530"/>
            <a:ext cx="2229676" cy="126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3"/>
          <p:cNvPicPr>
            <a:picLocks noChangeAspect="1" noChangeArrowheads="1"/>
          </p:cNvPicPr>
          <p:nvPr/>
        </p:nvPicPr>
        <p:blipFill>
          <a:blip r:embed="rId2" cstate="print"/>
          <a:srcRect l="51029" t="34440" r="25346" b="41201"/>
          <a:stretch>
            <a:fillRect/>
          </a:stretch>
        </p:blipFill>
        <p:spPr bwMode="auto">
          <a:xfrm>
            <a:off x="2267744" y="369530"/>
            <a:ext cx="2185957" cy="126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4"/>
          <p:cNvPicPr>
            <a:picLocks noChangeAspect="1" noChangeArrowheads="1"/>
          </p:cNvPicPr>
          <p:nvPr/>
        </p:nvPicPr>
        <p:blipFill>
          <a:blip r:embed="rId3" cstate="print"/>
          <a:srcRect l="30861" t="35279" r="45987" b="41201"/>
          <a:stretch>
            <a:fillRect/>
          </a:stretch>
        </p:blipFill>
        <p:spPr bwMode="auto">
          <a:xfrm>
            <a:off x="4644008" y="369530"/>
            <a:ext cx="21422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4"/>
          <p:cNvPicPr>
            <a:picLocks noChangeAspect="1" noChangeArrowheads="1"/>
          </p:cNvPicPr>
          <p:nvPr/>
        </p:nvPicPr>
        <p:blipFill>
          <a:blip r:embed="rId3" cstate="print"/>
          <a:srcRect l="65770" t="35279" r="10550" b="41201"/>
          <a:stretch>
            <a:fillRect/>
          </a:stretch>
        </p:blipFill>
        <p:spPr bwMode="auto">
          <a:xfrm>
            <a:off x="6952953" y="369530"/>
            <a:ext cx="219104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1520" y="1665674"/>
            <a:ext cx="148630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Mesure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2555776" y="1665674"/>
            <a:ext cx="122982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Mesure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5220072" y="1639966"/>
            <a:ext cx="15712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Mesure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’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7668344" y="1639966"/>
            <a:ext cx="131478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Mesure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’</a:t>
            </a:r>
            <a:endParaRPr lang="fr-FR" sz="2000" dirty="0"/>
          </a:p>
        </p:txBody>
      </p:sp>
      <p:sp>
        <p:nvSpPr>
          <p:cNvPr id="13" name="Rectangle 121"/>
          <p:cNvSpPr>
            <a:spLocks noChangeArrowheads="1"/>
          </p:cNvSpPr>
          <p:nvPr/>
        </p:nvSpPr>
        <p:spPr bwMode="auto">
          <a:xfrm>
            <a:off x="0" y="228180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Quelques ordres de grandeurs de l’intensité du courant électrique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71800" y="3212976"/>
            <a:ext cx="58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µA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771800" y="3789040"/>
            <a:ext cx="681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2699792" y="4483412"/>
            <a:ext cx="824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A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2627784" y="4797152"/>
            <a:ext cx="995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 A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2771800" y="5085184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2414318" y="5384791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10-100 kA</a:t>
            </a:r>
            <a:endParaRPr lang="fr-FR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33375" y="125413"/>
            <a:ext cx="7239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 26" descr="effet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708920"/>
            <a:ext cx="50040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2919" t="36119" r="12116" b="25241"/>
          <a:stretch>
            <a:fillRect/>
          </a:stretch>
        </p:blipFill>
        <p:spPr bwMode="auto">
          <a:xfrm>
            <a:off x="5433537" y="2232248"/>
            <a:ext cx="366279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1"/>
          <p:cNvSpPr>
            <a:spLocks noChangeArrowheads="1"/>
          </p:cNvSpPr>
          <p:nvPr/>
        </p:nvSpPr>
        <p:spPr bwMode="auto">
          <a:xfrm>
            <a:off x="0" y="-6707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Quelques ordres de grandeurs de l’intensité du courant électrique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79513" y="292968"/>
          <a:ext cx="8784975" cy="822960"/>
        </p:xfrm>
        <a:graphic>
          <a:graphicData uri="http://schemas.openxmlformats.org/drawingml/2006/table">
            <a:tbl>
              <a:tblPr/>
              <a:tblGrid>
                <a:gridCol w="1296143"/>
                <a:gridCol w="1368152"/>
                <a:gridCol w="4248472"/>
                <a:gridCol w="1872208"/>
              </a:tblGrid>
              <a:tr h="144016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latin typeface="Comic Sans MS"/>
                          <a:cs typeface="Calibri"/>
                        </a:rPr>
                        <a:t>Domaine</a:t>
                      </a:r>
                      <a:r>
                        <a:rPr lang="fr-FR" sz="1800" dirty="0" smtClean="0">
                          <a:latin typeface="Calibri"/>
                          <a:cs typeface="Times New Roman"/>
                        </a:rPr>
                        <a:t> </a:t>
                      </a:r>
                      <a:endParaRPr lang="fr-FR" sz="1800" dirty="0">
                        <a:latin typeface="Calibri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Neurones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TP, ordinateur, téléphone portable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Electroménager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Ordre de grandeur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79512" y="1224136"/>
          <a:ext cx="8784976" cy="914400"/>
        </p:xfrm>
        <a:graphic>
          <a:graphicData uri="http://schemas.openxmlformats.org/drawingml/2006/table">
            <a:tbl>
              <a:tblPr/>
              <a:tblGrid>
                <a:gridCol w="1296144"/>
                <a:gridCol w="3240360"/>
                <a:gridCol w="2160240"/>
                <a:gridCol w="2088232"/>
              </a:tblGrid>
              <a:tr h="144016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Comic Sans MS"/>
                          <a:cs typeface="Calibri"/>
                        </a:rPr>
                        <a:t>Domaine</a:t>
                      </a:r>
                      <a:r>
                        <a:rPr lang="fr-FR" sz="2000" dirty="0" smtClean="0">
                          <a:latin typeface="Calibri"/>
                          <a:cs typeface="Times New Roman"/>
                        </a:rPr>
                        <a:t> </a:t>
                      </a:r>
                      <a:endParaRPr lang="fr-FR" sz="2000" dirty="0">
                        <a:latin typeface="Calibri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Moteurs d’usine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TGV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Orages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Ordre de grandeur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835696" y="648072"/>
            <a:ext cx="58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µA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427984" y="648072"/>
            <a:ext cx="681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668344" y="648072"/>
            <a:ext cx="824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A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483768" y="1584176"/>
            <a:ext cx="995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 A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508104" y="1584176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308304" y="1584176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10-100 kA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051720" y="2376264"/>
            <a:ext cx="3366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La tension électrique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808312"/>
            <a:ext cx="465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Définitions et caractéristiques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51520" y="3255367"/>
            <a:ext cx="410445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Analogie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avec 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débit d’eau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28" y="3861048"/>
            <a:ext cx="3960440" cy="1200329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Débit</a:t>
            </a:r>
            <a:r>
              <a:rPr lang="fr-FR" sz="2400" b="1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d’eau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possible seulement 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si différence d’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altitude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« z »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entre A et 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528" y="5517232"/>
            <a:ext cx="3960440" cy="1200329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Courant</a:t>
            </a:r>
            <a:r>
              <a:rPr lang="fr-FR" sz="2400" b="1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électrique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possible seulement 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si différence de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potentiel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« V »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entre A et B</a:t>
            </a:r>
          </a:p>
        </p:txBody>
      </p:sp>
      <p:sp>
        <p:nvSpPr>
          <p:cNvPr id="19" name="Double flèche verticale 18"/>
          <p:cNvSpPr/>
          <p:nvPr/>
        </p:nvSpPr>
        <p:spPr>
          <a:xfrm>
            <a:off x="2051720" y="5013176"/>
            <a:ext cx="432048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499992" y="4869160"/>
            <a:ext cx="4536504" cy="18722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tension électrique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entre deux points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circuit électrique est égale à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différence de potentiel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ddp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entre ces deux points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68144" y="6165304"/>
            <a:ext cx="2068195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1506" grpId="0" animBg="1"/>
      <p:bldP spid="2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5140</Words>
  <Application>Microsoft Office PowerPoint</Application>
  <PresentationFormat>Affichage à l'écran (4:3)</PresentationFormat>
  <Paragraphs>774</Paragraphs>
  <Slides>43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139</cp:revision>
  <dcterms:created xsi:type="dcterms:W3CDTF">2021-09-27T06:22:38Z</dcterms:created>
  <dcterms:modified xsi:type="dcterms:W3CDTF">2023-10-18T14:29:28Z</dcterms:modified>
</cp:coreProperties>
</file>