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302" r:id="rId6"/>
    <p:sldId id="30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6" r:id="rId16"/>
    <p:sldId id="273" r:id="rId17"/>
    <p:sldId id="275" r:id="rId18"/>
    <p:sldId id="30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80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1B62-E6A9-48BC-A94D-873556270C25}" type="datetimeFigureOut">
              <a:rPr lang="fr-FR" smtClean="0"/>
              <a:pPr/>
              <a:t>06/04/2026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9.png"/><Relationship Id="rId7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2.png"/><Relationship Id="rId7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54.png"/><Relationship Id="rId4" Type="http://schemas.openxmlformats.org/officeDocument/2006/relationships/image" Target="../media/image67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7.png"/><Relationship Id="rId7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54.png"/><Relationship Id="rId4" Type="http://schemas.openxmlformats.org/officeDocument/2006/relationships/image" Target="../media/image68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7937" y="957578"/>
          <a:ext cx="8856984" cy="3868139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Conversion d’un dérivé éthylénique en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halogénoal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-cane (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hydrohalogénation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par voie ionique) ou en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al-cool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(hydratation), mécanisme,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régiosé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lectivité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Stabilisation d’un carbocation par effets</a:t>
                      </a:r>
                      <a:r>
                        <a:rPr lang="fr-FR" sz="1400" i="1" baseline="0" dirty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électroni-ques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Expliciter la réactivité des dérivés éthyléniques.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Tracer le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proﬁl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énergétique de l’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hydrohalogénation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pour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identiﬁer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l’étape cinétiquement déterminante et proposer une loi de vitesse.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Comparer la stabilité de deux carbocations.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Prévoir ou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justiﬁer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la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régiosélectivité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de l’addition électrophile sur un dérivé éthylénique.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3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Activité optique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Loi de Biot, mélange racémique.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Stéréosélectivité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Stéréospécificité.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Caractéristiques stéréochimiques des réactions d’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ad-dition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et de substitution.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Relier la valeur du pouvoir rotatoire à la composition d’un mélange de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stéréoisomères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 Déterminer la composition d’un système </a:t>
                      </a:r>
                      <a:r>
                        <a:rPr lang="fr-FR" sz="1400" b="1" i="1" dirty="0" err="1">
                          <a:latin typeface="Arial"/>
                          <a:ea typeface="Arial Unicode MS"/>
                          <a:cs typeface="Times New Roman"/>
                        </a:rPr>
                        <a:t>chi-mique</a:t>
                      </a: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 ou suivre une transformation chimique à partir de mesures d’activité optique.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la cohérence d’un mécanisme réactionnel à l’échelle microscopique, avec des données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spectros-copiques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obtenues à l’échelle macroscopique.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Représenter les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stéréoisomères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attendus lors d’une transformation.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/>
          <p:nvPr/>
        </p:nvPicPr>
        <p:blipFill>
          <a:blip r:embed="rId2" cstate="print"/>
          <a:srcRect l="8210" t="32830" r="78304" b="39286"/>
          <a:stretch>
            <a:fillRect/>
          </a:stretch>
        </p:blipFill>
        <p:spPr bwMode="auto">
          <a:xfrm>
            <a:off x="1619672" y="4941168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l="58359" t="38599" r="30557" b="15484"/>
          <a:stretch>
            <a:fillRect/>
          </a:stretch>
        </p:blipFill>
        <p:spPr bwMode="auto">
          <a:xfrm>
            <a:off x="395536" y="5129808"/>
            <a:ext cx="792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229200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22920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4787" y="4802268"/>
            <a:ext cx="151216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Limonène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91680" y="6309320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pinène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95936" y="4869160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Bombykol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948264" y="5733256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(E) 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hex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ènal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0" y="-1"/>
            <a:ext cx="9144000" cy="939113"/>
            <a:chOff x="0" y="-1"/>
            <a:chExt cx="9144000" cy="939113"/>
          </a:xfrm>
        </p:grpSpPr>
        <p:grpSp>
          <p:nvGrpSpPr>
            <p:cNvPr id="15" name="Groupe 14"/>
            <p:cNvGrpSpPr/>
            <p:nvPr/>
          </p:nvGrpSpPr>
          <p:grpSpPr>
            <a:xfrm>
              <a:off x="0" y="-1"/>
              <a:ext cx="9144000" cy="939113"/>
              <a:chOff x="0" y="-1"/>
              <a:chExt cx="9144000" cy="93911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8032" t="31920" r="4556" b="52120"/>
              <a:stretch>
                <a:fillRect/>
              </a:stretch>
            </p:blipFill>
            <p:spPr bwMode="auto">
              <a:xfrm>
                <a:off x="0" y="-1"/>
                <a:ext cx="9144000" cy="93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979712" y="116632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929738" y="66102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Bookman Old Style" pitchFamily="18" charset="0"/>
                </a:rPr>
                <a:t>09</a:t>
              </a:r>
              <a:endParaRPr lang="fr-FR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79512" y="3481958"/>
            <a:ext cx="3956377" cy="1698999"/>
            <a:chOff x="179512" y="3481958"/>
            <a:chExt cx="3956377" cy="1698999"/>
          </a:xfrm>
        </p:grpSpPr>
        <p:pic>
          <p:nvPicPr>
            <p:cNvPr id="13" name="Image 1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3573016"/>
              <a:ext cx="3956377" cy="16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1106091" y="3481958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96" y="864096"/>
            <a:ext cx="4060528" cy="14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3204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H de l’halogénure d’hydrogène </a:t>
            </a:r>
            <a:r>
              <a:rPr lang="fr-FR" sz="2000" dirty="0">
                <a:latin typeface="Arial" charset="0"/>
                <a:cs typeface="Arial" charset="0"/>
              </a:rPr>
              <a:t>par l’alcène</a:t>
            </a:r>
          </a:p>
        </p:txBody>
      </p:sp>
      <p:sp>
        <p:nvSpPr>
          <p:cNvPr id="5" name="Forme libre 4"/>
          <p:cNvSpPr/>
          <p:nvPr/>
        </p:nvSpPr>
        <p:spPr>
          <a:xfrm rot="1393544">
            <a:off x="3256224" y="1623739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776393">
            <a:off x="1649617" y="1505282"/>
            <a:ext cx="1483219" cy="92378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242" h="936366">
                <a:moveTo>
                  <a:pt x="1063" y="299738"/>
                </a:moveTo>
                <a:cubicBezTo>
                  <a:pt x="0" y="302133"/>
                  <a:pt x="815021" y="758486"/>
                  <a:pt x="1291522" y="841223"/>
                </a:cubicBezTo>
                <a:cubicBezTo>
                  <a:pt x="1768023" y="923960"/>
                  <a:pt x="2479283" y="936366"/>
                  <a:pt x="2860070" y="796162"/>
                </a:cubicBezTo>
                <a:cubicBezTo>
                  <a:pt x="3240857" y="655958"/>
                  <a:pt x="3363985" y="122615"/>
                  <a:pt x="3576243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948" y="936104"/>
            <a:ext cx="3517476" cy="145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3502796" y="100811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2998740" y="1008112"/>
            <a:ext cx="432048" cy="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236252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Cette étape forme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plan avec lacune électronique sur l’atome de carbone = espèce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14096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l’ion halogénure</a:t>
            </a: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 l="76911" t="41143" b="40571"/>
          <a:stretch>
            <a:fillRect/>
          </a:stretch>
        </p:blipFill>
        <p:spPr bwMode="auto">
          <a:xfrm>
            <a:off x="4283968" y="4221088"/>
            <a:ext cx="1053525" cy="2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rme libre 14"/>
          <p:cNvSpPr/>
          <p:nvPr/>
        </p:nvSpPr>
        <p:spPr>
          <a:xfrm rot="614962" flipH="1">
            <a:off x="2241042" y="4394261"/>
            <a:ext cx="1500850" cy="56195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964" h="484793">
                <a:moveTo>
                  <a:pt x="1062" y="0"/>
                </a:moveTo>
                <a:cubicBezTo>
                  <a:pt x="-1" y="2395"/>
                  <a:pt x="586758" y="446095"/>
                  <a:pt x="1221741" y="465444"/>
                </a:cubicBezTo>
                <a:cubicBezTo>
                  <a:pt x="1856725" y="484793"/>
                  <a:pt x="3303476" y="206543"/>
                  <a:pt x="3810963" y="116093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 rot="21312156">
            <a:off x="1050885" y="5947580"/>
            <a:ext cx="68666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  <a:latin typeface="Cooper Std Black" pitchFamily="18" charset="0"/>
              </a:rPr>
              <a:t>Quelle est l’allure du profil réactionnel ?</a:t>
            </a:r>
            <a:endParaRPr lang="fr-FR" sz="2400" dirty="0">
              <a:latin typeface="Cooper Std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5190243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le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tant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7824" y="134076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71170" y="82718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465688" y="3501008"/>
            <a:ext cx="2994744" cy="1672284"/>
            <a:chOff x="5465688" y="3501008"/>
            <a:chExt cx="2994744" cy="1672284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5688" y="3630450"/>
              <a:ext cx="2994744" cy="154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6406108" y="3501008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4624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l’ion halogénure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956377" cy="16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76911" t="41143" b="40571"/>
          <a:stretch>
            <a:fillRect/>
          </a:stretch>
        </p:blipFill>
        <p:spPr bwMode="auto">
          <a:xfrm>
            <a:off x="4283968" y="1124744"/>
            <a:ext cx="1053525" cy="2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 5"/>
          <p:cNvSpPr/>
          <p:nvPr/>
        </p:nvSpPr>
        <p:spPr>
          <a:xfrm rot="614962" flipH="1">
            <a:off x="2241042" y="1297917"/>
            <a:ext cx="1500850" cy="56195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964" h="484793">
                <a:moveTo>
                  <a:pt x="1062" y="0"/>
                </a:moveTo>
                <a:cubicBezTo>
                  <a:pt x="-1" y="2395"/>
                  <a:pt x="586758" y="446095"/>
                  <a:pt x="1221741" y="465444"/>
                </a:cubicBezTo>
                <a:cubicBezTo>
                  <a:pt x="1856725" y="484793"/>
                  <a:pt x="3303476" y="206543"/>
                  <a:pt x="3810963" y="116093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51520" y="1647385"/>
            <a:ext cx="8892480" cy="5426639"/>
            <a:chOff x="3632082" y="4078643"/>
            <a:chExt cx="3634156" cy="2781855"/>
          </a:xfrm>
        </p:grpSpPr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3632082" y="4078643"/>
              <a:ext cx="611686" cy="4703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6654552" y="6503770"/>
              <a:ext cx="611686" cy="356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0" name="AutoShape 4"/>
            <p:cNvCxnSpPr>
              <a:cxnSpLocks noChangeShapeType="1"/>
            </p:cNvCxnSpPr>
            <p:nvPr/>
          </p:nvCxnSpPr>
          <p:spPr bwMode="auto">
            <a:xfrm flipV="1">
              <a:off x="3720366" y="4327510"/>
              <a:ext cx="0" cy="225171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01" name="AutoShape 5"/>
            <p:cNvCxnSpPr>
              <a:cxnSpLocks noChangeShapeType="1"/>
            </p:cNvCxnSpPr>
            <p:nvPr/>
          </p:nvCxnSpPr>
          <p:spPr bwMode="auto">
            <a:xfrm>
              <a:off x="3690938" y="6533012"/>
              <a:ext cx="3384135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9702" name="Freeform 6"/>
          <p:cNvSpPr>
            <a:spLocks/>
          </p:cNvSpPr>
          <p:nvPr/>
        </p:nvSpPr>
        <p:spPr bwMode="auto">
          <a:xfrm>
            <a:off x="827584" y="2276872"/>
            <a:ext cx="7488832" cy="2880320"/>
          </a:xfrm>
          <a:custGeom>
            <a:avLst/>
            <a:gdLst/>
            <a:ahLst/>
            <a:cxnLst>
              <a:cxn ang="0">
                <a:pos x="0" y="1711"/>
              </a:cxn>
              <a:cxn ang="0">
                <a:pos x="566" y="1528"/>
              </a:cxn>
              <a:cxn ang="0">
                <a:pos x="1307" y="129"/>
              </a:cxn>
              <a:cxn ang="0">
                <a:pos x="1956" y="753"/>
              </a:cxn>
              <a:cxn ang="0">
                <a:pos x="2755" y="512"/>
              </a:cxn>
              <a:cxn ang="0">
                <a:pos x="3604" y="2185"/>
              </a:cxn>
              <a:cxn ang="0">
                <a:pos x="4153" y="2385"/>
              </a:cxn>
            </a:cxnLst>
            <a:rect l="0" t="0" r="r" b="b"/>
            <a:pathLst>
              <a:path w="4153" h="2497">
                <a:moveTo>
                  <a:pt x="0" y="1711"/>
                </a:moveTo>
                <a:cubicBezTo>
                  <a:pt x="94" y="1682"/>
                  <a:pt x="348" y="1792"/>
                  <a:pt x="566" y="1528"/>
                </a:cubicBezTo>
                <a:cubicBezTo>
                  <a:pt x="784" y="1264"/>
                  <a:pt x="1075" y="258"/>
                  <a:pt x="1307" y="129"/>
                </a:cubicBezTo>
                <a:cubicBezTo>
                  <a:pt x="1539" y="0"/>
                  <a:pt x="1715" y="689"/>
                  <a:pt x="1956" y="753"/>
                </a:cubicBezTo>
                <a:cubicBezTo>
                  <a:pt x="2197" y="817"/>
                  <a:pt x="2480" y="273"/>
                  <a:pt x="2755" y="512"/>
                </a:cubicBezTo>
                <a:cubicBezTo>
                  <a:pt x="3030" y="751"/>
                  <a:pt x="3371" y="1873"/>
                  <a:pt x="3604" y="2185"/>
                </a:cubicBezTo>
                <a:cubicBezTo>
                  <a:pt x="3837" y="2497"/>
                  <a:pt x="4039" y="2343"/>
                  <a:pt x="4153" y="2385"/>
                </a:cubicBezTo>
              </a:path>
            </a:pathLst>
          </a:cu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374" y="3212976"/>
            <a:ext cx="2954762" cy="12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 r="22691"/>
          <a:stretch>
            <a:fillRect/>
          </a:stretch>
        </p:blipFill>
        <p:spPr bwMode="auto">
          <a:xfrm>
            <a:off x="611560" y="4365104"/>
            <a:ext cx="2727678" cy="12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1320065" y="2383605"/>
            <a:ext cx="11575" cy="18374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27584" y="306896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83568" y="2420888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499992" y="2708920"/>
            <a:ext cx="0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55976" y="234888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008000"/>
                </a:solidFill>
                <a:sym typeface="Wingdings" pitchFamily="2" charset="2"/>
              </a:rPr>
              <a:t>a2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4139952" y="2769353"/>
            <a:ext cx="144016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2120" y="2060848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le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tant qu’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6672"/>
            <a:ext cx="3138760" cy="15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57192"/>
            <a:ext cx="2160240" cy="10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1106091" y="38561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78699" y="35703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95536" y="116632"/>
            <a:ext cx="8748464" cy="4653137"/>
            <a:chOff x="3690938" y="4475163"/>
            <a:chExt cx="3575300" cy="238533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732644" y="4475163"/>
              <a:ext cx="611686" cy="470347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654552" y="6503770"/>
              <a:ext cx="611686" cy="356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 flipV="1">
              <a:off x="3733306" y="4520865"/>
              <a:ext cx="662" cy="20419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3690938" y="6533012"/>
              <a:ext cx="3384135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827584" y="-27384"/>
            <a:ext cx="7488832" cy="2880320"/>
          </a:xfrm>
          <a:custGeom>
            <a:avLst/>
            <a:gdLst/>
            <a:ahLst/>
            <a:cxnLst>
              <a:cxn ang="0">
                <a:pos x="0" y="1711"/>
              </a:cxn>
              <a:cxn ang="0">
                <a:pos x="566" y="1528"/>
              </a:cxn>
              <a:cxn ang="0">
                <a:pos x="1307" y="129"/>
              </a:cxn>
              <a:cxn ang="0">
                <a:pos x="1956" y="753"/>
              </a:cxn>
              <a:cxn ang="0">
                <a:pos x="2755" y="512"/>
              </a:cxn>
              <a:cxn ang="0">
                <a:pos x="3604" y="2185"/>
              </a:cxn>
              <a:cxn ang="0">
                <a:pos x="4153" y="2385"/>
              </a:cxn>
            </a:cxnLst>
            <a:rect l="0" t="0" r="r" b="b"/>
            <a:pathLst>
              <a:path w="4153" h="2497">
                <a:moveTo>
                  <a:pt x="0" y="1711"/>
                </a:moveTo>
                <a:cubicBezTo>
                  <a:pt x="94" y="1682"/>
                  <a:pt x="348" y="1792"/>
                  <a:pt x="566" y="1528"/>
                </a:cubicBezTo>
                <a:cubicBezTo>
                  <a:pt x="784" y="1264"/>
                  <a:pt x="1075" y="258"/>
                  <a:pt x="1307" y="129"/>
                </a:cubicBezTo>
                <a:cubicBezTo>
                  <a:pt x="1539" y="0"/>
                  <a:pt x="1715" y="689"/>
                  <a:pt x="1956" y="753"/>
                </a:cubicBezTo>
                <a:cubicBezTo>
                  <a:pt x="2197" y="817"/>
                  <a:pt x="2480" y="273"/>
                  <a:pt x="2755" y="512"/>
                </a:cubicBezTo>
                <a:cubicBezTo>
                  <a:pt x="3030" y="751"/>
                  <a:pt x="3371" y="1873"/>
                  <a:pt x="3604" y="2185"/>
                </a:cubicBezTo>
                <a:cubicBezTo>
                  <a:pt x="3837" y="2497"/>
                  <a:pt x="4039" y="2343"/>
                  <a:pt x="4153" y="2385"/>
                </a:cubicBezTo>
              </a:path>
            </a:pathLst>
          </a:cu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2954762" cy="12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 r="22691"/>
          <a:stretch>
            <a:fillRect/>
          </a:stretch>
        </p:blipFill>
        <p:spPr bwMode="auto">
          <a:xfrm>
            <a:off x="611560" y="2060848"/>
            <a:ext cx="2727678" cy="12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1320065" y="79349"/>
            <a:ext cx="11575" cy="18374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76470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83568" y="116632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499992" y="404664"/>
            <a:ext cx="0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55976" y="4462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008000"/>
                </a:solidFill>
                <a:sym typeface="Wingdings" pitchFamily="2" charset="2"/>
              </a:rPr>
              <a:t>a2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139952" y="476672"/>
            <a:ext cx="144016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7504" y="4581128"/>
            <a:ext cx="8928992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512" y="4581128"/>
            <a:ext cx="87849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endothermique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le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512" y="4941168"/>
            <a:ext cx="8387084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réaction globale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512" y="5301208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acte élémentaire constitue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l’étape cinétiquement déterminante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9752" y="6093296"/>
            <a:ext cx="439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v = v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× [Alcène] × [HX]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56612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la vitesse de la réaction est égale à la vitesse de cet acte élémentaire :</a:t>
            </a:r>
            <a:endParaRPr lang="fr-FR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2160240" cy="10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674" grpId="0"/>
      <p:bldP spid="28675" grpId="0"/>
      <p:bldP spid="28676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157192"/>
            <a:ext cx="2295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3" cstate="print"/>
          <a:srcRect r="55770"/>
          <a:stretch>
            <a:fillRect/>
          </a:stretch>
        </p:blipFill>
        <p:spPr bwMode="auto">
          <a:xfrm>
            <a:off x="0" y="3212976"/>
            <a:ext cx="3059832" cy="17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3" cstate="print"/>
          <a:srcRect l="59406"/>
          <a:stretch>
            <a:fillRect/>
          </a:stretch>
        </p:blipFill>
        <p:spPr bwMode="auto">
          <a:xfrm>
            <a:off x="6271926" y="3259276"/>
            <a:ext cx="2808312" cy="17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44624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endothermique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le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358364"/>
            <a:ext cx="8387084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réaction globale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660529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acte élémentaire constitue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l’étape cinétiquement déterminante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1401201"/>
            <a:ext cx="439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v = v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× [Alcène] × [HX]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969153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la vitesse de la réaction est égale à la vitesse de cet acte élémentaire :</a:t>
            </a:r>
            <a:endParaRPr lang="fr-F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5576" y="2047930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456828"/>
            <a:ext cx="8316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Où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X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211960" y="5013176"/>
            <a:ext cx="2448272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405950" y="4565000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203848" y="4100222"/>
            <a:ext cx="29523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-72008" y="3092110"/>
            <a:ext cx="26997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Alcène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symétrique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-144016" y="6425952"/>
            <a:ext cx="3131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Alcène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dissymétrique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347864" y="3645024"/>
            <a:ext cx="26997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Question INUTILE !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36" y="5157192"/>
            <a:ext cx="402964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769" y="5135158"/>
            <a:ext cx="2305163" cy="139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300192" y="552880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 animBg="1"/>
      <p:bldP spid="27649" grpId="0"/>
      <p:bldP spid="26" grpId="0"/>
      <p:bldP spid="27" grpId="0"/>
      <p:bldP spid="28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44519" r="9754" b="26081"/>
          <a:stretch>
            <a:fillRect/>
          </a:stretch>
        </p:blipFill>
        <p:spPr bwMode="auto">
          <a:xfrm>
            <a:off x="899592" y="4758195"/>
            <a:ext cx="7628733" cy="19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6" y="548680"/>
            <a:ext cx="402964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e 23"/>
          <p:cNvGrpSpPr/>
          <p:nvPr/>
        </p:nvGrpSpPr>
        <p:grpSpPr>
          <a:xfrm>
            <a:off x="107504" y="2171813"/>
            <a:ext cx="8928992" cy="1797324"/>
            <a:chOff x="107504" y="3429000"/>
            <a:chExt cx="8928992" cy="1797324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79732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7504" y="3429000"/>
              <a:ext cx="1691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Définition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9848" y="4484210"/>
              <a:ext cx="18341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Application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23528" y="2171813"/>
            <a:ext cx="871296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REGIOSELECTIVE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formation de plusieurs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ISOMERES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35697" y="3249057"/>
            <a:ext cx="712879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hydrohalogénation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8381" y="4221088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33604" y="-26223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48680"/>
            <a:ext cx="2295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211960" y="404664"/>
            <a:ext cx="2448272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2139856" y="333451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-144016" y="1817440"/>
            <a:ext cx="3131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Alcène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dissymétrique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769" y="526646"/>
            <a:ext cx="2305163" cy="139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6300192" y="94177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F11BF8DB-93B1-431F-93E5-3752BF27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5851761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xmlns="" id="{AE9C6BD4-860A-4291-802F-A89FF042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51761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xmlns="" id="{C194B952-AE69-4751-873D-B95F785B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5275697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xmlns="" id="{6A872DAA-8663-4CBA-BE2E-261BFCAE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4771641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xmlns="" id="{0459ADEC-28F4-439A-948A-D23104DE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5851761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xmlns="" id="{18884684-482B-4D3A-B4E8-5EB39E97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5275697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5828611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5828611"/>
            <a:ext cx="900608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5851761"/>
            <a:ext cx="1044624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5828611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411760" y="4221088"/>
            <a:ext cx="4608512" cy="476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Différentes classes de carbocations …</a:t>
            </a:r>
            <a:endParaRPr kumimoji="0" lang="fr-FR" sz="4400" b="0" i="0" u="none" strike="noStrike" cap="none" normalizeH="0" baseline="0" dirty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  <p:bldP spid="26629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504" y="47500"/>
            <a:ext cx="8928992" cy="17253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47500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23528" y="47500"/>
            <a:ext cx="871296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REGIOSELECTIVE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formation de plusieurs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ISOMERES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7704" y="1052736"/>
            <a:ext cx="712879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hydrohalogénation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522" y="1058642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954994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xmlns="" id="{82851190-F680-4C9C-9F94-554A25B1A4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74654" y="2374218"/>
            <a:ext cx="197991" cy="4611811"/>
          </a:xfrm>
          <a:prstGeom prst="upArrow">
            <a:avLst>
              <a:gd name="adj1" fmla="val 42861"/>
              <a:gd name="adj2" fmla="val 259926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xmlns="" id="{042ADA48-6FB1-4DDF-B264-DAA070AE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748883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stables car énergie de + en + faible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411760" y="1954994"/>
            <a:ext cx="4608512" cy="476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Différentes classes de carbocations …</a:t>
            </a:r>
            <a:endParaRPr kumimoji="0" lang="fr-FR" sz="4400" b="0" i="0" u="none" strike="noStrike" cap="none" normalizeH="0" baseline="0" dirty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44519" r="9754" b="26081"/>
          <a:stretch>
            <a:fillRect/>
          </a:stretch>
        </p:blipFill>
        <p:spPr bwMode="auto">
          <a:xfrm>
            <a:off x="899592" y="2502288"/>
            <a:ext cx="7628733" cy="19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5">
            <a:extLst>
              <a:ext uri="{FF2B5EF4-FFF2-40B4-BE49-F238E27FC236}">
                <a16:creationId xmlns:a16="http://schemas.microsoft.com/office/drawing/2014/main" xmlns="" id="{F11BF8DB-93B1-431F-93E5-3752BF27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3595854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xmlns="" id="{AE9C6BD4-860A-4291-802F-A89FF042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95854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4" name="AutoShape 5">
            <a:extLst>
              <a:ext uri="{FF2B5EF4-FFF2-40B4-BE49-F238E27FC236}">
                <a16:creationId xmlns:a16="http://schemas.microsoft.com/office/drawing/2014/main" xmlns="" id="{C194B952-AE69-4751-873D-B95F785B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3019790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5" name="AutoShape 5">
            <a:extLst>
              <a:ext uri="{FF2B5EF4-FFF2-40B4-BE49-F238E27FC236}">
                <a16:creationId xmlns:a16="http://schemas.microsoft.com/office/drawing/2014/main" xmlns="" id="{6A872DAA-8663-4CBA-BE2E-261BFCAE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515734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6" name="AutoShape 5">
            <a:extLst>
              <a:ext uri="{FF2B5EF4-FFF2-40B4-BE49-F238E27FC236}">
                <a16:creationId xmlns:a16="http://schemas.microsoft.com/office/drawing/2014/main" xmlns="" id="{0459ADEC-28F4-439A-948A-D23104DE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3595854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7" name="AutoShape 5">
            <a:extLst>
              <a:ext uri="{FF2B5EF4-FFF2-40B4-BE49-F238E27FC236}">
                <a16:creationId xmlns:a16="http://schemas.microsoft.com/office/drawing/2014/main" xmlns="" id="{18884684-482B-4D3A-B4E8-5EB39E97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3019790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572704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572704"/>
            <a:ext cx="900608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2" y="3595854"/>
            <a:ext cx="1044624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3572704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58174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nuages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électroniques de ces groupes peuvent se déformer pour aller combler la lacune du carbocation (les groupes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alkyles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dits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inductifs donneurs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0" y="5446401"/>
            <a:ext cx="9144000" cy="443065"/>
            <a:chOff x="0" y="4282079"/>
            <a:chExt cx="9144000" cy="443065"/>
          </a:xfrm>
        </p:grpSpPr>
        <p:sp>
          <p:nvSpPr>
            <p:cNvPr id="54" name="Text Box 1"/>
            <p:cNvSpPr txBox="1">
              <a:spLocks noChangeArrowheads="1"/>
            </p:cNvSpPr>
            <p:nvPr/>
          </p:nvSpPr>
          <p:spPr bwMode="auto">
            <a:xfrm>
              <a:off x="0" y="4293096"/>
              <a:ext cx="914400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Plus </a:t>
              </a:r>
              <a:r>
                <a:rPr kumimoji="0" lang="fr-FR" sz="2000" b="1" i="1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un carbocation possède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de 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groupes alkyles</a:t>
              </a:r>
              <a:r>
                <a:rPr kumimoji="0" lang="fr-FR" sz="2000" b="1" i="1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plus il est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stable</a:t>
              </a:r>
              <a:r>
                <a:rPr lang="fr-FR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car les 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auto">
            <a:xfrm>
              <a:off x="4095884" y="4282079"/>
              <a:ext cx="2088232" cy="43204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0" y="2492896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52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à coins arrondis 80"/>
          <p:cNvSpPr/>
          <p:nvPr/>
        </p:nvSpPr>
        <p:spPr>
          <a:xfrm>
            <a:off x="4860032" y="1988840"/>
            <a:ext cx="2304256" cy="1440160"/>
          </a:xfrm>
          <a:prstGeom prst="roundRect">
            <a:avLst/>
          </a:prstGeom>
          <a:solidFill>
            <a:srgbClr val="7030A0">
              <a:alpha val="2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e 55"/>
          <p:cNvGrpSpPr/>
          <p:nvPr/>
        </p:nvGrpSpPr>
        <p:grpSpPr>
          <a:xfrm>
            <a:off x="5004048" y="1911721"/>
            <a:ext cx="2038045" cy="1445271"/>
            <a:chOff x="5004048" y="1911721"/>
            <a:chExt cx="2038045" cy="14452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2060848"/>
              <a:ext cx="203804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ZoneTexte 81"/>
            <p:cNvSpPr txBox="1"/>
            <p:nvPr/>
          </p:nvSpPr>
          <p:spPr>
            <a:xfrm>
              <a:off x="5846110" y="1911721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-3581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1-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Classer les espèces de ce tableau par ordre de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stabilité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5637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Plus un carbocation possède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il est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stable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les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132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nuages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électroniques de ces groupes peuvent se déformer pour aller combler la lacune du carbocation (les groupes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alkyles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dits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inductifs donneurs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/>
              <a:t>2- </a:t>
            </a:r>
            <a:r>
              <a:rPr lang="fr-FR" sz="2000" u="sng" dirty="0" smtClean="0"/>
              <a:t>Ecrire la 1</a:t>
            </a:r>
            <a:r>
              <a:rPr lang="fr-FR" sz="2000" u="sng" baseline="30000" dirty="0" smtClean="0"/>
              <a:t>ère</a:t>
            </a:r>
            <a:r>
              <a:rPr lang="fr-FR" sz="2000" u="sng" dirty="0" smtClean="0"/>
              <a:t> étape du mécanisme réactionnel lors de l’</a:t>
            </a:r>
            <a:r>
              <a:rPr lang="fr-FR" sz="2000" u="sng" dirty="0" err="1" smtClean="0"/>
              <a:t>hydrohalogénation</a:t>
            </a:r>
            <a:r>
              <a:rPr lang="fr-FR" sz="2000" u="sng" dirty="0" smtClean="0"/>
              <a:t> du but-1-</a:t>
            </a:r>
            <a:r>
              <a:rPr lang="fr-FR" sz="2000" u="sng" dirty="0" err="1" smtClean="0"/>
              <a:t>ène</a:t>
            </a:r>
            <a:r>
              <a:rPr lang="fr-FR" sz="2000" u="sng" dirty="0" smtClean="0"/>
              <a:t> puis justifier la formation préférentielle d’un des 2 </a:t>
            </a:r>
            <a:r>
              <a:rPr lang="fr-FR" sz="2000" u="sng" dirty="0" smtClean="0"/>
              <a:t>isomère</a:t>
            </a:r>
            <a:r>
              <a:rPr lang="fr-FR" sz="2000" u="sng" dirty="0" smtClean="0"/>
              <a:t>s de position.</a:t>
            </a:r>
            <a:endParaRPr lang="fr-FR" sz="2000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680039" y="5517232"/>
            <a:ext cx="17647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Carbocation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secondaire</a:t>
            </a:r>
            <a:endParaRPr kumimoji="0" lang="fr-FR" sz="2000" b="0" i="0" u="none" strike="noStrike" cap="none" normalizeH="0" baseline="3000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64288" y="2276872"/>
            <a:ext cx="18002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primaire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2940507"/>
            <a:ext cx="175080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moins stable</a:t>
            </a:r>
            <a:endParaRPr lang="fr-FR" b="1" u="sng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26796" y="6176593"/>
            <a:ext cx="152317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 stable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040004" y="256374"/>
            <a:ext cx="2088232" cy="383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grpSp>
        <p:nvGrpSpPr>
          <p:cNvPr id="53" name="Groupe 52"/>
          <p:cNvGrpSpPr/>
          <p:nvPr/>
        </p:nvGrpSpPr>
        <p:grpSpPr>
          <a:xfrm>
            <a:off x="179515" y="2276869"/>
            <a:ext cx="792085" cy="4547261"/>
            <a:chOff x="179515" y="2276869"/>
            <a:chExt cx="792085" cy="4547261"/>
          </a:xfrm>
        </p:grpSpPr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282509" y="2276869"/>
              <a:ext cx="689091" cy="576067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AutoShape 4"/>
            <p:cNvCxnSpPr>
              <a:cxnSpLocks noChangeShapeType="1"/>
            </p:cNvCxnSpPr>
            <p:nvPr/>
          </p:nvCxnSpPr>
          <p:spPr bwMode="auto">
            <a:xfrm flipV="1">
              <a:off x="179515" y="2425996"/>
              <a:ext cx="2184" cy="439813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2" name="Groupe 51"/>
          <p:cNvGrpSpPr/>
          <p:nvPr/>
        </p:nvGrpSpPr>
        <p:grpSpPr>
          <a:xfrm>
            <a:off x="22579" y="6410921"/>
            <a:ext cx="9913467" cy="768341"/>
            <a:chOff x="22579" y="6410921"/>
            <a:chExt cx="9913467" cy="768341"/>
          </a:xfrm>
        </p:grpSpPr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7918233" y="6410921"/>
              <a:ext cx="2017813" cy="7683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AutoShape 5"/>
            <p:cNvCxnSpPr>
              <a:cxnSpLocks noChangeShapeType="1"/>
            </p:cNvCxnSpPr>
            <p:nvPr/>
          </p:nvCxnSpPr>
          <p:spPr bwMode="auto">
            <a:xfrm>
              <a:off x="22579" y="6717447"/>
              <a:ext cx="8493501" cy="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75" name="Connecteur droit 74"/>
          <p:cNvCxnSpPr/>
          <p:nvPr/>
        </p:nvCxnSpPr>
        <p:spPr>
          <a:xfrm flipV="1">
            <a:off x="4106085" y="2780928"/>
            <a:ext cx="0" cy="792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>
            <a:off x="4090523" y="2780928"/>
            <a:ext cx="792087" cy="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 flipV="1">
            <a:off x="4113100" y="4581128"/>
            <a:ext cx="1" cy="504056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à coins arrondis 89"/>
          <p:cNvSpPr/>
          <p:nvPr/>
        </p:nvSpPr>
        <p:spPr>
          <a:xfrm>
            <a:off x="3131840" y="5085184"/>
            <a:ext cx="2602865" cy="144016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3275856" y="5013176"/>
            <a:ext cx="2351305" cy="1380461"/>
            <a:chOff x="3388746" y="5085184"/>
            <a:chExt cx="2351305" cy="138046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88746" y="5251778"/>
              <a:ext cx="2351305" cy="12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ZoneTexte 90"/>
            <p:cNvSpPr txBox="1"/>
            <p:nvPr/>
          </p:nvSpPr>
          <p:spPr>
            <a:xfrm>
              <a:off x="3779912" y="5085184"/>
              <a:ext cx="4639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100" name="Connecteur droit avec flèche 99"/>
          <p:cNvCxnSpPr/>
          <p:nvPr/>
        </p:nvCxnSpPr>
        <p:spPr>
          <a:xfrm flipH="1" flipV="1">
            <a:off x="683568" y="3933056"/>
            <a:ext cx="11576" cy="118941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68495" y="426859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a1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2" name="Connecteur droit avec flèche 101"/>
          <p:cNvCxnSpPr/>
          <p:nvPr/>
        </p:nvCxnSpPr>
        <p:spPr>
          <a:xfrm flipH="1">
            <a:off x="467544" y="4005064"/>
            <a:ext cx="244827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1043608" y="3212976"/>
            <a:ext cx="0" cy="187220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1"/>
          <p:cNvSpPr>
            <a:spLocks noChangeArrowheads="1"/>
          </p:cNvSpPr>
          <p:nvPr/>
        </p:nvSpPr>
        <p:spPr bwMode="auto">
          <a:xfrm>
            <a:off x="1010557" y="3501008"/>
            <a:ext cx="616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7030A0"/>
                </a:solidFill>
                <a:sym typeface="Wingdings" pitchFamily="2" charset="2"/>
              </a:rPr>
              <a:t>a1</a:t>
            </a:r>
            <a:r>
              <a:rPr lang="fr-FR" sz="2400" b="1" dirty="0">
                <a:solidFill>
                  <a:srgbClr val="7030A0"/>
                </a:solidFill>
                <a:sym typeface="Wingdings" pitchFamily="2" charset="2"/>
              </a:rPr>
              <a:t>’</a:t>
            </a:r>
            <a:endParaRPr lang="fr-FR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 flipH="1">
            <a:off x="395536" y="3251933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251520" y="3127495"/>
            <a:ext cx="8768785" cy="3469857"/>
            <a:chOff x="251520" y="3127495"/>
            <a:chExt cx="8768785" cy="3469857"/>
          </a:xfrm>
        </p:grpSpPr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539552" y="3933056"/>
              <a:ext cx="7379764" cy="1728192"/>
            </a:xfrm>
            <a:custGeom>
              <a:avLst/>
              <a:gdLst/>
              <a:ahLst/>
              <a:cxnLst>
                <a:cxn ang="0">
                  <a:pos x="0" y="1711"/>
                </a:cxn>
                <a:cxn ang="0">
                  <a:pos x="566" y="1528"/>
                </a:cxn>
                <a:cxn ang="0">
                  <a:pos x="1307" y="129"/>
                </a:cxn>
                <a:cxn ang="0">
                  <a:pos x="1956" y="753"/>
                </a:cxn>
                <a:cxn ang="0">
                  <a:pos x="2755" y="512"/>
                </a:cxn>
                <a:cxn ang="0">
                  <a:pos x="3604" y="2185"/>
                </a:cxn>
                <a:cxn ang="0">
                  <a:pos x="4153" y="2385"/>
                </a:cxn>
              </a:cxnLst>
              <a:rect l="0" t="0" r="r" b="b"/>
              <a:pathLst>
                <a:path w="4153" h="2497">
                  <a:moveTo>
                    <a:pt x="0" y="1711"/>
                  </a:moveTo>
                  <a:cubicBezTo>
                    <a:pt x="94" y="1682"/>
                    <a:pt x="348" y="1792"/>
                    <a:pt x="566" y="1528"/>
                  </a:cubicBezTo>
                  <a:cubicBezTo>
                    <a:pt x="784" y="1264"/>
                    <a:pt x="1075" y="258"/>
                    <a:pt x="1307" y="129"/>
                  </a:cubicBezTo>
                  <a:cubicBezTo>
                    <a:pt x="1539" y="0"/>
                    <a:pt x="1715" y="689"/>
                    <a:pt x="1956" y="753"/>
                  </a:cubicBezTo>
                  <a:cubicBezTo>
                    <a:pt x="2197" y="817"/>
                    <a:pt x="2480" y="273"/>
                    <a:pt x="2755" y="512"/>
                  </a:cubicBezTo>
                  <a:cubicBezTo>
                    <a:pt x="3030" y="751"/>
                    <a:pt x="3371" y="1873"/>
                    <a:pt x="3604" y="2185"/>
                  </a:cubicBezTo>
                  <a:cubicBezTo>
                    <a:pt x="3837" y="2497"/>
                    <a:pt x="4039" y="2343"/>
                    <a:pt x="4153" y="2385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251520" y="3127495"/>
              <a:ext cx="8768785" cy="3469857"/>
              <a:chOff x="251520" y="3127495"/>
              <a:chExt cx="8768785" cy="3469857"/>
            </a:xfrm>
          </p:grpSpPr>
          <p:pic>
            <p:nvPicPr>
              <p:cNvPr id="38" name="Image 37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5517232"/>
                <a:ext cx="2304256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5" name="Groupe 34"/>
              <p:cNvGrpSpPr/>
              <p:nvPr/>
            </p:nvGrpSpPr>
            <p:grpSpPr>
              <a:xfrm>
                <a:off x="1902593" y="5794247"/>
                <a:ext cx="1041453" cy="557806"/>
                <a:chOff x="2450427" y="3645024"/>
                <a:chExt cx="1041453" cy="557806"/>
              </a:xfrm>
            </p:grpSpPr>
            <p:pic>
              <p:nvPicPr>
                <p:cNvPr id="10" name="Image 9"/>
                <p:cNvPicPr/>
                <p:nvPr/>
              </p:nvPicPr>
              <p:blipFill>
                <a:blip r:embed="rId5" cstate="print"/>
                <a:srcRect l="56835" t="32065" r="23416" b="34239"/>
                <a:stretch>
                  <a:fillRect/>
                </a:stretch>
              </p:blipFill>
              <p:spPr bwMode="auto">
                <a:xfrm>
                  <a:off x="2483768" y="3645024"/>
                  <a:ext cx="1008112" cy="557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ZoneTexte 31"/>
                <p:cNvSpPr txBox="1"/>
                <p:nvPr/>
              </p:nvSpPr>
              <p:spPr>
                <a:xfrm>
                  <a:off x="2450427" y="3645587"/>
                  <a:ext cx="4106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800" b="1" dirty="0" smtClean="0">
                      <a:solidFill>
                        <a:srgbClr val="00B0F0"/>
                      </a:solidFill>
                    </a:rPr>
                    <a:t>H</a:t>
                  </a:r>
                  <a:endParaRPr lang="fr-FR" sz="2800" b="1" dirty="0">
                    <a:solidFill>
                      <a:srgbClr val="00B0F0"/>
                    </a:solidFill>
                  </a:endParaRPr>
                </a:p>
              </p:txBody>
            </p:sp>
          </p:grpSp>
          <p:pic>
            <p:nvPicPr>
              <p:cNvPr id="39" name="Image 38"/>
              <p:cNvPicPr/>
              <p:nvPr/>
            </p:nvPicPr>
            <p:blipFill>
              <a:blip r:embed="rId6" cstate="print"/>
              <a:srcRect l="70224" t="41862" r="22935" b="34185"/>
              <a:stretch>
                <a:fillRect/>
              </a:stretch>
            </p:blipFill>
            <p:spPr bwMode="auto">
              <a:xfrm>
                <a:off x="1608655" y="5932357"/>
                <a:ext cx="288032" cy="379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443274" y="3127495"/>
                <a:ext cx="7513102" cy="2538173"/>
              </a:xfrm>
              <a:custGeom>
                <a:avLst/>
                <a:gdLst>
                  <a:gd name="connsiteX0" fmla="*/ 0 w 10000"/>
                  <a:gd name="connsiteY0" fmla="*/ 7332 h 10538"/>
                  <a:gd name="connsiteX1" fmla="*/ 1081 w 10000"/>
                  <a:gd name="connsiteY1" fmla="*/ 9480 h 10538"/>
                  <a:gd name="connsiteX2" fmla="*/ 3147 w 10000"/>
                  <a:gd name="connsiteY2" fmla="*/ 997 h 10538"/>
                  <a:gd name="connsiteX3" fmla="*/ 4710 w 10000"/>
                  <a:gd name="connsiteY3" fmla="*/ 3496 h 10538"/>
                  <a:gd name="connsiteX4" fmla="*/ 6634 w 10000"/>
                  <a:gd name="connsiteY4" fmla="*/ 2530 h 10538"/>
                  <a:gd name="connsiteX5" fmla="*/ 8678 w 10000"/>
                  <a:gd name="connsiteY5" fmla="*/ 9231 h 10538"/>
                  <a:gd name="connsiteX6" fmla="*/ 10000 w 10000"/>
                  <a:gd name="connsiteY6" fmla="*/ 10031 h 10538"/>
                  <a:gd name="connsiteX0" fmla="*/ 0 w 10135"/>
                  <a:gd name="connsiteY0" fmla="*/ 9730 h 10936"/>
                  <a:gd name="connsiteX1" fmla="*/ 1216 w 10135"/>
                  <a:gd name="connsiteY1" fmla="*/ 9480 h 10936"/>
                  <a:gd name="connsiteX2" fmla="*/ 3282 w 10135"/>
                  <a:gd name="connsiteY2" fmla="*/ 997 h 10936"/>
                  <a:gd name="connsiteX3" fmla="*/ 4845 w 10135"/>
                  <a:gd name="connsiteY3" fmla="*/ 3496 h 10936"/>
                  <a:gd name="connsiteX4" fmla="*/ 6769 w 10135"/>
                  <a:gd name="connsiteY4" fmla="*/ 2530 h 10936"/>
                  <a:gd name="connsiteX5" fmla="*/ 8813 w 10135"/>
                  <a:gd name="connsiteY5" fmla="*/ 9231 h 10936"/>
                  <a:gd name="connsiteX6" fmla="*/ 10135 w 10135"/>
                  <a:gd name="connsiteY6" fmla="*/ 10031 h 10936"/>
                  <a:gd name="connsiteX0" fmla="*/ 0 w 10135"/>
                  <a:gd name="connsiteY0" fmla="*/ 9605 h 10355"/>
                  <a:gd name="connsiteX1" fmla="*/ 1351 w 10135"/>
                  <a:gd name="connsiteY1" fmla="*/ 8605 h 10355"/>
                  <a:gd name="connsiteX2" fmla="*/ 3282 w 10135"/>
                  <a:gd name="connsiteY2" fmla="*/ 872 h 10355"/>
                  <a:gd name="connsiteX3" fmla="*/ 4845 w 10135"/>
                  <a:gd name="connsiteY3" fmla="*/ 3371 h 10355"/>
                  <a:gd name="connsiteX4" fmla="*/ 6769 w 10135"/>
                  <a:gd name="connsiteY4" fmla="*/ 2405 h 10355"/>
                  <a:gd name="connsiteX5" fmla="*/ 8813 w 10135"/>
                  <a:gd name="connsiteY5" fmla="*/ 9106 h 10355"/>
                  <a:gd name="connsiteX6" fmla="*/ 10135 w 10135"/>
                  <a:gd name="connsiteY6" fmla="*/ 9906 h 10355"/>
                  <a:gd name="connsiteX0" fmla="*/ 0 w 10135"/>
                  <a:gd name="connsiteY0" fmla="*/ 9605 h 12605"/>
                  <a:gd name="connsiteX1" fmla="*/ 1351 w 10135"/>
                  <a:gd name="connsiteY1" fmla="*/ 8605 h 12605"/>
                  <a:gd name="connsiteX2" fmla="*/ 3282 w 10135"/>
                  <a:gd name="connsiteY2" fmla="*/ 872 h 12605"/>
                  <a:gd name="connsiteX3" fmla="*/ 4845 w 10135"/>
                  <a:gd name="connsiteY3" fmla="*/ 3371 h 12605"/>
                  <a:gd name="connsiteX4" fmla="*/ 6769 w 10135"/>
                  <a:gd name="connsiteY4" fmla="*/ 2405 h 12605"/>
                  <a:gd name="connsiteX5" fmla="*/ 8813 w 10135"/>
                  <a:gd name="connsiteY5" fmla="*/ 9106 h 12605"/>
                  <a:gd name="connsiteX6" fmla="*/ 10135 w 10135"/>
                  <a:gd name="connsiteY6" fmla="*/ 12605 h 12605"/>
                  <a:gd name="connsiteX0" fmla="*/ 0 w 10135"/>
                  <a:gd name="connsiteY0" fmla="*/ 9605 h 13055"/>
                  <a:gd name="connsiteX1" fmla="*/ 1351 w 10135"/>
                  <a:gd name="connsiteY1" fmla="*/ 8605 h 13055"/>
                  <a:gd name="connsiteX2" fmla="*/ 3282 w 10135"/>
                  <a:gd name="connsiteY2" fmla="*/ 872 h 13055"/>
                  <a:gd name="connsiteX3" fmla="*/ 4845 w 10135"/>
                  <a:gd name="connsiteY3" fmla="*/ 3371 h 13055"/>
                  <a:gd name="connsiteX4" fmla="*/ 6769 w 10135"/>
                  <a:gd name="connsiteY4" fmla="*/ 2405 h 13055"/>
                  <a:gd name="connsiteX5" fmla="*/ 9054 w 10135"/>
                  <a:gd name="connsiteY5" fmla="*/ 11355 h 13055"/>
                  <a:gd name="connsiteX6" fmla="*/ 10135 w 10135"/>
                  <a:gd name="connsiteY6" fmla="*/ 12605 h 13055"/>
                  <a:gd name="connsiteX0" fmla="*/ 0 w 9865"/>
                  <a:gd name="connsiteY0" fmla="*/ 9855 h 13055"/>
                  <a:gd name="connsiteX1" fmla="*/ 1081 w 9865"/>
                  <a:gd name="connsiteY1" fmla="*/ 8605 h 13055"/>
                  <a:gd name="connsiteX2" fmla="*/ 3012 w 9865"/>
                  <a:gd name="connsiteY2" fmla="*/ 872 h 13055"/>
                  <a:gd name="connsiteX3" fmla="*/ 4575 w 9865"/>
                  <a:gd name="connsiteY3" fmla="*/ 3371 h 13055"/>
                  <a:gd name="connsiteX4" fmla="*/ 6499 w 9865"/>
                  <a:gd name="connsiteY4" fmla="*/ 2405 h 13055"/>
                  <a:gd name="connsiteX5" fmla="*/ 8784 w 9865"/>
                  <a:gd name="connsiteY5" fmla="*/ 11355 h 13055"/>
                  <a:gd name="connsiteX6" fmla="*/ 9865 w 9865"/>
                  <a:gd name="connsiteY6" fmla="*/ 12605 h 13055"/>
                  <a:gd name="connsiteX0" fmla="*/ 320 w 10320"/>
                  <a:gd name="connsiteY0" fmla="*/ 7549 h 10000"/>
                  <a:gd name="connsiteX1" fmla="*/ 183 w 10320"/>
                  <a:gd name="connsiteY1" fmla="*/ 7549 h 10000"/>
                  <a:gd name="connsiteX2" fmla="*/ 1416 w 10320"/>
                  <a:gd name="connsiteY2" fmla="*/ 6591 h 10000"/>
                  <a:gd name="connsiteX3" fmla="*/ 3373 w 10320"/>
                  <a:gd name="connsiteY3" fmla="*/ 668 h 10000"/>
                  <a:gd name="connsiteX4" fmla="*/ 4958 w 10320"/>
                  <a:gd name="connsiteY4" fmla="*/ 2582 h 10000"/>
                  <a:gd name="connsiteX5" fmla="*/ 6908 w 10320"/>
                  <a:gd name="connsiteY5" fmla="*/ 1842 h 10000"/>
                  <a:gd name="connsiteX6" fmla="*/ 9224 w 10320"/>
                  <a:gd name="connsiteY6" fmla="*/ 8698 h 10000"/>
                  <a:gd name="connsiteX7" fmla="*/ 10320 w 10320"/>
                  <a:gd name="connsiteY7" fmla="*/ 965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20" h="10000">
                    <a:moveTo>
                      <a:pt x="320" y="7549"/>
                    </a:moveTo>
                    <a:cubicBezTo>
                      <a:pt x="321" y="7543"/>
                      <a:pt x="0" y="7709"/>
                      <a:pt x="183" y="7549"/>
                    </a:cubicBezTo>
                    <a:cubicBezTo>
                      <a:pt x="366" y="7389"/>
                      <a:pt x="884" y="7738"/>
                      <a:pt x="1416" y="6591"/>
                    </a:cubicBezTo>
                    <a:cubicBezTo>
                      <a:pt x="1948" y="5444"/>
                      <a:pt x="2783" y="1336"/>
                      <a:pt x="3373" y="668"/>
                    </a:cubicBezTo>
                    <a:cubicBezTo>
                      <a:pt x="3963" y="0"/>
                      <a:pt x="4370" y="2385"/>
                      <a:pt x="4958" y="2582"/>
                    </a:cubicBezTo>
                    <a:cubicBezTo>
                      <a:pt x="5546" y="2778"/>
                      <a:pt x="6197" y="823"/>
                      <a:pt x="6908" y="1842"/>
                    </a:cubicBezTo>
                    <a:cubicBezTo>
                      <a:pt x="7619" y="2862"/>
                      <a:pt x="8656" y="7396"/>
                      <a:pt x="9224" y="8698"/>
                    </a:cubicBezTo>
                    <a:cubicBezTo>
                      <a:pt x="9793" y="10000"/>
                      <a:pt x="10041" y="9527"/>
                      <a:pt x="10320" y="9655"/>
                    </a:cubicBezTo>
                  </a:path>
                </a:pathLst>
              </a:custGeom>
              <a:noFill/>
              <a:ln w="571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20" name="Groupe 119"/>
              <p:cNvGrpSpPr/>
              <p:nvPr/>
            </p:nvGrpSpPr>
            <p:grpSpPr>
              <a:xfrm>
                <a:off x="7568396" y="4465687"/>
                <a:ext cx="1440160" cy="987991"/>
                <a:chOff x="7568396" y="4465687"/>
                <a:chExt cx="1440160" cy="987991"/>
              </a:xfrm>
            </p:grpSpPr>
            <p:pic>
              <p:nvPicPr>
                <p:cNvPr id="116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568396" y="4581128"/>
                  <a:ext cx="1440160" cy="872550"/>
                </a:xfrm>
                <a:prstGeom prst="rect">
                  <a:avLst/>
                </a:prstGeom>
                <a:noFill/>
                <a:ln w="28575">
                  <a:solidFill>
                    <a:srgbClr val="7030A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17" name="ZoneTexte 116"/>
                <p:cNvSpPr txBox="1"/>
                <p:nvPr/>
              </p:nvSpPr>
              <p:spPr>
                <a:xfrm>
                  <a:off x="8162875" y="4465687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00B0F0"/>
                      </a:solidFill>
                    </a:rPr>
                    <a:t>H</a:t>
                  </a:r>
                  <a:endParaRPr lang="fr-FR" b="1" dirty="0">
                    <a:solidFill>
                      <a:srgbClr val="00B0F0"/>
                    </a:solidFill>
                  </a:endParaRPr>
                </a:p>
              </p:txBody>
            </p:sp>
          </p:grpSp>
          <p:grpSp>
            <p:nvGrpSpPr>
              <p:cNvPr id="119" name="Groupe 118"/>
              <p:cNvGrpSpPr/>
              <p:nvPr/>
            </p:nvGrpSpPr>
            <p:grpSpPr>
              <a:xfrm>
                <a:off x="7574302" y="5532090"/>
                <a:ext cx="1446003" cy="988143"/>
                <a:chOff x="7574302" y="5532090"/>
                <a:chExt cx="1446003" cy="988143"/>
              </a:xfrm>
            </p:grpSpPr>
            <p:pic>
              <p:nvPicPr>
                <p:cNvPr id="115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574302" y="5650231"/>
                  <a:ext cx="1446003" cy="870002"/>
                </a:xfrm>
                <a:prstGeom prst="rect">
                  <a:avLst/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18" name="ZoneTexte 117"/>
                <p:cNvSpPr txBox="1"/>
                <p:nvPr/>
              </p:nvSpPr>
              <p:spPr>
                <a:xfrm>
                  <a:off x="7812360" y="5532090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00B0F0"/>
                      </a:solidFill>
                    </a:rPr>
                    <a:t>H</a:t>
                  </a:r>
                  <a:endParaRPr lang="fr-FR" b="1" dirty="0">
                    <a:solidFill>
                      <a:srgbClr val="00B0F0"/>
                    </a:solidFill>
                  </a:endParaRPr>
                </a:p>
              </p:txBody>
            </p:sp>
          </p:grpSp>
        </p:grpSp>
      </p:grpSp>
      <p:sp>
        <p:nvSpPr>
          <p:cNvPr id="73" name="Rectangle à coins arrondis 72"/>
          <p:cNvSpPr/>
          <p:nvPr/>
        </p:nvSpPr>
        <p:spPr>
          <a:xfrm>
            <a:off x="3851920" y="3573016"/>
            <a:ext cx="504056" cy="360040"/>
          </a:xfrm>
          <a:prstGeom prst="roundRect">
            <a:avLst/>
          </a:prstGeom>
          <a:solidFill>
            <a:srgbClr val="7030A0">
              <a:alpha val="2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3829341" y="4221088"/>
            <a:ext cx="504056" cy="36004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20812907" flipV="1">
            <a:off x="2251715" y="5410773"/>
            <a:ext cx="402043" cy="618242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libre 29"/>
          <p:cNvSpPr/>
          <p:nvPr/>
        </p:nvSpPr>
        <p:spPr>
          <a:xfrm rot="20820750" flipV="1">
            <a:off x="827024" y="5287834"/>
            <a:ext cx="1244878" cy="775497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4579" grpId="0"/>
      <p:bldP spid="24580" grpId="0"/>
      <p:bldP spid="24" grpId="0" animBg="1"/>
      <p:bldP spid="25" grpId="0" animBg="1"/>
      <p:bldP spid="90" grpId="0" animBg="1"/>
      <p:bldP spid="101" grpId="0"/>
      <p:bldP spid="104" grpId="0"/>
      <p:bldP spid="73" grpId="0" animBg="1"/>
      <p:bldP spid="92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877" t="28560" r="13061" b="14321"/>
          <a:stretch>
            <a:fillRect/>
          </a:stretch>
        </p:blipFill>
        <p:spPr bwMode="auto">
          <a:xfrm>
            <a:off x="35496" y="642722"/>
            <a:ext cx="9001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528" y="5517232"/>
            <a:ext cx="149565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’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23728" y="5529426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secondaire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forme plus vite que le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95736" y="6177498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donc majoritairement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r-FR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/>
              <a:t>2- </a:t>
            </a:r>
            <a:r>
              <a:rPr lang="fr-FR" sz="2000" u="sng" dirty="0" smtClean="0"/>
              <a:t>Ecrire la 1</a:t>
            </a:r>
            <a:r>
              <a:rPr lang="fr-FR" sz="2000" u="sng" baseline="30000" dirty="0" smtClean="0"/>
              <a:t>ère</a:t>
            </a:r>
            <a:r>
              <a:rPr lang="fr-FR" sz="2000" u="sng" dirty="0" smtClean="0"/>
              <a:t> étape du mécanisme réactionnel lors de l’</a:t>
            </a:r>
            <a:r>
              <a:rPr lang="fr-FR" sz="2000" u="sng" dirty="0" err="1" smtClean="0"/>
              <a:t>hydrohalogénation</a:t>
            </a:r>
            <a:r>
              <a:rPr lang="fr-FR" sz="2000" u="sng" dirty="0" smtClean="0"/>
              <a:t> du but-1-</a:t>
            </a:r>
            <a:r>
              <a:rPr lang="fr-FR" sz="2000" u="sng" dirty="0" err="1" smtClean="0"/>
              <a:t>ène</a:t>
            </a:r>
            <a:r>
              <a:rPr lang="fr-FR" sz="2000" u="sng" dirty="0" smtClean="0"/>
              <a:t> puis justifier la formation préférentielle d’un des 2 </a:t>
            </a:r>
            <a:r>
              <a:rPr lang="fr-FR" sz="2000" u="sng" dirty="0" smtClean="0"/>
              <a:t>isomères de position.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877" t="28560" r="13061" b="14321"/>
          <a:stretch>
            <a:fillRect/>
          </a:stretch>
        </p:blipFill>
        <p:spPr bwMode="auto">
          <a:xfrm>
            <a:off x="683569" y="33051"/>
            <a:ext cx="777686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528" y="4005859"/>
            <a:ext cx="149565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’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23728" y="4018053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le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carbocation secondaire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forme plus vite que le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 primaire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95736" y="4666125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donc majoritairement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r-FR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5799032"/>
            <a:ext cx="8928992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5799032"/>
            <a:ext cx="885698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Lors de l’addition d’un halogénure d’hydrogène H − X sur un composé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éthy-lénique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dissymétrique,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produit majoritaire est issu du carbocation le plus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5395250"/>
            <a:ext cx="334786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Règle de </a:t>
            </a:r>
            <a:r>
              <a:rPr lang="fr-FR" sz="2400" b="1" u="sng" dirty="0">
                <a:solidFill>
                  <a:prstClr val="black"/>
                </a:solidFill>
              </a:rPr>
              <a:t>MARKOVNIKOV</a:t>
            </a:r>
            <a:endParaRPr lang="fr-FR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1823037"/>
            <a:ext cx="8928992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016" y="1823037"/>
            <a:ext cx="885698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Lors de l’addition d’un halogénure d’hydrogène H − X sur un composé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éthy-lénique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dissymétrique,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produit majoritaire est issu du carbocation le plus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328" y="1419255"/>
            <a:ext cx="334786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Règle de </a:t>
            </a:r>
            <a:r>
              <a:rPr lang="fr-FR" sz="2400" b="1" u="sng" dirty="0">
                <a:solidFill>
                  <a:prstClr val="black"/>
                </a:solidFill>
              </a:rPr>
              <a:t>MARKOVNIKOV</a:t>
            </a:r>
            <a:endParaRPr lang="fr-FR" sz="2400" b="1" u="sng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08682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276" y="2908682"/>
            <a:ext cx="7705725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/>
              <a:t>Les carbocations sont stabilisés s’il y a à proximité des groupes </a:t>
            </a:r>
            <a:r>
              <a:rPr lang="fr-FR" sz="2000" b="1" i="1" dirty="0"/>
              <a:t>inductifs donneurs</a:t>
            </a:r>
            <a:r>
              <a:rPr lang="fr-FR" sz="2000" i="1" dirty="0"/>
              <a:t> mais ils sont déstabilisés s’il y a à proximité des groupes </a:t>
            </a:r>
            <a:r>
              <a:rPr lang="fr-FR" sz="2000" b="1" i="1" dirty="0" err="1"/>
              <a:t>induc-tifs</a:t>
            </a:r>
            <a:r>
              <a:rPr lang="fr-FR" sz="2000" b="1" i="1" dirty="0"/>
              <a:t> attracteurs</a:t>
            </a:r>
            <a:r>
              <a:rPr lang="fr-FR" sz="2000" i="1" dirty="0"/>
              <a:t>. D’autres effets électroniques comme </a:t>
            </a:r>
            <a:r>
              <a:rPr lang="fr-FR" sz="2000" b="1" i="1" dirty="0"/>
              <a:t>la mésomérie</a:t>
            </a:r>
            <a:r>
              <a:rPr lang="fr-FR" sz="2000" i="1" dirty="0"/>
              <a:t> peuvent (dé)stabiliser les carbocations.</a:t>
            </a:r>
            <a:endParaRPr lang="fr-FR" sz="2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5068" y="4419690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8" y="4825724"/>
            <a:ext cx="669674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dirty="0" smtClean="0">
                <a:solidFill>
                  <a:prstClr val="black"/>
                </a:solidFill>
              </a:rPr>
              <a:t>spatialement </a:t>
            </a:r>
            <a:r>
              <a:rPr lang="fr-FR" sz="2400" b="1" dirty="0" smtClean="0">
                <a:solidFill>
                  <a:prstClr val="black"/>
                </a:solidFill>
              </a:rPr>
              <a:t>H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et </a:t>
            </a:r>
            <a:r>
              <a:rPr lang="fr-FR" sz="2400" b="1" dirty="0" smtClean="0">
                <a:solidFill>
                  <a:prstClr val="black"/>
                </a:solidFill>
              </a:rPr>
              <a:t>X </a:t>
            </a:r>
            <a:r>
              <a:rPr lang="fr-FR" sz="2400" dirty="0" smtClean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2697495" cy="4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949280"/>
            <a:ext cx="2108971" cy="5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517232"/>
            <a:ext cx="1363476" cy="8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7141" y="5517232"/>
            <a:ext cx="1456859" cy="9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AutoShape 1"/>
          <p:cNvCxnSpPr>
            <a:cxnSpLocks noChangeShapeType="1"/>
          </p:cNvCxnSpPr>
          <p:nvPr/>
        </p:nvCxnSpPr>
        <p:spPr bwMode="auto">
          <a:xfrm>
            <a:off x="2843808" y="6165304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20" name="Rectangle 19"/>
          <p:cNvSpPr/>
          <p:nvPr/>
        </p:nvSpPr>
        <p:spPr>
          <a:xfrm>
            <a:off x="5724128" y="59492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7380312" y="59492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322292" y="632991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84168" y="6329912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740352" y="632991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23528" y="-60435"/>
            <a:ext cx="149565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’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123728" y="-48241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le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carbocation secondaire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forme plus vite que le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 primaire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95736" y="599831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donc majoritairement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r-FR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20" grpId="0"/>
      <p:bldP spid="21" grpId="0"/>
      <p:bldP spid="21505" grpId="0"/>
      <p:bldP spid="21506" grpId="0"/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8210" t="32830" r="78304" b="39286"/>
          <a:stretch>
            <a:fillRect/>
          </a:stretch>
        </p:blipFill>
        <p:spPr bwMode="auto">
          <a:xfrm>
            <a:off x="1691680" y="11663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 l="58359" t="38599" r="30557" b="15484"/>
          <a:stretch>
            <a:fillRect/>
          </a:stretch>
        </p:blipFill>
        <p:spPr bwMode="auto">
          <a:xfrm>
            <a:off x="467544" y="0"/>
            <a:ext cx="792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6672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2816"/>
            <a:ext cx="87849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789040"/>
            <a:ext cx="8061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I- </a:t>
            </a:r>
            <a:r>
              <a:rPr lang="fr-FR" sz="2400" b="1" u="sng" dirty="0" smtClean="0">
                <a:latin typeface="Bookman Old Style" pitchFamily="18" charset="0"/>
              </a:rPr>
              <a:t>Structure de la double liaison C=C et réactivité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221088"/>
            <a:ext cx="7931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Structure de la double liaison C=C (Rappels)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4787" y="-27384"/>
            <a:ext cx="151216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Limonène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07704" y="1340768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pinène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995936" y="39508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Bombykol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48264" y="903604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(E) 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hex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ènal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59632" y="2996952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Rétinal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75337" y="4725144"/>
            <a:ext cx="8961159" cy="1944216"/>
            <a:chOff x="75337" y="3573016"/>
            <a:chExt cx="8961159" cy="194421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07504" y="3573016"/>
              <a:ext cx="8928992" cy="19442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37" y="3645024"/>
              <a:ext cx="5418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Géométrie VSEPR autour de chaque carbone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pic>
          <p:nvPicPr>
            <p:cNvPr id="27" name="Image 26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3645024"/>
              <a:ext cx="1948507" cy="1629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214237" y="5468374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d’où un environnement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des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angles de liaison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autour du carbone proches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120°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79512" y="5157192"/>
            <a:ext cx="67687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carbones éthyléniques ont une géométrie VSEPR de type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411760" y="6165304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 atomes dans le même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416127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autant des deux 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énantiomères du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mobutane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raisonnant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la 2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 réactionnel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5068" y="0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39" y="384000"/>
            <a:ext cx="648072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s’additionnent spatialement </a:t>
            </a:r>
            <a:r>
              <a:rPr lang="fr-FR" sz="2400" b="1" dirty="0" smtClean="0">
                <a:solidFill>
                  <a:prstClr val="black"/>
                </a:solidFill>
              </a:rPr>
              <a:t>H</a:t>
            </a:r>
            <a:r>
              <a:rPr lang="fr-FR" sz="2400" dirty="0" smtClean="0">
                <a:solidFill>
                  <a:prstClr val="black"/>
                </a:solidFill>
              </a:rPr>
              <a:t> et </a:t>
            </a:r>
            <a:r>
              <a:rPr lang="fr-FR" sz="2400" b="1" dirty="0" smtClean="0">
                <a:solidFill>
                  <a:prstClr val="black"/>
                </a:solidFill>
              </a:rPr>
              <a:t>X </a:t>
            </a:r>
            <a:r>
              <a:rPr lang="fr-FR" sz="2400" dirty="0" smtClean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782"/>
            <a:ext cx="2697495" cy="4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9790"/>
            <a:ext cx="2108971" cy="5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75616"/>
            <a:ext cx="1363476" cy="8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7141" y="975616"/>
            <a:ext cx="1456859" cy="8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AutoShape 1"/>
          <p:cNvCxnSpPr>
            <a:cxnSpLocks noChangeShapeType="1"/>
          </p:cNvCxnSpPr>
          <p:nvPr/>
        </p:nvCxnSpPr>
        <p:spPr bwMode="auto">
          <a:xfrm>
            <a:off x="2843808" y="1565814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9" name="Rectangle 8"/>
          <p:cNvSpPr/>
          <p:nvPr/>
        </p:nvSpPr>
        <p:spPr>
          <a:xfrm>
            <a:off x="5724128" y="134979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380312" y="134979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22292" y="173042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84168" y="1730422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740352" y="173042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131657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/>
          <a:srcRect l="35692"/>
          <a:stretch>
            <a:fillRect/>
          </a:stretch>
        </p:blipFill>
        <p:spPr bwMode="auto">
          <a:xfrm>
            <a:off x="467544" y="5256584"/>
            <a:ext cx="1412032" cy="8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7" cstate="print"/>
          <a:srcRect l="70224" t="19126" b="34185"/>
          <a:stretch>
            <a:fillRect/>
          </a:stretch>
        </p:blipFill>
        <p:spPr bwMode="auto">
          <a:xfrm>
            <a:off x="2195736" y="5256584"/>
            <a:ext cx="1238072" cy="8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112568"/>
            <a:ext cx="1771430" cy="11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112568"/>
            <a:ext cx="1659144" cy="11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AutoShape 1"/>
          <p:cNvCxnSpPr>
            <a:cxnSpLocks noChangeShapeType="1"/>
          </p:cNvCxnSpPr>
          <p:nvPr/>
        </p:nvCxnSpPr>
        <p:spPr bwMode="auto">
          <a:xfrm>
            <a:off x="3707904" y="5832648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49" name="Rectangle 48"/>
          <p:cNvSpPr/>
          <p:nvPr/>
        </p:nvSpPr>
        <p:spPr>
          <a:xfrm>
            <a:off x="6444208" y="554461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62" name="Forme libre 61"/>
          <p:cNvSpPr/>
          <p:nvPr/>
        </p:nvSpPr>
        <p:spPr>
          <a:xfrm rot="219642" flipH="1" flipV="1">
            <a:off x="988047" y="5173952"/>
            <a:ext cx="2007513" cy="579357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312429"/>
              <a:gd name="connsiteY0" fmla="*/ 621316 h 1262781"/>
              <a:gd name="connsiteX1" fmla="*/ 1699611 w 3312429"/>
              <a:gd name="connsiteY1" fmla="*/ 1000757 h 1262781"/>
              <a:gd name="connsiteX2" fmla="*/ 3312429 w 3312429"/>
              <a:gd name="connsiteY2" fmla="*/ 0 h 1262781"/>
              <a:gd name="connsiteX0" fmla="*/ 0 w 3330574"/>
              <a:gd name="connsiteY0" fmla="*/ 333609 h 975075"/>
              <a:gd name="connsiteX1" fmla="*/ 1699611 w 3330574"/>
              <a:gd name="connsiteY1" fmla="*/ 713050 h 975075"/>
              <a:gd name="connsiteX2" fmla="*/ 3330574 w 3330574"/>
              <a:gd name="connsiteY2" fmla="*/ 0 h 9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0574" h="975075">
                <a:moveTo>
                  <a:pt x="0" y="333609"/>
                </a:moveTo>
                <a:cubicBezTo>
                  <a:pt x="279250" y="388364"/>
                  <a:pt x="1232406" y="975075"/>
                  <a:pt x="1699611" y="713050"/>
                </a:cubicBezTo>
                <a:cubicBezTo>
                  <a:pt x="2251683" y="609497"/>
                  <a:pt x="2823087" y="90450"/>
                  <a:pt x="3330574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Forme libre 62"/>
          <p:cNvSpPr/>
          <p:nvPr/>
        </p:nvSpPr>
        <p:spPr>
          <a:xfrm rot="219642" flipH="1">
            <a:off x="882426" y="5898990"/>
            <a:ext cx="2093167" cy="470846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082099"/>
              <a:gd name="connsiteY0" fmla="*/ 1 h 1926660"/>
              <a:gd name="connsiteX1" fmla="*/ 1492164 w 3082099"/>
              <a:gd name="connsiteY1" fmla="*/ 1664634 h 1926660"/>
              <a:gd name="connsiteX2" fmla="*/ 3082099 w 3082099"/>
              <a:gd name="connsiteY2" fmla="*/ 301044 h 1926660"/>
              <a:gd name="connsiteX0" fmla="*/ 0 w 3457424"/>
              <a:gd name="connsiteY0" fmla="*/ -1 h 1926656"/>
              <a:gd name="connsiteX1" fmla="*/ 1492164 w 3457424"/>
              <a:gd name="connsiteY1" fmla="*/ 1664632 h 1926656"/>
              <a:gd name="connsiteX2" fmla="*/ 3457423 w 3457424"/>
              <a:gd name="connsiteY2" fmla="*/ 259641 h 1926656"/>
              <a:gd name="connsiteX0" fmla="*/ 0 w 3457422"/>
              <a:gd name="connsiteY0" fmla="*/ 1 h 1497941"/>
              <a:gd name="connsiteX1" fmla="*/ 1488859 w 3457422"/>
              <a:gd name="connsiteY1" fmla="*/ 1235916 h 1497941"/>
              <a:gd name="connsiteX2" fmla="*/ 3457423 w 3457422"/>
              <a:gd name="connsiteY2" fmla="*/ 259643 h 1497941"/>
              <a:gd name="connsiteX0" fmla="*/ 0 w 3457424"/>
              <a:gd name="connsiteY0" fmla="*/ -1 h 1078115"/>
              <a:gd name="connsiteX1" fmla="*/ 1511741 w 3457424"/>
              <a:gd name="connsiteY1" fmla="*/ 816091 h 1078115"/>
              <a:gd name="connsiteX2" fmla="*/ 3457423 w 3457424"/>
              <a:gd name="connsiteY2" fmla="*/ 259641 h 1078115"/>
              <a:gd name="connsiteX0" fmla="*/ 0 w 3457422"/>
              <a:gd name="connsiteY0" fmla="*/ 1 h 1078119"/>
              <a:gd name="connsiteX1" fmla="*/ 1511741 w 3457422"/>
              <a:gd name="connsiteY1" fmla="*/ 816093 h 1078119"/>
              <a:gd name="connsiteX2" fmla="*/ 2473142 w 3457422"/>
              <a:gd name="connsiteY2" fmla="*/ 747780 h 1078119"/>
              <a:gd name="connsiteX3" fmla="*/ 3457423 w 3457422"/>
              <a:gd name="connsiteY3" fmla="*/ 259643 h 1078119"/>
              <a:gd name="connsiteX0" fmla="*/ 0 w 3457424"/>
              <a:gd name="connsiteY0" fmla="*/ -1 h 1060211"/>
              <a:gd name="connsiteX1" fmla="*/ 1273298 w 3457424"/>
              <a:gd name="connsiteY1" fmla="*/ 798185 h 1060211"/>
              <a:gd name="connsiteX2" fmla="*/ 2473142 w 3457424"/>
              <a:gd name="connsiteY2" fmla="*/ 747778 h 1060211"/>
              <a:gd name="connsiteX3" fmla="*/ 3457423 w 3457424"/>
              <a:gd name="connsiteY3" fmla="*/ 259641 h 1060211"/>
              <a:gd name="connsiteX0" fmla="*/ 0 w 3457422"/>
              <a:gd name="connsiteY0" fmla="*/ 1 h 747781"/>
              <a:gd name="connsiteX1" fmla="*/ 2473142 w 3457422"/>
              <a:gd name="connsiteY1" fmla="*/ 747780 h 747781"/>
              <a:gd name="connsiteX2" fmla="*/ 3457423 w 3457422"/>
              <a:gd name="connsiteY2" fmla="*/ 259643 h 747781"/>
              <a:gd name="connsiteX0" fmla="*/ 0 w 3457424"/>
              <a:gd name="connsiteY0" fmla="*/ -1 h 769097"/>
              <a:gd name="connsiteX1" fmla="*/ 923261 w 3457424"/>
              <a:gd name="connsiteY1" fmla="*/ 631386 h 769097"/>
              <a:gd name="connsiteX2" fmla="*/ 2473142 w 3457424"/>
              <a:gd name="connsiteY2" fmla="*/ 747778 h 769097"/>
              <a:gd name="connsiteX3" fmla="*/ 3457423 w 3457424"/>
              <a:gd name="connsiteY3" fmla="*/ 259641 h 769097"/>
              <a:gd name="connsiteX0" fmla="*/ 0 w 3457422"/>
              <a:gd name="connsiteY0" fmla="*/ 1 h 887006"/>
              <a:gd name="connsiteX1" fmla="*/ 796412 w 3457422"/>
              <a:gd name="connsiteY1" fmla="*/ 762376 h 887006"/>
              <a:gd name="connsiteX2" fmla="*/ 2473142 w 3457422"/>
              <a:gd name="connsiteY2" fmla="*/ 747780 h 887006"/>
              <a:gd name="connsiteX3" fmla="*/ 3457423 w 3457422"/>
              <a:gd name="connsiteY3" fmla="*/ 259643 h 887006"/>
              <a:gd name="connsiteX0" fmla="*/ 0 w 3457424"/>
              <a:gd name="connsiteY0" fmla="*/ -1 h 1328857"/>
              <a:gd name="connsiteX1" fmla="*/ 796412 w 3457424"/>
              <a:gd name="connsiteY1" fmla="*/ 762374 h 1328857"/>
              <a:gd name="connsiteX2" fmla="*/ 2442630 w 3457424"/>
              <a:gd name="connsiteY2" fmla="*/ 1307537 h 1328857"/>
              <a:gd name="connsiteX3" fmla="*/ 3457423 w 3457424"/>
              <a:gd name="connsiteY3" fmla="*/ 259641 h 1328857"/>
              <a:gd name="connsiteX0" fmla="*/ 0 w 3457422"/>
              <a:gd name="connsiteY0" fmla="*/ 1 h 1627179"/>
              <a:gd name="connsiteX1" fmla="*/ 796412 w 3457422"/>
              <a:gd name="connsiteY1" fmla="*/ 762376 h 1627179"/>
              <a:gd name="connsiteX2" fmla="*/ 2442630 w 3457422"/>
              <a:gd name="connsiteY2" fmla="*/ 1307539 h 1627179"/>
              <a:gd name="connsiteX3" fmla="*/ 3457423 w 3457422"/>
              <a:gd name="connsiteY3" fmla="*/ 259643 h 1627179"/>
              <a:gd name="connsiteX0" fmla="*/ 0 w 3457424"/>
              <a:gd name="connsiteY0" fmla="*/ -1 h 1207357"/>
              <a:gd name="connsiteX1" fmla="*/ 796412 w 3457424"/>
              <a:gd name="connsiteY1" fmla="*/ 762374 h 1207357"/>
              <a:gd name="connsiteX2" fmla="*/ 2465512 w 3457424"/>
              <a:gd name="connsiteY2" fmla="*/ 887717 h 1207357"/>
              <a:gd name="connsiteX3" fmla="*/ 3457423 w 3457424"/>
              <a:gd name="connsiteY3" fmla="*/ 259641 h 1207357"/>
              <a:gd name="connsiteX0" fmla="*/ 0 w 3457422"/>
              <a:gd name="connsiteY0" fmla="*/ 1 h 1392065"/>
              <a:gd name="connsiteX1" fmla="*/ 796412 w 3457422"/>
              <a:gd name="connsiteY1" fmla="*/ 762376 h 1392065"/>
              <a:gd name="connsiteX2" fmla="*/ 3053994 w 3457422"/>
              <a:gd name="connsiteY2" fmla="*/ 1072427 h 1392065"/>
              <a:gd name="connsiteX3" fmla="*/ 3457423 w 3457422"/>
              <a:gd name="connsiteY3" fmla="*/ 259643 h 1392065"/>
              <a:gd name="connsiteX0" fmla="*/ 0 w 3330574"/>
              <a:gd name="connsiteY0" fmla="*/ -1 h 1392065"/>
              <a:gd name="connsiteX1" fmla="*/ 796412 w 3330574"/>
              <a:gd name="connsiteY1" fmla="*/ 762374 h 1392065"/>
              <a:gd name="connsiteX2" fmla="*/ 3053994 w 3330574"/>
              <a:gd name="connsiteY2" fmla="*/ 1072425 h 1392065"/>
              <a:gd name="connsiteX3" fmla="*/ 3330574 w 3330574"/>
              <a:gd name="connsiteY3" fmla="*/ 390629 h 1392065"/>
              <a:gd name="connsiteX0" fmla="*/ 0 w 3330574"/>
              <a:gd name="connsiteY0" fmla="*/ 1 h 1392065"/>
              <a:gd name="connsiteX1" fmla="*/ 796412 w 3330574"/>
              <a:gd name="connsiteY1" fmla="*/ 762376 h 1392065"/>
              <a:gd name="connsiteX2" fmla="*/ 3053993 w 3330574"/>
              <a:gd name="connsiteY2" fmla="*/ 1072427 h 1392065"/>
              <a:gd name="connsiteX3" fmla="*/ 3330574 w 3330574"/>
              <a:gd name="connsiteY3" fmla="*/ 390631 h 1392065"/>
              <a:gd name="connsiteX0" fmla="*/ 0 w 3330574"/>
              <a:gd name="connsiteY0" fmla="*/ -1 h 1338429"/>
              <a:gd name="connsiteX1" fmla="*/ 796412 w 3330574"/>
              <a:gd name="connsiteY1" fmla="*/ 762374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30574"/>
              <a:gd name="connsiteY0" fmla="*/ -1 h 1338429"/>
              <a:gd name="connsiteX1" fmla="*/ 923262 w 3330574"/>
              <a:gd name="connsiteY1" fmla="*/ 631387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45829"/>
              <a:gd name="connsiteY0" fmla="*/ -1 h 1338429"/>
              <a:gd name="connsiteX1" fmla="*/ 923262 w 3345829"/>
              <a:gd name="connsiteY1" fmla="*/ 631387 h 1338429"/>
              <a:gd name="connsiteX2" fmla="*/ 3053993 w 3345829"/>
              <a:gd name="connsiteY2" fmla="*/ 1072425 h 1338429"/>
              <a:gd name="connsiteX3" fmla="*/ 3345829 w 3345829"/>
              <a:gd name="connsiteY3" fmla="*/ 110748 h 1338429"/>
              <a:gd name="connsiteX0" fmla="*/ 0 w 3345829"/>
              <a:gd name="connsiteY0" fmla="*/ 1 h 1162679"/>
              <a:gd name="connsiteX1" fmla="*/ 923262 w 3345829"/>
              <a:gd name="connsiteY1" fmla="*/ 631389 h 1162679"/>
              <a:gd name="connsiteX2" fmla="*/ 2584736 w 3345829"/>
              <a:gd name="connsiteY2" fmla="*/ 896674 h 1162679"/>
              <a:gd name="connsiteX3" fmla="*/ 3345829 w 3345829"/>
              <a:gd name="connsiteY3" fmla="*/ 110750 h 1162679"/>
              <a:gd name="connsiteX0" fmla="*/ 0 w 3345829"/>
              <a:gd name="connsiteY0" fmla="*/ -1 h 1162675"/>
              <a:gd name="connsiteX1" fmla="*/ 923262 w 3345829"/>
              <a:gd name="connsiteY1" fmla="*/ 631387 h 1162675"/>
              <a:gd name="connsiteX2" fmla="*/ 2584736 w 3345829"/>
              <a:gd name="connsiteY2" fmla="*/ 896672 h 1162675"/>
              <a:gd name="connsiteX3" fmla="*/ 3345829 w 3345829"/>
              <a:gd name="connsiteY3" fmla="*/ 110748 h 1162675"/>
              <a:gd name="connsiteX0" fmla="*/ 0 w 3345829"/>
              <a:gd name="connsiteY0" fmla="*/ 1 h 1020145"/>
              <a:gd name="connsiteX1" fmla="*/ 923262 w 3345829"/>
              <a:gd name="connsiteY1" fmla="*/ 631389 h 1020145"/>
              <a:gd name="connsiteX2" fmla="*/ 2584736 w 3345829"/>
              <a:gd name="connsiteY2" fmla="*/ 896674 h 1020145"/>
              <a:gd name="connsiteX3" fmla="*/ 3345829 w 3345829"/>
              <a:gd name="connsiteY3" fmla="*/ 110750 h 1020145"/>
              <a:gd name="connsiteX0" fmla="*/ 0 w 3345829"/>
              <a:gd name="connsiteY0" fmla="*/ -1 h 896672"/>
              <a:gd name="connsiteX1" fmla="*/ 2584736 w 3345829"/>
              <a:gd name="connsiteY1" fmla="*/ 896672 h 896672"/>
              <a:gd name="connsiteX2" fmla="*/ 3345829 w 3345829"/>
              <a:gd name="connsiteY2" fmla="*/ 110748 h 896672"/>
              <a:gd name="connsiteX0" fmla="*/ 0 w 3345829"/>
              <a:gd name="connsiteY0" fmla="*/ 1 h 896674"/>
              <a:gd name="connsiteX1" fmla="*/ 2584736 w 3345829"/>
              <a:gd name="connsiteY1" fmla="*/ 896674 h 896674"/>
              <a:gd name="connsiteX2" fmla="*/ 3345829 w 3345829"/>
              <a:gd name="connsiteY2" fmla="*/ 110750 h 896674"/>
              <a:gd name="connsiteX0" fmla="*/ 0 w 3472679"/>
              <a:gd name="connsiteY0" fmla="*/ 20240 h 916913"/>
              <a:gd name="connsiteX1" fmla="*/ 2584736 w 3472679"/>
              <a:gd name="connsiteY1" fmla="*/ 916913 h 916913"/>
              <a:gd name="connsiteX2" fmla="*/ 3472679 w 3472679"/>
              <a:gd name="connsiteY2" fmla="*/ 0 h 9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679" h="916913">
                <a:moveTo>
                  <a:pt x="0" y="20240"/>
                </a:moveTo>
                <a:cubicBezTo>
                  <a:pt x="56745" y="698165"/>
                  <a:pt x="2027098" y="898455"/>
                  <a:pt x="2584736" y="916913"/>
                </a:cubicBezTo>
                <a:cubicBezTo>
                  <a:pt x="3213175" y="816419"/>
                  <a:pt x="3218981" y="261975"/>
                  <a:pt x="3472679" y="0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331640" y="4896544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87624" y="6341258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</a:endParaRP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auto">
          <a:xfrm>
            <a:off x="6948264" y="5040560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auto">
          <a:xfrm>
            <a:off x="4644008" y="5040560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5436096" y="5112568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7741006" y="5112568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07504" y="2204864"/>
            <a:ext cx="8928992" cy="1872208"/>
            <a:chOff x="107504" y="3429000"/>
            <a:chExt cx="8928992" cy="18002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7504" y="3429000"/>
              <a:ext cx="1691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Définition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51520" y="2204864"/>
            <a:ext cx="871296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STEREOSELECTIVE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formation de plusieurs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STEREOISOMERES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CONFI-GURATION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1592" y="3284984"/>
            <a:ext cx="6806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à l’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hydrohalogénation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d’un dérivé éthylénique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835696" y="3645024"/>
            <a:ext cx="712879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Cette réaction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" grpId="0"/>
      <p:bldP spid="49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39" grpId="0"/>
      <p:bldP spid="40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186957"/>
            <a:ext cx="1771430" cy="11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86957"/>
            <a:ext cx="1659144" cy="11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1"/>
          <p:cNvCxnSpPr>
            <a:cxnSpLocks noChangeShapeType="1"/>
          </p:cNvCxnSpPr>
          <p:nvPr/>
        </p:nvCxnSpPr>
        <p:spPr bwMode="auto">
          <a:xfrm>
            <a:off x="4067944" y="4907037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8" name="Rectangle 7"/>
          <p:cNvSpPr/>
          <p:nvPr/>
        </p:nvSpPr>
        <p:spPr>
          <a:xfrm>
            <a:off x="6804248" y="4716473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308304" y="4114949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004048" y="4114949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96136" y="4186957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01046" y="4186957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5815757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Lors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élémentaire,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l’attaque de l’ion halogénure est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équiproba-ble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 du carbocation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deux énantiomères du 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donc formés en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égales proportions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 l="35692"/>
          <a:stretch>
            <a:fillRect/>
          </a:stretch>
        </p:blipFill>
        <p:spPr bwMode="auto">
          <a:xfrm>
            <a:off x="827584" y="4258965"/>
            <a:ext cx="1412032" cy="8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5" cstate="print"/>
          <a:srcRect l="70224" t="19126" b="34185"/>
          <a:stretch>
            <a:fillRect/>
          </a:stretch>
        </p:blipFill>
        <p:spPr bwMode="auto">
          <a:xfrm>
            <a:off x="2555776" y="4258965"/>
            <a:ext cx="1238072" cy="8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219642" flipH="1" flipV="1">
            <a:off x="1348087" y="4176333"/>
            <a:ext cx="2007513" cy="579357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312429"/>
              <a:gd name="connsiteY0" fmla="*/ 621316 h 1262781"/>
              <a:gd name="connsiteX1" fmla="*/ 1699611 w 3312429"/>
              <a:gd name="connsiteY1" fmla="*/ 1000757 h 1262781"/>
              <a:gd name="connsiteX2" fmla="*/ 3312429 w 3312429"/>
              <a:gd name="connsiteY2" fmla="*/ 0 h 1262781"/>
              <a:gd name="connsiteX0" fmla="*/ 0 w 3330574"/>
              <a:gd name="connsiteY0" fmla="*/ 333609 h 975075"/>
              <a:gd name="connsiteX1" fmla="*/ 1699611 w 3330574"/>
              <a:gd name="connsiteY1" fmla="*/ 713050 h 975075"/>
              <a:gd name="connsiteX2" fmla="*/ 3330574 w 3330574"/>
              <a:gd name="connsiteY2" fmla="*/ 0 h 9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0574" h="975075">
                <a:moveTo>
                  <a:pt x="0" y="333609"/>
                </a:moveTo>
                <a:cubicBezTo>
                  <a:pt x="279250" y="388364"/>
                  <a:pt x="1232406" y="975075"/>
                  <a:pt x="1699611" y="713050"/>
                </a:cubicBezTo>
                <a:cubicBezTo>
                  <a:pt x="2251683" y="609497"/>
                  <a:pt x="2823087" y="90450"/>
                  <a:pt x="3330574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219642" flipH="1">
            <a:off x="1242466" y="4901371"/>
            <a:ext cx="2093167" cy="470846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082099"/>
              <a:gd name="connsiteY0" fmla="*/ 1 h 1926660"/>
              <a:gd name="connsiteX1" fmla="*/ 1492164 w 3082099"/>
              <a:gd name="connsiteY1" fmla="*/ 1664634 h 1926660"/>
              <a:gd name="connsiteX2" fmla="*/ 3082099 w 3082099"/>
              <a:gd name="connsiteY2" fmla="*/ 301044 h 1926660"/>
              <a:gd name="connsiteX0" fmla="*/ 0 w 3457424"/>
              <a:gd name="connsiteY0" fmla="*/ -1 h 1926656"/>
              <a:gd name="connsiteX1" fmla="*/ 1492164 w 3457424"/>
              <a:gd name="connsiteY1" fmla="*/ 1664632 h 1926656"/>
              <a:gd name="connsiteX2" fmla="*/ 3457423 w 3457424"/>
              <a:gd name="connsiteY2" fmla="*/ 259641 h 1926656"/>
              <a:gd name="connsiteX0" fmla="*/ 0 w 3457422"/>
              <a:gd name="connsiteY0" fmla="*/ 1 h 1497941"/>
              <a:gd name="connsiteX1" fmla="*/ 1488859 w 3457422"/>
              <a:gd name="connsiteY1" fmla="*/ 1235916 h 1497941"/>
              <a:gd name="connsiteX2" fmla="*/ 3457423 w 3457422"/>
              <a:gd name="connsiteY2" fmla="*/ 259643 h 1497941"/>
              <a:gd name="connsiteX0" fmla="*/ 0 w 3457424"/>
              <a:gd name="connsiteY0" fmla="*/ -1 h 1078115"/>
              <a:gd name="connsiteX1" fmla="*/ 1511741 w 3457424"/>
              <a:gd name="connsiteY1" fmla="*/ 816091 h 1078115"/>
              <a:gd name="connsiteX2" fmla="*/ 3457423 w 3457424"/>
              <a:gd name="connsiteY2" fmla="*/ 259641 h 1078115"/>
              <a:gd name="connsiteX0" fmla="*/ 0 w 3457422"/>
              <a:gd name="connsiteY0" fmla="*/ 1 h 1078119"/>
              <a:gd name="connsiteX1" fmla="*/ 1511741 w 3457422"/>
              <a:gd name="connsiteY1" fmla="*/ 816093 h 1078119"/>
              <a:gd name="connsiteX2" fmla="*/ 2473142 w 3457422"/>
              <a:gd name="connsiteY2" fmla="*/ 747780 h 1078119"/>
              <a:gd name="connsiteX3" fmla="*/ 3457423 w 3457422"/>
              <a:gd name="connsiteY3" fmla="*/ 259643 h 1078119"/>
              <a:gd name="connsiteX0" fmla="*/ 0 w 3457424"/>
              <a:gd name="connsiteY0" fmla="*/ -1 h 1060211"/>
              <a:gd name="connsiteX1" fmla="*/ 1273298 w 3457424"/>
              <a:gd name="connsiteY1" fmla="*/ 798185 h 1060211"/>
              <a:gd name="connsiteX2" fmla="*/ 2473142 w 3457424"/>
              <a:gd name="connsiteY2" fmla="*/ 747778 h 1060211"/>
              <a:gd name="connsiteX3" fmla="*/ 3457423 w 3457424"/>
              <a:gd name="connsiteY3" fmla="*/ 259641 h 1060211"/>
              <a:gd name="connsiteX0" fmla="*/ 0 w 3457422"/>
              <a:gd name="connsiteY0" fmla="*/ 1 h 747781"/>
              <a:gd name="connsiteX1" fmla="*/ 2473142 w 3457422"/>
              <a:gd name="connsiteY1" fmla="*/ 747780 h 747781"/>
              <a:gd name="connsiteX2" fmla="*/ 3457423 w 3457422"/>
              <a:gd name="connsiteY2" fmla="*/ 259643 h 747781"/>
              <a:gd name="connsiteX0" fmla="*/ 0 w 3457424"/>
              <a:gd name="connsiteY0" fmla="*/ -1 h 769097"/>
              <a:gd name="connsiteX1" fmla="*/ 923261 w 3457424"/>
              <a:gd name="connsiteY1" fmla="*/ 631386 h 769097"/>
              <a:gd name="connsiteX2" fmla="*/ 2473142 w 3457424"/>
              <a:gd name="connsiteY2" fmla="*/ 747778 h 769097"/>
              <a:gd name="connsiteX3" fmla="*/ 3457423 w 3457424"/>
              <a:gd name="connsiteY3" fmla="*/ 259641 h 769097"/>
              <a:gd name="connsiteX0" fmla="*/ 0 w 3457422"/>
              <a:gd name="connsiteY0" fmla="*/ 1 h 887006"/>
              <a:gd name="connsiteX1" fmla="*/ 796412 w 3457422"/>
              <a:gd name="connsiteY1" fmla="*/ 762376 h 887006"/>
              <a:gd name="connsiteX2" fmla="*/ 2473142 w 3457422"/>
              <a:gd name="connsiteY2" fmla="*/ 747780 h 887006"/>
              <a:gd name="connsiteX3" fmla="*/ 3457423 w 3457422"/>
              <a:gd name="connsiteY3" fmla="*/ 259643 h 887006"/>
              <a:gd name="connsiteX0" fmla="*/ 0 w 3457424"/>
              <a:gd name="connsiteY0" fmla="*/ -1 h 1328857"/>
              <a:gd name="connsiteX1" fmla="*/ 796412 w 3457424"/>
              <a:gd name="connsiteY1" fmla="*/ 762374 h 1328857"/>
              <a:gd name="connsiteX2" fmla="*/ 2442630 w 3457424"/>
              <a:gd name="connsiteY2" fmla="*/ 1307537 h 1328857"/>
              <a:gd name="connsiteX3" fmla="*/ 3457423 w 3457424"/>
              <a:gd name="connsiteY3" fmla="*/ 259641 h 1328857"/>
              <a:gd name="connsiteX0" fmla="*/ 0 w 3457422"/>
              <a:gd name="connsiteY0" fmla="*/ 1 h 1627179"/>
              <a:gd name="connsiteX1" fmla="*/ 796412 w 3457422"/>
              <a:gd name="connsiteY1" fmla="*/ 762376 h 1627179"/>
              <a:gd name="connsiteX2" fmla="*/ 2442630 w 3457422"/>
              <a:gd name="connsiteY2" fmla="*/ 1307539 h 1627179"/>
              <a:gd name="connsiteX3" fmla="*/ 3457423 w 3457422"/>
              <a:gd name="connsiteY3" fmla="*/ 259643 h 1627179"/>
              <a:gd name="connsiteX0" fmla="*/ 0 w 3457424"/>
              <a:gd name="connsiteY0" fmla="*/ -1 h 1207357"/>
              <a:gd name="connsiteX1" fmla="*/ 796412 w 3457424"/>
              <a:gd name="connsiteY1" fmla="*/ 762374 h 1207357"/>
              <a:gd name="connsiteX2" fmla="*/ 2465512 w 3457424"/>
              <a:gd name="connsiteY2" fmla="*/ 887717 h 1207357"/>
              <a:gd name="connsiteX3" fmla="*/ 3457423 w 3457424"/>
              <a:gd name="connsiteY3" fmla="*/ 259641 h 1207357"/>
              <a:gd name="connsiteX0" fmla="*/ 0 w 3457422"/>
              <a:gd name="connsiteY0" fmla="*/ 1 h 1392065"/>
              <a:gd name="connsiteX1" fmla="*/ 796412 w 3457422"/>
              <a:gd name="connsiteY1" fmla="*/ 762376 h 1392065"/>
              <a:gd name="connsiteX2" fmla="*/ 3053994 w 3457422"/>
              <a:gd name="connsiteY2" fmla="*/ 1072427 h 1392065"/>
              <a:gd name="connsiteX3" fmla="*/ 3457423 w 3457422"/>
              <a:gd name="connsiteY3" fmla="*/ 259643 h 1392065"/>
              <a:gd name="connsiteX0" fmla="*/ 0 w 3330574"/>
              <a:gd name="connsiteY0" fmla="*/ -1 h 1392065"/>
              <a:gd name="connsiteX1" fmla="*/ 796412 w 3330574"/>
              <a:gd name="connsiteY1" fmla="*/ 762374 h 1392065"/>
              <a:gd name="connsiteX2" fmla="*/ 3053994 w 3330574"/>
              <a:gd name="connsiteY2" fmla="*/ 1072425 h 1392065"/>
              <a:gd name="connsiteX3" fmla="*/ 3330574 w 3330574"/>
              <a:gd name="connsiteY3" fmla="*/ 390629 h 1392065"/>
              <a:gd name="connsiteX0" fmla="*/ 0 w 3330574"/>
              <a:gd name="connsiteY0" fmla="*/ 1 h 1392065"/>
              <a:gd name="connsiteX1" fmla="*/ 796412 w 3330574"/>
              <a:gd name="connsiteY1" fmla="*/ 762376 h 1392065"/>
              <a:gd name="connsiteX2" fmla="*/ 3053993 w 3330574"/>
              <a:gd name="connsiteY2" fmla="*/ 1072427 h 1392065"/>
              <a:gd name="connsiteX3" fmla="*/ 3330574 w 3330574"/>
              <a:gd name="connsiteY3" fmla="*/ 390631 h 1392065"/>
              <a:gd name="connsiteX0" fmla="*/ 0 w 3330574"/>
              <a:gd name="connsiteY0" fmla="*/ -1 h 1338429"/>
              <a:gd name="connsiteX1" fmla="*/ 796412 w 3330574"/>
              <a:gd name="connsiteY1" fmla="*/ 762374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30574"/>
              <a:gd name="connsiteY0" fmla="*/ -1 h 1338429"/>
              <a:gd name="connsiteX1" fmla="*/ 923262 w 3330574"/>
              <a:gd name="connsiteY1" fmla="*/ 631387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45829"/>
              <a:gd name="connsiteY0" fmla="*/ -1 h 1338429"/>
              <a:gd name="connsiteX1" fmla="*/ 923262 w 3345829"/>
              <a:gd name="connsiteY1" fmla="*/ 631387 h 1338429"/>
              <a:gd name="connsiteX2" fmla="*/ 3053993 w 3345829"/>
              <a:gd name="connsiteY2" fmla="*/ 1072425 h 1338429"/>
              <a:gd name="connsiteX3" fmla="*/ 3345829 w 3345829"/>
              <a:gd name="connsiteY3" fmla="*/ 110748 h 1338429"/>
              <a:gd name="connsiteX0" fmla="*/ 0 w 3345829"/>
              <a:gd name="connsiteY0" fmla="*/ 1 h 1162679"/>
              <a:gd name="connsiteX1" fmla="*/ 923262 w 3345829"/>
              <a:gd name="connsiteY1" fmla="*/ 631389 h 1162679"/>
              <a:gd name="connsiteX2" fmla="*/ 2584736 w 3345829"/>
              <a:gd name="connsiteY2" fmla="*/ 896674 h 1162679"/>
              <a:gd name="connsiteX3" fmla="*/ 3345829 w 3345829"/>
              <a:gd name="connsiteY3" fmla="*/ 110750 h 1162679"/>
              <a:gd name="connsiteX0" fmla="*/ 0 w 3345829"/>
              <a:gd name="connsiteY0" fmla="*/ -1 h 1162675"/>
              <a:gd name="connsiteX1" fmla="*/ 923262 w 3345829"/>
              <a:gd name="connsiteY1" fmla="*/ 631387 h 1162675"/>
              <a:gd name="connsiteX2" fmla="*/ 2584736 w 3345829"/>
              <a:gd name="connsiteY2" fmla="*/ 896672 h 1162675"/>
              <a:gd name="connsiteX3" fmla="*/ 3345829 w 3345829"/>
              <a:gd name="connsiteY3" fmla="*/ 110748 h 1162675"/>
              <a:gd name="connsiteX0" fmla="*/ 0 w 3345829"/>
              <a:gd name="connsiteY0" fmla="*/ 1 h 1020145"/>
              <a:gd name="connsiteX1" fmla="*/ 923262 w 3345829"/>
              <a:gd name="connsiteY1" fmla="*/ 631389 h 1020145"/>
              <a:gd name="connsiteX2" fmla="*/ 2584736 w 3345829"/>
              <a:gd name="connsiteY2" fmla="*/ 896674 h 1020145"/>
              <a:gd name="connsiteX3" fmla="*/ 3345829 w 3345829"/>
              <a:gd name="connsiteY3" fmla="*/ 110750 h 1020145"/>
              <a:gd name="connsiteX0" fmla="*/ 0 w 3345829"/>
              <a:gd name="connsiteY0" fmla="*/ -1 h 896672"/>
              <a:gd name="connsiteX1" fmla="*/ 2584736 w 3345829"/>
              <a:gd name="connsiteY1" fmla="*/ 896672 h 896672"/>
              <a:gd name="connsiteX2" fmla="*/ 3345829 w 3345829"/>
              <a:gd name="connsiteY2" fmla="*/ 110748 h 896672"/>
              <a:gd name="connsiteX0" fmla="*/ 0 w 3345829"/>
              <a:gd name="connsiteY0" fmla="*/ 1 h 896674"/>
              <a:gd name="connsiteX1" fmla="*/ 2584736 w 3345829"/>
              <a:gd name="connsiteY1" fmla="*/ 896674 h 896674"/>
              <a:gd name="connsiteX2" fmla="*/ 3345829 w 3345829"/>
              <a:gd name="connsiteY2" fmla="*/ 110750 h 896674"/>
              <a:gd name="connsiteX0" fmla="*/ 0 w 3472679"/>
              <a:gd name="connsiteY0" fmla="*/ 20240 h 916913"/>
              <a:gd name="connsiteX1" fmla="*/ 2584736 w 3472679"/>
              <a:gd name="connsiteY1" fmla="*/ 916913 h 916913"/>
              <a:gd name="connsiteX2" fmla="*/ 3472679 w 3472679"/>
              <a:gd name="connsiteY2" fmla="*/ 0 h 9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679" h="916913">
                <a:moveTo>
                  <a:pt x="0" y="20240"/>
                </a:moveTo>
                <a:cubicBezTo>
                  <a:pt x="56745" y="698165"/>
                  <a:pt x="2027098" y="898455"/>
                  <a:pt x="2584736" y="916913"/>
                </a:cubicBezTo>
                <a:cubicBezTo>
                  <a:pt x="3213175" y="816419"/>
                  <a:pt x="3218981" y="261975"/>
                  <a:pt x="3472679" y="0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691680" y="3898925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664" y="5343639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320195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autant des deux 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énantiomères du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mobutane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raisonnant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la 2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 réactionnel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 3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3739"/>
            <a:ext cx="2697495" cy="4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85747"/>
            <a:ext cx="2108971" cy="5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1573"/>
            <a:ext cx="1363476" cy="8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7141" y="11573"/>
            <a:ext cx="1456859" cy="8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AutoShape 1"/>
          <p:cNvCxnSpPr>
            <a:cxnSpLocks noChangeShapeType="1"/>
          </p:cNvCxnSpPr>
          <p:nvPr/>
        </p:nvCxnSpPr>
        <p:spPr bwMode="auto">
          <a:xfrm>
            <a:off x="2843808" y="601771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40" name="Rectangle 39"/>
          <p:cNvSpPr/>
          <p:nvPr/>
        </p:nvSpPr>
        <p:spPr>
          <a:xfrm>
            <a:off x="5724128" y="38574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41" name="Rectangle 40"/>
          <p:cNvSpPr/>
          <p:nvPr/>
        </p:nvSpPr>
        <p:spPr>
          <a:xfrm>
            <a:off x="7380312" y="38574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42" name="Text Box 1"/>
          <p:cNvSpPr txBox="1">
            <a:spLocks noChangeArrowheads="1"/>
          </p:cNvSpPr>
          <p:nvPr/>
        </p:nvSpPr>
        <p:spPr bwMode="auto">
          <a:xfrm>
            <a:off x="4322292" y="766379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084168" y="766379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740352" y="766379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0" y="3155419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07504" y="1196752"/>
            <a:ext cx="8928992" cy="1800200"/>
            <a:chOff x="107504" y="3429000"/>
            <a:chExt cx="8928992" cy="1800200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7504" y="3429000"/>
              <a:ext cx="1691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Définition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410" y="4509120"/>
              <a:ext cx="68066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Application à l’</a:t>
              </a:r>
              <a:r>
                <a:rPr lang="fr-FR" sz="2000" b="1" i="1" u="sng" dirty="0" err="1" smtClean="0">
                  <a:latin typeface="Times New Roman" pitchFamily="18" charset="0"/>
                  <a:cs typeface="Times New Roman" pitchFamily="18" charset="0"/>
                </a:rPr>
                <a:t>hydrohalogénation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 d’un dérivé éthylénique</a:t>
              </a:r>
              <a:r>
                <a:rPr kumimoji="0" lang="fr-FR" sz="2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51520" y="1196752"/>
            <a:ext cx="871296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STEREOSELECTIVE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formation de plusieurs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STEREOISOMERES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CONFI-GURATION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1835696" y="2636912"/>
            <a:ext cx="712879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Cette réaction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644" y="3118734"/>
            <a:ext cx="5484484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90742"/>
            <a:ext cx="5328592" cy="14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168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III- HYDRATATION : Addition électrophile d’eau sur un dérivé éthylénique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584" y="2708920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835696" y="4149080"/>
            <a:ext cx="21951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chauffage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260" y="323521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16217" y="3284984"/>
            <a:ext cx="216024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000" i="1" dirty="0">
                <a:ea typeface="Calibri" pitchFamily="34" charset="0"/>
                <a:cs typeface="Times New Roman" pitchFamily="18" charset="0"/>
              </a:rPr>
              <a:t>Milieu acide utilisé = </a:t>
            </a:r>
            <a:r>
              <a:rPr lang="fr-FR" sz="2000" b="1" dirty="0"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>
                <a:ea typeface="Calibri" pitchFamily="34" charset="0"/>
                <a:cs typeface="Times New Roman" pitchFamily="18" charset="0"/>
              </a:rPr>
              <a:t>SO</a:t>
            </a:r>
            <a:r>
              <a:rPr lang="fr-FR" sz="2000" b="1" baseline="-25000" dirty="0">
                <a:ea typeface="Calibri" pitchFamily="34" charset="0"/>
                <a:cs typeface="Times New Roman" pitchFamily="18" charset="0"/>
              </a:rPr>
              <a:t>4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dilué</a:t>
            </a:r>
          </a:p>
          <a:p>
            <a:pPr algn="ctr"/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(surtout pas </a:t>
            </a:r>
            <a:r>
              <a:rPr lang="fr-FR" sz="2000" i="1" dirty="0" err="1" smtClean="0">
                <a:ea typeface="Calibri" pitchFamily="34" charset="0"/>
                <a:cs typeface="Times New Roman" pitchFamily="18" charset="0"/>
              </a:rPr>
              <a:t>HCl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!)</a:t>
            </a:r>
            <a:endParaRPr lang="fr-FR" sz="2000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Dessiner puis nommer le composé obtenu par action de l’eau en milieu acide sulfurique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 r="47126"/>
          <a:stretch>
            <a:fillRect/>
          </a:stretch>
        </p:blipFill>
        <p:spPr bwMode="auto">
          <a:xfrm>
            <a:off x="251520" y="5279380"/>
            <a:ext cx="3312368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55039"/>
          <a:stretch>
            <a:fillRect/>
          </a:stretch>
        </p:blipFill>
        <p:spPr bwMode="auto">
          <a:xfrm>
            <a:off x="3851920" y="5350066"/>
            <a:ext cx="2816696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084168" y="5517232"/>
            <a:ext cx="2736304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2,3-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diméthylbutan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0" y="581731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Lors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élémentaire,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l’attaque de l’ion halogénure est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équiproba-ble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 du carbocation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deux énantiomères du 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donc formés en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égales proportions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-528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autant des deux 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énantiomères du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mobutane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raisonnant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la 2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 réactionnel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-99392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 animBg="1"/>
      <p:bldP spid="13" grpId="0" animBg="1"/>
      <p:bldP spid="17409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644" y="1203224"/>
            <a:ext cx="5484484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5232"/>
            <a:ext cx="5328592" cy="14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3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III- HYDRATATION : Addition électrophile d’eau sur un dérivé éthylénique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7584" y="793410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07704" y="2276872"/>
            <a:ext cx="21951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chauffage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260" y="131970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16216" y="1412776"/>
            <a:ext cx="2304257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Milieu acide utilisé =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SO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4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dilué</a:t>
            </a:r>
          </a:p>
          <a:p>
            <a:pPr algn="ctr"/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(surtout pas </a:t>
            </a:r>
            <a:r>
              <a:rPr lang="fr-FR" sz="2000" i="1" dirty="0" err="1" smtClean="0">
                <a:ea typeface="Calibri" pitchFamily="34" charset="0"/>
                <a:cs typeface="Times New Roman" pitchFamily="18" charset="0"/>
              </a:rPr>
              <a:t>HCl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!)</a:t>
            </a:r>
            <a:endParaRPr lang="fr-FR" sz="2000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73762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Dessiner puis nommer le composé obtenu par action de l’eau en milieu acide sulfurique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" name="Image 9"/>
          <p:cNvPicPr/>
          <p:nvPr/>
        </p:nvPicPr>
        <p:blipFill>
          <a:blip r:embed="rId4" cstate="print"/>
          <a:srcRect r="47126"/>
          <a:stretch>
            <a:fillRect/>
          </a:stretch>
        </p:blipFill>
        <p:spPr bwMode="auto">
          <a:xfrm>
            <a:off x="251520" y="3363870"/>
            <a:ext cx="3312368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 l="55039"/>
          <a:stretch>
            <a:fillRect/>
          </a:stretch>
        </p:blipFill>
        <p:spPr bwMode="auto">
          <a:xfrm>
            <a:off x="3851920" y="3434556"/>
            <a:ext cx="2816696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/>
          <a:srcRect r="41132"/>
          <a:stretch>
            <a:fillRect/>
          </a:stretch>
        </p:blipFill>
        <p:spPr bwMode="auto">
          <a:xfrm>
            <a:off x="395536" y="5085184"/>
            <a:ext cx="3096344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 l="60078"/>
          <a:stretch>
            <a:fillRect/>
          </a:stretch>
        </p:blipFill>
        <p:spPr bwMode="auto">
          <a:xfrm>
            <a:off x="3923928" y="5157192"/>
            <a:ext cx="2099823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012160" y="3573016"/>
            <a:ext cx="2736304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2,3-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diméthylbutan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580112" y="5733256"/>
            <a:ext cx="187220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Cyclohexanol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467544" y="4365104"/>
            <a:ext cx="3964533" cy="1464532"/>
            <a:chOff x="467544" y="4365104"/>
            <a:chExt cx="3964533" cy="1464532"/>
          </a:xfrm>
        </p:grpSpPr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365104"/>
              <a:ext cx="3964533" cy="146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2771800" y="4820302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Dessiner puis nommer le composé obtenu par action de l’eau en milieu acide sulfurique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 r="47126"/>
          <a:stretch>
            <a:fillRect/>
          </a:stretch>
        </p:blipFill>
        <p:spPr bwMode="auto">
          <a:xfrm>
            <a:off x="251520" y="626244"/>
            <a:ext cx="3312368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 l="55039"/>
          <a:stretch>
            <a:fillRect/>
          </a:stretch>
        </p:blipFill>
        <p:spPr bwMode="auto">
          <a:xfrm>
            <a:off x="3851920" y="696930"/>
            <a:ext cx="2816696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 r="41132"/>
          <a:stretch>
            <a:fillRect/>
          </a:stretch>
        </p:blipFill>
        <p:spPr bwMode="auto">
          <a:xfrm>
            <a:off x="395536" y="2060848"/>
            <a:ext cx="3096344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60078"/>
          <a:stretch>
            <a:fillRect/>
          </a:stretch>
        </p:blipFill>
        <p:spPr bwMode="auto">
          <a:xfrm>
            <a:off x="3923928" y="2132856"/>
            <a:ext cx="2099823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12160" y="835390"/>
            <a:ext cx="2520280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2,3-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diéthylbutan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580112" y="2708920"/>
            <a:ext cx="187220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Cyclohexanol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3501008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3933056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</a:t>
            </a:r>
            <a:r>
              <a:rPr lang="fr-FR" sz="2000" dirty="0" smtClean="0">
                <a:latin typeface="Arial" charset="0"/>
                <a:cs typeface="Arial" charset="0"/>
              </a:rPr>
              <a:t>par l’alcène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du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fr-FR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libéré par l’acide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fort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6" name="Forme libre 15"/>
          <p:cNvSpPr/>
          <p:nvPr/>
        </p:nvSpPr>
        <p:spPr>
          <a:xfrm rot="614962">
            <a:off x="1323127" y="5055282"/>
            <a:ext cx="1460274" cy="79666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580526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Cette étape forme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est une espèce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c’est donc l’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étape cinétiquement déterminante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57890"/>
            <a:ext cx="905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C’est l’ion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joue le rôle d’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4788024" y="4197093"/>
            <a:ext cx="2427928" cy="1610729"/>
            <a:chOff x="4788024" y="4186363"/>
            <a:chExt cx="2427928" cy="1610729"/>
          </a:xfrm>
        </p:grpSpPr>
        <p:pic>
          <p:nvPicPr>
            <p:cNvPr id="18" name="Image 1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4365104"/>
              <a:ext cx="2427928" cy="14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5628970" y="418636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361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0" y="4065497"/>
            <a:ext cx="2627784" cy="1667758"/>
            <a:chOff x="0" y="4065497"/>
            <a:chExt cx="2627784" cy="1667758"/>
          </a:xfrm>
        </p:grpSpPr>
        <p:pic>
          <p:nvPicPr>
            <p:cNvPr id="10" name="Image 9"/>
            <p:cNvPicPr/>
            <p:nvPr/>
          </p:nvPicPr>
          <p:blipFill>
            <a:blip r:embed="rId2" cstate="print"/>
            <a:srcRect r="-838"/>
            <a:stretch>
              <a:fillRect/>
            </a:stretch>
          </p:blipFill>
          <p:spPr bwMode="auto">
            <a:xfrm>
              <a:off x="0" y="4219818"/>
              <a:ext cx="2627784" cy="151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911167" y="4065497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3204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Attaque </a:t>
            </a:r>
            <a:r>
              <a:rPr lang="fr-FR" sz="2000" dirty="0" smtClean="0">
                <a:latin typeface="Arial" charset="0"/>
                <a:cs typeface="Arial" charset="0"/>
              </a:rPr>
              <a:t>par l’alcène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du H</a:t>
            </a:r>
            <a:r>
              <a:rPr lang="fr-FR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libéré par l’acide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fort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2376265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Cette étape forme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est une espèce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c’est donc l’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étape cinétiquement déterminante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68960"/>
            <a:ext cx="905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C’est l’ion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joue le rôle d’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3715763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la molécule d’eau</a:t>
            </a: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472387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 l="45196" t="41809" r="45722" b="38524"/>
          <a:stretch>
            <a:fillRect/>
          </a:stretch>
        </p:blipFill>
        <p:spPr bwMode="auto">
          <a:xfrm>
            <a:off x="2555776" y="4797152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 rot="614962" flipH="1">
            <a:off x="1994210" y="4974639"/>
            <a:ext cx="1581666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4" cstate="print"/>
          <a:srcRect l="75929" t="38044" b="36413"/>
          <a:stretch>
            <a:fillRect/>
          </a:stretch>
        </p:blipFill>
        <p:spPr bwMode="auto">
          <a:xfrm>
            <a:off x="4211960" y="4723875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5877272"/>
            <a:ext cx="9144000" cy="4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Cette étape forme un 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alkyloxonium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71800" y="4435843"/>
            <a:ext cx="590160" cy="5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08023" y="4286711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– 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23928" y="4386985"/>
            <a:ext cx="587648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30932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L’eau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son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oxygène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chargé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67544" y="707330"/>
            <a:ext cx="6748408" cy="1655683"/>
            <a:chOff x="467544" y="695254"/>
            <a:chExt cx="6748408" cy="1655683"/>
          </a:xfrm>
        </p:grpSpPr>
        <p:pic>
          <p:nvPicPr>
            <p:cNvPr id="2" name="Image 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864096"/>
              <a:ext cx="3964533" cy="146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orme libre 4"/>
            <p:cNvSpPr/>
            <p:nvPr/>
          </p:nvSpPr>
          <p:spPr>
            <a:xfrm rot="614962">
              <a:off x="1323127" y="1554274"/>
              <a:ext cx="1460274" cy="796663"/>
            </a:xfrm>
            <a:custGeom>
              <a:avLst/>
              <a:gdLst>
                <a:gd name="connsiteX0" fmla="*/ 0 w 1866900"/>
                <a:gd name="connsiteY0" fmla="*/ 0 h 425450"/>
                <a:gd name="connsiteX1" fmla="*/ 1038225 w 1866900"/>
                <a:gd name="connsiteY1" fmla="*/ 409575 h 425450"/>
                <a:gd name="connsiteX2" fmla="*/ 1866900 w 1866900"/>
                <a:gd name="connsiteY2" fmla="*/ 95250 h 425450"/>
                <a:gd name="connsiteX0" fmla="*/ 0 w 1996049"/>
                <a:gd name="connsiteY0" fmla="*/ 0 h 513209"/>
                <a:gd name="connsiteX1" fmla="*/ 1038225 w 1996049"/>
                <a:gd name="connsiteY1" fmla="*/ 409575 h 513209"/>
                <a:gd name="connsiteX2" fmla="*/ 1996049 w 1996049"/>
                <a:gd name="connsiteY2" fmla="*/ 348109 h 513209"/>
                <a:gd name="connsiteX0" fmla="*/ 0 w 1996049"/>
                <a:gd name="connsiteY0" fmla="*/ 144016 h 577594"/>
                <a:gd name="connsiteX1" fmla="*/ 1038225 w 1996049"/>
                <a:gd name="connsiteY1" fmla="*/ 553591 h 577594"/>
                <a:gd name="connsiteX2" fmla="*/ 1996049 w 1996049"/>
                <a:gd name="connsiteY2" fmla="*/ 0 h 577594"/>
                <a:gd name="connsiteX0" fmla="*/ 0 w 1996049"/>
                <a:gd name="connsiteY0" fmla="*/ 144016 h 340866"/>
                <a:gd name="connsiteX1" fmla="*/ 1497037 w 1996049"/>
                <a:gd name="connsiteY1" fmla="*/ 288032 h 340866"/>
                <a:gd name="connsiteX2" fmla="*/ 1996049 w 1996049"/>
                <a:gd name="connsiteY2" fmla="*/ 0 h 340866"/>
                <a:gd name="connsiteX0" fmla="*/ 0 w 1785634"/>
                <a:gd name="connsiteY0" fmla="*/ 93002 h 289852"/>
                <a:gd name="connsiteX1" fmla="*/ 1497037 w 1785634"/>
                <a:gd name="connsiteY1" fmla="*/ 237018 h 289852"/>
                <a:gd name="connsiteX2" fmla="*/ 1731603 w 1785634"/>
                <a:gd name="connsiteY2" fmla="*/ 0 h 289852"/>
                <a:gd name="connsiteX0" fmla="*/ 0 w 2403661"/>
                <a:gd name="connsiteY0" fmla="*/ 119046 h 315896"/>
                <a:gd name="connsiteX1" fmla="*/ 1497037 w 2403661"/>
                <a:gd name="connsiteY1" fmla="*/ 263062 h 315896"/>
                <a:gd name="connsiteX2" fmla="*/ 2403661 w 2403661"/>
                <a:gd name="connsiteY2" fmla="*/ 0 h 315896"/>
                <a:gd name="connsiteX0" fmla="*/ 0 w 3507623"/>
                <a:gd name="connsiteY0" fmla="*/ 119046 h 315896"/>
                <a:gd name="connsiteX1" fmla="*/ 1497037 w 3507623"/>
                <a:gd name="connsiteY1" fmla="*/ 263062 h 315896"/>
                <a:gd name="connsiteX2" fmla="*/ 2403661 w 3507623"/>
                <a:gd name="connsiteY2" fmla="*/ 0 h 315896"/>
                <a:gd name="connsiteX0" fmla="*/ 0 w 3507623"/>
                <a:gd name="connsiteY0" fmla="*/ 119046 h 389509"/>
                <a:gd name="connsiteX1" fmla="*/ 3061427 w 3507623"/>
                <a:gd name="connsiteY1" fmla="*/ 369668 h 389509"/>
                <a:gd name="connsiteX2" fmla="*/ 2403661 w 3507623"/>
                <a:gd name="connsiteY2" fmla="*/ 0 h 389509"/>
                <a:gd name="connsiteX0" fmla="*/ 0 w 3387626"/>
                <a:gd name="connsiteY0" fmla="*/ 145652 h 420550"/>
                <a:gd name="connsiteX1" fmla="*/ 3061427 w 3387626"/>
                <a:gd name="connsiteY1" fmla="*/ 396274 h 420550"/>
                <a:gd name="connsiteX2" fmla="*/ 1957207 w 3387626"/>
                <a:gd name="connsiteY2" fmla="*/ 0 h 420550"/>
                <a:gd name="connsiteX0" fmla="*/ 0 w 3636978"/>
                <a:gd name="connsiteY0" fmla="*/ 62728 h 323805"/>
                <a:gd name="connsiteX1" fmla="*/ 3061427 w 3636978"/>
                <a:gd name="connsiteY1" fmla="*/ 313350 h 323805"/>
                <a:gd name="connsiteX2" fmla="*/ 2533014 w 3636978"/>
                <a:gd name="connsiteY2" fmla="*/ 0 h 323805"/>
                <a:gd name="connsiteX0" fmla="*/ 0 w 4010909"/>
                <a:gd name="connsiteY0" fmla="*/ 183382 h 464568"/>
                <a:gd name="connsiteX1" fmla="*/ 3061427 w 4010909"/>
                <a:gd name="connsiteY1" fmla="*/ 434004 h 464568"/>
                <a:gd name="connsiteX2" fmla="*/ 2906948 w 4010909"/>
                <a:gd name="connsiteY2" fmla="*/ 0 h 464568"/>
                <a:gd name="connsiteX0" fmla="*/ 0 w 3545919"/>
                <a:gd name="connsiteY0" fmla="*/ 183382 h 464568"/>
                <a:gd name="connsiteX1" fmla="*/ 3061427 w 3545919"/>
                <a:gd name="connsiteY1" fmla="*/ 434004 h 464568"/>
                <a:gd name="connsiteX2" fmla="*/ 2906948 w 3545919"/>
                <a:gd name="connsiteY2" fmla="*/ 0 h 464568"/>
                <a:gd name="connsiteX0" fmla="*/ 0 w 2906948"/>
                <a:gd name="connsiteY0" fmla="*/ 183382 h 446184"/>
                <a:gd name="connsiteX1" fmla="*/ 2090108 w 2906948"/>
                <a:gd name="connsiteY1" fmla="*/ 415620 h 446184"/>
                <a:gd name="connsiteX2" fmla="*/ 2906948 w 2906948"/>
                <a:gd name="connsiteY2" fmla="*/ 0 h 446184"/>
                <a:gd name="connsiteX0" fmla="*/ 0 w 2906948"/>
                <a:gd name="connsiteY0" fmla="*/ 183382 h 446184"/>
                <a:gd name="connsiteX1" fmla="*/ 2090108 w 2906948"/>
                <a:gd name="connsiteY1" fmla="*/ 415620 h 446184"/>
                <a:gd name="connsiteX2" fmla="*/ 2906949 w 2906948"/>
                <a:gd name="connsiteY2" fmla="*/ 0 h 446184"/>
                <a:gd name="connsiteX0" fmla="*/ -1 w 3772634"/>
                <a:gd name="connsiteY0" fmla="*/ 0 h 641196"/>
                <a:gd name="connsiteX1" fmla="*/ 2955794 w 3772634"/>
                <a:gd name="connsiteY1" fmla="*/ 608971 h 641196"/>
                <a:gd name="connsiteX2" fmla="*/ 3772635 w 3772634"/>
                <a:gd name="connsiteY2" fmla="*/ 193351 h 641196"/>
                <a:gd name="connsiteX0" fmla="*/ 142967 w 3915602"/>
                <a:gd name="connsiteY0" fmla="*/ 0 h 641196"/>
                <a:gd name="connsiteX1" fmla="*/ 3098762 w 3915602"/>
                <a:gd name="connsiteY1" fmla="*/ 608971 h 641196"/>
                <a:gd name="connsiteX2" fmla="*/ 3915603 w 3915602"/>
                <a:gd name="connsiteY2" fmla="*/ 193351 h 641196"/>
                <a:gd name="connsiteX0" fmla="*/ 142967 w 3977237"/>
                <a:gd name="connsiteY0" fmla="*/ 0 h 656316"/>
                <a:gd name="connsiteX1" fmla="*/ 3098762 w 3977237"/>
                <a:gd name="connsiteY1" fmla="*/ 608971 h 656316"/>
                <a:gd name="connsiteX2" fmla="*/ 3977236 w 3977237"/>
                <a:gd name="connsiteY2" fmla="*/ 284064 h 656316"/>
                <a:gd name="connsiteX0" fmla="*/ 1063 w 3835333"/>
                <a:gd name="connsiteY0" fmla="*/ 0 h 646170"/>
                <a:gd name="connsiteX1" fmla="*/ 738041 w 3835333"/>
                <a:gd name="connsiteY1" fmla="*/ 507259 h 646170"/>
                <a:gd name="connsiteX2" fmla="*/ 2956858 w 3835333"/>
                <a:gd name="connsiteY2" fmla="*/ 608971 h 646170"/>
                <a:gd name="connsiteX3" fmla="*/ 3835332 w 3835333"/>
                <a:gd name="connsiteY3" fmla="*/ 284064 h 646170"/>
                <a:gd name="connsiteX0" fmla="*/ 1063 w 3576242"/>
                <a:gd name="connsiteY0" fmla="*/ 299738 h 1043209"/>
                <a:gd name="connsiteX1" fmla="*/ 738041 w 3576242"/>
                <a:gd name="connsiteY1" fmla="*/ 806997 h 1043209"/>
                <a:gd name="connsiteX2" fmla="*/ 2956858 w 3576242"/>
                <a:gd name="connsiteY2" fmla="*/ 908709 h 1043209"/>
                <a:gd name="connsiteX3" fmla="*/ 3576243 w 3576242"/>
                <a:gd name="connsiteY3" fmla="*/ 0 h 1043209"/>
                <a:gd name="connsiteX0" fmla="*/ 1063 w 3576242"/>
                <a:gd name="connsiteY0" fmla="*/ 299738 h 1048913"/>
                <a:gd name="connsiteX1" fmla="*/ 1291522 w 3576242"/>
                <a:gd name="connsiteY1" fmla="*/ 841223 h 1048913"/>
                <a:gd name="connsiteX2" fmla="*/ 2956858 w 3576242"/>
                <a:gd name="connsiteY2" fmla="*/ 908709 h 1048913"/>
                <a:gd name="connsiteX3" fmla="*/ 3576243 w 3576242"/>
                <a:gd name="connsiteY3" fmla="*/ 0 h 1048913"/>
                <a:gd name="connsiteX0" fmla="*/ 1063 w 3576242"/>
                <a:gd name="connsiteY0" fmla="*/ 299738 h 936366"/>
                <a:gd name="connsiteX1" fmla="*/ 1291522 w 3576242"/>
                <a:gd name="connsiteY1" fmla="*/ 841223 h 936366"/>
                <a:gd name="connsiteX2" fmla="*/ 2860070 w 3576242"/>
                <a:gd name="connsiteY2" fmla="*/ 796162 h 936366"/>
                <a:gd name="connsiteX3" fmla="*/ 3576243 w 3576242"/>
                <a:gd name="connsiteY3" fmla="*/ 0 h 936366"/>
                <a:gd name="connsiteX0" fmla="*/ 253654 w 3828833"/>
                <a:gd name="connsiteY0" fmla="*/ 299738 h 936366"/>
                <a:gd name="connsiteX1" fmla="*/ 215076 w 3828833"/>
                <a:gd name="connsiteY1" fmla="*/ 274697 h 936366"/>
                <a:gd name="connsiteX2" fmla="*/ 1544113 w 3828833"/>
                <a:gd name="connsiteY2" fmla="*/ 841223 h 936366"/>
                <a:gd name="connsiteX3" fmla="*/ 3112661 w 3828833"/>
                <a:gd name="connsiteY3" fmla="*/ 796162 h 936366"/>
                <a:gd name="connsiteX4" fmla="*/ 3828834 w 3828833"/>
                <a:gd name="connsiteY4" fmla="*/ 0 h 9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8833" h="936366">
                  <a:moveTo>
                    <a:pt x="253654" y="299738"/>
                  </a:moveTo>
                  <a:cubicBezTo>
                    <a:pt x="258620" y="301767"/>
                    <a:pt x="0" y="184450"/>
                    <a:pt x="215076" y="274697"/>
                  </a:cubicBezTo>
                  <a:cubicBezTo>
                    <a:pt x="430152" y="364944"/>
                    <a:pt x="1061182" y="754312"/>
                    <a:pt x="1544113" y="841223"/>
                  </a:cubicBezTo>
                  <a:cubicBezTo>
                    <a:pt x="2027044" y="928134"/>
                    <a:pt x="2731874" y="936366"/>
                    <a:pt x="3112661" y="796162"/>
                  </a:cubicBezTo>
                  <a:cubicBezTo>
                    <a:pt x="3493448" y="655958"/>
                    <a:pt x="3616576" y="122615"/>
                    <a:pt x="3828834" y="0"/>
                  </a:cubicBezTo>
                </a:path>
              </a:pathLst>
            </a:custGeom>
            <a:ln w="57150">
              <a:solidFill>
                <a:srgbClr val="008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864096"/>
              <a:ext cx="2427928" cy="14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2771800" y="130604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626412" y="695254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508104" y="4088647"/>
            <a:ext cx="3014293" cy="1716617"/>
            <a:chOff x="5508104" y="4088647"/>
            <a:chExt cx="3014293" cy="1716617"/>
          </a:xfrm>
        </p:grpSpPr>
        <p:pic>
          <p:nvPicPr>
            <p:cNvPr id="14" name="Image 13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104" y="4219819"/>
              <a:ext cx="3014293" cy="158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6444208" y="4088647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337" grpId="0"/>
      <p:bldP spid="14338" grpId="0"/>
      <p:bldP spid="14339" grpId="0"/>
      <p:bldP spid="1434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4788024" y="3849473"/>
            <a:ext cx="2855597" cy="1741036"/>
            <a:chOff x="4788024" y="3849473"/>
            <a:chExt cx="2855597" cy="1741036"/>
          </a:xfrm>
        </p:grpSpPr>
        <p:pic>
          <p:nvPicPr>
            <p:cNvPr id="26" name="Image 2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4005064"/>
              <a:ext cx="2855597" cy="158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5698420" y="384947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79512" y="3861048"/>
            <a:ext cx="3014293" cy="1729461"/>
            <a:chOff x="179512" y="3861048"/>
            <a:chExt cx="3014293" cy="1729461"/>
          </a:xfrm>
        </p:grpSpPr>
        <p:pic>
          <p:nvPicPr>
            <p:cNvPr id="24" name="Image 2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005064"/>
              <a:ext cx="3014293" cy="158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1115616" y="3861048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1560" y="44624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la molécule d’eau</a:t>
            </a:r>
          </a:p>
        </p:txBody>
      </p:sp>
      <p:pic>
        <p:nvPicPr>
          <p:cNvPr id="3" name="Image 2"/>
          <p:cNvPicPr/>
          <p:nvPr/>
        </p:nvPicPr>
        <p:blipFill>
          <a:blip r:embed="rId4" cstate="print"/>
          <a:srcRect r="-838"/>
          <a:stretch>
            <a:fillRect/>
          </a:stretch>
        </p:blipFill>
        <p:spPr bwMode="auto">
          <a:xfrm>
            <a:off x="0" y="548680"/>
            <a:ext cx="2627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5" y="105273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614962" flipH="1">
            <a:off x="1994210" y="1303500"/>
            <a:ext cx="1581666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014293" cy="1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 l="75929" t="38044" b="36413"/>
          <a:stretch>
            <a:fillRect/>
          </a:stretch>
        </p:blipFill>
        <p:spPr bwMode="auto">
          <a:xfrm>
            <a:off x="4211960" y="1052736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206133"/>
            <a:ext cx="9144000" cy="4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Cette étape forme un 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alkyloxonium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1800" y="764704"/>
            <a:ext cx="590160" cy="5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08023" y="6155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– 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23928" y="715846"/>
            <a:ext cx="587648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2638181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L’eau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son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oxygène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chargé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3429000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3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Déprotonation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de l’ion </a:t>
            </a:r>
            <a:r>
              <a:rPr lang="fr-FR" sz="2000" dirty="0" err="1">
                <a:latin typeface="Arial" charset="0"/>
                <a:cs typeface="Arial" charset="0"/>
              </a:rPr>
              <a:t>alkyloxonium</a:t>
            </a:r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6" cstate="print"/>
          <a:srcRect l="75929" t="38044" b="36413"/>
          <a:stretch>
            <a:fillRect/>
          </a:stretch>
        </p:blipFill>
        <p:spPr bwMode="auto">
          <a:xfrm>
            <a:off x="3491880" y="4581128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6" cstate="print"/>
          <a:srcRect l="45196" t="41809" r="45722" b="38524"/>
          <a:stretch>
            <a:fillRect/>
          </a:stretch>
        </p:blipFill>
        <p:spPr bwMode="auto">
          <a:xfrm>
            <a:off x="2483768" y="1124744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rme libre 15"/>
          <p:cNvSpPr/>
          <p:nvPr/>
        </p:nvSpPr>
        <p:spPr>
          <a:xfrm rot="16904146" flipH="1">
            <a:off x="3005360" y="4395598"/>
            <a:ext cx="388998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" name="Image 26"/>
          <p:cNvPicPr/>
          <p:nvPr/>
        </p:nvPicPr>
        <p:blipFill>
          <a:blip r:embed="rId6" cstate="print"/>
          <a:srcRect l="47369" t="28261" r="27283" b="40217"/>
          <a:stretch>
            <a:fillRect/>
          </a:stretch>
        </p:blipFill>
        <p:spPr bwMode="auto">
          <a:xfrm>
            <a:off x="7812360" y="4365104"/>
            <a:ext cx="1163669" cy="5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5589241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acido-basique au cours de laquelle se forme l’alcool et qui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régénère l’ion H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joue donc bien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rôle de catalyseur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99592" y="36993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44208" y="40466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3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11016" y="4631897"/>
            <a:ext cx="2616767" cy="1345324"/>
            <a:chOff x="-2395632" y="4365104"/>
            <a:chExt cx="2395632" cy="12241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0550"/>
            <a:stretch>
              <a:fillRect/>
            </a:stretch>
          </p:blipFill>
          <p:spPr bwMode="auto">
            <a:xfrm>
              <a:off x="-2395632" y="4365104"/>
              <a:ext cx="239563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-396552" y="4797152"/>
              <a:ext cx="3965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81128"/>
            <a:ext cx="2394034" cy="146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5343" y="4592145"/>
            <a:ext cx="2414195" cy="145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00" r="61025"/>
          <a:stretch>
            <a:fillRect/>
          </a:stretch>
        </p:blipFill>
        <p:spPr bwMode="auto">
          <a:xfrm>
            <a:off x="1691680" y="4551519"/>
            <a:ext cx="187220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116631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3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Déprotonation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de l’ion </a:t>
            </a:r>
            <a:r>
              <a:rPr lang="fr-FR" sz="2000" dirty="0" err="1">
                <a:latin typeface="Arial" charset="0"/>
                <a:cs typeface="Arial" charset="0"/>
              </a:rPr>
              <a:t>alkyloxonium</a:t>
            </a:r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6" cstate="print"/>
          <a:srcRect l="75929" t="38044" b="36413"/>
          <a:stretch>
            <a:fillRect/>
          </a:stretch>
        </p:blipFill>
        <p:spPr bwMode="auto">
          <a:xfrm>
            <a:off x="3491880" y="1268759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692695"/>
            <a:ext cx="3014293" cy="1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16904146" flipH="1">
            <a:off x="3005360" y="1083229"/>
            <a:ext cx="388998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692695"/>
            <a:ext cx="2855597" cy="1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 l="47369" t="28261" r="27283" b="40217"/>
          <a:stretch>
            <a:fillRect/>
          </a:stretch>
        </p:blipFill>
        <p:spPr bwMode="auto">
          <a:xfrm>
            <a:off x="7812360" y="1052735"/>
            <a:ext cx="1163669" cy="5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276872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acido-basique au cours de laquelle se forme l’alcool et qui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régénère l’ion H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joue donc bien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rôle de catalyseur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576" y="3313556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780329"/>
            <a:ext cx="8316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Où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563888" y="4479510"/>
            <a:ext cx="2664296" cy="161378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874507" y="6059223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27191" y="55857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89403" y="544445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4088" y="4561964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16416" y="4561964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6" cstate="print"/>
          <a:srcRect l="47369" t="40946" r="46357" b="40217"/>
          <a:stretch>
            <a:fillRect/>
          </a:stretch>
        </p:blipFill>
        <p:spPr bwMode="auto">
          <a:xfrm>
            <a:off x="6294286" y="5118235"/>
            <a:ext cx="288032" cy="3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5" grpId="0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6805006" y="5662006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0" y="4155781"/>
            <a:ext cx="2616767" cy="1345324"/>
            <a:chOff x="-2395632" y="4365104"/>
            <a:chExt cx="2395632" cy="1224136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0550"/>
            <a:stretch>
              <a:fillRect/>
            </a:stretch>
          </p:blipFill>
          <p:spPr bwMode="auto">
            <a:xfrm>
              <a:off x="-2395632" y="4365104"/>
              <a:ext cx="239563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-396552" y="4797152"/>
              <a:ext cx="3965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55781"/>
            <a:ext cx="2589158" cy="13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213675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11560" y="44624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3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Déprotonation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de l’ion </a:t>
            </a:r>
            <a:r>
              <a:rPr lang="fr-FR" sz="2000" dirty="0" err="1">
                <a:latin typeface="Arial" charset="0"/>
                <a:cs typeface="Arial" charset="0"/>
              </a:rPr>
              <a:t>alkyloxonium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108520" y="40466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acido-basique au cours de laquelle se forme l’alcool et qui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régénère l’ion H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joue donc bien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rôle de catalyseur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805" y="4482770"/>
            <a:ext cx="1171664" cy="5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rme libre 30"/>
          <p:cNvSpPr/>
          <p:nvPr/>
        </p:nvSpPr>
        <p:spPr>
          <a:xfrm flipV="1">
            <a:off x="803581" y="4077071"/>
            <a:ext cx="1824203" cy="726780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0 w 3640028"/>
              <a:gd name="connsiteY0" fmla="*/ 329067 h 936366"/>
              <a:gd name="connsiteX1" fmla="*/ 1355308 w 3640028"/>
              <a:gd name="connsiteY1" fmla="*/ 841223 h 936366"/>
              <a:gd name="connsiteX2" fmla="*/ 2923856 w 3640028"/>
              <a:gd name="connsiteY2" fmla="*/ 796162 h 936366"/>
              <a:gd name="connsiteX3" fmla="*/ 3640029 w 3640028"/>
              <a:gd name="connsiteY3" fmla="*/ 0 h 936366"/>
              <a:gd name="connsiteX0" fmla="*/ 37080 w 3677108"/>
              <a:gd name="connsiteY0" fmla="*/ 329067 h 1021724"/>
              <a:gd name="connsiteX1" fmla="*/ 225885 w 3677108"/>
              <a:gd name="connsiteY1" fmla="*/ 936364 h 1021724"/>
              <a:gd name="connsiteX2" fmla="*/ 1392388 w 3677108"/>
              <a:gd name="connsiteY2" fmla="*/ 841223 h 1021724"/>
              <a:gd name="connsiteX3" fmla="*/ 2960936 w 3677108"/>
              <a:gd name="connsiteY3" fmla="*/ 796162 h 1021724"/>
              <a:gd name="connsiteX4" fmla="*/ 3677109 w 3677108"/>
              <a:gd name="connsiteY4" fmla="*/ 0 h 1021724"/>
              <a:gd name="connsiteX0" fmla="*/ 37080 w 3677108"/>
              <a:gd name="connsiteY0" fmla="*/ 177243 h 1047027"/>
              <a:gd name="connsiteX1" fmla="*/ 225885 w 3677108"/>
              <a:gd name="connsiteY1" fmla="*/ 936364 h 1047027"/>
              <a:gd name="connsiteX2" fmla="*/ 1392388 w 3677108"/>
              <a:gd name="connsiteY2" fmla="*/ 841223 h 1047027"/>
              <a:gd name="connsiteX3" fmla="*/ 2960936 w 3677108"/>
              <a:gd name="connsiteY3" fmla="*/ 796162 h 1047027"/>
              <a:gd name="connsiteX4" fmla="*/ 3677109 w 3677108"/>
              <a:gd name="connsiteY4" fmla="*/ 0 h 1047027"/>
              <a:gd name="connsiteX0" fmla="*/ 62936 w 3702964"/>
              <a:gd name="connsiteY0" fmla="*/ 177243 h 1111556"/>
              <a:gd name="connsiteX1" fmla="*/ 251741 w 3702964"/>
              <a:gd name="connsiteY1" fmla="*/ 936364 h 1111556"/>
              <a:gd name="connsiteX2" fmla="*/ 1573374 w 3702964"/>
              <a:gd name="connsiteY2" fmla="*/ 1088188 h 1111556"/>
              <a:gd name="connsiteX3" fmla="*/ 2986792 w 3702964"/>
              <a:gd name="connsiteY3" fmla="*/ 796162 h 1111556"/>
              <a:gd name="connsiteX4" fmla="*/ 3702965 w 3702964"/>
              <a:gd name="connsiteY4" fmla="*/ 0 h 1111556"/>
              <a:gd name="connsiteX0" fmla="*/ 62936 w 4216642"/>
              <a:gd name="connsiteY0" fmla="*/ 151826 h 1086139"/>
              <a:gd name="connsiteX1" fmla="*/ 251741 w 4216642"/>
              <a:gd name="connsiteY1" fmla="*/ 910947 h 1086139"/>
              <a:gd name="connsiteX2" fmla="*/ 1573374 w 4216642"/>
              <a:gd name="connsiteY2" fmla="*/ 1062771 h 1086139"/>
              <a:gd name="connsiteX3" fmla="*/ 2986792 w 4216642"/>
              <a:gd name="connsiteY3" fmla="*/ 770745 h 1086139"/>
              <a:gd name="connsiteX4" fmla="*/ 4216642 w 4216642"/>
              <a:gd name="connsiteY4" fmla="*/ 0 h 1086139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3049725 w 4279575"/>
              <a:gd name="connsiteY3" fmla="*/ 770745 h 1012162"/>
              <a:gd name="connsiteX4" fmla="*/ 4279575 w 4279575"/>
              <a:gd name="connsiteY4" fmla="*/ 0 h 1012162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4279575 w 4279575"/>
              <a:gd name="connsiteY3" fmla="*/ 0 h 1012162"/>
              <a:gd name="connsiteX0" fmla="*/ 0 w 4153706"/>
              <a:gd name="connsiteY0" fmla="*/ 151826 h 1872498"/>
              <a:gd name="connsiteX1" fmla="*/ 629350 w 4153706"/>
              <a:gd name="connsiteY1" fmla="*/ 1771282 h 1872498"/>
              <a:gd name="connsiteX2" fmla="*/ 1888047 w 4153706"/>
              <a:gd name="connsiteY2" fmla="*/ 759121 h 1872498"/>
              <a:gd name="connsiteX3" fmla="*/ 4153706 w 4153706"/>
              <a:gd name="connsiteY3" fmla="*/ 0 h 1872498"/>
              <a:gd name="connsiteX0" fmla="*/ 0 w 4153706"/>
              <a:gd name="connsiteY0" fmla="*/ 151826 h 1965280"/>
              <a:gd name="connsiteX1" fmla="*/ 629350 w 4153706"/>
              <a:gd name="connsiteY1" fmla="*/ 1771282 h 1965280"/>
              <a:gd name="connsiteX2" fmla="*/ 3461420 w 4153706"/>
              <a:gd name="connsiteY2" fmla="*/ 1315808 h 1965280"/>
              <a:gd name="connsiteX3" fmla="*/ 4153706 w 4153706"/>
              <a:gd name="connsiteY3" fmla="*/ 0 h 1965280"/>
              <a:gd name="connsiteX0" fmla="*/ 0 w 4783053"/>
              <a:gd name="connsiteY0" fmla="*/ 50611 h 1864065"/>
              <a:gd name="connsiteX1" fmla="*/ 629350 w 4783053"/>
              <a:gd name="connsiteY1" fmla="*/ 1670067 h 1864065"/>
              <a:gd name="connsiteX2" fmla="*/ 3461420 w 4783053"/>
              <a:gd name="connsiteY2" fmla="*/ 1214593 h 1864065"/>
              <a:gd name="connsiteX3" fmla="*/ 4783053 w 4783053"/>
              <a:gd name="connsiteY3" fmla="*/ 0 h 18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3053" h="1864065">
                <a:moveTo>
                  <a:pt x="0" y="50611"/>
                </a:moveTo>
                <a:cubicBezTo>
                  <a:pt x="1810" y="52607"/>
                  <a:pt x="52447" y="1476070"/>
                  <a:pt x="629350" y="1670067"/>
                </a:cubicBezTo>
                <a:cubicBezTo>
                  <a:pt x="1206253" y="1864064"/>
                  <a:pt x="2769136" y="1492937"/>
                  <a:pt x="3461420" y="1214593"/>
                </a:cubicBezTo>
                <a:cubicBezTo>
                  <a:pt x="4153704" y="936249"/>
                  <a:pt x="4311041" y="158150"/>
                  <a:pt x="4783053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" name="Image 31"/>
          <p:cNvPicPr/>
          <p:nvPr/>
        </p:nvPicPr>
        <p:blipFill>
          <a:blip r:embed="rId5" cstate="print"/>
          <a:srcRect l="29433" t="39004" r="61025" b="36258"/>
          <a:stretch>
            <a:fillRect/>
          </a:stretch>
        </p:blipFill>
        <p:spPr bwMode="auto">
          <a:xfrm>
            <a:off x="3283441" y="4698794"/>
            <a:ext cx="872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324800" y="464180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1016" y="1781187"/>
            <a:ext cx="2616767" cy="1345324"/>
            <a:chOff x="-2395632" y="4365104"/>
            <a:chExt cx="2395632" cy="12241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0550"/>
            <a:stretch>
              <a:fillRect/>
            </a:stretch>
          </p:blipFill>
          <p:spPr bwMode="auto">
            <a:xfrm>
              <a:off x="-2395632" y="4365104"/>
              <a:ext cx="239563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-396552" y="4797152"/>
              <a:ext cx="3965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730418"/>
            <a:ext cx="2394034" cy="146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5343" y="1741435"/>
            <a:ext cx="2414195" cy="145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00" r="61025"/>
          <a:stretch>
            <a:fillRect/>
          </a:stretch>
        </p:blipFill>
        <p:spPr bwMode="auto">
          <a:xfrm>
            <a:off x="1691680" y="1700809"/>
            <a:ext cx="187220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3563888" y="1628800"/>
            <a:ext cx="2664296" cy="161378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3874507" y="3208513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64088" y="1711254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16416" y="1711254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pic>
        <p:nvPicPr>
          <p:cNvPr id="40" name="Image 39"/>
          <p:cNvPicPr/>
          <p:nvPr/>
        </p:nvPicPr>
        <p:blipFill>
          <a:blip r:embed="rId8" cstate="print"/>
          <a:srcRect l="47369" t="40946" r="46357" b="40217"/>
          <a:stretch>
            <a:fillRect/>
          </a:stretch>
        </p:blipFill>
        <p:spPr bwMode="auto">
          <a:xfrm>
            <a:off x="6316320" y="2254838"/>
            <a:ext cx="288032" cy="3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35404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plus de 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que de 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-1ol en raisonnant sur la 1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ère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mécanisme.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0" y="3501008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487" y="4155781"/>
            <a:ext cx="2216513" cy="14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"/>
          <p:cNvSpPr txBox="1">
            <a:spLocks noChangeArrowheads="1"/>
          </p:cNvSpPr>
          <p:nvPr/>
        </p:nvSpPr>
        <p:spPr bwMode="auto">
          <a:xfrm>
            <a:off x="4739008" y="5780756"/>
            <a:ext cx="2149123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+ stable que</a:t>
            </a:r>
            <a:endParaRPr kumimoji="0" lang="fr-FR" sz="22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4211960" y="4077072"/>
            <a:ext cx="2592288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6876256" y="4077072"/>
            <a:ext cx="2267744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483768" y="5662006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3636654" y="5445224"/>
            <a:ext cx="647314" cy="4320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>
            <a:off x="7525086" y="5661248"/>
            <a:ext cx="647314" cy="21602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728192" y="6094054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91680" y="637267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5868902" y="6107262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32390" y="638588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5" grpId="0"/>
      <p:bldP spid="44" grpId="0"/>
      <p:bldP spid="45" grpId="0"/>
      <p:bldP spid="58" grpId="0" animBg="1"/>
      <p:bldP spid="59" grpId="0" animBg="1"/>
      <p:bldP spid="60" grpId="0" animBg="1"/>
      <p:bldP spid="61" grpId="0"/>
      <p:bldP spid="6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58646" y="3717032"/>
            <a:ext cx="8950124" cy="1656184"/>
            <a:chOff x="86372" y="3429000"/>
            <a:chExt cx="8950124" cy="1800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1786" y="3729226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L’hydratation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régiosélective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1786" y="4382027"/>
            <a:ext cx="8964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vérifie toujours la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MARKOVNIKOV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l’alcool obtenu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majoritai-rement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l’hydratation d’un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celui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87624" y="3244914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sera donc MAJORITAIRE</a:t>
            </a:r>
            <a:endParaRPr lang="fr-FR" b="1" u="sng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805006" y="2209859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0" y="666347"/>
            <a:ext cx="2616767" cy="1345324"/>
            <a:chOff x="-2395632" y="4365104"/>
            <a:chExt cx="2395632" cy="122413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0550"/>
            <a:stretch>
              <a:fillRect/>
            </a:stretch>
          </p:blipFill>
          <p:spPr bwMode="auto">
            <a:xfrm>
              <a:off x="-2395632" y="4365104"/>
              <a:ext cx="239563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-396552" y="4797152"/>
              <a:ext cx="39655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66347"/>
            <a:ext cx="2589158" cy="13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805" y="993336"/>
            <a:ext cx="1171664" cy="5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Forme libre 52"/>
          <p:cNvSpPr/>
          <p:nvPr/>
        </p:nvSpPr>
        <p:spPr>
          <a:xfrm flipV="1">
            <a:off x="803581" y="587637"/>
            <a:ext cx="1824203" cy="726780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0 w 3640028"/>
              <a:gd name="connsiteY0" fmla="*/ 329067 h 936366"/>
              <a:gd name="connsiteX1" fmla="*/ 1355308 w 3640028"/>
              <a:gd name="connsiteY1" fmla="*/ 841223 h 936366"/>
              <a:gd name="connsiteX2" fmla="*/ 2923856 w 3640028"/>
              <a:gd name="connsiteY2" fmla="*/ 796162 h 936366"/>
              <a:gd name="connsiteX3" fmla="*/ 3640029 w 3640028"/>
              <a:gd name="connsiteY3" fmla="*/ 0 h 936366"/>
              <a:gd name="connsiteX0" fmla="*/ 37080 w 3677108"/>
              <a:gd name="connsiteY0" fmla="*/ 329067 h 1021724"/>
              <a:gd name="connsiteX1" fmla="*/ 225885 w 3677108"/>
              <a:gd name="connsiteY1" fmla="*/ 936364 h 1021724"/>
              <a:gd name="connsiteX2" fmla="*/ 1392388 w 3677108"/>
              <a:gd name="connsiteY2" fmla="*/ 841223 h 1021724"/>
              <a:gd name="connsiteX3" fmla="*/ 2960936 w 3677108"/>
              <a:gd name="connsiteY3" fmla="*/ 796162 h 1021724"/>
              <a:gd name="connsiteX4" fmla="*/ 3677109 w 3677108"/>
              <a:gd name="connsiteY4" fmla="*/ 0 h 1021724"/>
              <a:gd name="connsiteX0" fmla="*/ 37080 w 3677108"/>
              <a:gd name="connsiteY0" fmla="*/ 177243 h 1047027"/>
              <a:gd name="connsiteX1" fmla="*/ 225885 w 3677108"/>
              <a:gd name="connsiteY1" fmla="*/ 936364 h 1047027"/>
              <a:gd name="connsiteX2" fmla="*/ 1392388 w 3677108"/>
              <a:gd name="connsiteY2" fmla="*/ 841223 h 1047027"/>
              <a:gd name="connsiteX3" fmla="*/ 2960936 w 3677108"/>
              <a:gd name="connsiteY3" fmla="*/ 796162 h 1047027"/>
              <a:gd name="connsiteX4" fmla="*/ 3677109 w 3677108"/>
              <a:gd name="connsiteY4" fmla="*/ 0 h 1047027"/>
              <a:gd name="connsiteX0" fmla="*/ 62936 w 3702964"/>
              <a:gd name="connsiteY0" fmla="*/ 177243 h 1111556"/>
              <a:gd name="connsiteX1" fmla="*/ 251741 w 3702964"/>
              <a:gd name="connsiteY1" fmla="*/ 936364 h 1111556"/>
              <a:gd name="connsiteX2" fmla="*/ 1573374 w 3702964"/>
              <a:gd name="connsiteY2" fmla="*/ 1088188 h 1111556"/>
              <a:gd name="connsiteX3" fmla="*/ 2986792 w 3702964"/>
              <a:gd name="connsiteY3" fmla="*/ 796162 h 1111556"/>
              <a:gd name="connsiteX4" fmla="*/ 3702965 w 3702964"/>
              <a:gd name="connsiteY4" fmla="*/ 0 h 1111556"/>
              <a:gd name="connsiteX0" fmla="*/ 62936 w 4216642"/>
              <a:gd name="connsiteY0" fmla="*/ 151826 h 1086139"/>
              <a:gd name="connsiteX1" fmla="*/ 251741 w 4216642"/>
              <a:gd name="connsiteY1" fmla="*/ 910947 h 1086139"/>
              <a:gd name="connsiteX2" fmla="*/ 1573374 w 4216642"/>
              <a:gd name="connsiteY2" fmla="*/ 1062771 h 1086139"/>
              <a:gd name="connsiteX3" fmla="*/ 2986792 w 4216642"/>
              <a:gd name="connsiteY3" fmla="*/ 770745 h 1086139"/>
              <a:gd name="connsiteX4" fmla="*/ 4216642 w 4216642"/>
              <a:gd name="connsiteY4" fmla="*/ 0 h 1086139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3049725 w 4279575"/>
              <a:gd name="connsiteY3" fmla="*/ 770745 h 1012162"/>
              <a:gd name="connsiteX4" fmla="*/ 4279575 w 4279575"/>
              <a:gd name="connsiteY4" fmla="*/ 0 h 1012162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4279575 w 4279575"/>
              <a:gd name="connsiteY3" fmla="*/ 0 h 1012162"/>
              <a:gd name="connsiteX0" fmla="*/ 0 w 4153706"/>
              <a:gd name="connsiteY0" fmla="*/ 151826 h 1872498"/>
              <a:gd name="connsiteX1" fmla="*/ 629350 w 4153706"/>
              <a:gd name="connsiteY1" fmla="*/ 1771282 h 1872498"/>
              <a:gd name="connsiteX2" fmla="*/ 1888047 w 4153706"/>
              <a:gd name="connsiteY2" fmla="*/ 759121 h 1872498"/>
              <a:gd name="connsiteX3" fmla="*/ 4153706 w 4153706"/>
              <a:gd name="connsiteY3" fmla="*/ 0 h 1872498"/>
              <a:gd name="connsiteX0" fmla="*/ 0 w 4153706"/>
              <a:gd name="connsiteY0" fmla="*/ 151826 h 1965280"/>
              <a:gd name="connsiteX1" fmla="*/ 629350 w 4153706"/>
              <a:gd name="connsiteY1" fmla="*/ 1771282 h 1965280"/>
              <a:gd name="connsiteX2" fmla="*/ 3461420 w 4153706"/>
              <a:gd name="connsiteY2" fmla="*/ 1315808 h 1965280"/>
              <a:gd name="connsiteX3" fmla="*/ 4153706 w 4153706"/>
              <a:gd name="connsiteY3" fmla="*/ 0 h 1965280"/>
              <a:gd name="connsiteX0" fmla="*/ 0 w 4783053"/>
              <a:gd name="connsiteY0" fmla="*/ 50611 h 1864065"/>
              <a:gd name="connsiteX1" fmla="*/ 629350 w 4783053"/>
              <a:gd name="connsiteY1" fmla="*/ 1670067 h 1864065"/>
              <a:gd name="connsiteX2" fmla="*/ 3461420 w 4783053"/>
              <a:gd name="connsiteY2" fmla="*/ 1214593 h 1864065"/>
              <a:gd name="connsiteX3" fmla="*/ 4783053 w 4783053"/>
              <a:gd name="connsiteY3" fmla="*/ 0 h 18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3053" h="1864065">
                <a:moveTo>
                  <a:pt x="0" y="50611"/>
                </a:moveTo>
                <a:cubicBezTo>
                  <a:pt x="1810" y="52607"/>
                  <a:pt x="52447" y="1476070"/>
                  <a:pt x="629350" y="1670067"/>
                </a:cubicBezTo>
                <a:cubicBezTo>
                  <a:pt x="1206253" y="1864064"/>
                  <a:pt x="2769136" y="1492937"/>
                  <a:pt x="3461420" y="1214593"/>
                </a:cubicBezTo>
                <a:cubicBezTo>
                  <a:pt x="4153704" y="936249"/>
                  <a:pt x="4311041" y="158150"/>
                  <a:pt x="4783053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4" name="Image 53"/>
          <p:cNvPicPr/>
          <p:nvPr/>
        </p:nvPicPr>
        <p:blipFill>
          <a:blip r:embed="rId5" cstate="print"/>
          <a:srcRect l="29433" t="39004" r="61025" b="36258"/>
          <a:stretch>
            <a:fillRect/>
          </a:stretch>
        </p:blipFill>
        <p:spPr bwMode="auto">
          <a:xfrm>
            <a:off x="3283441" y="1209360"/>
            <a:ext cx="872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6324800" y="115236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7487" y="666347"/>
            <a:ext cx="2216513" cy="141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1"/>
          <p:cNvSpPr txBox="1">
            <a:spLocks noChangeArrowheads="1"/>
          </p:cNvSpPr>
          <p:nvPr/>
        </p:nvSpPr>
        <p:spPr bwMode="auto">
          <a:xfrm>
            <a:off x="4739008" y="2328609"/>
            <a:ext cx="2149123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+ stable que</a:t>
            </a:r>
            <a:endParaRPr kumimoji="0" lang="fr-FR" sz="22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4211960" y="587638"/>
            <a:ext cx="2592288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6876256" y="587638"/>
            <a:ext cx="2267744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2483768" y="2209859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3636654" y="1988840"/>
            <a:ext cx="647314" cy="4320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7525086" y="2182830"/>
            <a:ext cx="647314" cy="21602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728192" y="2641907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91680" y="2920527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5868902" y="2655115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32390" y="2933735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884147" y="5589240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87624" y="5995274"/>
            <a:ext cx="6840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s’additionnent spatialement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 smtClean="0">
                <a:solidFill>
                  <a:prstClr val="black"/>
                </a:solidFill>
              </a:rPr>
              <a:t>OH </a:t>
            </a:r>
            <a:r>
              <a:rPr lang="fr-FR" sz="2400" dirty="0" smtClean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0" y="-99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plus de 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que de 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-1ol en raisonnant sur la 1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ère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mécanisme.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0" y="-49418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51" grpId="0"/>
      <p:bldP spid="69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7544" y="-27384"/>
            <a:ext cx="7931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Structure de la double liaison C=C (Rappels)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04664"/>
            <a:ext cx="8928992" cy="6408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37" y="476672"/>
            <a:ext cx="5418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Géométrie VSEPR autour de chaque carbone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6672"/>
            <a:ext cx="1948507" cy="16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4237" y="1147894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d’où un environnement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des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angles de liaison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autour du carbone proches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120°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67687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carbones éthyléniques ont une géométrie VSEPR de type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1760" y="1844824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 atomes dans le même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37" y="2236802"/>
            <a:ext cx="3562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Longueur de la liaison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C=C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85421" y="2230572"/>
            <a:ext cx="61206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est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qu’une liaison simple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C-C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3770" y="2614878"/>
            <a:ext cx="61926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Energie(C-C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&lt;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Energie(C=C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Energie(C-C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9512" y="299695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Une liaison double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constituée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types de liaison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551" y="2608417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Energie de la liaison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C=C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251520" y="3429000"/>
          <a:ext cx="8712968" cy="3169920"/>
        </p:xfrm>
        <a:graphic>
          <a:graphicData uri="http://schemas.openxmlformats.org/drawingml/2006/table">
            <a:tbl>
              <a:tblPr/>
              <a:tblGrid>
                <a:gridCol w="1626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0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 smtClean="0">
                          <a:latin typeface="Comic Sans MS"/>
                          <a:ea typeface="Arial Unicode MS"/>
                          <a:cs typeface="Times New Roman"/>
                        </a:rPr>
                        <a:t>Recouvrem</a:t>
                      </a:r>
                      <a:r>
                        <a:rPr lang="fr-FR" sz="1800" b="1" baseline="30000" dirty="0" err="1" smtClean="0">
                          <a:latin typeface="Comic Sans MS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des OA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valence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latin typeface="Comic Sans MS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Type de liaison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Energie</a:t>
                      </a:r>
                      <a:r>
                        <a:rPr lang="fr-FR" sz="2000" b="1" baseline="0" dirty="0" smtClean="0">
                          <a:latin typeface="Comic Sans MS"/>
                          <a:ea typeface="Arial Unicode MS"/>
                          <a:cs typeface="Times New Roman"/>
                        </a:rPr>
                        <a:t> de la liaison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915816" y="5062606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s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8943" y="505131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p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9711" y="5733256"/>
            <a:ext cx="3456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Forte</a:t>
            </a:r>
            <a:r>
              <a:rPr lang="fr-FR" sz="2000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 car le recouvrement AXIAL est important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5755290"/>
            <a:ext cx="3384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Faible</a:t>
            </a:r>
            <a:r>
              <a:rPr lang="fr-FR" sz="2000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 car le recouvrement LATERAL est peu important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789040"/>
            <a:ext cx="2463835" cy="121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907704" y="364502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AXIAL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2120" y="342900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LATERAL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9" grpId="0"/>
      <p:bldP spid="20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/>
          <a:srcRect l="56740" t="-790" r="-986"/>
          <a:stretch>
            <a:fillRect/>
          </a:stretch>
        </p:blipFill>
        <p:spPr bwMode="auto">
          <a:xfrm>
            <a:off x="7236296" y="4869160"/>
            <a:ext cx="1676559" cy="14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-790" r="55378"/>
          <a:stretch>
            <a:fillRect/>
          </a:stretch>
        </p:blipFill>
        <p:spPr bwMode="auto">
          <a:xfrm>
            <a:off x="4726238" y="4869160"/>
            <a:ext cx="1690808" cy="14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3" cstate="print"/>
          <a:srcRect l="19684" t="12587" r="57498" b="32867"/>
          <a:stretch>
            <a:fillRect/>
          </a:stretch>
        </p:blipFill>
        <p:spPr bwMode="auto">
          <a:xfrm>
            <a:off x="1475656" y="3016197"/>
            <a:ext cx="1940929" cy="8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72181"/>
            <a:ext cx="1324093" cy="8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848" y="2872181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04229"/>
            <a:ext cx="2111020" cy="4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7" cstate="print"/>
          <a:srcRect r="43691"/>
          <a:stretch>
            <a:fillRect/>
          </a:stretch>
        </p:blipFill>
        <p:spPr bwMode="auto">
          <a:xfrm>
            <a:off x="0" y="3304229"/>
            <a:ext cx="1357135" cy="4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/>
        </p:nvGrpSpPr>
        <p:grpSpPr>
          <a:xfrm>
            <a:off x="86372" y="44624"/>
            <a:ext cx="8950124" cy="1656184"/>
            <a:chOff x="86372" y="3429000"/>
            <a:chExt cx="8950124" cy="18002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681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L’hydratation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régiosélective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676568"/>
            <a:ext cx="8964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vérifie toujours la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MARKOVNIKOV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l’alcool obtenu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majoritai-rement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l’hydratation d’un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celui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4147" y="1823585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2255633"/>
            <a:ext cx="73803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Comment</a:t>
            </a:r>
            <a:r>
              <a:rPr lang="fr-FR" sz="2400" dirty="0" smtClean="0">
                <a:solidFill>
                  <a:prstClr val="black"/>
                </a:solidFill>
              </a:rPr>
              <a:t> s’additionnent spatialement </a:t>
            </a:r>
            <a:r>
              <a:rPr lang="fr-FR" sz="2400" b="1" dirty="0" smtClean="0">
                <a:solidFill>
                  <a:prstClr val="black"/>
                </a:solidFill>
              </a:rPr>
              <a:t>H</a:t>
            </a:r>
            <a:r>
              <a:rPr lang="fr-FR" sz="2400" dirty="0" smtClean="0">
                <a:solidFill>
                  <a:prstClr val="black"/>
                </a:solidFill>
              </a:rPr>
              <a:t> et </a:t>
            </a:r>
            <a:r>
              <a:rPr lang="fr-FR" sz="2400" b="1" dirty="0" smtClean="0">
                <a:solidFill>
                  <a:prstClr val="black"/>
                </a:solidFill>
              </a:rPr>
              <a:t>OH </a:t>
            </a:r>
            <a:r>
              <a:rPr lang="fr-FR" sz="2400" dirty="0" smtClean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5652120" y="331451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380312" y="331451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22292" y="3674554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84168" y="3672964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740352" y="3674554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40842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autant des deux 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énantiomères du 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raisonnant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la 2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 réactionnel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4044816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2589158" cy="13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6623" y="5512116"/>
            <a:ext cx="988950" cy="3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10" cstate="print"/>
          <a:srcRect l="45196" t="41809" r="45722" b="38524"/>
          <a:stretch>
            <a:fillRect/>
          </a:stretch>
        </p:blipFill>
        <p:spPr bwMode="auto">
          <a:xfrm>
            <a:off x="1957678" y="5561300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orme libre 43"/>
          <p:cNvSpPr/>
          <p:nvPr/>
        </p:nvSpPr>
        <p:spPr>
          <a:xfrm rot="614962" flipH="1">
            <a:off x="1380727" y="5692022"/>
            <a:ext cx="1596256" cy="382644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  <a:gd name="connsiteX0" fmla="*/ 0 w 3588207"/>
              <a:gd name="connsiteY0" fmla="*/ 0 h 448752"/>
              <a:gd name="connsiteX1" fmla="*/ 1249426 w 3588207"/>
              <a:gd name="connsiteY1" fmla="*/ 448752 h 448752"/>
              <a:gd name="connsiteX2" fmla="*/ 3588207 w 3588207"/>
              <a:gd name="connsiteY2" fmla="*/ 334606 h 448752"/>
              <a:gd name="connsiteX0" fmla="*/ 50040 w 3638247"/>
              <a:gd name="connsiteY0" fmla="*/ 0 h 448752"/>
              <a:gd name="connsiteX1" fmla="*/ 1299466 w 3638247"/>
              <a:gd name="connsiteY1" fmla="*/ 448752 h 448752"/>
              <a:gd name="connsiteX2" fmla="*/ 3638247 w 3638247"/>
              <a:gd name="connsiteY2" fmla="*/ 334606 h 448752"/>
              <a:gd name="connsiteX0" fmla="*/ 50039 w 3658918"/>
              <a:gd name="connsiteY0" fmla="*/ 0 h 284788"/>
              <a:gd name="connsiteX1" fmla="*/ 1320137 w 3658918"/>
              <a:gd name="connsiteY1" fmla="*/ 284788 h 284788"/>
              <a:gd name="connsiteX2" fmla="*/ 3658918 w 3658918"/>
              <a:gd name="connsiteY2" fmla="*/ 170642 h 284788"/>
              <a:gd name="connsiteX0" fmla="*/ 50039 w 3658918"/>
              <a:gd name="connsiteY0" fmla="*/ 0 h 284788"/>
              <a:gd name="connsiteX1" fmla="*/ 1320137 w 3658918"/>
              <a:gd name="connsiteY1" fmla="*/ 284788 h 284788"/>
              <a:gd name="connsiteX2" fmla="*/ 3658918 w 3658918"/>
              <a:gd name="connsiteY2" fmla="*/ 170642 h 284788"/>
              <a:gd name="connsiteX0" fmla="*/ 50039 w 3658918"/>
              <a:gd name="connsiteY0" fmla="*/ 0 h 449672"/>
              <a:gd name="connsiteX1" fmla="*/ 1320137 w 3658918"/>
              <a:gd name="connsiteY1" fmla="*/ 284788 h 449672"/>
              <a:gd name="connsiteX2" fmla="*/ 3658918 w 3658918"/>
              <a:gd name="connsiteY2" fmla="*/ 170642 h 449672"/>
              <a:gd name="connsiteX0" fmla="*/ 50039 w 3658918"/>
              <a:gd name="connsiteY0" fmla="*/ 0 h 358438"/>
              <a:gd name="connsiteX1" fmla="*/ 1320137 w 3658918"/>
              <a:gd name="connsiteY1" fmla="*/ 284788 h 358438"/>
              <a:gd name="connsiteX2" fmla="*/ 1897542 w 3658918"/>
              <a:gd name="connsiteY2" fmla="*/ 339414 h 358438"/>
              <a:gd name="connsiteX3" fmla="*/ 3658918 w 3658918"/>
              <a:gd name="connsiteY3" fmla="*/ 170642 h 358438"/>
              <a:gd name="connsiteX0" fmla="*/ 50039 w 3658918"/>
              <a:gd name="connsiteY0" fmla="*/ 0 h 385530"/>
              <a:gd name="connsiteX1" fmla="*/ 893641 w 3658918"/>
              <a:gd name="connsiteY1" fmla="*/ 333353 h 385530"/>
              <a:gd name="connsiteX2" fmla="*/ 1897542 w 3658918"/>
              <a:gd name="connsiteY2" fmla="*/ 339414 h 385530"/>
              <a:gd name="connsiteX3" fmla="*/ 3658918 w 3658918"/>
              <a:gd name="connsiteY3" fmla="*/ 170642 h 3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18" h="385530">
                <a:moveTo>
                  <a:pt x="50039" y="0"/>
                </a:moveTo>
                <a:cubicBezTo>
                  <a:pt x="-1" y="218707"/>
                  <a:pt x="253867" y="316786"/>
                  <a:pt x="893641" y="333353"/>
                </a:cubicBezTo>
                <a:cubicBezTo>
                  <a:pt x="1206661" y="385530"/>
                  <a:pt x="1436663" y="366532"/>
                  <a:pt x="1897542" y="339414"/>
                </a:cubicBezTo>
                <a:cubicBezTo>
                  <a:pt x="2358421" y="312296"/>
                  <a:pt x="3370458" y="194379"/>
                  <a:pt x="3658918" y="170642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5" name="Image 44"/>
          <p:cNvPicPr/>
          <p:nvPr/>
        </p:nvPicPr>
        <p:blipFill>
          <a:blip r:embed="rId10" cstate="print"/>
          <a:srcRect l="75929" t="38044" b="36413"/>
          <a:stretch>
            <a:fillRect/>
          </a:stretch>
        </p:blipFill>
        <p:spPr bwMode="auto">
          <a:xfrm>
            <a:off x="3563888" y="5589240"/>
            <a:ext cx="720080" cy="2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orme libre 48"/>
          <p:cNvSpPr/>
          <p:nvPr/>
        </p:nvSpPr>
        <p:spPr>
          <a:xfrm rot="20840093" flipH="1" flipV="1">
            <a:off x="1346863" y="5240534"/>
            <a:ext cx="1596256" cy="46781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  <a:gd name="connsiteX0" fmla="*/ 0 w 3588207"/>
              <a:gd name="connsiteY0" fmla="*/ 0 h 448752"/>
              <a:gd name="connsiteX1" fmla="*/ 1249426 w 3588207"/>
              <a:gd name="connsiteY1" fmla="*/ 448752 h 448752"/>
              <a:gd name="connsiteX2" fmla="*/ 3588207 w 3588207"/>
              <a:gd name="connsiteY2" fmla="*/ 334606 h 448752"/>
              <a:gd name="connsiteX0" fmla="*/ 50040 w 3638247"/>
              <a:gd name="connsiteY0" fmla="*/ 0 h 448752"/>
              <a:gd name="connsiteX1" fmla="*/ 1299466 w 3638247"/>
              <a:gd name="connsiteY1" fmla="*/ 448752 h 448752"/>
              <a:gd name="connsiteX2" fmla="*/ 3638247 w 3638247"/>
              <a:gd name="connsiteY2" fmla="*/ 334606 h 448752"/>
              <a:gd name="connsiteX0" fmla="*/ 50039 w 3658918"/>
              <a:gd name="connsiteY0" fmla="*/ 0 h 284788"/>
              <a:gd name="connsiteX1" fmla="*/ 1320137 w 3658918"/>
              <a:gd name="connsiteY1" fmla="*/ 284788 h 284788"/>
              <a:gd name="connsiteX2" fmla="*/ 3658918 w 3658918"/>
              <a:gd name="connsiteY2" fmla="*/ 170642 h 284788"/>
              <a:gd name="connsiteX0" fmla="*/ 50039 w 3658918"/>
              <a:gd name="connsiteY0" fmla="*/ 0 h 342878"/>
              <a:gd name="connsiteX1" fmla="*/ 1320137 w 3658918"/>
              <a:gd name="connsiteY1" fmla="*/ 284788 h 342878"/>
              <a:gd name="connsiteX2" fmla="*/ 3658918 w 3658918"/>
              <a:gd name="connsiteY2" fmla="*/ 170642 h 342878"/>
              <a:gd name="connsiteX0" fmla="*/ 50039 w 3658918"/>
              <a:gd name="connsiteY0" fmla="*/ 0 h 342327"/>
              <a:gd name="connsiteX1" fmla="*/ 1320137 w 3658918"/>
              <a:gd name="connsiteY1" fmla="*/ 284788 h 342327"/>
              <a:gd name="connsiteX2" fmla="*/ 2148214 w 3658918"/>
              <a:gd name="connsiteY2" fmla="*/ 323303 h 342327"/>
              <a:gd name="connsiteX3" fmla="*/ 3658918 w 3658918"/>
              <a:gd name="connsiteY3" fmla="*/ 170642 h 342327"/>
              <a:gd name="connsiteX0" fmla="*/ 50039 w 3658918"/>
              <a:gd name="connsiteY0" fmla="*/ 0 h 409984"/>
              <a:gd name="connsiteX1" fmla="*/ 1109603 w 3658918"/>
              <a:gd name="connsiteY1" fmla="*/ 363428 h 409984"/>
              <a:gd name="connsiteX2" fmla="*/ 2148214 w 3658918"/>
              <a:gd name="connsiteY2" fmla="*/ 323303 h 409984"/>
              <a:gd name="connsiteX3" fmla="*/ 3658918 w 3658918"/>
              <a:gd name="connsiteY3" fmla="*/ 170642 h 4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18" h="409984">
                <a:moveTo>
                  <a:pt x="50039" y="0"/>
                </a:moveTo>
                <a:cubicBezTo>
                  <a:pt x="-1" y="218707"/>
                  <a:pt x="469829" y="346861"/>
                  <a:pt x="1109603" y="363428"/>
                </a:cubicBezTo>
                <a:cubicBezTo>
                  <a:pt x="1475246" y="409984"/>
                  <a:pt x="1723328" y="355434"/>
                  <a:pt x="2148214" y="323303"/>
                </a:cubicBezTo>
                <a:cubicBezTo>
                  <a:pt x="2573100" y="291172"/>
                  <a:pt x="3423081" y="188758"/>
                  <a:pt x="3658918" y="170642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6598446" y="544522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7092280" y="4797152"/>
            <a:ext cx="1872208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4510214" y="4797152"/>
            <a:ext cx="2016224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5940152" y="4725144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8101046" y="4581128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19672" y="4869160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5656" y="6313874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4941168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on obtient autant des deux énantiomères du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butan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c’est que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l’at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taque de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autant de chance de se faire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2 côtés du plan du carbocation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6372" y="5725705"/>
            <a:ext cx="8950124" cy="1008112"/>
            <a:chOff x="86372" y="3429000"/>
            <a:chExt cx="8950124" cy="180020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5725705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L’hydratation sur un dérivé éthylénique dissymétrique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n’est pas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stéréosélective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l’attaque de l’eau est équiprobable d’un côté ou de l’autre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du plan du carbocation.</a:t>
            </a:r>
            <a:endParaRPr kumimoji="0" lang="fr-F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/>
          <p:cNvPicPr/>
          <p:nvPr/>
        </p:nvPicPr>
        <p:blipFill>
          <a:blip r:embed="rId2" cstate="print"/>
          <a:srcRect l="19684" t="12587" r="57498" b="32867"/>
          <a:stretch>
            <a:fillRect/>
          </a:stretch>
        </p:blipFill>
        <p:spPr bwMode="auto">
          <a:xfrm>
            <a:off x="1475656" y="1239648"/>
            <a:ext cx="1940929" cy="8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95632"/>
            <a:ext cx="1324093" cy="8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848" y="1095632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27680"/>
            <a:ext cx="2111020" cy="4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6" cstate="print"/>
          <a:srcRect r="43691"/>
          <a:stretch>
            <a:fillRect/>
          </a:stretch>
        </p:blipFill>
        <p:spPr bwMode="auto">
          <a:xfrm>
            <a:off x="0" y="1527680"/>
            <a:ext cx="1357135" cy="4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84147" y="25797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7584" y="431831"/>
            <a:ext cx="73448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dirty="0" smtClean="0">
                <a:solidFill>
                  <a:prstClr val="black"/>
                </a:solidFill>
              </a:rPr>
              <a:t>spatialement </a:t>
            </a:r>
            <a:r>
              <a:rPr lang="fr-FR" sz="2400" b="1" dirty="0" smtClean="0">
                <a:solidFill>
                  <a:prstClr val="black"/>
                </a:solidFill>
              </a:rPr>
              <a:t>H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30" name="Rectangle 29"/>
          <p:cNvSpPr/>
          <p:nvPr/>
        </p:nvSpPr>
        <p:spPr>
          <a:xfrm>
            <a:off x="5652120" y="153796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7380312" y="153796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4322292" y="1898005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084168" y="1898005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740352" y="1898005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/>
          <a:srcRect l="56740" t="-790" r="-986"/>
          <a:stretch>
            <a:fillRect/>
          </a:stretch>
        </p:blipFill>
        <p:spPr bwMode="auto">
          <a:xfrm>
            <a:off x="7236296" y="3096344"/>
            <a:ext cx="1676559" cy="14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/>
          <a:srcRect t="-790" r="55378"/>
          <a:stretch>
            <a:fillRect/>
          </a:stretch>
        </p:blipFill>
        <p:spPr bwMode="auto">
          <a:xfrm>
            <a:off x="4726238" y="3096344"/>
            <a:ext cx="1690808" cy="14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3114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On justifie qu’il se forme autant des deux 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énantiomères du 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kumimoji="0" lang="fr-FR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raisonnant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la 2</a:t>
            </a:r>
            <a:r>
              <a:rPr kumimoji="0" lang="fr-FR" sz="2000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étape du mécanisme réactionnel</a:t>
            </a:r>
            <a:endParaRPr kumimoji="0" lang="fr-FR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0" y="2272000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40360"/>
            <a:ext cx="2589158" cy="13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6623" y="3739300"/>
            <a:ext cx="988950" cy="3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/>
          <p:cNvPicPr/>
          <p:nvPr/>
        </p:nvPicPr>
        <p:blipFill>
          <a:blip r:embed="rId10" cstate="print"/>
          <a:srcRect l="45196" t="41809" r="45722" b="38524"/>
          <a:stretch>
            <a:fillRect/>
          </a:stretch>
        </p:blipFill>
        <p:spPr bwMode="auto">
          <a:xfrm>
            <a:off x="1957678" y="3788484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orme libre 45"/>
          <p:cNvSpPr/>
          <p:nvPr/>
        </p:nvSpPr>
        <p:spPr>
          <a:xfrm rot="614962" flipH="1">
            <a:off x="1380727" y="3919206"/>
            <a:ext cx="1596256" cy="382644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  <a:gd name="connsiteX0" fmla="*/ 0 w 3588207"/>
              <a:gd name="connsiteY0" fmla="*/ 0 h 448752"/>
              <a:gd name="connsiteX1" fmla="*/ 1249426 w 3588207"/>
              <a:gd name="connsiteY1" fmla="*/ 448752 h 448752"/>
              <a:gd name="connsiteX2" fmla="*/ 3588207 w 3588207"/>
              <a:gd name="connsiteY2" fmla="*/ 334606 h 448752"/>
              <a:gd name="connsiteX0" fmla="*/ 50040 w 3638247"/>
              <a:gd name="connsiteY0" fmla="*/ 0 h 448752"/>
              <a:gd name="connsiteX1" fmla="*/ 1299466 w 3638247"/>
              <a:gd name="connsiteY1" fmla="*/ 448752 h 448752"/>
              <a:gd name="connsiteX2" fmla="*/ 3638247 w 3638247"/>
              <a:gd name="connsiteY2" fmla="*/ 334606 h 448752"/>
              <a:gd name="connsiteX0" fmla="*/ 50039 w 3658918"/>
              <a:gd name="connsiteY0" fmla="*/ 0 h 284788"/>
              <a:gd name="connsiteX1" fmla="*/ 1320137 w 3658918"/>
              <a:gd name="connsiteY1" fmla="*/ 284788 h 284788"/>
              <a:gd name="connsiteX2" fmla="*/ 3658918 w 3658918"/>
              <a:gd name="connsiteY2" fmla="*/ 170642 h 284788"/>
              <a:gd name="connsiteX0" fmla="*/ 50039 w 3658918"/>
              <a:gd name="connsiteY0" fmla="*/ 0 h 284788"/>
              <a:gd name="connsiteX1" fmla="*/ 1320137 w 3658918"/>
              <a:gd name="connsiteY1" fmla="*/ 284788 h 284788"/>
              <a:gd name="connsiteX2" fmla="*/ 3658918 w 3658918"/>
              <a:gd name="connsiteY2" fmla="*/ 170642 h 284788"/>
              <a:gd name="connsiteX0" fmla="*/ 50039 w 3658918"/>
              <a:gd name="connsiteY0" fmla="*/ 0 h 449672"/>
              <a:gd name="connsiteX1" fmla="*/ 1320137 w 3658918"/>
              <a:gd name="connsiteY1" fmla="*/ 284788 h 449672"/>
              <a:gd name="connsiteX2" fmla="*/ 3658918 w 3658918"/>
              <a:gd name="connsiteY2" fmla="*/ 170642 h 449672"/>
              <a:gd name="connsiteX0" fmla="*/ 50039 w 3658918"/>
              <a:gd name="connsiteY0" fmla="*/ 0 h 358438"/>
              <a:gd name="connsiteX1" fmla="*/ 1320137 w 3658918"/>
              <a:gd name="connsiteY1" fmla="*/ 284788 h 358438"/>
              <a:gd name="connsiteX2" fmla="*/ 1897542 w 3658918"/>
              <a:gd name="connsiteY2" fmla="*/ 339414 h 358438"/>
              <a:gd name="connsiteX3" fmla="*/ 3658918 w 3658918"/>
              <a:gd name="connsiteY3" fmla="*/ 170642 h 358438"/>
              <a:gd name="connsiteX0" fmla="*/ 50039 w 3658918"/>
              <a:gd name="connsiteY0" fmla="*/ 0 h 385530"/>
              <a:gd name="connsiteX1" fmla="*/ 893641 w 3658918"/>
              <a:gd name="connsiteY1" fmla="*/ 333353 h 385530"/>
              <a:gd name="connsiteX2" fmla="*/ 1897542 w 3658918"/>
              <a:gd name="connsiteY2" fmla="*/ 339414 h 385530"/>
              <a:gd name="connsiteX3" fmla="*/ 3658918 w 3658918"/>
              <a:gd name="connsiteY3" fmla="*/ 170642 h 3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18" h="385530">
                <a:moveTo>
                  <a:pt x="50039" y="0"/>
                </a:moveTo>
                <a:cubicBezTo>
                  <a:pt x="-1" y="218707"/>
                  <a:pt x="253867" y="316786"/>
                  <a:pt x="893641" y="333353"/>
                </a:cubicBezTo>
                <a:cubicBezTo>
                  <a:pt x="1206661" y="385530"/>
                  <a:pt x="1436663" y="366532"/>
                  <a:pt x="1897542" y="339414"/>
                </a:cubicBezTo>
                <a:cubicBezTo>
                  <a:pt x="2358421" y="312296"/>
                  <a:pt x="3370458" y="194379"/>
                  <a:pt x="3658918" y="170642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7" name="Image 46"/>
          <p:cNvPicPr/>
          <p:nvPr/>
        </p:nvPicPr>
        <p:blipFill>
          <a:blip r:embed="rId10" cstate="print"/>
          <a:srcRect l="75929" t="38044" b="36413"/>
          <a:stretch>
            <a:fillRect/>
          </a:stretch>
        </p:blipFill>
        <p:spPr bwMode="auto">
          <a:xfrm>
            <a:off x="3563888" y="3816424"/>
            <a:ext cx="720080" cy="2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orme libre 47"/>
          <p:cNvSpPr/>
          <p:nvPr/>
        </p:nvSpPr>
        <p:spPr>
          <a:xfrm rot="20840093" flipH="1" flipV="1">
            <a:off x="1346863" y="3467718"/>
            <a:ext cx="1596256" cy="46781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  <a:gd name="connsiteX0" fmla="*/ 0 w 3588207"/>
              <a:gd name="connsiteY0" fmla="*/ 0 h 448752"/>
              <a:gd name="connsiteX1" fmla="*/ 1249426 w 3588207"/>
              <a:gd name="connsiteY1" fmla="*/ 448752 h 448752"/>
              <a:gd name="connsiteX2" fmla="*/ 3588207 w 3588207"/>
              <a:gd name="connsiteY2" fmla="*/ 334606 h 448752"/>
              <a:gd name="connsiteX0" fmla="*/ 50040 w 3638247"/>
              <a:gd name="connsiteY0" fmla="*/ 0 h 448752"/>
              <a:gd name="connsiteX1" fmla="*/ 1299466 w 3638247"/>
              <a:gd name="connsiteY1" fmla="*/ 448752 h 448752"/>
              <a:gd name="connsiteX2" fmla="*/ 3638247 w 3638247"/>
              <a:gd name="connsiteY2" fmla="*/ 334606 h 448752"/>
              <a:gd name="connsiteX0" fmla="*/ 50039 w 3658918"/>
              <a:gd name="connsiteY0" fmla="*/ 0 h 284788"/>
              <a:gd name="connsiteX1" fmla="*/ 1320137 w 3658918"/>
              <a:gd name="connsiteY1" fmla="*/ 284788 h 284788"/>
              <a:gd name="connsiteX2" fmla="*/ 3658918 w 3658918"/>
              <a:gd name="connsiteY2" fmla="*/ 170642 h 284788"/>
              <a:gd name="connsiteX0" fmla="*/ 50039 w 3658918"/>
              <a:gd name="connsiteY0" fmla="*/ 0 h 342878"/>
              <a:gd name="connsiteX1" fmla="*/ 1320137 w 3658918"/>
              <a:gd name="connsiteY1" fmla="*/ 284788 h 342878"/>
              <a:gd name="connsiteX2" fmla="*/ 3658918 w 3658918"/>
              <a:gd name="connsiteY2" fmla="*/ 170642 h 342878"/>
              <a:gd name="connsiteX0" fmla="*/ 50039 w 3658918"/>
              <a:gd name="connsiteY0" fmla="*/ 0 h 342327"/>
              <a:gd name="connsiteX1" fmla="*/ 1320137 w 3658918"/>
              <a:gd name="connsiteY1" fmla="*/ 284788 h 342327"/>
              <a:gd name="connsiteX2" fmla="*/ 2148214 w 3658918"/>
              <a:gd name="connsiteY2" fmla="*/ 323303 h 342327"/>
              <a:gd name="connsiteX3" fmla="*/ 3658918 w 3658918"/>
              <a:gd name="connsiteY3" fmla="*/ 170642 h 342327"/>
              <a:gd name="connsiteX0" fmla="*/ 50039 w 3658918"/>
              <a:gd name="connsiteY0" fmla="*/ 0 h 409984"/>
              <a:gd name="connsiteX1" fmla="*/ 1109603 w 3658918"/>
              <a:gd name="connsiteY1" fmla="*/ 363428 h 409984"/>
              <a:gd name="connsiteX2" fmla="*/ 2148214 w 3658918"/>
              <a:gd name="connsiteY2" fmla="*/ 323303 h 409984"/>
              <a:gd name="connsiteX3" fmla="*/ 3658918 w 3658918"/>
              <a:gd name="connsiteY3" fmla="*/ 170642 h 40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918" h="409984">
                <a:moveTo>
                  <a:pt x="50039" y="0"/>
                </a:moveTo>
                <a:cubicBezTo>
                  <a:pt x="-1" y="218707"/>
                  <a:pt x="469829" y="346861"/>
                  <a:pt x="1109603" y="363428"/>
                </a:cubicBezTo>
                <a:cubicBezTo>
                  <a:pt x="1475246" y="409984"/>
                  <a:pt x="1723328" y="355434"/>
                  <a:pt x="2148214" y="323303"/>
                </a:cubicBezTo>
                <a:cubicBezTo>
                  <a:pt x="2573100" y="291172"/>
                  <a:pt x="3423081" y="188758"/>
                  <a:pt x="3658918" y="170642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598446" y="367240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7092280" y="3024336"/>
            <a:ext cx="1872208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4510214" y="3024336"/>
            <a:ext cx="2016224" cy="158417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940152" y="2952328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8101046" y="2808312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19672" y="3096344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5656" y="4541058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27584" y="3430161"/>
            <a:ext cx="6604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Réactivité de la double liaison C=C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251520" y="116632"/>
          <a:ext cx="8712968" cy="3032760"/>
        </p:xfrm>
        <a:graphic>
          <a:graphicData uri="http://schemas.openxmlformats.org/drawingml/2006/table">
            <a:tbl>
              <a:tblPr/>
              <a:tblGrid>
                <a:gridCol w="1626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0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 smtClean="0">
                          <a:latin typeface="Comic Sans MS"/>
                          <a:ea typeface="Arial Unicode MS"/>
                          <a:cs typeface="Times New Roman"/>
                        </a:rPr>
                        <a:t>Recouvrem</a:t>
                      </a:r>
                      <a:r>
                        <a:rPr lang="fr-FR" sz="1800" b="1" baseline="30000" dirty="0" err="1" smtClean="0">
                          <a:latin typeface="Comic Sans MS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des OA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valence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latin typeface="Comic Sans MS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Type de liaison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Energie</a:t>
                      </a:r>
                      <a:r>
                        <a:rPr lang="fr-FR" sz="2000" b="1" baseline="0" dirty="0" smtClean="0">
                          <a:latin typeface="Comic Sans MS"/>
                          <a:ea typeface="Arial Unicode MS"/>
                          <a:cs typeface="Times New Roman"/>
                        </a:rPr>
                        <a:t> de la liaison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915816" y="1750238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s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8943" y="1738949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p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79711" y="2420888"/>
            <a:ext cx="3456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Forte</a:t>
            </a:r>
            <a:r>
              <a:rPr lang="fr-FR" sz="2000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 car le recouvrement AXIAL est important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409871"/>
            <a:ext cx="3384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Faible</a:t>
            </a:r>
            <a:r>
              <a:rPr lang="fr-FR" sz="2000" dirty="0" smtClean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 car le recouvrement LATERAL est peu important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30" name="Image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76672"/>
            <a:ext cx="2463835" cy="121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1907704" y="343673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AXIAL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52120" y="127649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LATERAL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5C452C95-0A83-46D0-95A6-D7653ACF6904}"/>
              </a:ext>
            </a:extLst>
          </p:cNvPr>
          <p:cNvPicPr/>
          <p:nvPr/>
        </p:nvPicPr>
        <p:blipFill>
          <a:blip r:embed="rId4" cstate="print"/>
          <a:srcRect l="27354" t="42051" r="53482" b="18666"/>
          <a:stretch>
            <a:fillRect/>
          </a:stretch>
        </p:blipFill>
        <p:spPr bwMode="auto">
          <a:xfrm>
            <a:off x="107504" y="3356992"/>
            <a:ext cx="1494155" cy="18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e 50"/>
          <p:cNvGrpSpPr/>
          <p:nvPr/>
        </p:nvGrpSpPr>
        <p:grpSpPr>
          <a:xfrm>
            <a:off x="1592527" y="3861048"/>
            <a:ext cx="7452320" cy="1080120"/>
            <a:chOff x="1592527" y="3861048"/>
            <a:chExt cx="7452320" cy="1080120"/>
          </a:xfrm>
        </p:grpSpPr>
        <p:sp>
          <p:nvSpPr>
            <p:cNvPr id="35" name="Rectangle 34"/>
            <p:cNvSpPr/>
            <p:nvPr/>
          </p:nvSpPr>
          <p:spPr>
            <a:xfrm>
              <a:off x="1592527" y="3861048"/>
              <a:ext cx="453650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  <a:latin typeface="Arial Black" pitchFamily="34" charset="0"/>
                </a:rPr>
                <a:t>Espèce chimique </a:t>
              </a:r>
              <a:r>
                <a:rPr lang="fr-FR" dirty="0" smtClean="0">
                  <a:solidFill>
                    <a:srgbClr val="FF0000"/>
                  </a:solidFill>
                  <a:latin typeface="Arial Black" pitchFamily="34" charset="0"/>
                </a:rPr>
                <a:t>ELECTROPHILE</a:t>
              </a:r>
              <a:endParaRPr lang="fr-FR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6" name="Text Box 1"/>
            <p:cNvSpPr txBox="1">
              <a:spLocks noChangeArrowheads="1"/>
            </p:cNvSpPr>
            <p:nvPr/>
          </p:nvSpPr>
          <p:spPr bwMode="auto">
            <a:xfrm>
              <a:off x="1808551" y="4221088"/>
              <a:ext cx="7236296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1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 Présence d’un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site déficient en e </a:t>
              </a:r>
              <a:r>
                <a:rPr kumimoji="0" lang="fr-FR" sz="2100" b="1" i="0" u="sng" strike="noStrike" cap="none" normalizeH="0" baseline="3000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–</a:t>
              </a:r>
              <a:endPara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1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 Peut se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lier à une autre espèce chimique qui lui donne un doublet d’e </a:t>
              </a:r>
              <a:r>
                <a:rPr kumimoji="0" lang="fr-FR" sz="2100" b="0" i="0" u="none" strike="noStrike" cap="none" normalizeH="0" baseline="3000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–</a:t>
              </a:r>
              <a:endParaRPr kumimoji="0" lang="fr-FR" sz="2100" b="0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pic>
        <p:nvPicPr>
          <p:cNvPr id="39" name="Image 3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301208"/>
            <a:ext cx="2003317" cy="12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301208"/>
            <a:ext cx="3448369" cy="13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445224"/>
            <a:ext cx="2660558" cy="11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à coins arrondis 41"/>
          <p:cNvSpPr/>
          <p:nvPr/>
        </p:nvSpPr>
        <p:spPr>
          <a:xfrm>
            <a:off x="1138194" y="5433935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4067944" y="5877272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346445" y="5805264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971600" y="501317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32998" y="6108859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95936" y="616530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779912" y="5013176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308304" y="602128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168562" y="5020191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584" y="-26223"/>
            <a:ext cx="6604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Réactivité de la double liaison C=C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C452C95-0A83-46D0-95A6-D7653ACF6904}"/>
              </a:ext>
            </a:extLst>
          </p:cNvPr>
          <p:cNvPicPr/>
          <p:nvPr/>
        </p:nvPicPr>
        <p:blipFill>
          <a:blip r:embed="rId2" cstate="print"/>
          <a:srcRect l="27354" t="42051" r="53482" b="18666"/>
          <a:stretch>
            <a:fillRect/>
          </a:stretch>
        </p:blipFill>
        <p:spPr bwMode="auto">
          <a:xfrm>
            <a:off x="107504" y="-99392"/>
            <a:ext cx="1494155" cy="18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92527" y="404664"/>
            <a:ext cx="453650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Espèce chimique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ELECTROPHILE</a:t>
            </a:r>
            <a:endParaRPr lang="fr-F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808551" y="764704"/>
            <a:ext cx="7236296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 Présence d’un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site déficient en e </a:t>
            </a:r>
            <a:r>
              <a:rPr kumimoji="0" lang="fr-FR" sz="2100" b="1" i="0" u="sng" strike="noStrike" cap="none" normalizeH="0" baseline="3000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–</a:t>
            </a:r>
            <a:endParaRPr kumimoji="0" lang="fr-FR" sz="2100" b="1" i="0" u="sng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 Peut se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lier à une autre espèce chimique qui lui donne un doublet d’e </a:t>
            </a:r>
            <a:r>
              <a:rPr kumimoji="0" lang="fr-FR" sz="2100" b="0" i="0" u="none" strike="noStrike" cap="none" normalizeH="0" baseline="3000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–</a:t>
            </a:r>
            <a:endParaRPr kumimoji="0" lang="fr-FR" sz="2100" b="0" i="0" u="none" strike="noStrike" cap="none" normalizeH="0" baseline="0" dirty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690586"/>
            <a:ext cx="2003317" cy="12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690586"/>
            <a:ext cx="3448369" cy="13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34602"/>
            <a:ext cx="2660558" cy="11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1138194" y="1823313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067944" y="2266650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346445" y="2194642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71600" y="140255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2998" y="2498237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95936" y="255468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1402554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08304" y="241066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68562" y="1409569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0" name="Image 1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781723"/>
            <a:ext cx="1828531" cy="14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1763"/>
            <a:ext cx="746581" cy="50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2362330" y="3202482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076056" y="3284984"/>
            <a:ext cx="360040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 40"/>
          <p:cNvGrpSpPr/>
          <p:nvPr/>
        </p:nvGrpSpPr>
        <p:grpSpPr>
          <a:xfrm>
            <a:off x="0" y="4315925"/>
            <a:ext cx="9144000" cy="1080120"/>
            <a:chOff x="0" y="4315925"/>
            <a:chExt cx="9144000" cy="1080120"/>
          </a:xfrm>
        </p:grpSpPr>
        <p:sp>
          <p:nvSpPr>
            <p:cNvPr id="25" name="Rectangle 24"/>
            <p:cNvSpPr/>
            <p:nvPr/>
          </p:nvSpPr>
          <p:spPr>
            <a:xfrm>
              <a:off x="1547664" y="4315925"/>
              <a:ext cx="453650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  <a:latin typeface="Arial Black" pitchFamily="34" charset="0"/>
                </a:rPr>
                <a:t>Espèce chimique </a:t>
              </a:r>
              <a:r>
                <a:rPr lang="fr-FR" dirty="0" smtClean="0">
                  <a:solidFill>
                    <a:srgbClr val="FF0000"/>
                  </a:solidFill>
                  <a:latin typeface="Arial Black" pitchFamily="34" charset="0"/>
                </a:rPr>
                <a:t>NUCLEOPHILE</a:t>
              </a:r>
              <a:endParaRPr lang="fr-FR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6" name="Text Box 1"/>
            <p:cNvSpPr txBox="1">
              <a:spLocks noChangeArrowheads="1"/>
            </p:cNvSpPr>
            <p:nvPr/>
          </p:nvSpPr>
          <p:spPr bwMode="auto">
            <a:xfrm>
              <a:off x="0" y="4675965"/>
              <a:ext cx="9144000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1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 Présence d’un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site riche en e </a:t>
              </a:r>
              <a:r>
                <a:rPr kumimoji="0" lang="fr-FR" sz="2100" b="1" i="0" u="sng" strike="noStrike" cap="none" normalizeH="0" baseline="3000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–</a:t>
              </a:r>
              <a:endPara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100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-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Porteur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d’un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doublet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non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liant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ou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faiblement</a:t>
              </a:r>
              <a:r>
                <a:rPr kumimoji="0" lang="fr-FR" b="1" i="0" u="sng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1" i="0" u="sng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lié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pour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se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lier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à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une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autre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espèce</a:t>
              </a:r>
              <a:r>
                <a:rPr kumimoji="0" lang="fr-FR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100" b="0" i="0" u="none" strike="noStrike" cap="none" normalizeH="0" dirty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chimique</a:t>
              </a:r>
              <a:endParaRPr kumimoji="0" lang="fr-FR" sz="2100" b="0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pic>
        <p:nvPicPr>
          <p:cNvPr id="27" name="Image 26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6093296"/>
            <a:ext cx="10801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445224"/>
            <a:ext cx="1051440" cy="6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165304"/>
            <a:ext cx="1362582" cy="4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6165304"/>
            <a:ext cx="512962" cy="3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445224"/>
            <a:ext cx="1118592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517232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5198" y="5493556"/>
            <a:ext cx="1791683" cy="12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395536" y="6093296"/>
            <a:ext cx="360040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1763688" y="5373216"/>
            <a:ext cx="504056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871748" y="6176321"/>
            <a:ext cx="504056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779912" y="5517232"/>
            <a:ext cx="504056" cy="4320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4860032" y="623731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868144" y="5589240"/>
            <a:ext cx="504056" cy="57606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7740352" y="5789135"/>
            <a:ext cx="432048" cy="465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0"/>
            <a:ext cx="453650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Espèce chimique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NUCLEOPHILE</a:t>
            </a:r>
            <a:endParaRPr lang="fr-F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360040"/>
            <a:ext cx="914400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 Présence d’un </a:t>
            </a:r>
            <a:r>
              <a:rPr kumimoji="0" lang="fr-FR" sz="2100" b="0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site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riche en e </a:t>
            </a:r>
            <a:r>
              <a:rPr kumimoji="0" lang="fr-FR" sz="2100" b="1" i="0" u="sng" strike="noStrike" cap="none" normalizeH="0" baseline="3000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–</a:t>
            </a:r>
            <a:endParaRPr kumimoji="0" lang="fr-FR" sz="2100" b="1" i="0" u="sng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Porteur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d’un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doublet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non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liant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ou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faiblement</a:t>
            </a:r>
            <a:r>
              <a:rPr kumimoji="0" lang="fr-FR" b="1" i="0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1" i="0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lié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pour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se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lier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à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une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autre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espèce</a:t>
            </a:r>
            <a:r>
              <a:rPr kumimoji="0" lang="fr-FR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1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chimique</a:t>
            </a:r>
            <a:endParaRPr kumimoji="0" lang="fr-FR" sz="2100" b="0" i="0" u="none" strike="noStrike" cap="none" normalizeH="0" baseline="0" dirty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656184"/>
            <a:ext cx="10801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129299"/>
            <a:ext cx="1051440" cy="6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728192"/>
            <a:ext cx="1362582" cy="4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728192"/>
            <a:ext cx="512962" cy="3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29299"/>
            <a:ext cx="1118592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201307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5198" y="1078478"/>
            <a:ext cx="1791683" cy="12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395536" y="1656184"/>
            <a:ext cx="360040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763688" y="1057291"/>
            <a:ext cx="504056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871748" y="1739209"/>
            <a:ext cx="504056" cy="5040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779912" y="1201307"/>
            <a:ext cx="504056" cy="4320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860032" y="1800200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868144" y="1273315"/>
            <a:ext cx="504056" cy="57606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7740352" y="1374057"/>
            <a:ext cx="432048" cy="46509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7504" y="2371709"/>
            <a:ext cx="8928992" cy="8090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79512" y="2371709"/>
            <a:ext cx="87849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Du fait de sa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forte densité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(4 électrons) et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faiblesse de sa liaison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double liaison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" y="35891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II- HYDROHALOGENATION : Addition électrophile d’un halogénure d’hydrogène sur un dérivé éthylénique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27584" y="4381990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7504" y="4935062"/>
            <a:ext cx="5400600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983003"/>
            <a:ext cx="5256584" cy="142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588568" y="6409331"/>
            <a:ext cx="47525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ou peu de chauffage / Milieu polaire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17332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384075" y="5221578"/>
            <a:ext cx="262778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 New Roman" pitchFamily="18" charset="0"/>
              </a:rPr>
              <a:t>Il faut savoir définir une réaction d’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</a:rPr>
              <a:t>ADDITION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 animBg="1"/>
      <p:bldP spid="30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-39259"/>
            <a:ext cx="4716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II- HYDROHALOGENATION :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7584" y="332656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741712"/>
            <a:ext cx="5400600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52071"/>
            <a:ext cx="52565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88568" y="2215981"/>
            <a:ext cx="47525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ou peu de chauffage / Milieu polaire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7997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384075" y="1028228"/>
            <a:ext cx="262778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 New Roman" pitchFamily="18" charset="0"/>
              </a:rPr>
              <a:t>Il faut savoir définir une réaction d’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</a:rPr>
              <a:t>ADDITION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5950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Dessiner puis nommer le composé obtenu par action du bromure d’hydrogène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 r="37493"/>
          <a:stretch>
            <a:fillRect/>
          </a:stretch>
        </p:blipFill>
        <p:spPr bwMode="auto">
          <a:xfrm>
            <a:off x="539552" y="5157192"/>
            <a:ext cx="3816424" cy="1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 r="42574"/>
          <a:stretch>
            <a:fillRect/>
          </a:stretch>
        </p:blipFill>
        <p:spPr bwMode="auto">
          <a:xfrm>
            <a:off x="251520" y="3284984"/>
            <a:ext cx="4176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 l="59406"/>
          <a:stretch>
            <a:fillRect/>
          </a:stretch>
        </p:blipFill>
        <p:spPr bwMode="auto">
          <a:xfrm>
            <a:off x="4572000" y="3284984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 l="62507"/>
          <a:stretch>
            <a:fillRect/>
          </a:stretch>
        </p:blipFill>
        <p:spPr bwMode="auto">
          <a:xfrm>
            <a:off x="4355976" y="5157192"/>
            <a:ext cx="2289188" cy="1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7020272" y="4365104"/>
            <a:ext cx="194421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-2,3-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diméthylbutane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300192" y="5733256"/>
            <a:ext cx="2448272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Bromocyclohexane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3" grpId="0" animBg="1"/>
      <p:bldP spid="337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Dessiner puis nommer le composé obtenu par action du bromure d’hydrogène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96926"/>
            <a:ext cx="6105612" cy="1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32019"/>
            <a:ext cx="7272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020272" y="1712139"/>
            <a:ext cx="194421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-2,3-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diméthylbutane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00192" y="2872990"/>
            <a:ext cx="2592288" cy="4119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Bromocyclohexane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9330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le terme « Addition Electrophile » employé pour qualifier cette réaction.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" y="450912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Réaction d’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ADDITION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substrat (= la molécule organique qui subit)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gagne 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atomes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perdre d’atomes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157192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Réaction d’addition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réactif qu’on a ajouté au composé éthylénique réagit par un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site électrophile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lors 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l’étape cinétiquement déterminante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64259" t="55439" r="20149" b="31961"/>
          <a:stretch>
            <a:fillRect/>
          </a:stretch>
        </p:blipFill>
        <p:spPr bwMode="auto">
          <a:xfrm>
            <a:off x="6732240" y="5883818"/>
            <a:ext cx="1728192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79851" t="53463" r="15601" b="38452"/>
          <a:stretch>
            <a:fillRect/>
          </a:stretch>
        </p:blipFill>
        <p:spPr bwMode="auto">
          <a:xfrm>
            <a:off x="8388424" y="556609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59634" t="53463" r="35818" b="38586"/>
          <a:stretch>
            <a:fillRect/>
          </a:stretch>
        </p:blipFill>
        <p:spPr bwMode="auto">
          <a:xfrm>
            <a:off x="6372200" y="5517232"/>
            <a:ext cx="504056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660232" y="5949280"/>
            <a:ext cx="576064" cy="7200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32774" name="AutoShape 6"/>
          <p:cNvCxnSpPr>
            <a:cxnSpLocks noChangeShapeType="1"/>
          </p:cNvCxnSpPr>
          <p:nvPr/>
        </p:nvCxnSpPr>
        <p:spPr bwMode="auto">
          <a:xfrm flipH="1" flipV="1">
            <a:off x="5868144" y="6381328"/>
            <a:ext cx="792088" cy="4068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779912" y="6153729"/>
            <a:ext cx="2232248" cy="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Site électrophile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/>
      <p:bldP spid="32771" grpId="0"/>
      <p:bldP spid="32773" grpId="0" animBg="1"/>
      <p:bldP spid="327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730996" y="4498898"/>
            <a:ext cx="4060528" cy="1466730"/>
            <a:chOff x="730996" y="4653136"/>
            <a:chExt cx="4060528" cy="1466730"/>
          </a:xfrm>
        </p:grpSpPr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996" y="4653136"/>
              <a:ext cx="4060528" cy="146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2978298" y="5136234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le terme « Addition Electrophile » employé pour qualifier cette réaction.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" y="54868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Réaction d’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ADDITION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car les molécules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organiques ont 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gagné les atomes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perdre d’atomes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Réaction d’addition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réactif qu’on a ajouté au composé éthylénique réagit par un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site électrophile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lors 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l’étape cinétiquement déterminante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4259" t="55439" r="20149" b="31961"/>
          <a:stretch>
            <a:fillRect/>
          </a:stretch>
        </p:blipFill>
        <p:spPr bwMode="auto">
          <a:xfrm>
            <a:off x="6804248" y="1779362"/>
            <a:ext cx="1728192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8388424" y="155679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6372200" y="1556792"/>
            <a:ext cx="504056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32240" y="1844824"/>
            <a:ext cx="576064" cy="7200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H="1" flipV="1">
            <a:off x="5940152" y="2442127"/>
            <a:ext cx="792088" cy="4068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51920" y="2214528"/>
            <a:ext cx="2232248" cy="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Site électrophile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79" y="2636912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402779" y="2636912"/>
            <a:ext cx="770572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u="sng" dirty="0" smtClean="0"/>
              <a:t>Autres types de réactions en chimie organique</a:t>
            </a:r>
            <a:r>
              <a:rPr lang="fr-FR" sz="2000" i="1" dirty="0" smtClean="0"/>
              <a:t> :</a:t>
            </a:r>
          </a:p>
          <a:p>
            <a:pPr algn="ctr"/>
            <a:r>
              <a:rPr lang="fr-FR" sz="2000" i="1" dirty="0" smtClean="0"/>
              <a:t>Substitution   ;   Elimination   ;   </a:t>
            </a:r>
            <a:r>
              <a:rPr lang="fr-FR" sz="2000" i="1" dirty="0" err="1" smtClean="0"/>
              <a:t>Oxydo-réduction</a:t>
            </a:r>
            <a:r>
              <a:rPr lang="fr-FR" sz="2000" i="1" dirty="0" smtClean="0"/>
              <a:t>   ;   Acide-Base</a:t>
            </a:r>
            <a:endParaRPr lang="fr-FR" sz="20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3634802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066850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H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de l’halogénure d’hydrogène </a:t>
            </a:r>
            <a:r>
              <a:rPr lang="fr-FR" sz="2000" dirty="0">
                <a:latin typeface="Arial" charset="0"/>
                <a:cs typeface="Arial" charset="0"/>
              </a:rPr>
              <a:t>par l’alcène</a:t>
            </a:r>
          </a:p>
        </p:txBody>
      </p:sp>
      <p:sp>
        <p:nvSpPr>
          <p:cNvPr id="16" name="Forme libre 15"/>
          <p:cNvSpPr/>
          <p:nvPr/>
        </p:nvSpPr>
        <p:spPr>
          <a:xfrm rot="1393544">
            <a:off x="3256224" y="5258541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614962">
            <a:off x="1557268" y="5164373"/>
            <a:ext cx="1587979" cy="92378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3502796" y="464291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2998740" y="4642914"/>
            <a:ext cx="432048" cy="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0" y="6074444"/>
            <a:ext cx="9144000" cy="7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Cette étape forme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plan avec lacune électronique sur l’atome de carbone = espèce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4870948" y="4413552"/>
            <a:ext cx="3661492" cy="1615194"/>
            <a:chOff x="4870948" y="4567790"/>
            <a:chExt cx="3661492" cy="1615194"/>
          </a:xfrm>
        </p:grpSpPr>
        <p:pic>
          <p:nvPicPr>
            <p:cNvPr id="18" name="Image 1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0948" y="4653136"/>
              <a:ext cx="3661492" cy="152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5714602" y="456779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3174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2177</Words>
  <Application>Microsoft Office PowerPoint</Application>
  <PresentationFormat>Affichage à l'écran (4:3)</PresentationFormat>
  <Paragraphs>433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162</cp:revision>
  <dcterms:created xsi:type="dcterms:W3CDTF">2022-04-20T11:54:45Z</dcterms:created>
  <dcterms:modified xsi:type="dcterms:W3CDTF">2026-04-06T15:51:03Z</dcterms:modified>
</cp:coreProperties>
</file>