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07" r:id="rId4"/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9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302" r:id="rId31"/>
    <p:sldId id="303" r:id="rId32"/>
    <p:sldId id="305" r:id="rId33"/>
    <p:sldId id="289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348" autoAdjust="0"/>
  </p:normalViewPr>
  <p:slideViewPr>
    <p:cSldViewPr>
      <p:cViewPr varScale="1">
        <p:scale>
          <a:sx n="86" d="100"/>
          <a:sy n="86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F3AD-186F-4230-B32A-909B61D41067}" type="datetimeFigureOut">
              <a:rPr lang="fr-FR" smtClean="0"/>
              <a:pPr/>
              <a:t>06/05/2026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052736"/>
          <a:ext cx="8856984" cy="3200400"/>
        </p:xfrm>
        <a:graphic>
          <a:graphicData uri="http://schemas.openxmlformats.org/drawingml/2006/table">
            <a:tbl>
              <a:tblPr/>
              <a:tblGrid>
                <a:gridCol w="4427672"/>
                <a:gridCol w="4429312"/>
              </a:tblGrid>
              <a:tr h="185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69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Substitutions nucléophiles aliphatiques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Mécanismes limites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1 et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2.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Lois de vitesses associées.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Application à la conversion d’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halogénoalcanes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les différences de réactivité en termes de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polarisabilité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le choix d’un mécanisme limite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1 ou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2 par des arguments structuraux ou à partir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informa-tions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cinétiques.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Utiliser une banque de réactions pour proposer une modification du groupe partant dans le but d’en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amé-liorer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l’aptitude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nucléofuge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Organomagnésiens mixtes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Préparation à partir des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halogénoalcanes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, inversion de polarité par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insertion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d’un atome de magnésium,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in-térêt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d’un carbone nucléophile pour l’allongement de la chaîne carbonée.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Relier le caractère nucléophile d’un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organomagné-sien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mixte à sa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structure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le choix d’un solvant d’une synthèse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orga-nomagnésien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mixte.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0402" t="34440" r="12116" b="26921"/>
          <a:stretch>
            <a:fillRect/>
          </a:stretch>
        </p:blipFill>
        <p:spPr bwMode="auto">
          <a:xfrm>
            <a:off x="7348496" y="4437112"/>
            <a:ext cx="1795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0479" t="28560" r="8809" b="45401"/>
          <a:stretch>
            <a:fillRect/>
          </a:stretch>
        </p:blipFill>
        <p:spPr bwMode="auto">
          <a:xfrm>
            <a:off x="3995936" y="4365104"/>
            <a:ext cx="3170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323528" y="5680248"/>
            <a:ext cx="4896544" cy="1133128"/>
            <a:chOff x="323528" y="5680248"/>
            <a:chExt cx="4896544" cy="113312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t="18182" r="30618" b="23468"/>
            <a:stretch>
              <a:fillRect/>
            </a:stretch>
          </p:blipFill>
          <p:spPr bwMode="auto">
            <a:xfrm>
              <a:off x="1907704" y="6046114"/>
              <a:ext cx="331236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70715" t="-2023"/>
            <a:stretch>
              <a:fillRect/>
            </a:stretch>
          </p:blipFill>
          <p:spPr bwMode="auto">
            <a:xfrm>
              <a:off x="323528" y="5680248"/>
              <a:ext cx="1398117" cy="113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13"/>
          <p:cNvGrpSpPr/>
          <p:nvPr/>
        </p:nvGrpSpPr>
        <p:grpSpPr>
          <a:xfrm>
            <a:off x="0" y="44624"/>
            <a:ext cx="9144000" cy="953669"/>
            <a:chOff x="0" y="44624"/>
            <a:chExt cx="9144000" cy="953669"/>
          </a:xfrm>
        </p:grpSpPr>
        <p:grpSp>
          <p:nvGrpSpPr>
            <p:cNvPr id="12" name="Groupe 11"/>
            <p:cNvGrpSpPr/>
            <p:nvPr/>
          </p:nvGrpSpPr>
          <p:grpSpPr>
            <a:xfrm>
              <a:off x="0" y="44624"/>
              <a:ext cx="9144000" cy="953669"/>
              <a:chOff x="0" y="44624"/>
              <a:chExt cx="9144000" cy="95366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20" t="31920" r="7864" b="53800"/>
              <a:stretch>
                <a:fillRect/>
              </a:stretch>
            </p:blipFill>
            <p:spPr bwMode="auto">
              <a:xfrm>
                <a:off x="0" y="44624"/>
                <a:ext cx="9144000" cy="953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195736" y="116632"/>
                <a:ext cx="43204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2079660" y="66102"/>
              <a:ext cx="5565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b="1" dirty="0" smtClean="0">
                  <a:latin typeface="Bookman Old Style" pitchFamily="18" charset="0"/>
                </a:rPr>
                <a:t>10</a:t>
              </a:r>
              <a:endParaRPr lang="fr-FR" sz="22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67687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521" y="116632"/>
            <a:ext cx="8918188" cy="11079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STEREOSELECTIVITE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Une réaction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une réaction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qui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peut conduire à la formation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de plusieurs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stéréoisomères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de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configu-ration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mais qui ne forme préférentiellement que l’un d’eux.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512" y="1261209"/>
            <a:ext cx="8713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l’exemple précédent,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n’obtient qu’un seul énantiomère du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-2-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(celui où le carbone asymétrique est de configuration (S))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S</a:t>
            </a:r>
            <a:r>
              <a:rPr lang="fr-FR" sz="20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866" y="2362235"/>
            <a:ext cx="8918188" cy="113877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STEREOSPECIFICITE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ne réaction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stéréospéci-fique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si 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2 substrats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stéréoisomères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 de configuration sont transformés en 2 produits liés par la même relation de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stéréoisomérie</a:t>
            </a:r>
            <a:r>
              <a:rPr lang="fr-FR" sz="2200" smtClean="0">
                <a:latin typeface="Cambria" pitchFamily="18" charset="0"/>
                <a:ea typeface="Cambria" pitchFamily="18" charset="0"/>
              </a:rPr>
              <a:t>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99592" y="5949280"/>
            <a:ext cx="367240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 substrats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99992" y="5949280"/>
            <a:ext cx="352839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produits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42" t="29400" r="11644" b="32801"/>
          <a:stretch>
            <a:fillRect/>
          </a:stretch>
        </p:blipFill>
        <p:spPr bwMode="auto">
          <a:xfrm>
            <a:off x="899592" y="3573016"/>
            <a:ext cx="6943106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à coins arrondis 18"/>
          <p:cNvSpPr/>
          <p:nvPr/>
        </p:nvSpPr>
        <p:spPr>
          <a:xfrm>
            <a:off x="2195736" y="3501008"/>
            <a:ext cx="1656184" cy="2448272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148064" y="3522216"/>
            <a:ext cx="1656184" cy="244827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691680" y="6329362"/>
            <a:ext cx="568863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 Conclusion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stéréospécifique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747" grpId="0"/>
      <p:bldP spid="14" grpId="0"/>
      <p:bldP spid="19" grpId="0" animBg="1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44644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091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Représenter le(s) produit(s) obtenu(s) par action de soude diluée sur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(R) 1-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iodo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-1-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méthoxyéthane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selon un mécanisme de type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96746"/>
            <a:ext cx="3931634" cy="16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779912" y="634359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515719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696" y="630932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15816" y="645789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 rot="4184032">
            <a:off x="3424778" y="5361343"/>
            <a:ext cx="399046" cy="6867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 rot="7435994" flipH="1">
            <a:off x="1370677" y="5199777"/>
            <a:ext cx="1146062" cy="15722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49956 w 691118"/>
              <a:gd name="connsiteY0" fmla="*/ 1433729 h 1520470"/>
              <a:gd name="connsiteX1" fmla="*/ 49957 w 691118"/>
              <a:gd name="connsiteY1" fmla="*/ 1433731 h 1520470"/>
              <a:gd name="connsiteX2" fmla="*/ 51077 w 691118"/>
              <a:gd name="connsiteY2" fmla="*/ 913293 h 1520470"/>
              <a:gd name="connsiteX3" fmla="*/ 356420 w 691118"/>
              <a:gd name="connsiteY3" fmla="*/ 535520 h 1520470"/>
              <a:gd name="connsiteX4" fmla="*/ 691118 w 691118"/>
              <a:gd name="connsiteY4" fmla="*/ 0 h 1520470"/>
              <a:gd name="connsiteX0" fmla="*/ 63986 w 705148"/>
              <a:gd name="connsiteY0" fmla="*/ 1433729 h 1520470"/>
              <a:gd name="connsiteX1" fmla="*/ 63987 w 705148"/>
              <a:gd name="connsiteY1" fmla="*/ 1433731 h 1520470"/>
              <a:gd name="connsiteX2" fmla="*/ 65107 w 705148"/>
              <a:gd name="connsiteY2" fmla="*/ 913293 h 1520470"/>
              <a:gd name="connsiteX3" fmla="*/ 454631 w 705148"/>
              <a:gd name="connsiteY3" fmla="*/ 836799 h 1520470"/>
              <a:gd name="connsiteX4" fmla="*/ 705148 w 705148"/>
              <a:gd name="connsiteY4" fmla="*/ 0 h 1520470"/>
              <a:gd name="connsiteX0" fmla="*/ 43348 w 684510"/>
              <a:gd name="connsiteY0" fmla="*/ 1433729 h 1472018"/>
              <a:gd name="connsiteX1" fmla="*/ 43349 w 684510"/>
              <a:gd name="connsiteY1" fmla="*/ 1433731 h 1472018"/>
              <a:gd name="connsiteX2" fmla="*/ 303444 w 684510"/>
              <a:gd name="connsiteY2" fmla="*/ 1204009 h 1472018"/>
              <a:gd name="connsiteX3" fmla="*/ 433993 w 684510"/>
              <a:gd name="connsiteY3" fmla="*/ 836799 h 1472018"/>
              <a:gd name="connsiteX4" fmla="*/ 684510 w 684510"/>
              <a:gd name="connsiteY4" fmla="*/ 0 h 1472018"/>
              <a:gd name="connsiteX0" fmla="*/ 65106 w 706268"/>
              <a:gd name="connsiteY0" fmla="*/ 1433729 h 1533219"/>
              <a:gd name="connsiteX1" fmla="*/ 65107 w 706268"/>
              <a:gd name="connsiteY1" fmla="*/ 1433731 h 1533219"/>
              <a:gd name="connsiteX2" fmla="*/ 455751 w 706268"/>
              <a:gd name="connsiteY2" fmla="*/ 836799 h 1533219"/>
              <a:gd name="connsiteX3" fmla="*/ 706268 w 706268"/>
              <a:gd name="connsiteY3" fmla="*/ 0 h 1533219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455751 w 620352"/>
              <a:gd name="connsiteY2" fmla="*/ 914155 h 1610575"/>
              <a:gd name="connsiteX3" fmla="*/ 620352 w 620352"/>
              <a:gd name="connsiteY3" fmla="*/ 0 h 1610575"/>
              <a:gd name="connsiteX0" fmla="*/ 65106 w 620352"/>
              <a:gd name="connsiteY0" fmla="*/ 1511085 h 1611764"/>
              <a:gd name="connsiteX1" fmla="*/ 65107 w 620352"/>
              <a:gd name="connsiteY1" fmla="*/ 1511087 h 1611764"/>
              <a:gd name="connsiteX2" fmla="*/ 411562 w 620352"/>
              <a:gd name="connsiteY2" fmla="*/ 1512275 h 1611764"/>
              <a:gd name="connsiteX3" fmla="*/ 455751 w 620352"/>
              <a:gd name="connsiteY3" fmla="*/ 914155 h 1611764"/>
              <a:gd name="connsiteX4" fmla="*/ 620352 w 620352"/>
              <a:gd name="connsiteY4" fmla="*/ 0 h 1611764"/>
              <a:gd name="connsiteX0" fmla="*/ 65106 w 620352"/>
              <a:gd name="connsiteY0" fmla="*/ 1511085 h 1651920"/>
              <a:gd name="connsiteX1" fmla="*/ 65107 w 620352"/>
              <a:gd name="connsiteY1" fmla="*/ 1511087 h 1651920"/>
              <a:gd name="connsiteX2" fmla="*/ 411562 w 620352"/>
              <a:gd name="connsiteY2" fmla="*/ 1512275 h 1651920"/>
              <a:gd name="connsiteX3" fmla="*/ 381012 w 620352"/>
              <a:gd name="connsiteY3" fmla="*/ 673218 h 1651920"/>
              <a:gd name="connsiteX4" fmla="*/ 620352 w 620352"/>
              <a:gd name="connsiteY4" fmla="*/ 0 h 1651920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293383 w 620352"/>
              <a:gd name="connsiteY2" fmla="*/ 1183984 h 1610575"/>
              <a:gd name="connsiteX3" fmla="*/ 381012 w 620352"/>
              <a:gd name="connsiteY3" fmla="*/ 673218 h 1610575"/>
              <a:gd name="connsiteX4" fmla="*/ 620352 w 620352"/>
              <a:gd name="connsiteY4" fmla="*/ 0 h 16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52" h="1610575">
                <a:moveTo>
                  <a:pt x="65106" y="1511085"/>
                </a:moveTo>
                <a:cubicBezTo>
                  <a:pt x="65120" y="1509116"/>
                  <a:pt x="0" y="1610575"/>
                  <a:pt x="65107" y="1511087"/>
                </a:cubicBezTo>
                <a:cubicBezTo>
                  <a:pt x="100045" y="1461846"/>
                  <a:pt x="240732" y="1323629"/>
                  <a:pt x="293383" y="1183984"/>
                </a:cubicBezTo>
                <a:cubicBezTo>
                  <a:pt x="346034" y="1044339"/>
                  <a:pt x="323409" y="875825"/>
                  <a:pt x="381012" y="673218"/>
                </a:cubicBezTo>
                <a:cubicBezTo>
                  <a:pt x="444523" y="472550"/>
                  <a:pt x="575462" y="141282"/>
                  <a:pt x="62035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 l="52243" t="53759" r="42356" b="40723"/>
          <a:stretch>
            <a:fillRect/>
          </a:stretch>
        </p:blipFill>
        <p:spPr bwMode="auto">
          <a:xfrm>
            <a:off x="4355976" y="5805264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r="29311"/>
          <a:stretch>
            <a:fillRect/>
          </a:stretch>
        </p:blipFill>
        <p:spPr bwMode="auto">
          <a:xfrm>
            <a:off x="5092172" y="5237708"/>
            <a:ext cx="286420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70482"/>
          <a:stretch>
            <a:fillRect/>
          </a:stretch>
        </p:blipFill>
        <p:spPr bwMode="auto">
          <a:xfrm>
            <a:off x="7956376" y="5254600"/>
            <a:ext cx="119600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6444208" y="515719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8104" y="623731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96336" y="609329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92280" y="645789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08166" y="57324"/>
            <a:ext cx="8918188" cy="113877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STEREOSPECIFICITE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ne réaction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stéréospéci-fique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si 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2 substrats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stéréoisomères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 de configuration sont transformés en 2 produits liés par la même relation de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stéréoisomérie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886892" y="3644369"/>
            <a:ext cx="367240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 substrats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487292" y="3644369"/>
            <a:ext cx="352839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produits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42" t="29400" r="11644" b="32801"/>
          <a:stretch>
            <a:fillRect/>
          </a:stretch>
        </p:blipFill>
        <p:spPr bwMode="auto">
          <a:xfrm>
            <a:off x="886892" y="1268105"/>
            <a:ext cx="6943106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à coins arrondis 41"/>
          <p:cNvSpPr/>
          <p:nvPr/>
        </p:nvSpPr>
        <p:spPr>
          <a:xfrm>
            <a:off x="2183036" y="1196097"/>
            <a:ext cx="1656184" cy="2448272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5135364" y="1217305"/>
            <a:ext cx="1656184" cy="244827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678980" y="4024451"/>
            <a:ext cx="568863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 Conclusion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stéréospécifique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732"/>
            <a:ext cx="3931634" cy="16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79912" y="117257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-1382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128687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 rot="4184032">
            <a:off x="3424778" y="190329"/>
            <a:ext cx="399046" cy="6867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 rot="7435994" flipH="1">
            <a:off x="1370677" y="28763"/>
            <a:ext cx="1146062" cy="15722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49956 w 691118"/>
              <a:gd name="connsiteY0" fmla="*/ 1433729 h 1520470"/>
              <a:gd name="connsiteX1" fmla="*/ 49957 w 691118"/>
              <a:gd name="connsiteY1" fmla="*/ 1433731 h 1520470"/>
              <a:gd name="connsiteX2" fmla="*/ 51077 w 691118"/>
              <a:gd name="connsiteY2" fmla="*/ 913293 h 1520470"/>
              <a:gd name="connsiteX3" fmla="*/ 356420 w 691118"/>
              <a:gd name="connsiteY3" fmla="*/ 535520 h 1520470"/>
              <a:gd name="connsiteX4" fmla="*/ 691118 w 691118"/>
              <a:gd name="connsiteY4" fmla="*/ 0 h 1520470"/>
              <a:gd name="connsiteX0" fmla="*/ 63986 w 705148"/>
              <a:gd name="connsiteY0" fmla="*/ 1433729 h 1520470"/>
              <a:gd name="connsiteX1" fmla="*/ 63987 w 705148"/>
              <a:gd name="connsiteY1" fmla="*/ 1433731 h 1520470"/>
              <a:gd name="connsiteX2" fmla="*/ 65107 w 705148"/>
              <a:gd name="connsiteY2" fmla="*/ 913293 h 1520470"/>
              <a:gd name="connsiteX3" fmla="*/ 454631 w 705148"/>
              <a:gd name="connsiteY3" fmla="*/ 836799 h 1520470"/>
              <a:gd name="connsiteX4" fmla="*/ 705148 w 705148"/>
              <a:gd name="connsiteY4" fmla="*/ 0 h 1520470"/>
              <a:gd name="connsiteX0" fmla="*/ 43348 w 684510"/>
              <a:gd name="connsiteY0" fmla="*/ 1433729 h 1472018"/>
              <a:gd name="connsiteX1" fmla="*/ 43349 w 684510"/>
              <a:gd name="connsiteY1" fmla="*/ 1433731 h 1472018"/>
              <a:gd name="connsiteX2" fmla="*/ 303444 w 684510"/>
              <a:gd name="connsiteY2" fmla="*/ 1204009 h 1472018"/>
              <a:gd name="connsiteX3" fmla="*/ 433993 w 684510"/>
              <a:gd name="connsiteY3" fmla="*/ 836799 h 1472018"/>
              <a:gd name="connsiteX4" fmla="*/ 684510 w 684510"/>
              <a:gd name="connsiteY4" fmla="*/ 0 h 1472018"/>
              <a:gd name="connsiteX0" fmla="*/ 65106 w 706268"/>
              <a:gd name="connsiteY0" fmla="*/ 1433729 h 1533219"/>
              <a:gd name="connsiteX1" fmla="*/ 65107 w 706268"/>
              <a:gd name="connsiteY1" fmla="*/ 1433731 h 1533219"/>
              <a:gd name="connsiteX2" fmla="*/ 455751 w 706268"/>
              <a:gd name="connsiteY2" fmla="*/ 836799 h 1533219"/>
              <a:gd name="connsiteX3" fmla="*/ 706268 w 706268"/>
              <a:gd name="connsiteY3" fmla="*/ 0 h 1533219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455751 w 620352"/>
              <a:gd name="connsiteY2" fmla="*/ 914155 h 1610575"/>
              <a:gd name="connsiteX3" fmla="*/ 620352 w 620352"/>
              <a:gd name="connsiteY3" fmla="*/ 0 h 1610575"/>
              <a:gd name="connsiteX0" fmla="*/ 65106 w 620352"/>
              <a:gd name="connsiteY0" fmla="*/ 1511085 h 1611764"/>
              <a:gd name="connsiteX1" fmla="*/ 65107 w 620352"/>
              <a:gd name="connsiteY1" fmla="*/ 1511087 h 1611764"/>
              <a:gd name="connsiteX2" fmla="*/ 411562 w 620352"/>
              <a:gd name="connsiteY2" fmla="*/ 1512275 h 1611764"/>
              <a:gd name="connsiteX3" fmla="*/ 455751 w 620352"/>
              <a:gd name="connsiteY3" fmla="*/ 914155 h 1611764"/>
              <a:gd name="connsiteX4" fmla="*/ 620352 w 620352"/>
              <a:gd name="connsiteY4" fmla="*/ 0 h 1611764"/>
              <a:gd name="connsiteX0" fmla="*/ 65106 w 620352"/>
              <a:gd name="connsiteY0" fmla="*/ 1511085 h 1651920"/>
              <a:gd name="connsiteX1" fmla="*/ 65107 w 620352"/>
              <a:gd name="connsiteY1" fmla="*/ 1511087 h 1651920"/>
              <a:gd name="connsiteX2" fmla="*/ 411562 w 620352"/>
              <a:gd name="connsiteY2" fmla="*/ 1512275 h 1651920"/>
              <a:gd name="connsiteX3" fmla="*/ 381012 w 620352"/>
              <a:gd name="connsiteY3" fmla="*/ 673218 h 1651920"/>
              <a:gd name="connsiteX4" fmla="*/ 620352 w 620352"/>
              <a:gd name="connsiteY4" fmla="*/ 0 h 1651920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293383 w 620352"/>
              <a:gd name="connsiteY2" fmla="*/ 1183984 h 1610575"/>
              <a:gd name="connsiteX3" fmla="*/ 381012 w 620352"/>
              <a:gd name="connsiteY3" fmla="*/ 673218 h 1610575"/>
              <a:gd name="connsiteX4" fmla="*/ 620352 w 620352"/>
              <a:gd name="connsiteY4" fmla="*/ 0 h 16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52" h="1610575">
                <a:moveTo>
                  <a:pt x="65106" y="1511085"/>
                </a:moveTo>
                <a:cubicBezTo>
                  <a:pt x="65120" y="1509116"/>
                  <a:pt x="0" y="1610575"/>
                  <a:pt x="65107" y="1511087"/>
                </a:cubicBezTo>
                <a:cubicBezTo>
                  <a:pt x="100045" y="1461846"/>
                  <a:pt x="240732" y="1323629"/>
                  <a:pt x="293383" y="1183984"/>
                </a:cubicBezTo>
                <a:cubicBezTo>
                  <a:pt x="346034" y="1044339"/>
                  <a:pt x="323409" y="875825"/>
                  <a:pt x="381012" y="673218"/>
                </a:cubicBezTo>
                <a:cubicBezTo>
                  <a:pt x="444523" y="472550"/>
                  <a:pt x="575462" y="141282"/>
                  <a:pt x="62035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52243" t="53759" r="42356" b="40723"/>
          <a:stretch>
            <a:fillRect/>
          </a:stretch>
        </p:blipFill>
        <p:spPr bwMode="auto">
          <a:xfrm>
            <a:off x="4355976" y="634250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29311"/>
          <a:stretch>
            <a:fillRect/>
          </a:stretch>
        </p:blipFill>
        <p:spPr bwMode="auto">
          <a:xfrm>
            <a:off x="5092172" y="66694"/>
            <a:ext cx="286420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70482"/>
          <a:stretch>
            <a:fillRect/>
          </a:stretch>
        </p:blipFill>
        <p:spPr bwMode="auto">
          <a:xfrm>
            <a:off x="7956376" y="83586"/>
            <a:ext cx="119600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44208" y="-1382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1066298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6336" y="92228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2280" y="128687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004048" y="1714370"/>
            <a:ext cx="37317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méthoxyéthan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9343" y="2838078"/>
            <a:ext cx="8937153" cy="39604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Mécanisme réactionnel en 2 actes élémentaires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ym typeface="Wingdings"/>
              </a:rPr>
              <a:t></a:t>
            </a:r>
            <a:endParaRPr lang="fr-FR" sz="2400" dirty="0" smtClean="0"/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r>
              <a:rPr lang="fr-FR" sz="2400" dirty="0" smtClean="0">
                <a:sym typeface="Wingdings"/>
              </a:rPr>
              <a:t></a:t>
            </a:r>
            <a:endParaRPr lang="fr-FR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2420888"/>
            <a:ext cx="7423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Substitution Nucléophile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monomoléculaire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(S</a:t>
            </a:r>
            <a:r>
              <a:rPr lang="fr-FR" sz="2000" b="1" u="sng" baseline="-25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122"/>
          <a:stretch>
            <a:fillRect/>
          </a:stretch>
        </p:blipFill>
        <p:spPr bwMode="auto">
          <a:xfrm>
            <a:off x="395536" y="3212976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236"/>
          <a:stretch>
            <a:fillRect/>
          </a:stretch>
        </p:blipFill>
        <p:spPr bwMode="auto">
          <a:xfrm>
            <a:off x="395536" y="4941168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5" cstate="print"/>
          <a:srcRect l="57175" r="24532"/>
          <a:stretch>
            <a:fillRect/>
          </a:stretch>
        </p:blipFill>
        <p:spPr bwMode="auto">
          <a:xfrm>
            <a:off x="3635896" y="3212976"/>
            <a:ext cx="10801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5" cstate="print"/>
          <a:srcRect l="77764"/>
          <a:stretch>
            <a:fillRect/>
          </a:stretch>
        </p:blipFill>
        <p:spPr bwMode="auto">
          <a:xfrm>
            <a:off x="4788024" y="3212976"/>
            <a:ext cx="1312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rme libre 23"/>
          <p:cNvSpPr/>
          <p:nvPr/>
        </p:nvSpPr>
        <p:spPr>
          <a:xfrm rot="7435994" flipH="1">
            <a:off x="1522097" y="4068984"/>
            <a:ext cx="639842" cy="5957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635" h="409617">
                <a:moveTo>
                  <a:pt x="143758" y="409617"/>
                </a:moveTo>
                <a:cubicBezTo>
                  <a:pt x="93971" y="302951"/>
                  <a:pt x="0" y="186924"/>
                  <a:pt x="5813" y="118655"/>
                </a:cubicBezTo>
                <a:cubicBezTo>
                  <a:pt x="11626" y="50386"/>
                  <a:pt x="142631" y="24720"/>
                  <a:pt x="178635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ZoneTexte 19"/>
          <p:cNvSpPr txBox="1">
            <a:spLocks noChangeArrowheads="1"/>
          </p:cNvSpPr>
          <p:nvPr/>
        </p:nvSpPr>
        <p:spPr bwMode="auto">
          <a:xfrm>
            <a:off x="1979712" y="342900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598613" y="3189826"/>
            <a:ext cx="1152128" cy="1728192"/>
          </a:xfrm>
          <a:prstGeom prst="roundRect">
            <a:avLst/>
          </a:prstGeom>
          <a:solidFill>
            <a:srgbClr val="FF0000">
              <a:alpha val="27843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788024" y="3356992"/>
            <a:ext cx="86409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5724128" y="2852936"/>
            <a:ext cx="3671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Formation d’un </a:t>
            </a:r>
            <a:r>
              <a:rPr lang="fr-FR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carbocation plan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(IR avec lacune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élec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</a:t>
            </a: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tronique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l’atome de </a:t>
            </a:r>
            <a:endParaRPr lang="fr-F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carbone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: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868144" y="4077072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Etape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cinéti-quement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déterminante.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9"/>
          <p:cNvSpPr txBox="1">
            <a:spLocks noChangeArrowheads="1"/>
          </p:cNvSpPr>
          <p:nvPr/>
        </p:nvSpPr>
        <p:spPr bwMode="auto">
          <a:xfrm>
            <a:off x="1259632" y="350100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39552" y="1700808"/>
            <a:ext cx="38164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iodo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méthoxyéthane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3" name="Forme libre 32"/>
          <p:cNvSpPr/>
          <p:nvPr/>
        </p:nvSpPr>
        <p:spPr>
          <a:xfrm rot="7435994" flipV="1">
            <a:off x="1298098" y="5327310"/>
            <a:ext cx="643148" cy="9559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Forme libre 33"/>
          <p:cNvSpPr/>
          <p:nvPr/>
        </p:nvSpPr>
        <p:spPr>
          <a:xfrm rot="3654323" flipH="1" flipV="1">
            <a:off x="571088" y="5093187"/>
            <a:ext cx="1338354" cy="19833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188783 w 627768"/>
              <a:gd name="connsiteY0" fmla="*/ 1449165 h 1665743"/>
              <a:gd name="connsiteX1" fmla="*/ 188784 w 627768"/>
              <a:gd name="connsiteY1" fmla="*/ 1449167 h 1665743"/>
              <a:gd name="connsiteX2" fmla="*/ 51077 w 627768"/>
              <a:gd name="connsiteY2" fmla="*/ 149702 h 1665743"/>
              <a:gd name="connsiteX3" fmla="*/ 495247 w 627768"/>
              <a:gd name="connsiteY3" fmla="*/ 550956 h 1665743"/>
              <a:gd name="connsiteX4" fmla="*/ 627768 w 627768"/>
              <a:gd name="connsiteY4" fmla="*/ 291842 h 1665743"/>
              <a:gd name="connsiteX0" fmla="*/ 192450 w 631435"/>
              <a:gd name="connsiteY0" fmla="*/ 2169214 h 2385793"/>
              <a:gd name="connsiteX1" fmla="*/ 192451 w 631435"/>
              <a:gd name="connsiteY1" fmla="*/ 2169216 h 2385793"/>
              <a:gd name="connsiteX2" fmla="*/ 54744 w 631435"/>
              <a:gd name="connsiteY2" fmla="*/ 869751 h 2385793"/>
              <a:gd name="connsiteX3" fmla="*/ 520918 w 631435"/>
              <a:gd name="connsiteY3" fmla="*/ 23691 h 2385793"/>
              <a:gd name="connsiteX4" fmla="*/ 631435 w 631435"/>
              <a:gd name="connsiteY4" fmla="*/ 1011891 h 2385793"/>
              <a:gd name="connsiteX0" fmla="*/ 192450 w 806389"/>
              <a:gd name="connsiteY0" fmla="*/ 2231720 h 2448299"/>
              <a:gd name="connsiteX1" fmla="*/ 192451 w 806389"/>
              <a:gd name="connsiteY1" fmla="*/ 2231722 h 2448299"/>
              <a:gd name="connsiteX2" fmla="*/ 54744 w 806389"/>
              <a:gd name="connsiteY2" fmla="*/ 932257 h 2448299"/>
              <a:gd name="connsiteX3" fmla="*/ 520918 w 806389"/>
              <a:gd name="connsiteY3" fmla="*/ 86197 h 2448299"/>
              <a:gd name="connsiteX4" fmla="*/ 787970 w 806389"/>
              <a:gd name="connsiteY4" fmla="*/ 415074 h 2448299"/>
              <a:gd name="connsiteX5" fmla="*/ 631435 w 806389"/>
              <a:gd name="connsiteY5" fmla="*/ 1074397 h 2448299"/>
              <a:gd name="connsiteX0" fmla="*/ 192450 w 817424"/>
              <a:gd name="connsiteY0" fmla="*/ 2231720 h 2448299"/>
              <a:gd name="connsiteX1" fmla="*/ 192451 w 817424"/>
              <a:gd name="connsiteY1" fmla="*/ 2231722 h 2448299"/>
              <a:gd name="connsiteX2" fmla="*/ 54744 w 817424"/>
              <a:gd name="connsiteY2" fmla="*/ 932257 h 2448299"/>
              <a:gd name="connsiteX3" fmla="*/ 520918 w 817424"/>
              <a:gd name="connsiteY3" fmla="*/ 86197 h 2448299"/>
              <a:gd name="connsiteX4" fmla="*/ 787970 w 817424"/>
              <a:gd name="connsiteY4" fmla="*/ 415074 h 2448299"/>
              <a:gd name="connsiteX5" fmla="*/ 697640 w 817424"/>
              <a:gd name="connsiteY5" fmla="*/ 871894 h 2448299"/>
              <a:gd name="connsiteX0" fmla="*/ 233512 w 858486"/>
              <a:gd name="connsiteY0" fmla="*/ 2231720 h 2448299"/>
              <a:gd name="connsiteX1" fmla="*/ 233513 w 858486"/>
              <a:gd name="connsiteY1" fmla="*/ 2231722 h 2448299"/>
              <a:gd name="connsiteX2" fmla="*/ 22951 w 858486"/>
              <a:gd name="connsiteY2" fmla="*/ 1552614 h 2448299"/>
              <a:gd name="connsiteX3" fmla="*/ 95806 w 858486"/>
              <a:gd name="connsiteY3" fmla="*/ 932257 h 2448299"/>
              <a:gd name="connsiteX4" fmla="*/ 561980 w 858486"/>
              <a:gd name="connsiteY4" fmla="*/ 86197 h 2448299"/>
              <a:gd name="connsiteX5" fmla="*/ 829032 w 858486"/>
              <a:gd name="connsiteY5" fmla="*/ 415074 h 2448299"/>
              <a:gd name="connsiteX6" fmla="*/ 738702 w 858486"/>
              <a:gd name="connsiteY6" fmla="*/ 871894 h 2448299"/>
              <a:gd name="connsiteX0" fmla="*/ 233512 w 1497450"/>
              <a:gd name="connsiteY0" fmla="*/ 2231720 h 2448299"/>
              <a:gd name="connsiteX1" fmla="*/ 233513 w 1497450"/>
              <a:gd name="connsiteY1" fmla="*/ 2231722 h 2448299"/>
              <a:gd name="connsiteX2" fmla="*/ 22951 w 1497450"/>
              <a:gd name="connsiteY2" fmla="*/ 1552614 h 2448299"/>
              <a:gd name="connsiteX3" fmla="*/ 95806 w 1497450"/>
              <a:gd name="connsiteY3" fmla="*/ 932257 h 2448299"/>
              <a:gd name="connsiteX4" fmla="*/ 561980 w 1497450"/>
              <a:gd name="connsiteY4" fmla="*/ 86197 h 2448299"/>
              <a:gd name="connsiteX5" fmla="*/ 829032 w 1497450"/>
              <a:gd name="connsiteY5" fmla="*/ 415074 h 2448299"/>
              <a:gd name="connsiteX6" fmla="*/ 1497450 w 1497450"/>
              <a:gd name="connsiteY6" fmla="*/ 747454 h 2448299"/>
              <a:gd name="connsiteX0" fmla="*/ 233512 w 1734136"/>
              <a:gd name="connsiteY0" fmla="*/ 2597293 h 2813872"/>
              <a:gd name="connsiteX1" fmla="*/ 233513 w 1734136"/>
              <a:gd name="connsiteY1" fmla="*/ 2597295 h 2813872"/>
              <a:gd name="connsiteX2" fmla="*/ 22951 w 1734136"/>
              <a:gd name="connsiteY2" fmla="*/ 1918187 h 2813872"/>
              <a:gd name="connsiteX3" fmla="*/ 95806 w 1734136"/>
              <a:gd name="connsiteY3" fmla="*/ 1297830 h 2813872"/>
              <a:gd name="connsiteX4" fmla="*/ 561980 w 1734136"/>
              <a:gd name="connsiteY4" fmla="*/ 451770 h 2813872"/>
              <a:gd name="connsiteX5" fmla="*/ 1578223 w 1734136"/>
              <a:gd name="connsiteY5" fmla="*/ 110208 h 2813872"/>
              <a:gd name="connsiteX6" fmla="*/ 1497450 w 1734136"/>
              <a:gd name="connsiteY6" fmla="*/ 1113027 h 2813872"/>
              <a:gd name="connsiteX0" fmla="*/ 233512 w 1729512"/>
              <a:gd name="connsiteY0" fmla="*/ 2639456 h 2856035"/>
              <a:gd name="connsiteX1" fmla="*/ 233513 w 1729512"/>
              <a:gd name="connsiteY1" fmla="*/ 2639458 h 2856035"/>
              <a:gd name="connsiteX2" fmla="*/ 22951 w 1729512"/>
              <a:gd name="connsiteY2" fmla="*/ 1960350 h 2856035"/>
              <a:gd name="connsiteX3" fmla="*/ 95806 w 1729512"/>
              <a:gd name="connsiteY3" fmla="*/ 1339993 h 2856035"/>
              <a:gd name="connsiteX4" fmla="*/ 589718 w 1729512"/>
              <a:gd name="connsiteY4" fmla="*/ 240967 h 2856035"/>
              <a:gd name="connsiteX5" fmla="*/ 1578223 w 1729512"/>
              <a:gd name="connsiteY5" fmla="*/ 152371 h 2856035"/>
              <a:gd name="connsiteX6" fmla="*/ 1497450 w 1729512"/>
              <a:gd name="connsiteY6" fmla="*/ 1155190 h 2856035"/>
              <a:gd name="connsiteX0" fmla="*/ 233512 w 1702807"/>
              <a:gd name="connsiteY0" fmla="*/ 2622885 h 2839464"/>
              <a:gd name="connsiteX1" fmla="*/ 233513 w 1702807"/>
              <a:gd name="connsiteY1" fmla="*/ 2622887 h 2839464"/>
              <a:gd name="connsiteX2" fmla="*/ 22951 w 1702807"/>
              <a:gd name="connsiteY2" fmla="*/ 1943779 h 2839464"/>
              <a:gd name="connsiteX3" fmla="*/ 95806 w 1702807"/>
              <a:gd name="connsiteY3" fmla="*/ 1323422 h 2839464"/>
              <a:gd name="connsiteX4" fmla="*/ 589718 w 1702807"/>
              <a:gd name="connsiteY4" fmla="*/ 224396 h 2839464"/>
              <a:gd name="connsiteX5" fmla="*/ 1578223 w 1702807"/>
              <a:gd name="connsiteY5" fmla="*/ 135800 h 2839464"/>
              <a:gd name="connsiteX6" fmla="*/ 1337225 w 1702807"/>
              <a:gd name="connsiteY6" fmla="*/ 1039198 h 2839464"/>
              <a:gd name="connsiteX0" fmla="*/ 242157 w 1711452"/>
              <a:gd name="connsiteY0" fmla="*/ 2622885 h 2942975"/>
              <a:gd name="connsiteX1" fmla="*/ 294027 w 1711452"/>
              <a:gd name="connsiteY1" fmla="*/ 2726399 h 2942975"/>
              <a:gd name="connsiteX2" fmla="*/ 31596 w 1711452"/>
              <a:gd name="connsiteY2" fmla="*/ 1943779 h 2942975"/>
              <a:gd name="connsiteX3" fmla="*/ 104451 w 1711452"/>
              <a:gd name="connsiteY3" fmla="*/ 1323422 h 2942975"/>
              <a:gd name="connsiteX4" fmla="*/ 598363 w 1711452"/>
              <a:gd name="connsiteY4" fmla="*/ 224396 h 2942975"/>
              <a:gd name="connsiteX5" fmla="*/ 1586868 w 1711452"/>
              <a:gd name="connsiteY5" fmla="*/ 135800 h 2942975"/>
              <a:gd name="connsiteX6" fmla="*/ 1345870 w 1711452"/>
              <a:gd name="connsiteY6" fmla="*/ 1039198 h 2942975"/>
              <a:gd name="connsiteX0" fmla="*/ 294027 w 1711452"/>
              <a:gd name="connsiteY0" fmla="*/ 2726399 h 2726399"/>
              <a:gd name="connsiteX1" fmla="*/ 31596 w 1711452"/>
              <a:gd name="connsiteY1" fmla="*/ 1943779 h 2726399"/>
              <a:gd name="connsiteX2" fmla="*/ 104451 w 1711452"/>
              <a:gd name="connsiteY2" fmla="*/ 1323422 h 2726399"/>
              <a:gd name="connsiteX3" fmla="*/ 598363 w 1711452"/>
              <a:gd name="connsiteY3" fmla="*/ 224396 h 2726399"/>
              <a:gd name="connsiteX4" fmla="*/ 1586868 w 1711452"/>
              <a:gd name="connsiteY4" fmla="*/ 135800 h 2726399"/>
              <a:gd name="connsiteX5" fmla="*/ 1345870 w 1711452"/>
              <a:gd name="connsiteY5" fmla="*/ 1039198 h 2726399"/>
              <a:gd name="connsiteX0" fmla="*/ 242016 w 1704021"/>
              <a:gd name="connsiteY0" fmla="*/ 2815730 h 2815730"/>
              <a:gd name="connsiteX1" fmla="*/ 24165 w 1704021"/>
              <a:gd name="connsiteY1" fmla="*/ 1943779 h 2815730"/>
              <a:gd name="connsiteX2" fmla="*/ 97020 w 1704021"/>
              <a:gd name="connsiteY2" fmla="*/ 1323422 h 2815730"/>
              <a:gd name="connsiteX3" fmla="*/ 590932 w 1704021"/>
              <a:gd name="connsiteY3" fmla="*/ 224396 h 2815730"/>
              <a:gd name="connsiteX4" fmla="*/ 1579437 w 1704021"/>
              <a:gd name="connsiteY4" fmla="*/ 135800 h 2815730"/>
              <a:gd name="connsiteX5" fmla="*/ 1338439 w 1704021"/>
              <a:gd name="connsiteY5" fmla="*/ 1039198 h 2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21" h="2815730">
                <a:moveTo>
                  <a:pt x="242016" y="2815730"/>
                </a:moveTo>
                <a:cubicBezTo>
                  <a:pt x="224449" y="2720761"/>
                  <a:pt x="48331" y="2192497"/>
                  <a:pt x="24165" y="1943779"/>
                </a:cubicBezTo>
                <a:cubicBezTo>
                  <a:pt x="-1" y="1695061"/>
                  <a:pt x="2559" y="1609986"/>
                  <a:pt x="97020" y="1323422"/>
                </a:cubicBezTo>
                <a:cubicBezTo>
                  <a:pt x="191481" y="1036858"/>
                  <a:pt x="343863" y="422333"/>
                  <a:pt x="590932" y="224396"/>
                </a:cubicBezTo>
                <a:cubicBezTo>
                  <a:pt x="838001" y="26459"/>
                  <a:pt x="1454853" y="0"/>
                  <a:pt x="1579437" y="135800"/>
                </a:cubicBezTo>
                <a:cubicBezTo>
                  <a:pt x="1704021" y="271600"/>
                  <a:pt x="1331675" y="939956"/>
                  <a:pt x="1338439" y="1039198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7030A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3923928" y="5085184"/>
            <a:ext cx="2160240" cy="158417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6732240" y="5013176"/>
            <a:ext cx="2232248" cy="1656184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" name="ZoneTexte 3"/>
          <p:cNvSpPr txBox="1">
            <a:spLocks noChangeArrowheads="1"/>
          </p:cNvSpPr>
          <p:nvPr/>
        </p:nvSpPr>
        <p:spPr bwMode="auto">
          <a:xfrm>
            <a:off x="5292080" y="623731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0" name="ZoneTexte 3"/>
          <p:cNvSpPr txBox="1">
            <a:spLocks noChangeArrowheads="1"/>
          </p:cNvSpPr>
          <p:nvPr/>
        </p:nvSpPr>
        <p:spPr bwMode="auto">
          <a:xfrm>
            <a:off x="6803827" y="6237312"/>
            <a:ext cx="864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41" name="Image 4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14" r="33008"/>
          <a:stretch>
            <a:fillRect/>
          </a:stretch>
        </p:blipFill>
        <p:spPr bwMode="auto">
          <a:xfrm>
            <a:off x="3851920" y="494116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90"/>
          <a:stretch>
            <a:fillRect/>
          </a:stretch>
        </p:blipFill>
        <p:spPr bwMode="auto">
          <a:xfrm>
            <a:off x="6444208" y="4869160"/>
            <a:ext cx="251912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4" grpId="0" animBg="1"/>
      <p:bldP spid="25" grpId="0"/>
      <p:bldP spid="26" grpId="0" animBg="1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9343" y="411446"/>
            <a:ext cx="8937153" cy="632992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Mécanisme réactionnel en 2 actes élémentaires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ym typeface="Wingdings"/>
              </a:rPr>
              <a:t></a:t>
            </a:r>
            <a:endParaRPr lang="fr-FR" sz="2400" dirty="0" smtClean="0"/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r>
              <a:rPr lang="fr-FR" sz="2400" dirty="0" smtClean="0">
                <a:sym typeface="Wingdings"/>
              </a:rPr>
              <a:t></a:t>
            </a:r>
            <a:endParaRPr lang="fr-FR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11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-5744"/>
            <a:ext cx="7423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Substitution Nucléophile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monomoléculaire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(S</a:t>
            </a:r>
            <a:r>
              <a:rPr lang="fr-FR" sz="2000" b="1" u="sng" baseline="-25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122"/>
          <a:stretch>
            <a:fillRect/>
          </a:stretch>
        </p:blipFill>
        <p:spPr bwMode="auto">
          <a:xfrm>
            <a:off x="395536" y="786344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236"/>
          <a:stretch>
            <a:fillRect/>
          </a:stretch>
        </p:blipFill>
        <p:spPr bwMode="auto">
          <a:xfrm>
            <a:off x="395536" y="2514536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2" cstate="print"/>
          <a:srcRect l="57175" r="24532"/>
          <a:stretch>
            <a:fillRect/>
          </a:stretch>
        </p:blipFill>
        <p:spPr bwMode="auto">
          <a:xfrm>
            <a:off x="3635896" y="790412"/>
            <a:ext cx="10801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2" cstate="print"/>
          <a:srcRect l="77764"/>
          <a:stretch>
            <a:fillRect/>
          </a:stretch>
        </p:blipFill>
        <p:spPr bwMode="auto">
          <a:xfrm>
            <a:off x="4788024" y="786344"/>
            <a:ext cx="1312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 rot="7435994" flipH="1">
            <a:off x="1522097" y="1646420"/>
            <a:ext cx="639842" cy="5957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635" h="409617">
                <a:moveTo>
                  <a:pt x="143758" y="409617"/>
                </a:moveTo>
                <a:cubicBezTo>
                  <a:pt x="93971" y="302951"/>
                  <a:pt x="0" y="186924"/>
                  <a:pt x="5813" y="118655"/>
                </a:cubicBezTo>
                <a:cubicBezTo>
                  <a:pt x="11626" y="50386"/>
                  <a:pt x="142631" y="24720"/>
                  <a:pt x="178635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1979712" y="100236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3635896" y="786344"/>
            <a:ext cx="1152128" cy="1728192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788024" y="930360"/>
            <a:ext cx="86409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5724128" y="426304"/>
            <a:ext cx="3671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Formation d’un </a:t>
            </a:r>
            <a:r>
              <a:rPr lang="fr-FR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carbocation plan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(IR avec lacune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élec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</a:t>
            </a: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tronique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l’atome de </a:t>
            </a:r>
            <a:endParaRPr lang="fr-F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carbone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: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68144" y="1650440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Etape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cinéti-quement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déterminante.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19"/>
          <p:cNvSpPr txBox="1">
            <a:spLocks noChangeArrowheads="1"/>
          </p:cNvSpPr>
          <p:nvPr/>
        </p:nvSpPr>
        <p:spPr bwMode="auto">
          <a:xfrm>
            <a:off x="1259632" y="1074376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0" name="Forme libre 29"/>
          <p:cNvSpPr/>
          <p:nvPr/>
        </p:nvSpPr>
        <p:spPr>
          <a:xfrm rot="7435994" flipV="1">
            <a:off x="1298098" y="2900678"/>
            <a:ext cx="643148" cy="9559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Forme libre 30"/>
          <p:cNvSpPr/>
          <p:nvPr/>
        </p:nvSpPr>
        <p:spPr>
          <a:xfrm rot="3654323" flipH="1" flipV="1">
            <a:off x="571088" y="2666555"/>
            <a:ext cx="1338354" cy="19833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188783 w 627768"/>
              <a:gd name="connsiteY0" fmla="*/ 1449165 h 1665743"/>
              <a:gd name="connsiteX1" fmla="*/ 188784 w 627768"/>
              <a:gd name="connsiteY1" fmla="*/ 1449167 h 1665743"/>
              <a:gd name="connsiteX2" fmla="*/ 51077 w 627768"/>
              <a:gd name="connsiteY2" fmla="*/ 149702 h 1665743"/>
              <a:gd name="connsiteX3" fmla="*/ 495247 w 627768"/>
              <a:gd name="connsiteY3" fmla="*/ 550956 h 1665743"/>
              <a:gd name="connsiteX4" fmla="*/ 627768 w 627768"/>
              <a:gd name="connsiteY4" fmla="*/ 291842 h 1665743"/>
              <a:gd name="connsiteX0" fmla="*/ 192450 w 631435"/>
              <a:gd name="connsiteY0" fmla="*/ 2169214 h 2385793"/>
              <a:gd name="connsiteX1" fmla="*/ 192451 w 631435"/>
              <a:gd name="connsiteY1" fmla="*/ 2169216 h 2385793"/>
              <a:gd name="connsiteX2" fmla="*/ 54744 w 631435"/>
              <a:gd name="connsiteY2" fmla="*/ 869751 h 2385793"/>
              <a:gd name="connsiteX3" fmla="*/ 520918 w 631435"/>
              <a:gd name="connsiteY3" fmla="*/ 23691 h 2385793"/>
              <a:gd name="connsiteX4" fmla="*/ 631435 w 631435"/>
              <a:gd name="connsiteY4" fmla="*/ 1011891 h 2385793"/>
              <a:gd name="connsiteX0" fmla="*/ 192450 w 806389"/>
              <a:gd name="connsiteY0" fmla="*/ 2231720 h 2448299"/>
              <a:gd name="connsiteX1" fmla="*/ 192451 w 806389"/>
              <a:gd name="connsiteY1" fmla="*/ 2231722 h 2448299"/>
              <a:gd name="connsiteX2" fmla="*/ 54744 w 806389"/>
              <a:gd name="connsiteY2" fmla="*/ 932257 h 2448299"/>
              <a:gd name="connsiteX3" fmla="*/ 520918 w 806389"/>
              <a:gd name="connsiteY3" fmla="*/ 86197 h 2448299"/>
              <a:gd name="connsiteX4" fmla="*/ 787970 w 806389"/>
              <a:gd name="connsiteY4" fmla="*/ 415074 h 2448299"/>
              <a:gd name="connsiteX5" fmla="*/ 631435 w 806389"/>
              <a:gd name="connsiteY5" fmla="*/ 1074397 h 2448299"/>
              <a:gd name="connsiteX0" fmla="*/ 192450 w 817424"/>
              <a:gd name="connsiteY0" fmla="*/ 2231720 h 2448299"/>
              <a:gd name="connsiteX1" fmla="*/ 192451 w 817424"/>
              <a:gd name="connsiteY1" fmla="*/ 2231722 h 2448299"/>
              <a:gd name="connsiteX2" fmla="*/ 54744 w 817424"/>
              <a:gd name="connsiteY2" fmla="*/ 932257 h 2448299"/>
              <a:gd name="connsiteX3" fmla="*/ 520918 w 817424"/>
              <a:gd name="connsiteY3" fmla="*/ 86197 h 2448299"/>
              <a:gd name="connsiteX4" fmla="*/ 787970 w 817424"/>
              <a:gd name="connsiteY4" fmla="*/ 415074 h 2448299"/>
              <a:gd name="connsiteX5" fmla="*/ 697640 w 817424"/>
              <a:gd name="connsiteY5" fmla="*/ 871894 h 2448299"/>
              <a:gd name="connsiteX0" fmla="*/ 233512 w 858486"/>
              <a:gd name="connsiteY0" fmla="*/ 2231720 h 2448299"/>
              <a:gd name="connsiteX1" fmla="*/ 233513 w 858486"/>
              <a:gd name="connsiteY1" fmla="*/ 2231722 h 2448299"/>
              <a:gd name="connsiteX2" fmla="*/ 22951 w 858486"/>
              <a:gd name="connsiteY2" fmla="*/ 1552614 h 2448299"/>
              <a:gd name="connsiteX3" fmla="*/ 95806 w 858486"/>
              <a:gd name="connsiteY3" fmla="*/ 932257 h 2448299"/>
              <a:gd name="connsiteX4" fmla="*/ 561980 w 858486"/>
              <a:gd name="connsiteY4" fmla="*/ 86197 h 2448299"/>
              <a:gd name="connsiteX5" fmla="*/ 829032 w 858486"/>
              <a:gd name="connsiteY5" fmla="*/ 415074 h 2448299"/>
              <a:gd name="connsiteX6" fmla="*/ 738702 w 858486"/>
              <a:gd name="connsiteY6" fmla="*/ 871894 h 2448299"/>
              <a:gd name="connsiteX0" fmla="*/ 233512 w 1497450"/>
              <a:gd name="connsiteY0" fmla="*/ 2231720 h 2448299"/>
              <a:gd name="connsiteX1" fmla="*/ 233513 w 1497450"/>
              <a:gd name="connsiteY1" fmla="*/ 2231722 h 2448299"/>
              <a:gd name="connsiteX2" fmla="*/ 22951 w 1497450"/>
              <a:gd name="connsiteY2" fmla="*/ 1552614 h 2448299"/>
              <a:gd name="connsiteX3" fmla="*/ 95806 w 1497450"/>
              <a:gd name="connsiteY3" fmla="*/ 932257 h 2448299"/>
              <a:gd name="connsiteX4" fmla="*/ 561980 w 1497450"/>
              <a:gd name="connsiteY4" fmla="*/ 86197 h 2448299"/>
              <a:gd name="connsiteX5" fmla="*/ 829032 w 1497450"/>
              <a:gd name="connsiteY5" fmla="*/ 415074 h 2448299"/>
              <a:gd name="connsiteX6" fmla="*/ 1497450 w 1497450"/>
              <a:gd name="connsiteY6" fmla="*/ 747454 h 2448299"/>
              <a:gd name="connsiteX0" fmla="*/ 233512 w 1734136"/>
              <a:gd name="connsiteY0" fmla="*/ 2597293 h 2813872"/>
              <a:gd name="connsiteX1" fmla="*/ 233513 w 1734136"/>
              <a:gd name="connsiteY1" fmla="*/ 2597295 h 2813872"/>
              <a:gd name="connsiteX2" fmla="*/ 22951 w 1734136"/>
              <a:gd name="connsiteY2" fmla="*/ 1918187 h 2813872"/>
              <a:gd name="connsiteX3" fmla="*/ 95806 w 1734136"/>
              <a:gd name="connsiteY3" fmla="*/ 1297830 h 2813872"/>
              <a:gd name="connsiteX4" fmla="*/ 561980 w 1734136"/>
              <a:gd name="connsiteY4" fmla="*/ 451770 h 2813872"/>
              <a:gd name="connsiteX5" fmla="*/ 1578223 w 1734136"/>
              <a:gd name="connsiteY5" fmla="*/ 110208 h 2813872"/>
              <a:gd name="connsiteX6" fmla="*/ 1497450 w 1734136"/>
              <a:gd name="connsiteY6" fmla="*/ 1113027 h 2813872"/>
              <a:gd name="connsiteX0" fmla="*/ 233512 w 1729512"/>
              <a:gd name="connsiteY0" fmla="*/ 2639456 h 2856035"/>
              <a:gd name="connsiteX1" fmla="*/ 233513 w 1729512"/>
              <a:gd name="connsiteY1" fmla="*/ 2639458 h 2856035"/>
              <a:gd name="connsiteX2" fmla="*/ 22951 w 1729512"/>
              <a:gd name="connsiteY2" fmla="*/ 1960350 h 2856035"/>
              <a:gd name="connsiteX3" fmla="*/ 95806 w 1729512"/>
              <a:gd name="connsiteY3" fmla="*/ 1339993 h 2856035"/>
              <a:gd name="connsiteX4" fmla="*/ 589718 w 1729512"/>
              <a:gd name="connsiteY4" fmla="*/ 240967 h 2856035"/>
              <a:gd name="connsiteX5" fmla="*/ 1578223 w 1729512"/>
              <a:gd name="connsiteY5" fmla="*/ 152371 h 2856035"/>
              <a:gd name="connsiteX6" fmla="*/ 1497450 w 1729512"/>
              <a:gd name="connsiteY6" fmla="*/ 1155190 h 2856035"/>
              <a:gd name="connsiteX0" fmla="*/ 233512 w 1702807"/>
              <a:gd name="connsiteY0" fmla="*/ 2622885 h 2839464"/>
              <a:gd name="connsiteX1" fmla="*/ 233513 w 1702807"/>
              <a:gd name="connsiteY1" fmla="*/ 2622887 h 2839464"/>
              <a:gd name="connsiteX2" fmla="*/ 22951 w 1702807"/>
              <a:gd name="connsiteY2" fmla="*/ 1943779 h 2839464"/>
              <a:gd name="connsiteX3" fmla="*/ 95806 w 1702807"/>
              <a:gd name="connsiteY3" fmla="*/ 1323422 h 2839464"/>
              <a:gd name="connsiteX4" fmla="*/ 589718 w 1702807"/>
              <a:gd name="connsiteY4" fmla="*/ 224396 h 2839464"/>
              <a:gd name="connsiteX5" fmla="*/ 1578223 w 1702807"/>
              <a:gd name="connsiteY5" fmla="*/ 135800 h 2839464"/>
              <a:gd name="connsiteX6" fmla="*/ 1337225 w 1702807"/>
              <a:gd name="connsiteY6" fmla="*/ 1039198 h 2839464"/>
              <a:gd name="connsiteX0" fmla="*/ 242157 w 1711452"/>
              <a:gd name="connsiteY0" fmla="*/ 2622885 h 2942975"/>
              <a:gd name="connsiteX1" fmla="*/ 294027 w 1711452"/>
              <a:gd name="connsiteY1" fmla="*/ 2726399 h 2942975"/>
              <a:gd name="connsiteX2" fmla="*/ 31596 w 1711452"/>
              <a:gd name="connsiteY2" fmla="*/ 1943779 h 2942975"/>
              <a:gd name="connsiteX3" fmla="*/ 104451 w 1711452"/>
              <a:gd name="connsiteY3" fmla="*/ 1323422 h 2942975"/>
              <a:gd name="connsiteX4" fmla="*/ 598363 w 1711452"/>
              <a:gd name="connsiteY4" fmla="*/ 224396 h 2942975"/>
              <a:gd name="connsiteX5" fmla="*/ 1586868 w 1711452"/>
              <a:gd name="connsiteY5" fmla="*/ 135800 h 2942975"/>
              <a:gd name="connsiteX6" fmla="*/ 1345870 w 1711452"/>
              <a:gd name="connsiteY6" fmla="*/ 1039198 h 2942975"/>
              <a:gd name="connsiteX0" fmla="*/ 294027 w 1711452"/>
              <a:gd name="connsiteY0" fmla="*/ 2726399 h 2726399"/>
              <a:gd name="connsiteX1" fmla="*/ 31596 w 1711452"/>
              <a:gd name="connsiteY1" fmla="*/ 1943779 h 2726399"/>
              <a:gd name="connsiteX2" fmla="*/ 104451 w 1711452"/>
              <a:gd name="connsiteY2" fmla="*/ 1323422 h 2726399"/>
              <a:gd name="connsiteX3" fmla="*/ 598363 w 1711452"/>
              <a:gd name="connsiteY3" fmla="*/ 224396 h 2726399"/>
              <a:gd name="connsiteX4" fmla="*/ 1586868 w 1711452"/>
              <a:gd name="connsiteY4" fmla="*/ 135800 h 2726399"/>
              <a:gd name="connsiteX5" fmla="*/ 1345870 w 1711452"/>
              <a:gd name="connsiteY5" fmla="*/ 1039198 h 2726399"/>
              <a:gd name="connsiteX0" fmla="*/ 242016 w 1704021"/>
              <a:gd name="connsiteY0" fmla="*/ 2815730 h 2815730"/>
              <a:gd name="connsiteX1" fmla="*/ 24165 w 1704021"/>
              <a:gd name="connsiteY1" fmla="*/ 1943779 h 2815730"/>
              <a:gd name="connsiteX2" fmla="*/ 97020 w 1704021"/>
              <a:gd name="connsiteY2" fmla="*/ 1323422 h 2815730"/>
              <a:gd name="connsiteX3" fmla="*/ 590932 w 1704021"/>
              <a:gd name="connsiteY3" fmla="*/ 224396 h 2815730"/>
              <a:gd name="connsiteX4" fmla="*/ 1579437 w 1704021"/>
              <a:gd name="connsiteY4" fmla="*/ 135800 h 2815730"/>
              <a:gd name="connsiteX5" fmla="*/ 1338439 w 1704021"/>
              <a:gd name="connsiteY5" fmla="*/ 1039198 h 2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21" h="2815730">
                <a:moveTo>
                  <a:pt x="242016" y="2815730"/>
                </a:moveTo>
                <a:cubicBezTo>
                  <a:pt x="224449" y="2720761"/>
                  <a:pt x="48331" y="2192497"/>
                  <a:pt x="24165" y="1943779"/>
                </a:cubicBezTo>
                <a:cubicBezTo>
                  <a:pt x="-1" y="1695061"/>
                  <a:pt x="2559" y="1609986"/>
                  <a:pt x="97020" y="1323422"/>
                </a:cubicBezTo>
                <a:cubicBezTo>
                  <a:pt x="191481" y="1036858"/>
                  <a:pt x="343863" y="422333"/>
                  <a:pt x="590932" y="224396"/>
                </a:cubicBezTo>
                <a:cubicBezTo>
                  <a:pt x="838001" y="26459"/>
                  <a:pt x="1454853" y="0"/>
                  <a:pt x="1579437" y="135800"/>
                </a:cubicBezTo>
                <a:cubicBezTo>
                  <a:pt x="1704021" y="271600"/>
                  <a:pt x="1331675" y="939956"/>
                  <a:pt x="1338439" y="1039198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7030A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923928" y="2658552"/>
            <a:ext cx="2160240" cy="158417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6732240" y="2586544"/>
            <a:ext cx="2232248" cy="1656184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ZoneTexte 3"/>
          <p:cNvSpPr txBox="1">
            <a:spLocks noChangeArrowheads="1"/>
          </p:cNvSpPr>
          <p:nvPr/>
        </p:nvSpPr>
        <p:spPr bwMode="auto">
          <a:xfrm>
            <a:off x="5292080" y="381068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5" name="ZoneTexte 3"/>
          <p:cNvSpPr txBox="1">
            <a:spLocks noChangeArrowheads="1"/>
          </p:cNvSpPr>
          <p:nvPr/>
        </p:nvSpPr>
        <p:spPr bwMode="auto">
          <a:xfrm>
            <a:off x="6803827" y="3810680"/>
            <a:ext cx="864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36" name="Image 3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14" r="33008"/>
          <a:stretch>
            <a:fillRect/>
          </a:stretch>
        </p:blipFill>
        <p:spPr bwMode="auto">
          <a:xfrm>
            <a:off x="3851920" y="2514536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90"/>
          <a:stretch>
            <a:fillRect/>
          </a:stretch>
        </p:blipFill>
        <p:spPr bwMode="auto">
          <a:xfrm>
            <a:off x="6444208" y="2442528"/>
            <a:ext cx="251912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627784" y="5503099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835696" y="6007155"/>
            <a:ext cx="5544616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051720" y="5071051"/>
            <a:ext cx="511256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imposée par l’acte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est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203848" y="4365104"/>
            <a:ext cx="288032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méthylhexan</a:t>
            </a: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300192" y="4365104"/>
            <a:ext cx="2843808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(S) 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méthylhexan</a:t>
            </a: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28673" grpId="0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57875"/>
            <a:ext cx="8937153" cy="67413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Profil réactionnel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3312368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41509" y="476672"/>
            <a:ext cx="5544616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47545" y="69450"/>
            <a:ext cx="511256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imposée par l’acte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est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25" y="1282893"/>
            <a:ext cx="902191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3923928" y="3717032"/>
            <a:ext cx="936104" cy="10081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771800" y="1412776"/>
            <a:ext cx="1728192" cy="10801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499992" y="2276872"/>
            <a:ext cx="3960440" cy="10801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19872" y="4725144"/>
            <a:ext cx="198072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Intermédiaire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réactionnel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444208" y="3356992"/>
            <a:ext cx="2520280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Complexes activés du 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acte élémentaire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55776" y="980728"/>
            <a:ext cx="619268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Complexe activé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acte élémentaire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572000" y="3356992"/>
            <a:ext cx="0" cy="36004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611560" y="2420888"/>
            <a:ext cx="230425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5620" y="3160217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sz="2400" b="1" dirty="0">
              <a:solidFill>
                <a:srgbClr val="008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899592" y="2420888"/>
            <a:ext cx="0" cy="22322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995936" y="3356992"/>
            <a:ext cx="172819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99592" y="3284984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400" b="1" dirty="0">
              <a:solidFill>
                <a:srgbClr val="00800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67544" y="5805264"/>
            <a:ext cx="4680520" cy="504056"/>
            <a:chOff x="179512" y="5733256"/>
            <a:chExt cx="4680520" cy="1008112"/>
          </a:xfrm>
        </p:grpSpPr>
        <p:sp>
          <p:nvSpPr>
            <p:cNvPr id="28" name="Rectangle 27"/>
            <p:cNvSpPr/>
            <p:nvPr/>
          </p:nvSpPr>
          <p:spPr>
            <a:xfrm>
              <a:off x="179512" y="5733256"/>
              <a:ext cx="4680520" cy="1008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49" name="Text Box 1"/>
            <p:cNvSpPr txBox="1">
              <a:spLocks noChangeArrowheads="1"/>
            </p:cNvSpPr>
            <p:nvPr/>
          </p:nvSpPr>
          <p:spPr bwMode="auto">
            <a:xfrm>
              <a:off x="323528" y="5805264"/>
              <a:ext cx="4536504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L’acte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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est l’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ECD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donc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&gt;&gt; 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3" grpId="0"/>
      <p:bldP spid="14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57875"/>
            <a:ext cx="8937153" cy="67413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25" y="-1035496"/>
            <a:ext cx="902191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4572000" y="1038603"/>
            <a:ext cx="0" cy="36004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>
            <a:off x="611560" y="102499"/>
            <a:ext cx="230425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05620" y="841828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sz="2400" b="1" dirty="0">
              <a:solidFill>
                <a:srgbClr val="008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899592" y="102499"/>
            <a:ext cx="0" cy="22322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995936" y="1038603"/>
            <a:ext cx="172819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99592" y="966595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400" b="1" dirty="0">
              <a:solidFill>
                <a:srgbClr val="008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39552" y="3501008"/>
            <a:ext cx="4536504" cy="504056"/>
            <a:chOff x="179512" y="5603373"/>
            <a:chExt cx="4680520" cy="1008112"/>
          </a:xfrm>
        </p:grpSpPr>
        <p:sp>
          <p:nvSpPr>
            <p:cNvPr id="11" name="Rectangle 10"/>
            <p:cNvSpPr/>
            <p:nvPr/>
          </p:nvSpPr>
          <p:spPr>
            <a:xfrm>
              <a:off x="179512" y="5603373"/>
              <a:ext cx="4680520" cy="1008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323528" y="5654789"/>
              <a:ext cx="4536504" cy="29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L’acte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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est l’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ECD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donc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&gt;&gt; 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 l="55042" t="26880" r="11644" b="61360"/>
          <a:stretch>
            <a:fillRect/>
          </a:stretch>
        </p:blipFill>
        <p:spPr bwMode="auto">
          <a:xfrm>
            <a:off x="3059832" y="4725144"/>
            <a:ext cx="2700808" cy="5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512" y="5301208"/>
            <a:ext cx="8713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Lors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l’acte élémentaire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l’attaque du nucléophile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EQUIPRO-BABLE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d’un côté ou de l’autre du plan du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carbocation.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39552" y="594928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Cela conduit à un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racémique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méthyhexan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95736" y="6309320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n’est donc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0" y="36112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: mais le mélange final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INACTIF par compensation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on obtient un mélange racémique (quantités égales de 2 énantiomères)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57875"/>
            <a:ext cx="8937153" cy="286706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55042" t="26880" r="11644" b="61360"/>
          <a:stretch>
            <a:fillRect/>
          </a:stretch>
        </p:blipFill>
        <p:spPr bwMode="auto">
          <a:xfrm>
            <a:off x="3059832" y="101600"/>
            <a:ext cx="2700808" cy="5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512" y="612556"/>
            <a:ext cx="8713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Lors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l’acte élémentaire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l’attaque du nucléophile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EQUIPROBA-BLE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d’un côté ou de l’autre du plan du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carbocation.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528" y="126876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Cela conduit à un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racémique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méthyhexan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195736" y="1620668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n’est donc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55042" t="76526" r="11644" b="10842"/>
          <a:stretch>
            <a:fillRect/>
          </a:stretch>
        </p:blipFill>
        <p:spPr bwMode="auto">
          <a:xfrm>
            <a:off x="3059832" y="1988840"/>
            <a:ext cx="2700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39552" y="2518296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n’étant pas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elle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n’est pas stéréospécifique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1" y="3009146"/>
            <a:ext cx="9144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 peut-on dire de l’activité optique du mélange réactionnel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précé-dent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fin de réaction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95536" y="361124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deux produits obtenus sont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CHIRAUX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optiquement actifs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(2R,4S) 2-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chloro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-4-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méthylhexane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réagit avec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l’ion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méthanolate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selon une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Quel(s) produit(s) obtient-on et que vaut le pouvoir rotatoire final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28" y="5369024"/>
            <a:ext cx="2591991" cy="12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3275856" y="6211961"/>
            <a:ext cx="6265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 flipH="1">
            <a:off x="3203848" y="5995937"/>
            <a:ext cx="5844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707905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1170979" flipH="1">
            <a:off x="895489" y="5547534"/>
            <a:ext cx="498570" cy="6495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4" h="446603">
                <a:moveTo>
                  <a:pt x="139194" y="446603"/>
                </a:moveTo>
                <a:cubicBezTo>
                  <a:pt x="89407" y="339937"/>
                  <a:pt x="2498" y="230075"/>
                  <a:pt x="1249" y="155641"/>
                </a:cubicBezTo>
                <a:cubicBezTo>
                  <a:pt x="0" y="81207"/>
                  <a:pt x="95696" y="24720"/>
                  <a:pt x="131700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765577"/>
            <a:ext cx="908497" cy="8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236296" y="606794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2" grpId="0"/>
      <p:bldP spid="18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0" y="60144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le mélange final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INACTIF par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compensa-tion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on obtient un mélange racémique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qtés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égales de 2 énantiomères)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1" y="-645"/>
            <a:ext cx="9144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 peut-on dire de l’activité optique du mélange réactionnel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précé-dent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fin de réaction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31691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Les 2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produits obtenus sont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CHIRAUX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optique-ment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actifs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(2R,4S) 2-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chloro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-4-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méthylhexane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réagit avec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l’ion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méthanolate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selon une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Quel(s) produit(s) obtient-on et que vaut le pouvoir rotatoire final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28" y="1999857"/>
            <a:ext cx="2591991" cy="12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 l="52243" t="53759" r="42356" b="40723"/>
          <a:stretch>
            <a:fillRect/>
          </a:stretch>
        </p:blipFill>
        <p:spPr bwMode="auto">
          <a:xfrm>
            <a:off x="3275856" y="2842794"/>
            <a:ext cx="6265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 l="52243" t="53759" r="42356" b="40723"/>
          <a:stretch>
            <a:fillRect/>
          </a:stretch>
        </p:blipFill>
        <p:spPr bwMode="auto">
          <a:xfrm flipH="1">
            <a:off x="3203848" y="2626770"/>
            <a:ext cx="5844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338738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1170979" flipH="1">
            <a:off x="895489" y="2178367"/>
            <a:ext cx="498570" cy="6495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4" h="446603">
                <a:moveTo>
                  <a:pt x="139194" y="446603"/>
                </a:moveTo>
                <a:cubicBezTo>
                  <a:pt x="89407" y="339937"/>
                  <a:pt x="2498" y="230075"/>
                  <a:pt x="1249" y="155641"/>
                </a:cubicBezTo>
                <a:cubicBezTo>
                  <a:pt x="0" y="81207"/>
                  <a:pt x="95696" y="24720"/>
                  <a:pt x="131700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396410"/>
            <a:ext cx="908497" cy="8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236296" y="269877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9026" y="5350479"/>
            <a:ext cx="2791552" cy="12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627620"/>
            <a:ext cx="2843808" cy="125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3" y="4257066"/>
            <a:ext cx="1368153" cy="6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1863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890416" y="448294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 l="52243" t="53759" r="42356" b="40723"/>
          <a:stretch>
            <a:fillRect/>
          </a:stretch>
        </p:blipFill>
        <p:spPr bwMode="auto">
          <a:xfrm>
            <a:off x="5076056" y="4563724"/>
            <a:ext cx="77057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rme libre 26"/>
          <p:cNvSpPr/>
          <p:nvPr/>
        </p:nvSpPr>
        <p:spPr>
          <a:xfrm rot="1170979" flipH="1">
            <a:off x="937130" y="3635156"/>
            <a:ext cx="2846280" cy="16483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  <a:gd name="connsiteX0" fmla="*/ 811 w 825327"/>
              <a:gd name="connsiteY0" fmla="*/ 200301 h 843974"/>
              <a:gd name="connsiteX1" fmla="*/ 304270 w 825327"/>
              <a:gd name="connsiteY1" fmla="*/ 18390 h 843974"/>
              <a:gd name="connsiteX2" fmla="*/ 663905 w 825327"/>
              <a:gd name="connsiteY2" fmla="*/ 310642 h 843974"/>
              <a:gd name="connsiteX3" fmla="*/ 825327 w 825327"/>
              <a:gd name="connsiteY3" fmla="*/ 819254 h 843974"/>
              <a:gd name="connsiteX0" fmla="*/ 0 w 824516"/>
              <a:gd name="connsiteY0" fmla="*/ 257383 h 901056"/>
              <a:gd name="connsiteX1" fmla="*/ 303459 w 824516"/>
              <a:gd name="connsiteY1" fmla="*/ 75472 h 901056"/>
              <a:gd name="connsiteX2" fmla="*/ 663094 w 824516"/>
              <a:gd name="connsiteY2" fmla="*/ 367724 h 901056"/>
              <a:gd name="connsiteX3" fmla="*/ 824516 w 824516"/>
              <a:gd name="connsiteY3" fmla="*/ 876336 h 901056"/>
              <a:gd name="connsiteX0" fmla="*/ 0 w 794643"/>
              <a:gd name="connsiteY0" fmla="*/ 257383 h 1133343"/>
              <a:gd name="connsiteX1" fmla="*/ 303459 w 794643"/>
              <a:gd name="connsiteY1" fmla="*/ 75472 h 1133343"/>
              <a:gd name="connsiteX2" fmla="*/ 663094 w 794643"/>
              <a:gd name="connsiteY2" fmla="*/ 367724 h 1133343"/>
              <a:gd name="connsiteX3" fmla="*/ 794643 w 794643"/>
              <a:gd name="connsiteY3" fmla="*/ 1108623 h 11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643" h="1133343">
                <a:moveTo>
                  <a:pt x="0" y="257383"/>
                </a:moveTo>
                <a:cubicBezTo>
                  <a:pt x="48277" y="0"/>
                  <a:pt x="192943" y="57082"/>
                  <a:pt x="303459" y="75472"/>
                </a:cubicBezTo>
                <a:cubicBezTo>
                  <a:pt x="413975" y="93862"/>
                  <a:pt x="581230" y="195532"/>
                  <a:pt x="663094" y="367724"/>
                </a:cubicBezTo>
                <a:cubicBezTo>
                  <a:pt x="744958" y="539916"/>
                  <a:pt x="758639" y="1133343"/>
                  <a:pt x="794643" y="1108623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3131840" y="3555612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orme libre 28"/>
          <p:cNvSpPr/>
          <p:nvPr/>
        </p:nvSpPr>
        <p:spPr>
          <a:xfrm rot="1170979" flipH="1" flipV="1">
            <a:off x="693889" y="4395572"/>
            <a:ext cx="3085469" cy="145460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136577 h 2391348"/>
              <a:gd name="connsiteX1" fmla="*/ 46732 w 909145"/>
              <a:gd name="connsiteY1" fmla="*/ 2239823 h 2391348"/>
              <a:gd name="connsiteX2" fmla="*/ 213670 w 909145"/>
              <a:gd name="connsiteY2" fmla="*/ 1045722 h 2391348"/>
              <a:gd name="connsiteX3" fmla="*/ 388088 w 909145"/>
              <a:gd name="connsiteY3" fmla="*/ 107639 h 2391348"/>
              <a:gd name="connsiteX4" fmla="*/ 747723 w 909145"/>
              <a:gd name="connsiteY4" fmla="*/ 399891 h 2391348"/>
              <a:gd name="connsiteX5" fmla="*/ 909145 w 909145"/>
              <a:gd name="connsiteY5" fmla="*/ 908503 h 2391348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72824 h 869470"/>
              <a:gd name="connsiteX1" fmla="*/ 388088 w 909145"/>
              <a:gd name="connsiteY1" fmla="*/ 43886 h 869470"/>
              <a:gd name="connsiteX2" fmla="*/ 747723 w 909145"/>
              <a:gd name="connsiteY2" fmla="*/ 336138 h 869470"/>
              <a:gd name="connsiteX3" fmla="*/ 909145 w 909145"/>
              <a:gd name="connsiteY3" fmla="*/ 844750 h 869470"/>
              <a:gd name="connsiteX0" fmla="*/ 0 w 905827"/>
              <a:gd name="connsiteY0" fmla="*/ 2760837 h 2760837"/>
              <a:gd name="connsiteX1" fmla="*/ 384770 w 905827"/>
              <a:gd name="connsiteY1" fmla="*/ 352655 h 2760837"/>
              <a:gd name="connsiteX2" fmla="*/ 744405 w 905827"/>
              <a:gd name="connsiteY2" fmla="*/ 644907 h 2760837"/>
              <a:gd name="connsiteX3" fmla="*/ 905827 w 905827"/>
              <a:gd name="connsiteY3" fmla="*/ 1153519 h 2760837"/>
              <a:gd name="connsiteX0" fmla="*/ 49867 w 955694"/>
              <a:gd name="connsiteY0" fmla="*/ 2760837 h 2760837"/>
              <a:gd name="connsiteX1" fmla="*/ 434637 w 955694"/>
              <a:gd name="connsiteY1" fmla="*/ 352655 h 2760837"/>
              <a:gd name="connsiteX2" fmla="*/ 794272 w 955694"/>
              <a:gd name="connsiteY2" fmla="*/ 644907 h 2760837"/>
              <a:gd name="connsiteX3" fmla="*/ 955694 w 955694"/>
              <a:gd name="connsiteY3" fmla="*/ 1153519 h 2760837"/>
              <a:gd name="connsiteX0" fmla="*/ 49867 w 975420"/>
              <a:gd name="connsiteY0" fmla="*/ 2760837 h 2760837"/>
              <a:gd name="connsiteX1" fmla="*/ 434637 w 975420"/>
              <a:gd name="connsiteY1" fmla="*/ 352655 h 2760837"/>
              <a:gd name="connsiteX2" fmla="*/ 794272 w 975420"/>
              <a:gd name="connsiteY2" fmla="*/ 644907 h 2760837"/>
              <a:gd name="connsiteX3" fmla="*/ 975420 w 975420"/>
              <a:gd name="connsiteY3" fmla="*/ 1409168 h 2760837"/>
              <a:gd name="connsiteX0" fmla="*/ 0 w 925553"/>
              <a:gd name="connsiteY0" fmla="*/ 2115931 h 2115931"/>
              <a:gd name="connsiteX1" fmla="*/ 744405 w 925553"/>
              <a:gd name="connsiteY1" fmla="*/ 1 h 2115931"/>
              <a:gd name="connsiteX2" fmla="*/ 925553 w 925553"/>
              <a:gd name="connsiteY2" fmla="*/ 764262 h 2115931"/>
              <a:gd name="connsiteX0" fmla="*/ 0 w 925553"/>
              <a:gd name="connsiteY0" fmla="*/ 1895670 h 1895670"/>
              <a:gd name="connsiteX1" fmla="*/ 586395 w 925553"/>
              <a:gd name="connsiteY1" fmla="*/ 0 h 1895670"/>
              <a:gd name="connsiteX2" fmla="*/ 925553 w 925553"/>
              <a:gd name="connsiteY2" fmla="*/ 544001 h 1895670"/>
              <a:gd name="connsiteX0" fmla="*/ 0 w 925553"/>
              <a:gd name="connsiteY0" fmla="*/ 2041301 h 2041301"/>
              <a:gd name="connsiteX1" fmla="*/ 586395 w 925553"/>
              <a:gd name="connsiteY1" fmla="*/ 145631 h 2041301"/>
              <a:gd name="connsiteX2" fmla="*/ 925553 w 925553"/>
              <a:gd name="connsiteY2" fmla="*/ 689632 h 2041301"/>
              <a:gd name="connsiteX0" fmla="*/ 0 w 935197"/>
              <a:gd name="connsiteY0" fmla="*/ 1930984 h 1930985"/>
              <a:gd name="connsiteX1" fmla="*/ 596039 w 935197"/>
              <a:gd name="connsiteY1" fmla="*/ 145631 h 1930985"/>
              <a:gd name="connsiteX2" fmla="*/ 935197 w 935197"/>
              <a:gd name="connsiteY2" fmla="*/ 689632 h 1930985"/>
              <a:gd name="connsiteX0" fmla="*/ 27058 w 962255"/>
              <a:gd name="connsiteY0" fmla="*/ 1930984 h 1930984"/>
              <a:gd name="connsiteX1" fmla="*/ 623097 w 962255"/>
              <a:gd name="connsiteY1" fmla="*/ 145631 h 1930984"/>
              <a:gd name="connsiteX2" fmla="*/ 962255 w 962255"/>
              <a:gd name="connsiteY2" fmla="*/ 689632 h 193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255" h="1930984">
                <a:moveTo>
                  <a:pt x="27058" y="1930984"/>
                </a:moveTo>
                <a:cubicBezTo>
                  <a:pt x="0" y="1500925"/>
                  <a:pt x="468838" y="370909"/>
                  <a:pt x="623097" y="145631"/>
                </a:cubicBezTo>
                <a:cubicBezTo>
                  <a:pt x="735495" y="0"/>
                  <a:pt x="926251" y="714352"/>
                  <a:pt x="962255" y="689632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2843808" y="4995772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084168" y="5169504"/>
            <a:ext cx="2952328" cy="165618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6084168" y="3458204"/>
            <a:ext cx="2880320" cy="165618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8028384" y="5402420"/>
            <a:ext cx="9361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ZoneTexte 3"/>
          <p:cNvSpPr txBox="1">
            <a:spLocks noChangeArrowheads="1"/>
          </p:cNvSpPr>
          <p:nvPr/>
        </p:nvSpPr>
        <p:spPr bwMode="auto">
          <a:xfrm>
            <a:off x="8028384" y="3602220"/>
            <a:ext cx="86451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52120" y="585986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134491" y="5884251"/>
            <a:ext cx="5436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Couple de DIASTEREOISOMERES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chiraux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179512" y="6363924"/>
            <a:ext cx="5400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final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actif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/>
      <p:bldP spid="29" grpId="0" animBg="1"/>
      <p:bldP spid="30" grpId="0" build="allAtOnce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9026" y="2476065"/>
            <a:ext cx="2791552" cy="12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53206"/>
            <a:ext cx="2843808" cy="125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3" y="1382652"/>
            <a:ext cx="1368153" cy="6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7449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890416" y="160853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 l="52243" t="53759" r="42356" b="40723"/>
          <a:stretch>
            <a:fillRect/>
          </a:stretch>
        </p:blipFill>
        <p:spPr bwMode="auto">
          <a:xfrm>
            <a:off x="5076056" y="1689310"/>
            <a:ext cx="77057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1170979" flipH="1">
            <a:off x="937130" y="760742"/>
            <a:ext cx="2846280" cy="16483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  <a:gd name="connsiteX0" fmla="*/ 811 w 825327"/>
              <a:gd name="connsiteY0" fmla="*/ 200301 h 843974"/>
              <a:gd name="connsiteX1" fmla="*/ 304270 w 825327"/>
              <a:gd name="connsiteY1" fmla="*/ 18390 h 843974"/>
              <a:gd name="connsiteX2" fmla="*/ 663905 w 825327"/>
              <a:gd name="connsiteY2" fmla="*/ 310642 h 843974"/>
              <a:gd name="connsiteX3" fmla="*/ 825327 w 825327"/>
              <a:gd name="connsiteY3" fmla="*/ 819254 h 843974"/>
              <a:gd name="connsiteX0" fmla="*/ 0 w 824516"/>
              <a:gd name="connsiteY0" fmla="*/ 257383 h 901056"/>
              <a:gd name="connsiteX1" fmla="*/ 303459 w 824516"/>
              <a:gd name="connsiteY1" fmla="*/ 75472 h 901056"/>
              <a:gd name="connsiteX2" fmla="*/ 663094 w 824516"/>
              <a:gd name="connsiteY2" fmla="*/ 367724 h 901056"/>
              <a:gd name="connsiteX3" fmla="*/ 824516 w 824516"/>
              <a:gd name="connsiteY3" fmla="*/ 876336 h 901056"/>
              <a:gd name="connsiteX0" fmla="*/ 0 w 794643"/>
              <a:gd name="connsiteY0" fmla="*/ 257383 h 1133343"/>
              <a:gd name="connsiteX1" fmla="*/ 303459 w 794643"/>
              <a:gd name="connsiteY1" fmla="*/ 75472 h 1133343"/>
              <a:gd name="connsiteX2" fmla="*/ 663094 w 794643"/>
              <a:gd name="connsiteY2" fmla="*/ 367724 h 1133343"/>
              <a:gd name="connsiteX3" fmla="*/ 794643 w 794643"/>
              <a:gd name="connsiteY3" fmla="*/ 1108623 h 11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643" h="1133343">
                <a:moveTo>
                  <a:pt x="0" y="257383"/>
                </a:moveTo>
                <a:cubicBezTo>
                  <a:pt x="48277" y="0"/>
                  <a:pt x="192943" y="57082"/>
                  <a:pt x="303459" y="75472"/>
                </a:cubicBezTo>
                <a:cubicBezTo>
                  <a:pt x="413975" y="93862"/>
                  <a:pt x="581230" y="195532"/>
                  <a:pt x="663094" y="367724"/>
                </a:cubicBezTo>
                <a:cubicBezTo>
                  <a:pt x="744958" y="539916"/>
                  <a:pt x="758639" y="1133343"/>
                  <a:pt x="794643" y="1108623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3131840" y="681198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(2R,4S) 2-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chloro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-4-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méthylhexane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réagit avec l’ion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méthanolate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selon une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Quel(s) produit(s) obtient-on et que vaut le pouvoir rotatoire final ?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" name="Forme libre 27"/>
          <p:cNvSpPr/>
          <p:nvPr/>
        </p:nvSpPr>
        <p:spPr>
          <a:xfrm rot="1170979" flipH="1" flipV="1">
            <a:off x="693889" y="1521158"/>
            <a:ext cx="3085469" cy="145460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136577 h 2391348"/>
              <a:gd name="connsiteX1" fmla="*/ 46732 w 909145"/>
              <a:gd name="connsiteY1" fmla="*/ 2239823 h 2391348"/>
              <a:gd name="connsiteX2" fmla="*/ 213670 w 909145"/>
              <a:gd name="connsiteY2" fmla="*/ 1045722 h 2391348"/>
              <a:gd name="connsiteX3" fmla="*/ 388088 w 909145"/>
              <a:gd name="connsiteY3" fmla="*/ 107639 h 2391348"/>
              <a:gd name="connsiteX4" fmla="*/ 747723 w 909145"/>
              <a:gd name="connsiteY4" fmla="*/ 399891 h 2391348"/>
              <a:gd name="connsiteX5" fmla="*/ 909145 w 909145"/>
              <a:gd name="connsiteY5" fmla="*/ 908503 h 2391348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72824 h 869470"/>
              <a:gd name="connsiteX1" fmla="*/ 388088 w 909145"/>
              <a:gd name="connsiteY1" fmla="*/ 43886 h 869470"/>
              <a:gd name="connsiteX2" fmla="*/ 747723 w 909145"/>
              <a:gd name="connsiteY2" fmla="*/ 336138 h 869470"/>
              <a:gd name="connsiteX3" fmla="*/ 909145 w 909145"/>
              <a:gd name="connsiteY3" fmla="*/ 844750 h 869470"/>
              <a:gd name="connsiteX0" fmla="*/ 0 w 905827"/>
              <a:gd name="connsiteY0" fmla="*/ 2760837 h 2760837"/>
              <a:gd name="connsiteX1" fmla="*/ 384770 w 905827"/>
              <a:gd name="connsiteY1" fmla="*/ 352655 h 2760837"/>
              <a:gd name="connsiteX2" fmla="*/ 744405 w 905827"/>
              <a:gd name="connsiteY2" fmla="*/ 644907 h 2760837"/>
              <a:gd name="connsiteX3" fmla="*/ 905827 w 905827"/>
              <a:gd name="connsiteY3" fmla="*/ 1153519 h 2760837"/>
              <a:gd name="connsiteX0" fmla="*/ 49867 w 955694"/>
              <a:gd name="connsiteY0" fmla="*/ 2760837 h 2760837"/>
              <a:gd name="connsiteX1" fmla="*/ 434637 w 955694"/>
              <a:gd name="connsiteY1" fmla="*/ 352655 h 2760837"/>
              <a:gd name="connsiteX2" fmla="*/ 794272 w 955694"/>
              <a:gd name="connsiteY2" fmla="*/ 644907 h 2760837"/>
              <a:gd name="connsiteX3" fmla="*/ 955694 w 955694"/>
              <a:gd name="connsiteY3" fmla="*/ 1153519 h 2760837"/>
              <a:gd name="connsiteX0" fmla="*/ 49867 w 975420"/>
              <a:gd name="connsiteY0" fmla="*/ 2760837 h 2760837"/>
              <a:gd name="connsiteX1" fmla="*/ 434637 w 975420"/>
              <a:gd name="connsiteY1" fmla="*/ 352655 h 2760837"/>
              <a:gd name="connsiteX2" fmla="*/ 794272 w 975420"/>
              <a:gd name="connsiteY2" fmla="*/ 644907 h 2760837"/>
              <a:gd name="connsiteX3" fmla="*/ 975420 w 975420"/>
              <a:gd name="connsiteY3" fmla="*/ 1409168 h 2760837"/>
              <a:gd name="connsiteX0" fmla="*/ 0 w 925553"/>
              <a:gd name="connsiteY0" fmla="*/ 2115931 h 2115931"/>
              <a:gd name="connsiteX1" fmla="*/ 744405 w 925553"/>
              <a:gd name="connsiteY1" fmla="*/ 1 h 2115931"/>
              <a:gd name="connsiteX2" fmla="*/ 925553 w 925553"/>
              <a:gd name="connsiteY2" fmla="*/ 764262 h 2115931"/>
              <a:gd name="connsiteX0" fmla="*/ 0 w 925553"/>
              <a:gd name="connsiteY0" fmla="*/ 1895670 h 1895670"/>
              <a:gd name="connsiteX1" fmla="*/ 586395 w 925553"/>
              <a:gd name="connsiteY1" fmla="*/ 0 h 1895670"/>
              <a:gd name="connsiteX2" fmla="*/ 925553 w 925553"/>
              <a:gd name="connsiteY2" fmla="*/ 544001 h 1895670"/>
              <a:gd name="connsiteX0" fmla="*/ 0 w 925553"/>
              <a:gd name="connsiteY0" fmla="*/ 2041301 h 2041301"/>
              <a:gd name="connsiteX1" fmla="*/ 586395 w 925553"/>
              <a:gd name="connsiteY1" fmla="*/ 145631 h 2041301"/>
              <a:gd name="connsiteX2" fmla="*/ 925553 w 925553"/>
              <a:gd name="connsiteY2" fmla="*/ 689632 h 2041301"/>
              <a:gd name="connsiteX0" fmla="*/ 0 w 935197"/>
              <a:gd name="connsiteY0" fmla="*/ 1930984 h 1930985"/>
              <a:gd name="connsiteX1" fmla="*/ 596039 w 935197"/>
              <a:gd name="connsiteY1" fmla="*/ 145631 h 1930985"/>
              <a:gd name="connsiteX2" fmla="*/ 935197 w 935197"/>
              <a:gd name="connsiteY2" fmla="*/ 689632 h 1930985"/>
              <a:gd name="connsiteX0" fmla="*/ 27058 w 962255"/>
              <a:gd name="connsiteY0" fmla="*/ 1930984 h 1930984"/>
              <a:gd name="connsiteX1" fmla="*/ 623097 w 962255"/>
              <a:gd name="connsiteY1" fmla="*/ 145631 h 1930984"/>
              <a:gd name="connsiteX2" fmla="*/ 962255 w 962255"/>
              <a:gd name="connsiteY2" fmla="*/ 689632 h 193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255" h="1930984">
                <a:moveTo>
                  <a:pt x="27058" y="1930984"/>
                </a:moveTo>
                <a:cubicBezTo>
                  <a:pt x="0" y="1500925"/>
                  <a:pt x="468838" y="370909"/>
                  <a:pt x="623097" y="145631"/>
                </a:cubicBezTo>
                <a:cubicBezTo>
                  <a:pt x="735495" y="0"/>
                  <a:pt x="926251" y="714352"/>
                  <a:pt x="962255" y="689632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2843808" y="2121358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6084168" y="2295090"/>
            <a:ext cx="2952328" cy="165618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6084168" y="583790"/>
            <a:ext cx="2880320" cy="165618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"/>
          <p:cNvSpPr txBox="1">
            <a:spLocks noChangeArrowheads="1"/>
          </p:cNvSpPr>
          <p:nvPr/>
        </p:nvSpPr>
        <p:spPr bwMode="auto">
          <a:xfrm>
            <a:off x="8028384" y="2528006"/>
            <a:ext cx="9361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8028384" y="727806"/>
            <a:ext cx="86451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52120" y="298545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134491" y="3009837"/>
            <a:ext cx="5436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Couple de DIASTEREOISOMERES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chiraux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179512" y="3489510"/>
            <a:ext cx="5400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final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actif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07504" y="5373216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51520" y="4149080"/>
            <a:ext cx="89723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Quel mécanisme selon les conditions opératoires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0" y="4517628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nucléofuge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 X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–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9512" y="4881860"/>
            <a:ext cx="88204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Pour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1 et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2, </a:t>
            </a:r>
            <a:r>
              <a:rPr lang="fr-FR" sz="2400" b="1" i="1" dirty="0" smtClean="0"/>
              <a:t>la liaison </a:t>
            </a:r>
            <a:r>
              <a:rPr lang="fr-FR" sz="2400" b="1" i="1" u="sng" dirty="0" smtClean="0"/>
              <a:t>Carbone-Halogène</a:t>
            </a:r>
            <a:r>
              <a:rPr lang="fr-FR" sz="2400" b="1" i="1" dirty="0" smtClean="0"/>
              <a:t> doit être rompue</a:t>
            </a:r>
            <a:r>
              <a:rPr lang="fr-FR" sz="2400" dirty="0" smtClean="0"/>
              <a:t> … </a:t>
            </a:r>
            <a:endParaRPr lang="fr-FR" sz="2400" dirty="0"/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79512" y="5373216"/>
            <a:ext cx="84969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Dans le sens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X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de plus en plus polarisable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fragile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301800" y="6056013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liaison C – X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 casse donc de plus en plus facilement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92088" y="6416053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et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504" y="5902980"/>
            <a:ext cx="892899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412776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76672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nucléofuge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 X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–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908720"/>
            <a:ext cx="88204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Pour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1 et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2, </a:t>
            </a:r>
            <a:r>
              <a:rPr lang="fr-FR" sz="2400" b="1" i="1" dirty="0" smtClean="0"/>
              <a:t>la liaison </a:t>
            </a:r>
            <a:r>
              <a:rPr lang="fr-FR" sz="2400" b="1" i="1" u="sng" dirty="0" smtClean="0"/>
              <a:t>Carbone-Halogène</a:t>
            </a:r>
            <a:r>
              <a:rPr lang="fr-FR" sz="2400" b="1" i="1" dirty="0" smtClean="0"/>
              <a:t> doit être rompue</a:t>
            </a:r>
            <a:r>
              <a:rPr lang="fr-FR" sz="2400" dirty="0" smtClean="0"/>
              <a:t> … </a:t>
            </a:r>
            <a:endParaRPr lang="fr-FR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484784"/>
            <a:ext cx="84969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Dans le sens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X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de plus en plus polarisable, longue et fragile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01800" y="2167581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liaison C – X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 casse donc de plus en plus facilement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2088" y="2527621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et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-27384"/>
            <a:ext cx="89723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Quel mécanisme selon les conditions opératoires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12976"/>
            <a:ext cx="3534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nucléophile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26040" r="39521" b="62200"/>
          <a:stretch>
            <a:fillRect/>
          </a:stretch>
        </p:blipFill>
        <p:spPr bwMode="auto">
          <a:xfrm>
            <a:off x="251520" y="3573016"/>
            <a:ext cx="5472608" cy="6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58401" r="29661" b="29463"/>
          <a:stretch>
            <a:fillRect/>
          </a:stretch>
        </p:blipFill>
        <p:spPr bwMode="auto">
          <a:xfrm>
            <a:off x="251520" y="5229200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504" y="4221088"/>
            <a:ext cx="892899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0886" y="4293096"/>
            <a:ext cx="850671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donc pas de la nature du nucléophile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762" y="6009713"/>
            <a:ext cx="97930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l’utilisation d’un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nucléophile concentré et puissant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2" grpId="0" animBg="1"/>
      <p:bldP spid="21506" grpId="0"/>
      <p:bldP spid="215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7189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I- </a:t>
            </a:r>
            <a:r>
              <a:rPr lang="fr-FR" sz="2400" b="1" u="sng" dirty="0" smtClean="0">
                <a:latin typeface="Bookman Old Style" pitchFamily="18" charset="0"/>
              </a:rPr>
              <a:t>Réactivité de la liaison Carbone-Halogène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179512" y="3730032"/>
          <a:ext cx="8748463" cy="1543236"/>
        </p:xfrm>
        <a:graphic>
          <a:graphicData uri="http://schemas.openxmlformats.org/drawingml/2006/table">
            <a:tbl>
              <a:tblPr/>
              <a:tblGrid>
                <a:gridCol w="4135739"/>
                <a:gridCol w="1153181"/>
                <a:gridCol w="1153181"/>
                <a:gridCol w="1153181"/>
                <a:gridCol w="1153181"/>
              </a:tblGrid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Liaison 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Times New Roman"/>
                        </a:rPr>
                        <a:t>X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F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Cl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Br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I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Energie de la liaison C – X  </a:t>
                      </a:r>
                      <a:endParaRPr lang="fr-FR" sz="20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 kJ.mol</a:t>
                      </a:r>
                      <a:r>
                        <a:rPr lang="fr-FR" sz="2000" b="1" baseline="30000" dirty="0">
                          <a:latin typeface="Comic Sans MS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)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485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327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285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213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Polarisabilité relative par rapport à la liaison C – F 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4,1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5,9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9,1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7504" y="5373216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251520" y="5413087"/>
            <a:ext cx="871296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Du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FLUOR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IODE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de plus en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fragile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de plus en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polarisable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elle se cassera donc plus facilement.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95536" y="6021288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réactivité de la liaison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Carbone–Halogène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augmente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quand on descend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colonne des halogènes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9552" y="3153968"/>
            <a:ext cx="792088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/>
              <a:t>Réactions étudiées</a:t>
            </a:r>
            <a:r>
              <a:rPr lang="fr-FR" sz="2400" dirty="0" smtClean="0"/>
              <a:t> : </a:t>
            </a:r>
            <a:r>
              <a:rPr lang="fr-FR" sz="2400" b="1" dirty="0" smtClean="0">
                <a:solidFill>
                  <a:srgbClr val="FF0000"/>
                </a:solidFill>
              </a:rPr>
              <a:t>rupture</a:t>
            </a:r>
            <a:r>
              <a:rPr lang="fr-FR" sz="2400" dirty="0" smtClean="0"/>
              <a:t> de la liaison </a:t>
            </a:r>
            <a:r>
              <a:rPr lang="fr-FR" sz="2400" b="1" i="1" dirty="0" smtClean="0"/>
              <a:t>Carbone-Halogène</a:t>
            </a:r>
            <a:endParaRPr lang="fr-FR" sz="2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1043608" y="437715"/>
            <a:ext cx="68407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prstClr val="black"/>
                </a:solidFill>
                <a:latin typeface="Comic Sans MS"/>
                <a:ea typeface="Arial Unicode MS"/>
                <a:cs typeface="Times New Roman"/>
              </a:rPr>
              <a:t>Electronégativités dans l’échelle de Pauling</a:t>
            </a:r>
            <a:endParaRPr lang="fr-FR" sz="28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2285" t="33600" r="4084" b="60520"/>
          <a:stretch>
            <a:fillRect/>
          </a:stretch>
        </p:blipFill>
        <p:spPr bwMode="auto">
          <a:xfrm>
            <a:off x="0" y="869763"/>
            <a:ext cx="9144000" cy="367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7504" y="1309134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1343859"/>
            <a:ext cx="8496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4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4800" b="1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4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9512" y="1899331"/>
            <a:ext cx="8784976" cy="111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C-X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déficient en électrons pouvant recevoir un doublet d’électrons de la part d’un réactif nucléophile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se liera à lui.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/>
      <p:bldP spid="25" grpId="0"/>
      <p:bldP spid="26" grpId="0" animBg="1"/>
      <p:bldP spid="8" grpId="0" animBg="1"/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004" y="4725144"/>
            <a:ext cx="899019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Comparaison de la nucléophilie de deux espèces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95536" y="5589240"/>
            <a:ext cx="7848872" cy="36036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95536" y="5157192"/>
            <a:ext cx="8640960" cy="36036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30572"/>
            <a:ext cx="8928992" cy="4783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53092"/>
            <a:ext cx="3534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nucléophile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26040" r="39521" b="62200"/>
          <a:stretch>
            <a:fillRect/>
          </a:stretch>
        </p:blipFill>
        <p:spPr bwMode="auto">
          <a:xfrm>
            <a:off x="251520" y="306948"/>
            <a:ext cx="5472608" cy="6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58401" r="29661" b="29463"/>
          <a:stretch>
            <a:fillRect/>
          </a:stretch>
        </p:blipFill>
        <p:spPr bwMode="auto">
          <a:xfrm>
            <a:off x="251520" y="1556792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955020"/>
            <a:ext cx="8928992" cy="4577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886" y="970310"/>
            <a:ext cx="850671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donc pas de la nature du nucléophile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762" y="2279430"/>
            <a:ext cx="97930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l’utilisation d’un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nucléophile concentré et puissant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5000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67744" y="2785690"/>
            <a:ext cx="687625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Un </a:t>
            </a:r>
            <a:r>
              <a:rPr lang="fr-FR" sz="2000" i="1" dirty="0"/>
              <a:t>nucléophile est d’autant plus puissant qu’il </a:t>
            </a:r>
            <a:r>
              <a:rPr lang="fr-FR" sz="2000" b="1" i="1" u="sng" dirty="0">
                <a:solidFill>
                  <a:srgbClr val="007E39"/>
                </a:solidFill>
              </a:rPr>
              <a:t>cède rapidement son doublet d’électrons</a:t>
            </a:r>
            <a:r>
              <a:rPr lang="fr-FR" sz="2000" i="1" dirty="0"/>
              <a:t>.</a:t>
            </a:r>
            <a:endParaRPr lang="fr-FR" sz="20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222349" y="3573016"/>
          <a:ext cx="7776864" cy="731520"/>
        </p:xfrm>
        <a:graphic>
          <a:graphicData uri="http://schemas.openxmlformats.org/drawingml/2006/table">
            <a:tbl>
              <a:tblPr/>
              <a:tblGrid>
                <a:gridCol w="1296143"/>
                <a:gridCol w="1080121"/>
                <a:gridCol w="1080120"/>
                <a:gridCol w="1080120"/>
                <a:gridCol w="1080120"/>
                <a:gridCol w="648072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Nucléophile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(CH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 CO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600" b="1" dirty="0" err="1">
                          <a:latin typeface="Comic Sans MS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fr-FR" sz="1600" b="1" baseline="-25000" dirty="0" err="1">
                          <a:latin typeface="Comic Sans MS"/>
                          <a:ea typeface="Calibri"/>
                          <a:cs typeface="Times New Roman"/>
                        </a:rPr>
                        <a:t>Nu</a:t>
                      </a: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 / k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H2O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5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1,6.10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5,1.10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31640" y="4385890"/>
            <a:ext cx="76218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314325" algn="l"/>
              </a:tabLst>
            </a:pPr>
            <a:r>
              <a:rPr lang="fr-FR" sz="1600" b="1" i="1" u="sng" dirty="0"/>
              <a:t>Constantes de vitesse relatives pour la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du </a:t>
            </a:r>
            <a:r>
              <a:rPr lang="fr-FR" sz="1600" b="1" i="1" u="sng" dirty="0" err="1"/>
              <a:t>bromométhane</a:t>
            </a:r>
            <a:r>
              <a:rPr lang="fr-FR" sz="1600" b="1" i="1" u="sng" dirty="0"/>
              <a:t> dans le méthanol à 25 °C.</a:t>
            </a:r>
            <a:endParaRPr lang="fr-FR" sz="3600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5157192"/>
            <a:ext cx="9390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chargée négativement est + nucléophile qu’une espèce neutre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877014" y="3573016"/>
            <a:ext cx="576064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627784" y="3573016"/>
            <a:ext cx="936625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716016" y="3573016"/>
            <a:ext cx="1008112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796136" y="3573016"/>
            <a:ext cx="1008633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596336" y="3597524"/>
            <a:ext cx="1368425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647771" y="3585649"/>
            <a:ext cx="936625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5564732"/>
            <a:ext cx="8582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plus polarisable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95536" y="6056913"/>
            <a:ext cx="813690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6021288"/>
            <a:ext cx="8565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moins encombrée.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15" grpId="0" animBg="1"/>
      <p:bldP spid="10" grpId="0" animBg="1"/>
      <p:bldP spid="12" grpId="0"/>
      <p:bldP spid="14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22349" y="116632"/>
          <a:ext cx="7776864" cy="731520"/>
        </p:xfrm>
        <a:graphic>
          <a:graphicData uri="http://schemas.openxmlformats.org/drawingml/2006/table">
            <a:tbl>
              <a:tblPr/>
              <a:tblGrid>
                <a:gridCol w="1296143"/>
                <a:gridCol w="1080121"/>
                <a:gridCol w="1080120"/>
                <a:gridCol w="1080120"/>
                <a:gridCol w="1080120"/>
                <a:gridCol w="648072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Nucléophile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(CH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 CO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600" b="1" dirty="0" err="1">
                          <a:latin typeface="Comic Sans MS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fr-FR" sz="1600" b="1" baseline="-25000" dirty="0" err="1">
                          <a:latin typeface="Comic Sans MS"/>
                          <a:ea typeface="Calibri"/>
                          <a:cs typeface="Times New Roman"/>
                        </a:rPr>
                        <a:t>Nu</a:t>
                      </a: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 / k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H2O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5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1,6.10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5,1.10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1640" y="836712"/>
            <a:ext cx="76218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314325" algn="l"/>
              </a:tabLst>
            </a:pPr>
            <a:r>
              <a:rPr lang="fr-FR" sz="1600" b="1" i="1" u="sng" dirty="0"/>
              <a:t>Constantes de vitesse relatives pour la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du </a:t>
            </a:r>
            <a:r>
              <a:rPr lang="fr-FR" sz="1600" b="1" i="1" u="sng" dirty="0" err="1"/>
              <a:t>bromométhane</a:t>
            </a:r>
            <a:r>
              <a:rPr lang="fr-FR" sz="1600" b="1" i="1" u="sng" dirty="0"/>
              <a:t> dans le méthanol à 25 °C.</a:t>
            </a:r>
            <a:endParaRPr lang="fr-FR" sz="3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04" y="1268760"/>
            <a:ext cx="8990196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Comparaison de la nucléophilie de deux espèces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1700808"/>
            <a:ext cx="9390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chargée négativement est + nucléophile qu’une espèce neutre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1700808"/>
            <a:ext cx="8640960" cy="36036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877014" y="116632"/>
            <a:ext cx="576064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116632"/>
            <a:ext cx="936625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716016" y="116632"/>
            <a:ext cx="1008112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796136" y="116632"/>
            <a:ext cx="1008633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596336" y="141140"/>
            <a:ext cx="1368425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47771" y="129265"/>
            <a:ext cx="936625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2108348"/>
            <a:ext cx="8582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plus polarisable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5536" y="2132856"/>
            <a:ext cx="7848872" cy="36036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2564904"/>
            <a:ext cx="8565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moins encombrée.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5536" y="2564905"/>
            <a:ext cx="8064896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356992"/>
            <a:ext cx="4180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de 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halogénoalcane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5" y="3714474"/>
            <a:ext cx="90551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51149" y="6509060"/>
            <a:ext cx="9246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sz="1600" b="1" i="1" u="sng" dirty="0"/>
              <a:t>Constantes de vitesse des mécanismes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1 (k</a:t>
            </a:r>
            <a:r>
              <a:rPr lang="fr-FR" sz="1600" b="1" i="1" u="sng" baseline="-30000" dirty="0"/>
              <a:t>1</a:t>
            </a:r>
            <a:r>
              <a:rPr lang="fr-FR" sz="1600" b="1" i="1" u="sng" dirty="0"/>
              <a:t>) et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(k</a:t>
            </a:r>
            <a:r>
              <a:rPr lang="fr-FR" sz="1600" b="1" i="1" u="sng" baseline="-30000" dirty="0"/>
              <a:t>2</a:t>
            </a:r>
            <a:r>
              <a:rPr lang="fr-FR" sz="1600" b="1" i="1" u="sng" dirty="0"/>
              <a:t>) par action de l’ion chlorure dans l’acétone à 25 °C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180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de 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halogénoalcane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5" y="357482"/>
            <a:ext cx="90551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1149" y="3152068"/>
            <a:ext cx="9246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sz="1600" b="1" i="1" u="sng" dirty="0"/>
              <a:t>Constantes de vitesse des mécanismes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1 (k</a:t>
            </a:r>
            <a:r>
              <a:rPr lang="fr-FR" sz="1600" b="1" i="1" u="sng" baseline="-30000" dirty="0"/>
              <a:t>1</a:t>
            </a:r>
            <a:r>
              <a:rPr lang="fr-FR" sz="1600" b="1" i="1" u="sng" dirty="0"/>
              <a:t>) et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(k</a:t>
            </a:r>
            <a:r>
              <a:rPr lang="fr-FR" sz="1600" b="1" i="1" u="sng" baseline="-30000" dirty="0"/>
              <a:t>2</a:t>
            </a:r>
            <a:r>
              <a:rPr lang="fr-FR" sz="1600" b="1" i="1" u="sng" dirty="0"/>
              <a:t>) par action de l’ion chlorure dans l’acétone à 25 °C</a:t>
            </a:r>
            <a:endParaRPr lang="fr-FR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450" y="3477858"/>
            <a:ext cx="8990196" cy="8152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350100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tertiaire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primaire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secondaire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509120"/>
            <a:ext cx="376417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Explication pour la </a:t>
            </a:r>
            <a:r>
              <a:rPr lang="fr-FR" sz="2000" b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lang="fr-FR" sz="2000" b="1" u="sng" baseline="-30000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lang="fr-FR" sz="2000" b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899937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ea typeface="Arial Unicode MS" pitchFamily="34" charset="-128"/>
                <a:cs typeface="Arial" pitchFamily="34" charset="0"/>
              </a:rPr>
              <a:t>   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Le carbone </a:t>
            </a:r>
            <a:r>
              <a:rPr lang="fr-FR" sz="2400" b="1" dirty="0" smtClean="0"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lang="fr-FR" sz="2400" b="1" baseline="300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lang="fr-FR" sz="2400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des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b="1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est</a:t>
            </a:r>
            <a:r>
              <a:rPr lang="fr-FR" sz="2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u="sng" dirty="0" smtClean="0">
                <a:ea typeface="Arial Unicode MS" pitchFamily="34" charset="-128"/>
                <a:cs typeface="Arial" pitchFamily="34" charset="0"/>
              </a:rPr>
              <a:t>……………</a:t>
            </a:r>
            <a:r>
              <a:rPr lang="fr-FR" sz="2200" b="1" i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encombré</a:t>
            </a:r>
            <a:r>
              <a:rPr lang="fr-FR" sz="2200" b="1" i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que celui des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III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. Par conséquent, l’attaque directe du carbone </a:t>
            </a:r>
            <a:r>
              <a:rPr kumimoji="0" lang="fr-FR" sz="2400" b="1" strike="noStrike" cap="none" normalizeH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400" b="1" strike="noStrike" cap="none" normalizeH="0" baseline="3000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kumimoji="0" lang="fr-FR" sz="2200" strike="noStrike" cap="none" normalizeH="0" baseline="3000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200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par le nucléophile selon un mécanisme S</a:t>
            </a:r>
            <a:r>
              <a:rPr kumimoji="0" lang="fr-FR" sz="2200" strike="noStrike" cap="none" normalizeH="0" baseline="-2500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N</a:t>
            </a:r>
            <a:r>
              <a:rPr kumimoji="0" lang="fr-FR" sz="2200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2 est </a:t>
            </a:r>
            <a:r>
              <a:rPr lang="fr-FR" sz="2200" b="1" i="1" u="sng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plus facile</a:t>
            </a:r>
            <a:r>
              <a:rPr kumimoji="0" lang="fr-FR" sz="2200" b="1" i="1" u="sng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avec les 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halo-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génoalcanes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 car  i</a:t>
            </a:r>
            <a:r>
              <a:rPr kumimoji="0" lang="fr-FR" sz="2200" strike="noStrike" cap="none" normalizeH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l y a</a:t>
            </a:r>
            <a:r>
              <a:rPr kumimoji="0" lang="fr-FR" sz="220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u="sng" dirty="0" smtClean="0">
                <a:ea typeface="Arial Unicode MS" pitchFamily="34" charset="-128"/>
                <a:cs typeface="Arial" pitchFamily="34" charset="0"/>
              </a:rPr>
              <a:t>……………</a:t>
            </a:r>
            <a:r>
              <a:rPr lang="fr-FR" sz="2200" b="1" i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200" b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de gêne stérique</a:t>
            </a:r>
            <a:r>
              <a:rPr kumimoji="0" lang="fr-FR" sz="220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Arial Unicode MS" pitchFamily="34" charset="-128"/>
                <a:cs typeface="Arial" pitchFamily="34" charset="0"/>
                <a:sym typeface="Wingdings" pitchFamily="2" charset="2"/>
              </a:rPr>
              <a:t>.</a:t>
            </a:r>
            <a:endParaRPr kumimoji="0" lang="fr-FR" sz="2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9397" y="4924245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MOINS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3902" y="5971314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MOINS</a:t>
            </a:r>
            <a:endParaRPr lang="fr-F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09" grpId="0"/>
      <p:bldP spid="17412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6" y="3068960"/>
            <a:ext cx="911107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4427984" y="6453336"/>
            <a:ext cx="1584176" cy="404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819789"/>
            <a:ext cx="37064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Explication pour la </a:t>
            </a:r>
            <a:r>
              <a:rPr lang="fr-FR" sz="2000" b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lang="fr-FR" sz="2000" b="1" u="sng" baseline="-30000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lang="fr-FR" sz="2000" b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2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687681"/>
            <a:ext cx="384432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Explication pour la </a:t>
            </a:r>
            <a:r>
              <a:rPr lang="fr-FR" sz="2000" b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lang="fr-FR" sz="2000" b="1" u="sng" baseline="-30000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lang="fr-FR" sz="2000" b="1" u="sng" dirty="0" smtClean="0"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483768" y="3859370"/>
            <a:ext cx="1621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primaire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483768" y="4368537"/>
            <a:ext cx="1873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secondaire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483768" y="4845448"/>
            <a:ext cx="1578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tertiaire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55576" y="5002158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187624" y="3634007"/>
            <a:ext cx="0" cy="208823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971600" y="4354087"/>
            <a:ext cx="0" cy="13681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054377" y="3672964"/>
            <a:ext cx="936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836794" y="4364296"/>
            <a:ext cx="10096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688679" y="5012368"/>
            <a:ext cx="11525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101696" y="5105540"/>
            <a:ext cx="71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baseline="-25000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385763" y="4423598"/>
            <a:ext cx="661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687483" y="3729801"/>
            <a:ext cx="58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499992" y="3429000"/>
            <a:ext cx="46440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   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Carbocations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2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…………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 en </a:t>
            </a:r>
            <a:r>
              <a:rPr kumimoji="0" lang="fr-FR" sz="22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…………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 stabilisés</a:t>
            </a:r>
            <a:r>
              <a:rPr kumimoji="0" lang="fr-FR" sz="22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car il y a </a:t>
            </a:r>
            <a:r>
              <a:rPr lang="fr-FR" sz="2200" b="1" i="1" dirty="0" smtClean="0">
                <a:ea typeface="Arial Unicode MS" pitchFamily="34" charset="-128"/>
                <a:cs typeface="Arial" pitchFamily="34" charset="0"/>
              </a:rPr>
              <a:t>de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…………</a:t>
            </a:r>
            <a:r>
              <a:rPr lang="fr-FR" sz="2200" b="1" i="1" dirty="0" smtClean="0">
                <a:ea typeface="Arial Unicode MS" pitchFamily="34" charset="-128"/>
                <a:cs typeface="Arial" pitchFamily="34" charset="0"/>
              </a:rPr>
              <a:t> en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…………</a:t>
            </a:r>
            <a:r>
              <a:rPr lang="fr-FR" sz="2200" b="1" i="1" dirty="0" smtClean="0">
                <a:ea typeface="Arial Unicode MS" pitchFamily="34" charset="-128"/>
                <a:cs typeface="Arial" pitchFamily="34" charset="0"/>
              </a:rPr>
              <a:t> de groupes alkyles donneurs d’</a:t>
            </a:r>
            <a:r>
              <a:rPr lang="fr-FR" sz="2200" b="1" i="1" dirty="0" err="1" smtClean="0">
                <a:ea typeface="Arial Unicode MS" pitchFamily="34" charset="-128"/>
                <a:cs typeface="Arial" pitchFamily="34" charset="0"/>
              </a:rPr>
              <a:t>élec-trons</a:t>
            </a:r>
            <a:r>
              <a:rPr kumimoji="0" lang="fr-FR" sz="2200" i="0" strike="noStrike" cap="none" normalizeH="0" baseline="0" dirty="0" smtClean="0">
                <a:ln>
                  <a:noFill/>
                </a:ln>
                <a:effectLst/>
                <a:ea typeface="Arial Unicode MS" pitchFamily="34" charset="-128"/>
                <a:cs typeface="Arial" pitchFamily="34" charset="0"/>
              </a:rPr>
              <a:t> autour de la lacune.</a:t>
            </a:r>
            <a:endParaRPr kumimoji="0" lang="fr-FR" sz="2200" b="1" i="0" u="sng" strike="noStrike" cap="none" normalizeH="0" baseline="0" dirty="0" smtClean="0">
              <a:ln>
                <a:noFill/>
              </a:ln>
              <a:effectLst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450" y="27701"/>
            <a:ext cx="8990196" cy="73700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23528" y="50851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tertiaire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primaire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secondaire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-18573" y="116696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 Le carbone </a:t>
            </a:r>
            <a:r>
              <a:rPr lang="fr-FR" sz="2200" b="1" dirty="0" smtClean="0"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lang="fr-FR" sz="2200" b="1" baseline="300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 des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b="1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est</a:t>
            </a:r>
            <a:r>
              <a:rPr lang="fr-FR" sz="22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u="sng" dirty="0" smtClean="0">
                <a:ea typeface="Arial Unicode MS" pitchFamily="34" charset="-128"/>
                <a:cs typeface="Arial" pitchFamily="34" charset="0"/>
              </a:rPr>
              <a:t>……………</a:t>
            </a:r>
            <a:r>
              <a:rPr lang="fr-FR" sz="2200" b="1" i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encombré</a:t>
            </a:r>
            <a:r>
              <a:rPr lang="fr-FR" sz="2200" b="1" i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que celui des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III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</a:rPr>
              <a:t>. Par conséquent, l’attaque directe du carbone </a:t>
            </a:r>
            <a:r>
              <a:rPr lang="fr-FR" sz="2200" b="1" dirty="0" smtClean="0"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lang="fr-FR" sz="2200" b="1" baseline="30000" dirty="0" smtClean="0"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lang="fr-FR" sz="2200" baseline="300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par le nucléophile selon un mécanisme S</a:t>
            </a:r>
            <a:r>
              <a:rPr lang="fr-FR" sz="2200" baseline="-250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N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2 est </a:t>
            </a:r>
            <a:r>
              <a:rPr lang="fr-FR" sz="2200" b="1" i="1" u="sng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plus facile 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avec les 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halo-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génoalcanes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b="1" u="sng" dirty="0" smtClean="0"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200" b="1" u="sng" dirty="0" err="1" smtClean="0">
                <a:ea typeface="Arial Unicode MS" pitchFamily="34" charset="-128"/>
                <a:cs typeface="Arial" pitchFamily="34" charset="0"/>
              </a:rPr>
              <a:t>II</a:t>
            </a:r>
            <a:r>
              <a:rPr lang="fr-FR" sz="2200" b="1" u="sng" baseline="30000" dirty="0" err="1" smtClean="0"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200" dirty="0" smtClean="0">
                <a:ea typeface="Arial Unicode MS" pitchFamily="34" charset="-128"/>
                <a:cs typeface="Arial" pitchFamily="34" charset="0"/>
                <a:sym typeface="Wingdings" pitchFamily="2" charset="2"/>
              </a:rPr>
              <a:t> car  il y a</a:t>
            </a:r>
            <a:r>
              <a:rPr lang="fr-FR" sz="2200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200" u="sng" dirty="0" smtClean="0">
                <a:ea typeface="Arial Unicode MS" pitchFamily="34" charset="-128"/>
                <a:cs typeface="Arial" pitchFamily="34" charset="0"/>
              </a:rPr>
              <a:t>……………</a:t>
            </a:r>
            <a:r>
              <a:rPr lang="fr-FR" sz="2200" b="1" i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u="sng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  <a:sym typeface="Wingdings" pitchFamily="2" charset="2"/>
              </a:rPr>
              <a:t>de gêne stérique</a:t>
            </a:r>
            <a:r>
              <a:rPr lang="fr-FR" sz="2200" dirty="0" smtClean="0">
                <a:solidFill>
                  <a:srgbClr val="002060"/>
                </a:solidFill>
                <a:ea typeface="Arial Unicode MS" pitchFamily="34" charset="-128"/>
                <a:cs typeface="Arial" pitchFamily="34" charset="0"/>
                <a:sym typeface="Wingdings" pitchFamily="2" charset="2"/>
              </a:rPr>
              <a:t>.</a:t>
            </a:r>
            <a:endParaRPr kumimoji="0" lang="fr-FR" sz="2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4090" y="1157795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MOINS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1868" y="2171018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MOINS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499992" y="4718920"/>
            <a:ext cx="46440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  </a:t>
            </a:r>
            <a:r>
              <a:rPr lang="fr-FR" sz="22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La S</a:t>
            </a:r>
            <a:r>
              <a:rPr lang="fr-FR" sz="2200" b="1" u="sng" baseline="-250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N</a:t>
            </a:r>
            <a:r>
              <a:rPr lang="fr-FR" sz="2200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1 est donc plus rapide avec un </a:t>
            </a:r>
            <a:r>
              <a:rPr lang="fr-FR" sz="2200" b="1" u="sng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halogénoalcane</a:t>
            </a:r>
            <a:r>
              <a:rPr lang="fr-FR" sz="2200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……..……………</a:t>
            </a:r>
            <a:r>
              <a:rPr lang="fr-FR" sz="2200" dirty="0" smtClean="0">
                <a:latin typeface="+mj-lt"/>
                <a:cs typeface="Arial" pitchFamily="34" charset="0"/>
              </a:rPr>
              <a:t> car c’est celui pour lequel l’énergie d’activation du 1</a:t>
            </a:r>
            <a:r>
              <a:rPr lang="fr-FR" sz="2200" baseline="30000" dirty="0" smtClean="0">
                <a:latin typeface="+mj-lt"/>
                <a:cs typeface="Arial" pitchFamily="34" charset="0"/>
              </a:rPr>
              <a:t>er</a:t>
            </a:r>
            <a:r>
              <a:rPr lang="fr-FR" sz="2200" dirty="0" smtClean="0">
                <a:latin typeface="+mj-lt"/>
                <a:cs typeface="Arial" pitchFamily="34" charset="0"/>
              </a:rPr>
              <a:t> acte élémentaire (étape </a:t>
            </a:r>
            <a:r>
              <a:rPr lang="fr-FR" sz="2200" dirty="0" err="1" smtClean="0">
                <a:latin typeface="+mj-lt"/>
                <a:cs typeface="Arial" pitchFamily="34" charset="0"/>
              </a:rPr>
              <a:t>cinéti-quement</a:t>
            </a:r>
            <a:r>
              <a:rPr lang="fr-FR" sz="2200" dirty="0" smtClean="0">
                <a:latin typeface="+mj-lt"/>
                <a:cs typeface="Arial" pitchFamily="34" charset="0"/>
              </a:rPr>
              <a:t> déterminante) est la plus ………………. .</a:t>
            </a:r>
            <a:endParaRPr kumimoji="0" lang="fr-FR" sz="2200" b="1" i="0" u="sng" strike="noStrike" cap="none" normalizeH="0" baseline="0" dirty="0" smtClean="0">
              <a:ln>
                <a:noFill/>
              </a:ln>
              <a:effectLst/>
              <a:latin typeface="+mj-lt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10206" y="3427887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00496" y="3410964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65187" y="3761100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65745" y="3750083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251" y="5057244"/>
            <a:ext cx="1540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TERTIAIRE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94034" y="6391788"/>
            <a:ext cx="1098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0" name="Flèche vers le bas 39"/>
          <p:cNvSpPr/>
          <p:nvPr/>
        </p:nvSpPr>
        <p:spPr>
          <a:xfrm>
            <a:off x="4283968" y="3717032"/>
            <a:ext cx="2160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6" grpId="0"/>
      <p:bldP spid="17" grpId="0"/>
      <p:bldP spid="18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376417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Explication pour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4564" y="4065260"/>
            <a:ext cx="8709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Substitutions nucléophiles sur d’autres substrats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49730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D’autres substrats que les </a:t>
            </a:r>
            <a:r>
              <a:rPr kumimoji="0" lang="fr-FR" sz="2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monohalogénoalcanes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peuvent subir des substitutions</a:t>
            </a:r>
            <a:r>
              <a:rPr kumimoji="0" lang="fr-FR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nucléophiles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condition qu’ils possèdent un BON GROU-PE PARTANT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8308" y="5661248"/>
            <a:ext cx="8990196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3095" y="5724239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meilleurs groupes partants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(les plus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polarisables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sont souvent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bases très faibles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parfois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stabilisées par mésomérie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6" y="354690"/>
            <a:ext cx="911107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483768" y="1156118"/>
            <a:ext cx="1621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primaire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483768" y="1665285"/>
            <a:ext cx="1873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secondaire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2483768" y="2142196"/>
            <a:ext cx="1578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</a:t>
            </a:r>
            <a:r>
              <a:rPr lang="fr-FR" sz="2000" b="1" dirty="0">
                <a:solidFill>
                  <a:srgbClr val="0070C0"/>
                </a:solidFill>
              </a:rPr>
              <a:t>tertiaire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755576" y="2298906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1187624" y="930755"/>
            <a:ext cx="0" cy="208823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971600" y="1650835"/>
            <a:ext cx="0" cy="13681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054377" y="981536"/>
            <a:ext cx="936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836794" y="1672868"/>
            <a:ext cx="10096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688679" y="2320940"/>
            <a:ext cx="11525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101696" y="2402288"/>
            <a:ext cx="71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baseline="-25000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385763" y="1720346"/>
            <a:ext cx="661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1" name="Rectangle 58"/>
          <p:cNvSpPr>
            <a:spLocks noChangeArrowheads="1"/>
          </p:cNvSpPr>
          <p:nvPr/>
        </p:nvSpPr>
        <p:spPr bwMode="auto">
          <a:xfrm>
            <a:off x="687483" y="1026549"/>
            <a:ext cx="58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499992" y="714730"/>
            <a:ext cx="4644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Carbocations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</a:t>
            </a:r>
            <a:r>
              <a:rPr kumimoji="0" lang="fr-FR" sz="20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………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en </a:t>
            </a:r>
            <a:r>
              <a:rPr kumimoji="0" lang="fr-FR" sz="20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………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stabilisés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car il y a </a:t>
            </a:r>
            <a:r>
              <a:rPr lang="fr-FR" sz="20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de </a:t>
            </a:r>
            <a:r>
              <a:rPr lang="fr-FR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………</a:t>
            </a:r>
            <a:r>
              <a:rPr lang="fr-FR" sz="20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en </a:t>
            </a:r>
            <a:r>
              <a:rPr lang="fr-FR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………</a:t>
            </a:r>
            <a:r>
              <a:rPr lang="fr-FR" sz="20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de groupes alkyles donneurs d’électrons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autour de la lacune.</a:t>
            </a:r>
            <a:endParaRPr kumimoji="0" lang="fr-FR" sz="20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499992" y="1919121"/>
            <a:ext cx="46440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S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est donc plus rapide avec un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halogénoalcane</a:t>
            </a:r>
            <a:r>
              <a:rPr lang="fr-FR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……..…………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car c’est celui pour lequel l’énergie d’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acti-vation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du 1</a:t>
            </a:r>
            <a:r>
              <a:rPr lang="fr-FR" sz="2000" baseline="3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acte élémentaire (étape cinétiquement déterminante) est la plus ………………. .</a:t>
            </a:r>
            <a:endParaRPr kumimoji="0" lang="fr-FR" sz="20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76256" y="714730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78358" y="714730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64288" y="1002762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33043" y="1329751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PLUS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76256" y="2226898"/>
            <a:ext cx="1540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TERTIAIRE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0" y="3455588"/>
            <a:ext cx="1098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50" name="Flèche vers le bas 49"/>
          <p:cNvSpPr/>
          <p:nvPr/>
        </p:nvSpPr>
        <p:spPr>
          <a:xfrm>
            <a:off x="4283968" y="980728"/>
            <a:ext cx="2160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361" grpId="0"/>
      <p:bldP spid="22" grpId="0" animBg="1"/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2699792" y="5085184"/>
            <a:ext cx="6331836" cy="1528861"/>
            <a:chOff x="2699792" y="5085184"/>
            <a:chExt cx="6331836" cy="1528861"/>
          </a:xfrm>
        </p:grpSpPr>
        <p:pic>
          <p:nvPicPr>
            <p:cNvPr id="7" name="Image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2" y="5085184"/>
              <a:ext cx="6331836" cy="1528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4572000" y="5805264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6778848" y="583917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4564" y="-27384"/>
            <a:ext cx="8709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Substitutions nucléophiles sur d’autres substrats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308" y="404664"/>
            <a:ext cx="8990196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3095" y="467655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meilleurs groupes partants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(les plus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polarisables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sont souvent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bases très faibles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parfois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stabilisées par mésomérie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57346"/>
            <a:ext cx="8292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 de bons groupes partants usuellement rencontrés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1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e libre 7"/>
          <p:cNvSpPr/>
          <p:nvPr/>
        </p:nvSpPr>
        <p:spPr>
          <a:xfrm rot="4701378" flipH="1">
            <a:off x="3064873" y="5904207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orme libre 8"/>
          <p:cNvSpPr/>
          <p:nvPr/>
        </p:nvSpPr>
        <p:spPr>
          <a:xfrm rot="2092379" flipH="1">
            <a:off x="3617358" y="5335166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 rot="10600757" flipH="1">
            <a:off x="5249038" y="5314724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2087089" flipH="1">
            <a:off x="5265133" y="5952725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4869160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MsOH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MsO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 = – 2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763688" y="5229200"/>
            <a:ext cx="14401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5589240"/>
            <a:ext cx="2555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Base très faible car stabilisée par mésomérie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 rot="4701378" flipH="1" flipV="1">
            <a:off x="2082415" y="3354788"/>
            <a:ext cx="318747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 rot="4701378" flipH="1" flipV="1">
            <a:off x="5105654" y="3343902"/>
            <a:ext cx="336860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Forme libre 21"/>
          <p:cNvSpPr/>
          <p:nvPr/>
        </p:nvSpPr>
        <p:spPr>
          <a:xfrm rot="4701378" flipH="1" flipV="1">
            <a:off x="7092747" y="3350803"/>
            <a:ext cx="335395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4701378" flipH="1" flipV="1">
            <a:off x="8263644" y="3611693"/>
            <a:ext cx="373330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8" grpId="0" animBg="1"/>
      <p:bldP spid="9" grpId="0" animBg="1"/>
      <p:bldP spid="10" grpId="0" animBg="1"/>
      <p:bldP spid="11" grpId="0" animBg="1"/>
      <p:bldP spid="15" grpId="0"/>
      <p:bldP spid="18" grpId="0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6331836" cy="15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 rot="4701378" flipH="1">
            <a:off x="3064873" y="1007663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 rot="2092379" flipH="1">
            <a:off x="3617358" y="438622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orme libre 4"/>
          <p:cNvSpPr/>
          <p:nvPr/>
        </p:nvSpPr>
        <p:spPr>
          <a:xfrm rot="10600757" flipH="1">
            <a:off x="5249038" y="418180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12087089" flipH="1">
            <a:off x="5265133" y="1056181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572000" y="908720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804248" y="98072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27384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MsOH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MsO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 = – 2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763688" y="332656"/>
            <a:ext cx="14401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92696"/>
            <a:ext cx="2555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Base très faible car stabilisée par mésomérie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84482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Ci-dessous sont représentés les mécanismes réactionnels de deux réactions. Compléter ceux-ci à l’aide du formalisme des flèches courbes puis indiquer s’ils mettent en jeu une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ou une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924944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a)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709"/>
            <a:ext cx="914400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rme libre 14"/>
          <p:cNvSpPr/>
          <p:nvPr/>
        </p:nvSpPr>
        <p:spPr>
          <a:xfrm rot="4701378" flipH="1" flipV="1">
            <a:off x="1093808" y="2698543"/>
            <a:ext cx="1376628" cy="32251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90167 w 133007"/>
              <a:gd name="connsiteY0" fmla="*/ 223948 h 223948"/>
              <a:gd name="connsiteX1" fmla="*/ 3292 w 133007"/>
              <a:gd name="connsiteY1" fmla="*/ 166933 h 223948"/>
              <a:gd name="connsiteX2" fmla="*/ 133007 w 133007"/>
              <a:gd name="connsiteY2" fmla="*/ 0 h 223948"/>
              <a:gd name="connsiteX0" fmla="*/ 93654 w 136494"/>
              <a:gd name="connsiteY0" fmla="*/ 223948 h 240031"/>
              <a:gd name="connsiteX1" fmla="*/ 115693 w 136494"/>
              <a:gd name="connsiteY1" fmla="*/ 230529 h 240031"/>
              <a:gd name="connsiteX2" fmla="*/ 6779 w 136494"/>
              <a:gd name="connsiteY2" fmla="*/ 166933 h 240031"/>
              <a:gd name="connsiteX3" fmla="*/ 136494 w 136494"/>
              <a:gd name="connsiteY3" fmla="*/ 0 h 240031"/>
              <a:gd name="connsiteX0" fmla="*/ 93654 w 333002"/>
              <a:gd name="connsiteY0" fmla="*/ 162237 h 178320"/>
              <a:gd name="connsiteX1" fmla="*/ 115693 w 333002"/>
              <a:gd name="connsiteY1" fmla="*/ 168818 h 178320"/>
              <a:gd name="connsiteX2" fmla="*/ 6779 w 333002"/>
              <a:gd name="connsiteY2" fmla="*/ 105222 h 178320"/>
              <a:gd name="connsiteX3" fmla="*/ 333002 w 333002"/>
              <a:gd name="connsiteY3" fmla="*/ 0 h 178320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45232 w 417509"/>
              <a:gd name="connsiteY0" fmla="*/ 209254 h 209254"/>
              <a:gd name="connsiteX1" fmla="*/ 36318 w 417509"/>
              <a:gd name="connsiteY1" fmla="*/ 145658 h 209254"/>
              <a:gd name="connsiteX2" fmla="*/ 363139 w 417509"/>
              <a:gd name="connsiteY2" fmla="*/ 17537 h 209254"/>
              <a:gd name="connsiteX3" fmla="*/ 362541 w 417509"/>
              <a:gd name="connsiteY3" fmla="*/ 40436 h 209254"/>
              <a:gd name="connsiteX0" fmla="*/ 158259 w 414903"/>
              <a:gd name="connsiteY0" fmla="*/ 214558 h 214558"/>
              <a:gd name="connsiteX1" fmla="*/ 33712 w 414903"/>
              <a:gd name="connsiteY1" fmla="*/ 145658 h 214558"/>
              <a:gd name="connsiteX2" fmla="*/ 360533 w 414903"/>
              <a:gd name="connsiteY2" fmla="*/ 17537 h 214558"/>
              <a:gd name="connsiteX3" fmla="*/ 359935 w 414903"/>
              <a:gd name="connsiteY3" fmla="*/ 40436 h 214558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13132 w 384336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09075 w 384336"/>
              <a:gd name="connsiteY3" fmla="*/ 31414 h 20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36" h="201138">
                <a:moveTo>
                  <a:pt x="111456" y="201138"/>
                </a:moveTo>
                <a:cubicBezTo>
                  <a:pt x="96977" y="191636"/>
                  <a:pt x="0" y="166205"/>
                  <a:pt x="30430" y="133217"/>
                </a:cubicBezTo>
                <a:cubicBezTo>
                  <a:pt x="60860" y="100229"/>
                  <a:pt x="190470" y="8080"/>
                  <a:pt x="294040" y="3211"/>
                </a:cubicBezTo>
                <a:cubicBezTo>
                  <a:pt x="384336" y="0"/>
                  <a:pt x="285734" y="37552"/>
                  <a:pt x="309075" y="3141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4701378">
            <a:off x="733598" y="3497486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4869160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b)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01208"/>
            <a:ext cx="878497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4701378">
            <a:off x="2033906" y="4941424"/>
            <a:ext cx="694570" cy="184464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11619">
                <a:moveTo>
                  <a:pt x="52970" y="111619"/>
                </a:moveTo>
                <a:cubicBezTo>
                  <a:pt x="30033" y="102197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 rot="4701378">
            <a:off x="3448032" y="5449814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3419872" y="4293096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  <p:bldP spid="15" grpId="0" animBg="1"/>
      <p:bldP spid="16" grpId="0" animBg="1"/>
      <p:bldP spid="18" grpId="0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916832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b)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024" y="2276872"/>
            <a:ext cx="878497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rme libre 3"/>
          <p:cNvSpPr/>
          <p:nvPr/>
        </p:nvSpPr>
        <p:spPr>
          <a:xfrm rot="4701378">
            <a:off x="2213418" y="1917088"/>
            <a:ext cx="694570" cy="184464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11619">
                <a:moveTo>
                  <a:pt x="52970" y="111619"/>
                </a:moveTo>
                <a:cubicBezTo>
                  <a:pt x="30033" y="102197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 rot="4701378">
            <a:off x="3627544" y="2425478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6875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e libre 7"/>
          <p:cNvSpPr/>
          <p:nvPr/>
        </p:nvSpPr>
        <p:spPr>
          <a:xfrm rot="4701378">
            <a:off x="1863857" y="3937645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 rot="6095620" flipV="1">
            <a:off x="1551144" y="5014676"/>
            <a:ext cx="831106" cy="18611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  <a:gd name="connsiteX0" fmla="*/ 44406 w 161331"/>
              <a:gd name="connsiteY0" fmla="*/ 108541 h 108541"/>
              <a:gd name="connsiteX1" fmla="*/ 3269 w 161331"/>
              <a:gd name="connsiteY1" fmla="*/ 49766 h 108541"/>
              <a:gd name="connsiteX2" fmla="*/ 142065 w 161331"/>
              <a:gd name="connsiteY2" fmla="*/ 3832 h 10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08541">
                <a:moveTo>
                  <a:pt x="44406" y="108541"/>
                </a:moveTo>
                <a:cubicBezTo>
                  <a:pt x="21469" y="99119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99392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a)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8373"/>
            <a:ext cx="914400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4701378" flipH="1" flipV="1">
            <a:off x="1093808" y="-325793"/>
            <a:ext cx="1376628" cy="32251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90167 w 133007"/>
              <a:gd name="connsiteY0" fmla="*/ 223948 h 223948"/>
              <a:gd name="connsiteX1" fmla="*/ 3292 w 133007"/>
              <a:gd name="connsiteY1" fmla="*/ 166933 h 223948"/>
              <a:gd name="connsiteX2" fmla="*/ 133007 w 133007"/>
              <a:gd name="connsiteY2" fmla="*/ 0 h 223948"/>
              <a:gd name="connsiteX0" fmla="*/ 93654 w 136494"/>
              <a:gd name="connsiteY0" fmla="*/ 223948 h 240031"/>
              <a:gd name="connsiteX1" fmla="*/ 115693 w 136494"/>
              <a:gd name="connsiteY1" fmla="*/ 230529 h 240031"/>
              <a:gd name="connsiteX2" fmla="*/ 6779 w 136494"/>
              <a:gd name="connsiteY2" fmla="*/ 166933 h 240031"/>
              <a:gd name="connsiteX3" fmla="*/ 136494 w 136494"/>
              <a:gd name="connsiteY3" fmla="*/ 0 h 240031"/>
              <a:gd name="connsiteX0" fmla="*/ 93654 w 333002"/>
              <a:gd name="connsiteY0" fmla="*/ 162237 h 178320"/>
              <a:gd name="connsiteX1" fmla="*/ 115693 w 333002"/>
              <a:gd name="connsiteY1" fmla="*/ 168818 h 178320"/>
              <a:gd name="connsiteX2" fmla="*/ 6779 w 333002"/>
              <a:gd name="connsiteY2" fmla="*/ 105222 h 178320"/>
              <a:gd name="connsiteX3" fmla="*/ 333002 w 333002"/>
              <a:gd name="connsiteY3" fmla="*/ 0 h 178320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45232 w 417509"/>
              <a:gd name="connsiteY0" fmla="*/ 209254 h 209254"/>
              <a:gd name="connsiteX1" fmla="*/ 36318 w 417509"/>
              <a:gd name="connsiteY1" fmla="*/ 145658 h 209254"/>
              <a:gd name="connsiteX2" fmla="*/ 363139 w 417509"/>
              <a:gd name="connsiteY2" fmla="*/ 17537 h 209254"/>
              <a:gd name="connsiteX3" fmla="*/ 362541 w 417509"/>
              <a:gd name="connsiteY3" fmla="*/ 40436 h 209254"/>
              <a:gd name="connsiteX0" fmla="*/ 158259 w 414903"/>
              <a:gd name="connsiteY0" fmla="*/ 214558 h 214558"/>
              <a:gd name="connsiteX1" fmla="*/ 33712 w 414903"/>
              <a:gd name="connsiteY1" fmla="*/ 145658 h 214558"/>
              <a:gd name="connsiteX2" fmla="*/ 360533 w 414903"/>
              <a:gd name="connsiteY2" fmla="*/ 17537 h 214558"/>
              <a:gd name="connsiteX3" fmla="*/ 359935 w 414903"/>
              <a:gd name="connsiteY3" fmla="*/ 40436 h 214558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13132 w 384336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09075 w 384336"/>
              <a:gd name="connsiteY3" fmla="*/ 31414 h 20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36" h="201138">
                <a:moveTo>
                  <a:pt x="111456" y="201138"/>
                </a:moveTo>
                <a:cubicBezTo>
                  <a:pt x="96977" y="191636"/>
                  <a:pt x="0" y="166205"/>
                  <a:pt x="30430" y="133217"/>
                </a:cubicBezTo>
                <a:cubicBezTo>
                  <a:pt x="60860" y="100229"/>
                  <a:pt x="190470" y="8080"/>
                  <a:pt x="294040" y="3211"/>
                </a:cubicBezTo>
                <a:cubicBezTo>
                  <a:pt x="384336" y="0"/>
                  <a:pt x="285734" y="37552"/>
                  <a:pt x="309075" y="3141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 rot="4701378">
            <a:off x="733598" y="473150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3491880" y="1340768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3131840" y="5085184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0" y="3789040"/>
            <a:ext cx="9144000" cy="3068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1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72008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b)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875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4701378">
            <a:off x="1863857" y="553269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 rot="6095620" flipV="1">
            <a:off x="1551144" y="1630300"/>
            <a:ext cx="831106" cy="18611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  <a:gd name="connsiteX0" fmla="*/ 44406 w 161331"/>
              <a:gd name="connsiteY0" fmla="*/ 108541 h 108541"/>
              <a:gd name="connsiteX1" fmla="*/ 3269 w 161331"/>
              <a:gd name="connsiteY1" fmla="*/ 49766 h 108541"/>
              <a:gd name="connsiteX2" fmla="*/ 142065 w 161331"/>
              <a:gd name="connsiteY2" fmla="*/ 3832 h 10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08541">
                <a:moveTo>
                  <a:pt x="44406" y="108541"/>
                </a:moveTo>
                <a:cubicBezTo>
                  <a:pt x="21469" y="99119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131840" y="1700808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0" y="404664"/>
            <a:ext cx="9144000" cy="3068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933056"/>
            <a:ext cx="9038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200" b="1" u="sng" dirty="0" smtClean="0">
                <a:latin typeface="Bookman Old Style" pitchFamily="18" charset="0"/>
              </a:rPr>
              <a:t>III- Les </a:t>
            </a:r>
            <a:r>
              <a:rPr lang="fr-FR" sz="2200" b="1" u="sng" dirty="0" err="1" smtClean="0">
                <a:latin typeface="Bookman Old Style" pitchFamily="18" charset="0"/>
              </a:rPr>
              <a:t>halogénoalcanes</a:t>
            </a:r>
            <a:r>
              <a:rPr lang="fr-FR" sz="2200" b="1" u="sng" dirty="0" smtClean="0">
                <a:latin typeface="Bookman Old Style" pitchFamily="18" charset="0"/>
              </a:rPr>
              <a:t>, précurseurs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560" y="4365104"/>
            <a:ext cx="8215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Présentation générale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07504" y="4822552"/>
            <a:ext cx="8892480" cy="17027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Structure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Nomenclature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les organomagnésiens sont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halogénures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d’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alkyl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magnésium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91680" y="4767560"/>
            <a:ext cx="74523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organomagnésiens mixtes ont pour formule 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Mg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chaîne carbonée   ;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halogène de type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Cl,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265" grpId="0" animBg="1"/>
      <p:bldP spid="112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038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200" b="1" u="sng" dirty="0" smtClean="0">
                <a:latin typeface="Bookman Old Style" pitchFamily="18" charset="0"/>
              </a:rPr>
              <a:t>III- Les </a:t>
            </a:r>
            <a:r>
              <a:rPr lang="fr-FR" sz="2200" b="1" u="sng" dirty="0" err="1" smtClean="0">
                <a:latin typeface="Bookman Old Style" pitchFamily="18" charset="0"/>
              </a:rPr>
              <a:t>halogénoalcanes</a:t>
            </a:r>
            <a:r>
              <a:rPr lang="fr-FR" sz="2200" b="1" u="sng" dirty="0" smtClean="0">
                <a:latin typeface="Bookman Old Style" pitchFamily="18" charset="0"/>
              </a:rPr>
              <a:t>, précurseurs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404664"/>
            <a:ext cx="8215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Présentation générale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862112"/>
            <a:ext cx="8892480" cy="32149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Structure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Nomenclature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les organomagnésiens sont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halogénures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d’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alkyl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magnésium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1680" y="807120"/>
            <a:ext cx="74523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organomagnésiens mixtes ont pour formule 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Mg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chaîne carbonée   ;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halogène de type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Cl,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420888"/>
            <a:ext cx="2571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420888"/>
            <a:ext cx="2847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50825" y="2563763"/>
            <a:ext cx="1081088" cy="43338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268538" y="2492326"/>
            <a:ext cx="431800" cy="36036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580063" y="2997151"/>
            <a:ext cx="431800" cy="35877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059113" y="2852936"/>
            <a:ext cx="1512887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388" y="3068588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Chlorure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propyl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magnésium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843808" y="3355926"/>
            <a:ext cx="31680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Bromure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fr-FR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méthyl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butyl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magnésium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300192" y="3355926"/>
            <a:ext cx="2448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Iodure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phényl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magnésium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588125" y="2432001"/>
            <a:ext cx="2305050" cy="923925"/>
            <a:chOff x="6588125" y="2432001"/>
            <a:chExt cx="2305050" cy="9239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125" y="2432001"/>
              <a:ext cx="230505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Connecteur droit 18"/>
            <p:cNvCxnSpPr/>
            <p:nvPr/>
          </p:nvCxnSpPr>
          <p:spPr>
            <a:xfrm>
              <a:off x="7287096" y="2560712"/>
              <a:ext cx="216024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à coins arrondis 12"/>
          <p:cNvSpPr/>
          <p:nvPr/>
        </p:nvSpPr>
        <p:spPr>
          <a:xfrm>
            <a:off x="6592416" y="2420888"/>
            <a:ext cx="1150937" cy="93503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9552" y="4438853"/>
            <a:ext cx="71641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Préparation à partir d’</a:t>
            </a:r>
            <a:r>
              <a:rPr lang="fr-FR" sz="22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halogénoalcanes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479889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400" dirty="0" smtClean="0"/>
              <a:t>Les </a:t>
            </a:r>
            <a:r>
              <a:rPr lang="fr-FR" sz="2400" dirty="0"/>
              <a:t>organomagnésiens mixtes sont préparés par réaction du </a:t>
            </a:r>
            <a:r>
              <a:rPr lang="fr-FR" sz="2400" dirty="0" err="1" smtClean="0"/>
              <a:t>magné-sium</a:t>
            </a:r>
            <a:r>
              <a:rPr lang="fr-FR" sz="2400" dirty="0" smtClean="0"/>
              <a:t> </a:t>
            </a:r>
            <a:r>
              <a:rPr lang="fr-FR" sz="2400" dirty="0"/>
              <a:t>métallique </a:t>
            </a:r>
            <a:r>
              <a:rPr lang="fr-FR" sz="2400" b="1" dirty="0">
                <a:sym typeface="Wingdings 2" pitchFamily="18" charset="2"/>
              </a:rPr>
              <a:t>Mg</a:t>
            </a:r>
            <a:r>
              <a:rPr lang="fr-FR" sz="2400" dirty="0">
                <a:sym typeface="Wingdings 2" pitchFamily="18" charset="2"/>
              </a:rPr>
              <a:t> sur un </a:t>
            </a:r>
            <a:r>
              <a:rPr lang="fr-FR" sz="2400" dirty="0" err="1">
                <a:sym typeface="Wingdings 2" pitchFamily="18" charset="2"/>
              </a:rPr>
              <a:t>halogénoalcane</a:t>
            </a:r>
            <a:r>
              <a:rPr lang="fr-FR" sz="2400" dirty="0">
                <a:sym typeface="Wingdings 2" pitchFamily="18" charset="2"/>
              </a:rPr>
              <a:t> </a:t>
            </a:r>
            <a:r>
              <a:rPr lang="fr-FR" sz="2400" b="1" dirty="0">
                <a:sym typeface="Wingdings 2" pitchFamily="18" charset="2"/>
              </a:rPr>
              <a:t>RX</a:t>
            </a:r>
            <a:r>
              <a:rPr lang="fr-FR" sz="2400" dirty="0">
                <a:sym typeface="Wingdings 2" pitchFamily="18" charset="2"/>
              </a:rPr>
              <a:t> selon l’équation </a:t>
            </a:r>
            <a:r>
              <a:rPr lang="fr-FR" sz="2400" dirty="0" smtClean="0">
                <a:sym typeface="Wingdings 2" pitchFamily="18" charset="2"/>
              </a:rPr>
              <a:t>:</a:t>
            </a:r>
            <a:endParaRPr lang="fr-FR" sz="2400" b="1" dirty="0">
              <a:sym typeface="Wingdings 3" pitchFamily="18" charset="2"/>
            </a:endParaRPr>
          </a:p>
          <a:p>
            <a:pPr indent="449263" eaLnBrk="0" hangingPunct="0"/>
            <a:endParaRPr lang="fr-FR" sz="2400" b="1" dirty="0">
              <a:latin typeface="Calibri" pitchFamily="34" charset="0"/>
              <a:sym typeface="Wingdings 3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720" y="5662989"/>
            <a:ext cx="47525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R</a:t>
            </a:r>
            <a:r>
              <a:rPr lang="fr-FR" sz="3600" b="1" dirty="0" smtClean="0">
                <a:solidFill>
                  <a:srgbClr val="00B0F0"/>
                </a:solidFill>
                <a:sym typeface="Wingdings 2" pitchFamily="18" charset="2"/>
              </a:rPr>
              <a:t>X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+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Mg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3" pitchFamily="18" charset="2"/>
              </a:rPr>
              <a:t></a:t>
            </a:r>
            <a:r>
              <a:rPr lang="fr-FR" sz="3600" b="1" dirty="0" smtClean="0">
                <a:solidFill>
                  <a:srgbClr val="FF0000"/>
                </a:solidFill>
                <a:sym typeface="Wingdings 3" pitchFamily="18" charset="2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 R</a:t>
            </a:r>
            <a:r>
              <a:rPr lang="fr-FR" sz="3600" b="1" dirty="0" smtClean="0"/>
              <a:t>–</a:t>
            </a:r>
            <a:r>
              <a:rPr lang="fr-FR" sz="3600" b="1" dirty="0" err="1" smtClean="0"/>
              <a:t>Mg–</a:t>
            </a:r>
            <a:r>
              <a:rPr lang="fr-FR" sz="3600" b="1" dirty="0" err="1" smtClean="0">
                <a:solidFill>
                  <a:srgbClr val="00B0F0"/>
                </a:solidFill>
              </a:rPr>
              <a:t>X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604250" y="2708226"/>
            <a:ext cx="360363" cy="36036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83968" y="25649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1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851920" y="28529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2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32572" y="29164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3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987824" y="28529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4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3491881" y="2348880"/>
            <a:ext cx="216023" cy="430982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solidFill>
              <a:srgbClr val="008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/>
      <p:bldP spid="16" grpId="0"/>
      <p:bldP spid="17" grpId="0"/>
      <p:bldP spid="13" grpId="0" animBg="1"/>
      <p:bldP spid="21" grpId="0"/>
      <p:bldP spid="22" grpId="0"/>
      <p:bldP spid="24" grpId="0" animBg="1"/>
      <p:bldP spid="11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179512" y="44624"/>
          <a:ext cx="8748463" cy="1421316"/>
        </p:xfrm>
        <a:graphic>
          <a:graphicData uri="http://schemas.openxmlformats.org/drawingml/2006/table">
            <a:tbl>
              <a:tblPr/>
              <a:tblGrid>
                <a:gridCol w="4135739"/>
                <a:gridCol w="1153181"/>
                <a:gridCol w="1153181"/>
                <a:gridCol w="1153181"/>
                <a:gridCol w="1153181"/>
              </a:tblGrid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Liaison C –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Times New Roman"/>
                        </a:rPr>
                        <a:t>X</a:t>
                      </a:r>
                      <a:endParaRPr lang="fr-FR" sz="18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F</a:t>
                      </a:r>
                      <a:endParaRPr lang="fr-FR" sz="18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Cl</a:t>
                      </a:r>
                      <a:endParaRPr lang="fr-FR" sz="18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1800" b="1" dirty="0" err="1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Br</a:t>
                      </a:r>
                      <a:endParaRPr lang="fr-FR" sz="18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I</a:t>
                      </a:r>
                      <a:endParaRPr lang="fr-FR" sz="18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Energie de la liaison C – X 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en kJ.mol</a:t>
                      </a:r>
                      <a:r>
                        <a:rPr lang="fr-FR" sz="1800" b="1" baseline="30000" dirty="0">
                          <a:latin typeface="Comic Sans MS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)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485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327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285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213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Polarisabilité relative par rapport à la liaison C – F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4,1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5,9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Arial Unicode MS"/>
                          <a:cs typeface="Times New Roman"/>
                        </a:rPr>
                        <a:t>9,1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7504" y="1495801"/>
            <a:ext cx="8928992" cy="12851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251520" y="1491604"/>
            <a:ext cx="871296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Du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FLUOR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IODE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de plus en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fragile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de plus en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polarisable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elle se cassera donc plus facilement.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95536" y="2099805"/>
            <a:ext cx="8424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réactivité de la liaison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Carbone–Halogène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augmente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quand on descend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colonne des halogènes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2924944"/>
            <a:ext cx="935704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300" b="1" u="sng" dirty="0" smtClean="0">
                <a:latin typeface="Bookman Old Style" pitchFamily="18" charset="0"/>
              </a:rPr>
              <a:t>II-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Substitutions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Nucléophiles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sur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err="1" smtClean="0">
                <a:latin typeface="Bookman Old Style" pitchFamily="18" charset="0"/>
              </a:rPr>
              <a:t>monohalogénoalcanes</a:t>
            </a:r>
            <a:endParaRPr lang="fr-FR" sz="23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3568" y="3318830"/>
            <a:ext cx="4515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Description générale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504" y="3750878"/>
            <a:ext cx="8928992" cy="20543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/>
              <a:t>     Le </a:t>
            </a:r>
            <a:r>
              <a:rPr lang="fr-FR" sz="2000" b="1" i="1" dirty="0"/>
              <a:t>carbone électrophile </a:t>
            </a:r>
            <a:r>
              <a:rPr lang="fr-FR" sz="2000" dirty="0"/>
              <a:t>de la liaison C–X est un </a:t>
            </a:r>
            <a:r>
              <a:rPr lang="fr-FR" sz="2000" b="1" i="1" dirty="0"/>
              <a:t>site sur lequel pourra se fixer un réactif nucléophile</a:t>
            </a:r>
            <a:r>
              <a:rPr lang="fr-FR" sz="2000" dirty="0"/>
              <a:t>, en contrepartie de la rupture de la liaison C–X. Le bilan de la réaction mise en jeu peut alors s’écrire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59632" y="4758990"/>
            <a:ext cx="7200800" cy="520476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+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R–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 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+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5843426"/>
            <a:ext cx="8696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ions cyanure réagissent sur le 1-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bromopropane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 l="23152" t="51239" r="65981" b="40361"/>
          <a:stretch>
            <a:fillRect/>
          </a:stretch>
        </p:blipFill>
        <p:spPr bwMode="auto">
          <a:xfrm>
            <a:off x="2915816" y="6254251"/>
            <a:ext cx="1260648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 l="38921" t="51239" r="59189" b="40361"/>
          <a:stretch>
            <a:fillRect/>
          </a:stretch>
        </p:blipFill>
        <p:spPr bwMode="auto">
          <a:xfrm>
            <a:off x="2759100" y="6254251"/>
            <a:ext cx="219243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 l="45954" t="51239" r="33257" b="40361"/>
          <a:stretch>
            <a:fillRect/>
          </a:stretch>
        </p:blipFill>
        <p:spPr bwMode="auto">
          <a:xfrm>
            <a:off x="179512" y="6254251"/>
            <a:ext cx="2411674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 l="40162" t="51239" r="34796" b="41201"/>
          <a:stretch>
            <a:fillRect/>
          </a:stretch>
        </p:blipFill>
        <p:spPr bwMode="auto">
          <a:xfrm>
            <a:off x="5004048" y="6254251"/>
            <a:ext cx="2904971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l="70819" t="51239" r="27291" b="41201"/>
          <a:stretch>
            <a:fillRect/>
          </a:stretch>
        </p:blipFill>
        <p:spPr bwMode="auto">
          <a:xfrm>
            <a:off x="8100392" y="6254251"/>
            <a:ext cx="219243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77852" t="51239" r="16841" b="41201"/>
          <a:stretch>
            <a:fillRect/>
          </a:stretch>
        </p:blipFill>
        <p:spPr bwMode="auto">
          <a:xfrm>
            <a:off x="8528318" y="6254251"/>
            <a:ext cx="615682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4283968" y="6398267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42230" y="5359552"/>
            <a:ext cx="8856983" cy="3847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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Conditions opératoires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Solvant généralement polaire / Pas de chauffage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92" y="6323"/>
            <a:chExt cx="10424" cy="7615"/>
          </a:xfrm>
        </p:grpSpPr>
        <p:pic>
          <p:nvPicPr>
            <p:cNvPr id="348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" y="6323"/>
              <a:ext cx="10424" cy="76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4829" name="Freeform 3" descr="Grands confettis"/>
            <p:cNvSpPr>
              <a:spLocks/>
            </p:cNvSpPr>
            <p:nvPr/>
          </p:nvSpPr>
          <p:spPr bwMode="auto">
            <a:xfrm>
              <a:off x="7546" y="6481"/>
              <a:ext cx="600" cy="346"/>
            </a:xfrm>
            <a:custGeom>
              <a:avLst/>
              <a:gdLst>
                <a:gd name="T0" fmla="*/ 0 w 600"/>
                <a:gd name="T1" fmla="*/ 214 h 346"/>
                <a:gd name="T2" fmla="*/ 290 w 600"/>
                <a:gd name="T3" fmla="*/ 93 h 346"/>
                <a:gd name="T4" fmla="*/ 514 w 600"/>
                <a:gd name="T5" fmla="*/ 8 h 346"/>
                <a:gd name="T6" fmla="*/ 589 w 600"/>
                <a:gd name="T7" fmla="*/ 139 h 346"/>
                <a:gd name="T8" fmla="*/ 449 w 600"/>
                <a:gd name="T9" fmla="*/ 195 h 346"/>
                <a:gd name="T10" fmla="*/ 280 w 600"/>
                <a:gd name="T11" fmla="*/ 270 h 346"/>
                <a:gd name="T12" fmla="*/ 103 w 600"/>
                <a:gd name="T13" fmla="*/ 336 h 346"/>
                <a:gd name="T14" fmla="*/ 56 w 600"/>
                <a:gd name="T15" fmla="*/ 326 h 346"/>
                <a:gd name="T16" fmla="*/ 0 w 600"/>
                <a:gd name="T17" fmla="*/ 214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0"/>
                <a:gd name="T28" fmla="*/ 0 h 346"/>
                <a:gd name="T29" fmla="*/ 600 w 600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0" h="346">
                  <a:moveTo>
                    <a:pt x="0" y="214"/>
                  </a:moveTo>
                  <a:cubicBezTo>
                    <a:pt x="38" y="177"/>
                    <a:pt x="204" y="127"/>
                    <a:pt x="290" y="93"/>
                  </a:cubicBezTo>
                  <a:cubicBezTo>
                    <a:pt x="376" y="59"/>
                    <a:pt x="464" y="0"/>
                    <a:pt x="514" y="8"/>
                  </a:cubicBezTo>
                  <a:cubicBezTo>
                    <a:pt x="564" y="16"/>
                    <a:pt x="600" y="108"/>
                    <a:pt x="589" y="139"/>
                  </a:cubicBezTo>
                  <a:cubicBezTo>
                    <a:pt x="578" y="170"/>
                    <a:pt x="500" y="173"/>
                    <a:pt x="449" y="195"/>
                  </a:cubicBezTo>
                  <a:cubicBezTo>
                    <a:pt x="398" y="217"/>
                    <a:pt x="338" y="247"/>
                    <a:pt x="280" y="270"/>
                  </a:cubicBezTo>
                  <a:cubicBezTo>
                    <a:pt x="222" y="293"/>
                    <a:pt x="140" y="327"/>
                    <a:pt x="103" y="336"/>
                  </a:cubicBezTo>
                  <a:cubicBezTo>
                    <a:pt x="66" y="345"/>
                    <a:pt x="73" y="346"/>
                    <a:pt x="56" y="326"/>
                  </a:cubicBezTo>
                  <a:cubicBezTo>
                    <a:pt x="39" y="306"/>
                    <a:pt x="12" y="237"/>
                    <a:pt x="0" y="214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7812088" y="3860800"/>
            <a:ext cx="1152525" cy="28733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500563" y="5373688"/>
            <a:ext cx="1079500" cy="28733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0" y="1844675"/>
            <a:ext cx="1042988" cy="2889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500563" y="1844675"/>
            <a:ext cx="755650" cy="2889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708400" y="115888"/>
            <a:ext cx="2376488" cy="2889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667625" y="981075"/>
            <a:ext cx="865188" cy="36036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067175" y="2852738"/>
            <a:ext cx="865188" cy="36036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991475" y="3357563"/>
            <a:ext cx="973138" cy="28733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66713" y="3716338"/>
            <a:ext cx="973137" cy="28733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476672"/>
            <a:ext cx="47525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R</a:t>
            </a:r>
            <a:r>
              <a:rPr lang="fr-FR" sz="3600" b="1" dirty="0" smtClean="0">
                <a:solidFill>
                  <a:srgbClr val="00B0F0"/>
                </a:solidFill>
                <a:sym typeface="Wingdings 2" pitchFamily="18" charset="2"/>
              </a:rPr>
              <a:t>X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+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Mg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3" pitchFamily="18" charset="2"/>
              </a:rPr>
              <a:t></a:t>
            </a:r>
            <a:r>
              <a:rPr lang="fr-FR" sz="3600" b="1" dirty="0" smtClean="0">
                <a:solidFill>
                  <a:srgbClr val="FF0000"/>
                </a:solidFill>
                <a:sym typeface="Wingdings 3" pitchFamily="18" charset="2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 R</a:t>
            </a:r>
            <a:r>
              <a:rPr lang="fr-FR" sz="3600" b="1" dirty="0" smtClean="0"/>
              <a:t>–</a:t>
            </a:r>
            <a:r>
              <a:rPr lang="fr-FR" sz="3600" b="1" dirty="0" err="1" smtClean="0"/>
              <a:t>Mg–</a:t>
            </a:r>
            <a:r>
              <a:rPr lang="fr-FR" sz="3600" b="1" dirty="0" err="1" smtClean="0">
                <a:solidFill>
                  <a:srgbClr val="00B0F0"/>
                </a:solidFill>
              </a:rPr>
              <a:t>X</a:t>
            </a:r>
            <a:endParaRPr lang="fr-F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01008"/>
            <a:ext cx="266382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3" cstate="print"/>
          <a:srcRect l="5802" t="2426" r="4271" b="63615"/>
          <a:stretch>
            <a:fillRect/>
          </a:stretch>
        </p:blipFill>
        <p:spPr bwMode="auto">
          <a:xfrm>
            <a:off x="1619672" y="1988840"/>
            <a:ext cx="2551141" cy="11521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6372226" cy="81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900112" y="836613"/>
            <a:ext cx="7344295" cy="5761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solidFill>
                  <a:srgbClr val="FF0000"/>
                </a:solidFill>
              </a:rPr>
              <a:t>Etheroxydes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= </a:t>
            </a:r>
            <a:r>
              <a:rPr lang="fr-FR" sz="2400" b="1" dirty="0">
                <a:solidFill>
                  <a:schemeClr val="tx1"/>
                </a:solidFill>
              </a:rPr>
              <a:t>molécules possédant le groupe </a:t>
            </a:r>
            <a:r>
              <a:rPr lang="fr-FR" sz="2400" b="1" dirty="0">
                <a:solidFill>
                  <a:srgbClr val="C00000"/>
                </a:solidFill>
              </a:rPr>
              <a:t>C – O – C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0" y="0"/>
            <a:ext cx="914400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choisir un </a:t>
            </a:r>
            <a:r>
              <a:rPr lang="fr-FR" sz="2400" b="1" dirty="0">
                <a:solidFill>
                  <a:srgbClr val="FF0000"/>
                </a:solidFill>
              </a:rPr>
              <a:t>solvant</a:t>
            </a:r>
            <a:r>
              <a:rPr lang="fr-FR" sz="2400" b="1" dirty="0">
                <a:solidFill>
                  <a:srgbClr val="002060"/>
                </a:solidFill>
              </a:rPr>
              <a:t> appartenant à la famille des </a:t>
            </a:r>
            <a:r>
              <a:rPr lang="fr-FR" sz="2400" b="1" dirty="0" err="1">
                <a:solidFill>
                  <a:srgbClr val="FF0000"/>
                </a:solidFill>
              </a:rPr>
              <a:t>étheroxydes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l="5638" t="41236" r="4150" b="5399"/>
          <a:stretch>
            <a:fillRect/>
          </a:stretch>
        </p:blipFill>
        <p:spPr bwMode="auto">
          <a:xfrm>
            <a:off x="4644008" y="1628800"/>
            <a:ext cx="2808312" cy="18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8396" y="5805264"/>
            <a:ext cx="669585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5536" y="5877272"/>
            <a:ext cx="63367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solvants éthérés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stabilisent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l’organomagnésien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comblant les lacunes électroniques du magnésium.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0" y="0"/>
            <a:ext cx="914400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choisir un </a:t>
            </a:r>
            <a:r>
              <a:rPr lang="fr-FR" sz="2400" b="1" dirty="0">
                <a:solidFill>
                  <a:srgbClr val="FF0000"/>
                </a:solidFill>
              </a:rPr>
              <a:t>solvant</a:t>
            </a:r>
            <a:r>
              <a:rPr lang="fr-FR" sz="2400" b="1" dirty="0">
                <a:solidFill>
                  <a:srgbClr val="002060"/>
                </a:solidFill>
              </a:rPr>
              <a:t> appartenant à la famille des </a:t>
            </a:r>
            <a:r>
              <a:rPr lang="fr-FR" sz="2400" b="1" dirty="0" err="1">
                <a:solidFill>
                  <a:srgbClr val="FF0000"/>
                </a:solidFill>
              </a:rPr>
              <a:t>étheroxydes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548680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7544" y="540172"/>
            <a:ext cx="8424936" cy="7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Les solvants éthérés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stabilisent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l’organomagnésien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comblant les lacunes électroniques du magnésium. 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8396" y="4178796"/>
            <a:ext cx="8928100" cy="1002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940" y="2869952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85963" y="2920752"/>
            <a:ext cx="705643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i="1" dirty="0" smtClean="0"/>
              <a:t>Verrerie placée </a:t>
            </a:r>
            <a:r>
              <a:rPr lang="fr-FR" sz="2000" b="1" i="1" dirty="0"/>
              <a:t>à l’étuve</a:t>
            </a:r>
            <a:r>
              <a:rPr lang="fr-FR" sz="2000" i="1" dirty="0"/>
              <a:t> durant plusieurs heures avant utilisation </a:t>
            </a:r>
            <a:r>
              <a:rPr lang="fr-FR" sz="2000" i="1" dirty="0" smtClean="0"/>
              <a:t>+ présence de </a:t>
            </a:r>
            <a:r>
              <a:rPr lang="fr-FR" sz="2000" b="1" i="1" dirty="0" smtClean="0"/>
              <a:t>tamis moléculaires</a:t>
            </a:r>
            <a:r>
              <a:rPr lang="fr-FR" sz="2000" i="1" dirty="0"/>
              <a:t> </a:t>
            </a:r>
            <a:r>
              <a:rPr lang="fr-FR" sz="2000" i="1" dirty="0" smtClean="0"/>
              <a:t>dans les solvants.</a:t>
            </a:r>
            <a:endParaRPr lang="fr-FR" sz="20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7950" y="1855316"/>
            <a:ext cx="8928100" cy="1002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395288" y="1855316"/>
            <a:ext cx="8640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Toute trace d’eau est à proscrire car les organomagnésiens mixtes sont des bases fortes qui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réagissent violemment avec l’eau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une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réac-tion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acide/base.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0" y="1398116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choisir </a:t>
            </a:r>
            <a:r>
              <a:rPr lang="fr-FR" sz="2400" b="1" dirty="0" smtClean="0">
                <a:solidFill>
                  <a:srgbClr val="002060"/>
                </a:solidFill>
              </a:rPr>
              <a:t>un </a:t>
            </a:r>
            <a:r>
              <a:rPr lang="fr-FR" sz="2400" b="1" dirty="0">
                <a:solidFill>
                  <a:srgbClr val="FF0000"/>
                </a:solidFill>
              </a:rPr>
              <a:t>solvant anhydre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0" y="3725540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réaliser </a:t>
            </a:r>
            <a:r>
              <a:rPr lang="fr-FR" sz="2400" b="1" dirty="0">
                <a:solidFill>
                  <a:srgbClr val="FF0000"/>
                </a:solidFill>
              </a:rPr>
              <a:t>un flux de </a:t>
            </a:r>
            <a:r>
              <a:rPr lang="fr-FR" sz="2400" b="1" dirty="0" err="1">
                <a:solidFill>
                  <a:srgbClr val="FF0000"/>
                </a:solidFill>
              </a:rPr>
              <a:t>diazote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796756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Quel est l’intérêt du </a:t>
            </a:r>
            <a:r>
              <a:rPr lang="fr-FR" sz="2400" b="1" dirty="0">
                <a:solidFill>
                  <a:srgbClr val="FF0000"/>
                </a:solidFill>
              </a:rPr>
              <a:t>réfrigérant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403648" y="5220816"/>
            <a:ext cx="66247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Possibilité d’utiliser une </a:t>
            </a:r>
            <a:r>
              <a:rPr lang="fr-FR" sz="20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garde </a:t>
            </a:r>
            <a:r>
              <a:rPr lang="fr-FR" sz="20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chlorure de calcium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23528" y="6300812"/>
            <a:ext cx="3960813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Réaction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exothermique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076056" y="6300812"/>
            <a:ext cx="3816350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Prévoir un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bain d’eau glacée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23528" y="4178796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permet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travailler sous une atmosphère inerte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organo-magnésiens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mixtes, susceptibles de réagir avec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car-bone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/>
      <p:bldP spid="22" grpId="0" animBg="1"/>
      <p:bldP spid="23" grpId="0" animBg="1"/>
      <p:bldP spid="24" grpId="0" animBg="1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396" y="557436"/>
            <a:ext cx="8928100" cy="1002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0" y="53380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réaliser </a:t>
            </a:r>
            <a:r>
              <a:rPr lang="fr-FR" sz="2400" b="1" dirty="0">
                <a:solidFill>
                  <a:srgbClr val="FF0000"/>
                </a:solidFill>
              </a:rPr>
              <a:t>un flux de </a:t>
            </a:r>
            <a:r>
              <a:rPr lang="fr-FR" sz="2400" b="1" dirty="0" err="1">
                <a:solidFill>
                  <a:srgbClr val="FF0000"/>
                </a:solidFill>
              </a:rPr>
              <a:t>diazote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0" y="1781572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Quel est l’intérêt du </a:t>
            </a:r>
            <a:r>
              <a:rPr lang="fr-FR" sz="2400" b="1" dirty="0">
                <a:solidFill>
                  <a:srgbClr val="FF0000"/>
                </a:solidFill>
              </a:rPr>
              <a:t>réfrigérant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2285628"/>
            <a:ext cx="3960813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Réaction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exothermique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076056" y="2285628"/>
            <a:ext cx="3816350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Prévoir un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bain d’eau glacée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557436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permet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travailler sous une atmosphère inerte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organo-magnésiens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mixtes, susceptibles de réagir avec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car-bone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116013" y="3501008"/>
          <a:ext cx="7128790" cy="609600"/>
        </p:xfrm>
        <a:graphic>
          <a:graphicData uri="http://schemas.openxmlformats.org/drawingml/2006/table">
            <a:tbl>
              <a:tblPr/>
              <a:tblGrid>
                <a:gridCol w="1424898"/>
                <a:gridCol w="1425973"/>
                <a:gridCol w="1425973"/>
                <a:gridCol w="1425973"/>
                <a:gridCol w="1425973"/>
              </a:tblGrid>
              <a:tr h="2880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libri"/>
                          <a:ea typeface="Calibri"/>
                          <a:cs typeface="Times New Roman"/>
                        </a:rPr>
                        <a:t>Electronégativités de quelques atomes (échelle de Pauling)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3,16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Br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2,96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2,66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2,55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1,31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4167956"/>
            <a:ext cx="8928100" cy="25734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7504" y="4239964"/>
            <a:ext cx="4175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Halogénoalcane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7504" y="4888036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Organomagnésien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RMgX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Mg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 rot="18407004">
            <a:off x="7220313" y="4423144"/>
            <a:ext cx="104775" cy="731837"/>
          </a:xfrm>
          <a:custGeom>
            <a:avLst/>
            <a:gdLst>
              <a:gd name="connsiteX0" fmla="*/ 0 w 312906"/>
              <a:gd name="connsiteY0" fmla="*/ 0 h 680937"/>
              <a:gd name="connsiteX1" fmla="*/ 311285 w 312906"/>
              <a:gd name="connsiteY1" fmla="*/ 291830 h 680937"/>
              <a:gd name="connsiteX2" fmla="*/ 9727 w 312906"/>
              <a:gd name="connsiteY2" fmla="*/ 680937 h 6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906" h="680937">
                <a:moveTo>
                  <a:pt x="0" y="0"/>
                </a:moveTo>
                <a:cubicBezTo>
                  <a:pt x="154832" y="89170"/>
                  <a:pt x="309664" y="178341"/>
                  <a:pt x="311285" y="291830"/>
                </a:cubicBezTo>
                <a:cubicBezTo>
                  <a:pt x="312906" y="405319"/>
                  <a:pt x="161316" y="543128"/>
                  <a:pt x="9727" y="680937"/>
                </a:cubicBezTo>
              </a:path>
            </a:pathLst>
          </a:custGeom>
          <a:ln w="5715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5796136" y="5373216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carbone subit une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inversion de polarité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323528" y="5445224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Doublet d’électrons qui </a:t>
            </a:r>
            <a:endParaRPr lang="fr-FR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peut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facilement être cédé à un électrophile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4139952" y="4383980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5580112" y="5032052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71600" y="3140968"/>
            <a:ext cx="6088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Relation Structure / Réactivité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508104" y="4383980"/>
            <a:ext cx="1368152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948264" y="5032052"/>
            <a:ext cx="1369829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5320084"/>
            <a:ext cx="431924" cy="3411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2411760" y="409594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ZoneTexte 19"/>
          <p:cNvSpPr txBox="1">
            <a:spLocks noChangeArrowheads="1"/>
          </p:cNvSpPr>
          <p:nvPr/>
        </p:nvSpPr>
        <p:spPr bwMode="auto">
          <a:xfrm>
            <a:off x="2987824" y="468902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 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 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131840" y="6021288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(Propriété qui sera mise à profit dans les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réactions d’allongement de chaînes carbonées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3" grpId="0"/>
      <p:bldP spid="24" grpId="0"/>
      <p:bldP spid="2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115616" y="476672"/>
          <a:ext cx="7128790" cy="609600"/>
        </p:xfrm>
        <a:graphic>
          <a:graphicData uri="http://schemas.openxmlformats.org/drawingml/2006/table">
            <a:tbl>
              <a:tblPr/>
              <a:tblGrid>
                <a:gridCol w="1424898"/>
                <a:gridCol w="1425973"/>
                <a:gridCol w="1425973"/>
                <a:gridCol w="1425973"/>
                <a:gridCol w="1425973"/>
              </a:tblGrid>
              <a:tr h="2880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libri"/>
                          <a:ea typeface="Calibri"/>
                          <a:cs typeface="Times New Roman"/>
                        </a:rPr>
                        <a:t>Electronégativités de quelques atomes (échelle de Pauling)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3,16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Br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2,96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2,66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2,55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1,31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1143620"/>
            <a:ext cx="8928100" cy="25734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7504" y="1215628"/>
            <a:ext cx="4175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Halogénoalcane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7504" y="1863700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Organomagnésien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RMgX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Mg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228184" y="2348880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carbone subit une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inversion de polarité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23528" y="2420888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Doublet d’électrons qui </a:t>
            </a:r>
            <a:endParaRPr lang="fr-FR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peut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facilement être cédé à un électrophile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4139952" y="1359644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5580112" y="2007716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0"/>
            <a:ext cx="6088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Relation Structure / Réactivité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508104" y="1359644"/>
            <a:ext cx="1368152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948264" y="2007716"/>
            <a:ext cx="1369829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491880" y="2295748"/>
            <a:ext cx="431924" cy="3411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9"/>
          <p:cNvSpPr txBox="1">
            <a:spLocks noChangeArrowheads="1"/>
          </p:cNvSpPr>
          <p:nvPr/>
        </p:nvSpPr>
        <p:spPr bwMode="auto">
          <a:xfrm>
            <a:off x="2411760" y="107161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5" name="ZoneTexte 19"/>
          <p:cNvSpPr txBox="1">
            <a:spLocks noChangeArrowheads="1"/>
          </p:cNvSpPr>
          <p:nvPr/>
        </p:nvSpPr>
        <p:spPr bwMode="auto">
          <a:xfrm>
            <a:off x="2987824" y="166469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 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 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31840" y="2996952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(Propriété qui sera mise à profit dans les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réactions d’allongement de chaînes carbonées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79512" y="3786589"/>
            <a:ext cx="9144000" cy="883260"/>
            <a:chOff x="179512" y="4797152"/>
            <a:chExt cx="9144000" cy="88326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9512" y="5157192"/>
              <a:ext cx="914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R</a:t>
              </a:r>
              <a:r>
                <a:rPr kumimoji="0" lang="fr-FR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MgX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 </a:t>
              </a:r>
              <a:r>
                <a:rPr kumimoji="0" lang="fr-FR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équivalent à</a:t>
              </a:r>
              <a:r>
                <a:rPr kumimoji="0" lang="fr-FR" sz="2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l’association de </a:t>
              </a:r>
              <a:r>
                <a:rPr kumimoji="0" lang="fr-FR" sz="28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R|</a:t>
              </a:r>
              <a:r>
                <a:rPr kumimoji="0" lang="fr-FR" sz="2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   </a:t>
              </a:r>
              <a:r>
                <a:rPr kumimoji="0" lang="fr-FR" sz="2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avec</a:t>
              </a:r>
              <a:r>
                <a:rPr kumimoji="0" lang="fr-FR" sz="2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    </a:t>
              </a:r>
              <a:r>
                <a:rPr kumimoji="0" lang="fr-FR" sz="28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MgX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7" name="Groupe 21"/>
            <p:cNvGrpSpPr/>
            <p:nvPr/>
          </p:nvGrpSpPr>
          <p:grpSpPr>
            <a:xfrm>
              <a:off x="6300192" y="4797152"/>
              <a:ext cx="432048" cy="432048"/>
              <a:chOff x="251520" y="4077072"/>
              <a:chExt cx="432048" cy="432048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51520" y="4077072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323528" y="4293096"/>
                <a:ext cx="28803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e 20"/>
            <p:cNvGrpSpPr/>
            <p:nvPr/>
          </p:nvGrpSpPr>
          <p:grpSpPr>
            <a:xfrm>
              <a:off x="7668344" y="4869160"/>
              <a:ext cx="432048" cy="432048"/>
              <a:chOff x="755576" y="4149080"/>
              <a:chExt cx="432048" cy="432048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827584" y="4365104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V="1">
                <a:off x="971600" y="4221088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lipse 30"/>
              <p:cNvSpPr/>
              <p:nvPr/>
            </p:nvSpPr>
            <p:spPr>
              <a:xfrm>
                <a:off x="755576" y="4149080"/>
                <a:ext cx="432048" cy="4320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339752" y="4703529"/>
            <a:ext cx="648072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Organomagnésiens</a:t>
            </a:r>
            <a:r>
              <a:rPr kumimoji="0" lang="fr-FR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= BASES FORTES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1475656" y="478224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843808" y="5302949"/>
            <a:ext cx="568863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 H</a:t>
            </a:r>
            <a:r>
              <a:rPr kumimoji="0" lang="fr-FR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RH   +   HO</a:t>
            </a:r>
            <a:r>
              <a:rPr kumimoji="0" lang="fr-FR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–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021288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087563" y="6021288"/>
            <a:ext cx="705643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i="1" dirty="0" smtClean="0"/>
              <a:t>Réaction </a:t>
            </a:r>
            <a:r>
              <a:rPr lang="fr-FR" sz="2000" b="1" i="1" dirty="0" smtClean="0"/>
              <a:t>à éviter </a:t>
            </a:r>
            <a:r>
              <a:rPr lang="fr-FR" sz="2000" i="1" dirty="0" smtClean="0"/>
              <a:t>lors de la synthèse de l’organomagnésien mais </a:t>
            </a:r>
            <a:r>
              <a:rPr lang="fr-FR" sz="2000" b="1" i="1" dirty="0" smtClean="0"/>
              <a:t>mise à profit </a:t>
            </a:r>
            <a:r>
              <a:rPr lang="fr-FR" sz="2000" i="1" dirty="0" smtClean="0"/>
              <a:t>pour le détruire à l’issue d’une synthèse.</a:t>
            </a:r>
            <a:endParaRPr lang="fr-FR" sz="2000" dirty="0"/>
          </a:p>
        </p:txBody>
      </p:sp>
      <p:sp>
        <p:nvSpPr>
          <p:cNvPr id="39" name="Forme libre 38"/>
          <p:cNvSpPr/>
          <p:nvPr/>
        </p:nvSpPr>
        <p:spPr>
          <a:xfrm rot="18407004">
            <a:off x="7292320" y="1307924"/>
            <a:ext cx="104775" cy="731837"/>
          </a:xfrm>
          <a:custGeom>
            <a:avLst/>
            <a:gdLst>
              <a:gd name="connsiteX0" fmla="*/ 0 w 312906"/>
              <a:gd name="connsiteY0" fmla="*/ 0 h 680937"/>
              <a:gd name="connsiteX1" fmla="*/ 311285 w 312906"/>
              <a:gd name="connsiteY1" fmla="*/ 291830 h 680937"/>
              <a:gd name="connsiteX2" fmla="*/ 9727 w 312906"/>
              <a:gd name="connsiteY2" fmla="*/ 680937 h 6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906" h="680937">
                <a:moveTo>
                  <a:pt x="0" y="0"/>
                </a:moveTo>
                <a:cubicBezTo>
                  <a:pt x="154832" y="89170"/>
                  <a:pt x="309664" y="178341"/>
                  <a:pt x="311285" y="291830"/>
                </a:cubicBezTo>
                <a:cubicBezTo>
                  <a:pt x="312906" y="405319"/>
                  <a:pt x="161316" y="543128"/>
                  <a:pt x="9727" y="680937"/>
                </a:cubicBezTo>
              </a:path>
            </a:pathLst>
          </a:custGeom>
          <a:ln w="5715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35704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300" b="1" u="sng" dirty="0" smtClean="0">
                <a:latin typeface="Bookman Old Style" pitchFamily="18" charset="0"/>
              </a:rPr>
              <a:t>II-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Substitutions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Nucléophiles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sur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err="1" smtClean="0">
                <a:latin typeface="Bookman Old Style" pitchFamily="18" charset="0"/>
              </a:rPr>
              <a:t>monohalogenoalcanes</a:t>
            </a:r>
            <a:endParaRPr lang="fr-FR" sz="23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315733"/>
            <a:ext cx="4515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Description générale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714730"/>
            <a:ext cx="8928992" cy="199419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/>
              <a:t>     Le </a:t>
            </a:r>
            <a:r>
              <a:rPr lang="fr-FR" sz="2000" b="1" i="1" dirty="0"/>
              <a:t>carbone électrophile </a:t>
            </a:r>
            <a:r>
              <a:rPr lang="fr-FR" sz="2000" dirty="0"/>
              <a:t>de la liaison C–X est un </a:t>
            </a:r>
            <a:r>
              <a:rPr lang="fr-FR" sz="2000" b="1" i="1" dirty="0"/>
              <a:t>site sur lequel pourra se fixer un réactif nucléophile</a:t>
            </a:r>
            <a:r>
              <a:rPr lang="fr-FR" sz="2000" dirty="0"/>
              <a:t>, en contrepartie de la rupture de la liaison C–X. Le bilan de la réaction mise en jeu peut alors s’écrire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9632" y="1678774"/>
            <a:ext cx="7200800" cy="520476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+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R–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+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2230" y="2268438"/>
            <a:ext cx="8856983" cy="3847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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Conditions opératoires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Solvant généralement polaire / Pas de chauffage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2664852"/>
            <a:ext cx="8696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ions cyanure réagissent sur le 1-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bromopropane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l="23152" t="51239" r="65981" b="40361"/>
          <a:stretch>
            <a:fillRect/>
          </a:stretch>
        </p:blipFill>
        <p:spPr bwMode="auto">
          <a:xfrm>
            <a:off x="2915816" y="3052037"/>
            <a:ext cx="1260648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38921" t="51239" r="59189" b="40361"/>
          <a:stretch>
            <a:fillRect/>
          </a:stretch>
        </p:blipFill>
        <p:spPr bwMode="auto">
          <a:xfrm>
            <a:off x="2759100" y="3052037"/>
            <a:ext cx="219243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5954" t="51239" r="33257" b="40361"/>
          <a:stretch>
            <a:fillRect/>
          </a:stretch>
        </p:blipFill>
        <p:spPr bwMode="auto">
          <a:xfrm>
            <a:off x="179512" y="3052037"/>
            <a:ext cx="2411674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l="40162" t="51239" r="34796" b="41201"/>
          <a:stretch>
            <a:fillRect/>
          </a:stretch>
        </p:blipFill>
        <p:spPr bwMode="auto">
          <a:xfrm>
            <a:off x="5004048" y="3052037"/>
            <a:ext cx="2904971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70819" t="51239" r="27291" b="41201"/>
          <a:stretch>
            <a:fillRect/>
          </a:stretch>
        </p:blipFill>
        <p:spPr bwMode="auto">
          <a:xfrm>
            <a:off x="8100392" y="3052037"/>
            <a:ext cx="219243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77852" t="51239" r="16841" b="41201"/>
          <a:stretch>
            <a:fillRect/>
          </a:stretch>
        </p:blipFill>
        <p:spPr bwMode="auto">
          <a:xfrm>
            <a:off x="8528318" y="3052037"/>
            <a:ext cx="615682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4283968" y="3196053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2123728" y="3124045"/>
            <a:ext cx="504056" cy="432048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020272" y="3124045"/>
            <a:ext cx="93610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634007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 NUCLEOPHILE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Laquelle des espèces ci-dessus peut être qualifiée de 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52407" y="3950066"/>
            <a:ext cx="889248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cours de cette réaction, l’atome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1-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bromopropane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remplacé par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24415" y="4837912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remplace l’atome de brome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apporté par un réactif nucléophile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(ici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79512" y="5805264"/>
            <a:ext cx="8748464" cy="1008112"/>
            <a:chOff x="395536" y="2765251"/>
            <a:chExt cx="8748464" cy="1008112"/>
          </a:xfrm>
        </p:grpSpPr>
        <p:sp>
          <p:nvSpPr>
            <p:cNvPr id="22" name="Rectangle 21"/>
            <p:cNvSpPr/>
            <p:nvPr/>
          </p:nvSpPr>
          <p:spPr>
            <a:xfrm>
              <a:off x="683568" y="2780928"/>
              <a:ext cx="129614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Text Box 1"/>
            <p:cNvSpPr txBox="1">
              <a:spLocks noChangeArrowheads="1"/>
            </p:cNvSpPr>
            <p:nvPr/>
          </p:nvSpPr>
          <p:spPr bwMode="auto">
            <a:xfrm>
              <a:off x="395536" y="2765251"/>
              <a:ext cx="874846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Définition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: 	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’espèce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NUCLEOFUGE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est le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produit issu de l’atome ou </a:t>
              </a: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		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du groupe d’atomes perdu par le substrat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.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55576" y="649094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s’agit ici de l’ion </a:t>
            </a:r>
            <a:r>
              <a:rPr lang="fr-FR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918" grpId="0"/>
      <p:bldP spid="38919" grpId="0"/>
      <p:bldP spid="389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580618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 NUCLEOPHILE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Laquelle des espèces ci-dessus peut être qualifiée de 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2" pitchFamily="18" charset="2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95536" y="2765251"/>
            <a:ext cx="8748464" cy="1008112"/>
            <a:chOff x="395536" y="2765251"/>
            <a:chExt cx="8748464" cy="1008112"/>
          </a:xfrm>
        </p:grpSpPr>
        <p:sp>
          <p:nvSpPr>
            <p:cNvPr id="19" name="Rectangle 18"/>
            <p:cNvSpPr/>
            <p:nvPr/>
          </p:nvSpPr>
          <p:spPr>
            <a:xfrm>
              <a:off x="683568" y="2780928"/>
              <a:ext cx="129614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25" name="Text Box 1"/>
            <p:cNvSpPr txBox="1">
              <a:spLocks noChangeArrowheads="1"/>
            </p:cNvSpPr>
            <p:nvPr/>
          </p:nvSpPr>
          <p:spPr bwMode="auto">
            <a:xfrm>
              <a:off x="395536" y="2765251"/>
              <a:ext cx="874846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Définition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: 	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’espèce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NUCLEOFUGE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est le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produit issu de l’atome ou </a:t>
              </a: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		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du groupe d’atomes perdu par le substrat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.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3152" t="51239" r="65981" b="40361"/>
          <a:stretch>
            <a:fillRect/>
          </a:stretch>
        </p:blipFill>
        <p:spPr bwMode="auto">
          <a:xfrm>
            <a:off x="2987824" y="0"/>
            <a:ext cx="1260648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8921" t="51239" r="59189" b="40361"/>
          <a:stretch>
            <a:fillRect/>
          </a:stretch>
        </p:blipFill>
        <p:spPr bwMode="auto">
          <a:xfrm>
            <a:off x="2831108" y="0"/>
            <a:ext cx="219243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45954" t="51239" r="33257" b="40361"/>
          <a:stretch>
            <a:fillRect/>
          </a:stretch>
        </p:blipFill>
        <p:spPr bwMode="auto">
          <a:xfrm>
            <a:off x="179512" y="0"/>
            <a:ext cx="2411674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40162" t="51239" r="34796" b="41201"/>
          <a:stretch>
            <a:fillRect/>
          </a:stretch>
        </p:blipFill>
        <p:spPr bwMode="auto">
          <a:xfrm>
            <a:off x="5004048" y="4554"/>
            <a:ext cx="2904971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70819" t="51239" r="27291" b="41201"/>
          <a:stretch>
            <a:fillRect/>
          </a:stretch>
        </p:blipFill>
        <p:spPr bwMode="auto">
          <a:xfrm>
            <a:off x="8100392" y="0"/>
            <a:ext cx="219243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77852" t="51239" r="16841" b="41201"/>
          <a:stretch>
            <a:fillRect/>
          </a:stretch>
        </p:blipFill>
        <p:spPr bwMode="auto">
          <a:xfrm>
            <a:off x="8528318" y="4554"/>
            <a:ext cx="615682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4283968" y="148570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2123728" y="112078"/>
            <a:ext cx="504056" cy="432048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020272" y="116632"/>
            <a:ext cx="93610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2407" y="896677"/>
            <a:ext cx="889248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cours de cette réaction, l’atome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1-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bromopropane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remplacé par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4415" y="1784523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remplace l’atome de brome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apporté par un réactif nucléophile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(ici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346093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s’agit ici de l’ion </a:t>
            </a:r>
            <a:r>
              <a:rPr lang="fr-FR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1560" y="4221088"/>
            <a:ext cx="81499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deux types de Substitutions Nucléophiles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7864" y="4653136"/>
            <a:ext cx="34563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Times New Roman"/>
              </a:rPr>
              <a:t>Résultats expérimentaux</a:t>
            </a:r>
            <a:endParaRPr lang="fr-FR" sz="28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22" name="Image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157192"/>
            <a:ext cx="4915146" cy="15121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 cstate="print"/>
          <a:srcRect l="11340" t="48719" r="71178" b="45401"/>
          <a:stretch>
            <a:fillRect/>
          </a:stretch>
        </p:blipFill>
        <p:spPr bwMode="auto">
          <a:xfrm>
            <a:off x="6300192" y="5373216"/>
            <a:ext cx="2304256" cy="4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8767" t="48719" r="52278" b="45499"/>
          <a:stretch>
            <a:fillRect/>
          </a:stretch>
        </p:blipFill>
        <p:spPr bwMode="auto">
          <a:xfrm>
            <a:off x="6084168" y="5805264"/>
            <a:ext cx="2888704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0" y="332656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484784"/>
            <a:ext cx="81499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deux types de Substitutions Nucléophiles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1916832"/>
            <a:ext cx="34563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Times New Roman"/>
              </a:rPr>
              <a:t>Résultats expérimentaux</a:t>
            </a:r>
            <a:endParaRPr lang="fr-FR" sz="28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4915146" cy="15121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340" t="48719" r="71178" b="45401"/>
          <a:stretch>
            <a:fillRect/>
          </a:stretch>
        </p:blipFill>
        <p:spPr bwMode="auto">
          <a:xfrm>
            <a:off x="6372200" y="2564904"/>
            <a:ext cx="1923642" cy="3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8767" t="48719" r="52278" b="45499"/>
          <a:stretch>
            <a:fillRect/>
          </a:stretch>
        </p:blipFill>
        <p:spPr bwMode="auto">
          <a:xfrm>
            <a:off x="5868144" y="3068960"/>
            <a:ext cx="2888704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Laquelle des espèces ci-dessus peut être qualifiée de 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23528" y="332656"/>
            <a:ext cx="8748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	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’espèce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 issu de l’atome ou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du groupe d’atomes perdu par le substrat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98072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s’agit ici de l’ion </a:t>
            </a:r>
            <a:r>
              <a:rPr lang="fr-FR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340" t="48719" r="71178" b="45401"/>
          <a:stretch>
            <a:fillRect/>
          </a:stretch>
        </p:blipFill>
        <p:spPr bwMode="auto">
          <a:xfrm>
            <a:off x="7181180" y="4365104"/>
            <a:ext cx="1923642" cy="3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8767" t="48719" r="59948" b="45499"/>
          <a:stretch>
            <a:fillRect/>
          </a:stretch>
        </p:blipFill>
        <p:spPr bwMode="auto">
          <a:xfrm>
            <a:off x="7253188" y="4797152"/>
            <a:ext cx="1719808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11560" y="5733256"/>
            <a:ext cx="7702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80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Résultats</a:t>
            </a: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CINETIQUES</a:t>
            </a:r>
            <a:r>
              <a:rPr kumimoji="0" lang="fr-FR" sz="2800" b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STEREOCHIMIQUES </a:t>
            </a:r>
            <a:r>
              <a:rPr kumimoji="0" lang="fr-FR" sz="2800" b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057274" y="6230605"/>
            <a:ext cx="309890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MECANISMES</a:t>
            </a:r>
            <a:r>
              <a:rPr kumimoji="0" lang="fr-FR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2267744" y="630932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7164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9343" y="404665"/>
            <a:ext cx="8937153" cy="63367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Mécanisme réactionnel en 1 seul acte élémentaire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Profil réactionnel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3851921" y="1628800"/>
            <a:ext cx="2016224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ym typeface="Wingdings" pitchFamily="2" charset="2"/>
              </a:rPr>
              <a:t>(</a:t>
            </a:r>
            <a:r>
              <a:rPr lang="fr-FR" b="1" i="1" dirty="0" err="1">
                <a:sym typeface="Wingdings" pitchFamily="2" charset="2"/>
              </a:rPr>
              <a:t>Halogénoalcane</a:t>
            </a:r>
            <a:r>
              <a:rPr lang="fr-FR" b="1" i="1" dirty="0">
                <a:sym typeface="Wingdings" pitchFamily="2" charset="2"/>
              </a:rPr>
              <a:t>)</a:t>
            </a:r>
            <a:endParaRPr lang="fr-FR" b="1" i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917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Substitution Nucléophile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bimoléculaire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(S</a:t>
            </a:r>
            <a:r>
              <a:rPr lang="fr-FR" sz="2000" b="1" u="sng" baseline="-25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765175"/>
            <a:ext cx="4324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727075"/>
            <a:ext cx="17287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908050"/>
            <a:ext cx="11525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9"/>
          <p:cNvSpPr txBox="1">
            <a:spLocks noChangeArrowheads="1"/>
          </p:cNvSpPr>
          <p:nvPr/>
        </p:nvSpPr>
        <p:spPr bwMode="auto">
          <a:xfrm>
            <a:off x="3563938" y="94138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Symbol" pitchFamily="18" charset="2"/>
              </a:rPr>
              <a:t> +           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fr-FR" sz="20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" name="Forme libre 7"/>
          <p:cNvSpPr/>
          <p:nvPr/>
        </p:nvSpPr>
        <p:spPr>
          <a:xfrm rot="4184032">
            <a:off x="3871829" y="870954"/>
            <a:ext cx="410052" cy="44908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899592" y="1556792"/>
            <a:ext cx="165576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 dirty="0">
                <a:sym typeface="Wingdings" pitchFamily="2" charset="2"/>
              </a:rPr>
              <a:t>(Nucléophile)</a:t>
            </a:r>
            <a:endParaRPr lang="fr-FR" b="1" i="1" dirty="0"/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179512" y="2155503"/>
            <a:ext cx="878522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200" b="1" i="1" dirty="0" smtClean="0">
                <a:cs typeface="Arial" pitchFamily="34" charset="0"/>
                <a:sym typeface="Wingdings" pitchFamily="2" charset="2"/>
              </a:rPr>
              <a:t>Un </a:t>
            </a:r>
            <a:r>
              <a:rPr lang="fr-FR" sz="2200" b="1" i="1" dirty="0">
                <a:cs typeface="Arial" pitchFamily="34" charset="0"/>
                <a:sym typeface="Wingdings" pitchFamily="2" charset="2"/>
              </a:rPr>
              <a:t>seul acte élémentaire </a:t>
            </a:r>
            <a:r>
              <a:rPr lang="fr-FR" sz="2200" dirty="0" smtClean="0">
                <a:cs typeface="Arial" pitchFamily="34" charset="0"/>
                <a:sym typeface="Wingdings" pitchFamily="2" charset="2"/>
              </a:rPr>
              <a:t>où la liaison </a:t>
            </a:r>
            <a:r>
              <a:rPr lang="fr-FR" sz="2200" b="1" dirty="0" smtClean="0">
                <a:cs typeface="Arial" pitchFamily="34" charset="0"/>
                <a:sym typeface="Wingdings" pitchFamily="2" charset="2"/>
              </a:rPr>
              <a:t>C–O</a:t>
            </a:r>
            <a:r>
              <a:rPr lang="fr-FR" sz="2200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2200" dirty="0">
                <a:cs typeface="Arial" pitchFamily="34" charset="0"/>
                <a:sym typeface="Wingdings" pitchFamily="2" charset="2"/>
              </a:rPr>
              <a:t>se forme </a:t>
            </a:r>
            <a:r>
              <a:rPr lang="fr-FR" sz="2200" u="sng" dirty="0">
                <a:cs typeface="Arial" pitchFamily="34" charset="0"/>
                <a:sym typeface="Wingdings" pitchFamily="2" charset="2"/>
              </a:rPr>
              <a:t>en même temps que</a:t>
            </a:r>
            <a:r>
              <a:rPr lang="fr-FR" sz="2200" dirty="0">
                <a:cs typeface="Arial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cs typeface="Arial" pitchFamily="34" charset="0"/>
                <a:sym typeface="Wingdings" pitchFamily="2" charset="2"/>
              </a:rPr>
              <a:t>la liaison </a:t>
            </a:r>
            <a:r>
              <a:rPr lang="fr-FR" sz="2200" b="1" dirty="0" err="1" smtClean="0">
                <a:cs typeface="Arial" pitchFamily="34" charset="0"/>
                <a:sym typeface="Wingdings" pitchFamily="2" charset="2"/>
              </a:rPr>
              <a:t>C–Cl</a:t>
            </a:r>
            <a:r>
              <a:rPr lang="fr-FR" sz="2200" b="1" dirty="0" smtClean="0">
                <a:cs typeface="Arial" pitchFamily="34" charset="0"/>
                <a:sym typeface="Wingdings" pitchFamily="2" charset="2"/>
              </a:rPr>
              <a:t> </a:t>
            </a:r>
            <a:r>
              <a:rPr lang="fr-FR" sz="2200" dirty="0">
                <a:cs typeface="Arial" pitchFamily="34" charset="0"/>
                <a:sym typeface="Wingdings" pitchFamily="2" charset="2"/>
              </a:rPr>
              <a:t>se casse : o</a:t>
            </a:r>
            <a:r>
              <a:rPr lang="fr-FR" sz="2200" dirty="0">
                <a:cs typeface="Arial" pitchFamily="34" charset="0"/>
              </a:rPr>
              <a:t>n parle de </a:t>
            </a:r>
            <a:r>
              <a:rPr lang="fr-FR" sz="2200" b="1" i="1" dirty="0" smtClean="0">
                <a:solidFill>
                  <a:srgbClr val="FF0000"/>
                </a:solidFill>
                <a:cs typeface="Arial" pitchFamily="34" charset="0"/>
              </a:rPr>
              <a:t>mécanisme CONCERTE </a:t>
            </a:r>
            <a:r>
              <a:rPr lang="fr-FR" sz="2200" dirty="0">
                <a:cs typeface="Arial" pitchFamily="34" charset="0"/>
              </a:rPr>
              <a:t>ou</a:t>
            </a:r>
            <a:r>
              <a:rPr lang="fr-FR" sz="2200" b="1" i="1" dirty="0">
                <a:cs typeface="Arial" pitchFamily="34" charset="0"/>
              </a:rPr>
              <a:t> </a:t>
            </a:r>
            <a:r>
              <a:rPr lang="fr-FR" sz="2200" b="1" i="1" dirty="0" smtClean="0">
                <a:solidFill>
                  <a:srgbClr val="FF0000"/>
                </a:solidFill>
                <a:cs typeface="Arial" pitchFamily="34" charset="0"/>
              </a:rPr>
              <a:t>SYNCHRONE</a:t>
            </a:r>
            <a:endParaRPr lang="fr-FR" sz="2200" b="1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" name="Forme libre 11"/>
          <p:cNvSpPr/>
          <p:nvPr/>
        </p:nvSpPr>
        <p:spPr>
          <a:xfrm rot="7435994" flipH="1">
            <a:off x="2327275" y="788988"/>
            <a:ext cx="903287" cy="121443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1520" y="5373216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[Nu]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79512" y="5877272"/>
            <a:ext cx="403244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211960" y="3140968"/>
            <a:ext cx="4859098" cy="3575835"/>
            <a:chOff x="4211960" y="3039368"/>
            <a:chExt cx="4859098" cy="3575835"/>
          </a:xfrm>
        </p:grpSpPr>
        <p:grpSp>
          <p:nvGrpSpPr>
            <p:cNvPr id="28" name="Groupe 27"/>
            <p:cNvGrpSpPr/>
            <p:nvPr/>
          </p:nvGrpSpPr>
          <p:grpSpPr>
            <a:xfrm>
              <a:off x="4211960" y="3471757"/>
              <a:ext cx="4693915" cy="3143446"/>
              <a:chOff x="4211960" y="3471757"/>
              <a:chExt cx="4693915" cy="3143446"/>
            </a:xfrm>
          </p:grpSpPr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11960" y="3573016"/>
                <a:ext cx="4693915" cy="3042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Forme libre 22"/>
              <p:cNvSpPr/>
              <p:nvPr/>
            </p:nvSpPr>
            <p:spPr>
              <a:xfrm>
                <a:off x="5425440" y="3471757"/>
                <a:ext cx="3230880" cy="1199303"/>
              </a:xfrm>
              <a:custGeom>
                <a:avLst/>
                <a:gdLst>
                  <a:gd name="connsiteX0" fmla="*/ 68580 w 3230880"/>
                  <a:gd name="connsiteY0" fmla="*/ 1016423 h 1199303"/>
                  <a:gd name="connsiteX1" fmla="*/ 68580 w 3230880"/>
                  <a:gd name="connsiteY1" fmla="*/ 1016423 h 1199303"/>
                  <a:gd name="connsiteX2" fmla="*/ 304800 w 3230880"/>
                  <a:gd name="connsiteY2" fmla="*/ 1024043 h 1199303"/>
                  <a:gd name="connsiteX3" fmla="*/ 373380 w 3230880"/>
                  <a:gd name="connsiteY3" fmla="*/ 1016423 h 1199303"/>
                  <a:gd name="connsiteX4" fmla="*/ 449580 w 3230880"/>
                  <a:gd name="connsiteY4" fmla="*/ 1001183 h 1199303"/>
                  <a:gd name="connsiteX5" fmla="*/ 495300 w 3230880"/>
                  <a:gd name="connsiteY5" fmla="*/ 985943 h 1199303"/>
                  <a:gd name="connsiteX6" fmla="*/ 541020 w 3230880"/>
                  <a:gd name="connsiteY6" fmla="*/ 970703 h 1199303"/>
                  <a:gd name="connsiteX7" fmla="*/ 563880 w 3230880"/>
                  <a:gd name="connsiteY7" fmla="*/ 963083 h 1199303"/>
                  <a:gd name="connsiteX8" fmla="*/ 624840 w 3230880"/>
                  <a:gd name="connsiteY8" fmla="*/ 947843 h 1199303"/>
                  <a:gd name="connsiteX9" fmla="*/ 777240 w 3230880"/>
                  <a:gd name="connsiteY9" fmla="*/ 955463 h 1199303"/>
                  <a:gd name="connsiteX10" fmla="*/ 807720 w 3230880"/>
                  <a:gd name="connsiteY10" fmla="*/ 963083 h 1199303"/>
                  <a:gd name="connsiteX11" fmla="*/ 861060 w 3230880"/>
                  <a:gd name="connsiteY11" fmla="*/ 970703 h 1199303"/>
                  <a:gd name="connsiteX12" fmla="*/ 952500 w 3230880"/>
                  <a:gd name="connsiteY12" fmla="*/ 1001183 h 1199303"/>
                  <a:gd name="connsiteX13" fmla="*/ 975360 w 3230880"/>
                  <a:gd name="connsiteY13" fmla="*/ 1008803 h 1199303"/>
                  <a:gd name="connsiteX14" fmla="*/ 998220 w 3230880"/>
                  <a:gd name="connsiteY14" fmla="*/ 1024043 h 1199303"/>
                  <a:gd name="connsiteX15" fmla="*/ 1043940 w 3230880"/>
                  <a:gd name="connsiteY15" fmla="*/ 1039283 h 1199303"/>
                  <a:gd name="connsiteX16" fmla="*/ 1066800 w 3230880"/>
                  <a:gd name="connsiteY16" fmla="*/ 1046903 h 1199303"/>
                  <a:gd name="connsiteX17" fmla="*/ 1089660 w 3230880"/>
                  <a:gd name="connsiteY17" fmla="*/ 1069763 h 1199303"/>
                  <a:gd name="connsiteX18" fmla="*/ 1120140 w 3230880"/>
                  <a:gd name="connsiteY18" fmla="*/ 1077383 h 1199303"/>
                  <a:gd name="connsiteX19" fmla="*/ 1165860 w 3230880"/>
                  <a:gd name="connsiteY19" fmla="*/ 1092623 h 1199303"/>
                  <a:gd name="connsiteX20" fmla="*/ 1188720 w 3230880"/>
                  <a:gd name="connsiteY20" fmla="*/ 1100243 h 1199303"/>
                  <a:gd name="connsiteX21" fmla="*/ 1211580 w 3230880"/>
                  <a:gd name="connsiteY21" fmla="*/ 1107863 h 1199303"/>
                  <a:gd name="connsiteX22" fmla="*/ 1249680 w 3230880"/>
                  <a:gd name="connsiteY22" fmla="*/ 1115483 h 1199303"/>
                  <a:gd name="connsiteX23" fmla="*/ 1272540 w 3230880"/>
                  <a:gd name="connsiteY23" fmla="*/ 1123103 h 1199303"/>
                  <a:gd name="connsiteX24" fmla="*/ 1333500 w 3230880"/>
                  <a:gd name="connsiteY24" fmla="*/ 1138343 h 1199303"/>
                  <a:gd name="connsiteX25" fmla="*/ 1356360 w 3230880"/>
                  <a:gd name="connsiteY25" fmla="*/ 1145963 h 1199303"/>
                  <a:gd name="connsiteX26" fmla="*/ 1440180 w 3230880"/>
                  <a:gd name="connsiteY26" fmla="*/ 1153583 h 1199303"/>
                  <a:gd name="connsiteX27" fmla="*/ 1470660 w 3230880"/>
                  <a:gd name="connsiteY27" fmla="*/ 1168823 h 1199303"/>
                  <a:gd name="connsiteX28" fmla="*/ 1508760 w 3230880"/>
                  <a:gd name="connsiteY28" fmla="*/ 1176443 h 1199303"/>
                  <a:gd name="connsiteX29" fmla="*/ 1531620 w 3230880"/>
                  <a:gd name="connsiteY29" fmla="*/ 1184063 h 1199303"/>
                  <a:gd name="connsiteX30" fmla="*/ 1638300 w 3230880"/>
                  <a:gd name="connsiteY30" fmla="*/ 1199303 h 1199303"/>
                  <a:gd name="connsiteX31" fmla="*/ 2179320 w 3230880"/>
                  <a:gd name="connsiteY31" fmla="*/ 1191683 h 1199303"/>
                  <a:gd name="connsiteX32" fmla="*/ 2240280 w 3230880"/>
                  <a:gd name="connsiteY32" fmla="*/ 1176443 h 1199303"/>
                  <a:gd name="connsiteX33" fmla="*/ 2278380 w 3230880"/>
                  <a:gd name="connsiteY33" fmla="*/ 1161203 h 1199303"/>
                  <a:gd name="connsiteX34" fmla="*/ 2308860 w 3230880"/>
                  <a:gd name="connsiteY34" fmla="*/ 1138343 h 1199303"/>
                  <a:gd name="connsiteX35" fmla="*/ 2339340 w 3230880"/>
                  <a:gd name="connsiteY35" fmla="*/ 1130723 h 1199303"/>
                  <a:gd name="connsiteX36" fmla="*/ 2362200 w 3230880"/>
                  <a:gd name="connsiteY36" fmla="*/ 1123103 h 1199303"/>
                  <a:gd name="connsiteX37" fmla="*/ 2438400 w 3230880"/>
                  <a:gd name="connsiteY37" fmla="*/ 1100243 h 1199303"/>
                  <a:gd name="connsiteX38" fmla="*/ 2461260 w 3230880"/>
                  <a:gd name="connsiteY38" fmla="*/ 1092623 h 1199303"/>
                  <a:gd name="connsiteX39" fmla="*/ 2522220 w 3230880"/>
                  <a:gd name="connsiteY39" fmla="*/ 1069763 h 1199303"/>
                  <a:gd name="connsiteX40" fmla="*/ 2636520 w 3230880"/>
                  <a:gd name="connsiteY40" fmla="*/ 1062143 h 1199303"/>
                  <a:gd name="connsiteX41" fmla="*/ 3208020 w 3230880"/>
                  <a:gd name="connsiteY41" fmla="*/ 1046903 h 1199303"/>
                  <a:gd name="connsiteX42" fmla="*/ 3230880 w 3230880"/>
                  <a:gd name="connsiteY42" fmla="*/ 993563 h 1199303"/>
                  <a:gd name="connsiteX43" fmla="*/ 3223260 w 3230880"/>
                  <a:gd name="connsiteY43" fmla="*/ 818303 h 1199303"/>
                  <a:gd name="connsiteX44" fmla="*/ 3208020 w 3230880"/>
                  <a:gd name="connsiteY44" fmla="*/ 307763 h 1199303"/>
                  <a:gd name="connsiteX45" fmla="*/ 3192780 w 3230880"/>
                  <a:gd name="connsiteY45" fmla="*/ 284903 h 1199303"/>
                  <a:gd name="connsiteX46" fmla="*/ 3185160 w 3230880"/>
                  <a:gd name="connsiteY46" fmla="*/ 262043 h 1199303"/>
                  <a:gd name="connsiteX47" fmla="*/ 3131820 w 3230880"/>
                  <a:gd name="connsiteY47" fmla="*/ 193463 h 1199303"/>
                  <a:gd name="connsiteX48" fmla="*/ 3116580 w 3230880"/>
                  <a:gd name="connsiteY48" fmla="*/ 170603 h 1199303"/>
                  <a:gd name="connsiteX49" fmla="*/ 3093720 w 3230880"/>
                  <a:gd name="connsiteY49" fmla="*/ 155363 h 1199303"/>
                  <a:gd name="connsiteX50" fmla="*/ 3070860 w 3230880"/>
                  <a:gd name="connsiteY50" fmla="*/ 132503 h 1199303"/>
                  <a:gd name="connsiteX51" fmla="*/ 3017520 w 3230880"/>
                  <a:gd name="connsiteY51" fmla="*/ 109643 h 1199303"/>
                  <a:gd name="connsiteX52" fmla="*/ 2971800 w 3230880"/>
                  <a:gd name="connsiteY52" fmla="*/ 79163 h 1199303"/>
                  <a:gd name="connsiteX53" fmla="*/ 2918460 w 3230880"/>
                  <a:gd name="connsiteY53" fmla="*/ 63923 h 1199303"/>
                  <a:gd name="connsiteX54" fmla="*/ 2895600 w 3230880"/>
                  <a:gd name="connsiteY54" fmla="*/ 56303 h 1199303"/>
                  <a:gd name="connsiteX55" fmla="*/ 2834640 w 3230880"/>
                  <a:gd name="connsiteY55" fmla="*/ 48683 h 1199303"/>
                  <a:gd name="connsiteX56" fmla="*/ 2430780 w 3230880"/>
                  <a:gd name="connsiteY56" fmla="*/ 56303 h 1199303"/>
                  <a:gd name="connsiteX57" fmla="*/ 236220 w 3230880"/>
                  <a:gd name="connsiteY57" fmla="*/ 71543 h 1199303"/>
                  <a:gd name="connsiteX58" fmla="*/ 213360 w 3230880"/>
                  <a:gd name="connsiteY58" fmla="*/ 86783 h 1199303"/>
                  <a:gd name="connsiteX59" fmla="*/ 167640 w 3230880"/>
                  <a:gd name="connsiteY59" fmla="*/ 102023 h 1199303"/>
                  <a:gd name="connsiteX60" fmla="*/ 106680 w 3230880"/>
                  <a:gd name="connsiteY60" fmla="*/ 124883 h 1199303"/>
                  <a:gd name="connsiteX61" fmla="*/ 60960 w 3230880"/>
                  <a:gd name="connsiteY61" fmla="*/ 162983 h 1199303"/>
                  <a:gd name="connsiteX62" fmla="*/ 38100 w 3230880"/>
                  <a:gd name="connsiteY62" fmla="*/ 178223 h 1199303"/>
                  <a:gd name="connsiteX63" fmla="*/ 0 w 3230880"/>
                  <a:gd name="connsiteY63" fmla="*/ 246803 h 1199303"/>
                  <a:gd name="connsiteX64" fmla="*/ 7620 w 3230880"/>
                  <a:gd name="connsiteY64" fmla="*/ 422063 h 1199303"/>
                  <a:gd name="connsiteX65" fmla="*/ 15240 w 3230880"/>
                  <a:gd name="connsiteY65" fmla="*/ 444923 h 1199303"/>
                  <a:gd name="connsiteX66" fmla="*/ 22860 w 3230880"/>
                  <a:gd name="connsiteY66" fmla="*/ 483023 h 1199303"/>
                  <a:gd name="connsiteX67" fmla="*/ 30480 w 3230880"/>
                  <a:gd name="connsiteY67" fmla="*/ 505883 h 1199303"/>
                  <a:gd name="connsiteX68" fmla="*/ 45720 w 3230880"/>
                  <a:gd name="connsiteY68" fmla="*/ 582083 h 1199303"/>
                  <a:gd name="connsiteX69" fmla="*/ 53340 w 3230880"/>
                  <a:gd name="connsiteY69" fmla="*/ 681143 h 1199303"/>
                  <a:gd name="connsiteX70" fmla="*/ 60960 w 3230880"/>
                  <a:gd name="connsiteY70" fmla="*/ 719243 h 1199303"/>
                  <a:gd name="connsiteX71" fmla="*/ 53340 w 3230880"/>
                  <a:gd name="connsiteY71" fmla="*/ 864023 h 1199303"/>
                  <a:gd name="connsiteX72" fmla="*/ 38100 w 3230880"/>
                  <a:gd name="connsiteY72" fmla="*/ 909743 h 1199303"/>
                  <a:gd name="connsiteX73" fmla="*/ 60960 w 3230880"/>
                  <a:gd name="connsiteY73" fmla="*/ 1008803 h 1199303"/>
                  <a:gd name="connsiteX74" fmla="*/ 68580 w 3230880"/>
                  <a:gd name="connsiteY74" fmla="*/ 1016423 h 119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230880" h="1199303">
                    <a:moveTo>
                      <a:pt x="68580" y="1016423"/>
                    </a:moveTo>
                    <a:lnTo>
                      <a:pt x="68580" y="1016423"/>
                    </a:lnTo>
                    <a:cubicBezTo>
                      <a:pt x="190703" y="1040848"/>
                      <a:pt x="132184" y="1035551"/>
                      <a:pt x="304800" y="1024043"/>
                    </a:cubicBezTo>
                    <a:cubicBezTo>
                      <a:pt x="327750" y="1022513"/>
                      <a:pt x="350581" y="1019463"/>
                      <a:pt x="373380" y="1016423"/>
                    </a:cubicBezTo>
                    <a:cubicBezTo>
                      <a:pt x="398096" y="1013127"/>
                      <a:pt x="425350" y="1008452"/>
                      <a:pt x="449580" y="1001183"/>
                    </a:cubicBezTo>
                    <a:cubicBezTo>
                      <a:pt x="464967" y="996567"/>
                      <a:pt x="480060" y="991023"/>
                      <a:pt x="495300" y="985943"/>
                    </a:cubicBezTo>
                    <a:lnTo>
                      <a:pt x="541020" y="970703"/>
                    </a:lnTo>
                    <a:cubicBezTo>
                      <a:pt x="548640" y="968163"/>
                      <a:pt x="556088" y="965031"/>
                      <a:pt x="563880" y="963083"/>
                    </a:cubicBezTo>
                    <a:lnTo>
                      <a:pt x="624840" y="947843"/>
                    </a:lnTo>
                    <a:cubicBezTo>
                      <a:pt x="675640" y="950383"/>
                      <a:pt x="726552" y="951239"/>
                      <a:pt x="777240" y="955463"/>
                    </a:cubicBezTo>
                    <a:cubicBezTo>
                      <a:pt x="787677" y="956333"/>
                      <a:pt x="797416" y="961210"/>
                      <a:pt x="807720" y="963083"/>
                    </a:cubicBezTo>
                    <a:cubicBezTo>
                      <a:pt x="825391" y="966296"/>
                      <a:pt x="843280" y="968163"/>
                      <a:pt x="861060" y="970703"/>
                    </a:cubicBezTo>
                    <a:lnTo>
                      <a:pt x="952500" y="1001183"/>
                    </a:lnTo>
                    <a:cubicBezTo>
                      <a:pt x="960120" y="1003723"/>
                      <a:pt x="968677" y="1004348"/>
                      <a:pt x="975360" y="1008803"/>
                    </a:cubicBezTo>
                    <a:cubicBezTo>
                      <a:pt x="982980" y="1013883"/>
                      <a:pt x="989851" y="1020324"/>
                      <a:pt x="998220" y="1024043"/>
                    </a:cubicBezTo>
                    <a:cubicBezTo>
                      <a:pt x="1012900" y="1030567"/>
                      <a:pt x="1028700" y="1034203"/>
                      <a:pt x="1043940" y="1039283"/>
                    </a:cubicBezTo>
                    <a:lnTo>
                      <a:pt x="1066800" y="1046903"/>
                    </a:lnTo>
                    <a:cubicBezTo>
                      <a:pt x="1074420" y="1054523"/>
                      <a:pt x="1080304" y="1064416"/>
                      <a:pt x="1089660" y="1069763"/>
                    </a:cubicBezTo>
                    <a:cubicBezTo>
                      <a:pt x="1098753" y="1074959"/>
                      <a:pt x="1110109" y="1074374"/>
                      <a:pt x="1120140" y="1077383"/>
                    </a:cubicBezTo>
                    <a:cubicBezTo>
                      <a:pt x="1135527" y="1081999"/>
                      <a:pt x="1150620" y="1087543"/>
                      <a:pt x="1165860" y="1092623"/>
                    </a:cubicBezTo>
                    <a:lnTo>
                      <a:pt x="1188720" y="1100243"/>
                    </a:lnTo>
                    <a:cubicBezTo>
                      <a:pt x="1196340" y="1102783"/>
                      <a:pt x="1203704" y="1106288"/>
                      <a:pt x="1211580" y="1107863"/>
                    </a:cubicBezTo>
                    <a:cubicBezTo>
                      <a:pt x="1224280" y="1110403"/>
                      <a:pt x="1237115" y="1112342"/>
                      <a:pt x="1249680" y="1115483"/>
                    </a:cubicBezTo>
                    <a:cubicBezTo>
                      <a:pt x="1257472" y="1117431"/>
                      <a:pt x="1264791" y="1120990"/>
                      <a:pt x="1272540" y="1123103"/>
                    </a:cubicBezTo>
                    <a:cubicBezTo>
                      <a:pt x="1292747" y="1128614"/>
                      <a:pt x="1313629" y="1131719"/>
                      <a:pt x="1333500" y="1138343"/>
                    </a:cubicBezTo>
                    <a:cubicBezTo>
                      <a:pt x="1341120" y="1140883"/>
                      <a:pt x="1348409" y="1144827"/>
                      <a:pt x="1356360" y="1145963"/>
                    </a:cubicBezTo>
                    <a:cubicBezTo>
                      <a:pt x="1384133" y="1149931"/>
                      <a:pt x="1412240" y="1151043"/>
                      <a:pt x="1440180" y="1153583"/>
                    </a:cubicBezTo>
                    <a:cubicBezTo>
                      <a:pt x="1450340" y="1158663"/>
                      <a:pt x="1459884" y="1165231"/>
                      <a:pt x="1470660" y="1168823"/>
                    </a:cubicBezTo>
                    <a:cubicBezTo>
                      <a:pt x="1482947" y="1172919"/>
                      <a:pt x="1496195" y="1173302"/>
                      <a:pt x="1508760" y="1176443"/>
                    </a:cubicBezTo>
                    <a:cubicBezTo>
                      <a:pt x="1516552" y="1178391"/>
                      <a:pt x="1523779" y="1182321"/>
                      <a:pt x="1531620" y="1184063"/>
                    </a:cubicBezTo>
                    <a:cubicBezTo>
                      <a:pt x="1559871" y="1190341"/>
                      <a:pt x="1611936" y="1196007"/>
                      <a:pt x="1638300" y="1199303"/>
                    </a:cubicBezTo>
                    <a:lnTo>
                      <a:pt x="2179320" y="1191683"/>
                    </a:lnTo>
                    <a:cubicBezTo>
                      <a:pt x="2195623" y="1191254"/>
                      <a:pt x="2223536" y="1182722"/>
                      <a:pt x="2240280" y="1176443"/>
                    </a:cubicBezTo>
                    <a:cubicBezTo>
                      <a:pt x="2253087" y="1171640"/>
                      <a:pt x="2266423" y="1167846"/>
                      <a:pt x="2278380" y="1161203"/>
                    </a:cubicBezTo>
                    <a:cubicBezTo>
                      <a:pt x="2289482" y="1155035"/>
                      <a:pt x="2297501" y="1144023"/>
                      <a:pt x="2308860" y="1138343"/>
                    </a:cubicBezTo>
                    <a:cubicBezTo>
                      <a:pt x="2318227" y="1133659"/>
                      <a:pt x="2329270" y="1133600"/>
                      <a:pt x="2339340" y="1130723"/>
                    </a:cubicBezTo>
                    <a:cubicBezTo>
                      <a:pt x="2347063" y="1128516"/>
                      <a:pt x="2355016" y="1126695"/>
                      <a:pt x="2362200" y="1123103"/>
                    </a:cubicBezTo>
                    <a:cubicBezTo>
                      <a:pt x="2417646" y="1095380"/>
                      <a:pt x="2341395" y="1114101"/>
                      <a:pt x="2438400" y="1100243"/>
                    </a:cubicBezTo>
                    <a:cubicBezTo>
                      <a:pt x="2446020" y="1097703"/>
                      <a:pt x="2453877" y="1095787"/>
                      <a:pt x="2461260" y="1092623"/>
                    </a:cubicBezTo>
                    <a:cubicBezTo>
                      <a:pt x="2489759" y="1080409"/>
                      <a:pt x="2491182" y="1073030"/>
                      <a:pt x="2522220" y="1069763"/>
                    </a:cubicBezTo>
                    <a:cubicBezTo>
                      <a:pt x="2560195" y="1065766"/>
                      <a:pt x="2598420" y="1064683"/>
                      <a:pt x="2636520" y="1062143"/>
                    </a:cubicBezTo>
                    <a:cubicBezTo>
                      <a:pt x="2865798" y="1016287"/>
                      <a:pt x="2430841" y="1100874"/>
                      <a:pt x="3208020" y="1046903"/>
                    </a:cubicBezTo>
                    <a:cubicBezTo>
                      <a:pt x="3214446" y="1046457"/>
                      <a:pt x="3228440" y="1000882"/>
                      <a:pt x="3230880" y="993563"/>
                    </a:cubicBezTo>
                    <a:cubicBezTo>
                      <a:pt x="3228340" y="935143"/>
                      <a:pt x="3225208" y="876746"/>
                      <a:pt x="3223260" y="818303"/>
                    </a:cubicBezTo>
                    <a:cubicBezTo>
                      <a:pt x="3217588" y="648142"/>
                      <a:pt x="3217733" y="477742"/>
                      <a:pt x="3208020" y="307763"/>
                    </a:cubicBezTo>
                    <a:cubicBezTo>
                      <a:pt x="3207498" y="298620"/>
                      <a:pt x="3196876" y="293094"/>
                      <a:pt x="3192780" y="284903"/>
                    </a:cubicBezTo>
                    <a:cubicBezTo>
                      <a:pt x="3189188" y="277719"/>
                      <a:pt x="3189061" y="269064"/>
                      <a:pt x="3185160" y="262043"/>
                    </a:cubicBezTo>
                    <a:cubicBezTo>
                      <a:pt x="3146642" y="192710"/>
                      <a:pt x="3168844" y="237892"/>
                      <a:pt x="3131820" y="193463"/>
                    </a:cubicBezTo>
                    <a:cubicBezTo>
                      <a:pt x="3125957" y="186428"/>
                      <a:pt x="3123056" y="177079"/>
                      <a:pt x="3116580" y="170603"/>
                    </a:cubicBezTo>
                    <a:cubicBezTo>
                      <a:pt x="3110104" y="164127"/>
                      <a:pt x="3100755" y="161226"/>
                      <a:pt x="3093720" y="155363"/>
                    </a:cubicBezTo>
                    <a:cubicBezTo>
                      <a:pt x="3085441" y="148464"/>
                      <a:pt x="3079629" y="138767"/>
                      <a:pt x="3070860" y="132503"/>
                    </a:cubicBezTo>
                    <a:cubicBezTo>
                      <a:pt x="3017446" y="94350"/>
                      <a:pt x="3062293" y="134517"/>
                      <a:pt x="3017520" y="109643"/>
                    </a:cubicBezTo>
                    <a:cubicBezTo>
                      <a:pt x="3001509" y="100748"/>
                      <a:pt x="2989176" y="84955"/>
                      <a:pt x="2971800" y="79163"/>
                    </a:cubicBezTo>
                    <a:cubicBezTo>
                      <a:pt x="2916990" y="60893"/>
                      <a:pt x="2985437" y="83059"/>
                      <a:pt x="2918460" y="63923"/>
                    </a:cubicBezTo>
                    <a:cubicBezTo>
                      <a:pt x="2910737" y="61716"/>
                      <a:pt x="2903503" y="57740"/>
                      <a:pt x="2895600" y="56303"/>
                    </a:cubicBezTo>
                    <a:cubicBezTo>
                      <a:pt x="2875452" y="52640"/>
                      <a:pt x="2854960" y="51223"/>
                      <a:pt x="2834640" y="48683"/>
                    </a:cubicBezTo>
                    <a:lnTo>
                      <a:pt x="2430780" y="56303"/>
                    </a:lnTo>
                    <a:cubicBezTo>
                      <a:pt x="230215" y="69640"/>
                      <a:pt x="1023198" y="0"/>
                      <a:pt x="236220" y="71543"/>
                    </a:cubicBezTo>
                    <a:cubicBezTo>
                      <a:pt x="228600" y="76623"/>
                      <a:pt x="221729" y="83064"/>
                      <a:pt x="213360" y="86783"/>
                    </a:cubicBezTo>
                    <a:cubicBezTo>
                      <a:pt x="198680" y="93307"/>
                      <a:pt x="181006" y="93112"/>
                      <a:pt x="167640" y="102023"/>
                    </a:cubicBezTo>
                    <a:cubicBezTo>
                      <a:pt x="134004" y="124447"/>
                      <a:pt x="153760" y="115467"/>
                      <a:pt x="106680" y="124883"/>
                    </a:cubicBezTo>
                    <a:cubicBezTo>
                      <a:pt x="49923" y="162721"/>
                      <a:pt x="119632" y="114090"/>
                      <a:pt x="60960" y="162983"/>
                    </a:cubicBezTo>
                    <a:cubicBezTo>
                      <a:pt x="53925" y="168846"/>
                      <a:pt x="45720" y="173143"/>
                      <a:pt x="38100" y="178223"/>
                    </a:cubicBezTo>
                    <a:cubicBezTo>
                      <a:pt x="3165" y="230626"/>
                      <a:pt x="13412" y="206567"/>
                      <a:pt x="0" y="246803"/>
                    </a:cubicBezTo>
                    <a:cubicBezTo>
                      <a:pt x="2540" y="305223"/>
                      <a:pt x="3135" y="363760"/>
                      <a:pt x="7620" y="422063"/>
                    </a:cubicBezTo>
                    <a:cubicBezTo>
                      <a:pt x="8236" y="430072"/>
                      <a:pt x="13292" y="437131"/>
                      <a:pt x="15240" y="444923"/>
                    </a:cubicBezTo>
                    <a:cubicBezTo>
                      <a:pt x="18381" y="457488"/>
                      <a:pt x="19719" y="470458"/>
                      <a:pt x="22860" y="483023"/>
                    </a:cubicBezTo>
                    <a:cubicBezTo>
                      <a:pt x="24808" y="490815"/>
                      <a:pt x="28738" y="498042"/>
                      <a:pt x="30480" y="505883"/>
                    </a:cubicBezTo>
                    <a:cubicBezTo>
                      <a:pt x="67847" y="674034"/>
                      <a:pt x="15356" y="460629"/>
                      <a:pt x="45720" y="582083"/>
                    </a:cubicBezTo>
                    <a:cubicBezTo>
                      <a:pt x="48260" y="615103"/>
                      <a:pt x="49683" y="648228"/>
                      <a:pt x="53340" y="681143"/>
                    </a:cubicBezTo>
                    <a:cubicBezTo>
                      <a:pt x="54770" y="694015"/>
                      <a:pt x="60960" y="706291"/>
                      <a:pt x="60960" y="719243"/>
                    </a:cubicBezTo>
                    <a:cubicBezTo>
                      <a:pt x="60960" y="767570"/>
                      <a:pt x="59098" y="816040"/>
                      <a:pt x="53340" y="864023"/>
                    </a:cubicBezTo>
                    <a:cubicBezTo>
                      <a:pt x="51426" y="879973"/>
                      <a:pt x="38100" y="909743"/>
                      <a:pt x="38100" y="909743"/>
                    </a:cubicBezTo>
                    <a:cubicBezTo>
                      <a:pt x="40196" y="924412"/>
                      <a:pt x="47014" y="994857"/>
                      <a:pt x="60960" y="1008803"/>
                    </a:cubicBezTo>
                    <a:lnTo>
                      <a:pt x="68580" y="10164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2448" y="3039368"/>
              <a:ext cx="4168610" cy="150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79512" y="3645024"/>
            <a:ext cx="417646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omplexe activé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pentacoordiné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79512" y="4149080"/>
            <a:ext cx="453650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Faible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énergie d’activation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pas de chauffage nécessaire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148064" y="4537060"/>
            <a:ext cx="0" cy="57606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716016" y="4537060"/>
            <a:ext cx="136815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99992" y="4633972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1" grpId="0" animBg="1"/>
      <p:bldP spid="3" grpId="0"/>
      <p:bldP spid="7" grpId="0"/>
      <p:bldP spid="8" grpId="0" animBg="1"/>
      <p:bldP spid="9" grpId="0" animBg="1"/>
      <p:bldP spid="10" grpId="0" animBg="1"/>
      <p:bldP spid="12" grpId="0" animBg="1"/>
      <p:bldP spid="1027" grpId="0" animBg="1"/>
      <p:bldP spid="1028" grpId="0"/>
      <p:bldP spid="1030" grpId="0"/>
      <p:bldP spid="2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66967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Profil réactionnel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000" dirty="0" smtClean="0"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693915" cy="30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204864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[Nu]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636912"/>
            <a:ext cx="403244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476672"/>
            <a:ext cx="417646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Complexe activé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pentacoordiné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512" y="908720"/>
            <a:ext cx="453650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Faible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énergie d’activation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pas de chauffage nécessaire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148064" y="1124744"/>
            <a:ext cx="0" cy="57606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716016" y="1124744"/>
            <a:ext cx="136815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9992" y="1196752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740462"/>
            <a:ext cx="4324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702362"/>
            <a:ext cx="17287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e libre 13"/>
          <p:cNvSpPr/>
          <p:nvPr/>
        </p:nvSpPr>
        <p:spPr>
          <a:xfrm rot="4184032">
            <a:off x="3871829" y="3846241"/>
            <a:ext cx="410052" cy="44908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 rot="7435994" flipH="1">
            <a:off x="2327275" y="3764275"/>
            <a:ext cx="903287" cy="121443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95288" y="4943177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Le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 attaque le carbone électrophile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côté opposé de l’halogène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(attaque dorsale). Le substrat se retourne alors comme un parapluie un jour de grand vent : c’est l’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inversion de WALDEN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49280"/>
            <a:ext cx="5000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619672" y="5951240"/>
            <a:ext cx="734481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Cette inversion s’accompagne souvent d’une </a:t>
            </a:r>
            <a:r>
              <a:rPr lang="fr-FR" sz="2000" b="1" i="1" u="sng" dirty="0"/>
              <a:t>inversion du descripteur </a:t>
            </a:r>
            <a:r>
              <a:rPr lang="fr-FR" sz="2000" b="1" i="1" u="sng" dirty="0" smtClean="0"/>
              <a:t>stéréochimique </a:t>
            </a:r>
            <a:r>
              <a:rPr lang="fr-FR" sz="2000" b="1" i="1" u="sng" dirty="0"/>
              <a:t>(R/S</a:t>
            </a:r>
            <a:r>
              <a:rPr lang="fr-FR" sz="2000" b="1" i="1" u="sng" dirty="0" smtClean="0"/>
              <a:t>)</a:t>
            </a:r>
            <a:r>
              <a:rPr lang="fr-FR" sz="2000" i="1" dirty="0" smtClean="0"/>
              <a:t> mais pas toujours …</a:t>
            </a:r>
            <a:endParaRPr lang="fr-FR" sz="20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084168" y="3284984"/>
            <a:ext cx="20136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(S)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707904" y="4581128"/>
            <a:ext cx="266429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chlorobutane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66967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590" y="1282172"/>
            <a:ext cx="4324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203" y="1244072"/>
            <a:ext cx="17287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4184032">
            <a:off x="3800069" y="1387951"/>
            <a:ext cx="410052" cy="44908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 rot="7435994" flipH="1">
            <a:off x="2255515" y="1305985"/>
            <a:ext cx="903287" cy="121443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3528" y="2484887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Le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 attaque le carbone électrophile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côté opposé de l’halogène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(attaque dorsale). Le substrat se retourne alors comme un parapluie un jour de grand vent : c’est l’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inversion de WALDEN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78" y="3540189"/>
            <a:ext cx="5000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47664" y="3513202"/>
            <a:ext cx="741682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Cette inversion s’accompagne souvent d’une </a:t>
            </a:r>
            <a:r>
              <a:rPr lang="fr-FR" sz="2000" b="1" i="1" u="sng" dirty="0"/>
              <a:t>inversion du descripteur </a:t>
            </a:r>
            <a:r>
              <a:rPr lang="fr-FR" sz="2000" b="1" i="1" u="sng" dirty="0" smtClean="0"/>
              <a:t>stéréochimique </a:t>
            </a:r>
            <a:r>
              <a:rPr lang="fr-FR" sz="2000" b="1" i="1" u="sng" dirty="0"/>
              <a:t>(R/S</a:t>
            </a:r>
            <a:r>
              <a:rPr lang="fr-FR" sz="2000" b="1" i="1" u="sng" dirty="0" smtClean="0"/>
              <a:t>)</a:t>
            </a:r>
            <a:r>
              <a:rPr lang="fr-FR" sz="2000" i="1" dirty="0" smtClean="0"/>
              <a:t> mais pas toujours …</a:t>
            </a:r>
            <a:endParaRPr lang="fr-FR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56042" y="1531424"/>
            <a:ext cx="20136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(S)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636144" y="2122838"/>
            <a:ext cx="266429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chlorobutane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9079" y="4522351"/>
            <a:ext cx="8918188" cy="1138773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7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STEREOSELECTIVITE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Une réaction </a:t>
            </a:r>
            <a:r>
              <a:rPr lang="fr-FR" sz="2200" b="1" dirty="0" err="1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une réaction qui peut conduire à la formation de plusieurs </a:t>
            </a:r>
            <a:r>
              <a:rPr lang="fr-FR" sz="2200" dirty="0" err="1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stéréoisomères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de </a:t>
            </a:r>
            <a:r>
              <a:rPr lang="fr-FR" sz="2200" dirty="0" err="1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configu-ration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mais qui ne forme préférentiellement que l’un d’eux.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07504" y="5707732"/>
            <a:ext cx="871378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</a:rPr>
              <a:t>     </a:t>
            </a:r>
            <a:r>
              <a:rPr lang="fr-FR" dirty="0" smtClean="0">
                <a:solidFill>
                  <a:srgbClr val="002060"/>
                </a:solidFill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l’exemple précédent,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n’obtient qu’un seul énantiomère du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-2-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(celui où le carbone asymétrique est de configuration (S))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fr-FR" sz="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S</a:t>
            </a:r>
            <a:r>
              <a:rPr lang="fr-FR" sz="20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2212" y="442764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[Nu]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355976" y="260648"/>
            <a:ext cx="403244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3049</Words>
  <Application>Microsoft Office PowerPoint</Application>
  <PresentationFormat>Affichage à l'écran (4:3)</PresentationFormat>
  <Paragraphs>532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127</cp:revision>
  <dcterms:created xsi:type="dcterms:W3CDTF">2022-05-30T07:59:40Z</dcterms:created>
  <dcterms:modified xsi:type="dcterms:W3CDTF">2026-05-06T12:03:54Z</dcterms:modified>
</cp:coreProperties>
</file>