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9" r:id="rId4"/>
    <p:sldId id="275" r:id="rId5"/>
    <p:sldId id="260" r:id="rId6"/>
    <p:sldId id="287" r:id="rId7"/>
    <p:sldId id="261" r:id="rId8"/>
    <p:sldId id="262" r:id="rId9"/>
    <p:sldId id="263" r:id="rId10"/>
    <p:sldId id="264" r:id="rId11"/>
    <p:sldId id="288" r:id="rId12"/>
    <p:sldId id="289" r:id="rId13"/>
    <p:sldId id="290" r:id="rId14"/>
    <p:sldId id="266" r:id="rId15"/>
    <p:sldId id="268" r:id="rId16"/>
    <p:sldId id="276" r:id="rId17"/>
    <p:sldId id="269" r:id="rId18"/>
    <p:sldId id="270" r:id="rId19"/>
    <p:sldId id="291" r:id="rId20"/>
    <p:sldId id="272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BA9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29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18/06/2026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8603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18/06/2026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9280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18/06/2026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4444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18/06/2026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6331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18/06/2026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4698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18/06/2026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5840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18/06/2026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8161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18/06/2026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4440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18/06/2026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919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18/06/2026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857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18/06/2026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758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32397-323C-4A98-8577-27958AE294D5}" type="datetimeFigureOut">
              <a:rPr lang="fr-FR" smtClean="0"/>
              <a:pPr/>
              <a:t>18/06/2026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4419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725E1A8A-9C19-499F-AA75-5BDAD0331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8084610"/>
              </p:ext>
            </p:extLst>
          </p:nvPr>
        </p:nvGraphicFramePr>
        <p:xfrm>
          <a:off x="76834" y="990600"/>
          <a:ext cx="8990966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1741">
                  <a:extLst>
                    <a:ext uri="{9D8B030D-6E8A-4147-A177-3AD203B41FA5}">
                      <a16:colId xmlns="" xmlns:a16="http://schemas.microsoft.com/office/drawing/2014/main" val="1762655433"/>
                    </a:ext>
                  </a:extLst>
                </a:gridCol>
                <a:gridCol w="5229225">
                  <a:extLst>
                    <a:ext uri="{9D8B030D-6E8A-4147-A177-3AD203B41FA5}">
                      <a16:colId xmlns="" xmlns:a16="http://schemas.microsoft.com/office/drawing/2014/main" val="2030936877"/>
                    </a:ext>
                  </a:extLst>
                </a:gridCol>
              </a:tblGrid>
              <a:tr h="21241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Notions et contenus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</a:rPr>
                        <a:t>Capacités exigibles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4990979"/>
                  </a:ext>
                </a:extLst>
              </a:tr>
              <a:tr h="299741"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Polarisabilité d’une entité polyatomique.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- Comparer qualitativement le caractère polarisable de deux entités chimiques polyatomiques.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3724858"/>
                  </a:ext>
                </a:extLst>
              </a:tr>
              <a:tr h="749353"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Interactions de van der Waals.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Liaisons hydrogène (interactions par pont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hydro-gène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).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Interactions ion-ion et ion-dipôle.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- Citer les ordres de grandeur des énergies mises en jeu dans les liaisons covalentes, liaisons hydrogène, interactions de van der Waals et interactions ion-ion. </a:t>
                      </a:r>
                    </a:p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- Prévoir, à partir de leur nature et leur structure, les interactions entre entités chimiques.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8127181"/>
                  </a:ext>
                </a:extLst>
              </a:tr>
              <a:tr h="599482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Changements d’état des corps purs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Température de changement d’état d’espèces chimiques moléculaires.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</a:rPr>
                        <a:t>- Prévoir ou interpréter l’évolution de températures de changement d’état d’espèces chimiques moléculaires en s’appuyant sur l’analyse des interactions entre entités chimiques associées.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2677437"/>
                  </a:ext>
                </a:extLst>
              </a:tr>
              <a:tr h="1198964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Solubilité, miscibilité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Grandeurs caractéristiques et propriétés de solvants moléculaires : moment dipolaire,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permit-tivité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relative, caractère protogène.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Mise en solution d’une espèce chimique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molé-culaire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ou d’un solide ionique.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</a:rPr>
                        <a:t> - Utiliser des données expérimentales pour en déduire les propriétés d’un solvant moléculaire.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la miscibilité ou la non-miscibilité de deux solvants.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les différences de rapports frontaux de deux espèces chimiques lors d’une chromatographie sur couche mince.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la solubilité d’une espèce chimique moléculaire ou ionique dans un solvant donné.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5537595"/>
                  </a:ext>
                </a:extLst>
              </a:tr>
              <a:tr h="1406894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</a:rPr>
                        <a:t>Amphiphilie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Espèces chimiques amphiphiles, micelles,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struc-ture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schématique des membranes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cellulaires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Émulsions.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</a:rPr>
                        <a:t>- Prévoir le caractère amphiphile d’une entité à partir de sa structure et interpréter sa solubilité dans un solvant.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la structure d’une association d’entités amphiphiles (micelle, bicouche, membrane cellulaire).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Citer des exemples d’émulsions de la vie courante.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Décrire la structure d’une émulsion en distinguant phase dispersée et phase continue.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les propriétés détergentes ou émulsifiantes des espèces chimiques amphiphiles.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8062921"/>
                  </a:ext>
                </a:extLst>
              </a:tr>
            </a:tbl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0" y="0"/>
            <a:ext cx="9144000" cy="846987"/>
            <a:chOff x="0" y="0"/>
            <a:chExt cx="9144000" cy="846987"/>
          </a:xfrm>
        </p:grpSpPr>
        <p:pic>
          <p:nvPicPr>
            <p:cNvPr id="1536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15805" t="29138" r="6780" b="58114"/>
            <a:stretch>
              <a:fillRect/>
            </a:stretch>
          </p:blipFill>
          <p:spPr bwMode="auto">
            <a:xfrm>
              <a:off x="0" y="0"/>
              <a:ext cx="9144000" cy="84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723698" y="73575"/>
              <a:ext cx="525517" cy="273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  <a:latin typeface="Bookman Old Style" pitchFamily="18" charset="0"/>
                </a:rPr>
                <a:t>13</a:t>
              </a:r>
              <a:endParaRPr lang="fr-FR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517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765ADBF-153B-4A05-A4EC-38C2A592B19E}"/>
              </a:ext>
            </a:extLst>
          </p:cNvPr>
          <p:cNvSpPr txBox="1"/>
          <p:nvPr/>
        </p:nvSpPr>
        <p:spPr>
          <a:xfrm>
            <a:off x="0" y="-22741"/>
            <a:ext cx="6953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II- Conséquences expérimentales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FFD70A0-DBBC-440D-A866-510C2CC12901}"/>
              </a:ext>
            </a:extLst>
          </p:cNvPr>
          <p:cNvSpPr txBox="1"/>
          <p:nvPr/>
        </p:nvSpPr>
        <p:spPr>
          <a:xfrm>
            <a:off x="1519237" y="352966"/>
            <a:ext cx="5957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Températures de changement d’état</a:t>
            </a:r>
            <a:endParaRPr lang="fr-FR" sz="2200" dirty="0"/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5E53F7D5-44E4-48C3-B2CF-E5029ED21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30" y="767702"/>
            <a:ext cx="8799513" cy="107569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Plus la température de fusion ou d’ébullition d’un corps pur est </a:t>
            </a:r>
            <a:r>
              <a:rPr kumimoji="0" lang="fr-FR" altLang="fr-FR" sz="20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gran-de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plus les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interactions intermoléculaires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s’établissant entre molécules de corps pur sont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importantes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469821B1-F79E-4921-8B9B-4B5C1A92592F}"/>
              </a:ext>
            </a:extLst>
          </p:cNvPr>
          <p:cNvSpPr txBox="1"/>
          <p:nvPr/>
        </p:nvSpPr>
        <p:spPr>
          <a:xfrm>
            <a:off x="-47625" y="4197229"/>
            <a:ext cx="9191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</a:t>
            </a:r>
            <a:r>
              <a:rPr lang="fr-FR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Interpréter les différences de température d’ébullition des gaz nobles.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C4CE7BB9-B296-4810-80CC-CC01FF77D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059592"/>
              </p:ext>
            </p:extLst>
          </p:nvPr>
        </p:nvGraphicFramePr>
        <p:xfrm>
          <a:off x="1376653" y="4564681"/>
          <a:ext cx="6633845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065">
                  <a:extLst>
                    <a:ext uri="{9D8B030D-6E8A-4147-A177-3AD203B41FA5}">
                      <a16:colId xmlns="" xmlns:a16="http://schemas.microsoft.com/office/drawing/2014/main" val="761137104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3973351681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4036932964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4167455625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2054185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He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Ne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Ar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Kr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18512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effectLst/>
                        </a:rPr>
                        <a:t>T</a:t>
                      </a:r>
                      <a:r>
                        <a:rPr lang="fr-FR" sz="1800" baseline="-25000" dirty="0" err="1">
                          <a:effectLst/>
                        </a:rPr>
                        <a:t>ébullition</a:t>
                      </a:r>
                      <a:r>
                        <a:rPr lang="fr-FR" sz="1800" dirty="0">
                          <a:effectLst/>
                        </a:rPr>
                        <a:t> à P = 1 bar (en °C)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– 269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– 246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– 189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– 152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615219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5273034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Entités de ……… en ………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grosses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descend dans la colonne)</a:t>
            </a:r>
            <a:endParaRPr lang="fr-FR" sz="2000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0" y="1910780"/>
            <a:ext cx="9144000" cy="2308324"/>
            <a:chOff x="0" y="1910780"/>
            <a:chExt cx="9144000" cy="2308324"/>
          </a:xfrm>
        </p:grpSpPr>
        <p:sp>
          <p:nvSpPr>
            <p:cNvPr id="25601" name="Rectangle 1"/>
            <p:cNvSpPr>
              <a:spLocks noChangeArrowheads="1"/>
            </p:cNvSpPr>
            <p:nvPr/>
          </p:nvSpPr>
          <p:spPr bwMode="auto">
            <a:xfrm>
              <a:off x="0" y="1910780"/>
              <a:ext cx="9144000" cy="23083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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16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METHODE :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Analyse des temp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ratures de changement d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’é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tat de diff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rents corps purs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 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:</a:t>
              </a:r>
              <a:endParaRPr lang="fr-FR" sz="1600" dirty="0" smtClean="0"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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Raisonner sur les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London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 ; pour cela, comparer la polarisabilité des molécules pour déterminer entre lesquelles ces interactions sont les plus fortes.    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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polaires,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Keesom et Debye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équivalente d’un point de vue énergétique ;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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protiques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liaisons H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beaucoup plus fortes</a:t>
              </a:r>
              <a:r>
                <a:rPr kumimoji="0" lang="fr-FR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!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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A structure comparable, un composé pouvant établir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et </a:t>
              </a:r>
              <a:r>
                <a:rPr kumimoji="0" lang="fr-FR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intra-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établira moins de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qu’un composé ne pouvant établir que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moléculaires.</a:t>
              </a:r>
            </a:p>
          </p:txBody>
        </p:sp>
        <p:pic>
          <p:nvPicPr>
            <p:cNvPr id="14" name="Image 13"/>
            <p:cNvPicPr/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2" y="2364557"/>
              <a:ext cx="1437912" cy="1581331"/>
            </a:xfrm>
            <a:prstGeom prst="rect">
              <a:avLst/>
            </a:prstGeom>
            <a:noFill/>
          </p:spPr>
        </p:pic>
      </p:grpSp>
      <p:sp>
        <p:nvSpPr>
          <p:cNvPr id="16" name="Flèche droite 15"/>
          <p:cNvSpPr/>
          <p:nvPr/>
        </p:nvSpPr>
        <p:spPr>
          <a:xfrm>
            <a:off x="4340772" y="5118538"/>
            <a:ext cx="3384331" cy="199696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5614620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Entités de ……… en ………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polarisables</a:t>
            </a:r>
            <a:endParaRPr lang="fr-FR" sz="2000" b="1" i="1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5966718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Interactions 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VdW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London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……… en ………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fortes</a:t>
            </a:r>
            <a:endParaRPr lang="fr-FR" sz="2000" b="1" i="1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6331770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Température de changement d’état qui ……………</a:t>
            </a:r>
            <a:endParaRPr lang="fr-FR" sz="2000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2272981" y="5257267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         </a:t>
            </a:r>
            <a:r>
              <a:rPr lang="fr-FR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2246704" y="5609364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         </a:t>
            </a:r>
            <a:r>
              <a:rPr lang="fr-FR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4958370" y="5977225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         </a:t>
            </a:r>
            <a:r>
              <a:rPr lang="fr-FR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5420830" y="6313557"/>
            <a:ext cx="1463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augmente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5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4"/>
          <p:cNvGrpSpPr/>
          <p:nvPr/>
        </p:nvGrpSpPr>
        <p:grpSpPr>
          <a:xfrm>
            <a:off x="0" y="4795897"/>
            <a:ext cx="9144000" cy="2062103"/>
            <a:chOff x="-1697907" y="4209927"/>
            <a:chExt cx="9144000" cy="2062103"/>
          </a:xfrm>
        </p:grpSpPr>
        <p:sp>
          <p:nvSpPr>
            <p:cNvPr id="25601" name="Rectangle 1"/>
            <p:cNvSpPr>
              <a:spLocks noChangeArrowheads="1"/>
            </p:cNvSpPr>
            <p:nvPr/>
          </p:nvSpPr>
          <p:spPr bwMode="auto">
            <a:xfrm>
              <a:off x="-1697907" y="4209927"/>
              <a:ext cx="9144000" cy="20621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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16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METHODE :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Analyse des temp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ratures de changement d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’é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tat de diff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rents corps purs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 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:</a:t>
              </a:r>
              <a:endParaRPr lang="fr-FR" sz="1600" dirty="0" smtClean="0"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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Raisonner sur les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London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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polaires,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Keesom et Debye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équivalente d’un point de vue énergétique ;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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protiques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liaisons H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beaucoup plus fortes</a:t>
              </a:r>
              <a:r>
                <a:rPr kumimoji="0" lang="fr-FR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!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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A structure comparable, un composé pouvant établir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et </a:t>
              </a:r>
              <a:r>
                <a:rPr kumimoji="0" lang="fr-FR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intra-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établira moins de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qu’un composé ne pouvant établir que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moléculaires.</a:t>
              </a:r>
            </a:p>
          </p:txBody>
        </p:sp>
        <p:pic>
          <p:nvPicPr>
            <p:cNvPr id="14" name="Image 13"/>
            <p:cNvPicPr/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462061" y="4526481"/>
              <a:ext cx="1235603" cy="1581331"/>
            </a:xfrm>
            <a:prstGeom prst="rect">
              <a:avLst/>
            </a:prstGeom>
            <a:noFill/>
          </p:spPr>
        </p:pic>
      </p:grp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469821B1-F79E-4921-8B9B-4B5C1A92592F}"/>
              </a:ext>
            </a:extLst>
          </p:cNvPr>
          <p:cNvSpPr txBox="1"/>
          <p:nvPr/>
        </p:nvSpPr>
        <p:spPr>
          <a:xfrm>
            <a:off x="0" y="-5714"/>
            <a:ext cx="9191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</a:t>
            </a:r>
            <a:r>
              <a:rPr lang="fr-FR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Interpréter les différences de température d’ébullition des gaz nobles.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="" xmlns:a16="http://schemas.microsoft.com/office/drawing/2014/main" id="{D2858229-7CEE-40F7-93BF-6A201FA17EE6}"/>
              </a:ext>
            </a:extLst>
          </p:cNvPr>
          <p:cNvSpPr txBox="1"/>
          <p:nvPr/>
        </p:nvSpPr>
        <p:spPr>
          <a:xfrm>
            <a:off x="0" y="172200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</a:t>
            </a:r>
            <a:r>
              <a:rPr lang="fr-FR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Interpréter les différences de température d’ébullition des molécules suivantes où l’atome central appartient à la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fr-FR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ème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colonne du tableau périodique.</a:t>
            </a:r>
            <a:endParaRPr lang="fr-FR" sz="2000" dirty="0"/>
          </a:p>
        </p:txBody>
      </p:sp>
      <p:graphicFrame>
        <p:nvGraphicFramePr>
          <p:cNvPr id="38" name="Tableau 37">
            <a:extLst>
              <a:ext uri="{FF2B5EF4-FFF2-40B4-BE49-F238E27FC236}">
                <a16:creationId xmlns="" xmlns:a16="http://schemas.microsoft.com/office/drawing/2014/main" id="{F3AFE81A-D528-4E92-A734-62E260356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0542685"/>
              </p:ext>
            </p:extLst>
          </p:nvPr>
        </p:nvGraphicFramePr>
        <p:xfrm>
          <a:off x="1079467" y="2387852"/>
          <a:ext cx="6633845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065">
                  <a:extLst>
                    <a:ext uri="{9D8B030D-6E8A-4147-A177-3AD203B41FA5}">
                      <a16:colId xmlns="" xmlns:a16="http://schemas.microsoft.com/office/drawing/2014/main" val="3620058288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3746339185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1419899705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1426467946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1568645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H</a:t>
                      </a:r>
                      <a:r>
                        <a:rPr lang="fr-FR" sz="1800" baseline="-25000" dirty="0">
                          <a:effectLst/>
                        </a:rPr>
                        <a:t>2</a:t>
                      </a:r>
                      <a:r>
                        <a:rPr lang="fr-FR" sz="1800" dirty="0">
                          <a:effectLst/>
                        </a:rPr>
                        <a:t>O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H</a:t>
                      </a:r>
                      <a:r>
                        <a:rPr lang="fr-FR" sz="1800" baseline="-25000" dirty="0">
                          <a:effectLst/>
                        </a:rPr>
                        <a:t>2</a:t>
                      </a:r>
                      <a:r>
                        <a:rPr lang="fr-FR" sz="1800" dirty="0">
                          <a:effectLst/>
                        </a:rPr>
                        <a:t>S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Se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Te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5855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effectLst/>
                        </a:rPr>
                        <a:t>T</a:t>
                      </a:r>
                      <a:r>
                        <a:rPr lang="fr-FR" sz="1800" baseline="-25000" dirty="0" err="1">
                          <a:effectLst/>
                        </a:rPr>
                        <a:t>ébullition</a:t>
                      </a:r>
                      <a:r>
                        <a:rPr lang="fr-FR" sz="1800" dirty="0">
                          <a:effectLst/>
                        </a:rPr>
                        <a:t> à P = 1 bar (en °C)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– 60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– 40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15069692"/>
                  </a:ext>
                </a:extLst>
              </a:tr>
            </a:tbl>
          </a:graphicData>
        </a:graphic>
      </p:graphicFrame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2947695"/>
            <a:ext cx="4200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312314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Entités de ……… en ………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grosses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descend dans la colonne)</a:t>
            </a:r>
            <a:endParaRPr lang="fr-FR" sz="2000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632880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Entités de ……… en ………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polarisables</a:t>
            </a:r>
            <a:endParaRPr lang="fr-FR" sz="2000" b="1" i="1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963958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Interactions 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VdW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London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……… en ………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fortes</a:t>
            </a:r>
            <a:endParaRPr lang="fr-FR" sz="2000" b="1" i="1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1297480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Température de changement d’état qui ……………</a:t>
            </a:r>
            <a:endParaRPr lang="fr-FR" sz="2000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2272981" y="296547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         </a:t>
            </a:r>
            <a:r>
              <a:rPr lang="fr-FR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2278234" y="627624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         </a:t>
            </a:r>
            <a:r>
              <a:rPr lang="fr-FR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4958370" y="953445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         </a:t>
            </a:r>
            <a:r>
              <a:rPr lang="fr-FR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5420830" y="1279267"/>
            <a:ext cx="1463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augmente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3339194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Entités de ……… en ………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grosses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descend dans la colonne)</a:t>
            </a:r>
            <a:endParaRPr lang="fr-FR" sz="2000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9" name="Flèche droite 48"/>
          <p:cNvSpPr/>
          <p:nvPr/>
        </p:nvSpPr>
        <p:spPr>
          <a:xfrm>
            <a:off x="4918841" y="3016532"/>
            <a:ext cx="2785241" cy="220720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3680780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Entités de ……… en ………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polarisables</a:t>
            </a:r>
            <a:endParaRPr lang="fr-FR" sz="2000" b="1" i="1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4032878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Interactions 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VdW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London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……… en ………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fortes</a:t>
            </a:r>
            <a:endParaRPr lang="fr-FR" sz="2000" b="1" i="1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4397930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Température de changement d’état qui ……………</a:t>
            </a:r>
            <a:endParaRPr lang="fr-FR" sz="2000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2272981" y="3323427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         </a:t>
            </a:r>
            <a:r>
              <a:rPr lang="fr-FR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2246704" y="3675524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         </a:t>
            </a:r>
            <a:r>
              <a:rPr lang="fr-FR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4958370" y="4043385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         </a:t>
            </a:r>
            <a:r>
              <a:rPr lang="fr-FR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5420830" y="4379717"/>
            <a:ext cx="1463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augmente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5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8" grpId="0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D2858229-7CEE-40F7-93BF-6A201FA17EE6}"/>
              </a:ext>
            </a:extLst>
          </p:cNvPr>
          <p:cNvSpPr txBox="1"/>
          <p:nvPr/>
        </p:nvSpPr>
        <p:spPr>
          <a:xfrm>
            <a:off x="0" y="-24344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</a:t>
            </a:r>
            <a:r>
              <a:rPr lang="fr-FR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Interpréter les différences de température d’ébullition des molécules suivantes où l’atome central appartient à la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fr-FR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ème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colonne du tableau périodique.</a:t>
            </a:r>
            <a:endParaRPr lang="fr-FR" sz="2000" dirty="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="" xmlns:a16="http://schemas.microsoft.com/office/drawing/2014/main" id="{F3AFE81A-D528-4E92-A734-62E260356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0542685"/>
              </p:ext>
            </p:extLst>
          </p:nvPr>
        </p:nvGraphicFramePr>
        <p:xfrm>
          <a:off x="1079466" y="630990"/>
          <a:ext cx="6633845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065">
                  <a:extLst>
                    <a:ext uri="{9D8B030D-6E8A-4147-A177-3AD203B41FA5}">
                      <a16:colId xmlns="" xmlns:a16="http://schemas.microsoft.com/office/drawing/2014/main" val="3620058288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3746339185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1419899705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1426467946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1568645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O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H</a:t>
                      </a:r>
                      <a:r>
                        <a:rPr lang="fr-FR" sz="1800" baseline="-25000" dirty="0">
                          <a:effectLst/>
                        </a:rPr>
                        <a:t>2</a:t>
                      </a:r>
                      <a:r>
                        <a:rPr lang="fr-FR" sz="1800" dirty="0">
                          <a:effectLst/>
                        </a:rPr>
                        <a:t>S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Se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Te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5855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effectLst/>
                        </a:rPr>
                        <a:t>T</a:t>
                      </a:r>
                      <a:r>
                        <a:rPr lang="fr-FR" sz="1800" baseline="-25000" dirty="0" err="1">
                          <a:effectLst/>
                        </a:rPr>
                        <a:t>ébullition</a:t>
                      </a:r>
                      <a:r>
                        <a:rPr lang="fr-FR" sz="1800" dirty="0">
                          <a:effectLst/>
                        </a:rPr>
                        <a:t> à P = 1 bar (en °C)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– 60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– 40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15069692"/>
                  </a:ext>
                </a:extLst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244025"/>
            <a:ext cx="4200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2996564"/>
            <a:ext cx="4400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avec les autres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3373481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+ des interactions de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VdW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l’eau est capable d’établir des …………… beaucoup ……. fortes que les interactions de VdW. </a:t>
            </a:r>
          </a:p>
          <a:p>
            <a:pPr lvl="0" algn="just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la température de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changem</a:t>
            </a:r>
            <a:r>
              <a:rPr lang="fr-FR" sz="2000" baseline="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d’état de l’eau est beaucoup plus ………..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1573514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Entités de ……… en ………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grosses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descend dans la colonne)</a:t>
            </a:r>
            <a:endParaRPr lang="fr-FR" sz="2000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4918841" y="1292892"/>
            <a:ext cx="2785241" cy="220720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1873060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Entités de ……… en ………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polarisables</a:t>
            </a:r>
            <a:endParaRPr lang="fr-FR" sz="2000" b="1" i="1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2183118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Interactions 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VdW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London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……… en ………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fortes</a:t>
            </a:r>
            <a:endParaRPr lang="fr-FR" sz="2000" b="1" i="1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85771" y="2516640"/>
            <a:ext cx="817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Température de changement d’état qui ……………</a:t>
            </a:r>
            <a:endParaRPr lang="fr-FR" sz="2000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2272981" y="1557747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         </a:t>
            </a:r>
            <a:r>
              <a:rPr lang="fr-FR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2246704" y="1867804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         </a:t>
            </a:r>
            <a:r>
              <a:rPr lang="fr-FR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4958370" y="2193625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         </a:t>
            </a:r>
            <a:r>
              <a:rPr lang="fr-FR" sz="2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5420830" y="2498427"/>
            <a:ext cx="1463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augmente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691062" y="3349760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liaisons H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1200924" y="3670325"/>
            <a:ext cx="785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8036531" y="4101250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795897"/>
            <a:ext cx="9144000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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METHODE :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 Analyse des temp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BookmanOldStyle"/>
                <a:sym typeface="Wingdings" pitchFamily="2" charset="2"/>
              </a:rPr>
              <a:t>é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ratures de changement d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BookmanOldStyle"/>
                <a:sym typeface="Wingdings" pitchFamily="2" charset="2"/>
              </a:rPr>
              <a:t>’é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tat de diff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BookmanOldStyle"/>
                <a:sym typeface="Wingdings" pitchFamily="2" charset="2"/>
              </a:rPr>
              <a:t>é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rents corps purs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BookmanOldStyle"/>
                <a:sym typeface="Wingdings" pitchFamily="2" charset="2"/>
              </a:rPr>
              <a:t> 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:</a:t>
            </a:r>
            <a:endParaRPr lang="fr-FR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611313" marR="0" lvl="0" indent="31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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 Raisonner sur les 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interactions de </a:t>
            </a:r>
            <a:r>
              <a:rPr kumimoji="0" lang="fr-FR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VdW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 de type London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611313" marR="0" lvl="0" indent="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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 Si les molécules sont polaires, il s’établit en plus des 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interactions de </a:t>
            </a:r>
            <a:r>
              <a:rPr kumimoji="0" lang="fr-FR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VdW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 de type Keesom et Debye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, équivalente d’un point de vue énergétique ;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611313" marR="0" lvl="0" indent="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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 Si les molécules sont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protiques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, il s’établit en plus des 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liaisons H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, beaucoup plus fortes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!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611313" marR="0" lvl="0" indent="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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 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A structure comparable, un composé pouvant établir des liaisons H 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inter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moléculaires et </a:t>
            </a:r>
            <a:r>
              <a:rPr kumimoji="0" lang="fr-FR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intra-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moléculaires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 établira moins de liaisons H 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inter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moléculaires qu’un composé ne pouvant établir que des liaisons H 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inter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moléculaires.</a:t>
            </a:r>
          </a:p>
        </p:txBody>
      </p:sp>
      <p:pic>
        <p:nvPicPr>
          <p:cNvPr id="34" name="Image 33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252" y="5225502"/>
            <a:ext cx="1437912" cy="1581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05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7106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6391791" y="4384316"/>
            <a:ext cx="2177143" cy="283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5D6C9AF6-831F-4BFF-AE14-5C63B81E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6144"/>
            <a:ext cx="909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 </a:t>
            </a:r>
            <a:r>
              <a:rPr lang="fr-FR" altLang="fr-FR" sz="2000" b="1" dirty="0" smtClean="0">
                <a:solidFill>
                  <a:srgbClr val="002060"/>
                </a:solidFill>
                <a:sym typeface="Wingdings 3"/>
              </a:rPr>
              <a:t>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 </a:t>
            </a:r>
            <a:r>
              <a:rPr lang="fr-FR" altLang="fr-FR" sz="2000" b="1" dirty="0">
                <a:solidFill>
                  <a:srgbClr val="002060"/>
                </a:solidFill>
              </a:rPr>
              <a:t>b)</a:t>
            </a:r>
            <a:r>
              <a:rPr lang="fr-FR" altLang="fr-FR" sz="2000" dirty="0">
                <a:solidFill>
                  <a:srgbClr val="002060"/>
                </a:solidFill>
              </a:rPr>
              <a:t> ne 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que des liaisons H intermoléculaires</a:t>
            </a:r>
            <a:r>
              <a:rPr lang="fr-FR" altLang="fr-FR" sz="2000" dirty="0">
                <a:solidFill>
                  <a:srgbClr val="002060"/>
                </a:solidFill>
              </a:rPr>
              <a:t> ;</a:t>
            </a:r>
          </a:p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   </a:t>
            </a:r>
            <a:r>
              <a:rPr lang="fr-FR" altLang="fr-FR" sz="2000" b="1" dirty="0" smtClean="0">
                <a:solidFill>
                  <a:srgbClr val="002060"/>
                </a:solidFill>
                <a:sym typeface="Wingdings 3"/>
              </a:rPr>
              <a:t>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a</a:t>
            </a:r>
            <a:r>
              <a:rPr lang="fr-FR" altLang="fr-FR" sz="2000" b="1" dirty="0">
                <a:solidFill>
                  <a:srgbClr val="002060"/>
                </a:solidFill>
              </a:rPr>
              <a:t>) </a:t>
            </a:r>
            <a:r>
              <a:rPr lang="fr-FR" altLang="fr-FR" sz="2000" dirty="0">
                <a:solidFill>
                  <a:srgbClr val="002060"/>
                </a:solidFill>
              </a:rPr>
              <a:t>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des liaisons H intermoléculaires + intramoléculaires</a:t>
            </a:r>
            <a:r>
              <a:rPr lang="fr-FR" altLang="fr-FR" sz="2000" dirty="0">
                <a:solidFill>
                  <a:srgbClr val="002060"/>
                </a:solidFill>
              </a:rPr>
              <a:t> ;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D2858229-7CEE-40F7-93BF-6A201FA17EE6}"/>
              </a:ext>
            </a:extLst>
          </p:cNvPr>
          <p:cNvSpPr txBox="1"/>
          <p:nvPr/>
        </p:nvSpPr>
        <p:spPr>
          <a:xfrm>
            <a:off x="0" y="-332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</a:t>
            </a:r>
            <a:r>
              <a:rPr lang="fr-FR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Interpréter les différences de température d’ébullition des molécules suivantes où l’atome central appartient à la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fr-FR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ème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colonne du tableau périodique.</a:t>
            </a:r>
            <a:endParaRPr lang="fr-FR" sz="20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14336"/>
            <a:ext cx="4400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avec les autres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="" xmlns:a16="http://schemas.microsoft.com/office/drawing/2014/main" id="{8105B2D2-05BC-49FC-9586-8F0DF73D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2191161"/>
            <a:ext cx="4392613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797AB01C-543B-488E-9085-8CA394CD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799" y="2643804"/>
            <a:ext cx="1933575" cy="798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fr-FR" altLang="fr-FR" b="1" dirty="0" err="1">
                <a:latin typeface="Calibri" panose="020F0502020204030204" pitchFamily="34" charset="0"/>
              </a:rPr>
              <a:t>T</a:t>
            </a:r>
            <a:r>
              <a:rPr lang="fr-FR" altLang="fr-FR" b="1" baseline="-25000" dirty="0" err="1">
                <a:latin typeface="Calibri" panose="020F0502020204030204" pitchFamily="34" charset="0"/>
              </a:rPr>
              <a:t>fusion</a:t>
            </a:r>
            <a:r>
              <a:rPr lang="fr-FR" altLang="fr-FR" b="1" dirty="0">
                <a:latin typeface="Calibri" panose="020F0502020204030204" pitchFamily="34" charset="0"/>
              </a:rPr>
              <a:t> (a) = 159 °C</a:t>
            </a:r>
          </a:p>
          <a:p>
            <a:pPr algn="ctr" eaLnBrk="1" hangingPunct="1">
              <a:spcAft>
                <a:spcPts val="1000"/>
              </a:spcAft>
            </a:pPr>
            <a:r>
              <a:rPr lang="fr-FR" altLang="fr-FR" b="1" dirty="0" err="1">
                <a:latin typeface="Calibri" panose="020F0502020204030204" pitchFamily="34" charset="0"/>
              </a:rPr>
              <a:t>T</a:t>
            </a:r>
            <a:r>
              <a:rPr lang="fr-FR" altLang="fr-FR" b="1" baseline="-25000" dirty="0" err="1">
                <a:latin typeface="Calibri" panose="020F0502020204030204" pitchFamily="34" charset="0"/>
              </a:rPr>
              <a:t>fusion</a:t>
            </a:r>
            <a:r>
              <a:rPr lang="fr-FR" altLang="fr-FR" b="1" dirty="0">
                <a:latin typeface="Calibri" panose="020F0502020204030204" pitchFamily="34" charset="0"/>
              </a:rPr>
              <a:t> (b) = 203 °C</a:t>
            </a:r>
            <a:endParaRPr lang="fr-FR" altLang="fr-FR" sz="3200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8D712515-69BF-4D61-8A96-6D53AF466C5F}"/>
              </a:ext>
            </a:extLst>
          </p:cNvPr>
          <p:cNvCxnSpPr/>
          <p:nvPr/>
        </p:nvCxnSpPr>
        <p:spPr>
          <a:xfrm>
            <a:off x="4640263" y="2451511"/>
            <a:ext cx="217487" cy="14446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4F9AEBA2-7048-49BD-BFDE-48A5D28FC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3710"/>
            <a:ext cx="28469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</a:t>
            </a:r>
            <a:r>
              <a:rPr kumimoji="0" lang="fr-FR" alt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Interpréter les différences de température de fusion des molécules ci-dessous.</a:t>
            </a:r>
            <a:endParaRPr kumimoji="0" lang="fr-FR" alt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4789714" y="2256225"/>
            <a:ext cx="2688771" cy="2117273"/>
          </a:xfrm>
          <a:custGeom>
            <a:avLst/>
            <a:gdLst>
              <a:gd name="connsiteX0" fmla="*/ 2373086 w 2512786"/>
              <a:gd name="connsiteY0" fmla="*/ 2280558 h 2280558"/>
              <a:gd name="connsiteX1" fmla="*/ 2416629 w 2512786"/>
              <a:gd name="connsiteY1" fmla="*/ 1856015 h 2280558"/>
              <a:gd name="connsiteX2" fmla="*/ 1796143 w 2512786"/>
              <a:gd name="connsiteY2" fmla="*/ 1768929 h 2280558"/>
              <a:gd name="connsiteX3" fmla="*/ 729343 w 2512786"/>
              <a:gd name="connsiteY3" fmla="*/ 1638301 h 2280558"/>
              <a:gd name="connsiteX4" fmla="*/ 587829 w 2512786"/>
              <a:gd name="connsiteY4" fmla="*/ 593272 h 2280558"/>
              <a:gd name="connsiteX5" fmla="*/ 326572 w 2512786"/>
              <a:gd name="connsiteY5" fmla="*/ 48986 h 2280558"/>
              <a:gd name="connsiteX6" fmla="*/ 0 w 251278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796143 w 2442936"/>
              <a:gd name="connsiteY2" fmla="*/ 1768929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587829 w 2442936"/>
              <a:gd name="connsiteY3" fmla="*/ 593272 h 2280558"/>
              <a:gd name="connsiteX4" fmla="*/ 326572 w 2442936"/>
              <a:gd name="connsiteY4" fmla="*/ 48986 h 2280558"/>
              <a:gd name="connsiteX5" fmla="*/ 0 w 2442936"/>
              <a:gd name="connsiteY5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827315 w 2442936"/>
              <a:gd name="connsiteY3" fmla="*/ 13335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688771 w 2758621"/>
              <a:gd name="connsiteY0" fmla="*/ 2226130 h 2226130"/>
              <a:gd name="connsiteX1" fmla="*/ 2100943 w 2758621"/>
              <a:gd name="connsiteY1" fmla="*/ 1856015 h 2226130"/>
              <a:gd name="connsiteX2" fmla="*/ 1338943 w 2758621"/>
              <a:gd name="connsiteY2" fmla="*/ 1812472 h 2226130"/>
              <a:gd name="connsiteX3" fmla="*/ 827315 w 2758621"/>
              <a:gd name="connsiteY3" fmla="*/ 1333501 h 2226130"/>
              <a:gd name="connsiteX4" fmla="*/ 587829 w 2758621"/>
              <a:gd name="connsiteY4" fmla="*/ 593272 h 2226130"/>
              <a:gd name="connsiteX5" fmla="*/ 326572 w 2758621"/>
              <a:gd name="connsiteY5" fmla="*/ 48986 h 2226130"/>
              <a:gd name="connsiteX6" fmla="*/ 0 w 2758621"/>
              <a:gd name="connsiteY6" fmla="*/ 299358 h 2226130"/>
              <a:gd name="connsiteX0" fmla="*/ 2688771 w 2688771"/>
              <a:gd name="connsiteY0" fmla="*/ 2226130 h 2226130"/>
              <a:gd name="connsiteX1" fmla="*/ 2100943 w 2688771"/>
              <a:gd name="connsiteY1" fmla="*/ 1856015 h 2226130"/>
              <a:gd name="connsiteX2" fmla="*/ 1338943 w 2688771"/>
              <a:gd name="connsiteY2" fmla="*/ 1812472 h 2226130"/>
              <a:gd name="connsiteX3" fmla="*/ 827315 w 2688771"/>
              <a:gd name="connsiteY3" fmla="*/ 1333501 h 2226130"/>
              <a:gd name="connsiteX4" fmla="*/ 587829 w 2688771"/>
              <a:gd name="connsiteY4" fmla="*/ 593272 h 2226130"/>
              <a:gd name="connsiteX5" fmla="*/ 326572 w 2688771"/>
              <a:gd name="connsiteY5" fmla="*/ 48986 h 2226130"/>
              <a:gd name="connsiteX6" fmla="*/ 0 w 2688771"/>
              <a:gd name="connsiteY6" fmla="*/ 299358 h 2226130"/>
              <a:gd name="connsiteX0" fmla="*/ 2688771 w 2688771"/>
              <a:gd name="connsiteY0" fmla="*/ 2117273 h 2117273"/>
              <a:gd name="connsiteX1" fmla="*/ 2100943 w 2688771"/>
              <a:gd name="connsiteY1" fmla="*/ 1747158 h 2117273"/>
              <a:gd name="connsiteX2" fmla="*/ 1338943 w 2688771"/>
              <a:gd name="connsiteY2" fmla="*/ 1703615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8771" h="2117273">
                <a:moveTo>
                  <a:pt x="2688771" y="2117273"/>
                </a:moveTo>
                <a:cubicBezTo>
                  <a:pt x="2551792" y="1925866"/>
                  <a:pt x="2325914" y="1816101"/>
                  <a:pt x="2100943" y="1747158"/>
                </a:cubicBezTo>
                <a:cubicBezTo>
                  <a:pt x="1875972" y="1678215"/>
                  <a:pt x="1551214" y="1790701"/>
                  <a:pt x="1338943" y="1703615"/>
                </a:cubicBezTo>
                <a:cubicBezTo>
                  <a:pt x="1126672" y="1616529"/>
                  <a:pt x="952501" y="1427844"/>
                  <a:pt x="827315" y="1224644"/>
                </a:cubicBezTo>
                <a:cubicBezTo>
                  <a:pt x="702129" y="1021444"/>
                  <a:pt x="671286" y="680358"/>
                  <a:pt x="587829" y="484415"/>
                </a:cubicBezTo>
                <a:cubicBezTo>
                  <a:pt x="504372" y="288472"/>
                  <a:pt x="424544" y="97972"/>
                  <a:pt x="326572" y="48986"/>
                </a:cubicBezTo>
                <a:cubicBezTo>
                  <a:pt x="228601" y="0"/>
                  <a:pt x="114300" y="40822"/>
                  <a:pt x="0" y="190501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998221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+ des interactions de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VdW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l’eau est capable d’établir des …………… beaucoup ……. fortes que les interactions de VdW. </a:t>
            </a:r>
          </a:p>
          <a:p>
            <a:pPr lvl="0" algn="just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la température de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changem</a:t>
            </a:r>
            <a:r>
              <a:rPr lang="fr-FR" sz="2000" baseline="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d’état de l’eau est beaucoup plus ………..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7691062" y="974500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liaisons H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1200924" y="1295065"/>
            <a:ext cx="785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8036531" y="1725990"/>
            <a:ext cx="2277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4795897"/>
            <a:ext cx="9144000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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METHODE :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 Analyse des temp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BookmanOldStyle"/>
                <a:sym typeface="Wingdings" pitchFamily="2" charset="2"/>
              </a:rPr>
              <a:t>é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ratures de changement d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BookmanOldStyle"/>
                <a:sym typeface="Wingdings" pitchFamily="2" charset="2"/>
              </a:rPr>
              <a:t>’é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tat de diff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BookmanOldStyle"/>
                <a:sym typeface="Wingdings" pitchFamily="2" charset="2"/>
              </a:rPr>
              <a:t>é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rents corps purs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Calibri" pitchFamily="34" charset="0"/>
                <a:cs typeface="BookmanOldStyle"/>
                <a:sym typeface="Wingdings" pitchFamily="2" charset="2"/>
              </a:rPr>
              <a:t> 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:</a:t>
            </a:r>
            <a:endParaRPr lang="fr-FR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611313" marR="0" lvl="0" indent="31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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 Raisonner sur les 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interactions de </a:t>
            </a:r>
            <a:r>
              <a:rPr kumimoji="0" lang="fr-FR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VdW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 de type London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 :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611313" marR="0" lvl="0" indent="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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 Si les molécules sont polaires, il s’établit en plus des 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interactions de </a:t>
            </a:r>
            <a:r>
              <a:rPr kumimoji="0" lang="fr-FR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VdW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 de type Keesom et Debye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, équivalente d’un point de vue énergétique ;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611313" marR="0" lvl="0" indent="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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 Si les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molécules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sont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protiques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, il s’établit en plus des 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liaisons H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, beaucoup plus fortes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!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611313" marR="0" lvl="0" indent="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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</a:rPr>
              <a:t> 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A structure comparable, un composé pouvant établir des liaisons H 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inter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moléculaires et </a:t>
            </a:r>
            <a:r>
              <a:rPr kumimoji="0" lang="fr-FR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intra-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moléculaires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 établira moins de liaisons H 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inter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moléculaires qu’un composé ne pouvant établir que des liaisons H 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inter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ookmanOldStyle"/>
                <a:sym typeface="Wingdings" pitchFamily="2" charset="2"/>
              </a:rPr>
              <a:t>moléculaires.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BookmanOldStyle"/>
              <a:sym typeface="Wingdings" pitchFamily="2" charset="2"/>
            </a:endParaRPr>
          </a:p>
        </p:txBody>
      </p:sp>
      <p:pic>
        <p:nvPicPr>
          <p:cNvPr id="23" name="Image 22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335" y="5130909"/>
            <a:ext cx="1256624" cy="158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6213114" y="1944372"/>
            <a:ext cx="2177143" cy="283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5D6C9AF6-831F-4BFF-AE14-5C63B81E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118"/>
            <a:ext cx="9096375" cy="197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  <a:sym typeface="Wingdings 3"/>
              </a:rPr>
              <a:t>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b</a:t>
            </a:r>
            <a:r>
              <a:rPr lang="fr-FR" altLang="fr-FR" sz="2000" b="1" dirty="0">
                <a:solidFill>
                  <a:srgbClr val="002060"/>
                </a:solidFill>
              </a:rPr>
              <a:t>)</a:t>
            </a:r>
            <a:r>
              <a:rPr lang="fr-FR" altLang="fr-FR" sz="2000" dirty="0">
                <a:solidFill>
                  <a:srgbClr val="002060"/>
                </a:solidFill>
              </a:rPr>
              <a:t> ne 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que des liaisons H intermoléculaires</a:t>
            </a:r>
            <a:r>
              <a:rPr lang="fr-FR" altLang="fr-FR" sz="2000" dirty="0">
                <a:solidFill>
                  <a:srgbClr val="002060"/>
                </a:solidFill>
              </a:rPr>
              <a:t> ;</a:t>
            </a:r>
          </a:p>
          <a:p>
            <a:pPr eaLnBrk="1" hangingPunct="1"/>
            <a:r>
              <a:rPr lang="fr-FR" altLang="fr-FR" sz="2000" b="1" dirty="0" smtClean="0">
                <a:solidFill>
                  <a:srgbClr val="002060"/>
                </a:solidFill>
                <a:sym typeface="Wingdings 3"/>
              </a:rPr>
              <a:t> 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a</a:t>
            </a:r>
            <a:r>
              <a:rPr lang="fr-FR" altLang="fr-FR" sz="2000" b="1" dirty="0">
                <a:solidFill>
                  <a:srgbClr val="002060"/>
                </a:solidFill>
              </a:rPr>
              <a:t>) </a:t>
            </a:r>
            <a:r>
              <a:rPr lang="fr-FR" altLang="fr-FR" sz="2000" dirty="0">
                <a:solidFill>
                  <a:srgbClr val="002060"/>
                </a:solidFill>
              </a:rPr>
              <a:t>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des liaisons H intermoléculaires + intramoléculaires</a:t>
            </a:r>
            <a:r>
              <a:rPr lang="fr-FR" altLang="fr-FR" sz="2000" dirty="0">
                <a:solidFill>
                  <a:srgbClr val="002060"/>
                </a:solidFill>
              </a:rPr>
              <a:t> ; </a:t>
            </a:r>
          </a:p>
          <a:p>
            <a:pPr algn="just" eaLnBrk="1" hangingPunct="1"/>
            <a:r>
              <a:rPr lang="fr-FR" altLang="fr-FR" sz="1000" dirty="0" smtClean="0">
                <a:solidFill>
                  <a:srgbClr val="002060"/>
                </a:solidFill>
              </a:rPr>
              <a:t>  </a:t>
            </a:r>
            <a:r>
              <a:rPr lang="fr-FR" altLang="fr-FR" sz="800" dirty="0" smtClean="0">
                <a:solidFill>
                  <a:srgbClr val="002060"/>
                </a:solidFill>
              </a:rPr>
              <a:t>          </a:t>
            </a:r>
            <a:endParaRPr lang="fr-FR" altLang="fr-FR" sz="100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fr-FR" altLang="fr-FR" sz="2000" dirty="0" smtClean="0">
                <a:solidFill>
                  <a:srgbClr val="002060"/>
                </a:solidFill>
              </a:rPr>
              <a:t>          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a)</a:t>
            </a:r>
            <a:r>
              <a:rPr lang="fr-FR" altLang="fr-FR" sz="2000" dirty="0" smtClean="0">
                <a:solidFill>
                  <a:srgbClr val="002060"/>
                </a:solidFill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établit donc </a:t>
            </a:r>
            <a:r>
              <a:rPr lang="fr-FR" altLang="fr-FR" sz="2000" dirty="0" smtClean="0">
                <a:solidFill>
                  <a:srgbClr val="002060"/>
                </a:solidFill>
              </a:rPr>
              <a:t>………</a:t>
            </a:r>
            <a:r>
              <a:rPr lang="fr-FR" altLang="fr-FR" sz="2000" dirty="0" smtClean="0">
                <a:solidFill>
                  <a:srgbClr val="002060"/>
                </a:solidFill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de liaisons H </a:t>
            </a:r>
            <a:r>
              <a:rPr lang="fr-FR" altLang="fr-FR" sz="2000" b="1" u="sng" dirty="0" smtClean="0">
                <a:solidFill>
                  <a:srgbClr val="002060"/>
                </a:solidFill>
              </a:rPr>
              <a:t>inter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moléculaires que b)</a:t>
            </a:r>
            <a:r>
              <a:rPr lang="fr-FR" altLang="fr-FR" sz="2000" dirty="0" smtClean="0">
                <a:solidFill>
                  <a:srgbClr val="002060"/>
                </a:solidFill>
              </a:rPr>
              <a:t>, donc il y a </a:t>
            </a:r>
            <a:r>
              <a:rPr lang="fr-FR" altLang="fr-FR" sz="2000" u="sng" dirty="0" smtClean="0">
                <a:solidFill>
                  <a:srgbClr val="002060"/>
                </a:solidFill>
              </a:rPr>
              <a:t>……… de cohésion</a:t>
            </a:r>
            <a:r>
              <a:rPr lang="fr-FR" altLang="fr-FR" sz="2000" dirty="0" smtClean="0">
                <a:solidFill>
                  <a:srgbClr val="002060"/>
                </a:solidFill>
              </a:rPr>
              <a:t> entre molécules 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a)</a:t>
            </a:r>
            <a:r>
              <a:rPr lang="fr-FR" altLang="fr-FR" sz="2000" dirty="0" smtClean="0">
                <a:solidFill>
                  <a:srgbClr val="002060"/>
                </a:solidFill>
              </a:rPr>
              <a:t> qu’entre molécules 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b)</a:t>
            </a:r>
            <a:r>
              <a:rPr lang="fr-FR" altLang="fr-FR" sz="2000" dirty="0" smtClean="0">
                <a:solidFill>
                  <a:srgbClr val="002060"/>
                </a:solidFill>
              </a:rPr>
              <a:t>.</a:t>
            </a:r>
            <a:endParaRPr lang="fr-FR" altLang="fr-FR" sz="2000" dirty="0" smtClean="0">
              <a:solidFill>
                <a:srgbClr val="002060"/>
              </a:solidFill>
            </a:endParaRPr>
          </a:p>
          <a:p>
            <a:pPr algn="just" eaLnBrk="1" hangingPunct="1"/>
            <a:endParaRPr lang="fr-FR" altLang="fr-FR" sz="1000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fr-FR" altLang="fr-FR" sz="2000" dirty="0" smtClean="0">
                <a:solidFill>
                  <a:srgbClr val="002060"/>
                </a:solidFill>
              </a:rPr>
              <a:t>D’où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T</a:t>
            </a:r>
            <a:r>
              <a:rPr lang="fr-FR" altLang="fr-FR" sz="2000" b="1" baseline="-25000" dirty="0" err="1" smtClean="0">
                <a:solidFill>
                  <a:srgbClr val="FF0000"/>
                </a:solidFill>
              </a:rPr>
              <a:t>éb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(a) &lt;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T</a:t>
            </a:r>
            <a:r>
              <a:rPr lang="fr-FR" altLang="fr-FR" sz="2000" b="1" baseline="-25000" dirty="0" err="1" smtClean="0">
                <a:solidFill>
                  <a:srgbClr val="FF0000"/>
                </a:solidFill>
              </a:rPr>
              <a:t>éb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(b)</a:t>
            </a:r>
            <a:endParaRPr lang="fr-FR" altLang="fr-FR" sz="2000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8105B2D2-05BC-49FC-9586-8F0DF73D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-6665"/>
            <a:ext cx="4392613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rme libre 20"/>
          <p:cNvSpPr/>
          <p:nvPr/>
        </p:nvSpPr>
        <p:spPr>
          <a:xfrm>
            <a:off x="4789714" y="47514"/>
            <a:ext cx="2688771" cy="1886390"/>
          </a:xfrm>
          <a:custGeom>
            <a:avLst/>
            <a:gdLst>
              <a:gd name="connsiteX0" fmla="*/ 2373086 w 2512786"/>
              <a:gd name="connsiteY0" fmla="*/ 2280558 h 2280558"/>
              <a:gd name="connsiteX1" fmla="*/ 2416629 w 2512786"/>
              <a:gd name="connsiteY1" fmla="*/ 1856015 h 2280558"/>
              <a:gd name="connsiteX2" fmla="*/ 1796143 w 2512786"/>
              <a:gd name="connsiteY2" fmla="*/ 1768929 h 2280558"/>
              <a:gd name="connsiteX3" fmla="*/ 729343 w 2512786"/>
              <a:gd name="connsiteY3" fmla="*/ 1638301 h 2280558"/>
              <a:gd name="connsiteX4" fmla="*/ 587829 w 2512786"/>
              <a:gd name="connsiteY4" fmla="*/ 593272 h 2280558"/>
              <a:gd name="connsiteX5" fmla="*/ 326572 w 2512786"/>
              <a:gd name="connsiteY5" fmla="*/ 48986 h 2280558"/>
              <a:gd name="connsiteX6" fmla="*/ 0 w 251278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796143 w 2442936"/>
              <a:gd name="connsiteY2" fmla="*/ 1768929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587829 w 2442936"/>
              <a:gd name="connsiteY3" fmla="*/ 593272 h 2280558"/>
              <a:gd name="connsiteX4" fmla="*/ 326572 w 2442936"/>
              <a:gd name="connsiteY4" fmla="*/ 48986 h 2280558"/>
              <a:gd name="connsiteX5" fmla="*/ 0 w 2442936"/>
              <a:gd name="connsiteY5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827315 w 2442936"/>
              <a:gd name="connsiteY3" fmla="*/ 13335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688771 w 2758621"/>
              <a:gd name="connsiteY0" fmla="*/ 2226130 h 2226130"/>
              <a:gd name="connsiteX1" fmla="*/ 2100943 w 2758621"/>
              <a:gd name="connsiteY1" fmla="*/ 1856015 h 2226130"/>
              <a:gd name="connsiteX2" fmla="*/ 1338943 w 2758621"/>
              <a:gd name="connsiteY2" fmla="*/ 1812472 h 2226130"/>
              <a:gd name="connsiteX3" fmla="*/ 827315 w 2758621"/>
              <a:gd name="connsiteY3" fmla="*/ 1333501 h 2226130"/>
              <a:gd name="connsiteX4" fmla="*/ 587829 w 2758621"/>
              <a:gd name="connsiteY4" fmla="*/ 593272 h 2226130"/>
              <a:gd name="connsiteX5" fmla="*/ 326572 w 2758621"/>
              <a:gd name="connsiteY5" fmla="*/ 48986 h 2226130"/>
              <a:gd name="connsiteX6" fmla="*/ 0 w 2758621"/>
              <a:gd name="connsiteY6" fmla="*/ 299358 h 2226130"/>
              <a:gd name="connsiteX0" fmla="*/ 2688771 w 2688771"/>
              <a:gd name="connsiteY0" fmla="*/ 2226130 h 2226130"/>
              <a:gd name="connsiteX1" fmla="*/ 2100943 w 2688771"/>
              <a:gd name="connsiteY1" fmla="*/ 1856015 h 2226130"/>
              <a:gd name="connsiteX2" fmla="*/ 1338943 w 2688771"/>
              <a:gd name="connsiteY2" fmla="*/ 1812472 h 2226130"/>
              <a:gd name="connsiteX3" fmla="*/ 827315 w 2688771"/>
              <a:gd name="connsiteY3" fmla="*/ 1333501 h 2226130"/>
              <a:gd name="connsiteX4" fmla="*/ 587829 w 2688771"/>
              <a:gd name="connsiteY4" fmla="*/ 593272 h 2226130"/>
              <a:gd name="connsiteX5" fmla="*/ 326572 w 2688771"/>
              <a:gd name="connsiteY5" fmla="*/ 48986 h 2226130"/>
              <a:gd name="connsiteX6" fmla="*/ 0 w 2688771"/>
              <a:gd name="connsiteY6" fmla="*/ 299358 h 2226130"/>
              <a:gd name="connsiteX0" fmla="*/ 2688771 w 2688771"/>
              <a:gd name="connsiteY0" fmla="*/ 2117273 h 2117273"/>
              <a:gd name="connsiteX1" fmla="*/ 2100943 w 2688771"/>
              <a:gd name="connsiteY1" fmla="*/ 1747158 h 2117273"/>
              <a:gd name="connsiteX2" fmla="*/ 1338943 w 2688771"/>
              <a:gd name="connsiteY2" fmla="*/ 1703615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8771" h="2117273">
                <a:moveTo>
                  <a:pt x="2688771" y="2117273"/>
                </a:moveTo>
                <a:cubicBezTo>
                  <a:pt x="2551792" y="1925866"/>
                  <a:pt x="2325914" y="1816101"/>
                  <a:pt x="2100943" y="1747158"/>
                </a:cubicBezTo>
                <a:cubicBezTo>
                  <a:pt x="1875972" y="1678215"/>
                  <a:pt x="1551214" y="1790701"/>
                  <a:pt x="1338943" y="1703615"/>
                </a:cubicBezTo>
                <a:cubicBezTo>
                  <a:pt x="1126672" y="1616529"/>
                  <a:pt x="952501" y="1427844"/>
                  <a:pt x="827315" y="1224644"/>
                </a:cubicBezTo>
                <a:cubicBezTo>
                  <a:pt x="702129" y="1021444"/>
                  <a:pt x="671286" y="680358"/>
                  <a:pt x="587829" y="484415"/>
                </a:cubicBezTo>
                <a:cubicBezTo>
                  <a:pt x="504372" y="288472"/>
                  <a:pt x="424544" y="97972"/>
                  <a:pt x="326572" y="48986"/>
                </a:cubicBezTo>
                <a:cubicBezTo>
                  <a:pt x="228601" y="0"/>
                  <a:pt x="114300" y="40822"/>
                  <a:pt x="0" y="190501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 Box 2">
            <a:extLst>
              <a:ext uri="{FF2B5EF4-FFF2-40B4-BE49-F238E27FC236}">
                <a16:creationId xmlns="" xmlns:a16="http://schemas.microsoft.com/office/drawing/2014/main" id="{797AB01C-543B-488E-9085-8CA394CD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799" y="445978"/>
            <a:ext cx="1933575" cy="798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fr-FR" altLang="fr-FR" b="1">
                <a:latin typeface="Calibri" panose="020F0502020204030204" pitchFamily="34" charset="0"/>
              </a:rPr>
              <a:t>T</a:t>
            </a:r>
            <a:r>
              <a:rPr lang="fr-FR" altLang="fr-FR" b="1" baseline="-25000">
                <a:latin typeface="Calibri" panose="020F0502020204030204" pitchFamily="34" charset="0"/>
              </a:rPr>
              <a:t>fusion</a:t>
            </a:r>
            <a:r>
              <a:rPr lang="fr-FR" altLang="fr-FR" b="1">
                <a:latin typeface="Calibri" panose="020F0502020204030204" pitchFamily="34" charset="0"/>
              </a:rPr>
              <a:t> (a) = 159 °C</a:t>
            </a:r>
          </a:p>
          <a:p>
            <a:pPr algn="ctr" eaLnBrk="1" hangingPunct="1">
              <a:spcAft>
                <a:spcPts val="1000"/>
              </a:spcAft>
            </a:pPr>
            <a:r>
              <a:rPr lang="fr-FR" altLang="fr-FR" b="1">
                <a:latin typeface="Calibri" panose="020F0502020204030204" pitchFamily="34" charset="0"/>
              </a:rPr>
              <a:t>T</a:t>
            </a:r>
            <a:r>
              <a:rPr lang="fr-FR" altLang="fr-FR" b="1" baseline="-25000">
                <a:latin typeface="Calibri" panose="020F0502020204030204" pitchFamily="34" charset="0"/>
              </a:rPr>
              <a:t>fusion</a:t>
            </a:r>
            <a:r>
              <a:rPr lang="fr-FR" altLang="fr-FR" b="1">
                <a:latin typeface="Calibri" panose="020F0502020204030204" pitchFamily="34" charset="0"/>
              </a:rPr>
              <a:t> (b) = 203 °C</a:t>
            </a:r>
            <a:endParaRPr lang="fr-FR" altLang="fr-FR" sz="3200"/>
          </a:p>
        </p:txBody>
      </p: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8D712515-69BF-4D61-8A96-6D53AF466C5F}"/>
              </a:ext>
            </a:extLst>
          </p:cNvPr>
          <p:cNvCxnSpPr/>
          <p:nvPr/>
        </p:nvCxnSpPr>
        <p:spPr>
          <a:xfrm>
            <a:off x="4640263" y="253685"/>
            <a:ext cx="217487" cy="14446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B4A2A8B9-5ABF-4181-B98C-1C3652E7E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4F9AEBA2-7048-49BD-BFDE-48A5D28FC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884"/>
            <a:ext cx="28469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5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Interpréter les différences de température de fusion des molécules ci-dessous.</a:t>
            </a:r>
            <a:endParaRPr kumimoji="0" lang="fr-FR" alt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2525230" y="2324951"/>
            <a:ext cx="1058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moins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407395" y="2645519"/>
            <a:ext cx="1085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moins</a:t>
            </a:r>
            <a:endParaRPr lang="fr-FR" sz="2000" b="1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502C456B-D1F8-4F10-9503-B4E6F6BA694C}"/>
              </a:ext>
            </a:extLst>
          </p:cNvPr>
          <p:cNvSpPr txBox="1"/>
          <p:nvPr/>
        </p:nvSpPr>
        <p:spPr>
          <a:xfrm>
            <a:off x="25401" y="4286737"/>
            <a:ext cx="909319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    :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eau, ammoniac, alcools, acides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carboxyliques </a:t>
            </a:r>
            <a:r>
              <a:rPr lang="fr-FR" sz="105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…</a:t>
            </a:r>
            <a:endParaRPr lang="fr-FR" sz="20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1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 :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l’acétone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(a)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l’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éthoxyéthane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(b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)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DMSO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(c)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DMF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(d)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, le THF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(e)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dichloroméhane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(f)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…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C7215A65-7B12-4FF8-8E92-B9E0415D9734}"/>
              </a:ext>
            </a:extLst>
          </p:cNvPr>
          <p:cNvSpPr txBox="1"/>
          <p:nvPr/>
        </p:nvSpPr>
        <p:spPr>
          <a:xfrm>
            <a:off x="854074" y="3583486"/>
            <a:ext cx="6067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 algn="just"/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Solubilité dans un solvant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6E79FBB4-1BC4-4053-8A1E-5B8944EE3745}"/>
              </a:ext>
            </a:extLst>
          </p:cNvPr>
          <p:cNvSpPr txBox="1"/>
          <p:nvPr/>
        </p:nvSpPr>
        <p:spPr>
          <a:xfrm>
            <a:off x="0" y="3898267"/>
            <a:ext cx="4614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des solvants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EAC5C43A-2307-48D9-BB16-BB05004F8A67}"/>
              </a:ext>
            </a:extLst>
          </p:cNvPr>
          <p:cNvSpPr txBox="1"/>
          <p:nvPr/>
        </p:nvSpPr>
        <p:spPr>
          <a:xfrm>
            <a:off x="1478640" y="4243193"/>
            <a:ext cx="247287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639FDAF3-CCB9-406A-BB2A-30EEB7634564}"/>
              </a:ext>
            </a:extLst>
          </p:cNvPr>
          <p:cNvSpPr txBox="1"/>
          <p:nvPr/>
        </p:nvSpPr>
        <p:spPr>
          <a:xfrm>
            <a:off x="1522184" y="4743400"/>
            <a:ext cx="264704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ADD03DD0-CC33-4969-93B4-803C1E119FED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531" r="33550" b="25635"/>
          <a:stretch/>
        </p:blipFill>
        <p:spPr bwMode="auto">
          <a:xfrm>
            <a:off x="76202" y="5319873"/>
            <a:ext cx="8954050" cy="120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ADD03DD0-CC33-4969-93B4-803C1E119FED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061" r="33550" b="1139"/>
          <a:stretch/>
        </p:blipFill>
        <p:spPr bwMode="auto">
          <a:xfrm>
            <a:off x="81090" y="6487885"/>
            <a:ext cx="8954050" cy="3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14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CABB30E-B979-4653-A38E-F68A5EBFF360}"/>
              </a:ext>
            </a:extLst>
          </p:cNvPr>
          <p:cNvSpPr txBox="1"/>
          <p:nvPr/>
        </p:nvSpPr>
        <p:spPr>
          <a:xfrm>
            <a:off x="0" y="854718"/>
            <a:ext cx="909319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    :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eau, ammoniac, alcools, acides carboxyliques </a:t>
            </a:r>
            <a:r>
              <a:rPr lang="fr-FR" sz="14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…</a:t>
            </a:r>
            <a:endParaRPr lang="fr-FR" sz="20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1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: l’acétone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(a)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l’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éthoxyéthane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(b)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le DMSO 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c)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DMF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(d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)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le THF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(e)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dichloroméhane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(f)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…</a:t>
            </a:r>
            <a:endParaRPr lang="fr-FR" sz="2000" dirty="0"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1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    :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l’hexane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l’heptane, le cyclohexane 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(g)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le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benzène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(h)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toluène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(i)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tétrachlorométhane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(j)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…</a:t>
            </a:r>
            <a:endParaRPr lang="fr-FR" sz="2000" dirty="0">
              <a:ea typeface="Calibri" pitchFamily="34" charset="0"/>
              <a:sym typeface="Wingdings 2" pitchFamily="18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CF07A98-3B71-4B43-A6BC-322203AC7538}"/>
              </a:ext>
            </a:extLst>
          </p:cNvPr>
          <p:cNvSpPr txBox="1"/>
          <p:nvPr/>
        </p:nvSpPr>
        <p:spPr>
          <a:xfrm>
            <a:off x="828673" y="9939"/>
            <a:ext cx="6067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 algn="just"/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Solubilité dans un solvant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6E0F3C7-CCE6-4EB3-8E3B-A03B67A85DD3}"/>
              </a:ext>
            </a:extLst>
          </p:cNvPr>
          <p:cNvSpPr txBox="1"/>
          <p:nvPr/>
        </p:nvSpPr>
        <p:spPr>
          <a:xfrm>
            <a:off x="1485897" y="854718"/>
            <a:ext cx="244384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55DAB59-148C-4259-B922-3B19931E62BF}"/>
              </a:ext>
            </a:extLst>
          </p:cNvPr>
          <p:cNvSpPr txBox="1"/>
          <p:nvPr/>
        </p:nvSpPr>
        <p:spPr>
          <a:xfrm>
            <a:off x="1485895" y="1323560"/>
            <a:ext cx="258536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13A8836-C8C0-4BE2-BF57-14DC640C0F48}"/>
              </a:ext>
            </a:extLst>
          </p:cNvPr>
          <p:cNvSpPr txBox="1"/>
          <p:nvPr/>
        </p:nvSpPr>
        <p:spPr>
          <a:xfrm>
            <a:off x="1464124" y="2097380"/>
            <a:ext cx="279219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6D0D9C90-F4DE-453B-979A-8FA95DF29B3C}"/>
              </a:ext>
            </a:extLst>
          </p:cNvPr>
          <p:cNvSpPr txBox="1"/>
          <p:nvPr/>
        </p:nvSpPr>
        <p:spPr>
          <a:xfrm>
            <a:off x="0" y="396030"/>
            <a:ext cx="4614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des solvants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ADD03DD0-CC33-4969-93B4-803C1E119FED}"/>
              </a:ext>
            </a:extLst>
          </p:cNvPr>
          <p:cNvPicPr/>
          <p:nvPr/>
        </p:nvPicPr>
        <p:blipFill rotWithShape="1">
          <a:blip r:embed="rId2" cstate="print"/>
          <a:srcRect t="11531" r="33550"/>
          <a:stretch/>
        </p:blipFill>
        <p:spPr bwMode="auto">
          <a:xfrm>
            <a:off x="139149" y="3069771"/>
            <a:ext cx="8954050" cy="1690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B01C543-6032-4670-B891-F2C792699300}"/>
              </a:ext>
            </a:extLst>
          </p:cNvPr>
          <p:cNvPicPr/>
          <p:nvPr/>
        </p:nvPicPr>
        <p:blipFill rotWithShape="1">
          <a:blip r:embed="rId2" cstate="print"/>
          <a:srcRect l="66473" r="-628"/>
          <a:stretch/>
        </p:blipFill>
        <p:spPr bwMode="auto">
          <a:xfrm>
            <a:off x="2156791" y="4839821"/>
            <a:ext cx="4945856" cy="1910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15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CABB30E-B979-4653-A38E-F68A5EBFF360}"/>
              </a:ext>
            </a:extLst>
          </p:cNvPr>
          <p:cNvSpPr txBox="1"/>
          <p:nvPr/>
        </p:nvSpPr>
        <p:spPr>
          <a:xfrm>
            <a:off x="0" y="697068"/>
            <a:ext cx="9093198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: eau, ammoniac, alcools, acides carboxyliques …</a:t>
            </a:r>
          </a:p>
          <a:p>
            <a:pPr algn="just" eaLnBrk="0" hangingPunct="0">
              <a:defRPr/>
            </a:pPr>
            <a:endParaRPr lang="fr-FR" sz="9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 : l’acétone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(a)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l’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éthoxyéthane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(b)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(c)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DMF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(d)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, le THF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(e)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dichloroméhane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(f)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…</a:t>
            </a:r>
            <a:endParaRPr lang="fr-FR" sz="2000" dirty="0"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9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    : l’hexane, l’heptane, le cyclohexane 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(g)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le 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ben-zène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(h)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toluène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(i)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tétrachlorométhane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(j)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…</a:t>
            </a:r>
            <a:endParaRPr lang="fr-FR" sz="2000" dirty="0">
              <a:ea typeface="Calibri" pitchFamily="34" charset="0"/>
              <a:sym typeface="Wingdings 2" pitchFamily="18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CF07A98-3B71-4B43-A6BC-322203AC7538}"/>
              </a:ext>
            </a:extLst>
          </p:cNvPr>
          <p:cNvSpPr txBox="1"/>
          <p:nvPr/>
        </p:nvSpPr>
        <p:spPr>
          <a:xfrm>
            <a:off x="828673" y="9939"/>
            <a:ext cx="6067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 algn="just"/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Solubilité dans un solvant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6E0F3C7-CCE6-4EB3-8E3B-A03B67A85DD3}"/>
              </a:ext>
            </a:extLst>
          </p:cNvPr>
          <p:cNvSpPr txBox="1"/>
          <p:nvPr/>
        </p:nvSpPr>
        <p:spPr>
          <a:xfrm>
            <a:off x="1485898" y="686558"/>
            <a:ext cx="213677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ea typeface="Calibri" pitchFamily="34" charset="0"/>
                <a:sym typeface="Wingdings 2" pitchFamily="18" charset="2"/>
              </a:rPr>
              <a:t>Protiques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55DAB59-148C-4259-B922-3B19931E62BF}"/>
              </a:ext>
            </a:extLst>
          </p:cNvPr>
          <p:cNvSpPr txBox="1"/>
          <p:nvPr/>
        </p:nvSpPr>
        <p:spPr>
          <a:xfrm>
            <a:off x="1485897" y="1124622"/>
            <a:ext cx="237648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ea typeface="Calibri" pitchFamily="34" charset="0"/>
                <a:sym typeface="Wingdings 2" pitchFamily="18" charset="2"/>
              </a:rPr>
              <a:t>Aprotiques</a:t>
            </a: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13A8836-C8C0-4BE2-BF57-14DC640C0F48}"/>
              </a:ext>
            </a:extLst>
          </p:cNvPr>
          <p:cNvSpPr txBox="1"/>
          <p:nvPr/>
        </p:nvSpPr>
        <p:spPr>
          <a:xfrm>
            <a:off x="1485897" y="1876670"/>
            <a:ext cx="252591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Apolaires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ea typeface="Calibri" pitchFamily="34" charset="0"/>
                <a:sym typeface="Wingdings 2" pitchFamily="18" charset="2"/>
              </a:rPr>
              <a:t>Aprotiques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6D0D9C90-F4DE-453B-979A-8FA95DF29B3C}"/>
              </a:ext>
            </a:extLst>
          </p:cNvPr>
          <p:cNvSpPr txBox="1"/>
          <p:nvPr/>
        </p:nvSpPr>
        <p:spPr>
          <a:xfrm>
            <a:off x="0" y="353990"/>
            <a:ext cx="4614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des solvants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F782434C-413D-4000-8DD3-A09C6B85ECCF}"/>
              </a:ext>
            </a:extLst>
          </p:cNvPr>
          <p:cNvSpPr txBox="1"/>
          <p:nvPr/>
        </p:nvSpPr>
        <p:spPr>
          <a:xfrm>
            <a:off x="0" y="2780055"/>
            <a:ext cx="6239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Prévision de la solubilité dans un solvant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CE0DF65D-D7EC-4CB3-93E4-23447DD86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52" y="3180166"/>
            <a:ext cx="8880821" cy="191735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 2" panose="05020102010507070707" pitchFamily="18" charset="2"/>
              </a:rPr>
              <a:t>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La connaissance de ces caractéristiques permet de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prévoir la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solubilité d’un composé A dans un solvant 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Times-Roman--Identity-H" charset="0"/>
              </a:rPr>
              <a:t> 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: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="" xmlns:a16="http://schemas.microsoft.com/office/drawing/2014/main" id="{93B96859-4D26-4E00-A685-E59D32728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93" y="3951901"/>
            <a:ext cx="8696738" cy="11140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Une molécule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se dissout facilement dans un solvant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si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ont des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caractéristiques similaires</a:t>
            </a: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en terme de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POLARITE</a:t>
            </a: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et de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PROTICITE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 se ressemble s’assemble !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5BC6D3A7-D4D0-418C-8202-503920654BF1}"/>
              </a:ext>
            </a:extLst>
          </p:cNvPr>
          <p:cNvSpPr txBox="1"/>
          <p:nvPr/>
        </p:nvSpPr>
        <p:spPr>
          <a:xfrm>
            <a:off x="-57151" y="5187576"/>
            <a:ext cx="9705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5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Le méthanol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</a:rPr>
              <a:t>H</a:t>
            </a:r>
            <a:r>
              <a:rPr lang="fr-FR" sz="2000" baseline="-25000" dirty="0">
                <a:effectLst/>
                <a:latin typeface="Times New Roman" panose="02020603050405020304" pitchFamily="18" charset="0"/>
                <a:ea typeface="Calibri-Italic"/>
              </a:rPr>
              <a:t>3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</a:rPr>
              <a:t>C</a:t>
            </a:r>
            <a:r>
              <a:rPr lang="fr-FR" sz="2000" dirty="0">
                <a:effectLst/>
                <a:latin typeface="Calibri" panose="020F0502020204030204" pitchFamily="34" charset="0"/>
                <a:ea typeface="Calibri-Italic"/>
                <a:cs typeface="Times New Roman" panose="02020603050405020304" pitchFamily="18" charset="0"/>
              </a:rPr>
              <a:t>‐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</a:rPr>
              <a:t>OH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 est-il soluble dans l’eau ? Dans le cyclohexane ?</a:t>
            </a:r>
            <a:endParaRPr lang="fr-FR" sz="2000" dirty="0"/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244C1B38-2FB2-473B-832A-20D9C7DDF498}"/>
              </a:ext>
            </a:extLst>
          </p:cNvPr>
          <p:cNvSpPr txBox="1"/>
          <p:nvPr/>
        </p:nvSpPr>
        <p:spPr>
          <a:xfrm>
            <a:off x="-66676" y="5520267"/>
            <a:ext cx="9210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Le méthanol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une molécule …………… et ………………, comme l’eau :  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méthanol se dissout </a:t>
            </a:r>
            <a:r>
              <a:rPr lang="fr-FR" sz="2000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l’eau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revanche,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se dissout </a:t>
            </a:r>
            <a:r>
              <a:rPr lang="fr-FR" sz="2000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le cyclohexane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est ……………… et ……………… .</a:t>
            </a:r>
            <a:endParaRPr lang="fr-F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4025460" y="5508946"/>
            <a:ext cx="145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5775432" y="5514201"/>
            <a:ext cx="1613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PROTIQUE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2911358" y="5803236"/>
            <a:ext cx="1030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8337330" y="5819001"/>
            <a:ext cx="1613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3421115" y="6102780"/>
            <a:ext cx="1655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5181606" y="6108035"/>
            <a:ext cx="19339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APROTIQUE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9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F8775B1-AFAB-4F5C-9809-2B67077FF0CE}"/>
              </a:ext>
            </a:extLst>
          </p:cNvPr>
          <p:cNvSpPr txBox="1"/>
          <p:nvPr/>
        </p:nvSpPr>
        <p:spPr>
          <a:xfrm>
            <a:off x="-66675" y="0"/>
            <a:ext cx="6239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Prévision de la solubilité dans un solvant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="" xmlns:a16="http://schemas.microsoft.com/office/drawing/2014/main" id="{F48BBE20-FD6D-4199-939D-44F8B816A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31" y="400110"/>
            <a:ext cx="8696738" cy="1178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Une molécule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se dissout facilement dans un solvant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si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ont des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caractéristiques similaires</a:t>
            </a: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en terme de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POLARITE</a:t>
            </a: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et de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PROTICITE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 se ressemble s’assemble !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BC6D3A7-D4D0-418C-8202-503920654BF1}"/>
              </a:ext>
            </a:extLst>
          </p:cNvPr>
          <p:cNvSpPr txBox="1"/>
          <p:nvPr/>
        </p:nvSpPr>
        <p:spPr>
          <a:xfrm>
            <a:off x="-57151" y="1645706"/>
            <a:ext cx="9705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5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Le méthanol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</a:rPr>
              <a:t>H</a:t>
            </a:r>
            <a:r>
              <a:rPr lang="fr-FR" sz="2000" baseline="-25000" dirty="0">
                <a:effectLst/>
                <a:latin typeface="Times New Roman" panose="02020603050405020304" pitchFamily="18" charset="0"/>
                <a:ea typeface="Calibri-Italic"/>
              </a:rPr>
              <a:t>3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</a:rPr>
              <a:t>C</a:t>
            </a:r>
            <a:r>
              <a:rPr lang="fr-FR" sz="2000" dirty="0">
                <a:effectLst/>
                <a:latin typeface="Calibri" panose="020F0502020204030204" pitchFamily="34" charset="0"/>
                <a:ea typeface="Calibri-Italic"/>
                <a:cs typeface="Times New Roman" panose="02020603050405020304" pitchFamily="18" charset="0"/>
              </a:rPr>
              <a:t>‐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</a:rPr>
              <a:t>OH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 est-il soluble dans l’eau ? Dans le cyclohexane ?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C37F7E9-DAA3-4AF9-837C-C9A83665F9A2}"/>
              </a:ext>
            </a:extLst>
          </p:cNvPr>
          <p:cNvSpPr txBox="1"/>
          <p:nvPr/>
        </p:nvSpPr>
        <p:spPr>
          <a:xfrm>
            <a:off x="0" y="318223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6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Le diiode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</a:t>
            </a:r>
            <a:r>
              <a:rPr lang="fr-FR" sz="2000" baseline="-25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est-il soluble dans l’eau ? Dans le cyclohexane ?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5C452C95-0A83-46D0-95A6-D7653ACF6904}"/>
              </a:ext>
            </a:extLst>
          </p:cNvPr>
          <p:cNvPicPr/>
          <p:nvPr/>
        </p:nvPicPr>
        <p:blipFill>
          <a:blip r:embed="rId2" cstate="print"/>
          <a:srcRect l="27354" t="42051" r="53482" b="18666"/>
          <a:stretch>
            <a:fillRect/>
          </a:stretch>
        </p:blipFill>
        <p:spPr bwMode="auto">
          <a:xfrm>
            <a:off x="2382519" y="4730833"/>
            <a:ext cx="1494155" cy="180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93124ECB-43FA-4FF7-959D-FBA6C3CC1A6B}"/>
              </a:ext>
            </a:extLst>
          </p:cNvPr>
          <p:cNvSpPr txBox="1"/>
          <p:nvPr/>
        </p:nvSpPr>
        <p:spPr>
          <a:xfrm>
            <a:off x="4333051" y="5305013"/>
            <a:ext cx="1639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fr-FR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SOLUTE</a:t>
            </a:r>
            <a:endParaRPr lang="fr-FR" sz="24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1B8BB771-E40A-4010-80FF-45F38579DDE6}"/>
              </a:ext>
            </a:extLst>
          </p:cNvPr>
          <p:cNvSpPr txBox="1"/>
          <p:nvPr/>
        </p:nvSpPr>
        <p:spPr>
          <a:xfrm>
            <a:off x="6172614" y="5695228"/>
            <a:ext cx="2333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fr-FR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MISCIBILITE</a:t>
            </a:r>
            <a:endParaRPr lang="fr-FR" sz="24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244C1B38-2FB2-473B-832A-20D9C7DDF498}"/>
              </a:ext>
            </a:extLst>
          </p:cNvPr>
          <p:cNvSpPr txBox="1"/>
          <p:nvPr/>
        </p:nvSpPr>
        <p:spPr>
          <a:xfrm>
            <a:off x="-66676" y="1999417"/>
            <a:ext cx="9210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Le méthanol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une molécule …………… et ………………, comme l’eau :  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méthanol se dissout </a:t>
            </a:r>
            <a:r>
              <a:rPr lang="fr-FR" sz="2000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l’eau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revanche,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se dissout </a:t>
            </a:r>
            <a:r>
              <a:rPr lang="fr-FR" sz="2000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le cyclohexane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est ……………… et ……………… .</a:t>
            </a:r>
            <a:endParaRPr lang="fr-F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4025460" y="1988096"/>
            <a:ext cx="145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5775432" y="1993351"/>
            <a:ext cx="1613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PROTIQUE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2911358" y="2282386"/>
            <a:ext cx="1030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8337330" y="2298151"/>
            <a:ext cx="1613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3421115" y="2581930"/>
            <a:ext cx="1655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5181606" y="2587185"/>
            <a:ext cx="19339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APROTIQUE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244C1B38-2FB2-473B-832A-20D9C7DDF498}"/>
              </a:ext>
            </a:extLst>
          </p:cNvPr>
          <p:cNvSpPr txBox="1"/>
          <p:nvPr/>
        </p:nvSpPr>
        <p:spPr>
          <a:xfrm>
            <a:off x="-66676" y="3596937"/>
            <a:ext cx="9210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Le </a:t>
            </a:r>
            <a:r>
              <a:rPr lang="fr-FR" sz="20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diiode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une molécule .…………… et ………………, comme le </a:t>
            </a:r>
            <a:r>
              <a:rPr lang="fr-FR" sz="20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cyclohe-xane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2000" b="1" u="sng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diiode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dissout </a:t>
            </a:r>
            <a:r>
              <a:rPr lang="fr-FR" sz="2000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cyclohexane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 revanche,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se dissout </a:t>
            </a:r>
            <a:r>
              <a:rPr lang="fr-FR" sz="2000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l’eau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est …………… et …………… .</a:t>
            </a:r>
            <a:endParaRPr lang="fr-F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3541984" y="3585616"/>
            <a:ext cx="154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5312976" y="3601381"/>
            <a:ext cx="18445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APROTIQUE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3405339" y="3890417"/>
            <a:ext cx="1030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1085186" y="4200469"/>
            <a:ext cx="1613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3862535" y="4200470"/>
            <a:ext cx="1655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5454877" y="4195215"/>
            <a:ext cx="19339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PROTIQUE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8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0EA8AF2-0A63-496B-8B76-1E759D5F9E7F}"/>
              </a:ext>
            </a:extLst>
          </p:cNvPr>
          <p:cNvSpPr txBox="1"/>
          <p:nvPr/>
        </p:nvSpPr>
        <p:spPr>
          <a:xfrm>
            <a:off x="33336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6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Le diiode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</a:t>
            </a:r>
            <a:r>
              <a:rPr lang="fr-FR" sz="2000" baseline="-25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est-il soluble dans l’eau ? Dans le cyclohexane ?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41284798-8462-4A3C-89F2-F96785603A3E}"/>
              </a:ext>
            </a:extLst>
          </p:cNvPr>
          <p:cNvSpPr txBox="1"/>
          <p:nvPr/>
        </p:nvSpPr>
        <p:spPr>
          <a:xfrm>
            <a:off x="0" y="1521926"/>
            <a:ext cx="7474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étapes de la dissolution dans un solvant polaire</a:t>
            </a: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F410547F-3A23-45A7-8B73-907E553DE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250" t="47407" r="34792" b="37222"/>
          <a:stretch/>
        </p:blipFill>
        <p:spPr>
          <a:xfrm>
            <a:off x="1163180" y="2797261"/>
            <a:ext cx="7000583" cy="11217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6D0F17B6-E53E-4ECD-9C0E-A479864F6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999" t="50000" r="18256" b="40556"/>
          <a:stretch/>
        </p:blipFill>
        <p:spPr>
          <a:xfrm>
            <a:off x="2402270" y="1891227"/>
            <a:ext cx="4233013" cy="53869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2B89D620-B3AC-4BEE-AC87-8238D1A0855A}"/>
              </a:ext>
            </a:extLst>
          </p:cNvPr>
          <p:cNvSpPr txBox="1"/>
          <p:nvPr/>
        </p:nvSpPr>
        <p:spPr>
          <a:xfrm>
            <a:off x="0" y="2419547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ère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étape: LA DISSOCIATION</a:t>
            </a:r>
            <a:endParaRPr lang="fr-FR" sz="2400" dirty="0">
              <a:highlight>
                <a:srgbClr val="00FFFF"/>
              </a:highligh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D85E9D7D-4A2C-4788-ABE5-811F8A983170}"/>
              </a:ext>
            </a:extLst>
          </p:cNvPr>
          <p:cNvSpPr txBox="1"/>
          <p:nvPr/>
        </p:nvSpPr>
        <p:spPr>
          <a:xfrm>
            <a:off x="814839" y="4098624"/>
            <a:ext cx="3339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Interactions « 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 / ION </a:t>
            </a:r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fr-FR" sz="2000" b="1" u="sng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98269AF2-303A-4F12-AB0D-B944FA00BAFB}"/>
              </a:ext>
            </a:extLst>
          </p:cNvPr>
          <p:cNvSpPr txBox="1"/>
          <p:nvPr/>
        </p:nvSpPr>
        <p:spPr>
          <a:xfrm>
            <a:off x="558853" y="4517562"/>
            <a:ext cx="419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Quelques 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centaines de </a:t>
            </a:r>
            <a:r>
              <a:rPr lang="fr-FR" sz="2000" b="1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kJ.mol</a:t>
            </a:r>
            <a:r>
              <a:rPr lang="fr-FR" sz="2000" b="1" u="sng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</a:t>
            </a:r>
            <a:endParaRPr lang="fr-FR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5F852809-3A95-4AB6-9D33-9F94120498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8125" t="49567" r="20938" b="27805"/>
          <a:stretch/>
        </p:blipFill>
        <p:spPr>
          <a:xfrm>
            <a:off x="5141488" y="3963908"/>
            <a:ext cx="3161685" cy="98304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244C1B38-2FB2-473B-832A-20D9C7DDF498}"/>
              </a:ext>
            </a:extLst>
          </p:cNvPr>
          <p:cNvSpPr txBox="1"/>
          <p:nvPr/>
        </p:nvSpPr>
        <p:spPr>
          <a:xfrm>
            <a:off x="-21020" y="401793"/>
            <a:ext cx="9210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Le </a:t>
            </a:r>
            <a:r>
              <a:rPr lang="fr-FR" sz="20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diiode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une molécule .…………… et ………………, comme le </a:t>
            </a:r>
            <a:r>
              <a:rPr lang="fr-FR" sz="20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cyclohe-xane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2000" b="1" u="sng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diiode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dissout </a:t>
            </a:r>
            <a:r>
              <a:rPr lang="fr-FR" sz="2000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cyclohexane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 revanche,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se dissout </a:t>
            </a:r>
            <a:r>
              <a:rPr lang="fr-FR" sz="2000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l’eau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est …………… et …………… .</a:t>
            </a:r>
            <a:endParaRPr lang="fr-F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3587640" y="390472"/>
            <a:ext cx="154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5358632" y="406237"/>
            <a:ext cx="18445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APROTIQUE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3450995" y="695273"/>
            <a:ext cx="1030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1130842" y="1005325"/>
            <a:ext cx="1613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3908191" y="1005326"/>
            <a:ext cx="1655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5500533" y="1000071"/>
            <a:ext cx="19339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PROTIQUE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195943" y="5156629"/>
          <a:ext cx="8752113" cy="548640"/>
        </p:xfrm>
        <a:graphic>
          <a:graphicData uri="http://schemas.openxmlformats.org/drawingml/2006/table">
            <a:tbl>
              <a:tblPr/>
              <a:tblGrid>
                <a:gridCol w="883072"/>
                <a:gridCol w="1065471"/>
                <a:gridCol w="1164771"/>
                <a:gridCol w="1262743"/>
                <a:gridCol w="1262743"/>
                <a:gridCol w="1801137"/>
                <a:gridCol w="1312176"/>
              </a:tblGrid>
              <a:tr h="120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Solvant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Eau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Méthanol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Ethanol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Acétone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latin typeface="Comic Sans MS"/>
                          <a:ea typeface="Calibri"/>
                          <a:cs typeface="Times New Roman"/>
                        </a:rPr>
                        <a:t>Ethoxyéthane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Cyclohexane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Symbo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600" b="1" baseline="-25000" dirty="0">
                          <a:latin typeface="Comic Sans MS"/>
                          <a:ea typeface="Calibri"/>
                          <a:cs typeface="Times New Roman"/>
                        </a:rPr>
                        <a:t>r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78,5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32,7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24,8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20,7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4,2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2,0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ectangle à coins arrondis 25"/>
          <p:cNvSpPr/>
          <p:nvPr/>
        </p:nvSpPr>
        <p:spPr>
          <a:xfrm>
            <a:off x="1208314" y="5043417"/>
            <a:ext cx="783772" cy="726762"/>
          </a:xfrm>
          <a:prstGeom prst="roundRect">
            <a:avLst/>
          </a:prstGeom>
          <a:solidFill>
            <a:srgbClr val="FDABA9">
              <a:alpha val="5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854240" y="5827304"/>
            <a:ext cx="477406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altLang="fr-FR" sz="24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EAU = solvant TRES dissociant</a:t>
            </a: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1239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19" grpId="0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E00522B-091D-47D8-B04F-A23A5D197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250" t="47407" r="34792" b="37222"/>
          <a:stretch/>
        </p:blipFill>
        <p:spPr>
          <a:xfrm>
            <a:off x="1071708" y="392502"/>
            <a:ext cx="7000583" cy="112171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39557937-8ACB-480F-BE3A-51564333F2EB}"/>
              </a:ext>
            </a:extLst>
          </p:cNvPr>
          <p:cNvSpPr txBox="1"/>
          <p:nvPr/>
        </p:nvSpPr>
        <p:spPr>
          <a:xfrm>
            <a:off x="-80962" y="-38100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ère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étape: LA DISSOCIATION</a:t>
            </a:r>
            <a:endParaRPr lang="fr-FR" sz="2400" dirty="0">
              <a:highlight>
                <a:srgbClr val="00FFFF"/>
              </a:highligh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4F6AB54-46CA-497C-AF4C-988A9F55FF86}"/>
              </a:ext>
            </a:extLst>
          </p:cNvPr>
          <p:cNvSpPr txBox="1"/>
          <p:nvPr/>
        </p:nvSpPr>
        <p:spPr>
          <a:xfrm>
            <a:off x="560786" y="1614678"/>
            <a:ext cx="3339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Interactions « 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 / ION </a:t>
            </a:r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fr-FR" sz="2000" b="1" u="sng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3E9A5DB-62C8-454A-ACA4-3A7BCB06422F}"/>
              </a:ext>
            </a:extLst>
          </p:cNvPr>
          <p:cNvSpPr txBox="1"/>
          <p:nvPr/>
        </p:nvSpPr>
        <p:spPr>
          <a:xfrm>
            <a:off x="304800" y="2033616"/>
            <a:ext cx="419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Quelques 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centaines de </a:t>
            </a:r>
            <a:r>
              <a:rPr lang="fr-FR" sz="2000" b="1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kJ.mol</a:t>
            </a:r>
            <a:r>
              <a:rPr lang="fr-FR" sz="2000" b="1" u="sng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</a:t>
            </a:r>
            <a:endParaRPr lang="fr-FR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9F5968C-C93B-4539-87B8-626B75FA68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8125" t="49567" r="20938" b="27805"/>
          <a:stretch/>
        </p:blipFill>
        <p:spPr>
          <a:xfrm>
            <a:off x="4729780" y="1522003"/>
            <a:ext cx="3226551" cy="10032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95D8ACE5-5545-44A2-9ABA-E3388025BAC3}"/>
              </a:ext>
            </a:extLst>
          </p:cNvPr>
          <p:cNvSpPr txBox="1"/>
          <p:nvPr/>
        </p:nvSpPr>
        <p:spPr>
          <a:xfrm>
            <a:off x="0" y="3911765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ème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étape: LA SOLVATATION</a:t>
            </a:r>
            <a:endParaRPr lang="fr-FR" sz="2400" dirty="0">
              <a:highlight>
                <a:srgbClr val="00FFFF"/>
              </a:highligh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3183467A-4C58-401D-BAC6-E3393A9DB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250" t="40927" r="9270" b="41852"/>
          <a:stretch/>
        </p:blipFill>
        <p:spPr>
          <a:xfrm>
            <a:off x="823521" y="4400218"/>
            <a:ext cx="7259655" cy="109065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20A2F12C-222F-4E28-B599-E32D3DA30BFC}"/>
              </a:ext>
            </a:extLst>
          </p:cNvPr>
          <p:cNvSpPr txBox="1"/>
          <p:nvPr/>
        </p:nvSpPr>
        <p:spPr>
          <a:xfrm>
            <a:off x="5061860" y="5436164"/>
            <a:ext cx="419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Quelques 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centaines de </a:t>
            </a:r>
            <a:r>
              <a:rPr lang="fr-FR" sz="2000" b="1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kJ.mol</a:t>
            </a:r>
            <a:r>
              <a:rPr lang="fr-FR" sz="2000" b="1" u="sng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</a:t>
            </a:r>
            <a:endParaRPr lang="fr-FR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748F8D1A-1D37-491B-B205-0FFE93036E4C}"/>
              </a:ext>
            </a:extLst>
          </p:cNvPr>
          <p:cNvSpPr txBox="1"/>
          <p:nvPr/>
        </p:nvSpPr>
        <p:spPr>
          <a:xfrm>
            <a:off x="5048249" y="3797577"/>
            <a:ext cx="4095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Interactions « 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 /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DIPÔLE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2000" b="1" u="sng" dirty="0" smtClean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fr-FR" sz="2000" b="1" u="sng" dirty="0" smtClean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 les ions et l’eau</a:t>
            </a:r>
            <a:endParaRPr lang="fr-FR" sz="2000" b="1" u="sng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5433" y="2613173"/>
          <a:ext cx="8752113" cy="548640"/>
        </p:xfrm>
        <a:graphic>
          <a:graphicData uri="http://schemas.openxmlformats.org/drawingml/2006/table">
            <a:tbl>
              <a:tblPr/>
              <a:tblGrid>
                <a:gridCol w="883072"/>
                <a:gridCol w="1065471"/>
                <a:gridCol w="1164771"/>
                <a:gridCol w="1262743"/>
                <a:gridCol w="1262743"/>
                <a:gridCol w="1801137"/>
                <a:gridCol w="1312176"/>
              </a:tblGrid>
              <a:tr h="120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Solvant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Eau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Méthanol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Ethanol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Acétone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latin typeface="Comic Sans MS"/>
                          <a:ea typeface="Calibri"/>
                          <a:cs typeface="Times New Roman"/>
                        </a:rPr>
                        <a:t>Ethoxyéthane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Cyclohexane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Symbo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600" b="1" baseline="-25000" dirty="0">
                          <a:latin typeface="Comic Sans MS"/>
                          <a:ea typeface="Calibri"/>
                          <a:cs typeface="Times New Roman"/>
                        </a:rPr>
                        <a:t>r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78,5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32,7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24,8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20,7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4,2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2,0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1197804" y="2499961"/>
            <a:ext cx="783772" cy="783772"/>
          </a:xfrm>
          <a:prstGeom prst="roundRect">
            <a:avLst/>
          </a:prstGeom>
          <a:solidFill>
            <a:srgbClr val="FDABA9">
              <a:alpha val="5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980364" y="3161239"/>
            <a:ext cx="477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EAU = solvant TRES dissociant</a:t>
            </a: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20852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EFD74160-88FB-4A1C-ABA9-F133779E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22" y="537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9B25789D-5A66-4755-9E1C-774F101E04E5}"/>
              </a:ext>
            </a:extLst>
          </p:cNvPr>
          <p:cNvSpPr txBox="1"/>
          <p:nvPr/>
        </p:nvSpPr>
        <p:spPr>
          <a:xfrm>
            <a:off x="0" y="763795"/>
            <a:ext cx="8153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interactions « dipôle/dipôle »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A624DE0D-7262-4B09-A283-BD9C9744DE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0" t="46667" r="70972" b="30427"/>
          <a:stretch/>
        </p:blipFill>
        <p:spPr>
          <a:xfrm>
            <a:off x="53737" y="1709855"/>
            <a:ext cx="2645087" cy="141839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A7339424-B4E9-4F96-A38A-2A1D73595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000" t="48681" r="35764" b="30427"/>
          <a:stretch/>
        </p:blipFill>
        <p:spPr>
          <a:xfrm>
            <a:off x="2671546" y="1879937"/>
            <a:ext cx="3768867" cy="12936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6974E5CD-93A4-4247-B90D-C1B1B5488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4879" t="45556" r="11510" b="27666"/>
          <a:stretch/>
        </p:blipFill>
        <p:spPr>
          <a:xfrm>
            <a:off x="7147365" y="1366477"/>
            <a:ext cx="1600200" cy="177082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4398E4D5-EB43-48B5-B837-C611E6269EC4}"/>
              </a:ext>
            </a:extLst>
          </p:cNvPr>
          <p:cNvSpPr txBox="1"/>
          <p:nvPr/>
        </p:nvSpPr>
        <p:spPr>
          <a:xfrm>
            <a:off x="6598634" y="2121786"/>
            <a:ext cx="4502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endParaRPr lang="fr-FR" dirty="0"/>
          </a:p>
        </p:txBody>
      </p:sp>
      <p:sp>
        <p:nvSpPr>
          <p:cNvPr id="48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4" y="3238222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les 2 molécules interagissant sont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="" xmlns:a16="http://schemas.microsoft.com/office/drawing/2014/main" id="{525348B4-18EC-4BCC-B759-B3E26FA3F1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1354" t="34407" r="39271" b="57814"/>
          <a:stretch/>
        </p:blipFill>
        <p:spPr>
          <a:xfrm>
            <a:off x="187049" y="4031217"/>
            <a:ext cx="2292236" cy="51767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="" xmlns:a16="http://schemas.microsoft.com/office/drawing/2014/main" id="{A8FF9D2F-2A07-4EEE-A1B3-F29F1AF50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70" t="43276" r="49063" b="25905"/>
          <a:stretch/>
        </p:blipFill>
        <p:spPr>
          <a:xfrm>
            <a:off x="1000724" y="4539727"/>
            <a:ext cx="6981118" cy="231827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="" xmlns:a16="http://schemas.microsoft.com/office/drawing/2014/main" id="{263506E4-4009-4C32-9F78-BD7607932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514" t="35661" r="39305" b="55367"/>
          <a:stretch/>
        </p:blipFill>
        <p:spPr>
          <a:xfrm>
            <a:off x="159150" y="1134987"/>
            <a:ext cx="2443360" cy="582186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DC2AB69F-1BE5-4DA9-81BA-56B3999B1885}"/>
              </a:ext>
            </a:extLst>
          </p:cNvPr>
          <p:cNvSpPr txBox="1"/>
          <p:nvPr/>
        </p:nvSpPr>
        <p:spPr>
          <a:xfrm>
            <a:off x="2720898" y="1212703"/>
            <a:ext cx="333087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2 molécules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POLAIRES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DC2AB69F-1BE5-4DA9-81BA-56B3999B1885}"/>
              </a:ext>
            </a:extLst>
          </p:cNvPr>
          <p:cNvSpPr txBox="1"/>
          <p:nvPr/>
        </p:nvSpPr>
        <p:spPr>
          <a:xfrm>
            <a:off x="2516459" y="4120880"/>
            <a:ext cx="604767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molécule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1 molécule </a:t>
            </a:r>
            <a:r>
              <a:rPr lang="fr-F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QUELCONQUE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708A4F3-C94F-49B9-882C-0836C5AE864C}"/>
              </a:ext>
            </a:extLst>
          </p:cNvPr>
          <p:cNvSpPr txBox="1"/>
          <p:nvPr/>
        </p:nvSpPr>
        <p:spPr>
          <a:xfrm>
            <a:off x="-1" y="-75306"/>
            <a:ext cx="8048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I- Les différentes interactions intermoléculaires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3375609C-1BA5-4494-822D-2907B87124CC}"/>
              </a:ext>
            </a:extLst>
          </p:cNvPr>
          <p:cNvSpPr txBox="1"/>
          <p:nvPr/>
        </p:nvSpPr>
        <p:spPr>
          <a:xfrm>
            <a:off x="1414462" y="343207"/>
            <a:ext cx="57102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Interactions de Van Der Waals</a:t>
            </a:r>
            <a:endParaRPr lang="fr-FR" sz="2200" dirty="0"/>
          </a:p>
        </p:txBody>
      </p:sp>
    </p:spTree>
    <p:extLst>
      <p:ext uri="{BB962C8B-B14F-4D97-AF65-F5344CB8AC3E}">
        <p14:creationId xmlns="" xmlns:p14="http://schemas.microsoft.com/office/powerpoint/2010/main" val="34599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B2196FA-7E46-4AE0-8DD2-F54E03DC3B5B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7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Compléter les cadres </a:t>
            </a:r>
            <a:r>
              <a:rPr lang="fr-FR" sz="1800" i="1" dirty="0" smtClean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ci-dessous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en indiquant </a:t>
            </a:r>
            <a:r>
              <a:rPr lang="fr-FR" sz="1800" i="1" dirty="0" smtClean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lequel correspond à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Na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+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et </a:t>
            </a:r>
            <a:r>
              <a:rPr lang="fr-FR" sz="1800" i="1" dirty="0" smtClean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lequel correspond à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Cl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1800" baseline="30000" dirty="0" smtClean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–</a:t>
            </a:r>
            <a:r>
              <a:rPr lang="fr-FR" sz="1800" i="1" dirty="0" smtClean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22E54F7-2EDC-4394-BD73-DAFE97880378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41" t="25095" r="43708" b="21093"/>
          <a:stretch>
            <a:fillRect/>
          </a:stretch>
        </p:blipFill>
        <p:spPr bwMode="auto">
          <a:xfrm>
            <a:off x="303212" y="594423"/>
            <a:ext cx="4017963" cy="361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176E2342-9B2E-411E-8F97-51184205A320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42" t="25095" r="7355" b="21093"/>
          <a:stretch>
            <a:fillRect/>
          </a:stretch>
        </p:blipFill>
        <p:spPr bwMode="auto">
          <a:xfrm>
            <a:off x="4624387" y="617542"/>
            <a:ext cx="4064796" cy="3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7ECBDE75-62FB-4518-9087-E71FF2C960B2}"/>
              </a:ext>
            </a:extLst>
          </p:cNvPr>
          <p:cNvSpPr txBox="1"/>
          <p:nvPr/>
        </p:nvSpPr>
        <p:spPr>
          <a:xfrm>
            <a:off x="161925" y="970231"/>
            <a:ext cx="1628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ion Na</a:t>
            </a:r>
            <a:r>
              <a:rPr lang="fr-FR" sz="2400" b="1" baseline="30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+</a:t>
            </a:r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(</a:t>
            </a:r>
            <a:r>
              <a:rPr lang="fr-FR" sz="2400" b="1" baseline="-25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aq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)</a:t>
            </a:r>
            <a:endParaRPr lang="fr-FR" sz="2400" b="1" baseline="-25000" dirty="0">
              <a:highlight>
                <a:srgbClr val="00FF00"/>
              </a:highlight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DBE8B9D3-336A-4716-97C9-AD5B52390690}"/>
              </a:ext>
            </a:extLst>
          </p:cNvPr>
          <p:cNvSpPr txBox="1"/>
          <p:nvPr/>
        </p:nvSpPr>
        <p:spPr>
          <a:xfrm>
            <a:off x="7515225" y="970230"/>
            <a:ext cx="1628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ion Cl</a:t>
            </a:r>
            <a:r>
              <a:rPr lang="fr-FR" sz="2400" b="1" baseline="30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–</a:t>
            </a:r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(</a:t>
            </a:r>
            <a:r>
              <a:rPr lang="fr-FR" sz="2400" b="1" baseline="-25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aq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)</a:t>
            </a:r>
            <a:endParaRPr lang="fr-FR" sz="2400" b="1" baseline="-25000" dirty="0">
              <a:highlight>
                <a:srgbClr val="00FF00"/>
              </a:highligh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038353" y="2125665"/>
            <a:ext cx="542925" cy="552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396993" y="2140905"/>
            <a:ext cx="542925" cy="552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962800" y="2200394"/>
            <a:ext cx="7312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>
                <a:solidFill>
                  <a:srgbClr val="FF0000"/>
                </a:solidFill>
                <a:latin typeface="Arial Black" pitchFamily="34" charset="0"/>
              </a:rPr>
              <a:t>Na</a:t>
            </a:r>
            <a:r>
              <a:rPr lang="fr-FR" sz="2200" baseline="30000" dirty="0" smtClean="0">
                <a:solidFill>
                  <a:srgbClr val="FF0000"/>
                </a:solidFill>
                <a:latin typeface="Arial Black" pitchFamily="34" charset="0"/>
              </a:rPr>
              <a:t>+</a:t>
            </a:r>
            <a:endParaRPr lang="fr-FR" sz="2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31600" y="2187694"/>
            <a:ext cx="718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>
                <a:solidFill>
                  <a:srgbClr val="FF0000"/>
                </a:solidFill>
                <a:latin typeface="Arial Black" pitchFamily="34" charset="0"/>
              </a:rPr>
              <a:t>Cl</a:t>
            </a:r>
            <a:r>
              <a:rPr lang="fr-FR" sz="2200" baseline="30000" dirty="0" smtClean="0">
                <a:solidFill>
                  <a:srgbClr val="FF0000"/>
                </a:solidFill>
                <a:latin typeface="Arial Black" pitchFamily="34" charset="0"/>
              </a:rPr>
              <a:t> – </a:t>
            </a:r>
            <a:endParaRPr lang="fr-FR" sz="2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E21100B3-7454-49A2-842F-9122A8BC5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979" t="69259" r="38125" b="23148"/>
          <a:stretch/>
        </p:blipFill>
        <p:spPr>
          <a:xfrm>
            <a:off x="2705100" y="4346575"/>
            <a:ext cx="3891312" cy="4762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3B504FB6-951A-43DB-8F4D-8C0473C11F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646" t="63519" r="5104" b="22222"/>
          <a:stretch/>
        </p:blipFill>
        <p:spPr>
          <a:xfrm>
            <a:off x="41575" y="4965700"/>
            <a:ext cx="9102425" cy="8001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D641FAF0-DA6D-460D-B470-4715434264AA}"/>
              </a:ext>
            </a:extLst>
          </p:cNvPr>
          <p:cNvSpPr txBox="1"/>
          <p:nvPr/>
        </p:nvSpPr>
        <p:spPr>
          <a:xfrm>
            <a:off x="0" y="5769841"/>
            <a:ext cx="540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Liaison fortement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polarisée</a:t>
            </a:r>
            <a:endParaRPr lang="fr-FR" sz="20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C8490908-9BCD-4D4F-ACCF-8E6C1DF48B9B}"/>
              </a:ext>
            </a:extLst>
          </p:cNvPr>
          <p:cNvSpPr txBox="1"/>
          <p:nvPr/>
        </p:nvSpPr>
        <p:spPr>
          <a:xfrm>
            <a:off x="0" y="6120989"/>
            <a:ext cx="540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2000" b="1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olvant très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polaire</a:t>
            </a:r>
            <a:endParaRPr lang="fr-FR" sz="20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E8BD8223-5693-4D32-A286-B91BC40B8D71}"/>
              </a:ext>
            </a:extLst>
          </p:cNvPr>
          <p:cNvSpPr txBox="1"/>
          <p:nvPr/>
        </p:nvSpPr>
        <p:spPr>
          <a:xfrm>
            <a:off x="3540522" y="5510469"/>
            <a:ext cx="14378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3600" b="1" baseline="-25000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endParaRPr lang="fr-FR" sz="3600" dirty="0" smtClean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000" b="1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</a:t>
            </a:r>
            <a:endParaRPr lang="fr-FR" sz="20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07CD1022-D02F-4231-8039-81C7F0DA9366}"/>
              </a:ext>
            </a:extLst>
          </p:cNvPr>
          <p:cNvSpPr txBox="1"/>
          <p:nvPr/>
        </p:nvSpPr>
        <p:spPr>
          <a:xfrm>
            <a:off x="6283722" y="5776635"/>
            <a:ext cx="137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Solvant polaire</a:t>
            </a:r>
            <a:endParaRPr lang="fr-FR" sz="20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9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7" grpId="0"/>
      <p:bldP spid="18" grpId="0"/>
      <p:bldP spid="22" grpId="0"/>
      <p:bldP spid="23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57B4B61-7FF7-4C7A-BE07-1582E8B7849D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d/</a:t>
            </a:r>
            <a:r>
              <a:rPr lang="fr-FR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chimie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organique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Chromatographie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Couche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Mince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93D91FE0-9CDE-47AF-96BF-356310031CE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4" y="336918"/>
            <a:ext cx="4390707" cy="336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453A549-C501-4E11-90BB-2E8FF8C7F84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686" y="336918"/>
            <a:ext cx="439070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E0C8331C-D8E2-4E51-8FE0-AF1510718A69}"/>
              </a:ext>
            </a:extLst>
          </p:cNvPr>
          <p:cNvSpPr txBox="1"/>
          <p:nvPr/>
        </p:nvSpPr>
        <p:spPr>
          <a:xfrm>
            <a:off x="4143374" y="2518143"/>
            <a:ext cx="494125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Chaque espèce chimique est plus ou moins :	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retenue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 la </a:t>
            </a:r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PHASE FIXE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 </a:t>
            </a:r>
            <a:r>
              <a:rPr lang="fr-FR" sz="20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entraînée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 l’</a:t>
            </a:r>
            <a:r>
              <a:rPr lang="fr-FR" sz="20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ELUANT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670E0EA3-D4F9-4DB3-BBEE-069C5CCB03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2588" b="2907"/>
          <a:stretch>
            <a:fillRect/>
          </a:stretch>
        </p:blipFill>
        <p:spPr>
          <a:xfrm>
            <a:off x="7603710" y="3810531"/>
            <a:ext cx="1296633" cy="1025912"/>
          </a:xfrm>
          <a:prstGeom prst="rect">
            <a:avLst/>
          </a:prstGeom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199572" y="3659414"/>
            <a:ext cx="7347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rapport frontal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d’une espèce chimique est le rapport entre la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parcourue par l’espèce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depuis la ligne de dépôt et la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séparant la ligne de dépôt de la ligne de front de l’éluant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(rapport sans unité).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185057" y="3668486"/>
            <a:ext cx="8828314" cy="12972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="" xmlns:a16="http://schemas.microsoft.com/office/drawing/2014/main" id="{B5826AE5-DC8D-48C7-BC68-E74467377AE9}"/>
              </a:ext>
            </a:extLst>
          </p:cNvPr>
          <p:cNvCxnSpPr/>
          <p:nvPr/>
        </p:nvCxnSpPr>
        <p:spPr>
          <a:xfrm>
            <a:off x="3657600" y="1150257"/>
            <a:ext cx="6803" cy="1716389"/>
          </a:xfrm>
          <a:prstGeom prst="straightConnector1">
            <a:avLst/>
          </a:prstGeom>
          <a:ln w="762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="" xmlns:a16="http://schemas.microsoft.com/office/drawing/2014/main" id="{D8284945-55F2-4DDF-B3A3-7AF19263D585}"/>
              </a:ext>
            </a:extLst>
          </p:cNvPr>
          <p:cNvCxnSpPr>
            <a:cxnSpLocks/>
          </p:cNvCxnSpPr>
          <p:nvPr/>
        </p:nvCxnSpPr>
        <p:spPr>
          <a:xfrm>
            <a:off x="2841171" y="2429329"/>
            <a:ext cx="12246" cy="464532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5A31E0B3-7935-4F28-80D7-F41F2A6D88DE}"/>
              </a:ext>
            </a:extLst>
          </p:cNvPr>
          <p:cNvSpPr txBox="1"/>
          <p:nvPr/>
        </p:nvSpPr>
        <p:spPr>
          <a:xfrm>
            <a:off x="2391723" y="2429562"/>
            <a:ext cx="4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436D073D-430F-45FC-ACFF-F29EFFDA8178}"/>
              </a:ext>
            </a:extLst>
          </p:cNvPr>
          <p:cNvSpPr txBox="1"/>
          <p:nvPr/>
        </p:nvSpPr>
        <p:spPr>
          <a:xfrm>
            <a:off x="3274808" y="1774755"/>
            <a:ext cx="4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D</a:t>
            </a:r>
            <a:endParaRPr lang="fr-FR" sz="2000" b="1" dirty="0">
              <a:solidFill>
                <a:srgbClr val="008000"/>
              </a:solidFill>
            </a:endParaRPr>
          </a:p>
        </p:txBody>
      </p:sp>
      <p:sp>
        <p:nvSpPr>
          <p:cNvPr id="20" name="Croix 19">
            <a:extLst>
              <a:ext uri="{FF2B5EF4-FFF2-40B4-BE49-F238E27FC236}">
                <a16:creationId xmlns="" xmlns:a16="http://schemas.microsoft.com/office/drawing/2014/main" id="{67E555AC-495C-45D3-832E-0CF263152903}"/>
              </a:ext>
            </a:extLst>
          </p:cNvPr>
          <p:cNvSpPr/>
          <p:nvPr/>
        </p:nvSpPr>
        <p:spPr>
          <a:xfrm>
            <a:off x="2974022" y="2305432"/>
            <a:ext cx="247650" cy="254991"/>
          </a:xfrm>
          <a:prstGeom prst="plus">
            <a:avLst>
              <a:gd name="adj" fmla="val 4807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3">
            <a:extLst>
              <a:ext uri="{FF2B5EF4-FFF2-40B4-BE49-F238E27FC236}">
                <a16:creationId xmlns="" xmlns:a16="http://schemas.microsoft.com/office/drawing/2014/main" id="{561D0FC3-9527-47EB-BDDB-0E7C0B9F9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4440"/>
            <a:ext cx="4775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08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Mélange de </a:t>
            </a:r>
            <a:r>
              <a:rPr kumimoji="0" lang="fr-FR" alt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phé</a:t>
            </a:r>
            <a:r>
              <a:rPr lang="fr-FR" altLang="fr-FR" sz="2000" b="1" i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kumimoji="0" lang="fr-FR" alt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ol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 et de </a:t>
            </a:r>
            <a:r>
              <a:rPr kumimoji="0" lang="fr-FR" alt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benzène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 élué par un </a:t>
            </a:r>
            <a:r>
              <a:rPr kumimoji="0" lang="fr-FR" alt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mélange de </a:t>
            </a:r>
            <a:r>
              <a:rPr kumimoji="0" lang="fr-FR" altLang="fr-F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cyclohe-xane</a:t>
            </a:r>
            <a:r>
              <a:rPr kumimoji="0" lang="fr-FR" alt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 et d’acétone</a:t>
            </a:r>
            <a:r>
              <a:rPr kumimoji="0" lang="fr-FR" alt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 en proportions </a:t>
            </a:r>
            <a:r>
              <a:rPr kumimoji="0" lang="fr-FR" altLang="fr-FR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4/1</a:t>
            </a:r>
            <a:r>
              <a:rPr kumimoji="0" lang="fr-FR" alt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sz="100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-Italic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Quelle tache est le phénol ? le benzène ?</a:t>
            </a:r>
            <a:endParaRPr kumimoji="0" lang="fr-FR" altLang="fr-FR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  <p:pic>
        <p:nvPicPr>
          <p:cNvPr id="22" name="Image 5">
            <a:extLst>
              <a:ext uri="{FF2B5EF4-FFF2-40B4-BE49-F238E27FC236}">
                <a16:creationId xmlns="" xmlns:a16="http://schemas.microsoft.com/office/drawing/2014/main" id="{089FBAA6-5BC9-4081-A486-2F6D3909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17" t="36491" r="63821" b="31285"/>
          <a:stretch>
            <a:fillRect/>
          </a:stretch>
        </p:blipFill>
        <p:spPr bwMode="auto">
          <a:xfrm>
            <a:off x="7294921" y="5442850"/>
            <a:ext cx="728674" cy="850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9">
            <a:extLst>
              <a:ext uri="{FF2B5EF4-FFF2-40B4-BE49-F238E27FC236}">
                <a16:creationId xmlns="" xmlns:a16="http://schemas.microsoft.com/office/drawing/2014/main" id="{3B74BD54-C5EE-413D-975E-68E09C7BE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736577"/>
            <a:ext cx="1192848" cy="30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Benzène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04DF0B4E-599C-44A0-9F02-A31E142B6EF0}"/>
              </a:ext>
            </a:extLst>
          </p:cNvPr>
          <p:cNvPicPr/>
          <p:nvPr/>
        </p:nvPicPr>
        <p:blipFill>
          <a:blip r:embed="rId6" cstate="print"/>
          <a:srcRect l="63821" t="32961" r="6648" b="31285"/>
          <a:stretch>
            <a:fillRect/>
          </a:stretch>
        </p:blipFill>
        <p:spPr bwMode="auto">
          <a:xfrm>
            <a:off x="5022583" y="5355789"/>
            <a:ext cx="1352818" cy="9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8">
            <a:extLst>
              <a:ext uri="{FF2B5EF4-FFF2-40B4-BE49-F238E27FC236}">
                <a16:creationId xmlns="" xmlns:a16="http://schemas.microsoft.com/office/drawing/2014/main" id="{F21081BD-DCB3-4BFA-A52A-4D06D60D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42" y="5672810"/>
            <a:ext cx="1069347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Phénol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7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/>
      <p:bldP spid="14" grpId="0" animBg="1"/>
      <p:bldP spid="18" grpId="0"/>
      <p:bldP spid="19" grpId="0"/>
      <p:bldP spid="20" grpId="0" animBg="1"/>
      <p:bldP spid="21" grpId="0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2DFDA4C-EED9-4DC5-8202-A98CFBEF78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6702" y="52652"/>
            <a:ext cx="2447925" cy="3399896"/>
          </a:xfrm>
          <a:prstGeom prst="rect">
            <a:avLst/>
          </a:prstGeom>
        </p:spPr>
      </p:pic>
      <p:pic>
        <p:nvPicPr>
          <p:cNvPr id="2068" name="Image 5">
            <a:extLst>
              <a:ext uri="{FF2B5EF4-FFF2-40B4-BE49-F238E27FC236}">
                <a16:creationId xmlns="" xmlns:a16="http://schemas.microsoft.com/office/drawing/2014/main" id="{089FBAA6-5BC9-4081-A486-2F6D3909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17" t="36491" r="63821" b="31285"/>
          <a:stretch>
            <a:fillRect/>
          </a:stretch>
        </p:blipFill>
        <p:spPr bwMode="auto">
          <a:xfrm>
            <a:off x="3802421" y="1277250"/>
            <a:ext cx="728674" cy="850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9">
            <a:extLst>
              <a:ext uri="{FF2B5EF4-FFF2-40B4-BE49-F238E27FC236}">
                <a16:creationId xmlns="" xmlns:a16="http://schemas.microsoft.com/office/drawing/2014/main" id="{3B74BD54-C5EE-413D-975E-68E09C7BE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1570977"/>
            <a:ext cx="1192848" cy="30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Benzène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="" xmlns:a16="http://schemas.microsoft.com/office/drawing/2014/main" id="{561D0FC3-9527-47EB-BDDB-0E7C0B9F9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3670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08</a:t>
            </a:r>
            <a:r>
              <a:rPr lang="fr-FR" alt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altLang="fr-F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fr-FR" altLang="fr-FR" sz="2000" b="1" dirty="0" smtClean="0">
                <a:sym typeface="Wingdings" panose="05000000000000000000" pitchFamily="2" charset="2"/>
              </a:rPr>
              <a:t> </a:t>
            </a:r>
            <a:r>
              <a:rPr lang="fr-FR" altLang="fr-FR" sz="2000" i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Mélange de </a:t>
            </a:r>
            <a:r>
              <a:rPr lang="fr-FR" altLang="fr-FR" sz="2000" b="1" i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phénol</a:t>
            </a:r>
            <a:r>
              <a:rPr lang="fr-FR" altLang="fr-FR" sz="2000" i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 et de </a:t>
            </a:r>
            <a:r>
              <a:rPr lang="fr-FR" altLang="fr-FR" sz="2000" b="1" i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benzène</a:t>
            </a:r>
            <a:r>
              <a:rPr lang="fr-FR" altLang="fr-FR" sz="2000" i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 élué par un </a:t>
            </a:r>
            <a:r>
              <a:rPr lang="fr-FR" altLang="fr-FR" sz="2000" b="1" i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mélange de </a:t>
            </a:r>
            <a:r>
              <a:rPr lang="fr-FR" altLang="fr-FR" sz="2000" b="1" i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cyclohexane </a:t>
            </a:r>
            <a:r>
              <a:rPr lang="fr-FR" altLang="fr-FR" sz="2000" b="1" i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et d’acétone</a:t>
            </a:r>
            <a:r>
              <a:rPr lang="fr-FR" altLang="fr-FR" sz="2000" i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 en proportions </a:t>
            </a:r>
            <a:r>
              <a:rPr lang="fr-FR" altLang="fr-FR" sz="2000" b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4/1</a:t>
            </a:r>
            <a:r>
              <a:rPr lang="fr-FR" altLang="fr-FR" sz="2000" i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000" i="1" dirty="0" smtClean="0">
              <a:latin typeface="Times New Roman" panose="02020603050405020304" pitchFamily="18" charset="0"/>
              <a:ea typeface="Calibri-Italic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Quelle tache est le phénol ? le benzène ?</a:t>
            </a:r>
            <a:endParaRPr lang="fr-FR" altLang="fr-FR" sz="2000" b="1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04DF0B4E-599C-44A0-9F02-A31E142B6EF0}"/>
              </a:ext>
            </a:extLst>
          </p:cNvPr>
          <p:cNvPicPr/>
          <p:nvPr/>
        </p:nvPicPr>
        <p:blipFill>
          <a:blip r:embed="rId4" cstate="print"/>
          <a:srcRect l="63821" t="32961" r="6648" b="31285"/>
          <a:stretch>
            <a:fillRect/>
          </a:stretch>
        </p:blipFill>
        <p:spPr bwMode="auto">
          <a:xfrm>
            <a:off x="895083" y="1215589"/>
            <a:ext cx="1352818" cy="9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8">
            <a:extLst>
              <a:ext uri="{FF2B5EF4-FFF2-40B4-BE49-F238E27FC236}">
                <a16:creationId xmlns="" xmlns:a16="http://schemas.microsoft.com/office/drawing/2014/main" id="{F21081BD-DCB3-4BFA-A52A-4D06D60D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642" y="1532610"/>
            <a:ext cx="1069347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Phénol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6D7EB0CD-DA88-4EA0-86B1-6D60332E59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82" t="43443" r="29584" b="43475"/>
          <a:stretch/>
        </p:blipFill>
        <p:spPr>
          <a:xfrm>
            <a:off x="1943100" y="5944116"/>
            <a:ext cx="6872062" cy="913884"/>
          </a:xfrm>
          <a:prstGeom prst="rect">
            <a:avLst/>
          </a:prstGeom>
        </p:spPr>
      </p:pic>
      <p:cxnSp>
        <p:nvCxnSpPr>
          <p:cNvPr id="33" name="Connecteur droit avec flèche 32">
            <a:extLst>
              <a:ext uri="{FF2B5EF4-FFF2-40B4-BE49-F238E27FC236}">
                <a16:creationId xmlns="" xmlns:a16="http://schemas.microsoft.com/office/drawing/2014/main" id="{B5826AE5-DC8D-48C7-BC68-E74467377AE9}"/>
              </a:ext>
            </a:extLst>
          </p:cNvPr>
          <p:cNvCxnSpPr/>
          <p:nvPr/>
        </p:nvCxnSpPr>
        <p:spPr>
          <a:xfrm>
            <a:off x="7115175" y="499910"/>
            <a:ext cx="0" cy="2152650"/>
          </a:xfrm>
          <a:prstGeom prst="straightConnector1">
            <a:avLst/>
          </a:prstGeom>
          <a:ln w="762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="" xmlns:a16="http://schemas.microsoft.com/office/drawing/2014/main" id="{D8284945-55F2-4DDF-B3A3-7AF19263D585}"/>
              </a:ext>
            </a:extLst>
          </p:cNvPr>
          <p:cNvCxnSpPr>
            <a:cxnSpLocks/>
          </p:cNvCxnSpPr>
          <p:nvPr/>
        </p:nvCxnSpPr>
        <p:spPr>
          <a:xfrm>
            <a:off x="8220075" y="2047875"/>
            <a:ext cx="0" cy="604685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5A31E0B3-7935-4F28-80D7-F41F2A6D88DE}"/>
              </a:ext>
            </a:extLst>
          </p:cNvPr>
          <p:cNvSpPr txBox="1"/>
          <p:nvPr/>
        </p:nvSpPr>
        <p:spPr>
          <a:xfrm>
            <a:off x="8291781" y="2150162"/>
            <a:ext cx="4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436D073D-430F-45FC-ACFF-F29EFFDA8178}"/>
              </a:ext>
            </a:extLst>
          </p:cNvPr>
          <p:cNvSpPr txBox="1"/>
          <p:nvPr/>
        </p:nvSpPr>
        <p:spPr>
          <a:xfrm>
            <a:off x="7128351" y="1386497"/>
            <a:ext cx="4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D</a:t>
            </a:r>
            <a:endParaRPr lang="fr-FR" sz="2000" b="1" dirty="0">
              <a:solidFill>
                <a:srgbClr val="008000"/>
              </a:solidFill>
            </a:endParaRPr>
          </a:p>
        </p:txBody>
      </p:sp>
      <p:sp>
        <p:nvSpPr>
          <p:cNvPr id="38" name="Croix 37">
            <a:extLst>
              <a:ext uri="{FF2B5EF4-FFF2-40B4-BE49-F238E27FC236}">
                <a16:creationId xmlns="" xmlns:a16="http://schemas.microsoft.com/office/drawing/2014/main" id="{67E555AC-495C-45D3-832E-0CF263152903}"/>
              </a:ext>
            </a:extLst>
          </p:cNvPr>
          <p:cNvSpPr/>
          <p:nvPr/>
        </p:nvSpPr>
        <p:spPr>
          <a:xfrm>
            <a:off x="7698423" y="1960718"/>
            <a:ext cx="247650" cy="254991"/>
          </a:xfrm>
          <a:prstGeom prst="plus">
            <a:avLst>
              <a:gd name="adj" fmla="val 4807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AFDEF2FF-5B1E-4F97-A8E5-861752193B48}"/>
              </a:ext>
            </a:extLst>
          </p:cNvPr>
          <p:cNvSpPr txBox="1"/>
          <p:nvPr/>
        </p:nvSpPr>
        <p:spPr>
          <a:xfrm>
            <a:off x="469900" y="2202775"/>
            <a:ext cx="4864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fr-FR" sz="2000" u="sng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hénol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 </a:t>
            </a: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POLAIRE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PROTIQUE</a:t>
            </a:r>
            <a:endParaRPr lang="fr-FR" sz="2000" dirty="0" smtClean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200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Benzène</a:t>
            </a: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 </a:t>
            </a: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APOLAIRE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APROTIQUE</a:t>
            </a: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fr-FR" sz="2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B9C028E6-E7AD-42AF-ACE6-B5EB4A79A241}"/>
              </a:ext>
            </a:extLst>
          </p:cNvPr>
          <p:cNvSpPr txBox="1"/>
          <p:nvPr/>
        </p:nvSpPr>
        <p:spPr>
          <a:xfrm>
            <a:off x="5078" y="397301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-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</a:t>
            </a:r>
            <a:r>
              <a:rPr lang="fr-FR" sz="20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PHENOL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est …………… retenu </a:t>
            </a:r>
            <a:r>
              <a:rPr lang="fr-FR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 la phase fixe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(car il a …………...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’interactions avec elle) et ……………. entraîné </a:t>
            </a:r>
            <a:r>
              <a:rPr lang="fr-FR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 l’éluant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(car il a …… d’interactions avec lui) : </a:t>
            </a:r>
            <a:r>
              <a:rPr lang="fr-FR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phénol migre donc le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………</a:t>
            </a:r>
            <a:r>
              <a:rPr lang="fr-FR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haut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AFDEF2FF-5B1E-4F97-A8E5-861752193B48}"/>
              </a:ext>
            </a:extLst>
          </p:cNvPr>
          <p:cNvSpPr txBox="1"/>
          <p:nvPr/>
        </p:nvSpPr>
        <p:spPr>
          <a:xfrm>
            <a:off x="482600" y="2837775"/>
            <a:ext cx="58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Eluant</a:t>
            </a: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 </a:t>
            </a: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majorité de cyclohexane </a:t>
            </a: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</a:t>
            </a: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OLAIRE</a:t>
            </a: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</a:t>
            </a:r>
            <a:endParaRPr lang="fr-FR" sz="2000" dirty="0" smtClean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            </a:t>
            </a: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APROTIQUE</a:t>
            </a:r>
            <a:endParaRPr lang="fr-FR" sz="2000" dirty="0" smtClean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200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Phase fixe</a:t>
            </a: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 </a:t>
            </a: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POLAIRE</a:t>
            </a: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</a:t>
            </a: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PROTIQUE</a:t>
            </a: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fr-FR" sz="2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00" y="2184400"/>
            <a:ext cx="5854700" cy="16383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2387160" y="3972246"/>
            <a:ext cx="145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fortement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7492560" y="3972246"/>
            <a:ext cx="145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beaucoup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3022160" y="4277046"/>
            <a:ext cx="1727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faiblement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7782471" y="4277046"/>
            <a:ext cx="145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5612961" y="4581846"/>
            <a:ext cx="1092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moins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B9C028E6-E7AD-42AF-ACE6-B5EB4A79A241}"/>
              </a:ext>
            </a:extLst>
          </p:cNvPr>
          <p:cNvSpPr txBox="1"/>
          <p:nvPr/>
        </p:nvSpPr>
        <p:spPr>
          <a:xfrm>
            <a:off x="5078" y="496361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-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</a:t>
            </a:r>
            <a:r>
              <a:rPr lang="fr-FR" sz="20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BENZENE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est …………… retenu </a:t>
            </a:r>
            <a:r>
              <a:rPr lang="fr-FR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 la phase fixe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(car il a ……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’interactions avec elle) et ……………. entraîné </a:t>
            </a:r>
            <a:r>
              <a:rPr lang="fr-FR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 l’éluant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(car il a ……..…… d’interactions avec lui) : </a:t>
            </a:r>
            <a:r>
              <a:rPr lang="fr-FR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benzène migre donc le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………</a:t>
            </a:r>
            <a:r>
              <a:rPr lang="fr-FR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haut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2552260" y="4962846"/>
            <a:ext cx="1626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faiblement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7668171" y="4962846"/>
            <a:ext cx="726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3022160" y="5267646"/>
            <a:ext cx="1727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fortement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7782471" y="5267646"/>
            <a:ext cx="145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beaucoup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5930461" y="5572446"/>
            <a:ext cx="1092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B9C028E6-E7AD-42AF-ACE6-B5EB4A79A241}"/>
              </a:ext>
            </a:extLst>
          </p:cNvPr>
          <p:cNvSpPr txBox="1"/>
          <p:nvPr/>
        </p:nvSpPr>
        <p:spPr>
          <a:xfrm>
            <a:off x="246378" y="6208217"/>
            <a:ext cx="17729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(phénol) = </a:t>
            </a:r>
            <a:endParaRPr lang="fr-FR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5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9" grpId="0"/>
      <p:bldP spid="21" grpId="0"/>
      <p:bldP spid="24" grpId="0" animBg="1"/>
      <p:bldP spid="27" grpId="0"/>
      <p:bldP spid="30" grpId="0"/>
      <p:bldP spid="31" grpId="0"/>
      <p:bldP spid="32" grpId="0"/>
      <p:bldP spid="34" grpId="0"/>
      <p:bldP spid="35" grpId="0"/>
      <p:bldP spid="37" grpId="0"/>
      <p:bldP spid="39" grpId="0"/>
      <p:bldP spid="42" grpId="0"/>
      <p:bldP spid="43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6E3CAFF-4462-4DA6-B030-6EB3153668ED}"/>
              </a:ext>
            </a:extLst>
          </p:cNvPr>
          <p:cNvSpPr txBox="1"/>
          <p:nvPr/>
        </p:nvSpPr>
        <p:spPr>
          <a:xfrm>
            <a:off x="1133474" y="3067735"/>
            <a:ext cx="58388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algn="just"/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Les molécules AMPHIPHILES 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E3DEF68E-7085-42A8-8836-09F00E4473F2}"/>
              </a:ext>
            </a:extLst>
          </p:cNvPr>
          <p:cNvSpPr txBox="1"/>
          <p:nvPr/>
        </p:nvSpPr>
        <p:spPr>
          <a:xfrm>
            <a:off x="0" y="3504736"/>
            <a:ext cx="468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</a:t>
            </a:r>
            <a:endParaRPr lang="fr-FR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5A52AC7B-AB75-4CBC-A4F1-9DE1917B6820}"/>
              </a:ext>
            </a:extLst>
          </p:cNvPr>
          <p:cNvSpPr txBox="1"/>
          <p:nvPr/>
        </p:nvSpPr>
        <p:spPr>
          <a:xfrm>
            <a:off x="1866900" y="4812760"/>
            <a:ext cx="7277100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groupe 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hydrophile</a:t>
            </a: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la propriété d’être 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LIPOPHOBE</a:t>
            </a: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(qui n’aime pas les graisses) alors que le groupe 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hydrophobe</a:t>
            </a: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la propriété d’être 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LIPOPHILE</a:t>
            </a: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(qui aime les graisses).</a:t>
            </a:r>
            <a:endParaRPr lang="fr-FR" sz="2000" dirty="0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1A87E783-23AE-450B-AF13-4CA4698F97D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4" y="4842738"/>
            <a:ext cx="555625" cy="6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">
            <a:extLst>
              <a:ext uri="{FF2B5EF4-FFF2-40B4-BE49-F238E27FC236}">
                <a16:creationId xmlns="" xmlns:a16="http://schemas.microsoft.com/office/drawing/2014/main" id="{A464EA96-3DB3-4C81-92F6-F23D05281F4C}"/>
              </a:ext>
            </a:extLst>
          </p:cNvPr>
          <p:cNvGrpSpPr>
            <a:grpSpLocks/>
          </p:cNvGrpSpPr>
          <p:nvPr/>
        </p:nvGrpSpPr>
        <p:grpSpPr bwMode="auto">
          <a:xfrm>
            <a:off x="3761581" y="6071581"/>
            <a:ext cx="1849437" cy="427037"/>
            <a:chOff x="8575" y="6809"/>
            <a:chExt cx="1898" cy="448"/>
          </a:xfrm>
        </p:grpSpPr>
        <p:sp>
          <p:nvSpPr>
            <p:cNvPr id="14" name="Rectangle 3">
              <a:extLst>
                <a:ext uri="{FF2B5EF4-FFF2-40B4-BE49-F238E27FC236}">
                  <a16:creationId xmlns="" xmlns:a16="http://schemas.microsoft.com/office/drawing/2014/main" id="{8BA92C76-F9DB-4687-ADD2-49CD572BD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Oval 4">
              <a:extLst>
                <a:ext uri="{FF2B5EF4-FFF2-40B4-BE49-F238E27FC236}">
                  <a16:creationId xmlns="" xmlns:a16="http://schemas.microsoft.com/office/drawing/2014/main" id="{3E595D24-E760-4A4F-A8E6-77BA7212C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96CA2577-8660-438D-B28A-EC3AAC2FA13E}"/>
              </a:ext>
            </a:extLst>
          </p:cNvPr>
          <p:cNvSpPr txBox="1"/>
          <p:nvPr/>
        </p:nvSpPr>
        <p:spPr>
          <a:xfrm>
            <a:off x="1063030" y="5957677"/>
            <a:ext cx="3130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QUEUE</a:t>
            </a:r>
            <a:r>
              <a:rPr lang="fr-FR" sz="2000" b="1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Longues chaînes carbonées</a:t>
            </a:r>
            <a:endParaRPr lang="fr-FR" sz="2000" b="1" dirty="0">
              <a:solidFill>
                <a:srgbClr val="008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3CE9DDA2-471B-4D8D-85C8-CFDC645EFF2F}"/>
              </a:ext>
            </a:extLst>
          </p:cNvPr>
          <p:cNvSpPr txBox="1"/>
          <p:nvPr/>
        </p:nvSpPr>
        <p:spPr>
          <a:xfrm>
            <a:off x="5905500" y="5970598"/>
            <a:ext cx="263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TÊTE</a:t>
            </a: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groupe polaire ou ionique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3285" y="3897086"/>
            <a:ext cx="8828314" cy="7946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39259" y="3909332"/>
            <a:ext cx="86979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molécule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amphiphile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molécule qui possède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hy-drophile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(qui aime l’eau) et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hydrophobe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(qui n’aime pas l’eau).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6D7EB0CD-DA88-4EA0-86B1-6D60332E5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82" t="43443" r="29584" b="43475"/>
          <a:stretch/>
        </p:blipFill>
        <p:spPr>
          <a:xfrm>
            <a:off x="1943100" y="1969016"/>
            <a:ext cx="6872062" cy="91388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B9C028E6-E7AD-42AF-ACE6-B5EB4A79A241}"/>
              </a:ext>
            </a:extLst>
          </p:cNvPr>
          <p:cNvSpPr txBox="1"/>
          <p:nvPr/>
        </p:nvSpPr>
        <p:spPr>
          <a:xfrm>
            <a:off x="5078" y="-2083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-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</a:t>
            </a:r>
            <a:r>
              <a:rPr lang="fr-FR" sz="20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PHENOL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est …………… retenu </a:t>
            </a:r>
            <a:r>
              <a:rPr lang="fr-FR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 la phase fixe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(car il a …………...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’interactions avec elle) et ……………. entraîné </a:t>
            </a:r>
            <a:r>
              <a:rPr lang="fr-FR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 l’éluant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(car il a …… d’interactions avec lui) : </a:t>
            </a:r>
            <a:r>
              <a:rPr lang="fr-FR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phénol migre donc le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………</a:t>
            </a:r>
            <a:r>
              <a:rPr lang="fr-FR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haut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2387160" y="-2854"/>
            <a:ext cx="145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fortement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7492560" y="-2854"/>
            <a:ext cx="145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beaucoup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3022160" y="301946"/>
            <a:ext cx="1727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faiblement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7782471" y="301946"/>
            <a:ext cx="145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5612961" y="606746"/>
            <a:ext cx="1092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moins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B9C028E6-E7AD-42AF-ACE6-B5EB4A79A241}"/>
              </a:ext>
            </a:extLst>
          </p:cNvPr>
          <p:cNvSpPr txBox="1"/>
          <p:nvPr/>
        </p:nvSpPr>
        <p:spPr>
          <a:xfrm>
            <a:off x="5078" y="98851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-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</a:t>
            </a:r>
            <a:r>
              <a:rPr lang="fr-FR" sz="20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BENZENE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est …………… retenu </a:t>
            </a:r>
            <a:r>
              <a:rPr lang="fr-FR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 la phase fixe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(car il a ……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’interactions avec elle) et ……………. entraîné </a:t>
            </a:r>
            <a:r>
              <a:rPr lang="fr-FR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 l’éluant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(car il a ……..…… d’interactions avec lui) : </a:t>
            </a:r>
            <a:r>
              <a:rPr lang="fr-FR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benzène migre donc le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………</a:t>
            </a:r>
            <a:r>
              <a:rPr lang="fr-FR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haut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2552260" y="987746"/>
            <a:ext cx="1626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faiblement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7668171" y="987746"/>
            <a:ext cx="726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3022160" y="1292546"/>
            <a:ext cx="1727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fortement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7782471" y="1292546"/>
            <a:ext cx="145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beaucoup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5930461" y="1597346"/>
            <a:ext cx="1092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B9C028E6-E7AD-42AF-ACE6-B5EB4A79A241}"/>
              </a:ext>
            </a:extLst>
          </p:cNvPr>
          <p:cNvSpPr txBox="1"/>
          <p:nvPr/>
        </p:nvSpPr>
        <p:spPr>
          <a:xfrm>
            <a:off x="246378" y="2233117"/>
            <a:ext cx="17729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(phénol) = </a:t>
            </a:r>
            <a:endParaRPr lang="fr-FR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6" grpId="0"/>
      <p:bldP spid="17" grpId="0"/>
      <p:bldP spid="19" grpId="0" animBg="1"/>
      <p:bldP spid="112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EFACDE3-D84D-41E1-8AD0-5271385A9B5A}"/>
              </a:ext>
            </a:extLst>
          </p:cNvPr>
          <p:cNvSpPr txBox="1"/>
          <p:nvPr/>
        </p:nvSpPr>
        <p:spPr>
          <a:xfrm>
            <a:off x="-33336" y="-29999"/>
            <a:ext cx="468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</a:t>
            </a:r>
            <a:endParaRPr lang="fr-FR" sz="2000" dirty="0"/>
          </a:p>
        </p:txBody>
      </p:sp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617758D3-8ED2-45F3-B9F4-1C27CFF37440}"/>
              </a:ext>
            </a:extLst>
          </p:cNvPr>
          <p:cNvGrpSpPr>
            <a:grpSpLocks/>
          </p:cNvGrpSpPr>
          <p:nvPr/>
        </p:nvGrpSpPr>
        <p:grpSpPr bwMode="auto">
          <a:xfrm>
            <a:off x="2504281" y="1334559"/>
            <a:ext cx="1849437" cy="427037"/>
            <a:chOff x="8575" y="6809"/>
            <a:chExt cx="1898" cy="448"/>
          </a:xfrm>
        </p:grpSpPr>
        <p:sp>
          <p:nvSpPr>
            <p:cNvPr id="8" name="Rectangle 3">
              <a:extLst>
                <a:ext uri="{FF2B5EF4-FFF2-40B4-BE49-F238E27FC236}">
                  <a16:creationId xmlns="" xmlns:a16="http://schemas.microsoft.com/office/drawing/2014/main" id="{55AA767A-C2B7-4517-8799-FB8882563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Oval 4">
              <a:extLst>
                <a:ext uri="{FF2B5EF4-FFF2-40B4-BE49-F238E27FC236}">
                  <a16:creationId xmlns="" xmlns:a16="http://schemas.microsoft.com/office/drawing/2014/main" id="{C81799BC-DCC9-417A-8CF4-7770514DB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F946B100-91F1-443E-9B83-F487EC9DA954}"/>
              </a:ext>
            </a:extLst>
          </p:cNvPr>
          <p:cNvSpPr txBox="1"/>
          <p:nvPr/>
        </p:nvSpPr>
        <p:spPr>
          <a:xfrm>
            <a:off x="0" y="1194135"/>
            <a:ext cx="3130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QUEUE</a:t>
            </a:r>
            <a:r>
              <a:rPr lang="fr-FR" sz="2000" b="1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Longues chaînes carbonées</a:t>
            </a:r>
            <a:endParaRPr lang="fr-FR" sz="2000" b="1" dirty="0">
              <a:solidFill>
                <a:srgbClr val="008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7BABD70E-F7F5-4CE5-894C-C53508443E08}"/>
              </a:ext>
            </a:extLst>
          </p:cNvPr>
          <p:cNvSpPr txBox="1"/>
          <p:nvPr/>
        </p:nvSpPr>
        <p:spPr>
          <a:xfrm>
            <a:off x="4438650" y="1194135"/>
            <a:ext cx="263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TÊTE</a:t>
            </a: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groupe polaire ou ionique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FB5534F1-FA21-444C-AB3F-EDE24BA24C17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976" y="1025393"/>
            <a:ext cx="2847975" cy="529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305900E8-D6E9-4113-808F-FDB22651B13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32" y="4162425"/>
            <a:ext cx="563479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46474B57-03A3-4FFE-A808-3666EC583692}"/>
              </a:ext>
            </a:extLst>
          </p:cNvPr>
          <p:cNvPicPr/>
          <p:nvPr/>
        </p:nvPicPr>
        <p:blipFill>
          <a:blip r:embed="rId4" cstate="print"/>
          <a:srcRect l="25597" t="43258" r="26898" b="38183"/>
          <a:stretch>
            <a:fillRect/>
          </a:stretch>
        </p:blipFill>
        <p:spPr bwMode="auto">
          <a:xfrm>
            <a:off x="964614" y="2768202"/>
            <a:ext cx="4331078" cy="10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2CD4569D-5432-4504-9A1B-F9C5CF7D02B6}"/>
              </a:ext>
            </a:extLst>
          </p:cNvPr>
          <p:cNvSpPr txBox="1"/>
          <p:nvPr/>
        </p:nvSpPr>
        <p:spPr>
          <a:xfrm>
            <a:off x="-33336" y="1924257"/>
            <a:ext cx="7462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</a:t>
            </a:r>
            <a:r>
              <a:rPr lang="fr-FR" sz="18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09</a:t>
            </a:r>
            <a:r>
              <a:rPr lang="fr-FR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</a:rPr>
              <a:t>Les molécules ci-contre sont des molécules amphiphiles. Rappeler à quelle famille des molécules du vivant appartient chacune d’elle puis repérer la TÊTE hydrophile et la QUEUE hydrophobe.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0B0F6CF7-0D28-46EB-8E10-62F006BCB5B5}"/>
              </a:ext>
            </a:extLst>
          </p:cNvPr>
          <p:cNvSpPr txBox="1"/>
          <p:nvPr/>
        </p:nvSpPr>
        <p:spPr>
          <a:xfrm>
            <a:off x="54013" y="3394898"/>
            <a:ext cx="454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</a:t>
            </a:r>
            <a:endParaRPr lang="fr-FR" sz="2000" dirty="0"/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6C951B02-3AAA-483F-9009-D90C2EEDCF90}"/>
              </a:ext>
            </a:extLst>
          </p:cNvPr>
          <p:cNvSpPr txBox="1"/>
          <p:nvPr/>
        </p:nvSpPr>
        <p:spPr>
          <a:xfrm>
            <a:off x="54013" y="5590925"/>
            <a:ext cx="454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</a:t>
            </a:r>
            <a:endParaRPr lang="fr-FR" sz="2000" dirty="0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11F93C91-1F0D-4A88-B287-F5D29823D7F1}"/>
              </a:ext>
            </a:extLst>
          </p:cNvPr>
          <p:cNvSpPr txBox="1"/>
          <p:nvPr/>
        </p:nvSpPr>
        <p:spPr>
          <a:xfrm>
            <a:off x="6994127" y="8331915"/>
            <a:ext cx="6006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c)</a:t>
            </a:r>
            <a:endParaRPr lang="fr-FR" sz="2000" dirty="0"/>
          </a:p>
        </p:txBody>
      </p:sp>
      <p:sp>
        <p:nvSpPr>
          <p:cNvPr id="29" name="Rectangle 10">
            <a:extLst>
              <a:ext uri="{FF2B5EF4-FFF2-40B4-BE49-F238E27FC236}">
                <a16:creationId xmlns="" xmlns:a16="http://schemas.microsoft.com/office/drawing/2014/main" id="{812829D8-E13B-48F5-9439-F0E09B8E3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149" y="4216470"/>
            <a:ext cx="4181275" cy="442626"/>
          </a:xfrm>
          <a:prstGeom prst="rect">
            <a:avLst/>
          </a:pr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Rectangle 11">
            <a:extLst>
              <a:ext uri="{FF2B5EF4-FFF2-40B4-BE49-F238E27FC236}">
                <a16:creationId xmlns="" xmlns:a16="http://schemas.microsoft.com/office/drawing/2014/main" id="{AA3664A1-BE47-43DF-9FEA-002EAB8E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66" y="4997689"/>
            <a:ext cx="4683448" cy="519284"/>
          </a:xfrm>
          <a:prstGeom prst="rect">
            <a:avLst/>
          </a:pr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Rectangle 12">
            <a:extLst>
              <a:ext uri="{FF2B5EF4-FFF2-40B4-BE49-F238E27FC236}">
                <a16:creationId xmlns="" xmlns:a16="http://schemas.microsoft.com/office/drawing/2014/main" id="{18990BCB-711E-4548-995A-7AF55570C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" y="5749798"/>
            <a:ext cx="4725623" cy="519284"/>
          </a:xfrm>
          <a:prstGeom prst="rect">
            <a:avLst/>
          </a:pr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Oval 13">
            <a:extLst>
              <a:ext uri="{FF2B5EF4-FFF2-40B4-BE49-F238E27FC236}">
                <a16:creationId xmlns="" xmlns:a16="http://schemas.microsoft.com/office/drawing/2014/main" id="{B2928D8A-AF2F-42E7-8D2D-4B88348F6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260" y="2615795"/>
            <a:ext cx="689764" cy="939656"/>
          </a:xfrm>
          <a:prstGeom prst="ellipse">
            <a:avLst/>
          </a:prstGeom>
          <a:solidFill>
            <a:srgbClr val="FD1B03">
              <a:alpha val="39999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4">
            <a:extLst>
              <a:ext uri="{FF2B5EF4-FFF2-40B4-BE49-F238E27FC236}">
                <a16:creationId xmlns="" xmlns:a16="http://schemas.microsoft.com/office/drawing/2014/main" id="{F79B5A17-CB5F-40A4-B196-495FA5715337}"/>
              </a:ext>
            </a:extLst>
          </p:cNvPr>
          <p:cNvSpPr>
            <a:spLocks/>
          </p:cNvSpPr>
          <p:nvPr/>
        </p:nvSpPr>
        <p:spPr bwMode="auto">
          <a:xfrm>
            <a:off x="6379685" y="3026064"/>
            <a:ext cx="1897378" cy="2564861"/>
          </a:xfrm>
          <a:custGeom>
            <a:avLst/>
            <a:gdLst>
              <a:gd name="T0" fmla="*/ 1736 w 2263"/>
              <a:gd name="T1" fmla="*/ 241 h 3313"/>
              <a:gd name="T2" fmla="*/ 1897 w 2263"/>
              <a:gd name="T3" fmla="*/ 71 h 3313"/>
              <a:gd name="T4" fmla="*/ 2199 w 2263"/>
              <a:gd name="T5" fmla="*/ 190 h 3313"/>
              <a:gd name="T6" fmla="*/ 2244 w 2263"/>
              <a:gd name="T7" fmla="*/ 1210 h 3313"/>
              <a:gd name="T8" fmla="*/ 2083 w 2263"/>
              <a:gd name="T9" fmla="*/ 2231 h 3313"/>
              <a:gd name="T10" fmla="*/ 1431 w 2263"/>
              <a:gd name="T11" fmla="*/ 2536 h 3313"/>
              <a:gd name="T12" fmla="*/ 771 w 2263"/>
              <a:gd name="T13" fmla="*/ 3002 h 3313"/>
              <a:gd name="T14" fmla="*/ 110 w 2263"/>
              <a:gd name="T15" fmla="*/ 3273 h 3313"/>
              <a:gd name="T16" fmla="*/ 110 w 2263"/>
              <a:gd name="T17" fmla="*/ 2765 h 3313"/>
              <a:gd name="T18" fmla="*/ 771 w 2263"/>
              <a:gd name="T19" fmla="*/ 2443 h 3313"/>
              <a:gd name="T20" fmla="*/ 1372 w 2263"/>
              <a:gd name="T21" fmla="*/ 2037 h 3313"/>
              <a:gd name="T22" fmla="*/ 1736 w 2263"/>
              <a:gd name="T23" fmla="*/ 1596 h 3313"/>
              <a:gd name="T24" fmla="*/ 1787 w 2263"/>
              <a:gd name="T25" fmla="*/ 461 h 3313"/>
              <a:gd name="T26" fmla="*/ 1736 w 2263"/>
              <a:gd name="T27" fmla="*/ 241 h 3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3" h="3313">
                <a:moveTo>
                  <a:pt x="1736" y="241"/>
                </a:moveTo>
                <a:cubicBezTo>
                  <a:pt x="1754" y="176"/>
                  <a:pt x="1820" y="79"/>
                  <a:pt x="1897" y="71"/>
                </a:cubicBezTo>
                <a:cubicBezTo>
                  <a:pt x="1974" y="63"/>
                  <a:pt x="2141" y="0"/>
                  <a:pt x="2199" y="190"/>
                </a:cubicBezTo>
                <a:cubicBezTo>
                  <a:pt x="2257" y="380"/>
                  <a:pt x="2263" y="870"/>
                  <a:pt x="2244" y="1210"/>
                </a:cubicBezTo>
                <a:cubicBezTo>
                  <a:pt x="2225" y="1550"/>
                  <a:pt x="2219" y="2010"/>
                  <a:pt x="2083" y="2231"/>
                </a:cubicBezTo>
                <a:cubicBezTo>
                  <a:pt x="1947" y="2452"/>
                  <a:pt x="1650" y="2408"/>
                  <a:pt x="1431" y="2536"/>
                </a:cubicBezTo>
                <a:cubicBezTo>
                  <a:pt x="1212" y="2664"/>
                  <a:pt x="991" y="2879"/>
                  <a:pt x="771" y="3002"/>
                </a:cubicBezTo>
                <a:cubicBezTo>
                  <a:pt x="551" y="3125"/>
                  <a:pt x="220" y="3313"/>
                  <a:pt x="110" y="3273"/>
                </a:cubicBezTo>
                <a:cubicBezTo>
                  <a:pt x="0" y="3233"/>
                  <a:pt x="0" y="2903"/>
                  <a:pt x="110" y="2765"/>
                </a:cubicBezTo>
                <a:cubicBezTo>
                  <a:pt x="220" y="2627"/>
                  <a:pt x="561" y="2564"/>
                  <a:pt x="771" y="2443"/>
                </a:cubicBezTo>
                <a:cubicBezTo>
                  <a:pt x="981" y="2322"/>
                  <a:pt x="1211" y="2178"/>
                  <a:pt x="1372" y="2037"/>
                </a:cubicBezTo>
                <a:cubicBezTo>
                  <a:pt x="1533" y="1896"/>
                  <a:pt x="1667" y="1859"/>
                  <a:pt x="1736" y="1596"/>
                </a:cubicBezTo>
                <a:cubicBezTo>
                  <a:pt x="1805" y="1333"/>
                  <a:pt x="1787" y="690"/>
                  <a:pt x="1787" y="461"/>
                </a:cubicBezTo>
                <a:cubicBezTo>
                  <a:pt x="1787" y="232"/>
                  <a:pt x="1718" y="306"/>
                  <a:pt x="1736" y="241"/>
                </a:cubicBezTo>
                <a:close/>
              </a:path>
            </a:pathLst>
          </a:cu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5">
            <a:extLst>
              <a:ext uri="{FF2B5EF4-FFF2-40B4-BE49-F238E27FC236}">
                <a16:creationId xmlns="" xmlns:a16="http://schemas.microsoft.com/office/drawing/2014/main" id="{C48FB61A-2C37-4F80-82F8-3C37D25F8D56}"/>
              </a:ext>
            </a:extLst>
          </p:cNvPr>
          <p:cNvSpPr>
            <a:spLocks/>
          </p:cNvSpPr>
          <p:nvPr/>
        </p:nvSpPr>
        <p:spPr bwMode="auto">
          <a:xfrm>
            <a:off x="8333658" y="3086100"/>
            <a:ext cx="383670" cy="3158835"/>
          </a:xfrm>
          <a:custGeom>
            <a:avLst/>
            <a:gdLst>
              <a:gd name="T0" fmla="*/ 27 w 457"/>
              <a:gd name="T1" fmla="*/ 222 h 3765"/>
              <a:gd name="T2" fmla="*/ 103 w 457"/>
              <a:gd name="T3" fmla="*/ 7 h 3765"/>
              <a:gd name="T4" fmla="*/ 366 w 457"/>
              <a:gd name="T5" fmla="*/ 180 h 3765"/>
              <a:gd name="T6" fmla="*/ 433 w 457"/>
              <a:gd name="T7" fmla="*/ 1010 h 3765"/>
              <a:gd name="T8" fmla="*/ 417 w 457"/>
              <a:gd name="T9" fmla="*/ 2637 h 3765"/>
              <a:gd name="T10" fmla="*/ 408 w 457"/>
              <a:gd name="T11" fmla="*/ 3577 h 3765"/>
              <a:gd name="T12" fmla="*/ 120 w 457"/>
              <a:gd name="T13" fmla="*/ 3735 h 3765"/>
              <a:gd name="T14" fmla="*/ 18 w 457"/>
              <a:gd name="T15" fmla="*/ 3399 h 3765"/>
              <a:gd name="T16" fmla="*/ 52 w 457"/>
              <a:gd name="T17" fmla="*/ 2137 h 3765"/>
              <a:gd name="T18" fmla="*/ 1 w 457"/>
              <a:gd name="T19" fmla="*/ 875 h 3765"/>
              <a:gd name="T20" fmla="*/ 44 w 457"/>
              <a:gd name="T21" fmla="*/ 172 h 3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7" h="3765">
                <a:moveTo>
                  <a:pt x="27" y="222"/>
                </a:moveTo>
                <a:cubicBezTo>
                  <a:pt x="37" y="118"/>
                  <a:pt x="47" y="14"/>
                  <a:pt x="103" y="7"/>
                </a:cubicBezTo>
                <a:cubicBezTo>
                  <a:pt x="159" y="0"/>
                  <a:pt x="311" y="13"/>
                  <a:pt x="366" y="180"/>
                </a:cubicBezTo>
                <a:cubicBezTo>
                  <a:pt x="421" y="347"/>
                  <a:pt x="425" y="601"/>
                  <a:pt x="433" y="1010"/>
                </a:cubicBezTo>
                <a:cubicBezTo>
                  <a:pt x="441" y="1419"/>
                  <a:pt x="421" y="2209"/>
                  <a:pt x="417" y="2637"/>
                </a:cubicBezTo>
                <a:cubicBezTo>
                  <a:pt x="413" y="3065"/>
                  <a:pt x="457" y="3394"/>
                  <a:pt x="408" y="3577"/>
                </a:cubicBezTo>
                <a:cubicBezTo>
                  <a:pt x="359" y="3760"/>
                  <a:pt x="185" y="3765"/>
                  <a:pt x="120" y="3735"/>
                </a:cubicBezTo>
                <a:cubicBezTo>
                  <a:pt x="55" y="3705"/>
                  <a:pt x="29" y="3665"/>
                  <a:pt x="18" y="3399"/>
                </a:cubicBezTo>
                <a:cubicBezTo>
                  <a:pt x="7" y="3133"/>
                  <a:pt x="55" y="2558"/>
                  <a:pt x="52" y="2137"/>
                </a:cubicBezTo>
                <a:cubicBezTo>
                  <a:pt x="49" y="1716"/>
                  <a:pt x="2" y="1202"/>
                  <a:pt x="1" y="875"/>
                </a:cubicBezTo>
                <a:cubicBezTo>
                  <a:pt x="0" y="548"/>
                  <a:pt x="22" y="360"/>
                  <a:pt x="44" y="172"/>
                </a:cubicBezTo>
              </a:path>
            </a:pathLst>
          </a:cu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16">
            <a:extLst>
              <a:ext uri="{FF2B5EF4-FFF2-40B4-BE49-F238E27FC236}">
                <a16:creationId xmlns="" xmlns:a16="http://schemas.microsoft.com/office/drawing/2014/main" id="{D78557D0-6D89-4534-BC33-08342529FABB}"/>
              </a:ext>
            </a:extLst>
          </p:cNvPr>
          <p:cNvSpPr>
            <a:spLocks/>
          </p:cNvSpPr>
          <p:nvPr/>
        </p:nvSpPr>
        <p:spPr bwMode="auto">
          <a:xfrm>
            <a:off x="7905059" y="1014154"/>
            <a:ext cx="1163394" cy="2165156"/>
          </a:xfrm>
          <a:custGeom>
            <a:avLst/>
            <a:gdLst>
              <a:gd name="T0" fmla="*/ 422 w 1474"/>
              <a:gd name="T1" fmla="*/ 175 h 2941"/>
              <a:gd name="T2" fmla="*/ 338 w 1474"/>
              <a:gd name="T3" fmla="*/ 895 h 2941"/>
              <a:gd name="T4" fmla="*/ 244 w 1474"/>
              <a:gd name="T5" fmla="*/ 1424 h 2941"/>
              <a:gd name="T6" fmla="*/ 33 w 1474"/>
              <a:gd name="T7" fmla="*/ 2030 h 2941"/>
              <a:gd name="T8" fmla="*/ 75 w 1474"/>
              <a:gd name="T9" fmla="*/ 2665 h 2941"/>
              <a:gd name="T10" fmla="*/ 482 w 1474"/>
              <a:gd name="T11" fmla="*/ 2903 h 2941"/>
              <a:gd name="T12" fmla="*/ 1041 w 1474"/>
              <a:gd name="T13" fmla="*/ 2894 h 2941"/>
              <a:gd name="T14" fmla="*/ 1405 w 1474"/>
              <a:gd name="T15" fmla="*/ 2731 h 2941"/>
              <a:gd name="T16" fmla="*/ 1455 w 1474"/>
              <a:gd name="T17" fmla="*/ 2106 h 2941"/>
              <a:gd name="T18" fmla="*/ 1302 w 1474"/>
              <a:gd name="T19" fmla="*/ 1348 h 2941"/>
              <a:gd name="T20" fmla="*/ 1236 w 1474"/>
              <a:gd name="T21" fmla="*/ 345 h 2941"/>
              <a:gd name="T22" fmla="*/ 998 w 1474"/>
              <a:gd name="T23" fmla="*/ 40 h 2941"/>
              <a:gd name="T24" fmla="*/ 507 w 1474"/>
              <a:gd name="T25" fmla="*/ 107 h 2941"/>
              <a:gd name="T26" fmla="*/ 422 w 1474"/>
              <a:gd name="T27" fmla="*/ 175 h 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4" h="2941">
                <a:moveTo>
                  <a:pt x="422" y="175"/>
                </a:moveTo>
                <a:cubicBezTo>
                  <a:pt x="394" y="306"/>
                  <a:pt x="368" y="687"/>
                  <a:pt x="338" y="895"/>
                </a:cubicBezTo>
                <a:cubicBezTo>
                  <a:pt x="308" y="1103"/>
                  <a:pt x="295" y="1235"/>
                  <a:pt x="244" y="1424"/>
                </a:cubicBezTo>
                <a:cubicBezTo>
                  <a:pt x="193" y="1613"/>
                  <a:pt x="61" y="1823"/>
                  <a:pt x="33" y="2030"/>
                </a:cubicBezTo>
                <a:cubicBezTo>
                  <a:pt x="5" y="2237"/>
                  <a:pt x="0" y="2520"/>
                  <a:pt x="75" y="2665"/>
                </a:cubicBezTo>
                <a:cubicBezTo>
                  <a:pt x="150" y="2810"/>
                  <a:pt x="321" y="2865"/>
                  <a:pt x="482" y="2903"/>
                </a:cubicBezTo>
                <a:cubicBezTo>
                  <a:pt x="643" y="2941"/>
                  <a:pt x="887" y="2923"/>
                  <a:pt x="1041" y="2894"/>
                </a:cubicBezTo>
                <a:cubicBezTo>
                  <a:pt x="1195" y="2865"/>
                  <a:pt x="1336" y="2862"/>
                  <a:pt x="1405" y="2731"/>
                </a:cubicBezTo>
                <a:cubicBezTo>
                  <a:pt x="1474" y="2600"/>
                  <a:pt x="1472" y="2337"/>
                  <a:pt x="1455" y="2106"/>
                </a:cubicBezTo>
                <a:cubicBezTo>
                  <a:pt x="1438" y="1875"/>
                  <a:pt x="1338" y="1641"/>
                  <a:pt x="1302" y="1348"/>
                </a:cubicBezTo>
                <a:cubicBezTo>
                  <a:pt x="1266" y="1055"/>
                  <a:pt x="1287" y="563"/>
                  <a:pt x="1236" y="345"/>
                </a:cubicBezTo>
                <a:cubicBezTo>
                  <a:pt x="1185" y="127"/>
                  <a:pt x="1119" y="80"/>
                  <a:pt x="998" y="40"/>
                </a:cubicBezTo>
                <a:cubicBezTo>
                  <a:pt x="877" y="0"/>
                  <a:pt x="603" y="86"/>
                  <a:pt x="507" y="107"/>
                </a:cubicBezTo>
                <a:cubicBezTo>
                  <a:pt x="411" y="128"/>
                  <a:pt x="450" y="44"/>
                  <a:pt x="422" y="175"/>
                </a:cubicBezTo>
                <a:close/>
              </a:path>
            </a:pathLst>
          </a:custGeom>
          <a:solidFill>
            <a:srgbClr val="FD1B03">
              <a:alpha val="39999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17">
            <a:extLst>
              <a:ext uri="{FF2B5EF4-FFF2-40B4-BE49-F238E27FC236}">
                <a16:creationId xmlns="" xmlns:a16="http://schemas.microsoft.com/office/drawing/2014/main" id="{453CE458-8928-4CAA-AAFF-3211B90D6FCB}"/>
              </a:ext>
            </a:extLst>
          </p:cNvPr>
          <p:cNvSpPr>
            <a:spLocks/>
          </p:cNvSpPr>
          <p:nvPr/>
        </p:nvSpPr>
        <p:spPr bwMode="auto">
          <a:xfrm>
            <a:off x="5207833" y="4162425"/>
            <a:ext cx="1093144" cy="2377555"/>
          </a:xfrm>
          <a:custGeom>
            <a:avLst/>
            <a:gdLst>
              <a:gd name="T0" fmla="*/ 626 w 1350"/>
              <a:gd name="T1" fmla="*/ 315 h 3211"/>
              <a:gd name="T2" fmla="*/ 863 w 1350"/>
              <a:gd name="T3" fmla="*/ 10 h 3211"/>
              <a:gd name="T4" fmla="*/ 1176 w 1350"/>
              <a:gd name="T5" fmla="*/ 255 h 3211"/>
              <a:gd name="T6" fmla="*/ 1210 w 1350"/>
              <a:gd name="T7" fmla="*/ 958 h 3211"/>
              <a:gd name="T8" fmla="*/ 1339 w 1350"/>
              <a:gd name="T9" fmla="*/ 1441 h 3211"/>
              <a:gd name="T10" fmla="*/ 1277 w 1350"/>
              <a:gd name="T11" fmla="*/ 2246 h 3211"/>
              <a:gd name="T12" fmla="*/ 1089 w 1350"/>
              <a:gd name="T13" fmla="*/ 2771 h 3211"/>
              <a:gd name="T14" fmla="*/ 905 w 1350"/>
              <a:gd name="T15" fmla="*/ 3203 h 3211"/>
              <a:gd name="T16" fmla="*/ 617 w 1350"/>
              <a:gd name="T17" fmla="*/ 2822 h 3211"/>
              <a:gd name="T18" fmla="*/ 592 w 1350"/>
              <a:gd name="T19" fmla="*/ 2377 h 3211"/>
              <a:gd name="T20" fmla="*/ 228 w 1350"/>
              <a:gd name="T21" fmla="*/ 1564 h 3211"/>
              <a:gd name="T22" fmla="*/ 18 w 1350"/>
              <a:gd name="T23" fmla="*/ 1213 h 3211"/>
              <a:gd name="T24" fmla="*/ 117 w 1350"/>
              <a:gd name="T25" fmla="*/ 797 h 3211"/>
              <a:gd name="T26" fmla="*/ 558 w 1350"/>
              <a:gd name="T27" fmla="*/ 781 h 3211"/>
              <a:gd name="T28" fmla="*/ 626 w 1350"/>
              <a:gd name="T29" fmla="*/ 315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0" h="3211">
                <a:moveTo>
                  <a:pt x="626" y="315"/>
                </a:moveTo>
                <a:cubicBezTo>
                  <a:pt x="677" y="187"/>
                  <a:pt x="771" y="20"/>
                  <a:pt x="863" y="10"/>
                </a:cubicBezTo>
                <a:cubicBezTo>
                  <a:pt x="955" y="0"/>
                  <a:pt x="1118" y="97"/>
                  <a:pt x="1176" y="255"/>
                </a:cubicBezTo>
                <a:cubicBezTo>
                  <a:pt x="1234" y="413"/>
                  <a:pt x="1183" y="760"/>
                  <a:pt x="1210" y="958"/>
                </a:cubicBezTo>
                <a:cubicBezTo>
                  <a:pt x="1237" y="1156"/>
                  <a:pt x="1328" y="1226"/>
                  <a:pt x="1339" y="1441"/>
                </a:cubicBezTo>
                <a:cubicBezTo>
                  <a:pt x="1350" y="1656"/>
                  <a:pt x="1319" y="2024"/>
                  <a:pt x="1277" y="2246"/>
                </a:cubicBezTo>
                <a:cubicBezTo>
                  <a:pt x="1235" y="2468"/>
                  <a:pt x="1151" y="2612"/>
                  <a:pt x="1089" y="2771"/>
                </a:cubicBezTo>
                <a:cubicBezTo>
                  <a:pt x="1027" y="2930"/>
                  <a:pt x="984" y="3195"/>
                  <a:pt x="905" y="3203"/>
                </a:cubicBezTo>
                <a:cubicBezTo>
                  <a:pt x="826" y="3211"/>
                  <a:pt x="669" y="2960"/>
                  <a:pt x="617" y="2822"/>
                </a:cubicBezTo>
                <a:cubicBezTo>
                  <a:pt x="565" y="2684"/>
                  <a:pt x="657" y="2587"/>
                  <a:pt x="592" y="2377"/>
                </a:cubicBezTo>
                <a:cubicBezTo>
                  <a:pt x="527" y="2167"/>
                  <a:pt x="324" y="1758"/>
                  <a:pt x="228" y="1564"/>
                </a:cubicBezTo>
                <a:cubicBezTo>
                  <a:pt x="132" y="1370"/>
                  <a:pt x="36" y="1341"/>
                  <a:pt x="18" y="1213"/>
                </a:cubicBezTo>
                <a:cubicBezTo>
                  <a:pt x="0" y="1085"/>
                  <a:pt x="27" y="869"/>
                  <a:pt x="117" y="797"/>
                </a:cubicBezTo>
                <a:cubicBezTo>
                  <a:pt x="207" y="725"/>
                  <a:pt x="469" y="864"/>
                  <a:pt x="558" y="781"/>
                </a:cubicBezTo>
                <a:cubicBezTo>
                  <a:pt x="647" y="698"/>
                  <a:pt x="575" y="443"/>
                  <a:pt x="626" y="315"/>
                </a:cubicBezTo>
                <a:close/>
              </a:path>
            </a:pathLst>
          </a:custGeom>
          <a:solidFill>
            <a:srgbClr val="FD1B03">
              <a:alpha val="39999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18">
            <a:extLst>
              <a:ext uri="{FF2B5EF4-FFF2-40B4-BE49-F238E27FC236}">
                <a16:creationId xmlns="" xmlns:a16="http://schemas.microsoft.com/office/drawing/2014/main" id="{9370A2BA-8016-4134-8A02-3BC3D22913AD}"/>
              </a:ext>
            </a:extLst>
          </p:cNvPr>
          <p:cNvSpPr>
            <a:spLocks/>
          </p:cNvSpPr>
          <p:nvPr/>
        </p:nvSpPr>
        <p:spPr bwMode="auto">
          <a:xfrm>
            <a:off x="870282" y="2924758"/>
            <a:ext cx="3912161" cy="969330"/>
          </a:xfrm>
          <a:custGeom>
            <a:avLst/>
            <a:gdLst>
              <a:gd name="T0" fmla="*/ 3454 w 4663"/>
              <a:gd name="T1" fmla="*/ 9 h 981"/>
              <a:gd name="T2" fmla="*/ 4377 w 4663"/>
              <a:gd name="T3" fmla="*/ 86 h 981"/>
              <a:gd name="T4" fmla="*/ 4580 w 4663"/>
              <a:gd name="T5" fmla="*/ 424 h 981"/>
              <a:gd name="T6" fmla="*/ 3877 w 4663"/>
              <a:gd name="T7" fmla="*/ 416 h 981"/>
              <a:gd name="T8" fmla="*/ 2649 w 4663"/>
              <a:gd name="T9" fmla="*/ 467 h 981"/>
              <a:gd name="T10" fmla="*/ 2234 w 4663"/>
              <a:gd name="T11" fmla="*/ 882 h 981"/>
              <a:gd name="T12" fmla="*/ 1065 w 4663"/>
              <a:gd name="T13" fmla="*/ 975 h 981"/>
              <a:gd name="T14" fmla="*/ 176 w 4663"/>
              <a:gd name="T15" fmla="*/ 848 h 981"/>
              <a:gd name="T16" fmla="*/ 277 w 4663"/>
              <a:gd name="T17" fmla="*/ 518 h 981"/>
              <a:gd name="T18" fmla="*/ 1836 w 4663"/>
              <a:gd name="T19" fmla="*/ 509 h 981"/>
              <a:gd name="T20" fmla="*/ 2149 w 4663"/>
              <a:gd name="T21" fmla="*/ 221 h 981"/>
              <a:gd name="T22" fmla="*/ 2505 w 4663"/>
              <a:gd name="T23" fmla="*/ 35 h 981"/>
              <a:gd name="T24" fmla="*/ 3454 w 4663"/>
              <a:gd name="T25" fmla="*/ 9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63" h="981">
                <a:moveTo>
                  <a:pt x="3454" y="9"/>
                </a:moveTo>
                <a:cubicBezTo>
                  <a:pt x="3735" y="34"/>
                  <a:pt x="4189" y="17"/>
                  <a:pt x="4377" y="86"/>
                </a:cubicBezTo>
                <a:cubicBezTo>
                  <a:pt x="4565" y="155"/>
                  <a:pt x="4663" y="369"/>
                  <a:pt x="4580" y="424"/>
                </a:cubicBezTo>
                <a:cubicBezTo>
                  <a:pt x="4497" y="479"/>
                  <a:pt x="4199" y="409"/>
                  <a:pt x="3877" y="416"/>
                </a:cubicBezTo>
                <a:cubicBezTo>
                  <a:pt x="3555" y="423"/>
                  <a:pt x="2923" y="389"/>
                  <a:pt x="2649" y="467"/>
                </a:cubicBezTo>
                <a:cubicBezTo>
                  <a:pt x="2375" y="545"/>
                  <a:pt x="2498" y="797"/>
                  <a:pt x="2234" y="882"/>
                </a:cubicBezTo>
                <a:cubicBezTo>
                  <a:pt x="1970" y="967"/>
                  <a:pt x="1408" y="981"/>
                  <a:pt x="1065" y="975"/>
                </a:cubicBezTo>
                <a:cubicBezTo>
                  <a:pt x="722" y="969"/>
                  <a:pt x="307" y="924"/>
                  <a:pt x="176" y="848"/>
                </a:cubicBezTo>
                <a:cubicBezTo>
                  <a:pt x="45" y="772"/>
                  <a:pt x="0" y="574"/>
                  <a:pt x="277" y="518"/>
                </a:cubicBezTo>
                <a:cubicBezTo>
                  <a:pt x="554" y="462"/>
                  <a:pt x="1524" y="558"/>
                  <a:pt x="1836" y="509"/>
                </a:cubicBezTo>
                <a:cubicBezTo>
                  <a:pt x="2148" y="460"/>
                  <a:pt x="2038" y="300"/>
                  <a:pt x="2149" y="221"/>
                </a:cubicBezTo>
                <a:cubicBezTo>
                  <a:pt x="2260" y="142"/>
                  <a:pt x="2288" y="70"/>
                  <a:pt x="2505" y="35"/>
                </a:cubicBezTo>
                <a:cubicBezTo>
                  <a:pt x="2722" y="0"/>
                  <a:pt x="3256" y="14"/>
                  <a:pt x="3454" y="9"/>
                </a:cubicBezTo>
                <a:close/>
              </a:path>
            </a:pathLst>
          </a:cu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Text Box 19">
            <a:extLst>
              <a:ext uri="{FF2B5EF4-FFF2-40B4-BE49-F238E27FC236}">
                <a16:creationId xmlns="" xmlns:a16="http://schemas.microsoft.com/office/drawing/2014/main" id="{54CB7610-DDD1-43CA-907B-F46BDFE7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416" y="3319032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19">
            <a:extLst>
              <a:ext uri="{FF2B5EF4-FFF2-40B4-BE49-F238E27FC236}">
                <a16:creationId xmlns="" xmlns:a16="http://schemas.microsoft.com/office/drawing/2014/main" id="{9E26340C-1CFE-4430-858E-A00D18F3D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544" y="3842820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 Box 19">
            <a:extLst>
              <a:ext uri="{FF2B5EF4-FFF2-40B4-BE49-F238E27FC236}">
                <a16:creationId xmlns="" xmlns:a16="http://schemas.microsoft.com/office/drawing/2014/main" id="{3BB0EB7C-E9C2-42C5-AF33-AADB0A3F7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388" y="4643077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 Box 19">
            <a:extLst>
              <a:ext uri="{FF2B5EF4-FFF2-40B4-BE49-F238E27FC236}">
                <a16:creationId xmlns="" xmlns:a16="http://schemas.microsoft.com/office/drawing/2014/main" id="{6FC2F093-9C24-422F-94FE-162C5AA5F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80" y="6177093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 Box 19">
            <a:extLst>
              <a:ext uri="{FF2B5EF4-FFF2-40B4-BE49-F238E27FC236}">
                <a16:creationId xmlns="" xmlns:a16="http://schemas.microsoft.com/office/drawing/2014/main" id="{6C168A4D-1E99-428C-AB72-A96430A0A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723" y="5294958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Text Box 19">
            <a:extLst>
              <a:ext uri="{FF2B5EF4-FFF2-40B4-BE49-F238E27FC236}">
                <a16:creationId xmlns="" xmlns:a16="http://schemas.microsoft.com/office/drawing/2014/main" id="{015BED75-04D6-4A3C-92BA-8C7389DA4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260" y="5738743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C3AE4121-92BC-432E-9B61-ED9F9D9233F9}"/>
              </a:ext>
            </a:extLst>
          </p:cNvPr>
          <p:cNvSpPr txBox="1"/>
          <p:nvPr/>
        </p:nvSpPr>
        <p:spPr>
          <a:xfrm>
            <a:off x="5309387" y="3029078"/>
            <a:ext cx="705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Tête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E1DC23DD-5431-4F79-929E-20ED8DB60281}"/>
              </a:ext>
            </a:extLst>
          </p:cNvPr>
          <p:cNvSpPr txBox="1"/>
          <p:nvPr/>
        </p:nvSpPr>
        <p:spPr>
          <a:xfrm>
            <a:off x="5858047" y="3842820"/>
            <a:ext cx="705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Tête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E511FE2C-437D-46EC-A6B1-1D175994C817}"/>
              </a:ext>
            </a:extLst>
          </p:cNvPr>
          <p:cNvSpPr txBox="1"/>
          <p:nvPr/>
        </p:nvSpPr>
        <p:spPr>
          <a:xfrm>
            <a:off x="7526130" y="1476587"/>
            <a:ext cx="705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Tête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08CBC037-1C2C-4D14-BAFF-242991744A6D}"/>
              </a:ext>
            </a:extLst>
          </p:cNvPr>
          <p:cNvSpPr txBox="1"/>
          <p:nvPr/>
        </p:nvSpPr>
        <p:spPr>
          <a:xfrm>
            <a:off x="496566" y="3035981"/>
            <a:ext cx="1416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Acide Gras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="" xmlns:a16="http://schemas.microsoft.com/office/drawing/2014/main" id="{F5B8F6B9-F591-448D-A17E-9C6A4EB13D41}"/>
              </a:ext>
            </a:extLst>
          </p:cNvPr>
          <p:cNvSpPr txBox="1"/>
          <p:nvPr/>
        </p:nvSpPr>
        <p:spPr>
          <a:xfrm>
            <a:off x="2557744" y="6394004"/>
            <a:ext cx="1378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Triglycéride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51555418-5E54-4E9F-9A31-3A216DADE4B3}"/>
              </a:ext>
            </a:extLst>
          </p:cNvPr>
          <p:cNvSpPr txBox="1"/>
          <p:nvPr/>
        </p:nvSpPr>
        <p:spPr>
          <a:xfrm>
            <a:off x="6775956" y="6262034"/>
            <a:ext cx="2081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Phosphoglycéride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907731A1-4F00-45C4-9435-C3D2320ED96F}"/>
              </a:ext>
            </a:extLst>
          </p:cNvPr>
          <p:cNvSpPr txBox="1"/>
          <p:nvPr/>
        </p:nvSpPr>
        <p:spPr>
          <a:xfrm>
            <a:off x="6968779" y="3320064"/>
            <a:ext cx="454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c)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163285" y="337364"/>
            <a:ext cx="8828314" cy="707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239259" y="349610"/>
            <a:ext cx="86979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molécule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amphiphile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molécule qui possède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hy-drophile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(qui aime l’eau) et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hydrophobe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(qui n’aime pas l’eau).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50" grpId="0"/>
      <p:bldP spid="52" grpId="0"/>
      <p:bldP spid="53" grpId="0"/>
      <p:bldP spid="54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FDFF3CA8-EA1C-48B3-9773-E98B2221FEC2}"/>
              </a:ext>
            </a:extLst>
          </p:cNvPr>
          <p:cNvSpPr txBox="1"/>
          <p:nvPr/>
        </p:nvSpPr>
        <p:spPr>
          <a:xfrm>
            <a:off x="0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en solution aqueuse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D2D0CA3-FD5F-4D66-BCD7-84FEBE0F9EB6}"/>
              </a:ext>
            </a:extLst>
          </p:cNvPr>
          <p:cNvPicPr/>
          <p:nvPr/>
        </p:nvPicPr>
        <p:blipFill>
          <a:blip r:embed="rId2" cstate="print"/>
          <a:srcRect l="55810" t="21089" r="7470" b="24941"/>
          <a:stretch>
            <a:fillRect/>
          </a:stretch>
        </p:blipFill>
        <p:spPr bwMode="auto">
          <a:xfrm>
            <a:off x="5010041" y="369332"/>
            <a:ext cx="3533884" cy="271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38780B5-25CB-49D0-B26D-DFB012E86102}"/>
              </a:ext>
            </a:extLst>
          </p:cNvPr>
          <p:cNvPicPr/>
          <p:nvPr/>
        </p:nvPicPr>
        <p:blipFill>
          <a:blip r:embed="rId3" cstate="print"/>
          <a:srcRect l="9621" t="21089" r="52022" b="30429"/>
          <a:stretch>
            <a:fillRect/>
          </a:stretch>
        </p:blipFill>
        <p:spPr bwMode="auto">
          <a:xfrm>
            <a:off x="380047" y="457060"/>
            <a:ext cx="3533884" cy="234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A040A20-B2AE-4181-9540-94360C380794}"/>
              </a:ext>
            </a:extLst>
          </p:cNvPr>
          <p:cNvPicPr/>
          <p:nvPr/>
        </p:nvPicPr>
        <p:blipFill>
          <a:blip r:embed="rId4" cstate="print"/>
          <a:srcRect l="22384" t="34746" r="65201" b="37485"/>
          <a:stretch>
            <a:fillRect/>
          </a:stretch>
        </p:blipFill>
        <p:spPr bwMode="auto">
          <a:xfrm>
            <a:off x="7724405" y="2833235"/>
            <a:ext cx="1256309" cy="165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5C78372-D348-4B0C-821D-C19CD161A760}"/>
              </a:ext>
            </a:extLst>
          </p:cNvPr>
          <p:cNvSpPr txBox="1"/>
          <p:nvPr/>
        </p:nvSpPr>
        <p:spPr>
          <a:xfrm>
            <a:off x="6498245" y="2887503"/>
            <a:ext cx="134386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MICELLE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CDFD489-9582-4C1A-A383-0788FB05D723}"/>
              </a:ext>
            </a:extLst>
          </p:cNvPr>
          <p:cNvSpPr txBox="1"/>
          <p:nvPr/>
        </p:nvSpPr>
        <p:spPr>
          <a:xfrm>
            <a:off x="0" y="30404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quotidiennes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BCCED208-7598-4BDF-AD12-6DDF8862D4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7604" t="35185" r="36600" b="57634"/>
          <a:stretch/>
        </p:blipFill>
        <p:spPr>
          <a:xfrm>
            <a:off x="1051832" y="3737850"/>
            <a:ext cx="2807003" cy="39872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801BD0BA-C571-4D09-9CFF-5F5B75C4329F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24986"/>
            <a:ext cx="4768642" cy="117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D3BB466-1EDB-46EC-AB0B-AB68B1D87FB0}"/>
              </a:ext>
            </a:extLst>
          </p:cNvPr>
          <p:cNvPicPr/>
          <p:nvPr/>
        </p:nvPicPr>
        <p:blipFill>
          <a:blip r:embed="rId7" cstate="print"/>
          <a:srcRect b="8521"/>
          <a:stretch>
            <a:fillRect/>
          </a:stretch>
        </p:blipFill>
        <p:spPr bwMode="auto">
          <a:xfrm>
            <a:off x="5618104" y="4212771"/>
            <a:ext cx="1707982" cy="22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 cstate="print"/>
          <a:srcRect l="52902" t="59626" r="35976" b="33220"/>
          <a:stretch>
            <a:fillRect/>
          </a:stretch>
        </p:blipFill>
        <p:spPr bwMode="auto">
          <a:xfrm>
            <a:off x="5779518" y="3667636"/>
            <a:ext cx="1383283" cy="47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886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993E4A0-932B-4894-9BDA-7ADF80AEF0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00" t="33519" r="23750" b="58518"/>
          <a:stretch/>
        </p:blipFill>
        <p:spPr>
          <a:xfrm>
            <a:off x="2914649" y="0"/>
            <a:ext cx="3141029" cy="4953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08D21CC1-3446-491F-B84C-D49849582C3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4" y="495300"/>
            <a:ext cx="90582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DBCC4CEA-B026-4A29-8C61-D2660DC76D69}"/>
              </a:ext>
            </a:extLst>
          </p:cNvPr>
          <p:cNvSpPr txBox="1"/>
          <p:nvPr/>
        </p:nvSpPr>
        <p:spPr>
          <a:xfrm>
            <a:off x="1" y="2581186"/>
            <a:ext cx="9143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</a:t>
            </a:r>
            <a:r>
              <a:rPr lang="fr-FR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Avec des mots simples, expliquer comment l’utilisation de savon (figure de droite) permet de nettoyer la tache de gras.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C606AC95-2272-49FC-855C-62A6AF013164}"/>
              </a:ext>
            </a:extLst>
          </p:cNvPr>
          <p:cNvSpPr txBox="1"/>
          <p:nvPr/>
        </p:nvSpPr>
        <p:spPr>
          <a:xfrm>
            <a:off x="-47625" y="3192742"/>
            <a:ext cx="919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Les molécules de savon solubilisent leur </a:t>
            </a:r>
            <a:r>
              <a:rPr lang="fr-FR" sz="1800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</a:t>
            </a:r>
            <a:r>
              <a:rPr lang="fr-FR" sz="18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tache de gras</a:t>
            </a: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laissant leur </a:t>
            </a:r>
            <a:r>
              <a:rPr lang="fr-FR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</a:t>
            </a:r>
            <a:r>
              <a:rPr lang="fr-FR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</a:t>
            </a:r>
            <a:r>
              <a:rPr lang="fr-FR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de l’eau</a:t>
            </a: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22273AA5-58E0-4182-8F3F-CBF8239D3009}"/>
              </a:ext>
            </a:extLst>
          </p:cNvPr>
          <p:cNvSpPr txBox="1"/>
          <p:nvPr/>
        </p:nvSpPr>
        <p:spPr>
          <a:xfrm>
            <a:off x="0" y="3740676"/>
            <a:ext cx="919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La tache de gras se désolidarise du tissu par agitation mécanique, formant ainsi une </a:t>
            </a:r>
            <a:r>
              <a:rPr lang="fr-FR" sz="1800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…………… </a:t>
            </a:r>
            <a:r>
              <a:rPr lang="fr-FR" sz="1800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(emprisonnant le gras) </a:t>
            </a:r>
            <a:r>
              <a:rPr lang="fr-FR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qui est emportée par l’eau</a:t>
            </a: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730F60ED-50D0-4AC8-A0F9-6B9C8BC2BF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8438" t="40555" r="22500" b="51667"/>
          <a:stretch/>
        </p:blipFill>
        <p:spPr>
          <a:xfrm>
            <a:off x="1231341" y="4663275"/>
            <a:ext cx="3628144" cy="519952"/>
          </a:xfrm>
          <a:prstGeom prst="rect">
            <a:avLst/>
          </a:prstGeom>
        </p:spPr>
      </p:pic>
      <p:pic>
        <p:nvPicPr>
          <p:cNvPr id="12" name="Image 11" descr="Optical microscopy of O/W emulsion. | Download Scientific Diagram">
            <a:extLst>
              <a:ext uri="{FF2B5EF4-FFF2-40B4-BE49-F238E27FC236}">
                <a16:creationId xmlns="" xmlns:a16="http://schemas.microsoft.com/office/drawing/2014/main" id="{712BB3B4-FADA-4DE0-BBB0-B1608D2018B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9600" y="4387007"/>
            <a:ext cx="3377093" cy="235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">
            <a:extLst>
              <a:ext uri="{FF2B5EF4-FFF2-40B4-BE49-F238E27FC236}">
                <a16:creationId xmlns="" xmlns:a16="http://schemas.microsoft.com/office/drawing/2014/main" id="{A6D7C487-3003-4429-BB30-98E587374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083" y="6126379"/>
            <a:ext cx="2043668" cy="28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Phase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DISCONTINUE</a:t>
            </a:r>
            <a:endParaRPr kumimoji="0" lang="fr-FR" alt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="" xmlns:a16="http://schemas.microsoft.com/office/drawing/2014/main" id="{53A22005-2EDB-4687-809E-BFADA0C9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5253774"/>
            <a:ext cx="1548130" cy="3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Phase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CONTINUE</a:t>
            </a:r>
            <a:endParaRPr kumimoji="0" lang="fr-FR" alt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148" name="AutoShape 4">
            <a:extLst>
              <a:ext uri="{FF2B5EF4-FFF2-40B4-BE49-F238E27FC236}">
                <a16:creationId xmlns="" xmlns:a16="http://schemas.microsoft.com/office/drawing/2014/main" id="{ADB91668-B30D-4161-AB83-8294B29FD2B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26000" y="5450916"/>
            <a:ext cx="1446981" cy="314884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149" name="AutoShape 5">
            <a:extLst>
              <a:ext uri="{FF2B5EF4-FFF2-40B4-BE49-F238E27FC236}">
                <a16:creationId xmlns="" xmlns:a16="http://schemas.microsoft.com/office/drawing/2014/main" id="{47EEDEDA-400F-4B39-822B-8820B00A3D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11800" y="5956301"/>
            <a:ext cx="762000" cy="571499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4660460" y="3184846"/>
            <a:ext cx="2692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queue hydrophobe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1815660" y="3451546"/>
            <a:ext cx="2603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tête hydrophile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0" y="3997646"/>
            <a:ext cx="1727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MICELLE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21" name="AutoShape 5">
            <a:extLst>
              <a:ext uri="{FF2B5EF4-FFF2-40B4-BE49-F238E27FC236}">
                <a16:creationId xmlns="" xmlns:a16="http://schemas.microsoft.com/office/drawing/2014/main" id="{47EEDEDA-400F-4B39-822B-8820B00A3D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93517" y="5918200"/>
            <a:ext cx="2191583" cy="699212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22273AA5-58E0-4182-8F3F-CBF8239D3009}"/>
              </a:ext>
            </a:extLst>
          </p:cNvPr>
          <p:cNvSpPr txBox="1"/>
          <p:nvPr/>
        </p:nvSpPr>
        <p:spPr>
          <a:xfrm>
            <a:off x="304800" y="5429776"/>
            <a:ext cx="26416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</a:rPr>
              <a:t>EMULSION</a:t>
            </a:r>
            <a:r>
              <a:rPr lang="fr-FR" sz="1800" dirty="0" smtClean="0">
                <a:effectLst/>
                <a:latin typeface="Arial Black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fr-FR" sz="1800" dirty="0" smtClean="0">
                <a:effectLst/>
                <a:latin typeface="Arial Black" pitchFamily="34" charset="0"/>
                <a:ea typeface="Calibri" panose="020F0502020204030204" pitchFamily="34" charset="0"/>
              </a:rPr>
              <a:t>= dispersion d’un liquide au sein d’un autre</a:t>
            </a:r>
            <a:endParaRPr lang="fr-F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9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5" grpId="0"/>
      <p:bldP spid="16" grpId="0"/>
      <p:bldP spid="17" grpId="0"/>
      <p:bldP spid="18" grpId="0"/>
      <p:bldP spid="19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F2270F86-E27B-4B98-9591-9299491BC80F}"/>
              </a:ext>
            </a:extLst>
          </p:cNvPr>
          <p:cNvSpPr txBox="1"/>
          <p:nvPr/>
        </p:nvSpPr>
        <p:spPr>
          <a:xfrm>
            <a:off x="0" y="2255673"/>
            <a:ext cx="4457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</a:t>
            </a:r>
            <a:r>
              <a:rPr lang="fr-FR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Dessiner le schéma d’une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</a:rPr>
              <a:t>émulsion de corps gras dans l’eau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 stabilisée par des molécules amphiphiles. </a:t>
            </a:r>
            <a:endParaRPr lang="fr-FR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3D1AABC-F04D-4C8E-ACF2-B5426654DBBE}"/>
              </a:ext>
            </a:extLst>
          </p:cNvPr>
          <p:cNvSpPr txBox="1"/>
          <p:nvPr/>
        </p:nvSpPr>
        <p:spPr>
          <a:xfrm>
            <a:off x="279400" y="6315594"/>
            <a:ext cx="4638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 lait, la vinaigrette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E14F883-49EB-411F-8A5E-10D51F7B7A91}"/>
              </a:ext>
            </a:extLst>
          </p:cNvPr>
          <p:cNvSpPr/>
          <p:nvPr/>
        </p:nvSpPr>
        <p:spPr>
          <a:xfrm>
            <a:off x="119368" y="3251585"/>
            <a:ext cx="4476750" cy="302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i="1" dirty="0">
                <a:solidFill>
                  <a:srgbClr val="002060"/>
                </a:solidFill>
              </a:rPr>
              <a:t>EAU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A424F617-BD0D-4D4B-BCF5-409052928A8E}"/>
              </a:ext>
            </a:extLst>
          </p:cNvPr>
          <p:cNvSpPr/>
          <p:nvPr/>
        </p:nvSpPr>
        <p:spPr>
          <a:xfrm>
            <a:off x="1865109" y="3655947"/>
            <a:ext cx="1543050" cy="15280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2" name="Group 2">
            <a:extLst>
              <a:ext uri="{FF2B5EF4-FFF2-40B4-BE49-F238E27FC236}">
                <a16:creationId xmlns="" xmlns:a16="http://schemas.microsoft.com/office/drawing/2014/main" id="{19F152D3-BAFC-48CF-B19A-DAA5709F53EE}"/>
              </a:ext>
            </a:extLst>
          </p:cNvPr>
          <p:cNvGrpSpPr>
            <a:grpSpLocks/>
          </p:cNvGrpSpPr>
          <p:nvPr/>
        </p:nvGrpSpPr>
        <p:grpSpPr bwMode="auto">
          <a:xfrm>
            <a:off x="2771233" y="4344395"/>
            <a:ext cx="870113" cy="176523"/>
            <a:chOff x="8575" y="6809"/>
            <a:chExt cx="1898" cy="448"/>
          </a:xfrm>
        </p:grpSpPr>
        <p:sp>
          <p:nvSpPr>
            <p:cNvPr id="13" name="Rectangle 3">
              <a:extLst>
                <a:ext uri="{FF2B5EF4-FFF2-40B4-BE49-F238E27FC236}">
                  <a16:creationId xmlns="" xmlns:a16="http://schemas.microsoft.com/office/drawing/2014/main" id="{B5484836-F62E-47F4-8FD0-07DE3377C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Oval 4">
              <a:extLst>
                <a:ext uri="{FF2B5EF4-FFF2-40B4-BE49-F238E27FC236}">
                  <a16:creationId xmlns="" xmlns:a16="http://schemas.microsoft.com/office/drawing/2014/main" id="{813233E2-7E00-4946-8492-FCCB0BBC1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="" xmlns:a16="http://schemas.microsoft.com/office/drawing/2014/main" id="{D12E7CB3-C1E8-42FD-A743-0B8A1A39A53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24659" y="4357617"/>
            <a:ext cx="851951" cy="163301"/>
            <a:chOff x="8575" y="6809"/>
            <a:chExt cx="1898" cy="448"/>
          </a:xfrm>
        </p:grpSpPr>
        <p:sp>
          <p:nvSpPr>
            <p:cNvPr id="18" name="Rectangle 3">
              <a:extLst>
                <a:ext uri="{FF2B5EF4-FFF2-40B4-BE49-F238E27FC236}">
                  <a16:creationId xmlns="" xmlns:a16="http://schemas.microsoft.com/office/drawing/2014/main" id="{45AE2772-F0D0-44C5-860C-3BDD8F5CB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Oval 4">
              <a:extLst>
                <a:ext uri="{FF2B5EF4-FFF2-40B4-BE49-F238E27FC236}">
                  <a16:creationId xmlns="" xmlns:a16="http://schemas.microsoft.com/office/drawing/2014/main" id="{F7CED4B3-BF1C-4FF6-9B92-8DCD588DC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="" xmlns:a16="http://schemas.microsoft.com/office/drawing/2014/main" id="{1A2B5834-6713-44E2-997F-B5C06AAA94BA}"/>
              </a:ext>
            </a:extLst>
          </p:cNvPr>
          <p:cNvGrpSpPr>
            <a:grpSpLocks/>
          </p:cNvGrpSpPr>
          <p:nvPr/>
        </p:nvGrpSpPr>
        <p:grpSpPr bwMode="auto">
          <a:xfrm rot="2674433" flipH="1">
            <a:off x="1858321" y="3898202"/>
            <a:ext cx="851951" cy="163301"/>
            <a:chOff x="8575" y="6809"/>
            <a:chExt cx="1898" cy="448"/>
          </a:xfrm>
        </p:grpSpPr>
        <p:sp>
          <p:nvSpPr>
            <p:cNvPr id="21" name="Rectangle 3">
              <a:extLst>
                <a:ext uri="{FF2B5EF4-FFF2-40B4-BE49-F238E27FC236}">
                  <a16:creationId xmlns="" xmlns:a16="http://schemas.microsoft.com/office/drawing/2014/main" id="{E80A0AF7-E084-4D34-B955-1482D78F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Oval 4">
              <a:extLst>
                <a:ext uri="{FF2B5EF4-FFF2-40B4-BE49-F238E27FC236}">
                  <a16:creationId xmlns="" xmlns:a16="http://schemas.microsoft.com/office/drawing/2014/main" id="{1D73625C-FD9F-4098-8DB3-DAA67E374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1B1B2F5B-DCF6-417E-A160-BAE4C5CFC941}"/>
              </a:ext>
            </a:extLst>
          </p:cNvPr>
          <p:cNvGrpSpPr>
            <a:grpSpLocks/>
          </p:cNvGrpSpPr>
          <p:nvPr/>
        </p:nvGrpSpPr>
        <p:grpSpPr bwMode="auto">
          <a:xfrm rot="8034493" flipH="1">
            <a:off x="2608055" y="3929473"/>
            <a:ext cx="851951" cy="163301"/>
            <a:chOff x="8575" y="6809"/>
            <a:chExt cx="1898" cy="448"/>
          </a:xfrm>
        </p:grpSpPr>
        <p:sp>
          <p:nvSpPr>
            <p:cNvPr id="24" name="Rectangle 3">
              <a:extLst>
                <a:ext uri="{FF2B5EF4-FFF2-40B4-BE49-F238E27FC236}">
                  <a16:creationId xmlns="" xmlns:a16="http://schemas.microsoft.com/office/drawing/2014/main" id="{B11CE783-7435-42C5-AAC6-3E371FC59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Oval 4">
              <a:extLst>
                <a:ext uri="{FF2B5EF4-FFF2-40B4-BE49-F238E27FC236}">
                  <a16:creationId xmlns="" xmlns:a16="http://schemas.microsoft.com/office/drawing/2014/main" id="{49E0C440-6B88-4056-9023-DC32C64FC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6" name="Group 2">
            <a:extLst>
              <a:ext uri="{FF2B5EF4-FFF2-40B4-BE49-F238E27FC236}">
                <a16:creationId xmlns="" xmlns:a16="http://schemas.microsoft.com/office/drawing/2014/main" id="{CD5333FF-2CC0-4639-952C-54567319335B}"/>
              </a:ext>
            </a:extLst>
          </p:cNvPr>
          <p:cNvGrpSpPr>
            <a:grpSpLocks/>
          </p:cNvGrpSpPr>
          <p:nvPr/>
        </p:nvGrpSpPr>
        <p:grpSpPr bwMode="auto">
          <a:xfrm rot="13578958" flipH="1">
            <a:off x="2638393" y="4747816"/>
            <a:ext cx="851951" cy="163301"/>
            <a:chOff x="8575" y="6809"/>
            <a:chExt cx="1898" cy="448"/>
          </a:xfrm>
        </p:grpSpPr>
        <p:sp>
          <p:nvSpPr>
            <p:cNvPr id="27" name="Rectangle 3">
              <a:extLst>
                <a:ext uri="{FF2B5EF4-FFF2-40B4-BE49-F238E27FC236}">
                  <a16:creationId xmlns="" xmlns:a16="http://schemas.microsoft.com/office/drawing/2014/main" id="{6416DCAE-705F-493B-A4CB-6AC13CE6D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Oval 4">
              <a:extLst>
                <a:ext uri="{FF2B5EF4-FFF2-40B4-BE49-F238E27FC236}">
                  <a16:creationId xmlns="" xmlns:a16="http://schemas.microsoft.com/office/drawing/2014/main" id="{17656686-911E-4403-B4DB-1FD890E25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" name="Group 2">
            <a:extLst>
              <a:ext uri="{FF2B5EF4-FFF2-40B4-BE49-F238E27FC236}">
                <a16:creationId xmlns="" xmlns:a16="http://schemas.microsoft.com/office/drawing/2014/main" id="{491A0C08-1C0D-481D-B995-22ADEC99136A}"/>
              </a:ext>
            </a:extLst>
          </p:cNvPr>
          <p:cNvGrpSpPr>
            <a:grpSpLocks/>
          </p:cNvGrpSpPr>
          <p:nvPr/>
        </p:nvGrpSpPr>
        <p:grpSpPr bwMode="auto">
          <a:xfrm rot="18754146" flipH="1">
            <a:off x="1874429" y="4840873"/>
            <a:ext cx="851951" cy="163301"/>
            <a:chOff x="8575" y="6809"/>
            <a:chExt cx="1898" cy="448"/>
          </a:xfrm>
        </p:grpSpPr>
        <p:sp>
          <p:nvSpPr>
            <p:cNvPr id="30" name="Rectangle 3">
              <a:extLst>
                <a:ext uri="{FF2B5EF4-FFF2-40B4-BE49-F238E27FC236}">
                  <a16:creationId xmlns="" xmlns:a16="http://schemas.microsoft.com/office/drawing/2014/main" id="{5EB6E6F0-5B4E-47E3-931F-FDF6EC8C9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Oval 4">
              <a:extLst>
                <a:ext uri="{FF2B5EF4-FFF2-40B4-BE49-F238E27FC236}">
                  <a16:creationId xmlns="" xmlns:a16="http://schemas.microsoft.com/office/drawing/2014/main" id="{8B46F782-BE06-4CA7-814A-F623A7540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33" name="Connecteur droit 32">
            <a:extLst>
              <a:ext uri="{FF2B5EF4-FFF2-40B4-BE49-F238E27FC236}">
                <a16:creationId xmlns="" xmlns:a16="http://schemas.microsoft.com/office/drawing/2014/main" id="{2120277C-749D-4C33-B556-A6E8C7A30107}"/>
              </a:ext>
            </a:extLst>
          </p:cNvPr>
          <p:cNvCxnSpPr>
            <a:cxnSpLocks/>
          </p:cNvCxnSpPr>
          <p:nvPr/>
        </p:nvCxnSpPr>
        <p:spPr>
          <a:xfrm>
            <a:off x="2700652" y="5025907"/>
            <a:ext cx="217173" cy="53864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DA7B3EBE-1521-45DF-9C60-119891C692DB}"/>
              </a:ext>
            </a:extLst>
          </p:cNvPr>
          <p:cNvSpPr txBox="1"/>
          <p:nvPr/>
        </p:nvSpPr>
        <p:spPr>
          <a:xfrm>
            <a:off x="2587808" y="5564550"/>
            <a:ext cx="202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Gouttelette de CORPS GRAS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="" xmlns:a16="http://schemas.microsoft.com/office/drawing/2014/main" id="{730F60ED-50D0-4AC8-A0F9-6B9C8BC2B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8438" t="40555" r="22500" b="51667"/>
          <a:stretch/>
        </p:blipFill>
        <p:spPr>
          <a:xfrm>
            <a:off x="1231341" y="27775"/>
            <a:ext cx="3628144" cy="519952"/>
          </a:xfrm>
          <a:prstGeom prst="rect">
            <a:avLst/>
          </a:prstGeom>
        </p:spPr>
      </p:pic>
      <p:pic>
        <p:nvPicPr>
          <p:cNvPr id="36" name="Image 35" descr="Optical microscopy of O/W emulsion. | Download Scientific Diagram">
            <a:extLst>
              <a:ext uri="{FF2B5EF4-FFF2-40B4-BE49-F238E27FC236}">
                <a16:creationId xmlns="" xmlns:a16="http://schemas.microsoft.com/office/drawing/2014/main" id="{712BB3B4-FADA-4DE0-BBB0-B1608D2018B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600" y="-248493"/>
            <a:ext cx="3377093" cy="235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2">
            <a:extLst>
              <a:ext uri="{FF2B5EF4-FFF2-40B4-BE49-F238E27FC236}">
                <a16:creationId xmlns="" xmlns:a16="http://schemas.microsoft.com/office/drawing/2014/main" id="{A6D7C487-3003-4429-BB30-98E587374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083" y="1490879"/>
            <a:ext cx="2043668" cy="28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Phase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DISCONTINUE</a:t>
            </a:r>
            <a:endParaRPr kumimoji="0" lang="fr-FR" alt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 Box 3">
            <a:extLst>
              <a:ext uri="{FF2B5EF4-FFF2-40B4-BE49-F238E27FC236}">
                <a16:creationId xmlns="" xmlns:a16="http://schemas.microsoft.com/office/drawing/2014/main" id="{53A22005-2EDB-4687-809E-BFADA0C9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618274"/>
            <a:ext cx="1548130" cy="3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Phase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CONTINUE</a:t>
            </a:r>
            <a:endParaRPr kumimoji="0" lang="fr-FR" alt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9" name="AutoShape 4">
            <a:extLst>
              <a:ext uri="{FF2B5EF4-FFF2-40B4-BE49-F238E27FC236}">
                <a16:creationId xmlns="" xmlns:a16="http://schemas.microsoft.com/office/drawing/2014/main" id="{ADB91668-B30D-4161-AB83-8294B29FD2B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26000" y="815416"/>
            <a:ext cx="1446981" cy="314884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5">
            <a:extLst>
              <a:ext uri="{FF2B5EF4-FFF2-40B4-BE49-F238E27FC236}">
                <a16:creationId xmlns="" xmlns:a16="http://schemas.microsoft.com/office/drawing/2014/main" id="{47EEDEDA-400F-4B39-822B-8820B00A3D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11800" y="1320801"/>
            <a:ext cx="762000" cy="571499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5">
            <a:extLst>
              <a:ext uri="{FF2B5EF4-FFF2-40B4-BE49-F238E27FC236}">
                <a16:creationId xmlns="" xmlns:a16="http://schemas.microsoft.com/office/drawing/2014/main" id="{47EEDEDA-400F-4B39-822B-8820B00A3D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93517" y="1282700"/>
            <a:ext cx="2191583" cy="699212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22273AA5-58E0-4182-8F3F-CBF8239D3009}"/>
              </a:ext>
            </a:extLst>
          </p:cNvPr>
          <p:cNvSpPr txBox="1"/>
          <p:nvPr/>
        </p:nvSpPr>
        <p:spPr>
          <a:xfrm>
            <a:off x="304800" y="794276"/>
            <a:ext cx="26416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</a:rPr>
              <a:t>EMULSION</a:t>
            </a:r>
            <a:r>
              <a:rPr lang="fr-FR" sz="1800" dirty="0" smtClean="0">
                <a:effectLst/>
                <a:latin typeface="Arial Black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fr-FR" sz="1800" dirty="0" smtClean="0">
                <a:effectLst/>
                <a:latin typeface="Arial Black" pitchFamily="34" charset="0"/>
                <a:ea typeface="Calibri" panose="020F0502020204030204" pitchFamily="34" charset="0"/>
              </a:rPr>
              <a:t>= dispersion d’un liquide au sein d’un autre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F2270F86-E27B-4B98-9591-9299491BC80F}"/>
              </a:ext>
            </a:extLst>
          </p:cNvPr>
          <p:cNvSpPr txBox="1"/>
          <p:nvPr/>
        </p:nvSpPr>
        <p:spPr>
          <a:xfrm>
            <a:off x="4635500" y="2268373"/>
            <a:ext cx="4508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</a:t>
            </a:r>
            <a:r>
              <a:rPr lang="fr-FR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Dessiner le schéma d’une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</a:rPr>
              <a:t>émulsion </a:t>
            </a:r>
            <a:r>
              <a:rPr lang="fr-FR" sz="2000" b="1" i="1" u="sng" dirty="0" smtClean="0">
                <a:effectLst/>
                <a:latin typeface="Times New Roman" panose="02020603050405020304" pitchFamily="18" charset="0"/>
                <a:ea typeface="Calibri-Italic"/>
              </a:rPr>
              <a:t>d’eau dans un corps gras</a:t>
            </a:r>
            <a:r>
              <a:rPr lang="fr-FR" sz="2000" i="1" dirty="0" smtClean="0">
                <a:effectLst/>
                <a:latin typeface="Times New Roman" panose="02020603050405020304" pitchFamily="18" charset="0"/>
                <a:ea typeface="Calibri-Italic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stabilisée par des molécules amphiphiles. </a:t>
            </a:r>
            <a:endParaRPr lang="fr-FR" sz="2000" dirty="0"/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31287675-541F-4E44-9092-6396DF71A918}"/>
              </a:ext>
            </a:extLst>
          </p:cNvPr>
          <p:cNvSpPr txBox="1"/>
          <p:nvPr/>
        </p:nvSpPr>
        <p:spPr>
          <a:xfrm>
            <a:off x="4824413" y="6295300"/>
            <a:ext cx="4638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la mayonnaise, le beurre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5A16E83-1798-483C-8F5C-B5B2BF22C1E3}"/>
              </a:ext>
            </a:extLst>
          </p:cNvPr>
          <p:cNvSpPr/>
          <p:nvPr/>
        </p:nvSpPr>
        <p:spPr>
          <a:xfrm>
            <a:off x="4683252" y="3257652"/>
            <a:ext cx="4365497" cy="30288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i="1" dirty="0">
                <a:solidFill>
                  <a:schemeClr val="accent2">
                    <a:lumMod val="50000"/>
                  </a:schemeClr>
                </a:solidFill>
              </a:rPr>
              <a:t>CORPS</a:t>
            </a:r>
          </a:p>
          <a:p>
            <a:r>
              <a:rPr lang="fr-FR" sz="2400" b="1" i="1" dirty="0">
                <a:solidFill>
                  <a:schemeClr val="accent2">
                    <a:lumMod val="50000"/>
                  </a:schemeClr>
                </a:solidFill>
              </a:rPr>
              <a:t>GRAS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="" xmlns:a16="http://schemas.microsoft.com/office/drawing/2014/main" id="{D7D3041A-CCBD-4E9E-9566-66A76DA098A4}"/>
              </a:ext>
            </a:extLst>
          </p:cNvPr>
          <p:cNvSpPr/>
          <p:nvPr/>
        </p:nvSpPr>
        <p:spPr>
          <a:xfrm>
            <a:off x="6305041" y="3674714"/>
            <a:ext cx="1543050" cy="15280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7" name="Group 2">
            <a:extLst>
              <a:ext uri="{FF2B5EF4-FFF2-40B4-BE49-F238E27FC236}">
                <a16:creationId xmlns="" xmlns:a16="http://schemas.microsoft.com/office/drawing/2014/main" id="{8A3EC923-4938-4E4D-927E-AFA0D0365E15}"/>
              </a:ext>
            </a:extLst>
          </p:cNvPr>
          <p:cNvGrpSpPr>
            <a:grpSpLocks/>
          </p:cNvGrpSpPr>
          <p:nvPr/>
        </p:nvGrpSpPr>
        <p:grpSpPr bwMode="auto">
          <a:xfrm>
            <a:off x="5644139" y="4367875"/>
            <a:ext cx="870113" cy="176523"/>
            <a:chOff x="8575" y="6809"/>
            <a:chExt cx="1898" cy="448"/>
          </a:xfrm>
        </p:grpSpPr>
        <p:sp>
          <p:nvSpPr>
            <p:cNvPr id="48" name="Rectangle 3">
              <a:extLst>
                <a:ext uri="{FF2B5EF4-FFF2-40B4-BE49-F238E27FC236}">
                  <a16:creationId xmlns="" xmlns:a16="http://schemas.microsoft.com/office/drawing/2014/main" id="{50C4CEF3-008D-4027-AAA9-6ABB01F06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Oval 4">
              <a:extLst>
                <a:ext uri="{FF2B5EF4-FFF2-40B4-BE49-F238E27FC236}">
                  <a16:creationId xmlns="" xmlns:a16="http://schemas.microsoft.com/office/drawing/2014/main" id="{7F7FAB69-01B3-4877-93AD-58730FC73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0" name="Group 2">
            <a:extLst>
              <a:ext uri="{FF2B5EF4-FFF2-40B4-BE49-F238E27FC236}">
                <a16:creationId xmlns="" xmlns:a16="http://schemas.microsoft.com/office/drawing/2014/main" id="{257ECD4B-0244-40ED-8697-483DD293E05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33797" y="4392001"/>
            <a:ext cx="851951" cy="163301"/>
            <a:chOff x="8575" y="6809"/>
            <a:chExt cx="1898" cy="448"/>
          </a:xfrm>
        </p:grpSpPr>
        <p:sp>
          <p:nvSpPr>
            <p:cNvPr id="51" name="Rectangle 3">
              <a:extLst>
                <a:ext uri="{FF2B5EF4-FFF2-40B4-BE49-F238E27FC236}">
                  <a16:creationId xmlns="" xmlns:a16="http://schemas.microsoft.com/office/drawing/2014/main" id="{1D89F488-FCF1-41B0-BD89-FE48D9DED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Oval 4">
              <a:extLst>
                <a:ext uri="{FF2B5EF4-FFF2-40B4-BE49-F238E27FC236}">
                  <a16:creationId xmlns="" xmlns:a16="http://schemas.microsoft.com/office/drawing/2014/main" id="{AA830DC4-8CC2-433F-B25A-391795A84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3" name="Group 2">
            <a:extLst>
              <a:ext uri="{FF2B5EF4-FFF2-40B4-BE49-F238E27FC236}">
                <a16:creationId xmlns="" xmlns:a16="http://schemas.microsoft.com/office/drawing/2014/main" id="{9B0CD603-15FB-4372-8357-EAAD92D3C8CA}"/>
              </a:ext>
            </a:extLst>
          </p:cNvPr>
          <p:cNvGrpSpPr>
            <a:grpSpLocks/>
          </p:cNvGrpSpPr>
          <p:nvPr/>
        </p:nvGrpSpPr>
        <p:grpSpPr bwMode="auto">
          <a:xfrm rot="2674433" flipH="1">
            <a:off x="7349044" y="5024206"/>
            <a:ext cx="851951" cy="163301"/>
            <a:chOff x="8575" y="6809"/>
            <a:chExt cx="1898" cy="448"/>
          </a:xfrm>
        </p:grpSpPr>
        <p:sp>
          <p:nvSpPr>
            <p:cNvPr id="54" name="Rectangle 3">
              <a:extLst>
                <a:ext uri="{FF2B5EF4-FFF2-40B4-BE49-F238E27FC236}">
                  <a16:creationId xmlns="" xmlns:a16="http://schemas.microsoft.com/office/drawing/2014/main" id="{022B194E-DD8C-40C3-B8DE-3C99FF9D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Oval 4">
              <a:extLst>
                <a:ext uri="{FF2B5EF4-FFF2-40B4-BE49-F238E27FC236}">
                  <a16:creationId xmlns="" xmlns:a16="http://schemas.microsoft.com/office/drawing/2014/main" id="{A6BDED26-04E4-4B66-84F8-6F236116C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6" name="Group 2">
            <a:extLst>
              <a:ext uri="{FF2B5EF4-FFF2-40B4-BE49-F238E27FC236}">
                <a16:creationId xmlns="" xmlns:a16="http://schemas.microsoft.com/office/drawing/2014/main" id="{6796E6D2-9D36-4ED7-826E-208E1AB1C385}"/>
              </a:ext>
            </a:extLst>
          </p:cNvPr>
          <p:cNvGrpSpPr>
            <a:grpSpLocks/>
          </p:cNvGrpSpPr>
          <p:nvPr/>
        </p:nvGrpSpPr>
        <p:grpSpPr bwMode="auto">
          <a:xfrm rot="8034493" flipH="1">
            <a:off x="6098953" y="5150396"/>
            <a:ext cx="851951" cy="163301"/>
            <a:chOff x="8575" y="6809"/>
            <a:chExt cx="1898" cy="448"/>
          </a:xfrm>
        </p:grpSpPr>
        <p:sp>
          <p:nvSpPr>
            <p:cNvPr id="57" name="Rectangle 3">
              <a:extLst>
                <a:ext uri="{FF2B5EF4-FFF2-40B4-BE49-F238E27FC236}">
                  <a16:creationId xmlns="" xmlns:a16="http://schemas.microsoft.com/office/drawing/2014/main" id="{3FCA77D8-ECE2-4F66-A539-B9B676C28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Oval 4">
              <a:extLst>
                <a:ext uri="{FF2B5EF4-FFF2-40B4-BE49-F238E27FC236}">
                  <a16:creationId xmlns="" xmlns:a16="http://schemas.microsoft.com/office/drawing/2014/main" id="{B9B19F8A-6553-45CA-9E42-A480C1CBD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9" name="Group 2">
            <a:extLst>
              <a:ext uri="{FF2B5EF4-FFF2-40B4-BE49-F238E27FC236}">
                <a16:creationId xmlns="" xmlns:a16="http://schemas.microsoft.com/office/drawing/2014/main" id="{00DA144F-BB1A-42B8-80BE-D60F0C6E3600}"/>
              </a:ext>
            </a:extLst>
          </p:cNvPr>
          <p:cNvGrpSpPr>
            <a:grpSpLocks/>
          </p:cNvGrpSpPr>
          <p:nvPr/>
        </p:nvGrpSpPr>
        <p:grpSpPr bwMode="auto">
          <a:xfrm rot="13578958" flipH="1">
            <a:off x="6042387" y="3634474"/>
            <a:ext cx="851951" cy="163301"/>
            <a:chOff x="8575" y="6809"/>
            <a:chExt cx="1898" cy="448"/>
          </a:xfrm>
        </p:grpSpPr>
        <p:sp>
          <p:nvSpPr>
            <p:cNvPr id="60" name="Rectangle 3">
              <a:extLst>
                <a:ext uri="{FF2B5EF4-FFF2-40B4-BE49-F238E27FC236}">
                  <a16:creationId xmlns="" xmlns:a16="http://schemas.microsoft.com/office/drawing/2014/main" id="{87CABEA2-D514-4162-AE41-814A7A3CA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Oval 4">
              <a:extLst>
                <a:ext uri="{FF2B5EF4-FFF2-40B4-BE49-F238E27FC236}">
                  <a16:creationId xmlns="" xmlns:a16="http://schemas.microsoft.com/office/drawing/2014/main" id="{5E340DB5-3D27-4C36-A0B9-3E8B3BA41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2" name="Group 2">
            <a:extLst>
              <a:ext uri="{FF2B5EF4-FFF2-40B4-BE49-F238E27FC236}">
                <a16:creationId xmlns="" xmlns:a16="http://schemas.microsoft.com/office/drawing/2014/main" id="{1E10BEB1-C9CA-4C9E-BC33-E38366B3F310}"/>
              </a:ext>
            </a:extLst>
          </p:cNvPr>
          <p:cNvGrpSpPr>
            <a:grpSpLocks/>
          </p:cNvGrpSpPr>
          <p:nvPr/>
        </p:nvGrpSpPr>
        <p:grpSpPr bwMode="auto">
          <a:xfrm rot="18754146" flipH="1">
            <a:off x="7296781" y="3675359"/>
            <a:ext cx="851951" cy="163301"/>
            <a:chOff x="8575" y="6809"/>
            <a:chExt cx="1898" cy="448"/>
          </a:xfrm>
        </p:grpSpPr>
        <p:sp>
          <p:nvSpPr>
            <p:cNvPr id="63" name="Rectangle 3">
              <a:extLst>
                <a:ext uri="{FF2B5EF4-FFF2-40B4-BE49-F238E27FC236}">
                  <a16:creationId xmlns="" xmlns:a16="http://schemas.microsoft.com/office/drawing/2014/main" id="{06164844-4585-4D0B-8B1B-B296A552E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Oval 4">
              <a:extLst>
                <a:ext uri="{FF2B5EF4-FFF2-40B4-BE49-F238E27FC236}">
                  <a16:creationId xmlns="" xmlns:a16="http://schemas.microsoft.com/office/drawing/2014/main" id="{E14DE40C-FCD4-4227-9AF2-0CDCBA407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5" name="Connecteur droit 64">
            <a:extLst>
              <a:ext uri="{FF2B5EF4-FFF2-40B4-BE49-F238E27FC236}">
                <a16:creationId xmlns="" xmlns:a16="http://schemas.microsoft.com/office/drawing/2014/main" id="{16930E64-DE71-49D5-9224-5B94FE0CC7E6}"/>
              </a:ext>
            </a:extLst>
          </p:cNvPr>
          <p:cNvCxnSpPr>
            <a:cxnSpLocks/>
          </p:cNvCxnSpPr>
          <p:nvPr/>
        </p:nvCxnSpPr>
        <p:spPr>
          <a:xfrm>
            <a:off x="7153284" y="5031974"/>
            <a:ext cx="221176" cy="52592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="" xmlns:a16="http://schemas.microsoft.com/office/drawing/2014/main" id="{F73E792E-1B82-47A8-BF8B-1293DFA9FD61}"/>
              </a:ext>
            </a:extLst>
          </p:cNvPr>
          <p:cNvSpPr txBox="1"/>
          <p:nvPr/>
        </p:nvSpPr>
        <p:spPr>
          <a:xfrm>
            <a:off x="7040440" y="5570617"/>
            <a:ext cx="202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Gouttelette d’eau</a:t>
            </a:r>
          </a:p>
        </p:txBody>
      </p:sp>
    </p:spTree>
    <p:extLst>
      <p:ext uri="{BB962C8B-B14F-4D97-AF65-F5344CB8AC3E}">
        <p14:creationId xmlns="" xmlns:p14="http://schemas.microsoft.com/office/powerpoint/2010/main" val="25218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 animBg="1"/>
      <p:bldP spid="16" grpId="0" animBg="1"/>
      <p:bldP spid="35" grpId="0"/>
      <p:bldP spid="43" grpId="0"/>
      <p:bldP spid="44" grpId="0"/>
      <p:bldP spid="45" grpId="0" animBg="1"/>
      <p:bldP spid="46" grpId="0" animBg="1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0577CC7-4783-4C53-8BEB-96B5E97B4A0C}"/>
              </a:ext>
            </a:extLst>
          </p:cNvPr>
          <p:cNvSpPr txBox="1"/>
          <p:nvPr/>
        </p:nvSpPr>
        <p:spPr>
          <a:xfrm>
            <a:off x="0" y="0"/>
            <a:ext cx="8153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interactions « dipôle/dipôle »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A8FF9D2F-2A07-4EEE-A1B3-F29F1AF502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70" t="43276" r="49063" b="25905"/>
          <a:stretch/>
        </p:blipFill>
        <p:spPr>
          <a:xfrm>
            <a:off x="1052905" y="902583"/>
            <a:ext cx="6981118" cy="24614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2A98DFAE-2461-49AA-BA35-999761A55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1415" t="43301" r="1250" b="25879"/>
          <a:stretch/>
        </p:blipFill>
        <p:spPr>
          <a:xfrm>
            <a:off x="1172290" y="3404873"/>
            <a:ext cx="6720979" cy="24614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525348B4-18EC-4BCC-B759-B3E26FA3F1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354" t="34407" r="39271" b="57814"/>
          <a:stretch/>
        </p:blipFill>
        <p:spPr>
          <a:xfrm>
            <a:off x="0" y="378598"/>
            <a:ext cx="2292236" cy="5176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DC2AB69F-1BE5-4DA9-81BA-56B3999B1885}"/>
              </a:ext>
            </a:extLst>
          </p:cNvPr>
          <p:cNvSpPr txBox="1"/>
          <p:nvPr/>
        </p:nvSpPr>
        <p:spPr>
          <a:xfrm>
            <a:off x="2329410" y="468261"/>
            <a:ext cx="604767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molécule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1 molécule </a:t>
            </a:r>
            <a:r>
              <a:rPr lang="fr-F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QUELCONQUE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98" y="6038645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la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molécule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que la 2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POLARISABLE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2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79664F77-F1F3-454E-B32A-FC1B8EED3E91}"/>
              </a:ext>
            </a:extLst>
          </p:cNvPr>
          <p:cNvSpPr txBox="1"/>
          <p:nvPr/>
        </p:nvSpPr>
        <p:spPr>
          <a:xfrm>
            <a:off x="0" y="3363870"/>
            <a:ext cx="8328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 des 3 interactions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6C2F66E4-0186-4B53-8DBF-9359CA96C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3078067"/>
              </p:ext>
            </p:extLst>
          </p:nvPr>
        </p:nvGraphicFramePr>
        <p:xfrm>
          <a:off x="2540001" y="3740614"/>
          <a:ext cx="6487159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348">
                  <a:extLst>
                    <a:ext uri="{9D8B030D-6E8A-4147-A177-3AD203B41FA5}">
                      <a16:colId xmlns="" xmlns:a16="http://schemas.microsoft.com/office/drawing/2014/main" val="142343559"/>
                    </a:ext>
                  </a:extLst>
                </a:gridCol>
                <a:gridCol w="2131473">
                  <a:extLst>
                    <a:ext uri="{9D8B030D-6E8A-4147-A177-3AD203B41FA5}">
                      <a16:colId xmlns="" xmlns:a16="http://schemas.microsoft.com/office/drawing/2014/main" val="1223553166"/>
                    </a:ext>
                  </a:extLst>
                </a:gridCol>
                <a:gridCol w="1127764">
                  <a:extLst>
                    <a:ext uri="{9D8B030D-6E8A-4147-A177-3AD203B41FA5}">
                      <a16:colId xmlns="" xmlns:a16="http://schemas.microsoft.com/office/drawing/2014/main" val="765929975"/>
                    </a:ext>
                  </a:extLst>
                </a:gridCol>
                <a:gridCol w="992432">
                  <a:extLst>
                    <a:ext uri="{9D8B030D-6E8A-4147-A177-3AD203B41FA5}">
                      <a16:colId xmlns="" xmlns:a16="http://schemas.microsoft.com/office/drawing/2014/main" val="3651898111"/>
                    </a:ext>
                  </a:extLst>
                </a:gridCol>
                <a:gridCol w="1226142">
                  <a:extLst>
                    <a:ext uri="{9D8B030D-6E8A-4147-A177-3AD203B41FA5}">
                      <a16:colId xmlns="" xmlns:a16="http://schemas.microsoft.com/office/drawing/2014/main" val="511534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Corps pur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Moment dipolaire (D)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% </a:t>
                      </a:r>
                      <a:r>
                        <a:rPr lang="en-GB" sz="1800" dirty="0" err="1">
                          <a:effectLst/>
                        </a:rPr>
                        <a:t>Keesom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% Debye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% London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50399334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effectLst/>
                        </a:rPr>
                        <a:t>Ar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92776212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CH</a:t>
                      </a:r>
                      <a:r>
                        <a:rPr lang="fr-FR" sz="1800" baseline="-25000">
                          <a:effectLst/>
                        </a:rPr>
                        <a:t>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91493928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HI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0,38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99,4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7725461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HBr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0,78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96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48185428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HCℓ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1,08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86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649054262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NH</a:t>
                      </a:r>
                      <a:r>
                        <a:rPr lang="fr-FR" sz="1800" baseline="-250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1,49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45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50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69260528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O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1,85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69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7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24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901703388"/>
                  </a:ext>
                </a:extLst>
              </a:tr>
            </a:tbl>
          </a:graphicData>
        </a:graphic>
      </p:graphicFrame>
      <p:sp>
        <p:nvSpPr>
          <p:cNvPr id="7" name="AutoShape 1">
            <a:extLst>
              <a:ext uri="{FF2B5EF4-FFF2-40B4-BE49-F238E27FC236}">
                <a16:creationId xmlns="" xmlns:a16="http://schemas.microsoft.com/office/drawing/2014/main" id="{AE236DC0-652D-4C39-9978-31859A69A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607" y="3988987"/>
            <a:ext cx="468313" cy="5619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3074" name="AutoShape 2">
            <a:extLst>
              <a:ext uri="{FF2B5EF4-FFF2-40B4-BE49-F238E27FC236}">
                <a16:creationId xmlns="" xmlns:a16="http://schemas.microsoft.com/office/drawing/2014/main" id="{7CB50E91-DE97-47F1-92E0-F1A14670AF8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37080" y="4054075"/>
            <a:ext cx="774527" cy="3968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71A27D30-DBD7-4262-BB16-F042CEFC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73" y="3732471"/>
            <a:ext cx="192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Molécules APOLAIRES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="" xmlns:a16="http://schemas.microsoft.com/office/drawing/2014/main" id="{AB7FDB25-122E-4F6F-84F2-CCA81704B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57" y="4559223"/>
            <a:ext cx="468313" cy="138878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4363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3077" name="AutoShape 5">
            <a:extLst>
              <a:ext uri="{FF2B5EF4-FFF2-40B4-BE49-F238E27FC236}">
                <a16:creationId xmlns="" xmlns:a16="http://schemas.microsoft.com/office/drawing/2014/main" id="{06E85E78-496A-41D3-993C-F9DB3A846E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3973" y="4576215"/>
            <a:ext cx="0" cy="1388786"/>
          </a:xfrm>
          <a:prstGeom prst="straightConnector1">
            <a:avLst/>
          </a:prstGeom>
          <a:noFill/>
          <a:ln w="28575">
            <a:solidFill>
              <a:srgbClr val="943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6">
            <a:extLst>
              <a:ext uri="{FF2B5EF4-FFF2-40B4-BE49-F238E27FC236}">
                <a16:creationId xmlns="" xmlns:a16="http://schemas.microsoft.com/office/drawing/2014/main" id="{54A1E79A-0F14-4A4D-952B-19E5D0FC2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36" y="4789740"/>
            <a:ext cx="1869180" cy="98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Arial" panose="020B0604020202020204" pitchFamily="34" charset="0"/>
              </a:rPr>
              <a:t>Molécules de plus en plus POLAIRES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="" xmlns:a16="http://schemas.microsoft.com/office/drawing/2014/main" id="{610BA2E1-455C-48CE-8C75-719D149D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70" y="3989422"/>
            <a:ext cx="553650" cy="2509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19" name="Oval 8">
            <a:extLst>
              <a:ext uri="{FF2B5EF4-FFF2-40B4-BE49-F238E27FC236}">
                <a16:creationId xmlns="" xmlns:a16="http://schemas.microsoft.com/office/drawing/2014/main" id="{D1CB605E-09EF-42E7-879F-BD945A5B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442" y="4288562"/>
            <a:ext cx="553650" cy="2509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9">
            <a:extLst>
              <a:ext uri="{FF2B5EF4-FFF2-40B4-BE49-F238E27FC236}">
                <a16:creationId xmlns="" xmlns:a16="http://schemas.microsoft.com/office/drawing/2014/main" id="{17801645-8E83-4EC3-B2B6-AE6270A4E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020" y="4550962"/>
            <a:ext cx="589072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0">
            <a:extLst>
              <a:ext uri="{FF2B5EF4-FFF2-40B4-BE49-F238E27FC236}">
                <a16:creationId xmlns="" xmlns:a16="http://schemas.microsoft.com/office/drawing/2014/main" id="{E954A6A9-E63E-4745-B130-10D58E4B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202" y="4836788"/>
            <a:ext cx="551918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1">
            <a:extLst>
              <a:ext uri="{FF2B5EF4-FFF2-40B4-BE49-F238E27FC236}">
                <a16:creationId xmlns="" xmlns:a16="http://schemas.microsoft.com/office/drawing/2014/main" id="{B15A28A5-1BD6-420B-B625-59B1E027E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2" y="5381592"/>
            <a:ext cx="53159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2">
            <a:extLst>
              <a:ext uri="{FF2B5EF4-FFF2-40B4-BE49-F238E27FC236}">
                <a16:creationId xmlns="" xmlns:a16="http://schemas.microsoft.com/office/drawing/2014/main" id="{5A19A733-39DE-4385-9E1C-85DB3DC6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2" y="5109190"/>
            <a:ext cx="551918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24" name="Oval 13">
            <a:extLst>
              <a:ext uri="{FF2B5EF4-FFF2-40B4-BE49-F238E27FC236}">
                <a16:creationId xmlns="" xmlns:a16="http://schemas.microsoft.com/office/drawing/2014/main" id="{3B4119B7-0BD2-4478-90BE-7A77F782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502" y="5660240"/>
            <a:ext cx="61233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4">
            <a:extLst>
              <a:ext uri="{FF2B5EF4-FFF2-40B4-BE49-F238E27FC236}">
                <a16:creationId xmlns="" xmlns:a16="http://schemas.microsoft.com/office/drawing/2014/main" id="{10D02E00-A9B9-4C1B-84CF-BF3D0384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502" y="5368278"/>
            <a:ext cx="61233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E4173F8A-7872-438E-93AB-9224FBEDB5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435" t="38213" r="38478" b="51739"/>
          <a:stretch/>
        </p:blipFill>
        <p:spPr>
          <a:xfrm>
            <a:off x="0" y="-43547"/>
            <a:ext cx="2803488" cy="751452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DC2AB69F-1BE5-4DA9-81BA-56B3999B1885}"/>
              </a:ext>
            </a:extLst>
          </p:cNvPr>
          <p:cNvSpPr txBox="1"/>
          <p:nvPr/>
        </p:nvSpPr>
        <p:spPr>
          <a:xfrm>
            <a:off x="2862809" y="147226"/>
            <a:ext cx="374482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molécules </a:t>
            </a:r>
            <a:r>
              <a:rPr lang="fr-F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QUELCONQUES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92" y="2440997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les molécules interagissant sont </a:t>
            </a:r>
          </a:p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74" y="6081455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Sauf pour les molécules fortement polaires où l’interaction de Keesom a de l’importance,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c’est l’interaction de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London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qui prédomine sur les autres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Image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546" y="671150"/>
            <a:ext cx="6886806" cy="170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398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9" grpId="0"/>
      <p:bldP spid="10" grpId="0" animBg="1"/>
      <p:bldP spid="1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56BEEA8-6D67-42DF-B7CE-55DA645C2D1F}"/>
              </a:ext>
            </a:extLst>
          </p:cNvPr>
          <p:cNvSpPr txBox="1"/>
          <p:nvPr/>
        </p:nvSpPr>
        <p:spPr>
          <a:xfrm>
            <a:off x="0" y="-20374"/>
            <a:ext cx="8328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 des 3 interactions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="" xmlns:a16="http://schemas.microsoft.com/office/drawing/2014/main" id="{78BF7BBC-3CE5-4262-BF25-D0A92461C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0700259"/>
              </p:ext>
            </p:extLst>
          </p:nvPr>
        </p:nvGraphicFramePr>
        <p:xfrm>
          <a:off x="2540001" y="378142"/>
          <a:ext cx="6487159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348">
                  <a:extLst>
                    <a:ext uri="{9D8B030D-6E8A-4147-A177-3AD203B41FA5}">
                      <a16:colId xmlns="" xmlns:a16="http://schemas.microsoft.com/office/drawing/2014/main" val="142343559"/>
                    </a:ext>
                  </a:extLst>
                </a:gridCol>
                <a:gridCol w="2131473">
                  <a:extLst>
                    <a:ext uri="{9D8B030D-6E8A-4147-A177-3AD203B41FA5}">
                      <a16:colId xmlns="" xmlns:a16="http://schemas.microsoft.com/office/drawing/2014/main" val="1223553166"/>
                    </a:ext>
                  </a:extLst>
                </a:gridCol>
                <a:gridCol w="1127764">
                  <a:extLst>
                    <a:ext uri="{9D8B030D-6E8A-4147-A177-3AD203B41FA5}">
                      <a16:colId xmlns="" xmlns:a16="http://schemas.microsoft.com/office/drawing/2014/main" val="765929975"/>
                    </a:ext>
                  </a:extLst>
                </a:gridCol>
                <a:gridCol w="992432">
                  <a:extLst>
                    <a:ext uri="{9D8B030D-6E8A-4147-A177-3AD203B41FA5}">
                      <a16:colId xmlns="" xmlns:a16="http://schemas.microsoft.com/office/drawing/2014/main" val="3651898111"/>
                    </a:ext>
                  </a:extLst>
                </a:gridCol>
                <a:gridCol w="1226142">
                  <a:extLst>
                    <a:ext uri="{9D8B030D-6E8A-4147-A177-3AD203B41FA5}">
                      <a16:colId xmlns="" xmlns:a16="http://schemas.microsoft.com/office/drawing/2014/main" val="511534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Corps pur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Moment dipolaire (D)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% Keesom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% Debye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% London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50399334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effectLst/>
                        </a:rPr>
                        <a:t>Ar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92776212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CH</a:t>
                      </a:r>
                      <a:r>
                        <a:rPr lang="fr-FR" sz="1800" baseline="-25000">
                          <a:effectLst/>
                        </a:rPr>
                        <a:t>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91493928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HI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0,38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99,4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7725461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HBr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0,78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96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48185428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HCℓ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1,08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86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649054262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NH</a:t>
                      </a:r>
                      <a:r>
                        <a:rPr lang="fr-FR" sz="1800" baseline="-250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1,49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45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50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69260528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O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1,85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69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7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24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901703388"/>
                  </a:ext>
                </a:extLst>
              </a:tr>
            </a:tbl>
          </a:graphicData>
        </a:graphic>
      </p:graphicFrame>
      <p:sp>
        <p:nvSpPr>
          <p:cNvPr id="4" name="AutoShape 1">
            <a:extLst>
              <a:ext uri="{FF2B5EF4-FFF2-40B4-BE49-F238E27FC236}">
                <a16:creationId xmlns="" xmlns:a16="http://schemas.microsoft.com/office/drawing/2014/main" id="{D75A698A-BADD-4979-8A55-769FBA689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607" y="648287"/>
            <a:ext cx="468313" cy="5619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5" name="AutoShape 2">
            <a:extLst>
              <a:ext uri="{FF2B5EF4-FFF2-40B4-BE49-F238E27FC236}">
                <a16:creationId xmlns="" xmlns:a16="http://schemas.microsoft.com/office/drawing/2014/main" id="{BC589433-3505-434D-936F-517B571EE8C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37080" y="713375"/>
            <a:ext cx="774527" cy="3968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AD1F48AB-3EBC-4608-A2A2-31766D6D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73" y="391771"/>
            <a:ext cx="192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Molécules APOLAIRES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B2BE60C4-AA80-4EA7-B01A-5A5CC38F3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57" y="1218523"/>
            <a:ext cx="468313" cy="138878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4363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8" name="AutoShape 5">
            <a:extLst>
              <a:ext uri="{FF2B5EF4-FFF2-40B4-BE49-F238E27FC236}">
                <a16:creationId xmlns="" xmlns:a16="http://schemas.microsoft.com/office/drawing/2014/main" id="{357FA594-FB1C-4D98-8BC4-2B76FF600E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3973" y="1235515"/>
            <a:ext cx="0" cy="1388786"/>
          </a:xfrm>
          <a:prstGeom prst="straightConnector1">
            <a:avLst/>
          </a:prstGeom>
          <a:noFill/>
          <a:ln w="28575">
            <a:solidFill>
              <a:srgbClr val="943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 Box 6">
            <a:extLst>
              <a:ext uri="{FF2B5EF4-FFF2-40B4-BE49-F238E27FC236}">
                <a16:creationId xmlns="" xmlns:a16="http://schemas.microsoft.com/office/drawing/2014/main" id="{9BEE813D-2B7E-43C1-9CA0-33AC0251D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36" y="1449040"/>
            <a:ext cx="1869180" cy="98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Arial" panose="020B0604020202020204" pitchFamily="34" charset="0"/>
              </a:rPr>
              <a:t>Molécules de plus en plus POLAIRES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="" xmlns:a16="http://schemas.microsoft.com/office/drawing/2014/main" id="{C4A6DF9E-E16F-45E2-B112-F2DA0BB8E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70" y="648722"/>
            <a:ext cx="553650" cy="2509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11" name="Oval 8">
            <a:extLst>
              <a:ext uri="{FF2B5EF4-FFF2-40B4-BE49-F238E27FC236}">
                <a16:creationId xmlns="" xmlns:a16="http://schemas.microsoft.com/office/drawing/2014/main" id="{30AED55B-B0D4-4965-B9F9-5465093F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442" y="947862"/>
            <a:ext cx="553650" cy="2509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9">
            <a:extLst>
              <a:ext uri="{FF2B5EF4-FFF2-40B4-BE49-F238E27FC236}">
                <a16:creationId xmlns="" xmlns:a16="http://schemas.microsoft.com/office/drawing/2014/main" id="{001CAD88-30ED-41F7-AC03-A34F29487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020" y="1210262"/>
            <a:ext cx="589072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0">
            <a:extLst>
              <a:ext uri="{FF2B5EF4-FFF2-40B4-BE49-F238E27FC236}">
                <a16:creationId xmlns="" xmlns:a16="http://schemas.microsoft.com/office/drawing/2014/main" id="{416A8F97-B607-4ADB-8E2B-74D3C5659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202" y="1496088"/>
            <a:ext cx="551918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1">
            <a:extLst>
              <a:ext uri="{FF2B5EF4-FFF2-40B4-BE49-F238E27FC236}">
                <a16:creationId xmlns="" xmlns:a16="http://schemas.microsoft.com/office/drawing/2014/main" id="{4C8AE4AB-1C30-4076-BC8B-A698DAC71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2" y="2040892"/>
            <a:ext cx="53159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Oval 12">
            <a:extLst>
              <a:ext uri="{FF2B5EF4-FFF2-40B4-BE49-F238E27FC236}">
                <a16:creationId xmlns="" xmlns:a16="http://schemas.microsoft.com/office/drawing/2014/main" id="{487FB9F0-C0C7-4E4D-843B-7A151DE80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2" y="1768490"/>
            <a:ext cx="551918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16" name="Oval 13">
            <a:extLst>
              <a:ext uri="{FF2B5EF4-FFF2-40B4-BE49-F238E27FC236}">
                <a16:creationId xmlns="" xmlns:a16="http://schemas.microsoft.com/office/drawing/2014/main" id="{C6846D10-A98C-495C-908C-EAE2AE89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502" y="2319540"/>
            <a:ext cx="61233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Oval 14">
            <a:extLst>
              <a:ext uri="{FF2B5EF4-FFF2-40B4-BE49-F238E27FC236}">
                <a16:creationId xmlns="" xmlns:a16="http://schemas.microsoft.com/office/drawing/2014/main" id="{1C4A97E7-793E-4394-9494-4A76035F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502" y="2027578"/>
            <a:ext cx="61233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18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98" y="2663337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Sauf pour les molécules fortement polaires où l’interaction de Keesom a de l’importance,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c’est l’interaction de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London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qui prédomine sur les autres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129E925F-534F-4AAC-AE9C-2AEE40FE1C18}"/>
              </a:ext>
            </a:extLst>
          </p:cNvPr>
          <p:cNvSpPr txBox="1"/>
          <p:nvPr/>
        </p:nvSpPr>
        <p:spPr>
          <a:xfrm>
            <a:off x="1791760" y="3636651"/>
            <a:ext cx="46058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La liaison hydrogène</a:t>
            </a:r>
            <a:endParaRPr lang="fr-FR" sz="2200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02079" y="4675045"/>
            <a:ext cx="57610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 atome d’hydrogène polarisé </a:t>
            </a:r>
            <a:r>
              <a:rPr lang="fr-FR" sz="20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lié à 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ato-me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X très électronégatif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(X = N, O, F)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02079" y="5392823"/>
            <a:ext cx="8624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Un doublet non liant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porté par un atome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Y très électronégatif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(Y = N, O,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S, halogènes)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107040" y="4026209"/>
            <a:ext cx="8928100" cy="2749239"/>
            <a:chOff x="-817336" y="564552"/>
            <a:chExt cx="8928100" cy="2749239"/>
          </a:xfrm>
        </p:grpSpPr>
        <p:sp>
          <p:nvSpPr>
            <p:cNvPr id="30" name="Text Box 1"/>
            <p:cNvSpPr txBox="1">
              <a:spLocks noChangeArrowheads="1"/>
            </p:cNvSpPr>
            <p:nvPr/>
          </p:nvSpPr>
          <p:spPr bwMode="auto">
            <a:xfrm>
              <a:off x="-817336" y="564552"/>
              <a:ext cx="8928100" cy="274923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lang="fr-FR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endPara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endParaRPr>
            </a:p>
            <a:p>
              <a:pPr algn="just"/>
              <a:r>
                <a:rPr lang="fr-FR" dirty="0" smtClean="0">
                  <a:solidFill>
                    <a:srgbClr val="1C1C1C"/>
                  </a:solidFill>
                  <a:latin typeface="Times-Roman--Identity-H" charset="0"/>
                  <a:sym typeface="Wingdings" pitchFamily="2" charset="2"/>
                </a:rPr>
                <a:t></a:t>
              </a:r>
              <a:endParaRPr lang="fr-FR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endParaRPr lang="fr-FR" sz="2800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r>
                <a:rPr lang="fr-FR" dirty="0">
                  <a:solidFill>
                    <a:srgbClr val="1C1C1C"/>
                  </a:solidFill>
                  <a:latin typeface="Times-Roman--Identity-H" charset="0"/>
                  <a:sym typeface="Wingdings" pitchFamily="2" charset="2"/>
                </a:rPr>
                <a:t></a:t>
              </a:r>
              <a:endParaRPr lang="fr-FR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endParaRPr lang="fr-FR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endParaRPr lang="fr-FR" sz="1000" dirty="0" smtClean="0">
                <a:sym typeface="Wingdings 2" pitchFamily="18" charset="2"/>
              </a:endParaRPr>
            </a:p>
            <a:p>
              <a:pPr algn="just"/>
              <a:r>
                <a:rPr lang="fr-FR" dirty="0" smtClean="0">
                  <a:sym typeface="Wingdings 2" pitchFamily="18" charset="2"/>
                </a:rPr>
                <a:t>       </a:t>
              </a:r>
              <a:r>
                <a:rPr lang="fr-FR" sz="2000" dirty="0" smtClean="0">
                  <a:sym typeface="Wingdings 2" pitchFamily="18" charset="2"/>
                </a:rPr>
                <a:t></a:t>
              </a:r>
              <a:r>
                <a:rPr lang="fr-FR" sz="2000" dirty="0" smtClean="0"/>
                <a:t> </a:t>
              </a:r>
              <a:r>
                <a:rPr lang="fr-FR" sz="2000" b="1" u="sng" dirty="0" smtClean="0">
                  <a:solidFill>
                    <a:srgbClr val="1C1C1C"/>
                  </a:solidFill>
                </a:rPr>
                <a:t>Vocabulaire</a:t>
              </a:r>
              <a:r>
                <a:rPr lang="fr-FR" sz="2000" b="1" u="sng" dirty="0">
                  <a:solidFill>
                    <a:srgbClr val="1C1C1C"/>
                  </a:solidFill>
                </a:rPr>
                <a:t> :</a:t>
              </a:r>
              <a:endParaRPr lang="fr-FR" b="1" u="sng" dirty="0">
                <a:solidFill>
                  <a:srgbClr val="1C1C1C"/>
                </a:solidFill>
              </a:endParaRPr>
            </a:p>
            <a:p>
              <a:pPr algn="just"/>
              <a:endParaRPr lang="fr-FR" sz="800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>
                <a:spcAft>
                  <a:spcPts val="1000"/>
                </a:spcAft>
              </a:pPr>
              <a:endParaRPr lang="fr-FR" sz="1100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>
                <a:spcAft>
                  <a:spcPts val="1000"/>
                </a:spcAft>
              </a:pPr>
              <a:endParaRPr lang="fr-FR" sz="700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>
                <a:spcAft>
                  <a:spcPts val="1000"/>
                </a:spcAft>
              </a:pPr>
              <a:endParaRPr lang="fr-FR" sz="1100" dirty="0">
                <a:solidFill>
                  <a:srgbClr val="1C1C1C"/>
                </a:solidFill>
                <a:latin typeface="Times-Roman--Identity-H" charset="0"/>
              </a:endParaRPr>
            </a:p>
            <a:p>
              <a:endParaRPr lang="fr-FR" dirty="0"/>
            </a:p>
          </p:txBody>
        </p:sp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-804630" y="608099"/>
              <a:ext cx="604837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fr-FR" sz="2000" dirty="0">
                  <a:latin typeface="Times New Roman" pitchFamily="18" charset="0"/>
                  <a:sym typeface="Wingdings 2" pitchFamily="18" charset="2"/>
                </a:rPr>
                <a:t>     </a:t>
              </a:r>
              <a:r>
                <a:rPr lang="fr-FR" sz="2000" dirty="0" smtClean="0">
                  <a:latin typeface="Times New Roman" pitchFamily="18" charset="0"/>
                  <a:sym typeface="Wingdings 2" pitchFamily="18" charset="2"/>
                </a:rPr>
                <a:t> </a:t>
              </a:r>
              <a:r>
                <a:rPr lang="fr-FR" sz="2000" dirty="0">
                  <a:solidFill>
                    <a:srgbClr val="1C1C1C"/>
                  </a:solidFill>
                </a:rPr>
                <a:t>La liaison hydrogène est une </a:t>
              </a:r>
              <a:r>
                <a:rPr lang="fr-FR" sz="2000" b="1" i="1" dirty="0">
                  <a:solidFill>
                    <a:srgbClr val="1C1C1C"/>
                  </a:solidFill>
                </a:rPr>
                <a:t>interaction attractive </a:t>
              </a:r>
              <a:r>
                <a:rPr lang="fr-FR" sz="2000" dirty="0" smtClean="0">
                  <a:solidFill>
                    <a:srgbClr val="1C1C1C"/>
                  </a:solidFill>
                </a:rPr>
                <a:t>qui s’établit entre</a:t>
              </a:r>
              <a:r>
                <a:rPr lang="fr-FR" sz="2000" dirty="0">
                  <a:solidFill>
                    <a:srgbClr val="1C1C1C"/>
                  </a:solidFill>
                </a:rPr>
                <a:t> :</a:t>
              </a:r>
              <a:endParaRPr lang="fr-FR" sz="2000" dirty="0"/>
            </a:p>
          </p:txBody>
        </p:sp>
        <p:sp>
          <p:nvSpPr>
            <p:cNvPr id="34" name="Rectangle 2"/>
            <p:cNvSpPr>
              <a:spLocks noChangeArrowheads="1"/>
            </p:cNvSpPr>
            <p:nvPr/>
          </p:nvSpPr>
          <p:spPr bwMode="auto">
            <a:xfrm>
              <a:off x="5209269" y="643700"/>
              <a:ext cx="2808288" cy="115252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400" dirty="0"/>
            </a:p>
            <a:p>
              <a:r>
                <a:rPr lang="fr-FR" sz="3600" dirty="0"/>
                <a:t>X–</a:t>
              </a:r>
              <a:r>
                <a:rPr lang="fr-FR" sz="3600" dirty="0">
                  <a:solidFill>
                    <a:srgbClr val="7030A0"/>
                  </a:solidFill>
                </a:rPr>
                <a:t>H</a:t>
              </a:r>
              <a:r>
                <a:rPr lang="fr-FR" sz="3600" dirty="0"/>
                <a:t>          </a:t>
              </a:r>
              <a:r>
                <a:rPr lang="fr-FR" sz="3600" dirty="0" smtClean="0"/>
                <a:t>   </a:t>
              </a:r>
              <a:r>
                <a:rPr lang="fr-FR" sz="3600" dirty="0" smtClean="0">
                  <a:solidFill>
                    <a:srgbClr val="007635"/>
                  </a:solidFill>
                </a:rPr>
                <a:t>|</a:t>
              </a:r>
              <a:r>
                <a:rPr lang="fr-FR" sz="3600" dirty="0"/>
                <a:t>Y</a:t>
              </a:r>
            </a:p>
            <a:p>
              <a:r>
                <a:rPr lang="fr-FR" b="1" dirty="0">
                  <a:solidFill>
                    <a:srgbClr val="00B050"/>
                  </a:solidFill>
                </a:rPr>
                <a:t>              </a:t>
              </a:r>
              <a:r>
                <a:rPr lang="fr-FR" b="1" dirty="0" smtClean="0">
                  <a:solidFill>
                    <a:srgbClr val="00B050"/>
                  </a:solidFill>
                </a:rPr>
                <a:t>   </a:t>
              </a:r>
              <a:r>
                <a:rPr lang="fr-FR" sz="2000" b="1" dirty="0">
                  <a:solidFill>
                    <a:srgbClr val="FF0000"/>
                  </a:solidFill>
                </a:rPr>
                <a:t>(liaison H)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ZoneTexte 7"/>
          <p:cNvSpPr txBox="1">
            <a:spLocks noChangeArrowheads="1"/>
          </p:cNvSpPr>
          <p:nvPr/>
        </p:nvSpPr>
        <p:spPr bwMode="auto">
          <a:xfrm>
            <a:off x="6184221" y="4094473"/>
            <a:ext cx="9188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Symbol" pitchFamily="18" charset="2"/>
              </a:rPr>
              <a:t>d</a:t>
            </a:r>
            <a:r>
              <a:rPr lang="fr-FR" sz="2400" b="1" baseline="30000" dirty="0">
                <a:latin typeface="Symbol" pitchFamily="18" charset="2"/>
              </a:rPr>
              <a:t> -   </a:t>
            </a:r>
            <a:r>
              <a:rPr lang="fr-FR" sz="2400" b="1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fr-FR" sz="2400" b="1" baseline="30000" dirty="0">
                <a:solidFill>
                  <a:srgbClr val="7030A0"/>
                </a:solidFill>
                <a:latin typeface="Symbol" pitchFamily="18" charset="2"/>
              </a:rPr>
              <a:t>+</a:t>
            </a:r>
            <a:endParaRPr lang="fr-FR" sz="2400" b="1" dirty="0">
              <a:solidFill>
                <a:srgbClr val="7030A0"/>
              </a:solidFill>
              <a:latin typeface="Symbol" pitchFamily="18" charset="2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7077303" y="4670736"/>
            <a:ext cx="115252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2268538" y="8276181"/>
            <a:ext cx="4751387" cy="3698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/>
              <a:t>E (VdW) &lt; E (liaison H) &lt; E (covalente)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96" y="6103225"/>
            <a:ext cx="6816387" cy="7221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possédant des atomes d’hydrogène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pouvant établir des liaisons H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dite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21286" y="4898571"/>
            <a:ext cx="119742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05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5" grpId="0"/>
      <p:bldP spid="35" grpId="1"/>
      <p:bldP spid="35" grpId="2"/>
      <p:bldP spid="35" grpId="3"/>
      <p:bldP spid="35" grpId="4"/>
      <p:bldP spid="41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129E925F-534F-4AAC-AE9C-2AEE40FE1C18}"/>
              </a:ext>
            </a:extLst>
          </p:cNvPr>
          <p:cNvSpPr txBox="1"/>
          <p:nvPr/>
        </p:nvSpPr>
        <p:spPr>
          <a:xfrm>
            <a:off x="1791760" y="-10159"/>
            <a:ext cx="46058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La liaison hydrogène</a:t>
            </a:r>
            <a:endParaRPr lang="fr-FR" sz="2200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7950" y="379400"/>
            <a:ext cx="8928100" cy="474777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dirty="0" smtClean="0">
              <a:solidFill>
                <a:srgbClr val="1C1C1C"/>
              </a:solidFill>
              <a:latin typeface="Times-Roman--Identity-H" charset="0"/>
              <a:sym typeface="Wingdings" pitchFamily="2" charset="2"/>
            </a:endParaRP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</a:t>
            </a:r>
            <a:endParaRPr lang="fr-FR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sz="2800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r>
              <a:rPr lang="fr-FR" dirty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</a:t>
            </a:r>
            <a:endParaRPr lang="fr-FR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sz="1000" dirty="0" smtClean="0">
              <a:sym typeface="Wingdings 2" pitchFamily="18" charset="2"/>
            </a:endParaRPr>
          </a:p>
          <a:p>
            <a:pPr algn="just"/>
            <a:r>
              <a:rPr lang="fr-FR" dirty="0" smtClean="0">
                <a:sym typeface="Wingdings 2" pitchFamily="18" charset="2"/>
              </a:rPr>
              <a:t>	</a:t>
            </a:r>
            <a:r>
              <a:rPr lang="fr-FR" sz="2000" dirty="0" smtClean="0"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>
                <a:solidFill>
                  <a:srgbClr val="1C1C1C"/>
                </a:solidFill>
              </a:rPr>
              <a:t>Vocabulaire</a:t>
            </a:r>
            <a:r>
              <a:rPr lang="fr-FR" sz="2000" b="1" u="sng" dirty="0">
                <a:solidFill>
                  <a:srgbClr val="1C1C1C"/>
                </a:solidFill>
              </a:rPr>
              <a:t> :</a:t>
            </a:r>
            <a:endParaRPr lang="fr-FR" b="1" u="sng" dirty="0">
              <a:solidFill>
                <a:srgbClr val="1C1C1C"/>
              </a:solidFill>
            </a:endParaRPr>
          </a:p>
          <a:p>
            <a:pPr algn="just"/>
            <a:endParaRPr lang="fr-FR" sz="800" dirty="0">
              <a:solidFill>
                <a:srgbClr val="1C1C1C"/>
              </a:solidFill>
              <a:latin typeface="Times-Roman--Identity-H" charset="0"/>
            </a:endParaRPr>
          </a:p>
          <a:p>
            <a:pPr algn="just">
              <a:spcAft>
                <a:spcPts val="1000"/>
              </a:spcAft>
            </a:pPr>
            <a:endParaRPr lang="fr-FR" sz="1100" dirty="0">
              <a:solidFill>
                <a:srgbClr val="1C1C1C"/>
              </a:solidFill>
              <a:latin typeface="Times-Roman--Identity-H" charset="0"/>
            </a:endParaRPr>
          </a:p>
          <a:p>
            <a:r>
              <a:rPr lang="fr-FR" dirty="0" smtClean="0">
                <a:sym typeface="Wingdings 2" pitchFamily="18" charset="2"/>
              </a:rPr>
              <a:t>	</a:t>
            </a:r>
            <a:r>
              <a:rPr lang="fr-FR" sz="2000" dirty="0" smtClean="0"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>
                <a:solidFill>
                  <a:srgbClr val="1C1C1C"/>
                </a:solidFill>
              </a:rPr>
              <a:t>Propriétés :</a:t>
            </a: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</a:t>
            </a:r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sz="2800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 </a:t>
            </a:r>
            <a:r>
              <a:rPr lang="fr-FR" u="sng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Energie de la liaison H</a:t>
            </a:r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1C1C1C"/>
                </a:solidFill>
                <a:latin typeface="Tahoma"/>
                <a:ea typeface="Tahoma"/>
                <a:cs typeface="Tahoma"/>
                <a:sym typeface="Wingdings" pitchFamily="2" charset="2"/>
              </a:rPr>
              <a:t>≈ </a:t>
            </a:r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endParaRPr lang="fr-FR" b="1" u="sng" dirty="0" smtClean="0">
              <a:solidFill>
                <a:srgbClr val="1C1C1C"/>
              </a:solidFill>
            </a:endParaRPr>
          </a:p>
          <a:p>
            <a:endParaRPr lang="fr-F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950" y="401173"/>
            <a:ext cx="6048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Times New Roman" pitchFamily="18" charset="0"/>
                <a:sym typeface="Wingdings 2" pitchFamily="18" charset="2"/>
              </a:rPr>
              <a:t>     </a:t>
            </a:r>
            <a:r>
              <a:rPr lang="fr-FR" sz="2000" dirty="0" smtClean="0">
                <a:latin typeface="Times New Roman" pitchFamily="18" charset="0"/>
                <a:sym typeface="Wingdings 2" pitchFamily="18" charset="2"/>
              </a:rPr>
              <a:t> </a:t>
            </a:r>
            <a:r>
              <a:rPr lang="fr-FR" sz="2000" dirty="0">
                <a:solidFill>
                  <a:srgbClr val="1C1C1C"/>
                </a:solidFill>
              </a:rPr>
              <a:t>La liaison hydrogène est une </a:t>
            </a:r>
            <a:r>
              <a:rPr lang="fr-FR" sz="2000" b="1" i="1" dirty="0">
                <a:solidFill>
                  <a:srgbClr val="1C1C1C"/>
                </a:solidFill>
              </a:rPr>
              <a:t>interaction attractive </a:t>
            </a:r>
            <a:r>
              <a:rPr lang="fr-FR" sz="2000" dirty="0" smtClean="0">
                <a:solidFill>
                  <a:srgbClr val="1C1C1C"/>
                </a:solidFill>
              </a:rPr>
              <a:t>qui s’établit entre</a:t>
            </a:r>
            <a:r>
              <a:rPr lang="fr-FR" sz="2000" dirty="0">
                <a:solidFill>
                  <a:srgbClr val="1C1C1C"/>
                </a:solidFill>
              </a:rPr>
              <a:t> :</a:t>
            </a:r>
            <a:endParaRPr lang="fr-FR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2079" y="1028235"/>
            <a:ext cx="57610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 atome d’hydrogène polarisé </a:t>
            </a:r>
            <a:r>
              <a:rPr lang="fr-FR" sz="20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lié à 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ato-me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X très électronégatif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(X = N, O, F)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2079" y="1746013"/>
            <a:ext cx="8624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Un doublet non liant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porté par un atome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Y très électronégatif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(Y = N, O,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S, halogènes)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156325" y="458547"/>
            <a:ext cx="2808288" cy="1152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1400" dirty="0"/>
          </a:p>
          <a:p>
            <a:r>
              <a:rPr lang="fr-FR" sz="3600" dirty="0"/>
              <a:t>X–</a:t>
            </a:r>
            <a:r>
              <a:rPr lang="fr-FR" sz="3600" dirty="0">
                <a:solidFill>
                  <a:srgbClr val="7030A0"/>
                </a:solidFill>
              </a:rPr>
              <a:t>H</a:t>
            </a:r>
            <a:r>
              <a:rPr lang="fr-FR" sz="3600" dirty="0"/>
              <a:t>          </a:t>
            </a:r>
            <a:r>
              <a:rPr lang="fr-FR" sz="3600" dirty="0" smtClean="0"/>
              <a:t>   </a:t>
            </a:r>
            <a:r>
              <a:rPr lang="fr-FR" sz="3600" dirty="0" smtClean="0">
                <a:solidFill>
                  <a:srgbClr val="007635"/>
                </a:solidFill>
              </a:rPr>
              <a:t>|</a:t>
            </a:r>
            <a:r>
              <a:rPr lang="fr-FR" sz="3600" dirty="0"/>
              <a:t>Y</a:t>
            </a:r>
          </a:p>
          <a:p>
            <a:r>
              <a:rPr lang="fr-FR" b="1" dirty="0">
                <a:solidFill>
                  <a:srgbClr val="00B050"/>
                </a:solidFill>
              </a:rPr>
              <a:t>              </a:t>
            </a:r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sz="2000" b="1" dirty="0">
                <a:solidFill>
                  <a:srgbClr val="FF0000"/>
                </a:solidFill>
              </a:rPr>
              <a:t>(liaison H)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7"/>
          <p:cNvSpPr txBox="1">
            <a:spLocks noChangeArrowheads="1"/>
          </p:cNvSpPr>
          <p:nvPr/>
        </p:nvSpPr>
        <p:spPr bwMode="auto">
          <a:xfrm>
            <a:off x="6184221" y="447663"/>
            <a:ext cx="9188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Symbol" pitchFamily="18" charset="2"/>
              </a:rPr>
              <a:t>d</a:t>
            </a:r>
            <a:r>
              <a:rPr lang="fr-FR" sz="2400" b="1" baseline="30000" dirty="0">
                <a:latin typeface="Symbol" pitchFamily="18" charset="2"/>
              </a:rPr>
              <a:t> -   </a:t>
            </a:r>
            <a:r>
              <a:rPr lang="fr-FR" sz="2400" b="1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fr-FR" sz="2400" b="1" baseline="30000" dirty="0">
                <a:solidFill>
                  <a:srgbClr val="7030A0"/>
                </a:solidFill>
                <a:latin typeface="Symbol" pitchFamily="18" charset="2"/>
              </a:rPr>
              <a:t>+</a:t>
            </a:r>
            <a:endParaRPr lang="fr-FR" sz="2400" b="1" dirty="0">
              <a:solidFill>
                <a:srgbClr val="7030A0"/>
              </a:solidFill>
              <a:latin typeface="Symbol" pitchFamily="18" charset="2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612" y="2456415"/>
            <a:ext cx="6816387" cy="7221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possédant des atomes d’hydrogène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pouvant établir des liaisons H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dite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1192" y="3444651"/>
            <a:ext cx="8626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Alignement des atomes X – H – Y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limiter la répulsion des éléments X et Y très électronégatifs : on dit que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liaison H est DIRECTIVE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860221" y="4164921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quelques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dizaines de kJ.mol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dirty="0">
                <a:solidFill>
                  <a:srgbClr val="002060"/>
                </a:solidFill>
              </a:rPr>
              <a:t>;</a:t>
            </a:r>
            <a:r>
              <a:rPr lang="fr-FR" baseline="30000" dirty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01195" y="4564063"/>
            <a:ext cx="5111976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E (</a:t>
            </a:r>
            <a:r>
              <a:rPr lang="fr-FR" sz="2400" b="1" dirty="0" err="1"/>
              <a:t>VdW</a:t>
            </a:r>
            <a:r>
              <a:rPr lang="fr-FR" sz="2400" b="1" dirty="0"/>
              <a:t>) &lt; E (liaison H) &lt; E (covalente)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E5CD3CD4-DC34-44A7-8E5A-09479F860B16}"/>
              </a:ext>
            </a:extLst>
          </p:cNvPr>
          <p:cNvSpPr txBox="1"/>
          <p:nvPr/>
        </p:nvSpPr>
        <p:spPr>
          <a:xfrm>
            <a:off x="146433" y="5209032"/>
            <a:ext cx="3515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</a:t>
            </a:r>
            <a:r>
              <a:rPr lang="fr-FR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Dessiner une liaison hydrogène entre 2 molécules d’eau.</a:t>
            </a:r>
            <a:endParaRPr lang="fr-FR" sz="2000" dirty="0"/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3AE99141-40DB-44B9-AE98-F5DBFF0D6D39}"/>
              </a:ext>
            </a:extLst>
          </p:cNvPr>
          <p:cNvPicPr/>
          <p:nvPr/>
        </p:nvPicPr>
        <p:blipFill>
          <a:blip r:embed="rId2" cstate="print"/>
          <a:srcRect r="75386"/>
          <a:stretch>
            <a:fillRect/>
          </a:stretch>
        </p:blipFill>
        <p:spPr bwMode="auto">
          <a:xfrm>
            <a:off x="4386773" y="5193572"/>
            <a:ext cx="729513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3AE99141-40DB-44B9-AE98-F5DBFF0D6D39}"/>
              </a:ext>
            </a:extLst>
          </p:cNvPr>
          <p:cNvPicPr/>
          <p:nvPr/>
        </p:nvPicPr>
        <p:blipFill>
          <a:blip r:embed="rId2" cstate="print"/>
          <a:srcRect l="24246" r="49677"/>
          <a:stretch>
            <a:fillRect/>
          </a:stretch>
        </p:blipFill>
        <p:spPr bwMode="auto">
          <a:xfrm>
            <a:off x="5170714" y="5204458"/>
            <a:ext cx="121920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3AE99141-40DB-44B9-AE98-F5DBFF0D6D39}"/>
              </a:ext>
            </a:extLst>
          </p:cNvPr>
          <p:cNvPicPr/>
          <p:nvPr/>
        </p:nvPicPr>
        <p:blipFill>
          <a:blip r:embed="rId2" cstate="print"/>
          <a:srcRect l="50323"/>
          <a:stretch>
            <a:fillRect/>
          </a:stretch>
        </p:blipFill>
        <p:spPr bwMode="auto">
          <a:xfrm>
            <a:off x="6455229" y="5226230"/>
            <a:ext cx="147235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>
            <a:off x="7099074" y="1002250"/>
            <a:ext cx="115252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5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DA62E63-C92E-4EFF-8064-52906774D559}"/>
              </a:ext>
            </a:extLst>
          </p:cNvPr>
          <p:cNvSpPr txBox="1"/>
          <p:nvPr/>
        </p:nvSpPr>
        <p:spPr>
          <a:xfrm>
            <a:off x="1791760" y="-14138"/>
            <a:ext cx="46058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La liaison hydrogène</a:t>
            </a:r>
            <a:endParaRPr lang="fr-FR" sz="2200" dirty="0"/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E5CD3CD4-DC34-44A7-8E5A-09479F860B16}"/>
              </a:ext>
            </a:extLst>
          </p:cNvPr>
          <p:cNvSpPr txBox="1"/>
          <p:nvPr/>
        </p:nvSpPr>
        <p:spPr>
          <a:xfrm>
            <a:off x="4919" y="2857718"/>
            <a:ext cx="3515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</a:t>
            </a:r>
            <a:r>
              <a:rPr lang="fr-FR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Dessiner une liaison hydrogène entre 2 molécules d’eau.</a:t>
            </a:r>
            <a:endParaRPr lang="fr-FR" sz="2000" dirty="0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3AE99141-40DB-44B9-AE98-F5DBFF0D6D3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545" y="2780837"/>
            <a:ext cx="2963863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A5FA6915-2AD8-4FD4-A9E9-DE8BDF222853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19" r="62055" b="49077"/>
          <a:stretch>
            <a:fillRect/>
          </a:stretch>
        </p:blipFill>
        <p:spPr bwMode="auto">
          <a:xfrm>
            <a:off x="131125" y="4667202"/>
            <a:ext cx="3515420" cy="187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3BA870F0-A027-4C8A-8864-50027BDCD354}"/>
              </a:ext>
            </a:extLst>
          </p:cNvPr>
          <p:cNvPicPr/>
          <p:nvPr/>
        </p:nvPicPr>
        <p:blipFill>
          <a:blip r:embed="rId4" cstate="print"/>
          <a:srcRect t="12278" r="63785" b="45446"/>
          <a:stretch>
            <a:fillRect/>
          </a:stretch>
        </p:blipFill>
        <p:spPr bwMode="auto">
          <a:xfrm>
            <a:off x="3990623" y="4590321"/>
            <a:ext cx="3379380" cy="205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7271F2BA-3460-4F19-B8D6-7A37B2A6A17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656" y="2862942"/>
            <a:ext cx="1316515" cy="383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107950" y="379401"/>
            <a:ext cx="8928100" cy="2363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dirty="0" smtClean="0">
                <a:sym typeface="Wingdings 2" pitchFamily="18" charset="2"/>
              </a:rPr>
              <a:t>	</a:t>
            </a:r>
            <a:r>
              <a:rPr lang="fr-FR" sz="2000" dirty="0" smtClean="0"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>
                <a:solidFill>
                  <a:srgbClr val="1C1C1C"/>
                </a:solidFill>
              </a:rPr>
              <a:t>Vocabulaire</a:t>
            </a:r>
            <a:r>
              <a:rPr lang="fr-FR" sz="2000" b="1" u="sng" dirty="0">
                <a:solidFill>
                  <a:srgbClr val="1C1C1C"/>
                </a:solidFill>
              </a:rPr>
              <a:t> :</a:t>
            </a:r>
            <a:endParaRPr lang="fr-FR" b="1" u="sng" dirty="0">
              <a:solidFill>
                <a:srgbClr val="1C1C1C"/>
              </a:solidFill>
            </a:endParaRPr>
          </a:p>
          <a:p>
            <a:pPr algn="just"/>
            <a:endParaRPr lang="fr-FR" sz="800" dirty="0">
              <a:solidFill>
                <a:srgbClr val="1C1C1C"/>
              </a:solidFill>
              <a:latin typeface="Times-Roman--Identity-H" charset="0"/>
            </a:endParaRPr>
          </a:p>
          <a:p>
            <a:pPr algn="just">
              <a:spcAft>
                <a:spcPts val="1000"/>
              </a:spcAft>
            </a:pPr>
            <a:endParaRPr lang="fr-FR" sz="100" dirty="0">
              <a:solidFill>
                <a:srgbClr val="1C1C1C"/>
              </a:solidFill>
              <a:latin typeface="Times-Roman--Identity-H" charset="0"/>
            </a:endParaRPr>
          </a:p>
          <a:p>
            <a:r>
              <a:rPr lang="fr-FR" dirty="0" smtClean="0">
                <a:sym typeface="Wingdings 2" pitchFamily="18" charset="2"/>
              </a:rPr>
              <a:t>	</a:t>
            </a:r>
            <a:r>
              <a:rPr lang="fr-FR" sz="2000" dirty="0" smtClean="0"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>
                <a:solidFill>
                  <a:srgbClr val="1C1C1C"/>
                </a:solidFill>
              </a:rPr>
              <a:t>Propriétés :</a:t>
            </a: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</a:t>
            </a:r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sz="2000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 </a:t>
            </a:r>
            <a:r>
              <a:rPr lang="fr-FR" u="sng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Energie de la liaison H</a:t>
            </a:r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1C1C1C"/>
                </a:solidFill>
                <a:latin typeface="Tahoma"/>
                <a:ea typeface="Tahoma"/>
                <a:cs typeface="Tahoma"/>
                <a:sym typeface="Wingdings" pitchFamily="2" charset="2"/>
              </a:rPr>
              <a:t>≈ </a:t>
            </a:r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endParaRPr lang="fr-FR" b="1" u="sng" dirty="0" smtClean="0">
              <a:solidFill>
                <a:srgbClr val="1C1C1C"/>
              </a:solidFill>
            </a:endParaRPr>
          </a:p>
          <a:p>
            <a:endParaRPr lang="fr-FR" dirty="0"/>
          </a:p>
        </p:txBody>
      </p:sp>
      <p:sp>
        <p:nvSpPr>
          <p:cNvPr id="18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613" y="377244"/>
            <a:ext cx="6816387" cy="7221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pouvant établir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liaisons H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intermolécu-laires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avec elle-même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dite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0307" y="1191309"/>
            <a:ext cx="8626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Alignement des atomes X – H – Y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limiter la répulsion des éléments X et Y très électronégatifs : on dit que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liaison H est DIRECTIVE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849336" y="1824493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quelques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dizaines de kJ.mol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dirty="0">
                <a:solidFill>
                  <a:srgbClr val="002060"/>
                </a:solidFill>
              </a:rPr>
              <a:t>;</a:t>
            </a:r>
            <a:r>
              <a:rPr lang="fr-FR" baseline="30000" dirty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181453" y="2212749"/>
            <a:ext cx="5111976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E (</a:t>
            </a:r>
            <a:r>
              <a:rPr lang="fr-FR" sz="2400" b="1" dirty="0" err="1"/>
              <a:t>VdW</a:t>
            </a:r>
            <a:r>
              <a:rPr lang="fr-FR" sz="2400" b="1" dirty="0"/>
              <a:t>) &lt; E (liaison H) &lt; E (covalente)</a:t>
            </a:r>
          </a:p>
        </p:txBody>
      </p:sp>
    </p:spTree>
    <p:extLst>
      <p:ext uri="{BB962C8B-B14F-4D97-AF65-F5344CB8AC3E}">
        <p14:creationId xmlns="" xmlns:p14="http://schemas.microsoft.com/office/powerpoint/2010/main" val="23138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326CFB1-0987-496F-9971-730BC30D3D7E}"/>
              </a:ext>
            </a:extLst>
          </p:cNvPr>
          <p:cNvSpPr txBox="1"/>
          <p:nvPr/>
        </p:nvSpPr>
        <p:spPr>
          <a:xfrm>
            <a:off x="0" y="69185"/>
            <a:ext cx="4457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</a:t>
            </a:r>
            <a:r>
              <a:rPr lang="fr-FR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Dessiner une liaison hydrogène entre 2 molécules d’eau.</a:t>
            </a: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692B478-91AA-4BA3-9383-84EB13F73DC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18" y="1163557"/>
            <a:ext cx="2963863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1. : Structure de la glace P [Pisani et al., 1996], modèle de la glace hexagonale. ">
            <a:extLst>
              <a:ext uri="{FF2B5EF4-FFF2-40B4-BE49-F238E27FC236}">
                <a16:creationId xmlns="" xmlns:a16="http://schemas.microsoft.com/office/drawing/2014/main" id="{5666D5CC-1CF4-478C-8552-804DEB63122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577" y="69184"/>
            <a:ext cx="3914776" cy="27978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81491EE-C95F-487F-B22D-CE33D1BC949E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226" y="2945734"/>
            <a:ext cx="7395528" cy="38430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148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84A28775-4E47-4E9C-8723-52FB75FDBB4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419" y="104044"/>
            <a:ext cx="5136695" cy="37494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A840ABA-AC99-4B96-B7F8-545837EFF266}"/>
              </a:ext>
            </a:extLst>
          </p:cNvPr>
          <p:cNvSpPr txBox="1"/>
          <p:nvPr/>
        </p:nvSpPr>
        <p:spPr>
          <a:xfrm>
            <a:off x="0" y="3889312"/>
            <a:ext cx="6953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II- Conséquences expérimentales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E026716-557A-4740-B393-BDCA5F2DBED3}"/>
              </a:ext>
            </a:extLst>
          </p:cNvPr>
          <p:cNvSpPr txBox="1"/>
          <p:nvPr/>
        </p:nvSpPr>
        <p:spPr>
          <a:xfrm>
            <a:off x="1519237" y="4307435"/>
            <a:ext cx="5957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Températures de changement d’état</a:t>
            </a:r>
            <a:endParaRPr lang="fr-FR" sz="2200" dirty="0"/>
          </a:p>
        </p:txBody>
      </p:sp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1DAF8D6B-D545-4CAA-95CA-A4B3A07D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" y="5689877"/>
            <a:ext cx="8799513" cy="107569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Plus la température de fusion ou d’ébullition d’un corps pur est </a:t>
            </a:r>
            <a:r>
              <a:rPr kumimoji="0" lang="fr-FR" altLang="fr-FR" sz="20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gran-de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plus les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interactions intermoléculaires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s’établissant entre molécules de corps pur sont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importantes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E5CD3CD4-DC34-44A7-8E5A-09479F860B16}"/>
              </a:ext>
            </a:extLst>
          </p:cNvPr>
          <p:cNvSpPr txBox="1"/>
          <p:nvPr/>
        </p:nvSpPr>
        <p:spPr>
          <a:xfrm>
            <a:off x="0" y="76881"/>
            <a:ext cx="3515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</a:t>
            </a:r>
            <a:r>
              <a:rPr lang="fr-FR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Dessiner une liaison hydrogène entre 2 molécules d’eau.</a:t>
            </a:r>
            <a:endParaRPr lang="fr-FR" sz="2000" dirty="0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3AE99141-40DB-44B9-AE98-F5DBFF0D6D3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940" y="1502229"/>
            <a:ext cx="2963863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317172" y="4713515"/>
            <a:ext cx="6291943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Elles sont le </a:t>
            </a:r>
            <a:r>
              <a:rPr lang="fr-FR" sz="2400" b="1" dirty="0" smtClean="0">
                <a:solidFill>
                  <a:schemeClr val="tx1"/>
                </a:solidFill>
              </a:rPr>
              <a:t>reflet de la force des interactions intermoléculaires</a:t>
            </a:r>
            <a:r>
              <a:rPr lang="fr-FR" sz="2400" dirty="0" smtClean="0">
                <a:solidFill>
                  <a:schemeClr val="tx1"/>
                </a:solidFill>
              </a:rPr>
              <a:t> au sein du corps pur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5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2467</Words>
  <Application>Microsoft Office PowerPoint</Application>
  <PresentationFormat>Affichage à l'écran (4:3)</PresentationFormat>
  <Paragraphs>550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timmy.marty</dc:creator>
  <cp:lastModifiedBy>Marty</cp:lastModifiedBy>
  <cp:revision>91</cp:revision>
  <dcterms:created xsi:type="dcterms:W3CDTF">2022-02-25T08:47:03Z</dcterms:created>
  <dcterms:modified xsi:type="dcterms:W3CDTF">2026-06-18T13:37:23Z</dcterms:modified>
</cp:coreProperties>
</file>