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8" r:id="rId3"/>
    <p:sldId id="323" r:id="rId4"/>
    <p:sldId id="324" r:id="rId5"/>
    <p:sldId id="325" r:id="rId6"/>
    <p:sldId id="326" r:id="rId7"/>
    <p:sldId id="327" r:id="rId8"/>
    <p:sldId id="259" r:id="rId9"/>
    <p:sldId id="258" r:id="rId10"/>
    <p:sldId id="313" r:id="rId11"/>
    <p:sldId id="257" r:id="rId12"/>
    <p:sldId id="260" r:id="rId13"/>
    <p:sldId id="261" r:id="rId14"/>
    <p:sldId id="262" r:id="rId15"/>
    <p:sldId id="263" r:id="rId16"/>
    <p:sldId id="264" r:id="rId17"/>
    <p:sldId id="265" r:id="rId18"/>
    <p:sldId id="314" r:id="rId19"/>
    <p:sldId id="315" r:id="rId20"/>
    <p:sldId id="266" r:id="rId21"/>
    <p:sldId id="267" r:id="rId22"/>
    <p:sldId id="268" r:id="rId23"/>
    <p:sldId id="322" r:id="rId24"/>
    <p:sldId id="270" r:id="rId25"/>
    <p:sldId id="271" r:id="rId26"/>
    <p:sldId id="272" r:id="rId27"/>
    <p:sldId id="273" r:id="rId28"/>
    <p:sldId id="274" r:id="rId29"/>
    <p:sldId id="316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317" r:id="rId47"/>
    <p:sldId id="291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09218-E9CF-4812-958C-9141BF1EAF8F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C43B3-08FE-4D13-8E81-B30FEFBC6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43B3-08FE-4D13-8E81-B30FEFBC6864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F51-FC81-400C-A6BD-3927C53A7274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AEF51-FC81-400C-A6BD-3927C53A7274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125F-698B-46D9-A8AE-6D8703E22D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010" t="29920" r="6446" b="57480"/>
          <a:stretch>
            <a:fillRect/>
          </a:stretch>
        </p:blipFill>
        <p:spPr bwMode="auto">
          <a:xfrm>
            <a:off x="0" y="0"/>
            <a:ext cx="9144000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980728"/>
          <a:ext cx="9144000" cy="5775960"/>
        </p:xfrm>
        <a:graphic>
          <a:graphicData uri="http://schemas.openxmlformats.org/drawingml/2006/table">
            <a:tbl>
              <a:tblPr/>
              <a:tblGrid>
                <a:gridCol w="4092699"/>
                <a:gridCol w="5051301"/>
              </a:tblGrid>
              <a:tr h="146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i="1" dirty="0"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i="1" dirty="0"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2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Transformations thermodynamiques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Transformation thermodynamique d’un système.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Transformations isochore, isobare et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monobare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Thermostat, transformations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monotherme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et isotherme.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et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déﬁnir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un système ouvert, fermé, isolé.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les conditions imposées par le milieu extérieur au système pour déterminer l’état d’équilibre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Premier principe de la thermodynamique. Bilans d’énergie.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Premier principe de la thermodynamique.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Citer les différentes contributions microscopiques et macroscopiques à l’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éner-gie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d’un système donné.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Utiliser le premier principe de la thermodynamique entre deux états d’équilibre thermodynamique.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l’extensivité de l’énergie interne.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Distinguer le statut de la variation de l’énergie interne d’un système du statut des termes d’échange énergétique avec le milieu extérieur.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2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Arial"/>
                          <a:ea typeface="Arial Unicode MS"/>
                          <a:cs typeface="Times New Roman"/>
                        </a:rPr>
                        <a:t>Travail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Travail des forces de pression.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Évaluer un travail par découpage en travaux élémentaires et sommation sur un chemin donné dans le cas d’une seule variable.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Interpréter géométriquement le travail des forces de pression dans un </a:t>
                      </a:r>
                      <a:r>
                        <a:rPr lang="fr-FR" sz="11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dia-gramme</a:t>
                      </a:r>
                      <a:r>
                        <a:rPr lang="fr-FR" sz="11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de Clapeyron ou de Watt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Arial"/>
                          <a:ea typeface="Arial Unicode MS"/>
                          <a:cs typeface="Times New Roman"/>
                        </a:rPr>
                        <a:t>Transferts thermiques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Modes de transferts thermiques.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Transformation adiabatique.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Caractériser qualitativement les trois modes de transfert thermique : </a:t>
                      </a:r>
                      <a:r>
                        <a:rPr lang="fr-FR" sz="11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conduc-tion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, convection et rayonnement.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Fonction d’état enthalpie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Fonction d’état enthalpie ; capacité thermique à pression </a:t>
                      </a:r>
                      <a:r>
                        <a:rPr lang="fr-FR" sz="11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cons-tante</a:t>
                      </a:r>
                      <a:r>
                        <a:rPr lang="fr-FR" sz="11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d’un gaz parfait et d’une phase condensée.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Exprimer le premier principe de la thermodynamique sous forme de bilan d’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en-thalpie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dans le cas d’une transformation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monobare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avec équilibre mécanique dans l’état initial et dans l’état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Exprimer l’enthalpie du gaz parfait à partir de l’énergie interne.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Exprimer la variation d’enthalpie d’un gaz parfait ou d’une phase condensée indilatable et incompressible en fonction de la variation de température.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Citer la valeur de la capacité thermique massique de l’eau liquide.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Variation d’enthalpie associée à un changement d’état.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l’extensivité de l’enthalpie.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Réaliser un bilan énergétique en prenant en compte des changements d’état.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Arial Unicode MS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 Mettre en œuvre un protocole expérimental de mesure d’une grandeur thermodynamique énergétique (capacité thermique, enthalpie de fusion, etc.).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49769" marR="49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5496" y="3645024"/>
            <a:ext cx="9001000" cy="3133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Force exercée sur le fluide par la pression extérieure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Déplacement élémentaire de la paroi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"/>
              <a:tabLst/>
            </a:pP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Travail élémentaire de la force exercée par la pression extérieure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0" y="0"/>
            <a:ext cx="5220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lang="fr-FR" sz="2000" b="1" u="sng" dirty="0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Travail ELEMENTAIRE </a:t>
            </a:r>
            <a:r>
              <a:rPr lang="fr-FR" sz="2000" b="1" u="sng" dirty="0" err="1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fr-FR" sz="2000" b="1" u="sng" dirty="0" err="1" smtClean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fr-FR" sz="2000" b="1" u="sng" dirty="0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d’une force de pression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0" y="525542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Etat initial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Piston à l’abscisse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           Volume du fluide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 du fluide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&gt;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84" name="Rectangle 48"/>
          <p:cNvSpPr>
            <a:spLocks noChangeArrowheads="1"/>
          </p:cNvSpPr>
          <p:nvPr/>
        </p:nvSpPr>
        <p:spPr bwMode="auto">
          <a:xfrm>
            <a:off x="0" y="1916832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Etat final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  Piston à l’abscisse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 +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           Volume du fluide 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V’ = V + 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dV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 du fluide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P’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1560" y="1800200"/>
            <a:ext cx="3275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Déplacement élémentaire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4332826" y="2099807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/>
          <p:cNvCxnSpPr>
            <a:stCxn id="53" idx="1"/>
          </p:cNvCxnSpPr>
          <p:nvPr/>
        </p:nvCxnSpPr>
        <p:spPr>
          <a:xfrm flipH="1" flipV="1">
            <a:off x="3828771" y="2027800"/>
            <a:ext cx="577872" cy="1247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391168" y="3187268"/>
            <a:ext cx="2671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Volume élémentaire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4860032" y="2492896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avec flèche 58"/>
          <p:cNvCxnSpPr>
            <a:stCxn id="58" idx="4"/>
          </p:cNvCxnSpPr>
          <p:nvPr/>
        </p:nvCxnSpPr>
        <p:spPr>
          <a:xfrm flipH="1">
            <a:off x="4836882" y="2852936"/>
            <a:ext cx="275178" cy="480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9"/>
          <p:cNvPicPr>
            <a:picLocks noChangeAspect="1" noChangeArrowheads="1"/>
          </p:cNvPicPr>
          <p:nvPr/>
        </p:nvPicPr>
        <p:blipFill>
          <a:blip r:embed="rId2" cstate="print"/>
          <a:srcRect l="52919" t="22680" r="9754" b="47921"/>
          <a:stretch>
            <a:fillRect/>
          </a:stretch>
        </p:blipFill>
        <p:spPr bwMode="auto">
          <a:xfrm>
            <a:off x="5508104" y="332656"/>
            <a:ext cx="3635896" cy="161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9"/>
          <p:cNvPicPr>
            <a:picLocks noChangeAspect="1" noChangeArrowheads="1"/>
          </p:cNvPicPr>
          <p:nvPr/>
        </p:nvPicPr>
        <p:blipFill>
          <a:blip r:embed="rId2" cstate="print"/>
          <a:srcRect l="52919" t="55341" r="9754" b="15745"/>
          <a:stretch>
            <a:fillRect/>
          </a:stretch>
        </p:blipFill>
        <p:spPr bwMode="auto">
          <a:xfrm>
            <a:off x="5508104" y="1988840"/>
            <a:ext cx="36358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avec flèche 26"/>
          <p:cNvCxnSpPr/>
          <p:nvPr/>
        </p:nvCxnSpPr>
        <p:spPr>
          <a:xfrm flipH="1">
            <a:off x="6228184" y="908720"/>
            <a:ext cx="792088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16216" y="40466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sz="2800" dirty="0">
              <a:solidFill>
                <a:srgbClr val="7030A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588224" y="404664"/>
            <a:ext cx="36004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6876256" y="2617748"/>
            <a:ext cx="792088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64288" y="211369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sz="2800" dirty="0">
              <a:solidFill>
                <a:srgbClr val="7030A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7236296" y="2113692"/>
            <a:ext cx="36004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23528" y="4077072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7308304" y="3717032"/>
            <a:ext cx="165618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vecteur unitaire de l’axe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52120" y="0"/>
            <a:ext cx="4387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Piston mobile de surface S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5868144" y="3212976"/>
            <a:ext cx="5040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940152" y="3356992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5940152" y="3429000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/>
          <p:cNvGrpSpPr/>
          <p:nvPr/>
        </p:nvGrpSpPr>
        <p:grpSpPr>
          <a:xfrm>
            <a:off x="1907704" y="4077072"/>
            <a:ext cx="4896544" cy="432048"/>
            <a:chOff x="1907704" y="4077072"/>
            <a:chExt cx="4896544" cy="432048"/>
          </a:xfrm>
        </p:grpSpPr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1907704" y="4077072"/>
              <a:ext cx="489654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soit vectoriellement :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–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ext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× S 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>
              <a:off x="6300192" y="4077072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>
              <a:off x="4499992" y="4077072"/>
              <a:ext cx="36004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necteur droit avec flèche 44"/>
          <p:cNvCxnSpPr/>
          <p:nvPr/>
        </p:nvCxnSpPr>
        <p:spPr>
          <a:xfrm>
            <a:off x="7512753" y="3763332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6948264" y="3212976"/>
            <a:ext cx="648072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020272" y="335699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dl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7092280" y="3356992"/>
            <a:ext cx="360040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e 63"/>
          <p:cNvGrpSpPr/>
          <p:nvPr/>
        </p:nvGrpSpPr>
        <p:grpSpPr>
          <a:xfrm>
            <a:off x="4283968" y="4534828"/>
            <a:ext cx="3960440" cy="323850"/>
            <a:chOff x="4283968" y="4534828"/>
            <a:chExt cx="3960440" cy="323850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4283968" y="4534828"/>
              <a:ext cx="396044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Vecteur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dl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=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r>
                <a:rPr kumimoji="0" lang="fr-FR" sz="2400" b="1" i="1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×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2" name="Connecteur droit avec flèche 61"/>
            <p:cNvCxnSpPr/>
            <p:nvPr/>
          </p:nvCxnSpPr>
          <p:spPr>
            <a:xfrm>
              <a:off x="6332359" y="4581128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>
              <a:off x="5370547" y="4581128"/>
              <a:ext cx="360040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40412" y="6239870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323528" y="5373216"/>
            <a:ext cx="1510350" cy="400110"/>
            <a:chOff x="323528" y="5373216"/>
            <a:chExt cx="1510350" cy="400110"/>
          </a:xfrm>
        </p:grpSpPr>
        <p:sp>
          <p:nvSpPr>
            <p:cNvPr id="40" name="Rectangle 39"/>
            <p:cNvSpPr/>
            <p:nvPr/>
          </p:nvSpPr>
          <p:spPr>
            <a:xfrm>
              <a:off x="323528" y="5373216"/>
              <a:ext cx="15103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dirty="0" err="1" smtClean="0">
                  <a:solidFill>
                    <a:srgbClr val="00206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W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= 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. </a:t>
              </a:r>
              <a:r>
                <a:rPr lang="fr-FR" sz="2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dl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>
              <a:off x="885459" y="5373216"/>
              <a:ext cx="36004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1317507" y="5373216"/>
              <a:ext cx="360040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/>
          <p:cNvGrpSpPr/>
          <p:nvPr/>
        </p:nvGrpSpPr>
        <p:grpSpPr>
          <a:xfrm>
            <a:off x="1722504" y="5332024"/>
            <a:ext cx="4299347" cy="461665"/>
            <a:chOff x="1722504" y="5332024"/>
            <a:chExt cx="4299347" cy="461665"/>
          </a:xfrm>
        </p:grpSpPr>
        <p:sp>
          <p:nvSpPr>
            <p:cNvPr id="50" name="Rectangle 49"/>
            <p:cNvSpPr/>
            <p:nvPr/>
          </p:nvSpPr>
          <p:spPr>
            <a:xfrm>
              <a:off x="1722504" y="5332024"/>
              <a:ext cx="42993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/>
                </a:rPr>
                <a:t> </a:t>
              </a:r>
              <a:r>
                <a:rPr lang="fr-FR" sz="2000" b="1" dirty="0" err="1" smtClean="0">
                  <a:solidFill>
                    <a:srgbClr val="00206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W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= ( – </a:t>
              </a:r>
              <a:r>
                <a:rPr lang="fr-FR" sz="20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baseline="-250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ext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× S ×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).( </a:t>
              </a:r>
              <a:r>
                <a:rPr lang="fr-FR" sz="20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fr-FR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×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cxnSp>
          <p:nvCxnSpPr>
            <p:cNvPr id="48" name="Connecteur droit avec flèche 47"/>
            <p:cNvCxnSpPr/>
            <p:nvPr/>
          </p:nvCxnSpPr>
          <p:spPr>
            <a:xfrm>
              <a:off x="4170776" y="5404032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>
              <a:off x="5178888" y="5404032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1724388" y="5807822"/>
            <a:ext cx="4299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59062" t="44519" r="7864" b="30281"/>
          <a:stretch>
            <a:fillRect/>
          </a:stretch>
        </p:blipFill>
        <p:spPr bwMode="auto">
          <a:xfrm>
            <a:off x="5652120" y="5301208"/>
            <a:ext cx="329647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28" grpId="0"/>
      <p:bldP spid="33" grpId="0"/>
      <p:bldP spid="71683" grpId="0"/>
      <p:bldP spid="71684" grpId="1" animBg="1"/>
      <p:bldP spid="41" grpId="0"/>
      <p:bldP spid="60" grpId="0"/>
      <p:bldP spid="1026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496" y="44624"/>
            <a:ext cx="9001000" cy="37444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Travail élémentaire de la force exercée par la pression extérieure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dirty="0" smtClean="0">
                <a:cs typeface="Times New Roman" pitchFamily="18" charset="0"/>
              </a:rPr>
              <a:t>- Si </a:t>
            </a:r>
            <a:r>
              <a:rPr lang="fr-FR" sz="2000" b="1" dirty="0" err="1" smtClean="0">
                <a:cs typeface="Times New Roman" pitchFamily="18" charset="0"/>
              </a:rPr>
              <a:t>dV</a:t>
            </a:r>
            <a:r>
              <a:rPr lang="fr-FR" sz="2000" b="1" dirty="0" smtClean="0">
                <a:cs typeface="Times New Roman" pitchFamily="18" charset="0"/>
              </a:rPr>
              <a:t> &gt; 0 </a:t>
            </a:r>
            <a:r>
              <a:rPr lang="fr-FR" sz="2000" dirty="0" smtClean="0">
                <a:cs typeface="Times New Roman" pitchFamily="18" charset="0"/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dirty="0" smtClean="0">
                <a:cs typeface="Times New Roman" pitchFamily="18" charset="0"/>
              </a:rPr>
              <a:t>- Si </a:t>
            </a:r>
            <a:r>
              <a:rPr lang="fr-FR" sz="2000" b="1" dirty="0" err="1" smtClean="0">
                <a:cs typeface="Times New Roman" pitchFamily="18" charset="0"/>
              </a:rPr>
              <a:t>dV</a:t>
            </a:r>
            <a:r>
              <a:rPr lang="fr-FR" sz="2000" b="1" dirty="0" smtClean="0">
                <a:cs typeface="Times New Roman" pitchFamily="18" charset="0"/>
              </a:rPr>
              <a:t> &lt; 0 </a:t>
            </a:r>
            <a:r>
              <a:rPr lang="fr-FR" sz="2000" dirty="0" smtClean="0">
                <a:cs typeface="Times New Roman" pitchFamily="18" charset="0"/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92280" y="1556792"/>
            <a:ext cx="1728192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404664"/>
            <a:ext cx="4299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( 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 ×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).(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300192" y="836712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476672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885459" y="476672"/>
            <a:ext cx="36004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317507" y="476672"/>
            <a:ext cx="360040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427984" y="476672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436096" y="476672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84168" y="404664"/>
            <a:ext cx="4299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S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86141" y="1231477"/>
            <a:ext cx="8964488" cy="7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Tout fluide subissant une variation élémentaire de volume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sous une pression extérieure uniforme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reçoit un travail élémentaire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47664" y="3068960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fluide subit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COMPRESSION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il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reçoit de l’énergie du milieu extérieur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&gt;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19672" y="2348880"/>
            <a:ext cx="72728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fluide subit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il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cède de l’énergie au milieu extérieur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(exemple de la figure).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1" y="3933056"/>
            <a:ext cx="5580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Travail TOTAL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d’une force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pres-sion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dans une transformation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30" name="Picture 82"/>
          <p:cNvPicPr>
            <a:picLocks noChangeAspect="1" noChangeArrowheads="1"/>
          </p:cNvPicPr>
          <p:nvPr/>
        </p:nvPicPr>
        <p:blipFill>
          <a:blip r:embed="rId2" cstate="print"/>
          <a:srcRect l="51502" t="23520" r="12589" b="15161"/>
          <a:stretch>
            <a:fillRect/>
          </a:stretch>
        </p:blipFill>
        <p:spPr bwMode="auto">
          <a:xfrm>
            <a:off x="5724128" y="3861048"/>
            <a:ext cx="341987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Rectangle à coins arrondis 93"/>
          <p:cNvSpPr/>
          <p:nvPr/>
        </p:nvSpPr>
        <p:spPr>
          <a:xfrm>
            <a:off x="251520" y="4653136"/>
            <a:ext cx="17281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ETAT INITIAL</a:t>
            </a:r>
          </a:p>
          <a:p>
            <a:pPr algn="ctr"/>
            <a:r>
              <a:rPr lang="fr-FR" sz="2200" b="1" dirty="0" smtClean="0">
                <a:solidFill>
                  <a:srgbClr val="006600"/>
                </a:solidFill>
              </a:rPr>
              <a:t>Volume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Flèche droite 94"/>
          <p:cNvSpPr/>
          <p:nvPr/>
        </p:nvSpPr>
        <p:spPr>
          <a:xfrm>
            <a:off x="2195736" y="4941168"/>
            <a:ext cx="80938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à coins arrondis 96"/>
          <p:cNvSpPr/>
          <p:nvPr/>
        </p:nvSpPr>
        <p:spPr>
          <a:xfrm>
            <a:off x="3203848" y="4653136"/>
            <a:ext cx="17281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ETAT FINAL</a:t>
            </a:r>
          </a:p>
          <a:p>
            <a:pPr algn="ctr"/>
            <a:r>
              <a:rPr lang="fr-FR" sz="2200" b="1" dirty="0" smtClean="0">
                <a:solidFill>
                  <a:srgbClr val="006600"/>
                </a:solidFill>
              </a:rPr>
              <a:t>Volume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7504" y="5633372"/>
            <a:ext cx="4968552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Décomposition en un </a:t>
            </a:r>
            <a:r>
              <a:rPr lang="fr-FR" sz="22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 nombre de transformations élémentaires</a:t>
            </a:r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où on considère </a:t>
            </a:r>
            <a:r>
              <a:rPr lang="fr-FR" sz="22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200" b="1" baseline="-25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constante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8388424" y="6497960"/>
            <a:ext cx="504056" cy="531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6778540" y="6497960"/>
            <a:ext cx="504056" cy="531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  <p:bldP spid="2050" grpId="0"/>
      <p:bldP spid="2051" grpId="0"/>
      <p:bldP spid="2095" grpId="0"/>
      <p:bldP spid="94" grpId="0" animBg="1"/>
      <p:bldP spid="95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0" y="-27384"/>
            <a:ext cx="5580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b/ </a:t>
            </a:r>
            <a:r>
              <a:rPr lang="fr-FR" sz="2000" b="1" u="sng" dirty="0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Travail TOTAL </a:t>
            </a:r>
            <a:r>
              <a:rPr lang="fr-FR" sz="2000" b="1" u="sng" dirty="0" smtClean="0">
                <a:solidFill>
                  <a:srgbClr val="FF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fr-FR" sz="2000" b="1" u="sng" dirty="0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d’une force de </a:t>
            </a:r>
            <a:r>
              <a:rPr lang="fr-FR" sz="2000" b="1" u="sng" dirty="0" err="1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pres-sion</a:t>
            </a:r>
            <a:r>
              <a:rPr lang="fr-FR" sz="2000" b="1" u="sng" dirty="0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dans une transformation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2"/>
          <p:cNvPicPr>
            <a:picLocks noChangeAspect="1" noChangeArrowheads="1"/>
          </p:cNvPicPr>
          <p:nvPr/>
        </p:nvPicPr>
        <p:blipFill>
          <a:blip r:embed="rId2" cstate="print"/>
          <a:srcRect l="51502" t="23520" r="12589" b="15161"/>
          <a:stretch>
            <a:fillRect/>
          </a:stretch>
        </p:blipFill>
        <p:spPr bwMode="auto">
          <a:xfrm>
            <a:off x="5724128" y="9899"/>
            <a:ext cx="341987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251520" y="692696"/>
            <a:ext cx="17281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ETAT INITIAL</a:t>
            </a:r>
          </a:p>
          <a:p>
            <a:pPr algn="ctr"/>
            <a:r>
              <a:rPr lang="fr-FR" sz="2200" b="1" dirty="0" smtClean="0">
                <a:solidFill>
                  <a:srgbClr val="006600"/>
                </a:solidFill>
              </a:rPr>
              <a:t>Volume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2195736" y="980728"/>
            <a:ext cx="80938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203848" y="692696"/>
            <a:ext cx="172819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ETAT FINAL</a:t>
            </a:r>
          </a:p>
          <a:p>
            <a:pPr algn="ctr"/>
            <a:r>
              <a:rPr lang="fr-FR" sz="2200" b="1" dirty="0" smtClean="0">
                <a:solidFill>
                  <a:srgbClr val="006600"/>
                </a:solidFill>
              </a:rPr>
              <a:t>Volume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628800"/>
            <a:ext cx="4968552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Décomposition en un </a:t>
            </a:r>
            <a:r>
              <a:rPr lang="fr-FR" sz="22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 nombre de transformations élémentaires</a:t>
            </a:r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où on considère </a:t>
            </a:r>
            <a:r>
              <a:rPr lang="fr-FR" sz="22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200" b="1" baseline="-25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constante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388424" y="2646811"/>
            <a:ext cx="504056" cy="4221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778540" y="2646811"/>
            <a:ext cx="504056" cy="4221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3284984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Arial" pitchFamily="34" charset="0"/>
                <a:cs typeface="Arial" pitchFamily="34" charset="0"/>
              </a:rPr>
              <a:t>Le travail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des forces de pression reçu par le système s’obtient en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sommant les travaux élémentaires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entre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5400000">
            <a:off x="2583131" y="2825581"/>
            <a:ext cx="440697" cy="351391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93252" y="4221088"/>
            <a:ext cx="33843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… +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641" y="4653136"/>
            <a:ext cx="55444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 = –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… –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AutoShape 2"/>
          <p:cNvSpPr>
            <a:spLocks/>
          </p:cNvSpPr>
          <p:nvPr/>
        </p:nvSpPr>
        <p:spPr bwMode="auto">
          <a:xfrm rot="16200000">
            <a:off x="1763689" y="4581127"/>
            <a:ext cx="144016" cy="1008114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3" name="AutoShape 3"/>
          <p:cNvSpPr>
            <a:spLocks/>
          </p:cNvSpPr>
          <p:nvPr/>
        </p:nvSpPr>
        <p:spPr bwMode="auto">
          <a:xfrm rot="16200000">
            <a:off x="3095833" y="4617131"/>
            <a:ext cx="144017" cy="936104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3"/>
          <p:cNvSpPr>
            <a:spLocks/>
          </p:cNvSpPr>
          <p:nvPr/>
        </p:nvSpPr>
        <p:spPr bwMode="auto">
          <a:xfrm rot="16200000">
            <a:off x="4896035" y="4545124"/>
            <a:ext cx="144016" cy="1080120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331640" y="5085184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95536" y="5949280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 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691680" y="6381328"/>
            <a:ext cx="576064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300192" y="6381328"/>
            <a:ext cx="713248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509171" y="5809456"/>
            <a:ext cx="79913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3" cstate="print"/>
          <a:srcRect l="31657" t="41159" r="31961" b="37001"/>
          <a:stretch>
            <a:fillRect/>
          </a:stretch>
        </p:blipFill>
        <p:spPr bwMode="auto">
          <a:xfrm>
            <a:off x="2339752" y="5537824"/>
            <a:ext cx="3672408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26"/>
          <p:cNvCxnSpPr/>
          <p:nvPr/>
        </p:nvCxnSpPr>
        <p:spPr>
          <a:xfrm flipH="1">
            <a:off x="2123728" y="6309320"/>
            <a:ext cx="576064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51210" idx="1"/>
          </p:cNvCxnSpPr>
          <p:nvPr/>
        </p:nvCxnSpPr>
        <p:spPr>
          <a:xfrm flipH="1">
            <a:off x="5796136" y="5957094"/>
            <a:ext cx="713035" cy="20821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5076057" y="6373514"/>
            <a:ext cx="1224135" cy="15183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616624" y="4665010"/>
            <a:ext cx="3527376" cy="70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 sous la courbe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 = f(V)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entre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627784" y="5062192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2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427984" y="5062192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n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972014" y="1245010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7404062" y="1338035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2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99727" y="1425409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8231775" y="1544159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4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1201" grpId="0"/>
      <p:bldP spid="13" grpId="0"/>
      <p:bldP spid="51202" grpId="0" animBg="1"/>
      <p:bldP spid="51203" grpId="0" animBg="1"/>
      <p:bldP spid="18" grpId="0" animBg="1"/>
      <p:bldP spid="51205" grpId="0"/>
      <p:bldP spid="51206" grpId="0"/>
      <p:bldP spid="51208" grpId="0"/>
      <p:bldP spid="51209" grpId="0"/>
      <p:bldP spid="51210" grpId="0"/>
      <p:bldP spid="26" grpId="0"/>
      <p:bldP spid="28" grpId="0"/>
      <p:bldP spid="29" grpId="0"/>
      <p:bldP spid="31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5536" y="1700808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 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91680" y="2132856"/>
            <a:ext cx="576064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00192" y="2132856"/>
            <a:ext cx="713248" cy="3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09171" y="1560984"/>
            <a:ext cx="79913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 l="31657" t="41159" r="31961" b="37001"/>
          <a:stretch>
            <a:fillRect/>
          </a:stretch>
        </p:blipFill>
        <p:spPr bwMode="auto">
          <a:xfrm>
            <a:off x="2339752" y="1289352"/>
            <a:ext cx="3672408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/>
        </p:nvCxnSpPr>
        <p:spPr>
          <a:xfrm flipH="1">
            <a:off x="2123728" y="2060848"/>
            <a:ext cx="576064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11" idx="1"/>
          </p:cNvCxnSpPr>
          <p:nvPr/>
        </p:nvCxnSpPr>
        <p:spPr>
          <a:xfrm flipH="1">
            <a:off x="5796136" y="1708622"/>
            <a:ext cx="713035" cy="20821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5076057" y="2125042"/>
            <a:ext cx="1224135" cy="15183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39552" y="2708920"/>
            <a:ext cx="7775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Cas particulier des transformations REVERSIBLES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07504" y="3212976"/>
            <a:ext cx="2664296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rgbClr val="FF0000"/>
                </a:solidFill>
              </a:rPr>
              <a:t>Equilibre mécanique</a:t>
            </a:r>
            <a:r>
              <a:rPr lang="fr-FR" sz="2200" b="1" dirty="0" smtClean="0">
                <a:solidFill>
                  <a:schemeClr val="tx1"/>
                </a:solidFill>
              </a:rPr>
              <a:t> avec l’extérieur à chaque instant</a:t>
            </a:r>
            <a:endParaRPr lang="fr-FR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2915816" y="3645024"/>
            <a:ext cx="809385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851920" y="3212976"/>
            <a:ext cx="1584176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rgbClr val="FF0000"/>
                </a:solidFill>
              </a:rPr>
              <a:t>P(système)</a:t>
            </a:r>
          </a:p>
          <a:p>
            <a:pPr algn="ctr"/>
            <a:r>
              <a:rPr lang="fr-F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  <a:p>
            <a:pPr algn="ctr"/>
            <a:r>
              <a:rPr lang="fr-F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2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</a:t>
            </a:r>
            <a:endParaRPr lang="fr-FR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l="58117" t="44519" r="8336" b="34481"/>
          <a:stretch>
            <a:fillRect/>
          </a:stretch>
        </p:blipFill>
        <p:spPr bwMode="auto">
          <a:xfrm>
            <a:off x="5508104" y="3140968"/>
            <a:ext cx="3635896" cy="128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7"/>
          <p:cNvSpPr>
            <a:spLocks noChangeArrowheads="1"/>
          </p:cNvSpPr>
          <p:nvPr/>
        </p:nvSpPr>
        <p:spPr bwMode="auto">
          <a:xfrm>
            <a:off x="0" y="4663008"/>
            <a:ext cx="651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c/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Interprétation dans un diagramme de WATT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60232" y="4653136"/>
            <a:ext cx="235051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graphique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 = f(V)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432657" y="6116446"/>
            <a:ext cx="1080120" cy="4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5081410"/>
            <a:ext cx="651621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Représenter les différentes transformations ci-dessous dans un diagramme de Watt puis faire le lien entre l’aire sous la courbe et le travail des forces de pression.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6093296"/>
            <a:ext cx="33765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Transformation ISOCHORE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12777" y="6116446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donc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0" y="6457890"/>
            <a:ext cx="449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et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à chaque instant :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03848" y="6447991"/>
            <a:ext cx="1569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isochore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lang="fr-F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4" cstate="print"/>
          <a:srcRect l="71819" t="49559" r="9281" b="30281"/>
          <a:stretch>
            <a:fillRect/>
          </a:stretch>
        </p:blipFill>
        <p:spPr bwMode="auto">
          <a:xfrm>
            <a:off x="6444208" y="5345832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e 41"/>
          <p:cNvGrpSpPr/>
          <p:nvPr/>
        </p:nvGrpSpPr>
        <p:grpSpPr>
          <a:xfrm flipH="1">
            <a:off x="7129563" y="5589240"/>
            <a:ext cx="45719" cy="888132"/>
            <a:chOff x="6369050" y="1027113"/>
            <a:chExt cx="0" cy="457200"/>
          </a:xfrm>
        </p:grpSpPr>
        <p:cxnSp>
          <p:nvCxnSpPr>
            <p:cNvPr id="50189" name="AutoShape 13"/>
            <p:cNvCxnSpPr>
              <a:cxnSpLocks noChangeShapeType="1"/>
            </p:cNvCxnSpPr>
            <p:nvPr/>
          </p:nvCxnSpPr>
          <p:spPr bwMode="auto">
            <a:xfrm>
              <a:off x="6369050" y="1027113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0190" name="AutoShape 14"/>
            <p:cNvCxnSpPr>
              <a:cxnSpLocks noChangeShapeType="1"/>
            </p:cNvCxnSpPr>
            <p:nvPr/>
          </p:nvCxnSpPr>
          <p:spPr bwMode="auto">
            <a:xfrm>
              <a:off x="6369050" y="1122363"/>
              <a:ext cx="0" cy="2111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3" name="Groupe 42"/>
          <p:cNvGrpSpPr/>
          <p:nvPr/>
        </p:nvGrpSpPr>
        <p:grpSpPr>
          <a:xfrm>
            <a:off x="8444561" y="5517232"/>
            <a:ext cx="303903" cy="888132"/>
            <a:chOff x="6667500" y="1028700"/>
            <a:chExt cx="0" cy="457200"/>
          </a:xfrm>
        </p:grpSpPr>
        <p:cxnSp>
          <p:nvCxnSpPr>
            <p:cNvPr id="50191" name="AutoShape 15"/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0192" name="AutoShape 16"/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7049360" y="5445224"/>
            <a:ext cx="258944" cy="268831"/>
            <a:chOff x="8476" y="11988"/>
            <a:chExt cx="240" cy="239"/>
          </a:xfrm>
        </p:grpSpPr>
        <p:cxnSp>
          <p:nvCxnSpPr>
            <p:cNvPr id="45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7049360" y="6237312"/>
            <a:ext cx="258944" cy="272729"/>
            <a:chOff x="8476" y="11988"/>
            <a:chExt cx="240" cy="239"/>
          </a:xfrm>
        </p:grpSpPr>
        <p:cxnSp>
          <p:nvCxnSpPr>
            <p:cNvPr id="48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262004" y="539380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7236296" y="616530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3"/>
          <p:cNvGrpSpPr>
            <a:grpSpLocks/>
          </p:cNvGrpSpPr>
          <p:nvPr/>
        </p:nvGrpSpPr>
        <p:grpSpPr bwMode="auto">
          <a:xfrm>
            <a:off x="8303925" y="5424632"/>
            <a:ext cx="258944" cy="268831"/>
            <a:chOff x="8476" y="11988"/>
            <a:chExt cx="240" cy="239"/>
          </a:xfrm>
        </p:grpSpPr>
        <p:cxnSp>
          <p:nvCxnSpPr>
            <p:cNvPr id="53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5" name="Group 6"/>
          <p:cNvGrpSpPr>
            <a:grpSpLocks/>
          </p:cNvGrpSpPr>
          <p:nvPr/>
        </p:nvGrpSpPr>
        <p:grpSpPr bwMode="auto">
          <a:xfrm>
            <a:off x="8303925" y="6216720"/>
            <a:ext cx="258944" cy="272729"/>
            <a:chOff x="8476" y="11988"/>
            <a:chExt cx="240" cy="239"/>
          </a:xfrm>
        </p:grpSpPr>
        <p:cxnSp>
          <p:nvCxnSpPr>
            <p:cNvPr id="56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838068" y="5373216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884368" y="616530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96336" y="580526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ou</a:t>
            </a:r>
            <a:endParaRPr lang="fr-FR" dirty="0"/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493252" y="-27384"/>
            <a:ext cx="33843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… +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79641" y="404664"/>
            <a:ext cx="55444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 = –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… –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"/>
          <p:cNvSpPr>
            <a:spLocks/>
          </p:cNvSpPr>
          <p:nvPr/>
        </p:nvSpPr>
        <p:spPr bwMode="auto">
          <a:xfrm rot="16200000">
            <a:off x="1763689" y="332655"/>
            <a:ext cx="144016" cy="1008114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AutoShape 3"/>
          <p:cNvSpPr>
            <a:spLocks/>
          </p:cNvSpPr>
          <p:nvPr/>
        </p:nvSpPr>
        <p:spPr bwMode="auto">
          <a:xfrm rot="16200000">
            <a:off x="3095833" y="368659"/>
            <a:ext cx="144017" cy="936104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AutoShape 3"/>
          <p:cNvSpPr>
            <a:spLocks/>
          </p:cNvSpPr>
          <p:nvPr/>
        </p:nvSpPr>
        <p:spPr bwMode="auto">
          <a:xfrm rot="16200000">
            <a:off x="4896035" y="296652"/>
            <a:ext cx="144016" cy="1080120"/>
          </a:xfrm>
          <a:prstGeom prst="leftBrace">
            <a:avLst>
              <a:gd name="adj1" fmla="val 6092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331640" y="836712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5616624" y="416538"/>
            <a:ext cx="3527376" cy="70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 sous la courbe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 = f(V)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entre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627784" y="813720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2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4427984" y="813720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Freestyle Script" pitchFamily="66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n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419872" y="4581128"/>
            <a:ext cx="3024336" cy="531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18" grpId="0" animBg="1"/>
      <p:bldP spid="19" grpId="0" animBg="1"/>
      <p:bldP spid="20" grpId="0" animBg="1"/>
      <p:bldP spid="22" grpId="0"/>
      <p:bldP spid="23" grpId="0" animBg="1"/>
      <p:bldP spid="50179" grpId="0"/>
      <p:bldP spid="50185" grpId="0" animBg="1"/>
      <p:bldP spid="50187" grpId="0"/>
      <p:bldP spid="34" grpId="0"/>
      <p:bldP spid="35" grpId="0"/>
      <p:bldP spid="36" grpId="0"/>
      <p:bldP spid="50" grpId="0"/>
      <p:bldP spid="51" grpId="0"/>
      <p:bldP spid="58" grpId="0"/>
      <p:bldP spid="59" grpId="0"/>
      <p:bldP spid="60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623720" y="4005064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ctangle 87"/>
          <p:cNvSpPr/>
          <p:nvPr/>
        </p:nvSpPr>
        <p:spPr>
          <a:xfrm>
            <a:off x="7380312" y="4437112"/>
            <a:ext cx="1224136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623720" y="2060848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81"/>
          <p:cNvSpPr/>
          <p:nvPr/>
        </p:nvSpPr>
        <p:spPr>
          <a:xfrm>
            <a:off x="7380312" y="2576479"/>
            <a:ext cx="1224136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6" name="Groupe 75"/>
          <p:cNvGrpSpPr/>
          <p:nvPr/>
        </p:nvGrpSpPr>
        <p:grpSpPr>
          <a:xfrm rot="5400000" flipV="1">
            <a:off x="7840429" y="3928139"/>
            <a:ext cx="303903" cy="1368151"/>
            <a:chOff x="6667500" y="1028700"/>
            <a:chExt cx="0" cy="457200"/>
          </a:xfrm>
        </p:grpSpPr>
        <p:cxnSp>
          <p:nvCxnSpPr>
            <p:cNvPr id="77" name="AutoShape 15"/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8" name="AutoShape 16"/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9" name="Groupe 58"/>
          <p:cNvGrpSpPr/>
          <p:nvPr/>
        </p:nvGrpSpPr>
        <p:grpSpPr>
          <a:xfrm rot="5400000">
            <a:off x="7804424" y="2140793"/>
            <a:ext cx="303903" cy="1152128"/>
            <a:chOff x="6667500" y="1028700"/>
            <a:chExt cx="0" cy="457200"/>
          </a:xfrm>
        </p:grpSpPr>
        <p:cxnSp>
          <p:nvCxnSpPr>
            <p:cNvPr id="60" name="AutoShape 15"/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" name="AutoShape 16"/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360649" y="1070174"/>
            <a:ext cx="1080120" cy="4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7341"/>
            <a:ext cx="651621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Représenter les différentes transformations ci-dessous dans un diagramme de Watt puis faire le lien entre l’aire sous la courbe et le travail des forces de pression.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052736"/>
            <a:ext cx="33765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Transformation ISOCHORE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0769" y="1070174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donc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1372706"/>
            <a:ext cx="449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et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à chaque instant :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03848" y="1362807"/>
            <a:ext cx="1569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isochore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endParaRPr lang="fr-F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588224" y="260648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 flipH="1">
            <a:off x="7273579" y="504056"/>
            <a:ext cx="45719" cy="888132"/>
            <a:chOff x="6369050" y="1027113"/>
            <a:chExt cx="0" cy="457200"/>
          </a:xfrm>
        </p:grpSpPr>
        <p:cxnSp>
          <p:nvCxnSpPr>
            <p:cNvPr id="10" name="AutoShape 13"/>
            <p:cNvCxnSpPr>
              <a:cxnSpLocks noChangeShapeType="1"/>
            </p:cNvCxnSpPr>
            <p:nvPr/>
          </p:nvCxnSpPr>
          <p:spPr bwMode="auto">
            <a:xfrm>
              <a:off x="6369050" y="1027113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" name="AutoShape 14"/>
            <p:cNvCxnSpPr>
              <a:cxnSpLocks noChangeShapeType="1"/>
            </p:cNvCxnSpPr>
            <p:nvPr/>
          </p:nvCxnSpPr>
          <p:spPr bwMode="auto">
            <a:xfrm>
              <a:off x="6369050" y="1122363"/>
              <a:ext cx="0" cy="2111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e 11"/>
          <p:cNvGrpSpPr/>
          <p:nvPr/>
        </p:nvGrpSpPr>
        <p:grpSpPr>
          <a:xfrm>
            <a:off x="8588577" y="432048"/>
            <a:ext cx="303903" cy="888132"/>
            <a:chOff x="6667500" y="1028700"/>
            <a:chExt cx="0" cy="457200"/>
          </a:xfrm>
        </p:grpSpPr>
        <p:cxnSp>
          <p:nvCxnSpPr>
            <p:cNvPr id="13" name="AutoShape 15"/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" name="AutoShape 16"/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7193376" y="360040"/>
            <a:ext cx="258944" cy="268831"/>
            <a:chOff x="8476" y="11988"/>
            <a:chExt cx="240" cy="239"/>
          </a:xfrm>
        </p:grpSpPr>
        <p:cxnSp>
          <p:nvCxnSpPr>
            <p:cNvPr id="16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7193376" y="1152128"/>
            <a:ext cx="258944" cy="272729"/>
            <a:chOff x="8476" y="11988"/>
            <a:chExt cx="240" cy="239"/>
          </a:xfrm>
        </p:grpSpPr>
        <p:cxnSp>
          <p:nvCxnSpPr>
            <p:cNvPr id="19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406020" y="3086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80312" y="1080120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8447941" y="339448"/>
            <a:ext cx="258944" cy="268831"/>
            <a:chOff x="8476" y="11988"/>
            <a:chExt cx="240" cy="239"/>
          </a:xfrm>
        </p:grpSpPr>
        <p:cxnSp>
          <p:nvCxnSpPr>
            <p:cNvPr id="24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6" name="Group 6"/>
          <p:cNvGrpSpPr>
            <a:grpSpLocks/>
          </p:cNvGrpSpPr>
          <p:nvPr/>
        </p:nvGrpSpPr>
        <p:grpSpPr bwMode="auto">
          <a:xfrm>
            <a:off x="8447941" y="1131536"/>
            <a:ext cx="258944" cy="272729"/>
            <a:chOff x="8476" y="11988"/>
            <a:chExt cx="240" cy="239"/>
          </a:xfrm>
        </p:grpSpPr>
        <p:cxnSp>
          <p:nvCxnSpPr>
            <p:cNvPr id="27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982084" y="288032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028384" y="1080120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40352" y="72008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ou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1844824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Détente ISOBARE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3981946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Compression ISOBARE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 l="5197" t="42839" r="69761" b="43721"/>
          <a:stretch>
            <a:fillRect/>
          </a:stretch>
        </p:blipFill>
        <p:spPr bwMode="auto">
          <a:xfrm>
            <a:off x="574705" y="2204864"/>
            <a:ext cx="2520280" cy="76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3" cstate="print"/>
          <a:srcRect l="44009" t="42839" r="39521" b="43721"/>
          <a:stretch>
            <a:fillRect/>
          </a:stretch>
        </p:blipFill>
        <p:spPr bwMode="auto">
          <a:xfrm>
            <a:off x="3202489" y="2204864"/>
            <a:ext cx="1657543" cy="76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51520" y="3429000"/>
            <a:ext cx="583264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opposé de l’aire sous la courbe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 l="50557" t="46199" r="17314" b="47921"/>
          <a:stretch>
            <a:fillRect/>
          </a:stretch>
        </p:blipFill>
        <p:spPr bwMode="auto">
          <a:xfrm>
            <a:off x="1259632" y="2996952"/>
            <a:ext cx="3456384" cy="35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3"/>
          <p:cNvGrpSpPr>
            <a:grpSpLocks/>
          </p:cNvGrpSpPr>
          <p:nvPr/>
        </p:nvGrpSpPr>
        <p:grpSpPr bwMode="auto">
          <a:xfrm>
            <a:off x="7239676" y="2400296"/>
            <a:ext cx="258944" cy="268831"/>
            <a:chOff x="8476" y="11988"/>
            <a:chExt cx="240" cy="239"/>
          </a:xfrm>
        </p:grpSpPr>
        <p:cxnSp>
          <p:nvCxnSpPr>
            <p:cNvPr id="52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092280" y="206084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316416" y="206084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7380312" y="2636912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8604448" y="2636912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H="1">
            <a:off x="6732240" y="2564904"/>
            <a:ext cx="720080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796136" y="2348880"/>
            <a:ext cx="106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endParaRPr lang="fr-FR" baseline="-25000" dirty="0"/>
          </a:p>
        </p:txBody>
      </p:sp>
      <p:sp>
        <p:nvSpPr>
          <p:cNvPr id="69" name="Rectangle 68"/>
          <p:cNvSpPr/>
          <p:nvPr/>
        </p:nvSpPr>
        <p:spPr>
          <a:xfrm>
            <a:off x="7236296" y="3429000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70" name="Rectangle 69"/>
          <p:cNvSpPr/>
          <p:nvPr/>
        </p:nvSpPr>
        <p:spPr>
          <a:xfrm>
            <a:off x="8316416" y="3429000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092280" y="396499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 3"/>
          <p:cNvGrpSpPr>
            <a:grpSpLocks/>
          </p:cNvGrpSpPr>
          <p:nvPr/>
        </p:nvGrpSpPr>
        <p:grpSpPr bwMode="auto">
          <a:xfrm>
            <a:off x="8460432" y="4325034"/>
            <a:ext cx="258944" cy="268831"/>
            <a:chOff x="8476" y="11988"/>
            <a:chExt cx="240" cy="239"/>
          </a:xfrm>
        </p:grpSpPr>
        <p:cxnSp>
          <p:nvCxnSpPr>
            <p:cNvPr id="73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4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8316416" y="396499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7380312" y="4541058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8604448" y="4541058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>
            <a:off x="6732240" y="4469050"/>
            <a:ext cx="720080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236296" y="5333146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84" name="Rectangle 83"/>
          <p:cNvSpPr/>
          <p:nvPr/>
        </p:nvSpPr>
        <p:spPr>
          <a:xfrm>
            <a:off x="8316416" y="5333146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grpSp>
        <p:nvGrpSpPr>
          <p:cNvPr id="55" name="Group 3"/>
          <p:cNvGrpSpPr>
            <a:grpSpLocks/>
          </p:cNvGrpSpPr>
          <p:nvPr/>
        </p:nvGrpSpPr>
        <p:grpSpPr bwMode="auto">
          <a:xfrm>
            <a:off x="8460432" y="2420888"/>
            <a:ext cx="258944" cy="268831"/>
            <a:chOff x="8476" y="11988"/>
            <a:chExt cx="240" cy="239"/>
          </a:xfrm>
        </p:grpSpPr>
        <p:cxnSp>
          <p:nvCxnSpPr>
            <p:cNvPr id="56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5" name="Group 3"/>
          <p:cNvGrpSpPr>
            <a:grpSpLocks/>
          </p:cNvGrpSpPr>
          <p:nvPr/>
        </p:nvGrpSpPr>
        <p:grpSpPr bwMode="auto">
          <a:xfrm>
            <a:off x="7236296" y="4293096"/>
            <a:ext cx="258944" cy="268831"/>
            <a:chOff x="8476" y="11988"/>
            <a:chExt cx="240" cy="239"/>
          </a:xfrm>
        </p:grpSpPr>
        <p:cxnSp>
          <p:nvCxnSpPr>
            <p:cNvPr id="86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323528" y="4774034"/>
            <a:ext cx="583264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aire sous la courbe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4" cstate="print"/>
          <a:srcRect l="50557" t="46199" r="17314" b="47921"/>
          <a:stretch>
            <a:fillRect/>
          </a:stretch>
        </p:blipFill>
        <p:spPr bwMode="auto">
          <a:xfrm>
            <a:off x="1619672" y="4441348"/>
            <a:ext cx="3456384" cy="35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ectangle 90"/>
          <p:cNvSpPr/>
          <p:nvPr/>
        </p:nvSpPr>
        <p:spPr>
          <a:xfrm>
            <a:off x="323528" y="4413994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</a:t>
            </a:r>
            <a:endParaRPr lang="fr-FR" dirty="0"/>
          </a:p>
        </p:txBody>
      </p:sp>
      <p:sp>
        <p:nvSpPr>
          <p:cNvPr id="92" name="Rectangle 91"/>
          <p:cNvSpPr/>
          <p:nvPr/>
        </p:nvSpPr>
        <p:spPr>
          <a:xfrm>
            <a:off x="5796136" y="4221088"/>
            <a:ext cx="106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endParaRPr lang="fr-FR" baseline="-25000" dirty="0"/>
          </a:p>
        </p:txBody>
      </p:sp>
      <p:sp>
        <p:nvSpPr>
          <p:cNvPr id="93" name="Rectangle 92"/>
          <p:cNvSpPr/>
          <p:nvPr/>
        </p:nvSpPr>
        <p:spPr>
          <a:xfrm>
            <a:off x="0" y="5405154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Détente ISOTHERME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 l="4252" t="30240" r="74486" b="58000"/>
          <a:stretch>
            <a:fillRect/>
          </a:stretch>
        </p:blipFill>
        <p:spPr bwMode="auto">
          <a:xfrm>
            <a:off x="504056" y="5877272"/>
            <a:ext cx="254599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5" cstate="print"/>
          <a:srcRect l="38689" t="30240" r="42411" b="58000"/>
          <a:stretch>
            <a:fillRect/>
          </a:stretch>
        </p:blipFill>
        <p:spPr bwMode="auto">
          <a:xfrm>
            <a:off x="3312368" y="5877272"/>
            <a:ext cx="2263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5" cstate="print"/>
          <a:srcRect l="71093" t="30240" r="11171" b="58000"/>
          <a:stretch>
            <a:fillRect/>
          </a:stretch>
        </p:blipFill>
        <p:spPr bwMode="auto">
          <a:xfrm>
            <a:off x="5760640" y="5877272"/>
            <a:ext cx="21237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2" grpId="0" animBg="1"/>
      <p:bldP spid="32" grpId="0"/>
      <p:bldP spid="33" grpId="0"/>
      <p:bldP spid="49154" grpId="0"/>
      <p:bldP spid="54" grpId="0"/>
      <p:bldP spid="58" grpId="0"/>
      <p:bldP spid="68" grpId="0"/>
      <p:bldP spid="69" grpId="0"/>
      <p:bldP spid="70" grpId="0"/>
      <p:bldP spid="71" grpId="0"/>
      <p:bldP spid="75" grpId="0"/>
      <p:bldP spid="83" grpId="0"/>
      <p:bldP spid="84" grpId="0"/>
      <p:bldP spid="89" grpId="0"/>
      <p:bldP spid="91" grpId="0"/>
      <p:bldP spid="92" grpId="0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623720" y="4437112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Forme libre 85"/>
          <p:cNvSpPr/>
          <p:nvPr/>
        </p:nvSpPr>
        <p:spPr>
          <a:xfrm>
            <a:off x="7380312" y="4797152"/>
            <a:ext cx="1219200" cy="946150"/>
          </a:xfrm>
          <a:custGeom>
            <a:avLst/>
            <a:gdLst>
              <a:gd name="connsiteX0" fmla="*/ 3175 w 1219200"/>
              <a:gd name="connsiteY0" fmla="*/ 939800 h 946150"/>
              <a:gd name="connsiteX1" fmla="*/ 0 w 1219200"/>
              <a:gd name="connsiteY1" fmla="*/ 0 h 946150"/>
              <a:gd name="connsiteX2" fmla="*/ 123825 w 1219200"/>
              <a:gd name="connsiteY2" fmla="*/ 212725 h 946150"/>
              <a:gd name="connsiteX3" fmla="*/ 317500 w 1219200"/>
              <a:gd name="connsiteY3" fmla="*/ 365125 h 946150"/>
              <a:gd name="connsiteX4" fmla="*/ 622300 w 1219200"/>
              <a:gd name="connsiteY4" fmla="*/ 536575 h 946150"/>
              <a:gd name="connsiteX5" fmla="*/ 965200 w 1219200"/>
              <a:gd name="connsiteY5" fmla="*/ 663575 h 946150"/>
              <a:gd name="connsiteX6" fmla="*/ 1168400 w 1219200"/>
              <a:gd name="connsiteY6" fmla="*/ 727075 h 946150"/>
              <a:gd name="connsiteX7" fmla="*/ 1216025 w 1219200"/>
              <a:gd name="connsiteY7" fmla="*/ 739775 h 946150"/>
              <a:gd name="connsiteX8" fmla="*/ 1219200 w 1219200"/>
              <a:gd name="connsiteY8" fmla="*/ 946150 h 946150"/>
              <a:gd name="connsiteX9" fmla="*/ 3175 w 1219200"/>
              <a:gd name="connsiteY9" fmla="*/ 93980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946150">
                <a:moveTo>
                  <a:pt x="3175" y="939800"/>
                </a:moveTo>
                <a:cubicBezTo>
                  <a:pt x="2117" y="626533"/>
                  <a:pt x="1058" y="313267"/>
                  <a:pt x="0" y="0"/>
                </a:cubicBezTo>
                <a:lnTo>
                  <a:pt x="123825" y="212725"/>
                </a:lnTo>
                <a:lnTo>
                  <a:pt x="317500" y="365125"/>
                </a:lnTo>
                <a:lnTo>
                  <a:pt x="622300" y="536575"/>
                </a:lnTo>
                <a:lnTo>
                  <a:pt x="965200" y="663575"/>
                </a:lnTo>
                <a:lnTo>
                  <a:pt x="1168400" y="727075"/>
                </a:lnTo>
                <a:lnTo>
                  <a:pt x="1216025" y="739775"/>
                </a:lnTo>
                <a:cubicBezTo>
                  <a:pt x="1217083" y="808567"/>
                  <a:pt x="1218142" y="877358"/>
                  <a:pt x="1219200" y="946150"/>
                </a:cubicBezTo>
                <a:lnTo>
                  <a:pt x="3175" y="939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623720" y="1772816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Forme libre 84"/>
          <p:cNvSpPr/>
          <p:nvPr/>
        </p:nvSpPr>
        <p:spPr>
          <a:xfrm>
            <a:off x="7381875" y="2133600"/>
            <a:ext cx="1219200" cy="946150"/>
          </a:xfrm>
          <a:custGeom>
            <a:avLst/>
            <a:gdLst>
              <a:gd name="connsiteX0" fmla="*/ 3175 w 1219200"/>
              <a:gd name="connsiteY0" fmla="*/ 939800 h 946150"/>
              <a:gd name="connsiteX1" fmla="*/ 0 w 1219200"/>
              <a:gd name="connsiteY1" fmla="*/ 0 h 946150"/>
              <a:gd name="connsiteX2" fmla="*/ 123825 w 1219200"/>
              <a:gd name="connsiteY2" fmla="*/ 212725 h 946150"/>
              <a:gd name="connsiteX3" fmla="*/ 317500 w 1219200"/>
              <a:gd name="connsiteY3" fmla="*/ 365125 h 946150"/>
              <a:gd name="connsiteX4" fmla="*/ 622300 w 1219200"/>
              <a:gd name="connsiteY4" fmla="*/ 536575 h 946150"/>
              <a:gd name="connsiteX5" fmla="*/ 965200 w 1219200"/>
              <a:gd name="connsiteY5" fmla="*/ 663575 h 946150"/>
              <a:gd name="connsiteX6" fmla="*/ 1168400 w 1219200"/>
              <a:gd name="connsiteY6" fmla="*/ 727075 h 946150"/>
              <a:gd name="connsiteX7" fmla="*/ 1216025 w 1219200"/>
              <a:gd name="connsiteY7" fmla="*/ 739775 h 946150"/>
              <a:gd name="connsiteX8" fmla="*/ 1219200 w 1219200"/>
              <a:gd name="connsiteY8" fmla="*/ 946150 h 946150"/>
              <a:gd name="connsiteX9" fmla="*/ 3175 w 1219200"/>
              <a:gd name="connsiteY9" fmla="*/ 93980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946150">
                <a:moveTo>
                  <a:pt x="3175" y="939800"/>
                </a:moveTo>
                <a:cubicBezTo>
                  <a:pt x="2117" y="626533"/>
                  <a:pt x="1058" y="313267"/>
                  <a:pt x="0" y="0"/>
                </a:cubicBezTo>
                <a:lnTo>
                  <a:pt x="123825" y="212725"/>
                </a:lnTo>
                <a:lnTo>
                  <a:pt x="317500" y="365125"/>
                </a:lnTo>
                <a:lnTo>
                  <a:pt x="622300" y="536575"/>
                </a:lnTo>
                <a:lnTo>
                  <a:pt x="965200" y="663575"/>
                </a:lnTo>
                <a:lnTo>
                  <a:pt x="1168400" y="727075"/>
                </a:lnTo>
                <a:lnTo>
                  <a:pt x="1216025" y="739775"/>
                </a:lnTo>
                <a:cubicBezTo>
                  <a:pt x="1217083" y="808567"/>
                  <a:pt x="1218142" y="877358"/>
                  <a:pt x="1219200" y="946150"/>
                </a:cubicBezTo>
                <a:lnTo>
                  <a:pt x="3175" y="939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623720" y="9899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83"/>
          <p:cNvSpPr/>
          <p:nvPr/>
        </p:nvSpPr>
        <p:spPr>
          <a:xfrm>
            <a:off x="7380312" y="441947"/>
            <a:ext cx="1224136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 rot="5400000" flipV="1">
            <a:off x="7840429" y="-67026"/>
            <a:ext cx="303903" cy="1368151"/>
            <a:chOff x="6667500" y="1028700"/>
            <a:chExt cx="0" cy="457200"/>
          </a:xfrm>
        </p:grpSpPr>
        <p:cxnSp>
          <p:nvCxnSpPr>
            <p:cNvPr id="4" name="AutoShape 15"/>
            <p:cNvCxnSpPr>
              <a:cxnSpLocks noChangeShapeType="1"/>
            </p:cNvCxnSpPr>
            <p:nvPr/>
          </p:nvCxnSpPr>
          <p:spPr bwMode="auto">
            <a:xfrm>
              <a:off x="6667500" y="1028700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" name="AutoShape 16"/>
            <p:cNvCxnSpPr>
              <a:cxnSpLocks noChangeShapeType="1"/>
            </p:cNvCxnSpPr>
            <p:nvPr/>
          </p:nvCxnSpPr>
          <p:spPr bwMode="auto">
            <a:xfrm flipV="1">
              <a:off x="6667500" y="1223963"/>
              <a:ext cx="0" cy="2238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6" name="Rectangle 5"/>
          <p:cNvSpPr/>
          <p:nvPr/>
        </p:nvSpPr>
        <p:spPr>
          <a:xfrm>
            <a:off x="0" y="-13219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Compression ISOBARE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92280" y="-30171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8460432" y="329869"/>
            <a:ext cx="258944" cy="268831"/>
            <a:chOff x="8476" y="11988"/>
            <a:chExt cx="240" cy="239"/>
          </a:xfrm>
        </p:grpSpPr>
        <p:cxnSp>
          <p:nvCxnSpPr>
            <p:cNvPr id="9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16416" y="-30171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380312" y="545893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604448" y="545893"/>
            <a:ext cx="0" cy="86409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6732240" y="473885"/>
            <a:ext cx="720080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36296" y="1337981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316416" y="1337981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7236296" y="297931"/>
            <a:ext cx="258944" cy="268831"/>
            <a:chOff x="8476" y="11988"/>
            <a:chExt cx="240" cy="239"/>
          </a:xfrm>
        </p:grpSpPr>
        <p:cxnSp>
          <p:nvCxnSpPr>
            <p:cNvPr id="18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23528" y="778869"/>
            <a:ext cx="583264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aire sous la courbe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 l="50557" t="46199" r="17314" b="47921"/>
          <a:stretch>
            <a:fillRect/>
          </a:stretch>
        </p:blipFill>
        <p:spPr bwMode="auto">
          <a:xfrm>
            <a:off x="1619672" y="446183"/>
            <a:ext cx="3456384" cy="35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23528" y="418829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5796136" y="225923"/>
            <a:ext cx="106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ext</a:t>
            </a:r>
            <a:endParaRPr lang="fr-FR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0" y="1409989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Détente ISOTHERME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4252" t="30240" r="74486" b="58000"/>
          <a:stretch>
            <a:fillRect/>
          </a:stretch>
        </p:blipFill>
        <p:spPr bwMode="auto">
          <a:xfrm>
            <a:off x="179512" y="1882107"/>
            <a:ext cx="254599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 l="38689" t="30240" r="42411" b="58000"/>
          <a:stretch>
            <a:fillRect/>
          </a:stretch>
        </p:blipFill>
        <p:spPr bwMode="auto">
          <a:xfrm>
            <a:off x="2987824" y="1882107"/>
            <a:ext cx="2263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/>
          <a:srcRect l="71093" t="30240" r="11171" b="58000"/>
          <a:stretch>
            <a:fillRect/>
          </a:stretch>
        </p:blipFill>
        <p:spPr bwMode="auto">
          <a:xfrm>
            <a:off x="2987824" y="2708920"/>
            <a:ext cx="21237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/>
          <a:srcRect l="4252" t="41999" r="65981" b="47081"/>
          <a:stretch>
            <a:fillRect/>
          </a:stretch>
        </p:blipFill>
        <p:spPr bwMode="auto">
          <a:xfrm>
            <a:off x="179512" y="3356992"/>
            <a:ext cx="38385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30"/>
          <p:cNvCxnSpPr/>
          <p:nvPr/>
        </p:nvCxnSpPr>
        <p:spPr>
          <a:xfrm>
            <a:off x="7380312" y="2132856"/>
            <a:ext cx="0" cy="104005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8604448" y="2852936"/>
            <a:ext cx="0" cy="43204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6804248" y="2132856"/>
            <a:ext cx="504056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36296" y="3100898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8316416" y="3100898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6372200" y="1916832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baseline="-25000" dirty="0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4211960" y="3573016"/>
            <a:ext cx="583264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opposé de l’aire sous la courbe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6876256" y="2852936"/>
            <a:ext cx="1728192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444208" y="2636912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baseline="-25000" dirty="0"/>
          </a:p>
        </p:txBody>
      </p: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8460432" y="2708920"/>
            <a:ext cx="258944" cy="268831"/>
            <a:chOff x="8476" y="11988"/>
            <a:chExt cx="240" cy="239"/>
          </a:xfrm>
        </p:grpSpPr>
        <p:cxnSp>
          <p:nvCxnSpPr>
            <p:cNvPr id="54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6" name="Group 3"/>
          <p:cNvGrpSpPr>
            <a:grpSpLocks/>
          </p:cNvGrpSpPr>
          <p:nvPr/>
        </p:nvGrpSpPr>
        <p:grpSpPr bwMode="auto">
          <a:xfrm>
            <a:off x="7236296" y="1956902"/>
            <a:ext cx="258944" cy="268831"/>
            <a:chOff x="8476" y="11988"/>
            <a:chExt cx="240" cy="239"/>
          </a:xfrm>
        </p:grpSpPr>
        <p:cxnSp>
          <p:nvCxnSpPr>
            <p:cNvPr id="5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8316416" y="2348880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380312" y="1772816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7380312" y="2132856"/>
            <a:ext cx="1152128" cy="720080"/>
            <a:chOff x="3020" y="4780"/>
            <a:chExt cx="1930" cy="1519"/>
          </a:xfrm>
        </p:grpSpPr>
        <p:sp>
          <p:nvSpPr>
            <p:cNvPr id="48132" name="Freeform 4"/>
            <p:cNvSpPr>
              <a:spLocks/>
            </p:cNvSpPr>
            <p:nvPr/>
          </p:nvSpPr>
          <p:spPr bwMode="auto">
            <a:xfrm>
              <a:off x="3020" y="4780"/>
              <a:ext cx="1930" cy="1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0" y="885"/>
                </a:cxn>
                <a:cxn ang="0">
                  <a:pos x="1930" y="1519"/>
                </a:cxn>
              </a:cxnLst>
              <a:rect l="0" t="0" r="r" b="b"/>
              <a:pathLst>
                <a:path w="1930" h="1519">
                  <a:moveTo>
                    <a:pt x="0" y="0"/>
                  </a:moveTo>
                  <a:cubicBezTo>
                    <a:pt x="154" y="316"/>
                    <a:pt x="308" y="632"/>
                    <a:pt x="630" y="885"/>
                  </a:cubicBezTo>
                  <a:cubicBezTo>
                    <a:pt x="952" y="1138"/>
                    <a:pt x="1441" y="1328"/>
                    <a:pt x="1930" y="151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33" name="Freeform 5"/>
            <p:cNvSpPr>
              <a:spLocks noChangeAspect="1"/>
            </p:cNvSpPr>
            <p:nvPr/>
          </p:nvSpPr>
          <p:spPr bwMode="auto">
            <a:xfrm>
              <a:off x="3360" y="5370"/>
              <a:ext cx="520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4" y="346"/>
                </a:cxn>
                <a:cxn ang="0">
                  <a:pos x="520" y="450"/>
                </a:cxn>
              </a:cxnLst>
              <a:rect l="0" t="0" r="r" b="b"/>
              <a:pathLst>
                <a:path w="520" h="450">
                  <a:moveTo>
                    <a:pt x="0" y="0"/>
                  </a:moveTo>
                  <a:cubicBezTo>
                    <a:pt x="56" y="58"/>
                    <a:pt x="257" y="271"/>
                    <a:pt x="344" y="346"/>
                  </a:cubicBezTo>
                  <a:cubicBezTo>
                    <a:pt x="431" y="421"/>
                    <a:pt x="483" y="428"/>
                    <a:pt x="520" y="45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0" y="4190917"/>
            <a:ext cx="694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Compression ISOTHERME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/>
          <a:srcRect l="4252" t="41999" r="65981" b="47081"/>
          <a:stretch>
            <a:fillRect/>
          </a:stretch>
        </p:blipFill>
        <p:spPr bwMode="auto">
          <a:xfrm>
            <a:off x="1835696" y="4581128"/>
            <a:ext cx="3600400" cy="7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1403648" y="5373216"/>
            <a:ext cx="388843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aire sous la courbe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7380312" y="4797152"/>
            <a:ext cx="0" cy="104005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8604448" y="5517232"/>
            <a:ext cx="0" cy="43204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>
            <a:off x="6804248" y="4797152"/>
            <a:ext cx="504056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236296" y="5765194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8316416" y="5765194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73" name="Rectangle 72"/>
          <p:cNvSpPr/>
          <p:nvPr/>
        </p:nvSpPr>
        <p:spPr>
          <a:xfrm>
            <a:off x="6372200" y="4581128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baseline="-25000" dirty="0"/>
          </a:p>
        </p:txBody>
      </p:sp>
      <p:cxnSp>
        <p:nvCxnSpPr>
          <p:cNvPr id="74" name="Connecteur droit 73"/>
          <p:cNvCxnSpPr/>
          <p:nvPr/>
        </p:nvCxnSpPr>
        <p:spPr>
          <a:xfrm flipH="1">
            <a:off x="6876256" y="5517232"/>
            <a:ext cx="1728192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444208" y="5301208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baseline="-25000" dirty="0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8316416" y="5013176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80312" y="4437112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Group 3"/>
          <p:cNvGrpSpPr>
            <a:grpSpLocks/>
          </p:cNvGrpSpPr>
          <p:nvPr/>
        </p:nvGrpSpPr>
        <p:grpSpPr bwMode="auto">
          <a:xfrm>
            <a:off x="8460432" y="5373216"/>
            <a:ext cx="258944" cy="268831"/>
            <a:chOff x="8476" y="11988"/>
            <a:chExt cx="240" cy="239"/>
          </a:xfrm>
        </p:grpSpPr>
        <p:cxnSp>
          <p:nvCxnSpPr>
            <p:cNvPr id="79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1" name="Group 3"/>
          <p:cNvGrpSpPr>
            <a:grpSpLocks/>
          </p:cNvGrpSpPr>
          <p:nvPr/>
        </p:nvGrpSpPr>
        <p:grpSpPr bwMode="auto">
          <a:xfrm>
            <a:off x="7236296" y="4621198"/>
            <a:ext cx="258944" cy="268831"/>
            <a:chOff x="8476" y="11988"/>
            <a:chExt cx="240" cy="239"/>
          </a:xfrm>
        </p:grpSpPr>
        <p:cxnSp>
          <p:nvCxnSpPr>
            <p:cNvPr id="82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7380312" y="4797152"/>
            <a:ext cx="1152128" cy="720080"/>
            <a:chOff x="5470" y="4780"/>
            <a:chExt cx="1930" cy="1519"/>
          </a:xfrm>
        </p:grpSpPr>
        <p:sp>
          <p:nvSpPr>
            <p:cNvPr id="48135" name="Freeform 7"/>
            <p:cNvSpPr>
              <a:spLocks/>
            </p:cNvSpPr>
            <p:nvPr/>
          </p:nvSpPr>
          <p:spPr bwMode="auto">
            <a:xfrm>
              <a:off x="5470" y="4780"/>
              <a:ext cx="1930" cy="1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0" y="885"/>
                </a:cxn>
                <a:cxn ang="0">
                  <a:pos x="1930" y="1519"/>
                </a:cxn>
              </a:cxnLst>
              <a:rect l="0" t="0" r="r" b="b"/>
              <a:pathLst>
                <a:path w="1930" h="1519">
                  <a:moveTo>
                    <a:pt x="0" y="0"/>
                  </a:moveTo>
                  <a:cubicBezTo>
                    <a:pt x="154" y="316"/>
                    <a:pt x="308" y="632"/>
                    <a:pt x="630" y="885"/>
                  </a:cubicBezTo>
                  <a:cubicBezTo>
                    <a:pt x="952" y="1138"/>
                    <a:pt x="1441" y="1328"/>
                    <a:pt x="1930" y="151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36" name="Freeform 8"/>
            <p:cNvSpPr>
              <a:spLocks noChangeAspect="1"/>
            </p:cNvSpPr>
            <p:nvPr/>
          </p:nvSpPr>
          <p:spPr bwMode="auto">
            <a:xfrm>
              <a:off x="5990" y="5550"/>
              <a:ext cx="610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0" y="280"/>
                </a:cxn>
                <a:cxn ang="0">
                  <a:pos x="610" y="410"/>
                </a:cxn>
              </a:cxnLst>
              <a:rect l="0" t="0" r="r" b="b"/>
              <a:pathLst>
                <a:path w="610" h="410">
                  <a:moveTo>
                    <a:pt x="0" y="0"/>
                  </a:moveTo>
                  <a:cubicBezTo>
                    <a:pt x="55" y="47"/>
                    <a:pt x="228" y="212"/>
                    <a:pt x="330" y="280"/>
                  </a:cubicBezTo>
                  <a:cubicBezTo>
                    <a:pt x="432" y="348"/>
                    <a:pt x="552" y="383"/>
                    <a:pt x="610" y="41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467544" y="4725144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</a:t>
            </a:r>
            <a:endParaRPr lang="fr-FR" dirty="0"/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6078677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971550" y="6150114"/>
            <a:ext cx="817245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i="1" dirty="0" smtClean="0"/>
              <a:t>Pour les </a:t>
            </a:r>
            <a:r>
              <a:rPr lang="fr-FR" sz="2000" b="1" i="1" dirty="0" smtClean="0"/>
              <a:t>systèmes fermés</a:t>
            </a:r>
            <a:r>
              <a:rPr lang="fr-FR" sz="2000" i="1" dirty="0" smtClean="0"/>
              <a:t>, l’allure d’un </a:t>
            </a:r>
            <a:r>
              <a:rPr lang="fr-FR" sz="2000" b="1" u="sng" dirty="0" smtClean="0"/>
              <a:t>diagramme de Clapeyron (</a:t>
            </a:r>
            <a:r>
              <a:rPr lang="fr-FR" sz="2000" b="1" u="sng" dirty="0" err="1" smtClean="0"/>
              <a:t>P,v</a:t>
            </a:r>
            <a:r>
              <a:rPr lang="fr-FR" sz="2000" b="1" u="sng" dirty="0" smtClean="0"/>
              <a:t>)</a:t>
            </a:r>
            <a:r>
              <a:rPr lang="fr-FR" sz="2000" b="1" dirty="0" smtClean="0"/>
              <a:t> </a:t>
            </a:r>
            <a:r>
              <a:rPr lang="fr-FR" sz="2000" i="1" dirty="0" smtClean="0"/>
              <a:t>est la même que celle d’un </a:t>
            </a:r>
            <a:r>
              <a:rPr lang="fr-FR" sz="2000" b="1" u="sng" dirty="0" smtClean="0"/>
              <a:t>diagramme de Watt (P,V) </a:t>
            </a:r>
            <a:r>
              <a:rPr lang="fr-FR" sz="2000" dirty="0" smtClean="0"/>
              <a:t>.</a:t>
            </a:r>
            <a:endParaRPr lang="fr-FR" sz="2000" b="1" u="sng" dirty="0"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5" grpId="0" animBg="1"/>
      <p:bldP spid="34" grpId="0"/>
      <p:bldP spid="35" grpId="0"/>
      <p:bldP spid="36" grpId="0"/>
      <p:bldP spid="37" grpId="0"/>
      <p:bldP spid="50" grpId="0"/>
      <p:bldP spid="59" grpId="0"/>
      <p:bldP spid="60" grpId="0"/>
      <p:bldP spid="66" grpId="0"/>
      <p:bldP spid="71" grpId="0"/>
      <p:bldP spid="72" grpId="0"/>
      <p:bldP spid="73" grpId="0"/>
      <p:bldP spid="75" grpId="0"/>
      <p:bldP spid="76" grpId="0"/>
      <p:bldP spid="77" grpId="0"/>
      <p:bldP spid="87" grpId="0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71819" t="49559" r="9281" b="30281"/>
          <a:stretch>
            <a:fillRect/>
          </a:stretch>
        </p:blipFill>
        <p:spPr bwMode="auto">
          <a:xfrm>
            <a:off x="6623720" y="216024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orme libre 34"/>
          <p:cNvSpPr/>
          <p:nvPr/>
        </p:nvSpPr>
        <p:spPr>
          <a:xfrm>
            <a:off x="7380312" y="577255"/>
            <a:ext cx="1219200" cy="946150"/>
          </a:xfrm>
          <a:custGeom>
            <a:avLst/>
            <a:gdLst>
              <a:gd name="connsiteX0" fmla="*/ 3175 w 1219200"/>
              <a:gd name="connsiteY0" fmla="*/ 939800 h 946150"/>
              <a:gd name="connsiteX1" fmla="*/ 0 w 1219200"/>
              <a:gd name="connsiteY1" fmla="*/ 0 h 946150"/>
              <a:gd name="connsiteX2" fmla="*/ 123825 w 1219200"/>
              <a:gd name="connsiteY2" fmla="*/ 212725 h 946150"/>
              <a:gd name="connsiteX3" fmla="*/ 317500 w 1219200"/>
              <a:gd name="connsiteY3" fmla="*/ 365125 h 946150"/>
              <a:gd name="connsiteX4" fmla="*/ 622300 w 1219200"/>
              <a:gd name="connsiteY4" fmla="*/ 536575 h 946150"/>
              <a:gd name="connsiteX5" fmla="*/ 965200 w 1219200"/>
              <a:gd name="connsiteY5" fmla="*/ 663575 h 946150"/>
              <a:gd name="connsiteX6" fmla="*/ 1168400 w 1219200"/>
              <a:gd name="connsiteY6" fmla="*/ 727075 h 946150"/>
              <a:gd name="connsiteX7" fmla="*/ 1216025 w 1219200"/>
              <a:gd name="connsiteY7" fmla="*/ 739775 h 946150"/>
              <a:gd name="connsiteX8" fmla="*/ 1219200 w 1219200"/>
              <a:gd name="connsiteY8" fmla="*/ 946150 h 946150"/>
              <a:gd name="connsiteX9" fmla="*/ 3175 w 1219200"/>
              <a:gd name="connsiteY9" fmla="*/ 93980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946150">
                <a:moveTo>
                  <a:pt x="3175" y="939800"/>
                </a:moveTo>
                <a:cubicBezTo>
                  <a:pt x="2117" y="626533"/>
                  <a:pt x="1058" y="313267"/>
                  <a:pt x="0" y="0"/>
                </a:cubicBezTo>
                <a:lnTo>
                  <a:pt x="123825" y="212725"/>
                </a:lnTo>
                <a:lnTo>
                  <a:pt x="317500" y="365125"/>
                </a:lnTo>
                <a:lnTo>
                  <a:pt x="622300" y="536575"/>
                </a:lnTo>
                <a:lnTo>
                  <a:pt x="965200" y="663575"/>
                </a:lnTo>
                <a:lnTo>
                  <a:pt x="1168400" y="727075"/>
                </a:lnTo>
                <a:lnTo>
                  <a:pt x="1216025" y="739775"/>
                </a:lnTo>
                <a:cubicBezTo>
                  <a:pt x="1217083" y="808567"/>
                  <a:pt x="1218142" y="877358"/>
                  <a:pt x="1219200" y="946150"/>
                </a:cubicBezTo>
                <a:lnTo>
                  <a:pt x="3175" y="939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-30171"/>
            <a:ext cx="694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Compression ISOTHERME réversible d’un gaz parfait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252" t="41999" r="65981" b="47081"/>
          <a:stretch>
            <a:fillRect/>
          </a:stretch>
        </p:blipFill>
        <p:spPr bwMode="auto">
          <a:xfrm>
            <a:off x="1835696" y="360040"/>
            <a:ext cx="348961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03648" y="1152128"/>
            <a:ext cx="388843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aire sous la courbe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380312" y="576064"/>
            <a:ext cx="0" cy="104005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604448" y="1296144"/>
            <a:ext cx="0" cy="43204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6804248" y="576064"/>
            <a:ext cx="504056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1544106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316416" y="1544106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372200" y="360040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endParaRPr lang="fr-FR" baseline="-25000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6876256" y="1296144"/>
            <a:ext cx="1728192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44208" y="1080120"/>
            <a:ext cx="46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endParaRPr lang="fr-FR" baseline="-25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16416" y="79208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380312" y="2160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EF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8460432" y="1152128"/>
            <a:ext cx="258944" cy="268831"/>
            <a:chOff x="8476" y="11988"/>
            <a:chExt cx="240" cy="239"/>
          </a:xfrm>
        </p:grpSpPr>
        <p:cxnSp>
          <p:nvCxnSpPr>
            <p:cNvPr id="1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7236296" y="400110"/>
            <a:ext cx="258944" cy="268831"/>
            <a:chOff x="8476" y="11988"/>
            <a:chExt cx="240" cy="239"/>
          </a:xfrm>
        </p:grpSpPr>
        <p:cxnSp>
          <p:nvCxnSpPr>
            <p:cNvPr id="20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7380312" y="576064"/>
            <a:ext cx="1152128" cy="720080"/>
            <a:chOff x="5470" y="4780"/>
            <a:chExt cx="1930" cy="1519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5470" y="4780"/>
              <a:ext cx="1930" cy="1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0" y="885"/>
                </a:cxn>
                <a:cxn ang="0">
                  <a:pos x="1930" y="1519"/>
                </a:cxn>
              </a:cxnLst>
              <a:rect l="0" t="0" r="r" b="b"/>
              <a:pathLst>
                <a:path w="1930" h="1519">
                  <a:moveTo>
                    <a:pt x="0" y="0"/>
                  </a:moveTo>
                  <a:cubicBezTo>
                    <a:pt x="154" y="316"/>
                    <a:pt x="308" y="632"/>
                    <a:pt x="630" y="885"/>
                  </a:cubicBezTo>
                  <a:cubicBezTo>
                    <a:pt x="952" y="1138"/>
                    <a:pt x="1441" y="1328"/>
                    <a:pt x="1930" y="151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/>
            <p:cNvSpPr>
              <a:spLocks noChangeAspect="1"/>
            </p:cNvSpPr>
            <p:nvPr/>
          </p:nvSpPr>
          <p:spPr bwMode="auto">
            <a:xfrm>
              <a:off x="5990" y="5550"/>
              <a:ext cx="610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0" y="280"/>
                </a:cxn>
                <a:cxn ang="0">
                  <a:pos x="610" y="410"/>
                </a:cxn>
              </a:cxnLst>
              <a:rect l="0" t="0" r="r" b="b"/>
              <a:pathLst>
                <a:path w="610" h="410">
                  <a:moveTo>
                    <a:pt x="0" y="0"/>
                  </a:moveTo>
                  <a:cubicBezTo>
                    <a:pt x="55" y="47"/>
                    <a:pt x="228" y="212"/>
                    <a:pt x="330" y="280"/>
                  </a:cubicBezTo>
                  <a:cubicBezTo>
                    <a:pt x="432" y="348"/>
                    <a:pt x="552" y="383"/>
                    <a:pt x="610" y="41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67544" y="504056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</a:t>
            </a:r>
            <a:endParaRPr lang="fr-FR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44824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619672" y="1929026"/>
            <a:ext cx="7524328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i="1" dirty="0" smtClean="0"/>
              <a:t>Pour les </a:t>
            </a:r>
            <a:r>
              <a:rPr lang="fr-FR" sz="2000" b="1" i="1" dirty="0" smtClean="0"/>
              <a:t>systèmes fermés</a:t>
            </a:r>
            <a:r>
              <a:rPr lang="fr-FR" sz="2000" i="1" dirty="0" smtClean="0"/>
              <a:t>, l’allure d’un </a:t>
            </a:r>
            <a:r>
              <a:rPr lang="fr-FR" sz="2000" b="1" u="sng" dirty="0" smtClean="0"/>
              <a:t>diagramme de Clapeyron (</a:t>
            </a:r>
            <a:r>
              <a:rPr lang="fr-FR" sz="2000" b="1" u="sng" dirty="0" err="1" smtClean="0"/>
              <a:t>P,v</a:t>
            </a:r>
            <a:r>
              <a:rPr lang="fr-FR" sz="2000" b="1" u="sng" dirty="0" smtClean="0"/>
              <a:t>)</a:t>
            </a:r>
            <a:r>
              <a:rPr lang="fr-FR" sz="2000" b="1" dirty="0" smtClean="0"/>
              <a:t> </a:t>
            </a:r>
            <a:r>
              <a:rPr lang="fr-FR" sz="2000" i="1" dirty="0" smtClean="0"/>
              <a:t>est la même que celle d’un </a:t>
            </a:r>
            <a:r>
              <a:rPr lang="fr-FR" sz="2000" b="1" u="sng" dirty="0" smtClean="0"/>
              <a:t>diagramme de Watt (P,V) </a:t>
            </a:r>
            <a:r>
              <a:rPr lang="fr-FR" sz="2000" dirty="0" smtClean="0"/>
              <a:t>.</a:t>
            </a:r>
            <a:endParaRPr lang="fr-FR" sz="2000" b="1" u="sng" dirty="0">
              <a:sym typeface="Wingdings 2" pitchFamily="18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4456" y="3133417"/>
            <a:ext cx="7699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Echange d’énergie par </a:t>
            </a:r>
            <a:r>
              <a:rPr lang="fr-FR" sz="2200" b="1" u="sng" dirty="0" smtClean="0">
                <a:latin typeface="Bookman Old Style" pitchFamily="18" charset="0"/>
              </a:rPr>
              <a:t>TRANSFERT THERMIQUE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3568" y="3565465"/>
            <a:ext cx="7776864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TRANSFERT THERMIQUE</a:t>
            </a:r>
            <a:r>
              <a:rPr lang="fr-FR" sz="2000" dirty="0" smtClean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énergie </a:t>
            </a:r>
            <a:r>
              <a:rPr lang="fr-FR" sz="2000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échangée par un système avec l'extérieur </a:t>
            </a:r>
            <a:r>
              <a:rPr lang="fr-FR" sz="2000" dirty="0" smtClean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sous forme</a:t>
            </a:r>
            <a:r>
              <a:rPr lang="fr-FR" sz="2000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r>
              <a:rPr lang="fr-FR" sz="2000" b="1" i="1" dirty="0" smtClean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microscopique </a:t>
            </a:r>
            <a:r>
              <a:rPr lang="fr-FR" sz="2000" b="1" i="1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et </a:t>
            </a:r>
            <a:r>
              <a:rPr lang="fr-FR" sz="2000" b="1" i="1" dirty="0" smtClean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désordonnée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544" y="4509120"/>
            <a:ext cx="2304256" cy="43088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Se note 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 </a:t>
            </a:r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200" b="1" dirty="0" err="1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2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31840" y="4509120"/>
            <a:ext cx="2448272" cy="43088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S’exprime en 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40152" y="4509120"/>
            <a:ext cx="2880320" cy="43088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algébrique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221649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91680" y="5221649"/>
            <a:ext cx="7452320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Il existe des transformations thermodynamiques au cours desquelles les </a:t>
            </a:r>
            <a:r>
              <a:rPr lang="fr-FR" sz="2000" b="1" i="1" dirty="0" smtClean="0"/>
              <a:t>systèmes ne réalisent aucun transfert thermique avec l’extérieur</a:t>
            </a:r>
            <a:r>
              <a:rPr lang="fr-FR" sz="2000" i="1" dirty="0" smtClean="0"/>
              <a:t> </a:t>
            </a:r>
            <a:r>
              <a:rPr lang="fr-FR" sz="2000" dirty="0" smtClean="0"/>
              <a:t>(</a:t>
            </a:r>
            <a:r>
              <a:rPr lang="fr-FR" sz="2000" b="1" dirty="0" smtClean="0"/>
              <a:t>Q = 0</a:t>
            </a:r>
            <a:r>
              <a:rPr lang="fr-FR" sz="2000" dirty="0" smtClean="0"/>
              <a:t>)</a:t>
            </a:r>
            <a:r>
              <a:rPr lang="fr-FR" sz="2000" i="1" dirty="0" smtClean="0"/>
              <a:t> : ces transformations sont dites </a:t>
            </a:r>
            <a:r>
              <a:rPr lang="fr-FR" sz="2000" b="1" u="sng" dirty="0" smtClean="0"/>
              <a:t>ADIABATIQUES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0"/>
            <a:ext cx="7699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Echange d’énergie par </a:t>
            </a:r>
            <a:r>
              <a:rPr lang="fr-FR" sz="2200" b="1" u="sng" dirty="0" smtClean="0">
                <a:latin typeface="Bookman Old Style" pitchFamily="18" charset="0"/>
              </a:rPr>
              <a:t>TRANSFERT THERMIQUE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5527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1439" y="4339396"/>
            <a:ext cx="2929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4370173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536" y="4370173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478728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Partie la plus froide du système qui s’échauffe au contact de la partie la plus chaude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;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l’énergie microscopique de vibration du réseau cristallin augmente 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Fluides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’énergie cinétique microscopique d’agitation des particules augmente 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cs typeface="Arial" pitchFamily="34" charset="0"/>
              </a:rPr>
              <a:t>- </a:t>
            </a:r>
            <a:r>
              <a:rPr lang="fr-FR" sz="2000" b="1" dirty="0" smtClean="0">
                <a:solidFill>
                  <a:srgbClr val="FF0000"/>
                </a:solidFill>
                <a:cs typeface="Arial" pitchFamily="34" charset="0"/>
              </a:rPr>
              <a:t>Pas de mouvement de matière à l’échelle macroscopique</a:t>
            </a:r>
            <a:r>
              <a:rPr lang="fr-FR" sz="2000" dirty="0" smtClean="0">
                <a:cs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cs typeface="Arial" pitchFamily="34" charset="0"/>
              </a:rPr>
              <a:t>- Transfert dans le sens des températures décroissantes.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91999" y="6427628"/>
            <a:ext cx="6336704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Tous les systèmes mais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principalement les solides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6407643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3"/>
              </a:rPr>
              <a:t>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Systèmes concernés</a:t>
            </a:r>
            <a:r>
              <a:rPr lang="fr-FR" sz="2000" dirty="0" smtClean="0"/>
              <a:t> :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5" grpId="0" animBg="1"/>
      <p:bldP spid="6" grpId="0"/>
      <p:bldP spid="46083" grpId="0"/>
      <p:bldP spid="4608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0"/>
            <a:ext cx="7699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Echange d’énergie par </a:t>
            </a:r>
            <a:r>
              <a:rPr lang="fr-FR" sz="2200" b="1" u="sng" dirty="0" smtClean="0">
                <a:latin typeface="Bookman Old Style" pitchFamily="18" charset="0"/>
              </a:rPr>
              <a:t>TRANSFERT THERMIQUE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5527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114945" y="5342439"/>
            <a:ext cx="2602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5373216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536" y="5373216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7332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cs typeface="Arial" pitchFamily="34" charset="0"/>
              </a:rPr>
              <a:t>- </a:t>
            </a:r>
            <a:r>
              <a:rPr lang="fr-FR" sz="2000" b="1" dirty="0" smtClean="0">
                <a:solidFill>
                  <a:srgbClr val="FF0000"/>
                </a:solidFill>
                <a:cs typeface="Arial" pitchFamily="34" charset="0"/>
              </a:rPr>
              <a:t>Mouvement de matière à l’échelle macroscopique</a:t>
            </a:r>
            <a:r>
              <a:rPr lang="fr-FR" sz="2000" dirty="0" smtClean="0">
                <a:cs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cs typeface="Arial" pitchFamily="34" charset="0"/>
              </a:rPr>
              <a:t>- Peut être forcée ou naturelle.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91999" y="6427628"/>
            <a:ext cx="34962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liquides et les gaz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6407643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3"/>
              </a:rPr>
              <a:t>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Systèmes concernés</a:t>
            </a:r>
            <a:r>
              <a:rPr lang="fr-FR" sz="2000" dirty="0" smtClean="0"/>
              <a:t> : </a:t>
            </a:r>
            <a:endParaRPr lang="fr-FR" sz="2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51439" y="4365104"/>
            <a:ext cx="2929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9512" y="4395881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95536" y="4395881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91999" y="4849075"/>
            <a:ext cx="6336704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Tous les systèmes mais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principalement les solides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552" y="4829090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3"/>
              </a:rPr>
              <a:t>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Systèmes concernés</a:t>
            </a:r>
            <a:r>
              <a:rPr lang="fr-FR" sz="2000" dirty="0" smtClean="0"/>
              <a:t> :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5" grpId="0" animBg="1"/>
      <p:bldP spid="6" grpId="0"/>
      <p:bldP spid="46083" grpId="0"/>
      <p:bldP spid="4608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4624"/>
            <a:ext cx="65527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114945" y="4797152"/>
            <a:ext cx="2602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4827929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536" y="4827929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91999" y="5279962"/>
            <a:ext cx="6336704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liquides et les gaz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5261138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3"/>
              </a:rPr>
              <a:t>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Systèmes concernés</a:t>
            </a:r>
            <a:r>
              <a:rPr lang="fr-FR" sz="2000" dirty="0" smtClean="0"/>
              <a:t> : </a:t>
            </a:r>
            <a:endParaRPr lang="fr-FR" sz="2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51439" y="3933056"/>
            <a:ext cx="2929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9512" y="3963833"/>
            <a:ext cx="3744416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95536" y="3963833"/>
            <a:ext cx="3672408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91999" y="4413962"/>
            <a:ext cx="6336704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Tous les systèmes mais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principalement les solides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552" y="4397042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3"/>
              </a:rPr>
              <a:t>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Systèmes concernés</a:t>
            </a:r>
            <a:r>
              <a:rPr lang="fr-FR" sz="2000" dirty="0" smtClean="0"/>
              <a:t> : </a:t>
            </a:r>
            <a:endParaRPr lang="fr-FR" sz="20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98113" y="5661248"/>
            <a:ext cx="26361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9512" y="5692025"/>
            <a:ext cx="3888432" cy="43204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95536" y="5692025"/>
            <a:ext cx="3816424" cy="4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RAYONNEMENT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thermique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131840" y="6431100"/>
            <a:ext cx="266429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Tous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les systèmes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9552" y="6427399"/>
            <a:ext cx="2788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3"/>
              </a:rPr>
              <a:t>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Systèmes concernés</a:t>
            </a:r>
            <a:r>
              <a:rPr lang="fr-FR" sz="2000" dirty="0" smtClean="0"/>
              <a:t> : </a:t>
            </a:r>
            <a:endParaRPr lang="fr-FR" sz="2000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6107429"/>
            <a:ext cx="6300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cs typeface="Arial" pitchFamily="34" charset="0"/>
              </a:rPr>
              <a:t>- Echange de photons qui peut avoir lieu dans le vide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939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transformations thermodynamiques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2008" y="476672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1520" y="476672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Une transformation thermodynamique est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processus au cours duquel un système thermodynamique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sous l’action d’une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perturbation extérieure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passe d’un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état d’équilibre initial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à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état d’équilibre final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988840"/>
            <a:ext cx="176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1610657" y="1977265"/>
            <a:ext cx="3096344" cy="2531855"/>
            <a:chOff x="1610657" y="1977265"/>
            <a:chExt cx="3096344" cy="253185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808" y="1988840"/>
              <a:ext cx="1339226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610657" y="1977265"/>
              <a:ext cx="3096344" cy="25318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9672" y="2011990"/>
              <a:ext cx="1481496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Air ambiant</a:t>
              </a:r>
            </a:p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25 °C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940152" y="1916833"/>
            <a:ext cx="3096344" cy="2592288"/>
            <a:chOff x="5940152" y="1916833"/>
            <a:chExt cx="3096344" cy="2592288"/>
          </a:xfrm>
        </p:grpSpPr>
        <p:sp>
          <p:nvSpPr>
            <p:cNvPr id="9" name="Rectangle 8"/>
            <p:cNvSpPr/>
            <p:nvPr/>
          </p:nvSpPr>
          <p:spPr>
            <a:xfrm>
              <a:off x="5940152" y="1916833"/>
              <a:ext cx="3096344" cy="2592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5977435" y="1951557"/>
              <a:ext cx="2555005" cy="2485555"/>
              <a:chOff x="5977435" y="1951557"/>
              <a:chExt cx="2555005" cy="2485555"/>
            </a:xfrm>
          </p:grpSpPr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08304" y="1988840"/>
                <a:ext cx="1224136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977435" y="1951557"/>
                <a:ext cx="1582484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Congélateur</a:t>
                </a:r>
              </a:p>
              <a:p>
                <a:pPr algn="ctr"/>
                <a:r>
                  <a:rPr lang="fr-F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– 18 °C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547664" y="446905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d’équilibre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868144" y="450912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d’équilibre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FINAL</a:t>
            </a:r>
            <a:endParaRPr lang="fr-FR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11560" y="5445224"/>
            <a:ext cx="7249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peut arriver qu’une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d’état 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DU SYSTÈME 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reste constante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4283968" y="2708920"/>
            <a:ext cx="2236510" cy="1520300"/>
            <a:chOff x="4283968" y="2708920"/>
            <a:chExt cx="2236510" cy="1520300"/>
          </a:xfrm>
        </p:grpSpPr>
        <p:sp>
          <p:nvSpPr>
            <p:cNvPr id="12" name="Flèche droite 11"/>
            <p:cNvSpPr/>
            <p:nvPr/>
          </p:nvSpPr>
          <p:spPr>
            <a:xfrm>
              <a:off x="4860032" y="3181038"/>
              <a:ext cx="1008112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55976" y="2708920"/>
              <a:ext cx="1898405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Transformation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83968" y="3829110"/>
              <a:ext cx="2236510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thermodynamique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2008" y="5949280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ISOCHORE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1520" y="5953514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Transformation au cours de laquelle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VO-LUME du système reste 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9632" y="5013176"/>
            <a:ext cx="772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Les transformations thermodynamiques usuelles</a:t>
            </a:r>
            <a:endParaRPr lang="fr-FR" sz="2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 animBg="1"/>
      <p:bldP spid="5123" grpId="0"/>
      <p:bldP spid="5124" grpId="0"/>
      <p:bldP spid="13" grpId="0"/>
      <p:bldP spid="14" grpId="0"/>
      <p:bldP spid="5127" grpId="0"/>
      <p:bldP spid="18" grpId="0" animBg="1"/>
      <p:bldP spid="512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-1412095" y="0"/>
            <a:ext cx="10556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	3)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Lien entre énergie du système, travail et transfert thermique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332656"/>
            <a:ext cx="4320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Energie totale d’un système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07504" y="692696"/>
            <a:ext cx="8928992" cy="27363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95536" y="692696"/>
            <a:ext cx="8640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C’est la somme de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énergie mécanique macroscopique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= énergie cinétique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C,macro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(liée au mouvement d’ensemble du système) + énergie potentielle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P,macro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(liée à des interactions avec un système extérieur)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95536" y="1988840"/>
            <a:ext cx="864096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énergie interne microscopique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= énergie cinétique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C,micro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(liée au mouvement de chaque particule du système) + énergie potentielle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P,micro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(liée aux interactions entre particules du système)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411760" y="2996952"/>
            <a:ext cx="355804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notera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3573016"/>
            <a:ext cx="6082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Premier principe de la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thermodynamique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7504" y="3971156"/>
            <a:ext cx="8928992" cy="28529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lang="fr-FR" sz="2000" b="1" i="1" u="sng" dirty="0" smtClean="0"/>
              <a:t>Enoncé général du 1</a:t>
            </a:r>
            <a:r>
              <a:rPr lang="fr-FR" sz="2000" b="1" i="1" u="sng" baseline="30000" dirty="0" smtClean="0"/>
              <a:t>er</a:t>
            </a:r>
            <a:r>
              <a:rPr lang="fr-FR" sz="2000" b="1" i="1" u="sng" dirty="0" smtClean="0"/>
              <a:t> principe de la thermodynamique</a:t>
            </a:r>
            <a:r>
              <a:rPr lang="fr-FR" sz="2000" b="1" i="1" dirty="0" smtClean="0"/>
              <a:t>  </a:t>
            </a:r>
            <a:r>
              <a:rPr lang="fr-FR" sz="2000" dirty="0" smtClean="0"/>
              <a:t>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79512" y="4293096"/>
            <a:ext cx="87849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Au cours d’une transformation thermodynamique d’un système fermé de l’état d’équilibre initial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vers l’état d’équilibre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variation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= 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l’énergie totale 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égale à la somme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travaux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transferts thermiques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algébriquement reçus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le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115616" y="5604098"/>
            <a:ext cx="302433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notera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 = W + 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260740" y="5604098"/>
            <a:ext cx="7368044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d’où 	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 = W + 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602128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qui s’écrit,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une transformation élémentaire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sz="20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411760" y="6381328"/>
            <a:ext cx="1800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260740" y="6381328"/>
            <a:ext cx="7368044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d’où 	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4" grpId="0"/>
      <p:bldP spid="45059" grpId="0" animBg="1"/>
      <p:bldP spid="45062" grpId="0"/>
      <p:bldP spid="12" grpId="0"/>
      <p:bldP spid="13" grpId="0" animBg="1"/>
      <p:bldP spid="45066" grpId="0"/>
      <p:bldP spid="45067" grpId="0"/>
      <p:bldP spid="17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-27384"/>
            <a:ext cx="6082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Premier principe de la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thermodynamique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404664"/>
            <a:ext cx="8928992" cy="2880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lang="fr-FR" sz="2000" b="1" i="1" u="sng" dirty="0" smtClean="0"/>
              <a:t>Enoncé général</a:t>
            </a:r>
            <a:r>
              <a:rPr lang="fr-FR" sz="2000" b="1" i="1" dirty="0" smtClean="0"/>
              <a:t>  </a:t>
            </a:r>
            <a:r>
              <a:rPr lang="fr-FR" sz="2000" dirty="0" smtClean="0"/>
              <a:t>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9512" y="764704"/>
            <a:ext cx="87849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cours d’une transformation thermodynamique d’un système fermé de l’état d’équilibre initial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vers l’état d’équilibre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variation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= 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l’énergie totale du système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égale à la somme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travaux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transferts thermiques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algébriquement reçus par le système.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115616" y="2060848"/>
            <a:ext cx="302433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notera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 = W + 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260740" y="2060848"/>
            <a:ext cx="7368044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d’où 	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 = W + 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429000"/>
            <a:ext cx="936104" cy="90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07096" y="3356992"/>
            <a:ext cx="8100392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Attention aux notations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!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lang="fr-FR" sz="2000" b="1" baseline="-30000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= </a:t>
            </a:r>
            <a:r>
              <a:rPr kumimoji="0" lang="fr-FR" sz="2000" b="1" i="0" u="heavy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VARIATIONS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entre l’état initial et l’état final. Elles ne dépendent que de l’état initial et de l’état final, mais pas du chemin suivi pour aller de l’un à l’autre.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, 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Q 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000" b="1" dirty="0" err="1" smtClean="0"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lang="fr-FR" sz="20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000" b="1" dirty="0" err="1" smtClean="0"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lang="fr-FR" sz="20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Q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=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heavy" dirty="0" smtClean="0">
                <a:latin typeface="Arial Black" pitchFamily="34" charset="0"/>
                <a:ea typeface="Arial Unicode MS" pitchFamily="34" charset="-128"/>
                <a:cs typeface="Calibri" pitchFamily="34" charset="0"/>
              </a:rPr>
              <a:t>QUANTITES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d’énergie échangée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     </a:t>
            </a:r>
            <a:r>
              <a:rPr lang="fr-FR" sz="2000" b="1" dirty="0" smtClean="0">
                <a:latin typeface="Tahoma"/>
                <a:ea typeface="Tahoma"/>
                <a:cs typeface="Tahoma"/>
              </a:rPr>
              <a:t>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VARIATIONS 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d’énergie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Elles dépendent du chemin suivi pour aller de l’état initial à l’état final.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249289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qui s’écrit,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une transformation élémentaire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sz="20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411760" y="2852936"/>
            <a:ext cx="1800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281364" y="2852936"/>
            <a:ext cx="482453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d’où 	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07504" y="5689823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lang="fr-FR" sz="2000" b="1" i="1" u="sng" dirty="0" smtClean="0"/>
              <a:t>Enoncés pour un système MACROSCOPIQUEMENT AU REPOS</a:t>
            </a:r>
            <a:r>
              <a:rPr lang="fr-FR" sz="2000" b="1" i="1" dirty="0" smtClean="0"/>
              <a:t>  </a:t>
            </a:r>
            <a:r>
              <a:rPr lang="fr-FR" sz="2000" dirty="0" smtClean="0"/>
              <a:t>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483768" y="6165304"/>
            <a:ext cx="25922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d’où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 = W + 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292080" y="6165304"/>
            <a:ext cx="309894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1187624" y="6165304"/>
            <a:ext cx="1131476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20" grpId="0" animBg="1"/>
      <p:bldP spid="22" grpId="0"/>
      <p:bldP spid="24" grpId="0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introduit dans un thermos une masse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800 g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chaude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90 °C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une masse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200 g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froide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20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Au bout de quelques secondes, le mélange atteint une température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Utiliser l’extensivité de l’énergie interne pour donner l’expression de la variation d’énergie interne du système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{eau froide + eau chaude}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fonction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la capacité thermique massique à volume constant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l’eau liquide. 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4704552"/>
            <a:ext cx="79563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D’après le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principe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2996952"/>
            <a:ext cx="392392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Extensivité de l’énergie interne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843808" y="3378632"/>
            <a:ext cx="6264696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froide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chaude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794156"/>
            <a:ext cx="44999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supposant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constant,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990650" y="6055196"/>
            <a:ext cx="601216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 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355468" y="3794156"/>
            <a:ext cx="47885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 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35896" y="5266483"/>
            <a:ext cx="2664296" cy="7200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transformation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isochore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8088" y="6457890"/>
            <a:ext cx="42066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(T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+  m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(T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0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444208" y="4978451"/>
            <a:ext cx="2699792" cy="1008112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transformation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adiabatique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(thermos isolé)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779912" y="2996952"/>
            <a:ext cx="3843536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froide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chaude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07504" y="116632"/>
            <a:ext cx="8928992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 </a:t>
            </a:r>
            <a:r>
              <a:rPr lang="fr-FR" sz="2000" b="1" i="1" u="sng" dirty="0" smtClean="0"/>
              <a:t>Enoncés pour un système MACROSCOPIQUEMENT AU REPOS</a:t>
            </a:r>
            <a:r>
              <a:rPr lang="fr-FR" sz="2000" b="1" i="1" dirty="0" smtClean="0"/>
              <a:t>  </a:t>
            </a:r>
            <a:r>
              <a:rPr lang="fr-FR" sz="2000" dirty="0" smtClean="0"/>
              <a:t>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483768" y="476672"/>
            <a:ext cx="25922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d’où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 = W + 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292080" y="476672"/>
            <a:ext cx="309894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187624" y="476672"/>
            <a:ext cx="1131476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4485859" y="5029867"/>
            <a:ext cx="36004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508104" y="4978451"/>
            <a:ext cx="936104" cy="21602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63688" y="6457890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79512" y="5266483"/>
            <a:ext cx="3168352" cy="72008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système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macros-copiquement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 repos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2339752" y="5087742"/>
            <a:ext cx="504056" cy="28803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4307229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Utiliser le 1</a:t>
            </a:r>
            <a:r>
              <a:rPr kumimoji="0" lang="fr-FR" sz="2000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principe pour en déduire la valeur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  <p:bldP spid="43010" grpId="0"/>
      <p:bldP spid="43011" grpId="0"/>
      <p:bldP spid="43012" grpId="0"/>
      <p:bldP spid="43013" grpId="0"/>
      <p:bldP spid="43014" grpId="0"/>
      <p:bldP spid="13" grpId="0"/>
      <p:bldP spid="14" grpId="0" animBg="1"/>
      <p:bldP spid="15" grpId="0" animBg="1"/>
      <p:bldP spid="21" grpId="0" animBg="1"/>
      <p:bldP spid="22" grpId="0"/>
      <p:bldP spid="32" grpId="0"/>
      <p:bldP spid="33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introduit dans un thermos une masse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800 g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chaude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90 °C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une masse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200 g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froide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20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Au bout de quelques secondes, le mélange atteint une température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Utiliser l’extensivité de l’énergie interne pour donner l’expression de la variation d’énergie interne du système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{eau froide + eau chaude}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fonction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la capacité thermique massique à volume constant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l’eau liquide. 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912640"/>
            <a:ext cx="392392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Extensivité de l’énergie interne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843808" y="2235845"/>
            <a:ext cx="6264696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froide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chaude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2564904"/>
            <a:ext cx="44999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supposant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constant,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990650" y="4786436"/>
            <a:ext cx="601216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 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355468" y="2564904"/>
            <a:ext cx="47885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 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8088" y="5189130"/>
            <a:ext cx="42066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(T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+  m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(T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0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779912" y="1912640"/>
            <a:ext cx="3843536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froide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chaude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63688" y="5189130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3100898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Utiliser le 1</a:t>
            </a:r>
            <a:r>
              <a:rPr kumimoji="0" lang="fr-FR" sz="2000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principe pour en déduire la valeur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-36512" y="6021288"/>
            <a:ext cx="7920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6876256" y="6021288"/>
            <a:ext cx="226774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76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115616" y="6381328"/>
            <a:ext cx="129614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3568" y="5733256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m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683568" y="6234484"/>
            <a:ext cx="2160240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6383" y="5733256"/>
            <a:ext cx="2915816" cy="10801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059832" y="6024116"/>
            <a:ext cx="7920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4283968" y="6381328"/>
            <a:ext cx="165618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800 + 200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79912" y="5736084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800 × 90 + 200 × 20</a:t>
            </a:r>
            <a:endParaRPr lang="fr-F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3779912" y="6237312"/>
            <a:ext cx="2376264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3635896" y="4077072"/>
            <a:ext cx="2664296" cy="7200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transformation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isochore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6444208" y="3789040"/>
            <a:ext cx="2699792" cy="1008112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transformation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adiabatique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(thermos isolé)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4485859" y="3840456"/>
            <a:ext cx="36004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5508104" y="3789040"/>
            <a:ext cx="936104" cy="21602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179512" y="4077072"/>
            <a:ext cx="3168352" cy="72008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système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macros-copiquement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 repos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2339752" y="3898331"/>
            <a:ext cx="504056" cy="28803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3501008"/>
            <a:ext cx="79563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D’après le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principe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3" grpId="0"/>
      <p:bldP spid="35" grpId="0" animBg="1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07504" y="5229200"/>
            <a:ext cx="8964488" cy="158417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347864" y="5581337"/>
            <a:ext cx="208823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67544" y="5229200"/>
            <a:ext cx="867645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appelle enthalpie d’un système thermodynamique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 H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définie par la relation :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U + P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V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460938"/>
            <a:ext cx="7353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Une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nouvelle fonction d’état : l’enthalpie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94716" y="3892986"/>
            <a:ext cx="4142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l’enthalpie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4869160"/>
            <a:ext cx="1927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Définition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4325263"/>
            <a:ext cx="836030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 adaptée</a:t>
            </a:r>
            <a:r>
              <a:rPr kumimoji="0" lang="fr-FR" sz="240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l’étude des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transformations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MONOBARES</a:t>
            </a:r>
            <a:endParaRPr kumimoji="0" lang="fr-FR" sz="4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491880" y="6093296"/>
            <a:ext cx="19177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292080" y="6093296"/>
            <a:ext cx="289314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940152" y="5589240"/>
            <a:ext cx="252028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547664" y="6021288"/>
            <a:ext cx="151641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2843808" y="5877272"/>
            <a:ext cx="576064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5364089" y="5797450"/>
            <a:ext cx="864095" cy="781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endCxn id="40962" idx="2"/>
          </p:cNvCxnSpPr>
          <p:nvPr/>
        </p:nvCxnSpPr>
        <p:spPr>
          <a:xfrm flipH="1" flipV="1">
            <a:off x="4805772" y="5902300"/>
            <a:ext cx="846349" cy="33501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40963" idx="0"/>
          </p:cNvCxnSpPr>
          <p:nvPr/>
        </p:nvCxnSpPr>
        <p:spPr>
          <a:xfrm flipH="1" flipV="1">
            <a:off x="4211961" y="5877272"/>
            <a:ext cx="238769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990650" y="1258044"/>
            <a:ext cx="601216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 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28088" y="1660738"/>
            <a:ext cx="42066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(T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+  m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(T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0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63688" y="1660738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-36512" y="2492896"/>
            <a:ext cx="7920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876256" y="2492896"/>
            <a:ext cx="226774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76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115616" y="2852936"/>
            <a:ext cx="129614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3568" y="2204864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m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683568" y="2706092"/>
            <a:ext cx="2160240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6383" y="2204864"/>
            <a:ext cx="2915816" cy="10801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3059832" y="2495724"/>
            <a:ext cx="7920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4283968" y="2852936"/>
            <a:ext cx="165618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800 + 200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79912" y="2207692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800 × 90 + 200 × 20</a:t>
            </a:r>
            <a:endParaRPr lang="fr-F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3779912" y="2708920"/>
            <a:ext cx="2376264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3635896" y="548680"/>
            <a:ext cx="2664296" cy="7200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transformation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isochore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6444208" y="260648"/>
            <a:ext cx="2699792" cy="1008112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transformation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adiabatique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(thermos isolé)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4485859" y="312064"/>
            <a:ext cx="36004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5508104" y="260648"/>
            <a:ext cx="936104" cy="21602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179512" y="548680"/>
            <a:ext cx="3168352" cy="72008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système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macros-copiquement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 repos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 flipH="1">
            <a:off x="2339752" y="369939"/>
            <a:ext cx="504056" cy="28803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0" y="-27384"/>
            <a:ext cx="79563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D’après le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principe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0962" grpId="0"/>
      <p:bldP spid="14" grpId="0"/>
      <p:bldP spid="15" grpId="0"/>
      <p:bldP spid="16" grpId="0"/>
      <p:bldP spid="40961" grpId="0" animBg="1"/>
      <p:bldP spid="40963" grpId="0"/>
      <p:bldP spid="40964" grpId="0"/>
      <p:bldP spid="40965" grpId="0"/>
      <p:bldP spid="409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419872" y="1447501"/>
            <a:ext cx="208823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1124744"/>
            <a:ext cx="8964488" cy="158417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7384"/>
            <a:ext cx="7353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Une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nouvelle fonction d’état : l’enthalpie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4716" y="404664"/>
            <a:ext cx="4142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l’enthalpie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764704"/>
            <a:ext cx="1927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Définition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4" y="1124744"/>
            <a:ext cx="867645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appelle enthalpie d’un système thermodynamique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 H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définie par la relation :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U + P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V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91880" y="1988840"/>
            <a:ext cx="19177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292080" y="1988840"/>
            <a:ext cx="289314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940152" y="1484784"/>
            <a:ext cx="252028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47664" y="1916832"/>
            <a:ext cx="151641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2843808" y="1772816"/>
            <a:ext cx="576064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5364089" y="1692994"/>
            <a:ext cx="864095" cy="781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7" idx="2"/>
          </p:cNvCxnSpPr>
          <p:nvPr/>
        </p:nvCxnSpPr>
        <p:spPr>
          <a:xfrm flipH="1" flipV="1">
            <a:off x="4805772" y="1797844"/>
            <a:ext cx="846349" cy="33501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8" idx="0"/>
          </p:cNvCxnSpPr>
          <p:nvPr/>
        </p:nvCxnSpPr>
        <p:spPr>
          <a:xfrm flipH="1" flipV="1">
            <a:off x="4211961" y="1772816"/>
            <a:ext cx="238769" cy="21602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03032" y="2735883"/>
            <a:ext cx="6819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L’enthalpie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possède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deux propriétés principales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C’est une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99592" y="3573016"/>
            <a:ext cx="7632848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Sa valeur peut être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obtenue grâce aux valeurs des grandeurs d’état T, P, V, n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du système thermodynamique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99592" y="4394625"/>
            <a:ext cx="763284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variation </a:t>
            </a:r>
            <a:r>
              <a:rPr lang="fr-FR" sz="22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 = H(EF) – H(EI)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de l’enthalpie entre 2 états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ne dépend que de EI et de EF mais pas du chemin suivi entre ces 2 états</a:t>
            </a:r>
            <a:endParaRPr lang="fr-FR" sz="2200" dirty="0" smtClean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8017" y="6019109"/>
            <a:ext cx="770485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L’enthalpie de la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réunion de 2 systèmes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d’enthalpies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vaut 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H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2" y="3140968"/>
            <a:ext cx="25202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FONCTION D’ETAT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205220" y="5589240"/>
            <a:ext cx="320486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EXTENSIVE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1701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 cette dernière propriété, on peut définir pour un système contenant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4869160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L’enthalpie MOLAIRE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L’enthalpie MASSIQUE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275856" y="4963288"/>
            <a:ext cx="1296144" cy="864096"/>
            <a:chOff x="3275856" y="4744918"/>
            <a:chExt cx="1296144" cy="864096"/>
          </a:xfrm>
        </p:grpSpPr>
        <p:sp>
          <p:nvSpPr>
            <p:cNvPr id="5" name="Rectangle 4"/>
            <p:cNvSpPr/>
            <p:nvPr/>
          </p:nvSpPr>
          <p:spPr>
            <a:xfrm>
              <a:off x="3275856" y="474491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5856" y="4960942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474491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fr-FR" b="1" baseline="-25000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3995936" y="517696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014216" y="5208904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398664" y="5833010"/>
            <a:ext cx="1296144" cy="864096"/>
            <a:chOff x="3398664" y="5614640"/>
            <a:chExt cx="1296144" cy="864096"/>
          </a:xfrm>
        </p:grpSpPr>
        <p:sp>
          <p:nvSpPr>
            <p:cNvPr id="11" name="Rectangle 10"/>
            <p:cNvSpPr/>
            <p:nvPr/>
          </p:nvSpPr>
          <p:spPr>
            <a:xfrm>
              <a:off x="3398664" y="5631656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98664" y="5847680"/>
              <a:ext cx="597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95936" y="5614640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fr-FR" b="1" baseline="-25000" dirty="0"/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3995936" y="60466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014216" y="6078626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fr-FR" b="1" dirty="0"/>
            </a:p>
          </p:txBody>
        </p:sp>
      </p:grpSp>
      <p:cxnSp>
        <p:nvCxnSpPr>
          <p:cNvPr id="16" name="Connecteur droit 15"/>
          <p:cNvCxnSpPr/>
          <p:nvPr/>
        </p:nvCxnSpPr>
        <p:spPr>
          <a:xfrm flipV="1">
            <a:off x="4355976" y="501552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9" idx="3"/>
          </p:cNvCxnSpPr>
          <p:nvPr/>
        </p:nvCxnSpPr>
        <p:spPr>
          <a:xfrm flipH="1">
            <a:off x="4355976" y="5519578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987824" y="551957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49924" y="482070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788024" y="530355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861096" y="5549170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4355976" y="587961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4355976" y="638367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987824" y="6383674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49924" y="568480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4788024" y="616765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1861096" y="641326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364088" y="515953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64088" y="602363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03032" y="-27384"/>
            <a:ext cx="6819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L’enthalpie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possède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deux propriétés principales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C’est une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99592" y="809749"/>
            <a:ext cx="7632848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Sa valeur peut être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obtenue grâce aux valeurs des grandeurs d’état T, P, V, n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du système thermodynamique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899592" y="1631358"/>
            <a:ext cx="763284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variation </a:t>
            </a:r>
            <a:r>
              <a:rPr lang="fr-FR" sz="22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 = H(EF) – H(EI)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de l’enthalpie entre 2 états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ne dépend que de EI et de EF mais pas du chemin suivi entre ces 2 états</a:t>
            </a:r>
            <a:endParaRPr lang="fr-FR" sz="2200" dirty="0" smtClean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8017" y="3255842"/>
            <a:ext cx="770485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L’enthalpie de la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réunion de 2 systèmes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d’enthalpies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vaut 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H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H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9512" y="377701"/>
            <a:ext cx="25202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FONCTION D’ETAT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205220" y="2825973"/>
            <a:ext cx="320486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EXTENSIVE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21705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aux modèles du GAZ PARFAIT et de la PHASE CON-DENSEE INDILATABLE et INCOMPRESSIBLE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21070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L’enthalpie MOLAIRE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L’enthalpie MASSIQUE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275856" y="115198"/>
            <a:ext cx="1296144" cy="864096"/>
            <a:chOff x="3275856" y="4744918"/>
            <a:chExt cx="1296144" cy="864096"/>
          </a:xfrm>
        </p:grpSpPr>
        <p:sp>
          <p:nvSpPr>
            <p:cNvPr id="5" name="Rectangle 4"/>
            <p:cNvSpPr/>
            <p:nvPr/>
          </p:nvSpPr>
          <p:spPr>
            <a:xfrm>
              <a:off x="3275856" y="474491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5856" y="4960942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474491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fr-FR" b="1" baseline="-25000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3995936" y="517696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014216" y="5208904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398664" y="984920"/>
            <a:ext cx="1296144" cy="864096"/>
            <a:chOff x="3398664" y="5614640"/>
            <a:chExt cx="1296144" cy="864096"/>
          </a:xfrm>
        </p:grpSpPr>
        <p:sp>
          <p:nvSpPr>
            <p:cNvPr id="11" name="Rectangle 10"/>
            <p:cNvSpPr/>
            <p:nvPr/>
          </p:nvSpPr>
          <p:spPr>
            <a:xfrm>
              <a:off x="3398664" y="5631656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98664" y="5847680"/>
              <a:ext cx="597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95936" y="5614640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fr-FR" b="1" baseline="-25000" dirty="0"/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3995936" y="60466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014216" y="6078626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fr-FR" b="1" dirty="0"/>
            </a:p>
          </p:txBody>
        </p:sp>
      </p:grpSp>
      <p:cxnSp>
        <p:nvCxnSpPr>
          <p:cNvPr id="16" name="Connecteur droit 15"/>
          <p:cNvCxnSpPr/>
          <p:nvPr/>
        </p:nvCxnSpPr>
        <p:spPr>
          <a:xfrm flipV="1">
            <a:off x="4355976" y="16743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9" idx="3"/>
          </p:cNvCxnSpPr>
          <p:nvPr/>
        </p:nvCxnSpPr>
        <p:spPr>
          <a:xfrm flipH="1">
            <a:off x="4355976" y="671488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987824" y="67148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49924" y="-273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788024" y="45546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861096" y="701080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4355976" y="103152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4355976" y="153558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987824" y="1535584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49924" y="83671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4788024" y="131956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1861096" y="156517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364088" y="31144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64088" y="117554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427984" y="3009146"/>
            <a:ext cx="4176464" cy="769441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Donnée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l’énergie interne est donnée par la relation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 = 3/2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RT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536" y="3009146"/>
            <a:ext cx="2520280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Gaz parfait MONOATOMIQUE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2" name="Flèche vers le bas 31"/>
          <p:cNvSpPr/>
          <p:nvPr/>
        </p:nvSpPr>
        <p:spPr>
          <a:xfrm rot="16200000">
            <a:off x="3527884" y="2973142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0" y="3873242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ym typeface="Wingdings"/>
              </a:rPr>
              <a:t></a:t>
            </a:r>
            <a:r>
              <a:rPr lang="fr-FR" sz="2000" b="1" dirty="0" smtClean="0"/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/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l’expression de l’enthalpie puis de l’enthalpie molaire d’un gaz parfait monoatomique.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4653136"/>
            <a:ext cx="32038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U + PV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75856" y="465313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 = 3/2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6588224" y="465313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5/2 ×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nRT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0" y="5085184"/>
            <a:ext cx="5076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 molaire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H / 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23928" y="5085184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5/2 × RT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167952" y="5617815"/>
            <a:ext cx="8868543" cy="105154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51520" y="5621225"/>
            <a:ext cx="878497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L’enthalpie molaire H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 parfait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d’une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phase condensée indilatable et incompressible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que de sa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tempéra-ture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ce qu’on peut noter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c’est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LOI DE JOULE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1" grpId="0" animBg="1"/>
      <p:bldP spid="32" grpId="0" animBg="1"/>
      <p:bldP spid="33" grpId="0" animBg="1"/>
      <p:bldP spid="34" grpId="0"/>
      <p:bldP spid="36" grpId="0"/>
      <p:bldP spid="39" grpId="0"/>
      <p:bldP spid="40" grpId="0"/>
      <p:bldP spid="42" grpId="0"/>
      <p:bldP spid="43" grpId="0" animBg="1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ym typeface="Wingdings"/>
              </a:rPr>
              <a:t></a:t>
            </a:r>
            <a:r>
              <a:rPr lang="fr-FR" sz="2000" b="1" dirty="0" smtClean="0"/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dirty="0" smtClean="0"/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l’expression de l’enthalpie puis de l’enthalpie molaire d’un gaz parfait monoatomique.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80502"/>
            <a:ext cx="32038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U + PV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856" y="680502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 = 3/2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588224" y="680502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5/2 ×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nRT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112550"/>
            <a:ext cx="5076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Enthalpie molaire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H / 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3928" y="111255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5/2 × RT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7952" y="1645181"/>
            <a:ext cx="8868543" cy="105154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1520" y="1648591"/>
            <a:ext cx="878497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L’enthalpie molaire H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 parfait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d’une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phase condensée indilatable et incompressible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que de sa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tempéra-ture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ce qu’on peut noter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c’est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LOI DE JOULE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7544" y="2985377"/>
            <a:ext cx="8864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lang="fr-FR" sz="2000" b="1" u="sng" dirty="0" smtClean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randeur dérivée : la capacité thermique à pression constante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4290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07504" y="3789040"/>
            <a:ext cx="8928992" cy="27363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3789040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CAPACITE THERMIQUE A PRESSION CONSTANTE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système, notée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qu’il faut lui fournir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pour que sa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tem-pérature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de 1 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 en maintenant sa pression constante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/>
              <a:t> </a:t>
            </a:r>
          </a:p>
          <a:p>
            <a:r>
              <a:rPr lang="fr-FR" sz="2000" dirty="0" smtClean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4" y="48470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/>
              <a:t>dH</a:t>
            </a:r>
            <a:r>
              <a:rPr lang="fr-FR" sz="2000" dirty="0" smtClean="0"/>
              <a:t> = variation de </a:t>
            </a:r>
            <a:r>
              <a:rPr lang="fr-FR" sz="2000" b="1" dirty="0" smtClean="0"/>
              <a:t>l’enthalpie </a:t>
            </a:r>
            <a:r>
              <a:rPr lang="fr-FR" sz="2000" dirty="0" smtClean="0"/>
              <a:t>du système </a:t>
            </a:r>
          </a:p>
          <a:p>
            <a:r>
              <a:rPr lang="fr-FR" sz="2000" b="1" dirty="0" err="1" smtClean="0"/>
              <a:t>dT</a:t>
            </a:r>
            <a:r>
              <a:rPr lang="fr-FR" sz="2000" b="1" dirty="0" smtClean="0"/>
              <a:t> </a:t>
            </a:r>
            <a:r>
              <a:rPr lang="fr-FR" sz="2000" dirty="0" smtClean="0"/>
              <a:t>= variation de </a:t>
            </a:r>
            <a:r>
              <a:rPr lang="fr-FR" sz="2000" b="1" dirty="0" smtClean="0"/>
              <a:t>la température </a:t>
            </a:r>
            <a:r>
              <a:rPr lang="fr-FR" sz="2000" dirty="0" smtClean="0"/>
              <a:t>du système</a:t>
            </a:r>
            <a:endParaRPr lang="fr-FR" sz="20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251520" y="5661248"/>
            <a:ext cx="1296144" cy="864096"/>
            <a:chOff x="251520" y="2587024"/>
            <a:chExt cx="1296144" cy="864096"/>
          </a:xfrm>
        </p:grpSpPr>
        <p:sp>
          <p:nvSpPr>
            <p:cNvPr id="16" name="Rectangle 15"/>
            <p:cNvSpPr/>
            <p:nvPr/>
          </p:nvSpPr>
          <p:spPr>
            <a:xfrm>
              <a:off x="251520" y="258702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520" y="2707798"/>
              <a:ext cx="8640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71600" y="2587024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dH</a:t>
              </a:r>
              <a:endParaRPr lang="fr-FR" b="1" baseline="-25000" dirty="0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971600" y="30190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989880" y="3051010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</p:grpSp>
      <p:cxnSp>
        <p:nvCxnSpPr>
          <p:cNvPr id="21" name="Connecteur droit 20"/>
          <p:cNvCxnSpPr/>
          <p:nvPr/>
        </p:nvCxnSpPr>
        <p:spPr>
          <a:xfrm flipV="1">
            <a:off x="1403648" y="571113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20" idx="3"/>
          </p:cNvCxnSpPr>
          <p:nvPr/>
        </p:nvCxnSpPr>
        <p:spPr>
          <a:xfrm flipH="1">
            <a:off x="1488735" y="6217538"/>
            <a:ext cx="346961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432048" y="5567120"/>
            <a:ext cx="3549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35696" y="542310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763688" y="59991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79512" y="5207080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2267744" y="563912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54962" y="6071176"/>
            <a:ext cx="6789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 peut dire 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dérivée de H par rapport à 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11" grpId="0"/>
      <p:bldP spid="12" grpId="0" animBg="1"/>
      <p:bldP spid="13" grpId="0"/>
      <p:bldP spid="14" grpId="0"/>
      <p:bldP spid="24" grpId="0"/>
      <p:bldP spid="25" grpId="0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601" y="-44304"/>
            <a:ext cx="886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lang="fr-FR" sz="2000" b="1" u="sng" dirty="0" smtClean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Grandeur dérivée : la capacité thermique à pression constante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04664"/>
            <a:ext cx="3995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889946"/>
            <a:ext cx="8928992" cy="282708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96" y="873255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CAPACITE THERMIQUE A PRESSION CONSTANTE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système, notée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qu’il faut lui fournir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pour que sa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tem-pérature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de 1 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 en maintenant sa pression constante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dirty="0" smtClean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19888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/>
              <a:t>dH</a:t>
            </a:r>
            <a:r>
              <a:rPr lang="fr-FR" sz="2000" dirty="0" smtClean="0"/>
              <a:t> = variation de </a:t>
            </a:r>
            <a:r>
              <a:rPr lang="fr-FR" sz="2000" b="1" dirty="0" smtClean="0"/>
              <a:t>l’enthalpie </a:t>
            </a:r>
            <a:r>
              <a:rPr lang="fr-FR" sz="2000" dirty="0" smtClean="0"/>
              <a:t>du système </a:t>
            </a:r>
          </a:p>
          <a:p>
            <a:r>
              <a:rPr lang="fr-FR" sz="2000" b="1" dirty="0" err="1" smtClean="0"/>
              <a:t>dT</a:t>
            </a:r>
            <a:r>
              <a:rPr lang="fr-FR" sz="2000" b="1" dirty="0" smtClean="0"/>
              <a:t> </a:t>
            </a:r>
            <a:r>
              <a:rPr lang="fr-FR" sz="2000" dirty="0" smtClean="0"/>
              <a:t>= variation de </a:t>
            </a:r>
            <a:r>
              <a:rPr lang="fr-FR" sz="2000" b="1" dirty="0" smtClean="0"/>
              <a:t>la température </a:t>
            </a:r>
            <a:r>
              <a:rPr lang="fr-FR" sz="2000" dirty="0" smtClean="0"/>
              <a:t>du système</a:t>
            </a:r>
            <a:endParaRPr lang="fr-FR" sz="2000" dirty="0"/>
          </a:p>
        </p:txBody>
      </p:sp>
      <p:grpSp>
        <p:nvGrpSpPr>
          <p:cNvPr id="19" name="Groupe 60"/>
          <p:cNvGrpSpPr/>
          <p:nvPr/>
        </p:nvGrpSpPr>
        <p:grpSpPr>
          <a:xfrm>
            <a:off x="251520" y="2803048"/>
            <a:ext cx="1296144" cy="864096"/>
            <a:chOff x="251520" y="2587024"/>
            <a:chExt cx="1296144" cy="864096"/>
          </a:xfrm>
        </p:grpSpPr>
        <p:sp>
          <p:nvSpPr>
            <p:cNvPr id="7" name="Rectangle 6"/>
            <p:cNvSpPr/>
            <p:nvPr/>
          </p:nvSpPr>
          <p:spPr>
            <a:xfrm>
              <a:off x="251520" y="258702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520" y="2717323"/>
              <a:ext cx="8640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1600" y="2587024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dH</a:t>
              </a:r>
              <a:endParaRPr lang="fr-FR" b="1" baseline="-25000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971600" y="30190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989880" y="3051010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</p:grpSp>
      <p:cxnSp>
        <p:nvCxnSpPr>
          <p:cNvPr id="12" name="Connecteur droit 11"/>
          <p:cNvCxnSpPr/>
          <p:nvPr/>
        </p:nvCxnSpPr>
        <p:spPr>
          <a:xfrm flipV="1">
            <a:off x="1403648" y="285293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11" idx="3"/>
          </p:cNvCxnSpPr>
          <p:nvPr/>
        </p:nvCxnSpPr>
        <p:spPr>
          <a:xfrm flipH="1">
            <a:off x="1488735" y="3359338"/>
            <a:ext cx="346961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32048" y="2708920"/>
            <a:ext cx="3549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35696" y="256490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763688" y="31409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79512" y="2348880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267744" y="278092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54962" y="3212976"/>
            <a:ext cx="6789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 peut dire 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dérivée de H par rapport à 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40237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l’EXTENSIVITE de cette grandeur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on peut définir pour un système contenant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79512" y="4725144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La capacité thermique MOLAIRE à pression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fr-FR" sz="2000" b="1" u="sng" dirty="0" smtClean="0">
                <a:latin typeface="+mj-lt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cs typeface="Arial" pitchFamily="34" charset="0"/>
              </a:rPr>
              <a:t>La capacité thermique MASSIQUE à pression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cs typeface="Arial" pitchFamily="34" charset="0"/>
              </a:rPr>
              <a:t>constante</a:t>
            </a:r>
            <a:r>
              <a:rPr lang="fr-FR" sz="2000" dirty="0" smtClean="0"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e 61"/>
          <p:cNvGrpSpPr/>
          <p:nvPr/>
        </p:nvGrpSpPr>
        <p:grpSpPr>
          <a:xfrm>
            <a:off x="5016563" y="4759776"/>
            <a:ext cx="1351071" cy="921246"/>
            <a:chOff x="4823735" y="4309054"/>
            <a:chExt cx="1351071" cy="921246"/>
          </a:xfrm>
        </p:grpSpPr>
        <p:sp>
          <p:nvSpPr>
            <p:cNvPr id="23" name="Rectangle 22"/>
            <p:cNvSpPr/>
            <p:nvPr/>
          </p:nvSpPr>
          <p:spPr>
            <a:xfrm>
              <a:off x="4868185" y="436620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23735" y="4496682"/>
              <a:ext cx="9511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 err="1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err="1" smtClean="0">
                  <a:latin typeface="Arial" pitchFamily="34" charset="0"/>
                  <a:cs typeface="Arial" pitchFamily="34" charset="0"/>
                </a:rPr>
                <a:t>Pm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16640" y="4309054"/>
              <a:ext cx="5581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endParaRPr lang="fr-FR" b="1" baseline="-25000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5652120" y="47982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728275" y="483019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cxnSp>
        <p:nvCxnSpPr>
          <p:cNvPr id="33" name="Connecteur droit 32"/>
          <p:cNvCxnSpPr/>
          <p:nvPr/>
        </p:nvCxnSpPr>
        <p:spPr>
          <a:xfrm flipV="1">
            <a:off x="6213141" y="4869160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endCxn id="27" idx="3"/>
          </p:cNvCxnSpPr>
          <p:nvPr/>
        </p:nvCxnSpPr>
        <p:spPr>
          <a:xfrm flipH="1">
            <a:off x="6262863" y="5373216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678733" y="5285157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535081" y="4674344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709044" y="5175866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2950541" y="5141141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44" name="Rectangle 43"/>
          <p:cNvSpPr/>
          <p:nvPr/>
        </p:nvSpPr>
        <p:spPr>
          <a:xfrm>
            <a:off x="7236296" y="4887834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36296" y="5823938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grpSp>
        <p:nvGrpSpPr>
          <p:cNvPr id="29" name="Groupe 63"/>
          <p:cNvGrpSpPr/>
          <p:nvPr/>
        </p:nvGrpSpPr>
        <p:grpSpPr>
          <a:xfrm>
            <a:off x="5228225" y="5694780"/>
            <a:ext cx="1296144" cy="921246"/>
            <a:chOff x="5084209" y="5244058"/>
            <a:chExt cx="1296144" cy="921246"/>
          </a:xfrm>
        </p:grpSpPr>
        <p:sp>
          <p:nvSpPr>
            <p:cNvPr id="48" name="Rectangle 47"/>
            <p:cNvSpPr/>
            <p:nvPr/>
          </p:nvSpPr>
          <p:spPr>
            <a:xfrm>
              <a:off x="5084209" y="530120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0" name="Groupe 62"/>
            <p:cNvGrpSpPr/>
            <p:nvPr/>
          </p:nvGrpSpPr>
          <p:grpSpPr>
            <a:xfrm>
              <a:off x="5084209" y="5244058"/>
              <a:ext cx="1096947" cy="921246"/>
              <a:chOff x="5084209" y="5244058"/>
              <a:chExt cx="1096947" cy="92124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084209" y="5517232"/>
                <a:ext cx="6399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 err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err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fr-FR" sz="2000" b="1" baseline="-25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fr-FR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fr-FR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622990" y="5244058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1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fr-FR" b="1" baseline="-25000" dirty="0"/>
              </a:p>
            </p:txBody>
          </p:sp>
          <p:cxnSp>
            <p:nvCxnSpPr>
              <p:cNvPr id="51" name="Connecteur droit 50"/>
              <p:cNvCxnSpPr/>
              <p:nvPr/>
            </p:nvCxnSpPr>
            <p:spPr>
              <a:xfrm>
                <a:off x="5652120" y="5733256"/>
                <a:ext cx="5040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5728275" y="5765194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m</a:t>
                </a:r>
                <a:endParaRPr lang="fr-FR" b="1" dirty="0"/>
              </a:p>
            </p:txBody>
          </p:sp>
        </p:grpSp>
      </p:grpSp>
      <p:cxnSp>
        <p:nvCxnSpPr>
          <p:cNvPr id="53" name="Connecteur droit 52"/>
          <p:cNvCxnSpPr/>
          <p:nvPr/>
        </p:nvCxnSpPr>
        <p:spPr>
          <a:xfrm flipV="1">
            <a:off x="6228184" y="582393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6228184" y="6327994"/>
            <a:ext cx="433524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4853573" y="6243311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679097" y="5607914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6732240" y="611197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3344445" y="6099295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36" grpId="0"/>
      <p:bldP spid="37" grpId="0"/>
      <p:bldP spid="38" grpId="0"/>
      <p:bldP spid="44" grpId="0"/>
      <p:bldP spid="46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11560" y="404664"/>
            <a:ext cx="7249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peut arriver qu’une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d’état 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DU SYSTÈME 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reste constante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2008" y="908720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ISOCHORE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1520" y="912954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Transformation au cours de laquelle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VO-LUME du système reste 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9632" y="-27384"/>
            <a:ext cx="772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Les transformations thermodynamiques usuelles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23958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71550" y="1772245"/>
            <a:ext cx="817245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i="1" dirty="0"/>
              <a:t>Un système enfermé dans un </a:t>
            </a:r>
            <a:r>
              <a:rPr lang="fr-FR" sz="2000" b="1" i="1" dirty="0"/>
              <a:t>récipient </a:t>
            </a:r>
            <a:r>
              <a:rPr lang="fr-FR" sz="2000" b="1" u="sng" dirty="0"/>
              <a:t>rigide</a:t>
            </a:r>
            <a:r>
              <a:rPr lang="fr-FR" sz="2000" b="1" i="1" dirty="0"/>
              <a:t> et </a:t>
            </a:r>
            <a:r>
              <a:rPr lang="fr-FR" sz="2000" b="1" u="sng" dirty="0"/>
              <a:t>indéformable</a:t>
            </a:r>
            <a:r>
              <a:rPr lang="fr-FR" sz="2000" b="1" i="1" dirty="0"/>
              <a:t> </a:t>
            </a:r>
            <a:r>
              <a:rPr lang="fr-FR" sz="2000" i="1" dirty="0"/>
              <a:t>subit </a:t>
            </a:r>
            <a:r>
              <a:rPr lang="fr-FR" sz="2000" i="1" dirty="0" err="1" smtClean="0"/>
              <a:t>néces-sairement</a:t>
            </a:r>
            <a:r>
              <a:rPr lang="fr-FR" sz="2000" i="1" dirty="0" smtClean="0"/>
              <a:t> des </a:t>
            </a:r>
            <a:r>
              <a:rPr lang="fr-FR" sz="2000" i="1" dirty="0"/>
              <a:t>transformations isochores.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07504" y="2634523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ISOBARE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87016" y="2638757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Transformation au cours de laquelle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PRES-SION du système reste 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07504" y="3524158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ISOTHERME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87016" y="3528392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Transformation au cours de laquelle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TEMPERATURE du système reste 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11560" y="4653136"/>
            <a:ext cx="7252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peut arriver qu’une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d’état 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EXTERIEURE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reste constante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71600" y="8321967"/>
            <a:ext cx="81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* Une paroi </a:t>
            </a:r>
            <a:r>
              <a:rPr lang="fr-FR" sz="2000" b="1" dirty="0"/>
              <a:t>diathermane</a:t>
            </a:r>
            <a:r>
              <a:rPr lang="fr-FR" sz="2000" dirty="0"/>
              <a:t> est une paroi qui permet des échanges thermiques avec l’extérieur. Les parois qui ne les permettent pas sont dites </a:t>
            </a:r>
            <a:r>
              <a:rPr lang="fr-FR" sz="2000" b="1" dirty="0"/>
              <a:t>athermanes</a:t>
            </a:r>
            <a:r>
              <a:rPr lang="fr-FR" sz="2000" dirty="0"/>
              <a:t>.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07504" y="5085184"/>
            <a:ext cx="896448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MONOBARE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23528" y="5087742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Transformation ayant lieu à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ex-térieure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09291" y="5926130"/>
            <a:ext cx="896448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MONOTHERME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325315" y="5928688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Transformation ayant lieu à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TEMPERA-TURE extérieure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30" grpId="0"/>
      <p:bldP spid="31" grpId="0"/>
      <p:bldP spid="35" grpId="0" animBg="1"/>
      <p:bldP spid="36" grpId="0"/>
      <p:bldP spid="38" grpId="0" animBg="1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25950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La capacité thermique MOLAIRE à pression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fr-FR" sz="2000" b="1" u="sng" dirty="0" smtClean="0">
                <a:latin typeface="+mj-lt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cs typeface="Arial" pitchFamily="34" charset="0"/>
              </a:rPr>
              <a:t>La capacité thermique MASSIQUE à pression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cs typeface="Arial" pitchFamily="34" charset="0"/>
              </a:rPr>
              <a:t>constante</a:t>
            </a:r>
            <a:r>
              <a:rPr lang="fr-FR" sz="2000" dirty="0" smtClean="0"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61"/>
          <p:cNvGrpSpPr/>
          <p:nvPr/>
        </p:nvGrpSpPr>
        <p:grpSpPr>
          <a:xfrm>
            <a:off x="5032438" y="60582"/>
            <a:ext cx="1324719" cy="921246"/>
            <a:chOff x="4839610" y="4309054"/>
            <a:chExt cx="1324719" cy="921246"/>
          </a:xfrm>
        </p:grpSpPr>
        <p:sp>
          <p:nvSpPr>
            <p:cNvPr id="5" name="Rectangle 4"/>
            <p:cNvSpPr/>
            <p:nvPr/>
          </p:nvSpPr>
          <p:spPr>
            <a:xfrm>
              <a:off x="4868185" y="436620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39610" y="4496503"/>
              <a:ext cx="9797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 err="1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err="1" smtClean="0">
                  <a:latin typeface="Arial" pitchFamily="34" charset="0"/>
                  <a:cs typeface="Arial" pitchFamily="34" charset="0"/>
                </a:rPr>
                <a:t>Pm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03940" y="4309054"/>
              <a:ext cx="5581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endParaRPr lang="fr-FR" b="1" baseline="-25000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5652120" y="47982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728275" y="483019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cxnSp>
        <p:nvCxnSpPr>
          <p:cNvPr id="10" name="Connecteur droit 9"/>
          <p:cNvCxnSpPr/>
          <p:nvPr/>
        </p:nvCxnSpPr>
        <p:spPr>
          <a:xfrm flipV="1">
            <a:off x="6213141" y="16996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endCxn id="9" idx="3"/>
          </p:cNvCxnSpPr>
          <p:nvPr/>
        </p:nvCxnSpPr>
        <p:spPr>
          <a:xfrm flipH="1">
            <a:off x="6262863" y="674022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4667158" y="562813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535081" y="-24850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709044" y="476672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938966" y="418797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7236296" y="188640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6296" y="1124744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grpSp>
        <p:nvGrpSpPr>
          <p:cNvPr id="18" name="Groupe 63"/>
          <p:cNvGrpSpPr/>
          <p:nvPr/>
        </p:nvGrpSpPr>
        <p:grpSpPr>
          <a:xfrm>
            <a:off x="5228225" y="995586"/>
            <a:ext cx="1296144" cy="921246"/>
            <a:chOff x="5084209" y="5244058"/>
            <a:chExt cx="1296144" cy="921246"/>
          </a:xfrm>
        </p:grpSpPr>
        <p:sp>
          <p:nvSpPr>
            <p:cNvPr id="19" name="Rectangle 18"/>
            <p:cNvSpPr/>
            <p:nvPr/>
          </p:nvSpPr>
          <p:spPr>
            <a:xfrm>
              <a:off x="5084209" y="530120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62"/>
            <p:cNvGrpSpPr/>
            <p:nvPr/>
          </p:nvGrpSpPr>
          <p:grpSpPr>
            <a:xfrm>
              <a:off x="5084209" y="5244058"/>
              <a:ext cx="1096947" cy="921246"/>
              <a:chOff x="5084209" y="5244058"/>
              <a:chExt cx="1096947" cy="92124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084209" y="5517232"/>
                <a:ext cx="6399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 err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err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fr-FR" sz="2000" b="1" baseline="-25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fr-FR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fr-FR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22990" y="5244058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1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fr-FR" b="1" baseline="-25000" dirty="0"/>
              </a:p>
            </p:txBody>
          </p:sp>
          <p:cxnSp>
            <p:nvCxnSpPr>
              <p:cNvPr id="23" name="Connecteur droit 22"/>
              <p:cNvCxnSpPr/>
              <p:nvPr/>
            </p:nvCxnSpPr>
            <p:spPr>
              <a:xfrm>
                <a:off x="5652120" y="5733256"/>
                <a:ext cx="5040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5728275" y="5765194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m</a:t>
                </a:r>
                <a:endParaRPr lang="fr-FR" b="1" dirty="0"/>
              </a:p>
            </p:txBody>
          </p:sp>
        </p:grpSp>
      </p:grpSp>
      <p:cxnSp>
        <p:nvCxnSpPr>
          <p:cNvPr id="25" name="Connecteur droit 24"/>
          <p:cNvCxnSpPr/>
          <p:nvPr/>
        </p:nvCxnSpPr>
        <p:spPr>
          <a:xfrm flipV="1">
            <a:off x="6228184" y="1124744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6228184" y="1628800"/>
            <a:ext cx="433524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934598" y="1520967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679097" y="908720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732240" y="1412776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425470" y="1376951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3429000"/>
            <a:ext cx="6300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Capacité thermique à PRESSION constante C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2420888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Quelle relation existe-t-il entre la capacité thermique à pression constante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la capacité thermique à volume constant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d’un gaz parfait monoatomique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Rappel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 = 3/2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 = 5/2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endParaRPr kumimoji="0" lang="fr-FR" sz="4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78904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 dérive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5/2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à 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5/2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nR</a:t>
            </a:r>
            <a:endParaRPr lang="fr-FR" sz="2000" dirty="0" smtClean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4221088"/>
            <a:ext cx="6012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Capacité thermique à VOLUME constant C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58112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 dérive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3/2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nRT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à 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V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3/2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nR</a:t>
            </a:r>
            <a:endParaRPr lang="fr-FR" sz="2000" dirty="0" smtClean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695728" y="4005064"/>
            <a:ext cx="244827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C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ccolade fermante 37"/>
          <p:cNvSpPr/>
          <p:nvPr/>
        </p:nvSpPr>
        <p:spPr>
          <a:xfrm>
            <a:off x="6300192" y="3356992"/>
            <a:ext cx="288032" cy="1584176"/>
          </a:xfrm>
          <a:prstGeom prst="rightBrace">
            <a:avLst>
              <a:gd name="adj1" fmla="val 9674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5013176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Exprimer alors la capacité thermique à pression constante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la capacité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thermi-que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volume constant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d’un gaz parfait monoatomique 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du coefficient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/ C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6176094"/>
            <a:ext cx="658822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divise la relation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ce qui donne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52320" y="61803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endParaRPr lang="fr-F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6516216" y="596007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7092280" y="6165304"/>
            <a:ext cx="7920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6541924" y="646412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6516216" y="6392118"/>
            <a:ext cx="504056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028384" y="6392118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8028384" y="646412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8028384" y="596007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2132856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 (GAZ PARFAIT)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68616" y="4437112"/>
            <a:ext cx="2475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u="heavy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Relation de </a:t>
            </a:r>
            <a:r>
              <a:rPr lang="fr-FR" sz="2000" b="1" u="heavy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MAYER</a:t>
            </a:r>
            <a:endParaRPr lang="fr-FR" sz="2000" b="1" u="heavy" dirty="0" smtClean="0">
              <a:solidFill>
                <a:srgbClr val="0066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4" grpId="0" animBg="1"/>
      <p:bldP spid="34" grpId="0"/>
      <p:bldP spid="35" grpId="0"/>
      <p:bldP spid="36" grpId="0"/>
      <p:bldP spid="35845" grpId="0"/>
      <p:bldP spid="38" grpId="0" animBg="1"/>
      <p:bldP spid="39" grpId="0" animBg="1"/>
      <p:bldP spid="35847" grpId="0"/>
      <p:bldP spid="42" grpId="0"/>
      <p:bldP spid="43" grpId="0"/>
      <p:bldP spid="44" grpId="0"/>
      <p:bldP spid="45" grpId="0"/>
      <p:bldP spid="50" grpId="0"/>
      <p:bldP spid="51" grpId="0"/>
      <p:bldP spid="35842" grpId="0" animBg="1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Exprimer alors la capacité thermique à pression constante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la capacité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thermi-que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volume constant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d’un gaz parfait monoatomique 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du coefficient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/ C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980728"/>
            <a:ext cx="658822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divise la relation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ce qui donne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516216" y="764704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092280" y="980728"/>
            <a:ext cx="43204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541924" y="126876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6516216" y="1196752"/>
            <a:ext cx="504056" cy="28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8028384" y="1196752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028384" y="1268760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028384" y="764704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0312" y="980728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endParaRPr lang="fr-F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197247" y="1927622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g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744911" y="2215654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744911" y="2287662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744911" y="1783606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0855" y="1999630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endParaRPr lang="fr-F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897039" y="1927622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6265191" y="2143646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265191" y="1711598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65191" y="2143646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6481215" y="2215654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lang="fr-FR" sz="2000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13070" y="2884874"/>
            <a:ext cx="237475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Enfin, 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312863" y="2956882"/>
            <a:ext cx="13681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4681015" y="3172906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681015" y="2682983"/>
            <a:ext cx="64807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81015" y="3172906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g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4897039" y="3244914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lang="fr-FR" sz="2000" dirty="0"/>
          </a:p>
        </p:txBody>
      </p:sp>
      <p:sp>
        <p:nvSpPr>
          <p:cNvPr id="30" name="Rectangle 29"/>
          <p:cNvSpPr/>
          <p:nvPr/>
        </p:nvSpPr>
        <p:spPr>
          <a:xfrm>
            <a:off x="5508104" y="1700808"/>
            <a:ext cx="1584176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923928" y="2769353"/>
            <a:ext cx="1584176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115617" y="3789040"/>
            <a:ext cx="8028384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     Pour une </a:t>
            </a:r>
            <a:r>
              <a:rPr lang="fr-FR" sz="2000" b="1" i="1" dirty="0" smtClean="0"/>
              <a:t>phase condensée indilatable et incompressible</a:t>
            </a:r>
            <a:r>
              <a:rPr lang="fr-FR" sz="2000" i="1" dirty="0" smtClean="0"/>
              <a:t>, on montre que </a:t>
            </a:r>
            <a:r>
              <a:rPr lang="fr-FR" sz="2000" b="1" dirty="0" smtClean="0"/>
              <a:t>C</a:t>
            </a:r>
            <a:r>
              <a:rPr lang="fr-FR" sz="2000" b="1" baseline="-25000" dirty="0" smtClean="0"/>
              <a:t>P</a:t>
            </a:r>
            <a:r>
              <a:rPr lang="fr-FR" sz="2000" b="1" dirty="0" smtClean="0"/>
              <a:t> ≈ C</a:t>
            </a:r>
            <a:r>
              <a:rPr lang="fr-FR" sz="2000" b="1" baseline="-25000" dirty="0" smtClean="0"/>
              <a:t>V</a:t>
            </a:r>
            <a:r>
              <a:rPr lang="fr-FR" sz="2000" i="1" dirty="0" smtClean="0"/>
              <a:t>, et donc aussi </a:t>
            </a:r>
            <a:r>
              <a:rPr lang="fr-FR" sz="2000" b="1" dirty="0" err="1" smtClean="0"/>
              <a:t>C</a:t>
            </a:r>
            <a:r>
              <a:rPr lang="fr-FR" sz="2000" b="1" baseline="-25000" dirty="0" err="1" smtClean="0"/>
              <a:t>Pm</a:t>
            </a:r>
            <a:r>
              <a:rPr lang="fr-FR" sz="2000" b="1" dirty="0" smtClean="0"/>
              <a:t> ≈ </a:t>
            </a:r>
            <a:r>
              <a:rPr lang="fr-FR" sz="2000" b="1" dirty="0" err="1" smtClean="0"/>
              <a:t>C</a:t>
            </a:r>
            <a:r>
              <a:rPr lang="fr-FR" sz="2000" b="1" baseline="-25000" dirty="0" err="1" smtClean="0"/>
              <a:t>Vm</a:t>
            </a:r>
            <a:r>
              <a:rPr lang="fr-FR" sz="2000" i="1" dirty="0" smtClean="0"/>
              <a:t> et </a:t>
            </a:r>
            <a:r>
              <a:rPr lang="fr-FR" sz="2000" b="1" dirty="0" err="1" smtClean="0"/>
              <a:t>c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 ≈ </a:t>
            </a:r>
            <a:r>
              <a:rPr lang="fr-FR" sz="2000" b="1" dirty="0" err="1" smtClean="0"/>
              <a:t>c</a:t>
            </a:r>
            <a:r>
              <a:rPr lang="fr-FR" sz="2000" b="1" baseline="-25000" dirty="0" err="1" smtClean="0"/>
              <a:t>V</a:t>
            </a:r>
            <a:r>
              <a:rPr lang="fr-FR" sz="2000" i="1" dirty="0" smtClean="0"/>
              <a:t> (</a:t>
            </a:r>
            <a:r>
              <a:rPr lang="fr-FR" sz="2000" b="1" i="1" u="sng" dirty="0" smtClean="0"/>
              <a:t>Rappel</a:t>
            </a:r>
            <a:r>
              <a:rPr lang="fr-FR" sz="2000" i="1" dirty="0" smtClean="0"/>
              <a:t> : </a:t>
            </a:r>
            <a:r>
              <a:rPr lang="fr-FR" sz="2000" b="1" dirty="0" err="1" smtClean="0"/>
              <a:t>c</a:t>
            </a:r>
            <a:r>
              <a:rPr lang="fr-FR" sz="2000" b="1" baseline="-25000" dirty="0" err="1" smtClean="0"/>
              <a:t>V,eau</a:t>
            </a:r>
            <a:r>
              <a:rPr lang="fr-FR" sz="2000" b="1" dirty="0" smtClean="0"/>
              <a:t> = 4,18 </a:t>
            </a:r>
            <a:r>
              <a:rPr lang="fr-FR" sz="2000" b="1" dirty="0" err="1" smtClean="0"/>
              <a:t>kJ.K</a:t>
            </a:r>
            <a:r>
              <a:rPr lang="fr-FR" sz="2000" b="1" baseline="30000" dirty="0" smtClean="0"/>
              <a:t> – 1 </a:t>
            </a:r>
            <a:r>
              <a:rPr lang="fr-FR" sz="2000" b="1" dirty="0" smtClean="0"/>
              <a:t>.kg</a:t>
            </a:r>
            <a:r>
              <a:rPr lang="fr-FR" sz="2000" b="1" baseline="30000" dirty="0" smtClean="0"/>
              <a:t> – 1</a:t>
            </a:r>
            <a:r>
              <a:rPr lang="fr-FR" sz="2000" i="1" dirty="0" smtClean="0"/>
              <a:t>). </a:t>
            </a:r>
            <a:endParaRPr lang="fr-FR" sz="2000" dirty="0"/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0" y="483141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d’une variation d’enthalpie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79512" y="5461450"/>
            <a:ext cx="3620948" cy="1015663"/>
            <a:chOff x="179512" y="3043375"/>
            <a:chExt cx="3620948" cy="1015663"/>
          </a:xfrm>
        </p:grpSpPr>
        <p:sp>
          <p:nvSpPr>
            <p:cNvPr id="36" name="Rectangle 35"/>
            <p:cNvSpPr/>
            <p:nvPr/>
          </p:nvSpPr>
          <p:spPr>
            <a:xfrm>
              <a:off x="179512" y="3043375"/>
              <a:ext cx="3528392" cy="1015663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>
                <a:solidFill>
                  <a:srgbClr val="00206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7867" y="3326291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47947" y="3110267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dH</a:t>
              </a:r>
              <a:endParaRPr lang="fr-FR" b="1" baseline="-25000" dirty="0"/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947947" y="3542315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966227" y="3574253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75656" y="3326291"/>
              <a:ext cx="23248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  <a:sym typeface="Wingdings"/>
                </a:rPr>
                <a:t>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dH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 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x </a:t>
              </a:r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sz="2000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860032" y="5335468"/>
            <a:ext cx="4032448" cy="1261884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Que vaut la </a:t>
            </a:r>
            <a:r>
              <a:rPr lang="fr-FR" sz="2000" b="1" u="sng" dirty="0" smtClean="0">
                <a:solidFill>
                  <a:srgbClr val="FF0000"/>
                </a:solidFill>
              </a:rPr>
              <a:t>variation d’ENTHALPIE 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d’un système dont la température évolue de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i</a:t>
            </a:r>
            <a:r>
              <a:rPr lang="fr-FR" sz="2000" b="1" baseline="-25000" dirty="0" smtClean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à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F</a:t>
            </a:r>
            <a:r>
              <a:rPr lang="fr-FR" sz="2000" b="1" dirty="0" smtClean="0">
                <a:solidFill>
                  <a:srgbClr val="002060"/>
                </a:solidFill>
              </a:rPr>
              <a:t> ?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43" name="Flèche vers le bas 42"/>
          <p:cNvSpPr/>
          <p:nvPr/>
        </p:nvSpPr>
        <p:spPr>
          <a:xfrm rot="16200000">
            <a:off x="4103948" y="5587496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 animBg="1"/>
      <p:bldP spid="31" grpId="0" animBg="1"/>
      <p:bldP spid="33" grpId="0" animBg="1"/>
      <p:bldP spid="34" grpId="0"/>
      <p:bldP spid="42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d’une variation d’enthalpie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79512" y="630038"/>
            <a:ext cx="3528392" cy="1015663"/>
            <a:chOff x="179512" y="3043375"/>
            <a:chExt cx="3528392" cy="1015663"/>
          </a:xfrm>
        </p:grpSpPr>
        <p:sp>
          <p:nvSpPr>
            <p:cNvPr id="4" name="Rectangle 3"/>
            <p:cNvSpPr/>
            <p:nvPr/>
          </p:nvSpPr>
          <p:spPr>
            <a:xfrm>
              <a:off x="179512" y="3043375"/>
              <a:ext cx="3528392" cy="1015663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>
                <a:solidFill>
                  <a:srgbClr val="00206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5167" y="3224691"/>
              <a:ext cx="8640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47947" y="3110267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dH</a:t>
              </a:r>
              <a:endParaRPr lang="fr-FR" b="1" baseline="-25000" dirty="0"/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947947" y="3542315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66227" y="3574253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37556" y="3237391"/>
              <a:ext cx="22703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  <a:sym typeface="Wingdings"/>
                </a:rPr>
                <a:t>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dH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fr-FR" sz="28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x </a:t>
              </a:r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sz="20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860032" y="504056"/>
            <a:ext cx="4032448" cy="1261884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Que vaut la </a:t>
            </a:r>
            <a:r>
              <a:rPr lang="fr-FR" sz="2000" b="1" u="sng" dirty="0" smtClean="0">
                <a:solidFill>
                  <a:srgbClr val="FF0000"/>
                </a:solidFill>
              </a:rPr>
              <a:t>variation d’ENTHALPIE 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d’un système dont la température évolue de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i</a:t>
            </a:r>
            <a:r>
              <a:rPr lang="fr-FR" sz="2000" b="1" baseline="-25000" dirty="0" smtClean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à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F</a:t>
            </a:r>
            <a:r>
              <a:rPr lang="fr-FR" sz="2000" b="1" dirty="0" smtClean="0">
                <a:solidFill>
                  <a:srgbClr val="002060"/>
                </a:solidFill>
              </a:rPr>
              <a:t> ?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 rot="16200000">
            <a:off x="4103948" y="756084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0" y="2996952"/>
            <a:ext cx="4644008" cy="1015663"/>
            <a:chOff x="0" y="5653697"/>
            <a:chExt cx="4644008" cy="1015663"/>
          </a:xfrm>
        </p:grpSpPr>
        <p:sp>
          <p:nvSpPr>
            <p:cNvPr id="13" name="Organigramme : Entrée manuelle 12"/>
            <p:cNvSpPr/>
            <p:nvPr/>
          </p:nvSpPr>
          <p:spPr>
            <a:xfrm>
              <a:off x="611560" y="5661248"/>
              <a:ext cx="3960440" cy="36004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5653697"/>
              <a:ext cx="464400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Si </a:t>
              </a:r>
              <a:r>
                <a:rPr lang="fr-FR" sz="2000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C</a:t>
              </a:r>
              <a:r>
                <a:rPr lang="fr-FR" sz="2000" b="1" baseline="-25000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P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ne dépend pas de la température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, la variation d’enthalpie du système sera donnée par la formule 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0" y="1844824"/>
            <a:ext cx="4572000" cy="1015663"/>
            <a:chOff x="0" y="4285545"/>
            <a:chExt cx="4572000" cy="1015663"/>
          </a:xfrm>
        </p:grpSpPr>
        <p:sp>
          <p:nvSpPr>
            <p:cNvPr id="16" name="Organigramme : Entrée manuelle 15"/>
            <p:cNvSpPr/>
            <p:nvPr/>
          </p:nvSpPr>
          <p:spPr>
            <a:xfrm>
              <a:off x="467544" y="4293096"/>
              <a:ext cx="3960440" cy="36004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0" y="4285545"/>
              <a:ext cx="45720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     </a:t>
              </a:r>
              <a:r>
                <a:rPr lang="fr-FR" sz="2000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C</a:t>
              </a:r>
              <a:r>
                <a:rPr lang="fr-FR" sz="2000" b="1" baseline="-25000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P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dépend à priori de la température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, la variation d’enthalpie du système sera donnée par la formule 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644008" y="2996952"/>
            <a:ext cx="432048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b="1" dirty="0" smtClean="0">
              <a:latin typeface="Symbol" pitchFamily="18" charset="2"/>
              <a:ea typeface="Arial Unicode MS" pitchFamily="34" charset="-128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fr-FR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lang="fr-FR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(T</a:t>
            </a:r>
            <a:r>
              <a:rPr lang="fr-FR" sz="28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fr-FR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8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644008" y="1916832"/>
            <a:ext cx="4248472" cy="936104"/>
            <a:chOff x="4644008" y="1916832"/>
            <a:chExt cx="4248472" cy="936104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4644008" y="1916832"/>
              <a:ext cx="4248472" cy="9361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400" b="1" dirty="0" smtClean="0">
                <a:latin typeface="Symbol" pitchFamily="18" charset="2"/>
                <a:ea typeface="Arial Unicode MS" pitchFamily="34" charset="-128"/>
                <a:cs typeface="Times New Roman" pitchFamily="18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ea typeface="Arial Unicode MS" pitchFamily="34" charset="-128"/>
                  <a:cs typeface="Times New Roman" pitchFamily="18" charset="0"/>
                </a:rPr>
                <a:t>D</a:t>
              </a: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H = H</a:t>
              </a:r>
              <a:r>
                <a:rPr kumimoji="0" lang="fr-FR" sz="2800" b="1" i="0" u="none" strike="noStrike" cap="none" normalizeH="0" baseline="-3000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F</a:t>
              </a: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– H</a:t>
              </a:r>
              <a:r>
                <a:rPr kumimoji="0" lang="fr-FR" sz="2800" b="1" i="0" u="none" strike="noStrike" cap="none" normalizeH="0" baseline="-3000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 </a:t>
              </a: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= 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654" t="50399" r="9281" b="37841"/>
            <a:stretch>
              <a:fillRect/>
            </a:stretch>
          </p:blipFill>
          <p:spPr bwMode="auto">
            <a:xfrm>
              <a:off x="7092280" y="2023565"/>
              <a:ext cx="1728192" cy="71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4181247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 (GAZ PARFAIT)</a:t>
            </a:r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4541287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A l’aide des résultats obtenus au paragraphe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III-2.a/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déterminer la variation d’enthalpie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5,0 mol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d’hélium passant d’une température initiale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25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une température finale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75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pression constante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5589240"/>
            <a:ext cx="560925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ne dépend pas de la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491880" y="6093296"/>
            <a:ext cx="446449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5/2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5,0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8,314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(75 – 25)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015623" y="5479132"/>
            <a:ext cx="2376264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79512" y="6093296"/>
            <a:ext cx="37799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5/2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79912" y="6381328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5,2.10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552" y="6104871"/>
            <a:ext cx="2736304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546292" y="4104230"/>
            <a:ext cx="16196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5/2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nR</a:t>
            </a:r>
            <a:endParaRPr lang="fr-FR" sz="2000" dirty="0" smtClean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33795" grpId="0"/>
      <p:bldP spid="33796" grpId="0"/>
      <p:bldP spid="33797" grpId="0"/>
      <p:bldP spid="33798" grpId="0"/>
      <p:bldP spid="36" grpId="0"/>
      <p:bldP spid="29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 (GAZ PARFAIT)</a:t>
            </a:r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60040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l’aide des résultats obtenus au paragraphe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III-2.a/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déterminer la variation d’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enthal-pie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5,0 mol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d’hélium passant d’une température initiale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25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une </a:t>
            </a:r>
            <a:r>
              <a:rPr kumimoji="0" lang="fr-FR" sz="2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tempé-rature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finale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75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volume constant.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1880" y="1861849"/>
            <a:ext cx="446449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5/2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5,0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8,314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(75 – 25)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1861849"/>
            <a:ext cx="37799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5/2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912" y="2149881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5,2.10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852936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u="sng" dirty="0" smtClean="0"/>
              <a:t>PHASE CONDENSEE INDILATABLE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000" b="1" u="sng" dirty="0" smtClean="0"/>
              <a:t> INCOMPRESSIBLE)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3220527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La capacité thermique massique à pression constante de l’eau vaut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4,18 J.K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.g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on peut la considérer comme une constante. On chauffe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d’eau initialement à une température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20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Quelle sera sa température finale si son enthalpie augmente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15 kJ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36512" y="5157192"/>
            <a:ext cx="367240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444208" y="6021288"/>
            <a:ext cx="71628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34 °C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0324" y="5204692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3948436" y="5420716"/>
            <a:ext cx="122413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948436" y="5492724"/>
            <a:ext cx="158417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308476" y="4988668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44580" y="5204692"/>
            <a:ext cx="675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21" name="Rectangle 20"/>
          <p:cNvSpPr/>
          <p:nvPr/>
        </p:nvSpPr>
        <p:spPr>
          <a:xfrm>
            <a:off x="6114636" y="5239990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7122748" y="5456014"/>
            <a:ext cx="122413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7122748" y="5528022"/>
            <a:ext cx="158417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250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4,18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7266764" y="5040560"/>
            <a:ext cx="10496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18892" y="5239990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+ 20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539552" y="1894598"/>
            <a:ext cx="2736304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300364" y="5060676"/>
            <a:ext cx="2592288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67544" y="1426167"/>
            <a:ext cx="560925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ne dépend pas de la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483167" y="1340768"/>
            <a:ext cx="2376264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83968" y="-114300"/>
            <a:ext cx="16196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5/2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nR</a:t>
            </a:r>
            <a:endParaRPr lang="fr-FR" sz="2000" dirty="0" smtClean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67544" y="4581128"/>
            <a:ext cx="560925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ne dépend pas de la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2769" grpId="0"/>
      <p:bldP spid="14" grpId="0"/>
      <p:bldP spid="15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7" grpId="0" animBg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46650" y="1988840"/>
            <a:ext cx="894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3)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er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principe pour une transformation MONOBARE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275856" y="2420888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020272" y="2420888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580112" y="3068960"/>
            <a:ext cx="1063778" cy="480431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79512" y="2420888"/>
            <a:ext cx="280831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1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</a:t>
            </a:r>
            <a:r>
              <a:rPr kumimoji="0" lang="fr-FR" sz="240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constante </a:t>
            </a:r>
            <a:endParaRPr kumimoji="0" lang="fr-FR" sz="48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9512" y="2996952"/>
            <a:ext cx="280831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Equilibre mécanique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avec l’extérieur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dans EI et EF</a:t>
            </a:r>
            <a:endParaRPr kumimoji="0" lang="fr-FR" sz="4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221088"/>
            <a:ext cx="889248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Notations utilisées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Arial Unicode MS" pitchFamily="34" charset="-128"/>
              <a:cs typeface="Calibri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   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32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 = U</a:t>
            </a:r>
            <a:r>
              <a:rPr kumimoji="0" lang="fr-F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U</a:t>
            </a:r>
            <a:r>
              <a:rPr kumimoji="0" lang="fr-F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 = H</a:t>
            </a:r>
            <a:r>
              <a:rPr kumimoji="0" lang="fr-F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H</a:t>
            </a:r>
            <a:r>
              <a:rPr kumimoji="0" lang="fr-F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	        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</a:t>
            </a:r>
            <a:r>
              <a:rPr kumimoji="0" lang="fr-FR" sz="32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</a:t>
            </a:r>
            <a:r>
              <a:rPr kumimoji="0" lang="fr-F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W’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			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36512" y="599281"/>
            <a:ext cx="367240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444208" y="1463377"/>
            <a:ext cx="269979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34 °C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40324" y="646781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3948436" y="862805"/>
            <a:ext cx="122413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948436" y="934813"/>
            <a:ext cx="158417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4308476" y="430757"/>
            <a:ext cx="57606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44580" y="646781"/>
            <a:ext cx="675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33" name="Rectangle 32"/>
          <p:cNvSpPr/>
          <p:nvPr/>
        </p:nvSpPr>
        <p:spPr>
          <a:xfrm>
            <a:off x="6114636" y="682079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7122748" y="898103"/>
            <a:ext cx="122413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122748" y="970111"/>
            <a:ext cx="158417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250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4,18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7266764" y="482649"/>
            <a:ext cx="104965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418892" y="682079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+ 20</a:t>
            </a:r>
            <a:endParaRPr lang="fr-FR" sz="2000" dirty="0"/>
          </a:p>
        </p:txBody>
      </p:sp>
      <p:sp>
        <p:nvSpPr>
          <p:cNvPr id="38" name="Rectangle 37"/>
          <p:cNvSpPr/>
          <p:nvPr/>
        </p:nvSpPr>
        <p:spPr>
          <a:xfrm>
            <a:off x="3300364" y="502765"/>
            <a:ext cx="2592288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467544" y="23217"/>
            <a:ext cx="560925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ne dépend pas de la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58646" y="5935147"/>
            <a:ext cx="9001000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pression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619672" y="6295187"/>
            <a:ext cx="44307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W’ + Q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4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26" grpId="0" animBg="1"/>
      <p:bldP spid="1027" grpId="0" animBg="1"/>
      <p:bldP spid="1028" grpId="0" animBg="1"/>
      <p:bldP spid="22" grpId="0" animBg="1"/>
      <p:bldP spid="23" grpId="0" animBg="1"/>
      <p:bldP spid="1029" grpId="0"/>
      <p:bldP spid="40" grpId="0" animBg="1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6649" y="0"/>
            <a:ext cx="894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3)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er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principe pour une transformation MONOBARE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204864"/>
            <a:ext cx="88924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Notations utilisées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32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lang="fr-FR" sz="32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;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 = U</a:t>
            </a:r>
            <a:r>
              <a:rPr kumimoji="0" lang="fr-F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U</a:t>
            </a:r>
            <a:r>
              <a:rPr kumimoji="0" lang="fr-F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</a:t>
            </a:r>
            <a:r>
              <a:rPr lang="fr-FR" sz="32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;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 = H</a:t>
            </a:r>
            <a:r>
              <a:rPr kumimoji="0" lang="fr-F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H</a:t>
            </a:r>
            <a:r>
              <a:rPr kumimoji="0" lang="fr-F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		</a:t>
            </a: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</a:t>
            </a:r>
            <a:r>
              <a:rPr kumimoji="0" lang="fr-FR" sz="32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</a:t>
            </a:r>
            <a:r>
              <a:rPr lang="fr-FR" sz="32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;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W’</a:t>
            </a:r>
            <a:r>
              <a:rPr lang="fr-FR" sz="32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;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8646" y="3356992"/>
            <a:ext cx="9001000" cy="33843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pression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"/>
            </a:pP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H, W’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19672" y="3717032"/>
            <a:ext cx="44307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W’ + Q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71600" y="4653136"/>
            <a:ext cx="6984776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(V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V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W’ + Q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99592" y="5661248"/>
            <a:ext cx="7704856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V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V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 W’ + Q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39552" y="6165304"/>
            <a:ext cx="396044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W’ + Q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0" y="6165304"/>
            <a:ext cx="37444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 =  W’ + Q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75856" y="404664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020272" y="404664"/>
            <a:ext cx="1926580" cy="177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ext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580112" y="1052736"/>
            <a:ext cx="1063778" cy="480431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79512" y="404664"/>
            <a:ext cx="280831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1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</a:t>
            </a:r>
            <a:r>
              <a:rPr kumimoji="0" lang="fr-FR" sz="240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constante </a:t>
            </a:r>
            <a:endParaRPr kumimoji="0" lang="fr-FR" sz="48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79512" y="980728"/>
            <a:ext cx="280831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Equilibre mécanique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avec l’extérieur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dans EI et EF</a:t>
            </a:r>
            <a:endParaRPr kumimoji="0" lang="fr-FR" sz="4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646" y="476672"/>
            <a:ext cx="9001000" cy="5400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pression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"/>
            </a:pP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W’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 du 1</a:t>
            </a:r>
            <a:r>
              <a:rPr lang="fr-FR" sz="2000" b="1" i="1" u="sng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principe en fonction de </a:t>
            </a:r>
            <a:r>
              <a:rPr lang="fr-FR" sz="2000" b="1" u="sng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H, W’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5289" y="3109486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Au cours d’une </a:t>
            </a:r>
            <a:r>
              <a:rPr lang="fr-FR" sz="2000" b="1" dirty="0" smtClean="0"/>
              <a:t>transformation </a:t>
            </a:r>
            <a:r>
              <a:rPr lang="fr-FR" sz="2000" b="1" dirty="0" err="1" smtClean="0"/>
              <a:t>monobare</a:t>
            </a:r>
            <a:r>
              <a:rPr lang="fr-FR" sz="2000" b="1" dirty="0" smtClean="0"/>
              <a:t> avec équilibre mécanique à l’état initial (</a:t>
            </a:r>
            <a:r>
              <a:rPr lang="fr-FR" sz="2000" b="1" dirty="0" err="1" smtClean="0"/>
              <a:t>P</a:t>
            </a:r>
            <a:r>
              <a:rPr lang="fr-FR" sz="2000" b="1" baseline="-25000" dirty="0" err="1" smtClean="0"/>
              <a:t>ext</a:t>
            </a:r>
            <a:r>
              <a:rPr lang="fr-FR" sz="2000" b="1" dirty="0" smtClean="0"/>
              <a:t> = P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/>
              <a:t>) et à l’état final (</a:t>
            </a:r>
            <a:r>
              <a:rPr lang="fr-FR" sz="2000" b="1" dirty="0" err="1" smtClean="0"/>
              <a:t>P</a:t>
            </a:r>
            <a:r>
              <a:rPr lang="fr-FR" sz="2000" b="1" baseline="-25000" dirty="0" err="1" smtClean="0"/>
              <a:t>ext</a:t>
            </a:r>
            <a:r>
              <a:rPr lang="fr-FR" sz="2000" b="1" dirty="0" smtClean="0"/>
              <a:t> = P</a:t>
            </a:r>
            <a:r>
              <a:rPr lang="fr-FR" sz="2000" b="1" baseline="-25000" dirty="0" smtClean="0"/>
              <a:t>F</a:t>
            </a:r>
            <a:r>
              <a:rPr lang="fr-FR" sz="2000" b="1" dirty="0" smtClean="0"/>
              <a:t>)</a:t>
            </a:r>
            <a:r>
              <a:rPr lang="fr-FR" sz="2000" dirty="0" smtClean="0"/>
              <a:t> durant laquelle le système fermé reçoit le transfert thermique </a:t>
            </a:r>
            <a:r>
              <a:rPr lang="fr-FR" sz="2000" b="1" dirty="0" smtClean="0"/>
              <a:t>Q</a:t>
            </a:r>
            <a:r>
              <a:rPr lang="fr-FR" sz="2000" dirty="0" smtClean="0"/>
              <a:t> et le travail des forces extérieures </a:t>
            </a:r>
            <a:r>
              <a:rPr lang="fr-FR" sz="2000" b="1" dirty="0" smtClean="0"/>
              <a:t>W’ </a:t>
            </a:r>
            <a:r>
              <a:rPr lang="fr-FR" sz="2000" dirty="0" smtClean="0"/>
              <a:t>autres que les forces de pression, </a:t>
            </a:r>
            <a:r>
              <a:rPr lang="fr-FR" sz="2000" b="1" u="sng" dirty="0" smtClean="0"/>
              <a:t>le premier principe de la thermodynamique s’écrit</a:t>
            </a:r>
            <a:r>
              <a:rPr lang="fr-FR" sz="2000" dirty="0" smtClean="0"/>
              <a:t>, pour un système macroscopiquement au repos (</a:t>
            </a:r>
            <a:r>
              <a:rPr lang="fr-FR" sz="2000" b="1" dirty="0" err="1" smtClean="0">
                <a:latin typeface="Symbol" pitchFamily="18" charset="2"/>
              </a:rPr>
              <a:t>D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m</a:t>
            </a:r>
            <a:r>
              <a:rPr lang="fr-FR" sz="2000" b="1" dirty="0" smtClean="0"/>
              <a:t> = 0</a:t>
            </a:r>
            <a:r>
              <a:rPr lang="fr-FR" sz="2000" dirty="0" smtClean="0"/>
              <a:t>) :</a:t>
            </a:r>
          </a:p>
          <a:p>
            <a:pPr algn="just"/>
            <a:endParaRPr lang="fr-FR" sz="1100" dirty="0" smtClean="0"/>
          </a:p>
          <a:p>
            <a:pPr algn="just"/>
            <a:endParaRPr lang="fr-FR" sz="2000" dirty="0" smtClean="0"/>
          </a:p>
          <a:p>
            <a:pPr algn="just"/>
            <a:r>
              <a:rPr lang="fr-FR" sz="2000" u="sng" dirty="0" smtClean="0"/>
              <a:t>Si seules les forces de pression agissent</a:t>
            </a:r>
            <a:r>
              <a:rPr lang="fr-FR" sz="2000" dirty="0" smtClean="0"/>
              <a:t>, alors : 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51920" y="4869160"/>
            <a:ext cx="2016224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W’ + Q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588224" y="5363691"/>
            <a:ext cx="1440160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Q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6021288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15616" y="6021288"/>
            <a:ext cx="8028384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L’intérêt de cette formulation du premier principe est qu’</a:t>
            </a:r>
            <a:r>
              <a:rPr lang="fr-FR" sz="2000" b="1" i="1" dirty="0" smtClean="0"/>
              <a:t>elle évite de </a:t>
            </a:r>
            <a:r>
              <a:rPr lang="fr-FR" sz="2000" b="1" i="1" dirty="0" err="1" smtClean="0"/>
              <a:t>calcu-ler</a:t>
            </a:r>
            <a:r>
              <a:rPr lang="fr-FR" sz="2000" b="1" i="1" dirty="0" smtClean="0"/>
              <a:t> le travail des forces de pression</a:t>
            </a:r>
            <a:r>
              <a:rPr lang="fr-FR" sz="2000" i="1" dirty="0" smtClean="0"/>
              <a:t> pour évaluer le transfert thermique.</a:t>
            </a:r>
            <a:endParaRPr lang="fr-FR" sz="20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19672" y="836712"/>
            <a:ext cx="44307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W’ + Q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71600" y="1509167"/>
            <a:ext cx="6984776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× (V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V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+ W’ + Q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99592" y="2214389"/>
            <a:ext cx="7704856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V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ext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V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 W’ + Q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39552" y="2613670"/>
            <a:ext cx="396044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/>
              </a:rPr>
              <a:t>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W’ + Q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572000" y="2613670"/>
            <a:ext cx="37444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 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 =  W’ + Q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46649" y="0"/>
            <a:ext cx="894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3)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er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principe pour une transformation MONOBARE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12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646" y="44624"/>
            <a:ext cx="9001000" cy="27363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2389" y="41717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Au cours d’une </a:t>
            </a:r>
            <a:r>
              <a:rPr lang="fr-FR" sz="2000" b="1" dirty="0" smtClean="0"/>
              <a:t>transformation </a:t>
            </a:r>
            <a:r>
              <a:rPr lang="fr-FR" sz="2000" b="1" dirty="0" err="1" smtClean="0"/>
              <a:t>monobare</a:t>
            </a:r>
            <a:r>
              <a:rPr lang="fr-FR" sz="2000" b="1" dirty="0" smtClean="0"/>
              <a:t> avec équilibre mécanique à l’état initial (</a:t>
            </a:r>
            <a:r>
              <a:rPr lang="fr-FR" sz="2000" b="1" dirty="0" err="1" smtClean="0"/>
              <a:t>P</a:t>
            </a:r>
            <a:r>
              <a:rPr lang="fr-FR" sz="2000" b="1" baseline="-25000" dirty="0" err="1" smtClean="0"/>
              <a:t>ext</a:t>
            </a:r>
            <a:r>
              <a:rPr lang="fr-FR" sz="2000" b="1" dirty="0" smtClean="0"/>
              <a:t> = P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/>
              <a:t>) et à l’état final (</a:t>
            </a:r>
            <a:r>
              <a:rPr lang="fr-FR" sz="2000" b="1" dirty="0" err="1" smtClean="0"/>
              <a:t>P</a:t>
            </a:r>
            <a:r>
              <a:rPr lang="fr-FR" sz="2000" b="1" baseline="-25000" dirty="0" err="1" smtClean="0"/>
              <a:t>ext</a:t>
            </a:r>
            <a:r>
              <a:rPr lang="fr-FR" sz="2000" b="1" dirty="0" smtClean="0"/>
              <a:t> = P</a:t>
            </a:r>
            <a:r>
              <a:rPr lang="fr-FR" sz="2000" b="1" baseline="-25000" dirty="0" smtClean="0"/>
              <a:t>F</a:t>
            </a:r>
            <a:r>
              <a:rPr lang="fr-FR" sz="2000" b="1" dirty="0" smtClean="0"/>
              <a:t>)</a:t>
            </a:r>
            <a:r>
              <a:rPr lang="fr-FR" sz="2000" dirty="0" smtClean="0"/>
              <a:t> durant laquelle le système fermé reçoit le transfert thermique </a:t>
            </a:r>
            <a:r>
              <a:rPr lang="fr-FR" sz="2000" b="1" dirty="0" smtClean="0"/>
              <a:t>Q</a:t>
            </a:r>
            <a:r>
              <a:rPr lang="fr-FR" sz="2000" dirty="0" smtClean="0"/>
              <a:t> et le travail des forces extérieures </a:t>
            </a:r>
            <a:r>
              <a:rPr lang="fr-FR" sz="2000" b="1" dirty="0" smtClean="0"/>
              <a:t>W’ </a:t>
            </a:r>
            <a:r>
              <a:rPr lang="fr-FR" sz="2000" dirty="0" smtClean="0"/>
              <a:t>autres que les forces de pression, </a:t>
            </a:r>
            <a:r>
              <a:rPr lang="fr-FR" sz="2000" b="1" u="sng" dirty="0" smtClean="0"/>
              <a:t>le premier principe de la thermodynamique s’écrit</a:t>
            </a:r>
            <a:r>
              <a:rPr lang="fr-FR" sz="2000" dirty="0" smtClean="0"/>
              <a:t>, pour un système macroscopiquement au repos (</a:t>
            </a:r>
            <a:r>
              <a:rPr lang="fr-FR" sz="2000" b="1" dirty="0" err="1" smtClean="0">
                <a:latin typeface="Symbol" pitchFamily="18" charset="2"/>
              </a:rPr>
              <a:t>D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m</a:t>
            </a:r>
            <a:r>
              <a:rPr lang="fr-FR" sz="2000" b="1" dirty="0" smtClean="0"/>
              <a:t> = 0</a:t>
            </a:r>
            <a:r>
              <a:rPr lang="fr-FR" sz="2000" dirty="0" smtClean="0"/>
              <a:t>) :</a:t>
            </a:r>
          </a:p>
          <a:p>
            <a:pPr algn="just"/>
            <a:endParaRPr lang="fr-FR" sz="1100" dirty="0" smtClean="0"/>
          </a:p>
          <a:p>
            <a:pPr algn="just"/>
            <a:endParaRPr lang="fr-FR" sz="2000" dirty="0" smtClean="0"/>
          </a:p>
          <a:p>
            <a:pPr algn="just"/>
            <a:r>
              <a:rPr lang="fr-FR" sz="2000" u="sng" dirty="0" smtClean="0"/>
              <a:t>Si seules les forces de pression agissent</a:t>
            </a:r>
            <a:r>
              <a:rPr lang="fr-FR" sz="2000" dirty="0" smtClean="0"/>
              <a:t>, alors :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79912" y="1772816"/>
            <a:ext cx="2016224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W’ + Q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22949" y="2273965"/>
            <a:ext cx="1440160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Q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63688" y="2852936"/>
            <a:ext cx="47692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4)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changement d’état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59375" y="3249359"/>
            <a:ext cx="9257984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Corps pur subissant un changement d’état et recevant le transfert thermique </a:t>
            </a:r>
            <a:r>
              <a:rPr kumimoji="0" lang="fr-FR" sz="22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</a:t>
            </a:r>
            <a:r>
              <a:rPr kumimoji="0" lang="fr-FR" sz="220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2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3790201"/>
            <a:ext cx="5832648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 changement d’état a lieu </a:t>
            </a:r>
            <a:r>
              <a:rPr kumimoji="0" lang="fr-FR" sz="2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T et P constantes</a:t>
            </a:r>
            <a:endParaRPr kumimoji="0" lang="fr-FR" sz="2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380312" y="3790201"/>
            <a:ext cx="1440160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 =  Q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311767" y="3887917"/>
            <a:ext cx="864096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31640" y="4339396"/>
            <a:ext cx="6840760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L’énergie</a:t>
            </a:r>
            <a:r>
              <a:rPr kumimoji="0" lang="fr-FR" sz="22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Q </a:t>
            </a:r>
            <a:r>
              <a:rPr kumimoji="0" lang="fr-FR" sz="2200" b="1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sert à faire varier l’enthalpie H</a:t>
            </a:r>
            <a:r>
              <a:rPr kumimoji="0" lang="fr-FR" sz="2200" b="1" u="sng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du corps pur</a:t>
            </a:r>
            <a:endParaRPr kumimoji="0" lang="fr-FR" sz="2200" b="1" u="sng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9629" y="4831876"/>
            <a:ext cx="9036496" cy="20261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L’enthalpie massique (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resp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molaire) de changement d’état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831876"/>
            <a:ext cx="9036496" cy="202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L’enthalpie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massi-que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molaire) de changement d’état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m1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d’un corps pur passant de 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physique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physique 2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la température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à la pression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représente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l’énergie qu’il faut fournir à 1 kg (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1 mol) de ce corps pur sous forme de transfert thermique pour le faire passer de l’état physique 1 à l’état physique 2 à la température T et à la pression 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27649" grpId="0" animBg="1"/>
      <p:bldP spid="276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629" y="466773"/>
            <a:ext cx="9036496" cy="20261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L’enthalpie massique (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resp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molaire) de changement d’état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66773"/>
            <a:ext cx="9036496" cy="195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L’enthalpie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massi-que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molaire) de changement d’état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m1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d’un corps pur passant de 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physique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état physique 2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la température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à la pression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représente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l’énergie qu’il faut fournir à 1 kg (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1 mol) de ce corps pur sous forme de transfert thermique pour le faire passer de l’état physique 1 à l’état physique 2 à la température T et à la pression 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63688" y="4554"/>
            <a:ext cx="47692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4)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Enthalpie et changement d’état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450" y="2924944"/>
            <a:ext cx="92114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Enthalpie massique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fusion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l’eau à 0 °C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fusion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(eau)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335 kJ.kg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Enthalpie massique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solidification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l’eau à 0 °C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solidification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(eau)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– 335 kJ.kg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Enthalpie massique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vaporisation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l’eau à 100 °C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vaporisation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(eau)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2260 kJ.kg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Enthalpie massique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condensation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l’état liquide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l’eau à 100 °C 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                                                                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condensation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l’état liquide (eau)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– 2260 kJ.kg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564904"/>
            <a:ext cx="176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008" y="4653136"/>
            <a:ext cx="9036496" cy="20261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312" y="5013176"/>
            <a:ext cx="8996238" cy="97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enthalpie massique ou molaire de changement d’état est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POSITIVE quand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faut fournir de l’énergie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système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que le changement d’état ait lieu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(et négative dans le cas contraire).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762" y="5949280"/>
            <a:ext cx="8972734" cy="69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Deux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changements d’états inverses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ont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enthalpie molaire de changement d’état OPPOSEE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l’une à l’autre.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3688" y="2564904"/>
            <a:ext cx="259228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Pour une pression de 1 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6" grpId="0"/>
      <p:bldP spid="7" grpId="0" animBg="1"/>
      <p:bldP spid="1026" grpId="0"/>
      <p:bldP spid="1027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9036496" cy="20261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312" y="404664"/>
            <a:ext cx="8996238" cy="97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enthalpie massique ou molaire de changement d’état est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POSITIVE quand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faut fournir de l’énergie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système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que le changement d’état ait lieu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(et négative dans le cas contraire).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762" y="1340768"/>
            <a:ext cx="8972734" cy="69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Deux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changements d’états inverses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ont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enthalpie molaire de changement d’état OPPOSEE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l’une à l’autre.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132856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15616" y="2132856"/>
            <a:ext cx="8028384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- </a:t>
            </a:r>
            <a:r>
              <a:rPr lang="fr-FR" sz="2000" b="1" i="1" u="sng" dirty="0" smtClean="0"/>
              <a:t>L’enthalpie massique de changement d’état</a:t>
            </a:r>
            <a:r>
              <a:rPr lang="fr-FR" sz="2000" i="1" dirty="0" smtClean="0"/>
              <a:t> </a:t>
            </a:r>
            <a:r>
              <a:rPr lang="fr-FR" sz="20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h</a:t>
            </a:r>
            <a:r>
              <a:rPr lang="fr-FR" sz="2000" b="1" baseline="-25000" dirty="0" smtClean="0"/>
              <a:t>1</a:t>
            </a:r>
            <a:r>
              <a:rPr lang="fr-FR" sz="2000" b="1" baseline="-25000" dirty="0" smtClean="0">
                <a:sym typeface="Wingdings"/>
              </a:rPr>
              <a:t></a:t>
            </a:r>
            <a:r>
              <a:rPr lang="fr-FR" sz="2000" b="1" baseline="-25000" dirty="0" smtClean="0"/>
              <a:t>2</a:t>
            </a:r>
            <a:r>
              <a:rPr lang="fr-FR" sz="2000" i="1" dirty="0" smtClean="0"/>
              <a:t> d’un corps pur passant de l’état physique 1 à l’état physique 2 est aussi définie par la relation :</a:t>
            </a:r>
          </a:p>
          <a:p>
            <a:pPr algn="ctr"/>
            <a:r>
              <a:rPr lang="fr-FR" sz="2000" i="1" dirty="0" smtClean="0"/>
              <a:t> </a:t>
            </a:r>
            <a:r>
              <a:rPr lang="fr-FR" sz="20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h</a:t>
            </a:r>
            <a:r>
              <a:rPr lang="fr-FR" sz="2000" b="1" baseline="-25000" dirty="0" smtClean="0"/>
              <a:t>1</a:t>
            </a:r>
            <a:r>
              <a:rPr lang="fr-FR" sz="2000" b="1" baseline="-25000" dirty="0" smtClean="0">
                <a:sym typeface="Wingdings"/>
              </a:rPr>
              <a:t>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 =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 – h</a:t>
            </a:r>
            <a:r>
              <a:rPr lang="fr-FR" sz="2000" b="1" baseline="-25000" dirty="0" smtClean="0"/>
              <a:t>1</a:t>
            </a:r>
            <a:endParaRPr lang="fr-FR" sz="20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15616" y="3140968"/>
            <a:ext cx="8028384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- </a:t>
            </a:r>
            <a:r>
              <a:rPr lang="fr-FR" sz="2000" b="1" i="1" u="sng" dirty="0" smtClean="0"/>
              <a:t>L’enthalpie molaire de changement d’état</a:t>
            </a:r>
            <a:r>
              <a:rPr lang="fr-FR" sz="2000" i="1" dirty="0" smtClean="0"/>
              <a:t> </a:t>
            </a:r>
            <a:r>
              <a:rPr lang="fr-FR" sz="20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H</a:t>
            </a:r>
            <a:r>
              <a:rPr lang="fr-FR" sz="2000" b="1" baseline="-25000" dirty="0" smtClean="0"/>
              <a:t>m1</a:t>
            </a:r>
            <a:r>
              <a:rPr lang="fr-FR" sz="2000" b="1" baseline="-25000" dirty="0" smtClean="0">
                <a:sym typeface="Wingdings"/>
              </a:rPr>
              <a:t></a:t>
            </a:r>
            <a:r>
              <a:rPr lang="fr-FR" sz="2000" b="1" baseline="-25000" dirty="0" smtClean="0"/>
              <a:t>2</a:t>
            </a:r>
            <a:r>
              <a:rPr lang="fr-FR" sz="2000" i="1" dirty="0" smtClean="0"/>
              <a:t> d’un corps pur passant de l’état physique 1 à l’état physique 2 est aussi définie par la relation :</a:t>
            </a:r>
          </a:p>
          <a:p>
            <a:pPr algn="ctr"/>
            <a:r>
              <a:rPr lang="fr-FR" sz="2000" i="1" dirty="0" smtClean="0"/>
              <a:t> </a:t>
            </a:r>
            <a:r>
              <a:rPr lang="fr-FR" sz="20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H</a:t>
            </a:r>
            <a:r>
              <a:rPr lang="fr-FR" sz="2000" b="1" baseline="-25000" dirty="0" smtClean="0"/>
              <a:t>m1</a:t>
            </a:r>
            <a:r>
              <a:rPr lang="fr-FR" sz="2000" b="1" baseline="-25000" dirty="0" smtClean="0">
                <a:sym typeface="Wingdings"/>
              </a:rPr>
              <a:t>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 = H</a:t>
            </a:r>
            <a:r>
              <a:rPr lang="fr-FR" sz="2000" b="1" baseline="-25000" dirty="0" smtClean="0"/>
              <a:t>m2</a:t>
            </a:r>
            <a:r>
              <a:rPr lang="fr-FR" sz="2000" b="1" dirty="0" smtClean="0"/>
              <a:t> – H</a:t>
            </a:r>
            <a:r>
              <a:rPr lang="fr-FR" sz="2000" b="1" baseline="-25000" dirty="0" smtClean="0"/>
              <a:t>m1</a:t>
            </a:r>
            <a:endParaRPr lang="fr-FR" sz="2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496" y="4831877"/>
            <a:ext cx="9036496" cy="190949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b="1" i="1" dirty="0" smtClean="0"/>
              <a:t>Lors d’un changement d’état</a:t>
            </a:r>
            <a:r>
              <a:rPr lang="fr-FR" sz="2000" dirty="0" smtClean="0"/>
              <a:t> d’une masse m ou d’une quantité de matière n de corps pur, </a:t>
            </a:r>
            <a:r>
              <a:rPr lang="fr-FR" sz="2000" b="1" i="1" dirty="0" smtClean="0"/>
              <a:t>on calculera la variation d’enthalpie par l’une des formules ci-dessous</a:t>
            </a:r>
            <a:r>
              <a:rPr lang="fr-FR" sz="2000" dirty="0" smtClean="0"/>
              <a:t> :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4293096"/>
            <a:ext cx="8280920" cy="43088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/>
              <a:t>La relation </a:t>
            </a:r>
            <a:r>
              <a:rPr lang="fr-FR" sz="2200" b="1" dirty="0" smtClean="0">
                <a:latin typeface="Symbol" pitchFamily="18" charset="2"/>
              </a:rPr>
              <a:t>D</a:t>
            </a:r>
            <a:r>
              <a:rPr lang="fr-FR" sz="2200" b="1" dirty="0" smtClean="0"/>
              <a:t>H = C</a:t>
            </a:r>
            <a:r>
              <a:rPr lang="fr-FR" sz="2200" b="1" baseline="-25000" dirty="0" smtClean="0"/>
              <a:t>P</a:t>
            </a:r>
            <a:r>
              <a:rPr lang="fr-FR" sz="2200" b="1" dirty="0" smtClean="0"/>
              <a:t>.</a:t>
            </a:r>
            <a:r>
              <a:rPr lang="fr-FR" sz="2200" b="1" dirty="0" smtClean="0">
                <a:latin typeface="Symbol" pitchFamily="18" charset="2"/>
              </a:rPr>
              <a:t>D</a:t>
            </a:r>
            <a:r>
              <a:rPr lang="fr-FR" sz="2200" b="1" dirty="0" smtClean="0"/>
              <a:t>T</a:t>
            </a:r>
            <a:r>
              <a:rPr lang="fr-FR" sz="2200" dirty="0" smtClean="0"/>
              <a:t> vue dans le paragraphe </a:t>
            </a:r>
            <a:r>
              <a:rPr lang="fr-FR" sz="2200" b="1" dirty="0" smtClean="0"/>
              <a:t>III-3)</a:t>
            </a:r>
            <a:r>
              <a:rPr lang="fr-FR" sz="2200" dirty="0" smtClean="0"/>
              <a:t> ne s’applique pas </a:t>
            </a:r>
            <a:endParaRPr lang="fr-FR" sz="22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55576" y="5877272"/>
            <a:ext cx="2952328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m 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552" y="6381328"/>
            <a:ext cx="367240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            kg                   J.kg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076056" y="5877272"/>
            <a:ext cx="2952328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n 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m1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004048" y="6381328"/>
            <a:ext cx="396044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            mol               J.mol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827584" y="6237312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835696" y="6237312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2771800" y="6237312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164288" y="6237312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6300192" y="6237312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220072" y="6237312"/>
            <a:ext cx="36004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2050" grpId="0" animBg="1"/>
      <p:bldP spid="2052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11560" y="1939982"/>
            <a:ext cx="7252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peut arriver qu’une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d’état 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EXTERIEURE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reste constante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2372030"/>
            <a:ext cx="896448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MONOBARE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2374588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Transformation ayant lieu à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ex-térieure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9291" y="3212976"/>
            <a:ext cx="8964488" cy="21602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MONOTHERME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Vocabulaire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- Une paroi qui 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permet des échanges thermiques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avec l’extérieur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                           est dite _______________ 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  - Une paroi qui 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ne permet pas d’échanges thermiques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avec l’ex-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térieur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est dite _____________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5315" y="3215534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Transformation ayant lieu à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TEMPERA-TURE extérieure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34791" y="4365104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DIATHERMANE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24321" y="4894868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ATHERMANE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18500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550" y="5489937"/>
            <a:ext cx="8172450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i="1" dirty="0"/>
              <a:t>Pour qu’une transformation soit MONOTHERME, il faut que le système thermodynamique étudié soit au contact d’un </a:t>
            </a:r>
            <a:r>
              <a:rPr lang="fr-FR" sz="2000" b="1" i="1" u="sng" dirty="0"/>
              <a:t>THERMOSTAT</a:t>
            </a:r>
            <a:r>
              <a:rPr lang="fr-FR" sz="2000" i="1" dirty="0"/>
              <a:t>, c'est-à-dire d’un </a:t>
            </a:r>
            <a:r>
              <a:rPr lang="fr-FR" sz="2000" b="1" i="1" dirty="0"/>
              <a:t>système dont la température est constante quels que soient les échanges énergétiques qu’il effectue</a:t>
            </a:r>
            <a:r>
              <a:rPr lang="fr-FR" sz="2000" i="1" dirty="0"/>
              <a:t>.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7504" y="44624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ISOBARE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87016" y="48858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Transformation au cours de laquelle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PRES-SION du système reste 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7504" y="934259"/>
            <a:ext cx="8964488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ISOTHERME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87016" y="938493"/>
            <a:ext cx="87112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Transformation au cours de laquelle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TEMPERATURE du système reste 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496" y="44624"/>
            <a:ext cx="9036496" cy="190949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b="1" i="1" dirty="0" smtClean="0"/>
              <a:t>Lors d’un changement d’état</a:t>
            </a:r>
            <a:r>
              <a:rPr lang="fr-FR" sz="2000" dirty="0" smtClean="0"/>
              <a:t> d’une masse m ou d’une quantité de matière n de corps pur, </a:t>
            </a:r>
            <a:r>
              <a:rPr lang="fr-FR" sz="2000" b="1" i="1" dirty="0" smtClean="0"/>
              <a:t>on calculera la variation d’enthalpie par l’une des formules ci-dessous</a:t>
            </a:r>
            <a:r>
              <a:rPr lang="fr-FR" sz="2000" dirty="0" smtClean="0"/>
              <a:t> :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560" y="1090019"/>
            <a:ext cx="2808312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m 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9145" y="1609750"/>
            <a:ext cx="367240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            kg                    J.kg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04048" y="1090019"/>
            <a:ext cx="302433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n 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m1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0" y="1594075"/>
            <a:ext cx="424847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J            mol                   J.mol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611560" y="1484784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691680" y="1484784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2699792" y="1484784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7020272" y="1484784"/>
            <a:ext cx="36004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156176" y="1450059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4860032" y="1484784"/>
            <a:ext cx="36004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120149" y="2104783"/>
            <a:ext cx="9384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POINT METHODE : Bilans énergétiques en présence de changement d’état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395536" y="2492896"/>
            <a:ext cx="0" cy="4176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467544" y="2492896"/>
            <a:ext cx="0" cy="4176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11560" y="2492896"/>
            <a:ext cx="192658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771800" y="3068960"/>
            <a:ext cx="4032448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020272" y="2492896"/>
            <a:ext cx="192658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67944" y="2564904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339752" y="3717032"/>
            <a:ext cx="192658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int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A</a:t>
            </a:r>
            <a:endParaRPr kumimoji="0" lang="fr-FR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436096" y="3717032"/>
            <a:ext cx="192658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int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4499992" y="4149080"/>
            <a:ext cx="800472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 rot="2433648">
            <a:off x="1507965" y="3721447"/>
            <a:ext cx="701775" cy="22670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 rot="18571632">
            <a:off x="7484192" y="3730445"/>
            <a:ext cx="701775" cy="22670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1" name="Rectangle 30"/>
          <p:cNvSpPr/>
          <p:nvPr/>
        </p:nvSpPr>
        <p:spPr>
          <a:xfrm>
            <a:off x="683568" y="3789040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A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83968" y="3645024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B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12360" y="3861048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51720" y="4797152"/>
            <a:ext cx="547260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= </a:t>
            </a:r>
            <a:r>
              <a:rPr lang="fr-FR" sz="24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A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B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EF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611560" y="5229200"/>
            <a:ext cx="85324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400" dirty="0" smtClean="0"/>
              <a:t>- Si </a:t>
            </a:r>
            <a:r>
              <a:rPr lang="fr-FR" sz="2400" b="1" u="sng" dirty="0" smtClean="0"/>
              <a:t>changements d’état isobare et isotherme</a:t>
            </a:r>
            <a:r>
              <a:rPr lang="fr-FR" sz="2400" dirty="0" smtClean="0"/>
              <a:t> 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H = m x </a:t>
            </a: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 smtClean="0">
                <a:solidFill>
                  <a:srgbClr val="FF0000"/>
                </a:solidFill>
              </a:rPr>
              <a:t>h</a:t>
            </a:r>
            <a:r>
              <a:rPr lang="fr-FR" sz="2400" b="1" baseline="-25000" dirty="0" err="1" smtClean="0">
                <a:solidFill>
                  <a:srgbClr val="FF0000"/>
                </a:solidFill>
              </a:rPr>
              <a:t>changement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 d’état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ou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H = n x </a:t>
            </a: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 smtClean="0">
                <a:solidFill>
                  <a:srgbClr val="FF0000"/>
                </a:solidFill>
              </a:rPr>
              <a:t>H</a:t>
            </a:r>
            <a:r>
              <a:rPr lang="fr-FR" sz="2400" b="1" baseline="-25000" dirty="0" err="1" smtClean="0">
                <a:solidFill>
                  <a:srgbClr val="FF0000"/>
                </a:solidFill>
              </a:rPr>
              <a:t>m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 changement d’état</a:t>
            </a:r>
            <a:r>
              <a:rPr lang="fr-FR" sz="24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fr-FR" sz="2400" dirty="0" smtClean="0"/>
              <a:t>- Si </a:t>
            </a:r>
            <a:r>
              <a:rPr lang="fr-FR" sz="2400" b="1" u="sng" dirty="0" smtClean="0"/>
              <a:t>changement de température sans changement d’état</a:t>
            </a:r>
            <a:r>
              <a:rPr lang="fr-FR" sz="2400" dirty="0" smtClean="0"/>
              <a:t> :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H = C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P</a:t>
            </a:r>
            <a:r>
              <a:rPr lang="fr-FR" sz="2400" b="1" dirty="0" smtClean="0">
                <a:solidFill>
                  <a:srgbClr val="FF0000"/>
                </a:solidFill>
              </a:rPr>
              <a:t> x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T</a:t>
            </a:r>
            <a:endParaRPr lang="fr-FR" sz="2400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0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18" grpId="0" animBg="1"/>
      <p:bldP spid="20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7" grpId="0" animBg="1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200 grammes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à l’état liquide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1,00 bar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300 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passent à l’état gazeux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1,00 bar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600 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grâce à un transfert thermique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enthalpie massique de vaporisation 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373 K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∆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vap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= 2, 26.10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kJ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capacité thermique massique à pression constante de l’eau liquide 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4,18 kJ ·K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capacité thermique massique à pression constante de l’eau vapeur 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1,94 kJ ·K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2239589"/>
            <a:ext cx="885698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la variation d’enthalpie du système lors de la transformation A 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B</a:t>
            </a:r>
            <a:endParaRPr lang="fr-FR" dirty="0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5496" y="2708920"/>
            <a:ext cx="1872208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endParaRPr kumimoji="0" lang="fr-FR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300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liquide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164288" y="2708920"/>
            <a:ext cx="1907704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 </a:t>
            </a:r>
            <a:r>
              <a:rPr kumimoji="0" lang="fr-FR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endParaRPr kumimoji="0" lang="fr-FR" sz="20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600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83768" y="2708920"/>
            <a:ext cx="1872208" cy="2160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int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</a:t>
            </a:r>
            <a:endParaRPr kumimoji="0" lang="fr-FR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373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liquide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932040" y="2708920"/>
            <a:ext cx="1728192" cy="2160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int. </a:t>
            </a:r>
            <a:r>
              <a:rPr kumimoji="0" lang="fr-FR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</a:t>
            </a:r>
            <a:endParaRPr kumimoji="0" lang="fr-FR" sz="20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373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gaz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835696" y="3789040"/>
            <a:ext cx="792088" cy="288032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283968" y="3789040"/>
            <a:ext cx="792088" cy="288032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588224" y="3789040"/>
            <a:ext cx="792088" cy="288032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2862" y="4941168"/>
            <a:ext cx="910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L’enthalpie étant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sa variation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dépend pas du chemin suivi pour aller de l’état A à l’état B 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613792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P1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vap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P2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2700" y="5563840"/>
            <a:ext cx="35511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P1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3140968"/>
            <a:ext cx="1440160" cy="36004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699792" y="3140968"/>
            <a:ext cx="1440160" cy="36004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699792" y="4437112"/>
            <a:ext cx="1440160" cy="3600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076056" y="4437112"/>
            <a:ext cx="1440160" cy="3600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076056" y="3140968"/>
            <a:ext cx="1440160" cy="3600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452320" y="3140968"/>
            <a:ext cx="1440160" cy="3600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139952" y="5197482"/>
            <a:ext cx="488917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347864" y="5661248"/>
            <a:ext cx="20162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vap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5160764" y="5563840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P2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3" grpId="0" animBg="1"/>
      <p:bldP spid="24578" grpId="0" animBg="1"/>
      <p:bldP spid="24579" grpId="0" animBg="1"/>
      <p:bldP spid="24580" grpId="0" animBg="1"/>
      <p:bldP spid="24581" grpId="0" animBg="1"/>
      <p:bldP spid="11" grpId="0" animBg="1"/>
      <p:bldP spid="12" grpId="0" animBg="1"/>
      <p:bldP spid="13" grpId="0" animBg="1"/>
      <p:bldP spid="24585" grpId="0"/>
      <p:bldP spid="24587" grpId="0"/>
      <p:bldP spid="19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  <p:bldP spid="22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496" y="44624"/>
            <a:ext cx="1872208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endParaRPr kumimoji="0" lang="fr-FR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300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liquide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64288" y="44624"/>
            <a:ext cx="1907704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 </a:t>
            </a:r>
            <a:r>
              <a:rPr kumimoji="0" lang="fr-FR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endParaRPr kumimoji="0" lang="fr-FR" sz="20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600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83768" y="44624"/>
            <a:ext cx="1872208" cy="2160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int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</a:t>
            </a:r>
            <a:endParaRPr kumimoji="0" lang="fr-FR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373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liquide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32040" y="44624"/>
            <a:ext cx="1728192" cy="2160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int. </a:t>
            </a:r>
            <a:r>
              <a:rPr kumimoji="0" lang="fr-FR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</a:t>
            </a:r>
            <a:endParaRPr kumimoji="0" lang="fr-FR" sz="20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373 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1,00 bar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gaz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35696" y="1124744"/>
            <a:ext cx="792088" cy="288032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283968" y="1124744"/>
            <a:ext cx="792088" cy="288032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588224" y="1124744"/>
            <a:ext cx="792088" cy="288032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3250259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P1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vap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P2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3697783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P1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vap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P2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]</a:t>
            </a: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3703693"/>
            <a:ext cx="7128792" cy="404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2748227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P1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vap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P2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15531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0,200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4,18.10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(373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300)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2,26.10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1,94.10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(600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373)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59632" y="4541058"/>
            <a:ext cx="4004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601.10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J = 601 kJ</a:t>
            </a:r>
            <a:endParaRPr kumimoji="0" lang="fr-FR" sz="2000" b="1" i="0" u="sng" strike="noStrike" cap="none" normalizeH="0" baseline="-300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4942158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mélange une masse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500 g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liquide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20,0 °C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un thermos avec une masse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32,0 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glace pilée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−18,0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final, le thermos contient uniquement de l’eau liquide. On donne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l’enthalpie massique de fusion de l’eau à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0 °C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∆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= 335 kJ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à pression constante de l’eau liquide 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4,18 kJ ·K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476672"/>
            <a:ext cx="1440160" cy="36004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699792" y="476672"/>
            <a:ext cx="1440160" cy="36004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699792" y="1772816"/>
            <a:ext cx="1440160" cy="3600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076056" y="1772816"/>
            <a:ext cx="1440160" cy="3600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076056" y="476672"/>
            <a:ext cx="1440160" cy="3600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452320" y="476672"/>
            <a:ext cx="1440160" cy="3600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2862" y="2170139"/>
            <a:ext cx="910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L’enthalpie étant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sa variation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dépend pas du chemin suivi pour aller de l’état A à l’état B 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139952" y="2426453"/>
            <a:ext cx="488917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23553" grpId="0"/>
      <p:bldP spid="2355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44624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P1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-25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vap</a:t>
            </a:r>
            <a:r>
              <a:rPr kumimoji="0" lang="fr-FR" sz="21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P2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]</a:t>
            </a: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50534"/>
            <a:ext cx="7128792" cy="404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54868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1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0,200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4,18.10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(373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300)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2,26.10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1,94.10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(600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373)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9632" y="980728"/>
            <a:ext cx="4004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601.10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J = 601 kJ</a:t>
            </a:r>
            <a:endParaRPr kumimoji="0" lang="fr-FR" sz="2000" b="1" i="0" u="sng" strike="noStrike" cap="none" normalizeH="0" baseline="-300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412776"/>
            <a:ext cx="91440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mélange une masse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500 g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liquide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20,0 °C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un thermos avec une masse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32,0 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glace pilée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−18,0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final, le thermos contient uniquement de l’eau liquide. On donne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l’enthalpie massique de fusion de l’eau à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0 °C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∆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= 335 kJ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à pression constante de l’eau liquide 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4,18 kJ ·K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à pression constante de l’eau solide 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2,09 kJ ·K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4365104"/>
            <a:ext cx="914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Le système {eau liquide + glaçons} subit une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transformation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monobare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avec équilibre mécanique avec l’extérieur dans l’EI et dans l’EF.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premier principe s’écrit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’ + Q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W’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le travail des forces autres que les forces de pression. </a:t>
            </a:r>
            <a:endParaRPr kumimoji="0" lang="fr-FR" sz="2000" b="0" i="0" u="none" strike="noStrike" cap="none" normalizeH="0" baseline="-30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-300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933056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Montrer que la variation d’enthalpie dans le thermos est nulle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75856" y="5661248"/>
            <a:ext cx="2952327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seules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forces de pression agissent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372200" y="5661248"/>
            <a:ext cx="2705125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transformat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 adiabatique (thermos)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28091" y="6457890"/>
            <a:ext cx="191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5251" y="5680298"/>
            <a:ext cx="3036589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système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macros-copiquement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repos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2915816" y="5301208"/>
            <a:ext cx="432048" cy="5040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4716016" y="5301208"/>
            <a:ext cx="432048" cy="50405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724128" y="5301208"/>
            <a:ext cx="792088" cy="43204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12" grpId="0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mélange une masse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500 g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liquide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20,0 °C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un thermos avec une masse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32,0 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glace pilée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−18,0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final, le thermos contient uniquement de l’eau liquide. On donne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l’enthalpie massique de fusion de l’eau à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0 °C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∆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= 335 kJ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de l’eau liquide 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4,18 kJ ·K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de l’eau solide 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2,09 kJ ·K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916832"/>
            <a:ext cx="92525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Montrer que la variation d’enthalpie dans le thermos est nulle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4581128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 déduire la température finale de l’eau dans le thermos</a:t>
            </a:r>
            <a:endParaRPr kumimoji="0" lang="fr-FR" sz="4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23528" y="4941168"/>
            <a:ext cx="3168352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initial </a:t>
            </a:r>
            <a:r>
              <a:rPr kumimoji="0" lang="fr-FR" sz="2000" b="1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endParaRPr kumimoji="0" lang="fr-FR" sz="2000" b="1" i="1" u="sng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 : T</a:t>
            </a:r>
            <a:r>
              <a:rPr kumimoji="0" lang="fr-FR" sz="20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           m</a:t>
            </a:r>
            <a:r>
              <a:rPr kumimoji="0" lang="fr-FR" sz="20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 : T</a:t>
            </a:r>
            <a:r>
              <a:rPr kumimoji="0" lang="fr-FR" sz="20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- 18,0 °C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           m</a:t>
            </a:r>
            <a:r>
              <a:rPr kumimoji="0" lang="fr-FR" sz="20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796136" y="4941168"/>
            <a:ext cx="3096344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Etat final </a:t>
            </a:r>
            <a:r>
              <a:rPr kumimoji="0" lang="fr-FR" sz="2000" b="1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</a:t>
            </a:r>
            <a:endParaRPr lang="fr-FR" sz="2000" b="1" i="1" u="sng" dirty="0" smtClean="0">
              <a:ln>
                <a:solidFill>
                  <a:srgbClr val="C00000"/>
                </a:solidFill>
              </a:ln>
              <a:latin typeface="Comic Sans MS" pitchFamily="66" charset="0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 : T</a:t>
            </a:r>
            <a:r>
              <a:rPr kumimoji="0" lang="fr-FR" sz="20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           m</a:t>
            </a:r>
            <a:r>
              <a:rPr kumimoji="0" lang="fr-FR" sz="20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 : T</a:t>
            </a:r>
            <a:r>
              <a:rPr kumimoji="0" lang="fr-FR" sz="20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</a:t>
            </a: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           m</a:t>
            </a:r>
            <a:r>
              <a:rPr kumimoji="0" lang="fr-FR" sz="20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635896" y="5877272"/>
            <a:ext cx="201622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3" name="Rectangle 12"/>
          <p:cNvSpPr/>
          <p:nvPr/>
        </p:nvSpPr>
        <p:spPr>
          <a:xfrm>
            <a:off x="3851920" y="5373216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B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 0</a:t>
            </a:r>
            <a:endParaRPr lang="fr-FR" sz="2000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342718"/>
            <a:ext cx="914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Le système {eau liquide + glaçons} subit une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transformation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monobare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avec équilibre mécanique avec l’extérieur dans l’EI et dans l’EF.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premier principe s’écrit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’ + Q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W’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le travail des forces autres que les forces de pression. </a:t>
            </a:r>
            <a:endParaRPr kumimoji="0" lang="fr-FR" sz="2000" b="0" i="0" u="none" strike="noStrike" cap="none" normalizeH="0" baseline="-30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-300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8091" y="4070910"/>
            <a:ext cx="191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275856" y="3625974"/>
            <a:ext cx="2952327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seules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forces de pression agissent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438875" y="3284984"/>
            <a:ext cx="2705125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transformat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 adiabatique (thermos)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95251" y="3645024"/>
            <a:ext cx="3036589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système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macros-copiquement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repos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2915816" y="3265934"/>
            <a:ext cx="432048" cy="5040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4716016" y="3265934"/>
            <a:ext cx="432048" cy="50405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5724128" y="3265934"/>
            <a:ext cx="792088" cy="23507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505" grpId="0" animBg="1"/>
      <p:bldP spid="21506" grpId="0" animBg="1"/>
      <p:bldP spid="12" grpId="0" animBg="1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260648"/>
            <a:ext cx="89644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premier principe s’écrit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W’ + Q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W’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le travail des forces autres que les forces de pression. </a:t>
            </a:r>
            <a:endParaRPr kumimoji="0" lang="fr-FR" sz="2000" b="0" i="0" u="none" strike="noStrike" cap="none" normalizeH="0" baseline="-30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-300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67454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Montrer que la variation d’enthalpie dans le thermos est nulle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908720"/>
            <a:ext cx="7983041" cy="3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Ici, seules les forces de pression agissent,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W’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268760"/>
            <a:ext cx="6696744" cy="52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De plus, le thermos fait que le système isolé,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 = 0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(transformation adiabatique).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6256" y="1196752"/>
            <a:ext cx="191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7" name="Accolade fermante 6"/>
          <p:cNvSpPr/>
          <p:nvPr/>
        </p:nvSpPr>
        <p:spPr>
          <a:xfrm>
            <a:off x="6588224" y="836712"/>
            <a:ext cx="288032" cy="1152128"/>
          </a:xfrm>
          <a:prstGeom prst="rightBrace">
            <a:avLst>
              <a:gd name="adj1" fmla="val 5579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98884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 déduire la température finale de l’eau dans le thermos</a:t>
            </a:r>
            <a:endParaRPr kumimoji="0" lang="fr-FR" sz="4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5496" y="3284984"/>
            <a:ext cx="1728192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- 18,0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115616" y="2852936"/>
            <a:ext cx="6840760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2" name="Rectangle 11"/>
          <p:cNvSpPr/>
          <p:nvPr/>
        </p:nvSpPr>
        <p:spPr>
          <a:xfrm>
            <a:off x="3851920" y="2348880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B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 0</a:t>
            </a:r>
            <a:endParaRPr lang="fr-FR" sz="2000" dirty="0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7559824" y="3284984"/>
            <a:ext cx="1512168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  <a:endParaRPr kumimoji="0" lang="fr-FR" sz="19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907704" y="3284984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3779912" y="3284984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5652120" y="3284984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547664" y="4365104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419872" y="4365104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292080" y="4365104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7236296" y="4437112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59632" y="6273695"/>
            <a:ext cx="9144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504" y="4941168"/>
            <a:ext cx="1584176" cy="2880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051720" y="4941168"/>
            <a:ext cx="1440160" cy="2880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668344" y="4941168"/>
            <a:ext cx="1296144" cy="2880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051720" y="4653136"/>
            <a:ext cx="1440160" cy="288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923928" y="4653136"/>
            <a:ext cx="1440160" cy="288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3923928" y="3933056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796136" y="3933056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868144" y="4941168"/>
            <a:ext cx="1296144" cy="2880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42862" y="5638098"/>
            <a:ext cx="910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L’enthalpie étant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sa variation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dépend pas du chemin suivi pour aller de l’état A à l’état B 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0481" grpId="0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5496" y="2060848"/>
            <a:ext cx="1728192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- 18,0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7559824" y="2060848"/>
            <a:ext cx="1512168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  <a:endParaRPr kumimoji="0" lang="fr-FR" sz="19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907704" y="2060848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3779912" y="2060848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5652120" y="2060848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547664" y="3212976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419872" y="3212976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292080" y="3212976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7236296" y="3212976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644356"/>
            <a:ext cx="29158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309320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0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mélange une masse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500 g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d’eau liquide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20,0 °C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un thermos avec une masse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32,0 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glace pilée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−18,0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final, le thermos contient uniquement de l’eau liquide. On donne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l’enthalpie massique de fusion de l’eau à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0 °C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∆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fusion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= 335 kJ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de l’eau liquide 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4,18 kJ ·K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 la capacité thermique massique de l’eau solide :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2,09 kJ ·K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· kg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−1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504" y="3717032"/>
            <a:ext cx="1584176" cy="2880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051720" y="3717032"/>
            <a:ext cx="1440160" cy="2880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668344" y="3717032"/>
            <a:ext cx="1296144" cy="2880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051720" y="3429000"/>
            <a:ext cx="1440160" cy="288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923928" y="3429000"/>
            <a:ext cx="1440160" cy="288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923928" y="2708920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796136" y="2708920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868144" y="3717032"/>
            <a:ext cx="1296144" cy="2880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259632" y="5100737"/>
            <a:ext cx="9144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42862" y="4465140"/>
            <a:ext cx="910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L’enthalpie étant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sa variation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dépend pas du chemin suivi pour aller de l’état A à l’état B 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2771800" y="5733256"/>
            <a:ext cx="19442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4499992" y="5644356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516216" y="5644356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31" grpId="0"/>
      <p:bldP spid="33" grpId="0"/>
      <p:bldP spid="34" grpId="0"/>
      <p:bldP spid="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956376" y="3933056"/>
            <a:ext cx="288032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796136" y="3933056"/>
            <a:ext cx="288032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725144"/>
            <a:ext cx="1368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5496" y="44624"/>
            <a:ext cx="1728192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- 18,0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7559824" y="44624"/>
            <a:ext cx="1512168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  <a:endParaRPr kumimoji="0" lang="fr-FR" sz="19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  <a:endParaRPr kumimoji="0" lang="fr-FR" sz="1900" b="0" i="0" u="sng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</a:pP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907704" y="44624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solide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779912" y="44624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20,0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652120" y="44624"/>
            <a:ext cx="1728192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1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ETAT 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T</a:t>
            </a:r>
            <a:r>
              <a:rPr lang="fr-FR" sz="1900" baseline="-250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F</a:t>
            </a:r>
            <a:r>
              <a:rPr lang="fr-FR" sz="1900" dirty="0" smtClean="0">
                <a:ln>
                  <a:solidFill>
                    <a:srgbClr val="C00000"/>
                  </a:solidFill>
                </a:ln>
                <a:latin typeface="Comic Sans MS" pitchFamily="66" charset="0"/>
                <a:cs typeface="Arial" pitchFamily="34" charset="0"/>
              </a:rPr>
              <a:t> =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500 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 liquide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FUS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fr-FR" sz="1900" b="0" i="0" u="none" strike="noStrike" cap="none" normalizeH="0" baseline="-25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32,0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547664" y="1268760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00660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419872" y="1268760"/>
            <a:ext cx="576064" cy="216024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292080" y="1268760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236296" y="1268760"/>
            <a:ext cx="576064" cy="207640"/>
          </a:xfrm>
          <a:prstGeom prst="rightArrow">
            <a:avLst>
              <a:gd name="adj1" fmla="val 50000"/>
              <a:gd name="adj2" fmla="val 54821"/>
            </a:avLst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3412108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933056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0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lang="fr-FR" sz="800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1043608" y="4941168"/>
            <a:ext cx="78488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25574" y="4437112"/>
            <a:ext cx="79563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FUS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03848" y="5013176"/>
            <a:ext cx="3450332" cy="37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m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×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3568" y="5477162"/>
            <a:ext cx="78123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0,500 × 4,18.10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293,15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0,032 × 4,18.10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× 273,15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0,032 × 2,09.10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× (273,15 – 255,15)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0,032 × 335.10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195736" y="6269250"/>
            <a:ext cx="4824536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(0,500 + 0,032 )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4,18.10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4437112"/>
            <a:ext cx="8568952" cy="1008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981218"/>
            <a:ext cx="1368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AN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1295128" y="6197242"/>
            <a:ext cx="66612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930966" y="6485274"/>
            <a:ext cx="3105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F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= 286,6 K = 13,4 °C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259632" y="2986797"/>
            <a:ext cx="9144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42862" y="2351200"/>
            <a:ext cx="910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L’enthalpie étant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fonction d’état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sa variation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dépend pas du chemin suivi pour aller de l’état A à l’état B 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19457" grpId="0"/>
      <p:bldP spid="19458" grpId="0"/>
      <p:bldP spid="19459" grpId="0"/>
      <p:bldP spid="19460" grpId="0"/>
      <p:bldP spid="19461" grpId="0"/>
      <p:bldP spid="22" grpId="1" animBg="1"/>
      <p:bldP spid="25" grpId="0"/>
      <p:bldP spid="194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9291" y="44624"/>
            <a:ext cx="8964488" cy="20162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Transformation MONOTHERME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Vocabulaire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- Une paroi qui 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permet des échanges thermiques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avec l’extérieur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                           est dite _______________ 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	  - Une paroi qui 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ne permet pas d’échanges thermiques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avec l’ex-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térieur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est dite _____________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315" y="47182"/>
            <a:ext cx="8640960" cy="7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Transformation ayant lieu à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TEMPERA-TURE extérieure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34791" y="1115727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DIATHERMANE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24321" y="1645491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ATHERMANE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4" t="31731" r="42211" b="16789"/>
          <a:stretch>
            <a:fillRect/>
          </a:stretch>
        </p:blipFill>
        <p:spPr bwMode="auto">
          <a:xfrm>
            <a:off x="0" y="2172697"/>
            <a:ext cx="33478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85" t="28137" r="11600" b="26167"/>
          <a:stretch>
            <a:fillRect/>
          </a:stretch>
        </p:blipFill>
        <p:spPr bwMode="auto">
          <a:xfrm>
            <a:off x="0" y="4372778"/>
            <a:ext cx="3271766" cy="21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31840" y="2460729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 thermostat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215342" y="2743197"/>
            <a:ext cx="1909823" cy="441767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 flipV="1">
            <a:off x="1259632" y="3252817"/>
            <a:ext cx="1909823" cy="360040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31840" y="3212976"/>
            <a:ext cx="6012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mis en contact avec un thermostat à 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à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orme libre 16"/>
          <p:cNvSpPr/>
          <p:nvPr/>
        </p:nvSpPr>
        <p:spPr>
          <a:xfrm rot="20957109">
            <a:off x="2195748" y="4978124"/>
            <a:ext cx="1111694" cy="235529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 flipV="1">
            <a:off x="2195736" y="5524906"/>
            <a:ext cx="1080119" cy="144016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240360" y="4434912"/>
            <a:ext cx="61561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une succession de thermostats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10,5 °C – 11 °C – 11,5 °C …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jusqu’à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40360" y="5445347"/>
            <a:ext cx="6012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une succession de thermostats à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19,5 °C – 19 °C – 18,5 °C … 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jusqu’à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2134017"/>
            <a:ext cx="72539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Cas idéal : les transformations REVERSIBLES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3888" y="3933056"/>
            <a:ext cx="54595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Transformations</a:t>
            </a:r>
            <a:r>
              <a:rPr lang="fr-FR" dirty="0" smtClean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 NON INVERSES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l’une de l’autre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6488668"/>
            <a:ext cx="480554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Transformations</a:t>
            </a:r>
            <a:r>
              <a:rPr lang="fr-FR" dirty="0" smtClean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 INVERSES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l’une de l’autre</a:t>
            </a:r>
            <a:endParaRPr lang="fr-FR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3" grpId="0" animBg="1"/>
      <p:bldP spid="14" grpId="0" animBg="1"/>
      <p:bldP spid="15" grpId="0"/>
      <p:bldP spid="17" grpId="0" animBg="1"/>
      <p:bldP spid="18" grpId="0" animBg="1"/>
      <p:bldP spid="20" grpId="0"/>
      <p:bldP spid="21" grpId="0"/>
      <p:bldP spid="9" grpId="0"/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4" t="31731" r="42211" b="16789"/>
          <a:stretch>
            <a:fillRect/>
          </a:stretch>
        </p:blipFill>
        <p:spPr bwMode="auto">
          <a:xfrm>
            <a:off x="0" y="0"/>
            <a:ext cx="33478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85" t="28137" r="11600" b="26167"/>
          <a:stretch>
            <a:fillRect/>
          </a:stretch>
        </p:blipFill>
        <p:spPr bwMode="auto">
          <a:xfrm>
            <a:off x="0" y="2204864"/>
            <a:ext cx="3271766" cy="21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31840" y="-32167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 thermostat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 rot="21046320">
            <a:off x="1354703" y="410922"/>
            <a:ext cx="1909823" cy="441767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 rot="20686339" flipV="1">
            <a:off x="1287736" y="972521"/>
            <a:ext cx="1909823" cy="250782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31840" y="720080"/>
            <a:ext cx="6012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mis en contact avec un thermostat à 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à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orme libre 16"/>
          <p:cNvSpPr/>
          <p:nvPr/>
        </p:nvSpPr>
        <p:spPr>
          <a:xfrm rot="19704746">
            <a:off x="2251829" y="2621169"/>
            <a:ext cx="1111950" cy="253753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 flipV="1">
            <a:off x="2195736" y="3324825"/>
            <a:ext cx="1080119" cy="144016"/>
          </a:xfrm>
          <a:custGeom>
            <a:avLst/>
            <a:gdLst>
              <a:gd name="connsiteX0" fmla="*/ 1909823 w 1909823"/>
              <a:gd name="connsiteY0" fmla="*/ 0 h 441767"/>
              <a:gd name="connsiteX1" fmla="*/ 1145893 w 1909823"/>
              <a:gd name="connsiteY1" fmla="*/ 405114 h 441767"/>
              <a:gd name="connsiteX2" fmla="*/ 0 w 1909823"/>
              <a:gd name="connsiteY2" fmla="*/ 219919 h 4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823" h="441767">
                <a:moveTo>
                  <a:pt x="1909823" y="0"/>
                </a:moveTo>
                <a:cubicBezTo>
                  <a:pt x="1687010" y="184230"/>
                  <a:pt x="1464197" y="368461"/>
                  <a:pt x="1145893" y="405114"/>
                </a:cubicBezTo>
                <a:cubicBezTo>
                  <a:pt x="827589" y="441767"/>
                  <a:pt x="413794" y="330843"/>
                  <a:pt x="0" y="219919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240360" y="1942016"/>
            <a:ext cx="61561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une succession de thermostats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10,5 °C – 11 °C – 11,5 °C …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jusqu’à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40360" y="2952451"/>
            <a:ext cx="6012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770438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Métal initialement à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T’ =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 °C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mis en contact avec une succession de thermostats à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19,5 °C – 19 °C – 18,5 °C … 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jusqu’à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10 °C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3888" y="1440160"/>
            <a:ext cx="54595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Transformations</a:t>
            </a:r>
            <a:r>
              <a:rPr lang="fr-FR" dirty="0" smtClean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 NON INVERSES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l’une de l’autre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3995772"/>
            <a:ext cx="480554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Transformations</a:t>
            </a:r>
            <a:r>
              <a:rPr lang="fr-FR" dirty="0" smtClean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 INVERSES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l’une de l’autre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221" y="4520695"/>
            <a:ext cx="9001000" cy="226962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Une transformation thermodynamique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REVERSIBLE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si elle est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INFINIMENT</a:t>
            </a:r>
            <a:r>
              <a:rPr kumimoji="0" lang="fr-FR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LENTE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cs typeface="Times New Roman" pitchFamily="18" charset="0"/>
              </a:rPr>
              <a:t> et </a:t>
            </a:r>
            <a:r>
              <a:rPr lang="fr-FR" sz="2000" b="1" i="1" u="sng" dirty="0" smtClean="0">
                <a:cs typeface="Times New Roman" pitchFamily="18" charset="0"/>
              </a:rPr>
              <a:t>RENVERSABLE</a:t>
            </a:r>
            <a:r>
              <a:rPr lang="fr-FR" sz="2000" dirty="0" smtClean="0"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181603" y="4943824"/>
            <a:ext cx="6876256" cy="9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Elle amène le système de l’état d’équilibre initial à l’état d’équilibre final en passant par une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succession d’états d’équilibres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infini-ment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proches les uns des autres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198294" y="5810824"/>
            <a:ext cx="687625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Elle peut se réaliser en sens inverse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repassant par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exacte-ment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même succession d’états d’équilibres lorsqu’on modifie de manière infinitésimale les contraintes extérieures.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1442" grpId="0"/>
      <p:bldP spid="614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229200"/>
            <a:ext cx="928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Echanges énergétiques au cours d’une transformation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3568" y="5733256"/>
            <a:ext cx="331236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rgbClr val="006600"/>
                </a:solidFill>
              </a:rPr>
              <a:t>2 manières </a:t>
            </a:r>
            <a:r>
              <a:rPr lang="fr-FR" sz="2200" b="1" dirty="0" smtClean="0">
                <a:solidFill>
                  <a:schemeClr val="tx1"/>
                </a:solidFill>
              </a:rPr>
              <a:t>d’échanger de l’énergie </a:t>
            </a:r>
            <a:r>
              <a:rPr lang="fr-FR" sz="2200" dirty="0" smtClean="0">
                <a:solidFill>
                  <a:schemeClr val="tx1"/>
                </a:solidFill>
              </a:rPr>
              <a:t>avec l’extérieur</a:t>
            </a:r>
          </a:p>
        </p:txBody>
      </p:sp>
      <p:sp>
        <p:nvSpPr>
          <p:cNvPr id="22" name="Flèche droite 21"/>
          <p:cNvSpPr/>
          <p:nvPr/>
        </p:nvSpPr>
        <p:spPr>
          <a:xfrm rot="20561479">
            <a:off x="4175577" y="5842935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884761">
            <a:off x="4244737" y="633219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148064" y="5733256"/>
            <a:ext cx="352839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rgbClr val="006600"/>
                </a:solidFill>
              </a:rPr>
              <a:t>TRAVAIL</a:t>
            </a:r>
            <a:endParaRPr lang="fr-FR" sz="2200" b="1" dirty="0" smtClean="0">
              <a:solidFill>
                <a:srgbClr val="006600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148064" y="6309320"/>
            <a:ext cx="352839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rgbClr val="006600"/>
                </a:solidFill>
              </a:rPr>
              <a:t>TRANSFERT THERMIQUE</a:t>
            </a:r>
            <a:endParaRPr lang="fr-FR" sz="2200" b="1" dirty="0" smtClean="0">
              <a:solidFill>
                <a:srgbClr val="006600"/>
              </a:solidFill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70221" y="79251"/>
            <a:ext cx="9001000" cy="226962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Une transformation thermodynamique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REVERSIBLE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si elle est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INFINIMENT</a:t>
            </a:r>
            <a:r>
              <a:rPr kumimoji="0" lang="fr-FR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LENTE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cs typeface="Times New Roman" pitchFamily="18" charset="0"/>
              </a:rPr>
              <a:t> et </a:t>
            </a:r>
            <a:r>
              <a:rPr lang="fr-FR" sz="2000" b="1" i="1" u="sng" dirty="0" smtClean="0">
                <a:cs typeface="Times New Roman" pitchFamily="18" charset="0"/>
              </a:rPr>
              <a:t>RENVERSABLE</a:t>
            </a:r>
            <a:r>
              <a:rPr lang="fr-FR" sz="2000" dirty="0" smtClean="0"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181603" y="502380"/>
            <a:ext cx="6876256" cy="9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Elle amène le système de l’état d’équilibre initial à l’état d’équilibre final en passant par une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succession d’états d’équilibres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infini-ment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proches les uns des autres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198294" y="1369380"/>
            <a:ext cx="687625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Elle peut se réaliser en sens inverse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repassant par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exacte-ment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même succession d’états d’équilibres lorsqu’on modifie de manière infinitésimale les contraintes extérieures.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246560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Les transformations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thermodynamiques réelles 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ne sont jamais réversibles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car il y a toujours des sources d’irréversibilité (frottements, inhomogénéité de température, de pression, de concentration …).  Mais ce cas idéal permettra de simplifier l’étude car ces transformations ont des propriétés particulières …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84354" y="3823667"/>
            <a:ext cx="9001000" cy="111750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Propriétés des transformations REVERSIBLES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79512" y="4149080"/>
            <a:ext cx="896448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A chaque instant, il y a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équilibre mécanique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avec l’extérieur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ainsi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extérieure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(t)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extérieure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8" grpId="0"/>
      <p:bldP spid="39" grpId="0" animBg="1"/>
      <p:bldP spid="624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1628800"/>
            <a:ext cx="928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Echanges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energétiques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au cours d’une transformation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3568" y="2132856"/>
            <a:ext cx="331236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rgbClr val="006600"/>
                </a:solidFill>
              </a:rPr>
              <a:t>2 manières </a:t>
            </a:r>
            <a:r>
              <a:rPr lang="fr-FR" sz="2200" b="1" dirty="0" smtClean="0">
                <a:solidFill>
                  <a:schemeClr val="tx1"/>
                </a:solidFill>
              </a:rPr>
              <a:t>d’échanger de l’énergie </a:t>
            </a:r>
            <a:r>
              <a:rPr lang="fr-FR" sz="2200" dirty="0" smtClean="0">
                <a:solidFill>
                  <a:schemeClr val="tx1"/>
                </a:solidFill>
              </a:rPr>
              <a:t>avec l’extérieur</a:t>
            </a:r>
          </a:p>
        </p:txBody>
      </p:sp>
      <p:sp>
        <p:nvSpPr>
          <p:cNvPr id="22" name="Flèche droite 21"/>
          <p:cNvSpPr/>
          <p:nvPr/>
        </p:nvSpPr>
        <p:spPr>
          <a:xfrm rot="20561479">
            <a:off x="4175577" y="2242535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884761">
            <a:off x="4244737" y="273179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148064" y="2132856"/>
            <a:ext cx="352839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rgbClr val="006600"/>
                </a:solidFill>
              </a:rPr>
              <a:t>TRAVAIL</a:t>
            </a:r>
            <a:endParaRPr lang="fr-FR" sz="2200" b="1" dirty="0" smtClean="0">
              <a:solidFill>
                <a:srgbClr val="006600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148064" y="2708920"/>
            <a:ext cx="352839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rgbClr val="006600"/>
                </a:solidFill>
              </a:rPr>
              <a:t>TRANSFERT THERMIQUE</a:t>
            </a:r>
            <a:endParaRPr lang="fr-FR" sz="2200" b="1" dirty="0" smtClean="0">
              <a:solidFill>
                <a:srgbClr val="0066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3688" y="3501008"/>
            <a:ext cx="52309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Echange d’énergie par TRAVAIL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3568" y="3933056"/>
            <a:ext cx="777686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TRAVAIL</a:t>
            </a:r>
            <a:r>
              <a:rPr lang="fr-FR" sz="2000" dirty="0" smtClean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énergie </a:t>
            </a:r>
            <a:r>
              <a:rPr lang="fr-FR" sz="2000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échangée par un système avec l'extérieur </a:t>
            </a:r>
            <a:r>
              <a:rPr lang="fr-FR" sz="2000" dirty="0" smtClean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sous forme</a:t>
            </a:r>
            <a:r>
              <a:rPr lang="fr-FR" sz="2000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r>
              <a:rPr lang="fr-FR" sz="2000" b="1" i="1" dirty="0">
                <a:solidFill>
                  <a:srgbClr val="231F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macroscopique et ordonnée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4725144"/>
            <a:ext cx="8748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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Travail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ELECTRIQUE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,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Travail des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FORCES DE PRESSION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…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1520" y="5374377"/>
            <a:ext cx="2448272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Se note 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 </a:t>
            </a:r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200" b="1" dirty="0" err="1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2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15816" y="5374377"/>
            <a:ext cx="2448272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S’exprime en 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80112" y="5374377"/>
            <a:ext cx="2880320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algébrique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>
            <a:off x="8460432" y="5577665"/>
            <a:ext cx="504056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79512" y="5805264"/>
            <a:ext cx="871296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 </a:t>
            </a:r>
            <a:r>
              <a:rPr lang="fr-FR" sz="2400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RECOIT de l’énergie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milieu extérieur.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79512" y="6199634"/>
            <a:ext cx="921702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fr-FR" sz="2400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CEDE de l’énergie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milieu extérieur.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84354" y="116632"/>
            <a:ext cx="9001000" cy="111750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Propriétés des transformations REVERSIBLES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79512" y="442045"/>
            <a:ext cx="896448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A chaque instant, il y a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équilibre mécanique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avec l’extérieur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ainsi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extérieure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(t)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 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extérieure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6451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4624"/>
            <a:ext cx="2376264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Se note 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 </a:t>
            </a:r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200" b="1" dirty="0" err="1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2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8533" y="46300"/>
            <a:ext cx="2448272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S’exprime en 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44624"/>
            <a:ext cx="2880320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algébrique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èche courbée vers la gauche 6"/>
          <p:cNvSpPr/>
          <p:nvPr/>
        </p:nvSpPr>
        <p:spPr>
          <a:xfrm>
            <a:off x="8460432" y="260648"/>
            <a:ext cx="504056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3528" y="548680"/>
            <a:ext cx="90730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fr-FR" sz="2400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RECOIT de l’énergie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milieu extérieur.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3528" y="943050"/>
            <a:ext cx="90730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fr-FR" sz="2400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ou </a:t>
            </a:r>
            <a:r>
              <a:rPr lang="fr-FR" sz="2400" b="1" u="sng" dirty="0" err="1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CEDE de l’énergie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milieu extérieur.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155679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Dans la suite, on s’intéressera uniquement au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TRAVAIL DES FORCES DE PRESSION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en appelant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 extérieure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la somme algébrique de toutes les pressions ressenties par le système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 exercée par l’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at-mosphère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 l’expérimentateur,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 une masse posée sur le piston</a:t>
            </a:r>
            <a:r>
              <a:rPr kumimoji="0" lang="fr-FR" sz="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…).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-1" y="3284984"/>
            <a:ext cx="5292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Travail ELEMENTAIRE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d’une force de pression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81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0" y="3810526"/>
            <a:ext cx="536408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Etat initial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Piston à l’abscisse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           Volume du fluide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 du fluide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&gt;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4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84" name="Rectangle 48"/>
          <p:cNvSpPr>
            <a:spLocks noChangeArrowheads="1"/>
          </p:cNvSpPr>
          <p:nvPr/>
        </p:nvSpPr>
        <p:spPr bwMode="auto">
          <a:xfrm>
            <a:off x="0" y="5184195"/>
            <a:ext cx="565212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Etat final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  Piston à l’abscisse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 +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           Volume du fluide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V’ = V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dV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Pression du fluide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P’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1560" y="5085184"/>
            <a:ext cx="3275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Déplacement élémentaire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4332826" y="5384791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/>
          <p:cNvCxnSpPr>
            <a:stCxn id="53" idx="1"/>
          </p:cNvCxnSpPr>
          <p:nvPr/>
        </p:nvCxnSpPr>
        <p:spPr>
          <a:xfrm flipH="1" flipV="1">
            <a:off x="3828771" y="5312784"/>
            <a:ext cx="577872" cy="1247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483768" y="6457890"/>
            <a:ext cx="2671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Volume élémentaire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4860032" y="5733256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avec flèche 58"/>
          <p:cNvCxnSpPr>
            <a:stCxn id="58" idx="4"/>
          </p:cNvCxnSpPr>
          <p:nvPr/>
        </p:nvCxnSpPr>
        <p:spPr>
          <a:xfrm flipH="1">
            <a:off x="4836882" y="6093296"/>
            <a:ext cx="275178" cy="480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85" name="Picture 49"/>
          <p:cNvPicPr>
            <a:picLocks noChangeAspect="1" noChangeArrowheads="1"/>
          </p:cNvPicPr>
          <p:nvPr/>
        </p:nvPicPr>
        <p:blipFill>
          <a:blip r:embed="rId2" cstate="print"/>
          <a:srcRect l="52919" t="22680" r="9754" b="47921"/>
          <a:stretch>
            <a:fillRect/>
          </a:stretch>
        </p:blipFill>
        <p:spPr bwMode="auto">
          <a:xfrm>
            <a:off x="5508104" y="3501008"/>
            <a:ext cx="3635896" cy="161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9"/>
          <p:cNvPicPr>
            <a:picLocks noChangeAspect="1" noChangeArrowheads="1"/>
          </p:cNvPicPr>
          <p:nvPr/>
        </p:nvPicPr>
        <p:blipFill>
          <a:blip r:embed="rId2" cstate="print"/>
          <a:srcRect l="52919" t="55341" r="9754" b="15745"/>
          <a:stretch>
            <a:fillRect/>
          </a:stretch>
        </p:blipFill>
        <p:spPr bwMode="auto">
          <a:xfrm>
            <a:off x="5508104" y="5229200"/>
            <a:ext cx="36358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" grpId="0"/>
      <p:bldP spid="65556" grpId="0"/>
      <p:bldP spid="65583" grpId="0"/>
      <p:bldP spid="65584" grpId="0"/>
      <p:bldP spid="52" grpId="0"/>
      <p:bldP spid="53" grpId="0" animBg="1"/>
      <p:bldP spid="57" grpId="0"/>
      <p:bldP spid="5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7139</Words>
  <Application>Microsoft Office PowerPoint</Application>
  <PresentationFormat>Affichage à l'écran (4:3)</PresentationFormat>
  <Paragraphs>1268</Paragraphs>
  <Slides>47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183</cp:revision>
  <dcterms:created xsi:type="dcterms:W3CDTF">2022-01-09T08:56:14Z</dcterms:created>
  <dcterms:modified xsi:type="dcterms:W3CDTF">2024-01-25T15:06:22Z</dcterms:modified>
</cp:coreProperties>
</file>