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2" r:id="rId23"/>
    <p:sldId id="283" r:id="rId24"/>
    <p:sldId id="284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3E5C-A92A-4DE5-BEEB-AFFCFB6E70B5}" type="datetimeFigureOut">
              <a:rPr lang="fr-FR" smtClean="0"/>
              <a:pPr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504" y="1187735"/>
          <a:ext cx="8928992" cy="3021224"/>
        </p:xfrm>
        <a:graphic>
          <a:graphicData uri="http://schemas.openxmlformats.org/drawingml/2006/table">
            <a:tbl>
              <a:tblPr/>
              <a:tblGrid>
                <a:gridCol w="3996464"/>
                <a:gridCol w="4932528"/>
              </a:tblGrid>
              <a:tr h="322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5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Flux thermique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conductif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en géométrie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unidi-mensionnelle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;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résistance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thermique.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Exploiter la relation entre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thermique, résistance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thermi-que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écart de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température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, l’expression de la résistance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thermique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étant fournie.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9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Flux thermique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conducto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-convectif : loi de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New-ton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Modélisation de l’évolution de la température d’un système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incompressible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indilatable au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contact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d’un thermostat.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Effectuer un bilan d’énergie pour un système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incompres-sible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indilatable en contact avec un thermostat : établir et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résoudre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l’équation différentielle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vériﬁée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par la température du système.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Approche descriptive du rayonnement du corps noir. Loi du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déplacement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de Wien, loi de Stefan-Boltzmann.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Utiliser les expressions fournies des lois du déplacement de Wien et de Stefan-Boltzmann pour expliquer qualitativement l’effet de serre.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 l="37111" t="31341" r="12657" b="6997"/>
          <a:stretch>
            <a:fillRect/>
          </a:stretch>
        </p:blipFill>
        <p:spPr bwMode="auto">
          <a:xfrm>
            <a:off x="2351327" y="4269946"/>
            <a:ext cx="36004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04664"/>
            <a:ext cx="5915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de plusieurs matériaux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0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610757" cy="119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836712"/>
            <a:ext cx="3225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Association en SERIE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340768"/>
            <a:ext cx="410445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MÊME flux thermique 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 qui traverse les matériaux</a:t>
            </a:r>
            <a:r>
              <a:rPr lang="fr-FR" sz="2400" dirty="0" smtClean="0">
                <a:cs typeface="Arial" pitchFamily="34" charset="0"/>
              </a:rPr>
              <a:t> les uns après les autres.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2708920"/>
            <a:ext cx="81369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 (équivalent) = </a:t>
            </a:r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 (matériau 1) + … + </a:t>
            </a:r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(matériau n)</a:t>
            </a:r>
            <a:endParaRPr lang="fr-FR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23528" y="3573016"/>
            <a:ext cx="390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Association en PARALLELE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4077072"/>
            <a:ext cx="446449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Flux thermique 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 DIFFERENT</a:t>
            </a:r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 qui traverse chaque matériau</a:t>
            </a:r>
            <a:r>
              <a:rPr lang="fr-FR" sz="2400" dirty="0" smtClean="0">
                <a:cs typeface="Arial" pitchFamily="34" charset="0"/>
              </a:rPr>
              <a:t> mais </a:t>
            </a:r>
            <a:r>
              <a:rPr lang="fr-FR" sz="2400" b="1" dirty="0" smtClean="0">
                <a:solidFill>
                  <a:srgbClr val="006600"/>
                </a:solidFill>
                <a:cs typeface="Arial" pitchFamily="34" charset="0"/>
              </a:rPr>
              <a:t>tous sont soumis à la</a:t>
            </a:r>
            <a:r>
              <a:rPr lang="fr-FR" sz="2400" dirty="0" smtClean="0"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même différence de température</a:t>
            </a:r>
            <a:endParaRPr lang="fr-FR" sz="2400" b="1" u="sng" dirty="0">
              <a:solidFill>
                <a:srgbClr val="0066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54337" t="36959" r="16841" b="13481"/>
          <a:stretch>
            <a:fillRect/>
          </a:stretch>
        </p:blipFill>
        <p:spPr bwMode="auto">
          <a:xfrm>
            <a:off x="5580112" y="3356992"/>
            <a:ext cx="2572760" cy="24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>
            <a:off x="274670" y="5863139"/>
            <a:ext cx="8568952" cy="864096"/>
            <a:chOff x="274670" y="5863139"/>
            <a:chExt cx="8568952" cy="864096"/>
          </a:xfrm>
        </p:grpSpPr>
        <p:sp>
          <p:nvSpPr>
            <p:cNvPr id="18" name="Rectangle 17"/>
            <p:cNvSpPr/>
            <p:nvPr/>
          </p:nvSpPr>
          <p:spPr>
            <a:xfrm>
              <a:off x="274670" y="5863139"/>
              <a:ext cx="8568952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80" t="47560" r="5029" b="37320"/>
            <a:stretch>
              <a:fillRect/>
            </a:stretch>
          </p:blipFill>
          <p:spPr bwMode="auto">
            <a:xfrm>
              <a:off x="323528" y="5870556"/>
              <a:ext cx="8496944" cy="79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  <p:bldP spid="6" grpId="0" animBg="1"/>
      <p:bldP spid="7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7617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CONDUCTO-CONVECTIF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7122" y="40466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57644" t="21840" r="11644" b="17681"/>
          <a:stretch>
            <a:fillRect/>
          </a:stretch>
        </p:blipFill>
        <p:spPr bwMode="auto">
          <a:xfrm>
            <a:off x="5652120" y="836712"/>
            <a:ext cx="3240360" cy="35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1196752"/>
            <a:ext cx="5184576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2 transferts thermiques simultanés</a:t>
            </a:r>
            <a:r>
              <a:rPr lang="fr-FR" sz="2400" dirty="0" smtClean="0">
                <a:cs typeface="Arial" pitchFamily="34" charset="0"/>
              </a:rPr>
              <a:t>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  <a:sym typeface="Wingdings" pitchFamily="2" charset="2"/>
              </a:rPr>
              <a:t>	</a:t>
            </a:r>
            <a:r>
              <a:rPr lang="fr-FR" sz="2400" dirty="0" smtClean="0">
                <a:cs typeface="Arial" pitchFamily="34" charset="0"/>
              </a:rPr>
              <a:t> Transfert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CONDUCTIF</a:t>
            </a:r>
            <a:endParaRPr lang="fr-FR" sz="2400" dirty="0" smtClean="0"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  <a:sym typeface="Wingdings" pitchFamily="2" charset="2"/>
              </a:rPr>
              <a:t>	</a:t>
            </a:r>
            <a:r>
              <a:rPr lang="fr-FR" sz="2400" dirty="0" smtClean="0">
                <a:cs typeface="Arial" pitchFamily="34" charset="0"/>
              </a:rPr>
              <a:t> Transfert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CONVECTIF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2339752" y="2708920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15616" y="3501008"/>
            <a:ext cx="324036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Transfert thermique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CONDUCTO</a:t>
            </a:r>
            <a:r>
              <a:rPr lang="fr-FR" sz="2400" b="1" dirty="0" smtClean="0">
                <a:cs typeface="Arial" pitchFamily="34" charset="0"/>
              </a:rPr>
              <a:t>-</a:t>
            </a:r>
            <a:r>
              <a:rPr lang="fr-FR" sz="2400" b="1" dirty="0" smtClean="0">
                <a:solidFill>
                  <a:srgbClr val="006600"/>
                </a:solidFill>
                <a:cs typeface="Arial" pitchFamily="34" charset="0"/>
              </a:rPr>
              <a:t>CONVECTIF</a:t>
            </a:r>
            <a:endParaRPr lang="fr-FR" sz="2400" dirty="0" smtClean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208" y="4046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Thermostat</a:t>
            </a:r>
            <a:endParaRPr lang="fr-FR" sz="2400" b="1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7875" y="4462820"/>
            <a:ext cx="9036496" cy="23488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Loi phénoménologique de NEWTON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7504" y="4465053"/>
            <a:ext cx="88569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 CONDUCTO-</a:t>
            </a:r>
          </a:p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CONVECTIF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algébriquement reçu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un système 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dont la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au contact d’un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thermostat de température</a:t>
            </a:r>
            <a:r>
              <a:rPr lang="fr-FR" sz="20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5776" y="5805264"/>
            <a:ext cx="35141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Symbol" pitchFamily="18" charset="2"/>
              </a:rPr>
              <a:t>F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800" b="1" baseline="-25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– T)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4932040" y="5661248"/>
            <a:ext cx="129614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275856" y="6237312"/>
            <a:ext cx="14401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563888" y="5589240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5445224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K)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555776" y="5373216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115616" y="5733256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W)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5796136" y="5733256"/>
            <a:ext cx="50405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051720" y="5949280"/>
            <a:ext cx="576065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34198" y="6423992"/>
            <a:ext cx="82089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Coefficient de transfert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conducto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-convectif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(W.K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 animBg="1"/>
      <p:bldP spid="9" grpId="0" animBg="1"/>
      <p:bldP spid="21" grpId="0" animBg="1"/>
      <p:bldP spid="22" grpId="0"/>
      <p:bldP spid="23" grpId="0" animBg="1"/>
      <p:bldP spid="27" grpId="0"/>
      <p:bldP spid="28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875" y="44624"/>
            <a:ext cx="9036496" cy="23488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Loi phénoménologique de NEWTON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6857"/>
            <a:ext cx="90364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 CONDUCTO-</a:t>
            </a:r>
          </a:p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CONVECTIF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algébriquement reçu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un système 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dont la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au contact d’un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thermostat de température</a:t>
            </a:r>
            <a:r>
              <a:rPr lang="fr-FR" sz="20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1387068"/>
            <a:ext cx="35141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Symbol" pitchFamily="18" charset="2"/>
              </a:rPr>
              <a:t>F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800" b="1" baseline="-25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– T)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932040" y="1243052"/>
            <a:ext cx="129614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3275856" y="1819116"/>
            <a:ext cx="14401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563888" y="1171044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84168" y="1027028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555776" y="955020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115616" y="1315060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W)</a:t>
            </a:r>
            <a:endParaRPr lang="fr-FR" sz="2000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796136" y="1315060"/>
            <a:ext cx="50405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051720" y="1531084"/>
            <a:ext cx="576065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34198" y="2005796"/>
            <a:ext cx="82089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Coefficient de transfert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conducto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-convectif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(W.K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492896"/>
            <a:ext cx="9144000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Commenter le signe obtenu pour le flux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conducto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-convectif </a:t>
            </a:r>
            <a:r>
              <a:rPr lang="fr-FR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algébri-quement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REÇU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cas où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/>
              <a:t>	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&gt; 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&lt; 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23728" y="3641526"/>
            <a:ext cx="6146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&gt; 0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gagne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l’énergie.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123728" y="3209478"/>
            <a:ext cx="6146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&lt; 0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perd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l’énergie.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691680" y="4271107"/>
            <a:ext cx="6750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Evolution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température d’un système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642009"/>
            <a:ext cx="9144000" cy="221599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</a:t>
            </a:r>
            <a:r>
              <a:rPr kumimoji="0" lang="fr-FR" sz="23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incompressible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indilatable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(solide ou liquide)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- 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capacité thermique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sans mouvement macroscopique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dont la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surface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est au contact d’un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thermostat de 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3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385" grpId="0"/>
      <p:bldP spid="18" grpId="0"/>
      <p:bldP spid="19" grpId="0"/>
      <p:bldP spid="16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0"/>
            <a:ext cx="6750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Evolution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température d’un système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70902"/>
            <a:ext cx="9144000" cy="221599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</a:t>
            </a:r>
            <a:r>
              <a:rPr kumimoji="0" lang="fr-FR" sz="23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incompressible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indilatable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(solide ou liquide)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- 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capacité thermique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sans mouvement macroscopique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dont la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surface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est au contact d’un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thermostat de 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3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054" y="2674195"/>
            <a:ext cx="9036496" cy="4149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du 1</a:t>
            </a:r>
            <a:r>
              <a:rPr kumimoji="0" lang="fr-FR" sz="2000" b="1" i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principe de la thermodynamique sur une durée élémentaire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Intervention de la capacité thermique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 (=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la température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504" y="3019873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6366" y="3011085"/>
            <a:ext cx="7252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: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(pas de mouvement macroscopique)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33338" y="3356763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(transformation isochore)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3338" y="371680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dt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3890" y="371057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	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9512" y="4140063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5183" y="4880735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25700" y="574738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10804" y="5963413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11176" y="596794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70392" y="574738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392" y="625144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542400" y="6214162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15623" y="574738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15623" y="625144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5087631" y="6214162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925300" y="5963413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47908" y="5967948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24" grpId="0" animBg="1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du 1</a:t>
            </a:r>
            <a:r>
              <a:rPr kumimoji="0" lang="fr-FR" sz="2000" b="1" i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principe de la thermodynamique sur une durée élémentaire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Intervention de la capacité thermique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 (=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la température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99992" y="4581128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7504" y="390302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6366" y="381514"/>
            <a:ext cx="7252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: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(pas de mouvement macroscopique)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33338" y="727192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(transformation isochore)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3338" y="108723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dt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3890" y="10810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	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512" y="1510492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5183" y="2251164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5700" y="3117818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0804" y="3333842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1176" y="3338377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70392" y="3117818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392" y="362187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65550" y="3573016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15623" y="3117818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5623" y="362187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099206" y="3584591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25300" y="3333842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47908" y="3338377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81284" y="4111797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4699436"/>
            <a:ext cx="316835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Forme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CANONIQUE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devant la dérivée)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3771" y="457659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3771" y="508064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727354" y="5043366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52256" y="4797152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5508104" y="4581128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5592812" y="5038576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508518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300192" y="4797152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/>
          </a:p>
        </p:txBody>
      </p:sp>
      <p:sp>
        <p:nvSpPr>
          <p:cNvPr id="34" name="Rectangle 33"/>
          <p:cNvSpPr/>
          <p:nvPr/>
        </p:nvSpPr>
        <p:spPr>
          <a:xfrm>
            <a:off x="6876256" y="4797152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7308304" y="4581128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7393012" y="5038576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24328" y="508518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8100392" y="4797152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40" name="Flèche droite 39"/>
          <p:cNvSpPr/>
          <p:nvPr/>
        </p:nvSpPr>
        <p:spPr>
          <a:xfrm>
            <a:off x="3923928" y="4883293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755576" y="5851335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765779" y="5923343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8726" y="6262791"/>
            <a:ext cx="55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 animBg="1"/>
      <p:bldP spid="14337" grpId="0" animBg="1"/>
      <p:bldP spid="23" grpId="0"/>
      <p:bldP spid="24" grpId="0"/>
      <p:bldP spid="26" grpId="0"/>
      <p:bldP spid="29" grpId="0"/>
      <p:bldP spid="32" grpId="0"/>
      <p:bldP spid="33" grpId="0"/>
      <p:bldP spid="34" grpId="0"/>
      <p:bldP spid="35" grpId="0"/>
      <p:bldP spid="37" grpId="0"/>
      <p:bldP spid="38" grpId="0"/>
      <p:bldP spid="40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la température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187954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525700" y="41623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804" y="632263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1176" y="63679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70392" y="41623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392" y="92029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65550" y="871437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15623" y="41623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5623" y="92029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099206" y="883012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25300" y="632263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47908" y="636798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81284" y="1410218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55576" y="1997857"/>
            <a:ext cx="316835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Forme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CANONIQUE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1 devant la dérivée)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771" y="1875014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771" y="2379070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4727354" y="2341787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52256" y="2095573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5508104" y="18795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5592812" y="2336997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24128" y="2383605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300192" y="2095573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6876256" y="2095573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7308304" y="18795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7393012" y="2336997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24328" y="2383605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8100392" y="2095573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30" name="Flèche droite 29"/>
          <p:cNvSpPr/>
          <p:nvPr/>
        </p:nvSpPr>
        <p:spPr>
          <a:xfrm>
            <a:off x="3923928" y="218171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23528" y="3149756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333731" y="315231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6678" y="3561212"/>
            <a:ext cx="55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96277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4168527" y="5724468"/>
            <a:ext cx="4824536" cy="7200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Extrait du cours de Mathématiques de Mme MOREL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« Equations différentielles linéaires »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458112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900912" y="395620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40178" y="437555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2972920" y="4353529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3631396" y="411845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38588" y="41233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323528" y="4964318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 de l’équation  différentielle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67544" y="56612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0" y="6330702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2937286" y="571839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70202" y="615044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3021732" y="614092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635896" y="591537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61692" y="59248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65779" y="33521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726" y="744112"/>
            <a:ext cx="55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79177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8527" y="2907368"/>
            <a:ext cx="4824536" cy="7200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Extrait du cours de Mathématiques de Mme MOREL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« Equations différentielles linéaires »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76402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00912" y="113910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0178" y="155845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972920" y="1536429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31396" y="130135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8588" y="1306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23528" y="2147218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 de l’équation  différentielle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7544" y="28441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3513602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37286" y="290129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70202" y="333334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3021732" y="332382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635896" y="309827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61692" y="31077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4005064"/>
            <a:ext cx="8502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Utilisation de la condition initiale pour trouver la valeur de la constante K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23528" y="4365104"/>
            <a:ext cx="5904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température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corps vaut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5276825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835696" y="5229200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163194" y="4719811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92935" y="5094709"/>
            <a:ext cx="270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239394" y="5119092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932040" y="4869160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00870" y="488697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259632" y="5708873"/>
            <a:ext cx="30243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259632" y="6212929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94570" y="6184354"/>
            <a:ext cx="1872208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427984" y="5589240"/>
            <a:ext cx="4536504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010794" y="6222454"/>
            <a:ext cx="38015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703531" y="5627340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914222" y="60212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7775539" y="6024663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8427665" y="579911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41207" y="579450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416239"/>
            <a:ext cx="8502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Utilisation de la condition initiale pour trouver la valeur de la constante K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776279"/>
            <a:ext cx="5904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température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corps vaut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8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1640375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63194" y="113098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2935" y="1505884"/>
            <a:ext cx="270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239394" y="1530267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32040" y="128033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0870" y="129815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59632" y="2120048"/>
            <a:ext cx="30243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59632" y="2624104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4570" y="2595529"/>
            <a:ext cx="1872208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27984" y="2000415"/>
            <a:ext cx="4536504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010794" y="2633629"/>
            <a:ext cx="38015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703531" y="2038515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14222" y="24324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75539" y="243583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427665" y="221028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41207" y="220568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400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3284984"/>
            <a:ext cx="7475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/>
              <a:t>Evolution de la température T du système en fonction du temps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779912" y="3619624"/>
            <a:ext cx="5364087" cy="10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(Convergence de la température du système vers celle du thermostat quand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∞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7504" y="364502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(T)  = 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47664" y="393305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4581128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4581128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4653136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587727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27984" y="5877272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35488" y="465313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39552" y="5517232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411760" y="5523137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555776" y="4725144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04048" y="458112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6876256" y="458112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7020272" y="4653136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912273" y="4427820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T</a:t>
            </a:r>
            <a:r>
              <a:rPr lang="fr-FR" b="1" baseline="-25000" dirty="0" smtClean="0"/>
              <a:t>0 </a:t>
            </a:r>
            <a:r>
              <a:rPr lang="fr-FR" b="1" dirty="0" smtClean="0"/>
              <a:t>&lt;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endParaRPr lang="fr-FR" b="1" baseline="-25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372200" y="4365104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T</a:t>
            </a:r>
            <a:r>
              <a:rPr lang="fr-FR" b="1" baseline="-25000" dirty="0" smtClean="0"/>
              <a:t>0 </a:t>
            </a:r>
            <a:r>
              <a:rPr lang="fr-FR" b="1" dirty="0" smtClean="0"/>
              <a:t>&gt;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endParaRPr lang="fr-FR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34563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44624"/>
            <a:ext cx="7475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/>
              <a:t>Evolution de la température T du système en fonction du temps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79912" y="379264"/>
            <a:ext cx="5364087" cy="7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(Convergence de la température du système vers celle du thermostat quand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∞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40466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(T)  = 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1340768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1340768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12776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263691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2636912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5488" y="141277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9552" y="2276872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11760" y="2276872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555776" y="1484784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004048" y="134076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76256" y="134076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7020272" y="1412776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0" y="3573016"/>
            <a:ext cx="9144000" cy="892552"/>
            <a:chOff x="0" y="3573016"/>
            <a:chExt cx="9144000" cy="892552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0" y="3573016"/>
              <a:ext cx="9144000" cy="8925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@"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Application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5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: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A l’aide de la forme canonique de l’équation différentielle, </a:t>
              </a:r>
              <a:r>
                <a:rPr lang="fr-FR" sz="2000" i="1" dirty="0" err="1" smtClean="0">
                  <a:latin typeface="Times New Roman" pitchFamily="18" charset="0"/>
                  <a:cs typeface="Times New Roman" pitchFamily="18" charset="0"/>
                </a:rPr>
                <a:t>détermi-ner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 la dimension du terme       .</a:t>
              </a:r>
              <a:endParaRPr lang="fr-FR" sz="11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fr-FR" sz="105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379" t="50399" r="15424" b="34481"/>
            <a:stretch>
              <a:fillRect/>
            </a:stretch>
          </p:blipFill>
          <p:spPr bwMode="auto">
            <a:xfrm>
              <a:off x="2820659" y="3907348"/>
              <a:ext cx="30803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097" t="61319" r="16369" b="15161"/>
          <a:stretch>
            <a:fillRect/>
          </a:stretch>
        </p:blipFill>
        <p:spPr bwMode="auto">
          <a:xfrm>
            <a:off x="4427984" y="4005064"/>
            <a:ext cx="4536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 l="8505" t="34440" r="66707" b="49600"/>
          <a:stretch>
            <a:fillRect/>
          </a:stretch>
        </p:blipFill>
        <p:spPr bwMode="auto">
          <a:xfrm>
            <a:off x="57875" y="5032425"/>
            <a:ext cx="2569909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 l="44324" t="34440" r="30672" b="49600"/>
          <a:stretch>
            <a:fillRect/>
          </a:stretch>
        </p:blipFill>
        <p:spPr bwMode="auto">
          <a:xfrm>
            <a:off x="3491880" y="5041442"/>
            <a:ext cx="2592288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 l="79666" t="34440" r="5029" b="49600"/>
          <a:stretch>
            <a:fillRect/>
          </a:stretch>
        </p:blipFill>
        <p:spPr bwMode="auto">
          <a:xfrm>
            <a:off x="7164288" y="5041442"/>
            <a:ext cx="1586811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722942" y="5243333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297634" y="5240775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 l="81148" t="34440" r="14925" b="51173"/>
          <a:stretch>
            <a:fillRect/>
          </a:stretch>
        </p:blipFill>
        <p:spPr bwMode="auto">
          <a:xfrm>
            <a:off x="2855383" y="5974106"/>
            <a:ext cx="383583" cy="7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987824" y="6165304"/>
            <a:ext cx="594015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donc la dimension de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inverse d’une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durée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902" y="6188454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907704" y="1124744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T</a:t>
            </a:r>
            <a:r>
              <a:rPr lang="fr-FR" b="1" baseline="-25000" dirty="0" smtClean="0"/>
              <a:t>0 </a:t>
            </a:r>
            <a:r>
              <a:rPr lang="fr-FR" b="1" dirty="0" smtClean="0"/>
              <a:t>&lt;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endParaRPr lang="fr-FR" b="1" baseline="-25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367631" y="1062028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T</a:t>
            </a:r>
            <a:r>
              <a:rPr lang="fr-FR" b="1" baseline="-25000" dirty="0" smtClean="0"/>
              <a:t>0 </a:t>
            </a:r>
            <a:r>
              <a:rPr lang="fr-FR" b="1" dirty="0" smtClean="0"/>
              <a:t>&gt;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endParaRPr lang="fr-FR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676"/>
            <a:ext cx="9144000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5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l’aide de la forme canonique de l’équation différentielle,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détermi-ner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la dimension du terme       .</a:t>
            </a:r>
            <a:endParaRPr lang="fr-FR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05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097" t="61319" r="16369" b="15161"/>
          <a:stretch>
            <a:fillRect/>
          </a:stretch>
        </p:blipFill>
        <p:spPr bwMode="auto">
          <a:xfrm>
            <a:off x="4427984" y="430372"/>
            <a:ext cx="4536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8505" t="34440" r="66707" b="49600"/>
          <a:stretch>
            <a:fillRect/>
          </a:stretch>
        </p:blipFill>
        <p:spPr bwMode="auto">
          <a:xfrm>
            <a:off x="57875" y="1457733"/>
            <a:ext cx="2569909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4324" t="34440" r="30672" b="49600"/>
          <a:stretch>
            <a:fillRect/>
          </a:stretch>
        </p:blipFill>
        <p:spPr bwMode="auto">
          <a:xfrm>
            <a:off x="3491880" y="1466750"/>
            <a:ext cx="2592288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79666" t="34440" r="5029" b="49600"/>
          <a:stretch>
            <a:fillRect/>
          </a:stretch>
        </p:blipFill>
        <p:spPr bwMode="auto">
          <a:xfrm>
            <a:off x="7164288" y="1466750"/>
            <a:ext cx="1586811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22942" y="1668641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97634" y="1666083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81148" t="34440" r="14925" b="51173"/>
          <a:stretch>
            <a:fillRect/>
          </a:stretch>
        </p:blipFill>
        <p:spPr bwMode="auto">
          <a:xfrm>
            <a:off x="2855383" y="2399414"/>
            <a:ext cx="383583" cy="7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87824" y="2590612"/>
            <a:ext cx="594015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donc la dimension de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inverse d’une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durée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902" y="261376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79" t="50399" r="15424" b="34481"/>
          <a:stretch>
            <a:fillRect/>
          </a:stretch>
        </p:blipFill>
        <p:spPr bwMode="auto">
          <a:xfrm>
            <a:off x="2820659" y="335214"/>
            <a:ext cx="30803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8646" y="3356992"/>
            <a:ext cx="9036496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 caractéristique de l’évolution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fr-FR" sz="700" b="1" dirty="0" smtClean="0"/>
              <a:t> </a:t>
            </a:r>
            <a:endParaRPr lang="fr-FR" sz="400" b="1" dirty="0" smtClean="0"/>
          </a:p>
          <a:p>
            <a:pPr algn="just"/>
            <a:r>
              <a:rPr lang="fr-FR" sz="2000" b="1" dirty="0" smtClean="0">
                <a:sym typeface="Wingdings 2"/>
              </a:rPr>
              <a:t>      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Expression</a:t>
            </a:r>
            <a:r>
              <a:rPr lang="fr-FR" sz="2000" b="1" dirty="0" smtClean="0"/>
              <a:t> :</a:t>
            </a:r>
            <a:r>
              <a:rPr lang="fr-FR" sz="2000" dirty="0" smtClean="0"/>
              <a:t>  Le temps caractéristique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d’évolution de </a:t>
            </a:r>
          </a:p>
          <a:p>
            <a:pPr algn="just"/>
            <a:r>
              <a:rPr lang="fr-FR" sz="2000" dirty="0" smtClean="0"/>
              <a:t>      la température du système est : </a:t>
            </a:r>
          </a:p>
          <a:p>
            <a:r>
              <a:rPr lang="fr-FR" sz="700" dirty="0" smtClean="0"/>
              <a:t> </a:t>
            </a:r>
            <a:endParaRPr lang="fr-FR" sz="400" dirty="0" smtClean="0"/>
          </a:p>
          <a:p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Interprétation</a:t>
            </a:r>
            <a:r>
              <a:rPr lang="fr-FR" sz="2000" b="1" dirty="0" smtClean="0"/>
              <a:t> :</a:t>
            </a:r>
            <a:endParaRPr lang="fr-FR" sz="2000" dirty="0" smtClean="0"/>
          </a:p>
          <a:p>
            <a:r>
              <a:rPr lang="fr-FR" sz="1400" dirty="0" smtClean="0"/>
              <a:t> </a:t>
            </a:r>
            <a:endParaRPr lang="fr-FR" sz="1000" dirty="0" smtClean="0"/>
          </a:p>
          <a:p>
            <a:r>
              <a:rPr lang="fr-FR" sz="900" dirty="0" smtClean="0"/>
              <a:t>  </a:t>
            </a:r>
          </a:p>
          <a:p>
            <a:pPr algn="just"/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Détermination graphique</a:t>
            </a:r>
            <a:r>
              <a:rPr lang="fr-FR" sz="2000" b="1" dirty="0" smtClean="0"/>
              <a:t> : </a:t>
            </a:r>
            <a:r>
              <a:rPr lang="fr-FR" sz="2000" dirty="0" smtClean="0"/>
              <a:t>On lit la valeur de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à l’abscisse du point de croise-  </a:t>
            </a:r>
          </a:p>
          <a:p>
            <a:pPr algn="just"/>
            <a:r>
              <a:rPr lang="fr-FR" sz="2000" dirty="0" smtClean="0"/>
              <a:t>        ment de l’asymptote horizontale du graphique </a:t>
            </a:r>
            <a:r>
              <a:rPr lang="fr-FR" sz="2000" b="1" dirty="0" smtClean="0"/>
              <a:t>T = f(t) </a:t>
            </a:r>
            <a:r>
              <a:rPr lang="fr-FR" sz="2000" dirty="0" smtClean="0"/>
              <a:t>et de la tangente à l’origine </a:t>
            </a:r>
          </a:p>
          <a:p>
            <a:pPr algn="just"/>
            <a:r>
              <a:rPr lang="fr-FR" sz="2000" dirty="0" smtClean="0"/>
              <a:t>        de ce même graphique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69828" y="4485970"/>
            <a:ext cx="849694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8224" y="3503566"/>
            <a:ext cx="1779748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683382" y="3596166"/>
            <a:ext cx="699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7501178" y="34753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endParaRPr lang="fr-FR" b="1" baseline="-250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7285154" y="3907348"/>
            <a:ext cx="9081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08304" y="3965223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</a:t>
            </a:r>
            <a:endParaRPr lang="fr-FR" b="1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7812360" y="329121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8039477" y="4155310"/>
            <a:ext cx="420955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228184" y="3579246"/>
            <a:ext cx="498847" cy="22905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956376" y="299695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8467236" y="401129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5937594" y="3317151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sz="2000" dirty="0"/>
          </a:p>
        </p:txBody>
      </p:sp>
      <p:sp>
        <p:nvSpPr>
          <p:cNvPr id="40" name="Rectangle 39"/>
          <p:cNvSpPr/>
          <p:nvPr/>
        </p:nvSpPr>
        <p:spPr>
          <a:xfrm>
            <a:off x="4644008" y="4155310"/>
            <a:ext cx="1523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2 </a:t>
            </a:r>
            <a:endParaRPr lang="fr-FR" dirty="0"/>
          </a:p>
        </p:txBody>
      </p:sp>
      <p:cxnSp>
        <p:nvCxnSpPr>
          <p:cNvPr id="41" name="Connecteur droit 40"/>
          <p:cNvCxnSpPr>
            <a:stCxn id="40" idx="3"/>
          </p:cNvCxnSpPr>
          <p:nvPr/>
        </p:nvCxnSpPr>
        <p:spPr>
          <a:xfrm flipV="1">
            <a:off x="6167438" y="4168343"/>
            <a:ext cx="1135657" cy="1870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0" y="6381328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/>
      <p:bldP spid="33" grpId="0"/>
      <p:bldP spid="37" grpId="0"/>
      <p:bldP spid="38" grpId="0"/>
      <p:bldP spid="39" grpId="0"/>
      <p:bldP spid="40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279033" y="2865313"/>
            <a:ext cx="403244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7393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Définition générale du FLUX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THERMIQUE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968056"/>
            <a:ext cx="8964488" cy="325303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Formule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/>
              <a:t>Q</a:t>
            </a:r>
            <a:r>
              <a:rPr lang="fr-FR" sz="2000" b="1" baseline="-25000" dirty="0" smtClean="0"/>
              <a:t>1</a:t>
            </a:r>
            <a:r>
              <a:rPr lang="fr-FR" sz="2000" b="1" baseline="-25000" dirty="0" smtClean="0">
                <a:sym typeface="Wingdings 3"/>
              </a:rPr>
              <a:t>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 ou </a:t>
            </a:r>
            <a:r>
              <a:rPr lang="fr-FR" sz="20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Q</a:t>
            </a:r>
            <a:r>
              <a:rPr lang="fr-FR" sz="2000" b="1" baseline="-25000" dirty="0" smtClean="0"/>
              <a:t>1</a:t>
            </a:r>
            <a:r>
              <a:rPr lang="fr-FR" sz="2000" b="1" baseline="-25000" dirty="0" smtClean="0">
                <a:sym typeface="Wingdings 3"/>
              </a:rPr>
              <a:t>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 = quantité d’énergie thermique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/>
              <a:t>transférée</a:t>
            </a:r>
            <a:r>
              <a:rPr lang="fr-FR" sz="2400" dirty="0" smtClean="0"/>
              <a:t> </a:t>
            </a:r>
            <a:r>
              <a:rPr lang="fr-FR" sz="2000" dirty="0" smtClean="0"/>
              <a:t>de</a:t>
            </a:r>
            <a:r>
              <a:rPr lang="fr-FR" sz="2400" dirty="0" smtClean="0"/>
              <a:t> </a:t>
            </a:r>
            <a:r>
              <a:rPr lang="fr-FR" sz="2000" dirty="0" smtClean="0"/>
              <a:t>la</a:t>
            </a:r>
            <a:r>
              <a:rPr lang="fr-FR" sz="2400" dirty="0" smtClean="0"/>
              <a:t> </a:t>
            </a:r>
            <a:r>
              <a:rPr lang="fr-FR" sz="2000" dirty="0" smtClean="0"/>
              <a:t>zone</a:t>
            </a:r>
            <a:r>
              <a:rPr lang="fr-FR" sz="2400" dirty="0" smtClean="0"/>
              <a:t> </a:t>
            </a:r>
            <a:r>
              <a:rPr lang="fr-FR" sz="2000" dirty="0" smtClean="0"/>
              <a:t>1</a:t>
            </a:r>
            <a:r>
              <a:rPr lang="fr-FR" sz="2400" dirty="0" smtClean="0"/>
              <a:t> </a:t>
            </a:r>
            <a:r>
              <a:rPr lang="fr-FR" sz="2000" dirty="0" smtClean="0"/>
              <a:t>vers</a:t>
            </a:r>
            <a:r>
              <a:rPr lang="fr-FR" sz="2400" dirty="0" smtClean="0"/>
              <a:t> </a:t>
            </a:r>
            <a:r>
              <a:rPr lang="fr-FR" sz="2000" dirty="0" smtClean="0"/>
              <a:t>la</a:t>
            </a:r>
            <a:r>
              <a:rPr lang="fr-FR" sz="2400" dirty="0" smtClean="0"/>
              <a:t> </a:t>
            </a:r>
            <a:r>
              <a:rPr lang="fr-FR" sz="2000" dirty="0" smtClean="0"/>
              <a:t>zone</a:t>
            </a:r>
            <a:r>
              <a:rPr lang="fr-FR" sz="2400" dirty="0" smtClean="0"/>
              <a:t> </a:t>
            </a:r>
            <a:r>
              <a:rPr lang="fr-FR" sz="2000" dirty="0" smtClean="0"/>
              <a:t>2</a:t>
            </a:r>
            <a:r>
              <a:rPr lang="fr-FR" sz="2400" dirty="0" smtClean="0"/>
              <a:t> </a:t>
            </a:r>
            <a:r>
              <a:rPr lang="fr-FR" sz="2000" dirty="0" smtClean="0"/>
              <a:t>pendant</a:t>
            </a:r>
            <a:r>
              <a:rPr lang="fr-FR" sz="2400" dirty="0" smtClean="0"/>
              <a:t> </a:t>
            </a:r>
            <a:r>
              <a:rPr lang="fr-FR" sz="2000" dirty="0" smtClean="0"/>
              <a:t>une</a:t>
            </a:r>
            <a:r>
              <a:rPr lang="fr-FR" sz="2400" dirty="0" smtClean="0"/>
              <a:t> </a:t>
            </a:r>
            <a:r>
              <a:rPr lang="fr-FR" sz="2000" dirty="0" smtClean="0"/>
              <a:t>durée</a:t>
            </a:r>
            <a:r>
              <a:rPr lang="fr-FR" sz="2400" dirty="0" smtClean="0"/>
              <a:t> </a:t>
            </a:r>
            <a:r>
              <a:rPr lang="fr-FR" sz="2000" b="1" dirty="0" err="1" smtClean="0">
                <a:latin typeface="Symbol" pitchFamily="18" charset="2"/>
              </a:rPr>
              <a:t>D</a:t>
            </a:r>
            <a:r>
              <a:rPr lang="fr-FR" sz="2000" b="1" dirty="0" err="1" smtClean="0"/>
              <a:t>t</a:t>
            </a:r>
            <a:r>
              <a:rPr lang="fr-FR" sz="20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/>
              <a:t>ou </a:t>
            </a:r>
            <a:r>
              <a:rPr lang="fr-FR" sz="2000" b="1" dirty="0" err="1" smtClean="0"/>
              <a:t>dt</a:t>
            </a:r>
            <a:r>
              <a:rPr lang="fr-FR" sz="2000" dirty="0" smtClean="0"/>
              <a:t>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350" y="931298"/>
            <a:ext cx="8895146" cy="146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travers une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représente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quantité d’énergie thermique qui traverse cette surface par unité de temps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un sens donné.</a:t>
            </a:r>
          </a:p>
          <a:p>
            <a:pPr algn="just"/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431516"/>
            <a:ext cx="67504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+mj-lt"/>
                <a:cs typeface="Arial" pitchFamily="34" charset="0"/>
              </a:rPr>
              <a:t>Un transfert thermique </a:t>
            </a:r>
            <a:r>
              <a:rPr lang="fr-FR" sz="2400" b="1" dirty="0" smtClean="0">
                <a:latin typeface="+mj-lt"/>
                <a:cs typeface="Arial" pitchFamily="34" charset="0"/>
              </a:rPr>
              <a:t>n’a pas lieu instantanément</a:t>
            </a:r>
            <a:endParaRPr lang="fr-FR" sz="2400" b="1" dirty="0">
              <a:latin typeface="+mj-lt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707904" y="1988840"/>
            <a:ext cx="576064" cy="93610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139952" y="3717032"/>
            <a:ext cx="504056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979712" y="3429000"/>
            <a:ext cx="440201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39952" y="1772816"/>
            <a:ext cx="830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J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95536" y="3356992"/>
            <a:ext cx="170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W (Watt)</a:t>
            </a:r>
            <a:endParaRPr lang="fr-FR" sz="2000" dirty="0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5148064" y="3733955"/>
            <a:ext cx="504056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4932040" y="2060848"/>
            <a:ext cx="504056" cy="86409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44060" y="388898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s</a:t>
            </a:r>
            <a:endParaRPr lang="fr-FR" sz="20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32701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267744" y="4376717"/>
            <a:ext cx="673224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 flux thermique est aussi appelé </a:t>
            </a:r>
            <a:r>
              <a:rPr lang="fr-FR" sz="2000" b="1" i="1" dirty="0" smtClean="0"/>
              <a:t>PUISSANCE THERMIQUE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5158" y="4831792"/>
            <a:ext cx="8964488" cy="19815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du signe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flux thermique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grandeur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algébri-que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 valeur pourra donc être positive ou négative.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/>
              <a:t>1</a:t>
            </a:r>
            <a:r>
              <a:rPr lang="fr-FR" sz="2400" b="1" baseline="-25000" dirty="0" smtClean="0">
                <a:sym typeface="Wingdings 3"/>
              </a:rPr>
              <a:t></a:t>
            </a:r>
            <a:r>
              <a:rPr lang="fr-FR" sz="2400" b="1" baseline="-25000" dirty="0" smtClean="0"/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&gt;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/>
              <a:t>1</a:t>
            </a:r>
            <a:r>
              <a:rPr lang="fr-FR" sz="2400" b="1" baseline="-25000" dirty="0" smtClean="0">
                <a:sym typeface="Wingdings 3"/>
              </a:rPr>
              <a:t></a:t>
            </a:r>
            <a:r>
              <a:rPr lang="fr-FR" sz="2400" b="1" baseline="-25000" dirty="0" smtClean="0"/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47664" y="5615468"/>
            <a:ext cx="8698836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réellement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&gt;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58681" y="6015907"/>
            <a:ext cx="7704856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transfert thermique</a:t>
            </a:r>
            <a:r>
              <a:rPr lang="fr-F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fait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(donc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&gt; 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)*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8984" t="38639" r="6446" b="21041"/>
          <a:stretch>
            <a:fillRect/>
          </a:stretch>
        </p:blipFill>
        <p:spPr bwMode="auto">
          <a:xfrm>
            <a:off x="6804248" y="1844824"/>
            <a:ext cx="21062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339752" y="3054485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491880" y="2793305"/>
            <a:ext cx="1152128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Q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2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654200" y="3319939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499992" y="3081337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ou</a:t>
            </a:r>
            <a:endParaRPr kumimoji="0" lang="fr-FR" sz="32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6056" y="2797579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Q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2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382392" y="3297361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dt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3602029" y="3358080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148064" y="3342517"/>
            <a:ext cx="100811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80528" y="6414379"/>
            <a:ext cx="9144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Un transfert thermique a toujours lieu </a:t>
            </a:r>
            <a:r>
              <a:rPr lang="fr-FR" sz="2000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la zone chaude vers la zone froide</a:t>
            </a:r>
            <a:endParaRPr lang="fr-FR" sz="2800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  <p:bldP spid="3" grpId="0" animBg="1"/>
      <p:bldP spid="4" grpId="0"/>
      <p:bldP spid="5" grpId="0" animBg="1"/>
      <p:bldP spid="10" grpId="0"/>
      <p:bldP spid="11" grpId="0"/>
      <p:bldP spid="26" grpId="0"/>
      <p:bldP spid="28" grpId="0" animBg="1"/>
      <p:bldP spid="24578" grpId="0" animBg="1"/>
      <p:bldP spid="24579" grpId="0"/>
      <p:bldP spid="24580" grpId="0"/>
      <p:bldP spid="1027" grpId="0"/>
      <p:bldP spid="29" grpId="0"/>
      <p:bldP spid="30" grpId="0"/>
      <p:bldP spid="31" grpId="0"/>
      <p:bldP spid="32" grpId="0"/>
      <p:bldP spid="33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279380" y="5498068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2008" y="57875"/>
            <a:ext cx="9036496" cy="27950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 caractéristique de l’évolution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fr-FR" sz="700" b="1" dirty="0" smtClean="0"/>
              <a:t> </a:t>
            </a:r>
            <a:endParaRPr lang="fr-FR" sz="400" b="1" dirty="0" smtClean="0"/>
          </a:p>
          <a:p>
            <a:pPr algn="just"/>
            <a:r>
              <a:rPr lang="fr-FR" sz="2000" b="1" dirty="0" smtClean="0">
                <a:sym typeface="Wingdings 2"/>
              </a:rPr>
              <a:t>      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Expression</a:t>
            </a:r>
            <a:r>
              <a:rPr lang="fr-FR" sz="2000" b="1" dirty="0" smtClean="0"/>
              <a:t> :</a:t>
            </a:r>
            <a:r>
              <a:rPr lang="fr-FR" sz="2000" dirty="0" smtClean="0"/>
              <a:t>  Le temps caractéristique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d’évolution de </a:t>
            </a:r>
          </a:p>
          <a:p>
            <a:pPr algn="just"/>
            <a:r>
              <a:rPr lang="fr-FR" sz="2000" dirty="0" smtClean="0"/>
              <a:t>      la température du système est : </a:t>
            </a:r>
          </a:p>
          <a:p>
            <a:r>
              <a:rPr lang="fr-FR" sz="700" dirty="0" smtClean="0"/>
              <a:t> </a:t>
            </a:r>
            <a:endParaRPr lang="fr-FR" sz="400" dirty="0" smtClean="0"/>
          </a:p>
          <a:p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Interprétation</a:t>
            </a:r>
            <a:r>
              <a:rPr lang="fr-FR" sz="2000" b="1" dirty="0" smtClean="0"/>
              <a:t> :</a:t>
            </a:r>
            <a:endParaRPr lang="fr-FR" sz="2000" dirty="0" smtClean="0"/>
          </a:p>
          <a:p>
            <a:r>
              <a:rPr lang="fr-FR" sz="1400" dirty="0" smtClean="0"/>
              <a:t> </a:t>
            </a:r>
            <a:endParaRPr lang="fr-FR" sz="1000" dirty="0" smtClean="0"/>
          </a:p>
          <a:p>
            <a:r>
              <a:rPr lang="fr-FR" sz="900" dirty="0" smtClean="0"/>
              <a:t>  </a:t>
            </a:r>
          </a:p>
          <a:p>
            <a:pPr algn="just"/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Détermination graphique</a:t>
            </a:r>
            <a:r>
              <a:rPr lang="fr-FR" sz="2000" b="1" dirty="0" smtClean="0"/>
              <a:t> : </a:t>
            </a:r>
            <a:r>
              <a:rPr lang="fr-FR" sz="2000" dirty="0" smtClean="0"/>
              <a:t>On lit la valeur de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à l’abscisse du point de croise-  </a:t>
            </a:r>
          </a:p>
          <a:p>
            <a:pPr algn="just"/>
            <a:r>
              <a:rPr lang="fr-FR" sz="2000" dirty="0" smtClean="0"/>
              <a:t>        ment de l’asymptote horizontale du graphique </a:t>
            </a:r>
            <a:r>
              <a:rPr lang="fr-FR" sz="2000" b="1" dirty="0" smtClean="0"/>
              <a:t>T = f(t) </a:t>
            </a:r>
            <a:r>
              <a:rPr lang="fr-FR" sz="2000" dirty="0" smtClean="0"/>
              <a:t>et de la tangente à l’origine </a:t>
            </a:r>
          </a:p>
          <a:p>
            <a:pPr algn="just"/>
            <a:r>
              <a:rPr lang="fr-FR" sz="2000" dirty="0" smtClean="0"/>
              <a:t>        de ce même graphique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828" y="1173602"/>
            <a:ext cx="849694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191198"/>
            <a:ext cx="1779748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01178" y="16293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285154" y="594980"/>
            <a:ext cx="9081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08304" y="652855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</a:t>
            </a:r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812360" y="332656"/>
            <a:ext cx="648072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8039477" y="842942"/>
            <a:ext cx="420955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228184" y="266878"/>
            <a:ext cx="498847" cy="22905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16416" y="18864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467236" y="69892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937594" y="4783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4644008" y="842942"/>
            <a:ext cx="1523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2 </a:t>
            </a:r>
            <a:endParaRPr lang="fr-FR" dirty="0"/>
          </a:p>
        </p:txBody>
      </p:sp>
      <p:cxnSp>
        <p:nvCxnSpPr>
          <p:cNvPr id="15" name="Connecteur droit 14"/>
          <p:cNvCxnSpPr>
            <a:stCxn id="14" idx="3"/>
          </p:cNvCxnSpPr>
          <p:nvPr/>
        </p:nvCxnSpPr>
        <p:spPr>
          <a:xfrm flipV="1">
            <a:off x="6167438" y="855975"/>
            <a:ext cx="1135657" cy="1870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924944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83382" y="260648"/>
            <a:ext cx="699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grpSp>
        <p:nvGrpSpPr>
          <p:cNvPr id="47" name="Groupe 46"/>
          <p:cNvGrpSpPr/>
          <p:nvPr/>
        </p:nvGrpSpPr>
        <p:grpSpPr>
          <a:xfrm>
            <a:off x="0" y="3573016"/>
            <a:ext cx="8976063" cy="2016224"/>
            <a:chOff x="0" y="3573016"/>
            <a:chExt cx="8976063" cy="2016224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2052" t="31920" r="50388" b="43720"/>
            <a:stretch>
              <a:fillRect/>
            </a:stretch>
          </p:blipFill>
          <p:spPr bwMode="auto">
            <a:xfrm>
              <a:off x="323528" y="3573016"/>
              <a:ext cx="41308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3955" t="31920" r="7415" b="43720"/>
            <a:stretch>
              <a:fillRect/>
            </a:stretch>
          </p:blipFill>
          <p:spPr bwMode="auto">
            <a:xfrm>
              <a:off x="4727591" y="3573016"/>
              <a:ext cx="424847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0" y="3645024"/>
              <a:ext cx="5501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504" y="4869160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27984" y="4869160"/>
              <a:ext cx="5501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35488" y="3645024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26" name="Connecteur droit 25"/>
          <p:cNvCxnSpPr/>
          <p:nvPr/>
        </p:nvCxnSpPr>
        <p:spPr>
          <a:xfrm flipV="1">
            <a:off x="539552" y="3429000"/>
            <a:ext cx="720080" cy="17281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4969323" y="3886756"/>
            <a:ext cx="731655" cy="17744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071166" y="3933056"/>
            <a:ext cx="0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63526" y="5517232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990650" y="3835648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489054" y="5112742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5403929" y="5050459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5" grpId="0" animBg="1"/>
      <p:bldP spid="35" grpId="1" animBg="1"/>
      <p:bldP spid="35" grpId="2" animBg="1"/>
      <p:bldP spid="35" grpId="3" animBg="1"/>
      <p:bldP spid="35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07504" y="4941168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FR" sz="2000" b="1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05027" y="6378770"/>
            <a:ext cx="2088232" cy="419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279380" y="2617748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692696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692696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764704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988840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1988840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5488" y="764704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39552" y="548680"/>
            <a:ext cx="720080" cy="17281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4992473" y="1006436"/>
            <a:ext cx="731655" cy="17744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071166" y="1052736"/>
            <a:ext cx="0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63526" y="2636912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990650" y="955328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489054" y="2232422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5410696" y="2173114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212976"/>
            <a:ext cx="710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par RAYONNEMENT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995936" y="3861048"/>
            <a:ext cx="1800200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SYSTEME</a:t>
            </a:r>
            <a:endParaRPr lang="fr-FR" sz="2800" b="1" dirty="0"/>
          </a:p>
        </p:txBody>
      </p:sp>
      <p:sp>
        <p:nvSpPr>
          <p:cNvPr id="20" name="Forme libre 19"/>
          <p:cNvSpPr/>
          <p:nvPr/>
        </p:nvSpPr>
        <p:spPr>
          <a:xfrm>
            <a:off x="467544" y="4005064"/>
            <a:ext cx="3384376" cy="360040"/>
          </a:xfrm>
          <a:custGeom>
            <a:avLst/>
            <a:gdLst>
              <a:gd name="connsiteX0" fmla="*/ 0 w 1643605"/>
              <a:gd name="connsiteY0" fmla="*/ 682906 h 1126602"/>
              <a:gd name="connsiteX1" fmla="*/ 81023 w 1643605"/>
              <a:gd name="connsiteY1" fmla="*/ 69448 h 1126602"/>
              <a:gd name="connsiteX2" fmla="*/ 185195 w 1643605"/>
              <a:gd name="connsiteY2" fmla="*/ 1099595 h 1126602"/>
              <a:gd name="connsiteX3" fmla="*/ 266218 w 1643605"/>
              <a:gd name="connsiteY3" fmla="*/ 81023 h 1126602"/>
              <a:gd name="connsiteX4" fmla="*/ 358815 w 1643605"/>
              <a:gd name="connsiteY4" fmla="*/ 1088020 h 1126602"/>
              <a:gd name="connsiteX5" fmla="*/ 451413 w 1643605"/>
              <a:gd name="connsiteY5" fmla="*/ 81023 h 1126602"/>
              <a:gd name="connsiteX6" fmla="*/ 555585 w 1643605"/>
              <a:gd name="connsiteY6" fmla="*/ 1099595 h 1126602"/>
              <a:gd name="connsiteX7" fmla="*/ 625033 w 1643605"/>
              <a:gd name="connsiteY7" fmla="*/ 104172 h 1126602"/>
              <a:gd name="connsiteX8" fmla="*/ 729205 w 1643605"/>
              <a:gd name="connsiteY8" fmla="*/ 1122744 h 1126602"/>
              <a:gd name="connsiteX9" fmla="*/ 810228 w 1643605"/>
              <a:gd name="connsiteY9" fmla="*/ 81023 h 1126602"/>
              <a:gd name="connsiteX10" fmla="*/ 902825 w 1643605"/>
              <a:gd name="connsiteY10" fmla="*/ 1099595 h 1126602"/>
              <a:gd name="connsiteX11" fmla="*/ 983848 w 1643605"/>
              <a:gd name="connsiteY11" fmla="*/ 104172 h 1126602"/>
              <a:gd name="connsiteX12" fmla="*/ 1088020 w 1643605"/>
              <a:gd name="connsiteY12" fmla="*/ 1111169 h 1126602"/>
              <a:gd name="connsiteX13" fmla="*/ 1157468 w 1643605"/>
              <a:gd name="connsiteY13" fmla="*/ 104172 h 1126602"/>
              <a:gd name="connsiteX14" fmla="*/ 1261640 w 1643605"/>
              <a:gd name="connsiteY14" fmla="*/ 1111169 h 1126602"/>
              <a:gd name="connsiteX15" fmla="*/ 1331088 w 1643605"/>
              <a:gd name="connsiteY15" fmla="*/ 115747 h 1126602"/>
              <a:gd name="connsiteX16" fmla="*/ 1423686 w 1643605"/>
              <a:gd name="connsiteY16" fmla="*/ 601883 h 1126602"/>
              <a:gd name="connsiteX17" fmla="*/ 1643605 w 1643605"/>
              <a:gd name="connsiteY17" fmla="*/ 671331 h 112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43605" h="1126602">
                <a:moveTo>
                  <a:pt x="0" y="682906"/>
                </a:moveTo>
                <a:cubicBezTo>
                  <a:pt x="25078" y="341453"/>
                  <a:pt x="50157" y="0"/>
                  <a:pt x="81023" y="69448"/>
                </a:cubicBezTo>
                <a:cubicBezTo>
                  <a:pt x="111889" y="138896"/>
                  <a:pt x="154329" y="1097666"/>
                  <a:pt x="185195" y="1099595"/>
                </a:cubicBezTo>
                <a:cubicBezTo>
                  <a:pt x="216061" y="1101524"/>
                  <a:pt x="237281" y="82952"/>
                  <a:pt x="266218" y="81023"/>
                </a:cubicBezTo>
                <a:cubicBezTo>
                  <a:pt x="295155" y="79094"/>
                  <a:pt x="327949" y="1088020"/>
                  <a:pt x="358815" y="1088020"/>
                </a:cubicBezTo>
                <a:cubicBezTo>
                  <a:pt x="389681" y="1088020"/>
                  <a:pt x="418618" y="79094"/>
                  <a:pt x="451413" y="81023"/>
                </a:cubicBezTo>
                <a:cubicBezTo>
                  <a:pt x="484208" y="82952"/>
                  <a:pt x="526648" y="1095737"/>
                  <a:pt x="555585" y="1099595"/>
                </a:cubicBezTo>
                <a:cubicBezTo>
                  <a:pt x="584522" y="1103453"/>
                  <a:pt x="596096" y="100314"/>
                  <a:pt x="625033" y="104172"/>
                </a:cubicBezTo>
                <a:cubicBezTo>
                  <a:pt x="653970" y="108030"/>
                  <a:pt x="698339" y="1126602"/>
                  <a:pt x="729205" y="1122744"/>
                </a:cubicBezTo>
                <a:cubicBezTo>
                  <a:pt x="760071" y="1118886"/>
                  <a:pt x="781291" y="84881"/>
                  <a:pt x="810228" y="81023"/>
                </a:cubicBezTo>
                <a:cubicBezTo>
                  <a:pt x="839165" y="77165"/>
                  <a:pt x="873888" y="1095737"/>
                  <a:pt x="902825" y="1099595"/>
                </a:cubicBezTo>
                <a:cubicBezTo>
                  <a:pt x="931762" y="1103453"/>
                  <a:pt x="952982" y="102243"/>
                  <a:pt x="983848" y="104172"/>
                </a:cubicBezTo>
                <a:cubicBezTo>
                  <a:pt x="1014714" y="106101"/>
                  <a:pt x="1059083" y="1111169"/>
                  <a:pt x="1088020" y="1111169"/>
                </a:cubicBezTo>
                <a:cubicBezTo>
                  <a:pt x="1116957" y="1111169"/>
                  <a:pt x="1128531" y="104172"/>
                  <a:pt x="1157468" y="104172"/>
                </a:cubicBezTo>
                <a:cubicBezTo>
                  <a:pt x="1186405" y="104172"/>
                  <a:pt x="1232703" y="1109240"/>
                  <a:pt x="1261640" y="1111169"/>
                </a:cubicBezTo>
                <a:cubicBezTo>
                  <a:pt x="1290577" y="1113098"/>
                  <a:pt x="1304080" y="200628"/>
                  <a:pt x="1331088" y="115747"/>
                </a:cubicBezTo>
                <a:cubicBezTo>
                  <a:pt x="1358096" y="30866"/>
                  <a:pt x="1371600" y="509286"/>
                  <a:pt x="1423686" y="601883"/>
                </a:cubicBezTo>
                <a:cubicBezTo>
                  <a:pt x="1475772" y="694480"/>
                  <a:pt x="1559688" y="682905"/>
                  <a:pt x="1643605" y="671331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51520" y="4513674"/>
            <a:ext cx="36724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Rayonnement électromagnétique</a:t>
            </a:r>
            <a:endParaRPr lang="fr-FR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092280" y="3429000"/>
            <a:ext cx="1738746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ABSORPTION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948264" y="3933056"/>
            <a:ext cx="2013693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TRANSMISSION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236296" y="4437112"/>
            <a:ext cx="147508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REFLEXION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6084168" y="4077072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044196">
            <a:off x="6024689" y="4417375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20518189">
            <a:off x="5952366" y="3773446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23528" y="4941168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NOIR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 modèle de corps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ABSORBE LA TOTALITE du rayonnement électromagnétique qu’il 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5651523"/>
            <a:ext cx="8712968" cy="108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Pour qu’un corps noir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doit émettre un rayonnement dont l’énergie est égale à celle qu’il a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absor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bée 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71600" y="6303218"/>
            <a:ext cx="4603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perdu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1026" grpId="0"/>
      <p:bldP spid="10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47664" y="2467188"/>
            <a:ext cx="619268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Description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corps comme 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CHARBON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les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ETOILES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461167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Parmi toutes les ondes </a:t>
            </a:r>
            <a:r>
              <a:rPr lang="fr-FR" sz="2000" dirty="0" err="1" smtClean="0"/>
              <a:t>électroma-gnétiques</a:t>
            </a:r>
            <a:r>
              <a:rPr lang="fr-FR" sz="2000" dirty="0" smtClean="0"/>
              <a:t> émises par un corps noir à la température 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K</a:t>
            </a:r>
            <a:r>
              <a:rPr lang="fr-FR" sz="2000" dirty="0" smtClean="0"/>
              <a:t>), celle émise avec la plus grande intensité est caractérisée par une longueur d’onde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m</a:t>
            </a:r>
            <a:r>
              <a:rPr lang="fr-FR" sz="2000" dirty="0" smtClean="0"/>
              <a:t>) vérifiant la relation :</a:t>
            </a:r>
            <a:endParaRPr lang="fr-FR" sz="2000" dirty="0"/>
          </a:p>
        </p:txBody>
      </p:sp>
      <p:pic>
        <p:nvPicPr>
          <p:cNvPr id="33" name="Imag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56503"/>
            <a:ext cx="475252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67545" y="5549399"/>
            <a:ext cx="3312368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39552" y="5656132"/>
            <a:ext cx="1872208" cy="509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4910" y="5531365"/>
            <a:ext cx="125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</a:t>
            </a:r>
          </a:p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fournie)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720080" y="6197471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3056503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710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par RAYONNEMENT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07504" y="476672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FR" sz="2000" b="1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3528" y="476672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NOIR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 modèle de corps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ABSORBE LA TOTALITE du rayonnement électromagnétique qu’il 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23528" y="1187027"/>
            <a:ext cx="8712968" cy="108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Pour qu’un corps noir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doit émettre un rayonnement dont l’énergie est égale à celle qu’il a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absor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bée 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05027" y="1943526"/>
            <a:ext cx="2088232" cy="419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971600" y="1867974"/>
            <a:ext cx="4603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perdu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32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Parmi toutes les ondes </a:t>
            </a:r>
            <a:r>
              <a:rPr lang="fr-FR" sz="2000" dirty="0" err="1" smtClean="0"/>
              <a:t>électroma-gnétiques</a:t>
            </a:r>
            <a:r>
              <a:rPr lang="fr-FR" sz="2000" dirty="0" smtClean="0"/>
              <a:t> émises par un corps noir à la température 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K</a:t>
            </a:r>
            <a:r>
              <a:rPr lang="fr-FR" sz="2000" dirty="0" smtClean="0"/>
              <a:t>), celle émise avec la plus grande intensité est caractérisée par une longueur d’onde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m</a:t>
            </a:r>
            <a:r>
              <a:rPr lang="fr-FR" sz="2000" dirty="0" smtClean="0"/>
              <a:t>) vérifiant la relation :</a:t>
            </a:r>
            <a:endParaRPr lang="fr-FR" sz="2000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6085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5" y="2492896"/>
            <a:ext cx="3312368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599628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2492896"/>
            <a:ext cx="125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</a:t>
            </a:r>
          </a:p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fournie)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0080" y="314096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Le flux thermique surfacique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W.m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rayonné par la surface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m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d’un corps noir à la température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vaut 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4631108"/>
            <a:ext cx="8784976" cy="73165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4703116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8184" y="4714691"/>
            <a:ext cx="291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fournie)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3768" y="4642683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4930715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(constante de Stefan-Boltzmann)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Effet de serre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hiver, on estime le flux thermique surfacique provenant du Soleil et absorbé par le sol à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j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solaire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 reçu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290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W.m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assimilant le sol à un corps noir, déterminer sa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une fois l’équilibre thermique atteint.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0" grpId="0" animBg="1"/>
      <p:bldP spid="11" grpId="0" animBg="1"/>
      <p:bldP spid="12" grpId="0"/>
      <p:bldP spid="13" grpId="0"/>
      <p:bldP spid="14" grpId="0"/>
      <p:bldP spid="81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88024" y="5013176"/>
            <a:ext cx="345638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8024" y="404664"/>
            <a:ext cx="403244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404664"/>
            <a:ext cx="331236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476672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98072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60032" y="0"/>
            <a:ext cx="3923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6136" y="476672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60032" y="1052736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016" y="6165304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267 K  (– 6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843432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42075" y="4941168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6516216" y="55172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940152" y="5517232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5796136" y="5085184"/>
            <a:ext cx="194421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40352" y="5013176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79512" y="609329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Effet de serre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hiver, on estime le flux thermique surfacique provenant du Soleil et absorbé par le sol à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j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solaire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 reçu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290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W.m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assimilant le sol à un corps noir, déterminer sa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une fois l’équilibre thermique atteint.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1187624" y="3933056"/>
            <a:ext cx="360040" cy="1368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flipV="1">
            <a:off x="1907704" y="3933056"/>
            <a:ext cx="360040" cy="13765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195736" y="4149080"/>
            <a:ext cx="12961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47864" y="2852936"/>
            <a:ext cx="5796136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Pour que le sol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79912" y="3789040"/>
            <a:ext cx="5364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51921" y="5229200"/>
            <a:ext cx="201622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779912" y="4376464"/>
            <a:ext cx="5559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83768" y="580526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79712" y="6334780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8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2065156" y="6362164"/>
            <a:ext cx="16561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renthèses 50"/>
          <p:cNvSpPr/>
          <p:nvPr/>
        </p:nvSpPr>
        <p:spPr>
          <a:xfrm>
            <a:off x="1921140" y="5930116"/>
            <a:ext cx="1944216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65356" y="585810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72" grpId="0" animBg="1"/>
      <p:bldP spid="21" grpId="0"/>
      <p:bldP spid="26" grpId="0"/>
      <p:bldP spid="27" grpId="0"/>
      <p:bldP spid="29" grpId="0" animBg="1"/>
      <p:bldP spid="30" grpId="0"/>
      <p:bldP spid="33" grpId="0"/>
      <p:bldP spid="36" grpId="0" animBg="1"/>
      <p:bldP spid="39" grpId="0" animBg="1"/>
      <p:bldP spid="40" grpId="0"/>
      <p:bldP spid="2051" grpId="0"/>
      <p:bldP spid="2052" grpId="0"/>
      <p:bldP spid="41" grpId="0"/>
      <p:bldP spid="48" grpId="0"/>
      <p:bldP spid="49" grpId="0"/>
      <p:bldP spid="51" grpId="0" animBg="1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724300" y="5917289"/>
            <a:ext cx="1944216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788024" y="3356992"/>
            <a:ext cx="345638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8024" y="404664"/>
            <a:ext cx="403244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404664"/>
            <a:ext cx="331236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476672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98072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60032" y="0"/>
            <a:ext cx="3923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6136" y="476672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60032" y="1052736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016" y="4528284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267 K  (– 6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20888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004" y="6180813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loi de Wien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842075" y="3284984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6516216" y="386104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940152" y="3861048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5796136" y="3429000"/>
            <a:ext cx="194421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40352" y="335699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79512" y="445627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1187624" y="2420888"/>
            <a:ext cx="360040" cy="1368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flipV="1">
            <a:off x="1907704" y="2420888"/>
            <a:ext cx="360040" cy="13765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195736" y="2636912"/>
            <a:ext cx="12961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63888" y="1412776"/>
            <a:ext cx="55801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Pour que le sol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79912" y="2348880"/>
            <a:ext cx="5364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51921" y="3573016"/>
            <a:ext cx="201622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779912" y="2852936"/>
            <a:ext cx="5559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39752" y="422108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79712" y="4750604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2065156" y="4725144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renthèses 50"/>
          <p:cNvSpPr/>
          <p:nvPr/>
        </p:nvSpPr>
        <p:spPr>
          <a:xfrm>
            <a:off x="1921140" y="4293096"/>
            <a:ext cx="1786764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07904" y="414908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0" y="5174414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quel domaine d’ondes électromagnétiques se situe le principal rayonnement émis par le sol 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20444" y="5856398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51420" y="63859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3876428" y="6360454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24300" y="6097882"/>
            <a:ext cx="1224136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932040" y="6102007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03474" y="5866819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2,89.10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185138" y="6396335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267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6817684" y="6370875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2" grpId="0"/>
      <p:bldP spid="46" grpId="0" animBg="1"/>
      <p:bldP spid="55" grpId="0"/>
      <p:bldP spid="56" grpId="0"/>
      <p:bldP spid="58" grpId="0"/>
      <p:bldP spid="61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64296" y="717204"/>
            <a:ext cx="1944216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052" y="2405812"/>
            <a:ext cx="35283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8072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loi de Wien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fr-FR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quel domaine d’ondes électromagnétiques se situe le principal rayonnement émis par le sol 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0440" y="656313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1416" y="118582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816424" y="1160369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64296" y="897797"/>
            <a:ext cx="1224136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932040" y="105273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3474" y="81754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2,89.10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85138" y="1347064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267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817684" y="1321604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788024" y="1844824"/>
            <a:ext cx="4355976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1,08.10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m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(10,8 µm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1844824"/>
            <a:ext cx="44279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 3"/>
              </a:rPr>
              <a:t> </a:t>
            </a:r>
            <a:r>
              <a:rPr kumimoji="0" lang="fr-FR" sz="24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appartient au domaine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l’infrarouge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[800 nm ; 100 µm]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2780928"/>
            <a:ext cx="45720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vitre plane et horizontale est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dis-posée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quelques mètres au-dessus du sol. Elle est totalement transparente au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rayon-nement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solaire. En revanche, elle se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com-porte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comme un corps noir dans 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domai-ne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d’ondes électromagnétiques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principale-ment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émis par le sol. Déterminer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tempé-rature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sol une fois l’équilibre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ther-mique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atteint pour le sol et pour la vitre.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>
          <a:xfrm flipV="1">
            <a:off x="6372200" y="5085184"/>
            <a:ext cx="360040" cy="10885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588224" y="5517232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4596383" y="4836993"/>
            <a:ext cx="1559793" cy="1472327"/>
            <a:chOff x="4596383" y="4836993"/>
            <a:chExt cx="1559793" cy="1472327"/>
          </a:xfrm>
        </p:grpSpPr>
        <p:sp>
          <p:nvSpPr>
            <p:cNvPr id="26" name="Rectangle 25"/>
            <p:cNvSpPr/>
            <p:nvPr/>
          </p:nvSpPr>
          <p:spPr>
            <a:xfrm>
              <a:off x="4596383" y="4836993"/>
              <a:ext cx="1296144" cy="109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8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j</a:t>
              </a:r>
              <a:r>
                <a:rPr lang="fr-F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solaire reçu par le sol</a:t>
              </a:r>
            </a:p>
          </p:txBody>
        </p:sp>
        <p:sp>
          <p:nvSpPr>
            <p:cNvPr id="30" name="Flèche vers le bas 29"/>
            <p:cNvSpPr/>
            <p:nvPr/>
          </p:nvSpPr>
          <p:spPr>
            <a:xfrm>
              <a:off x="5796136" y="5006826"/>
              <a:ext cx="360040" cy="130249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868144" y="3501008"/>
            <a:ext cx="216024" cy="1152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6948264" y="3789040"/>
            <a:ext cx="360040" cy="872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6948264" y="5013176"/>
            <a:ext cx="360040" cy="6480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308304" y="3527296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08304" y="4941168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3150" y="5686956"/>
            <a:ext cx="462085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Pour que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atteint au niveau du sol,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74" grpId="0"/>
      <p:bldP spid="24" grpId="0" animBg="1"/>
      <p:bldP spid="28" grpId="0" animBg="1"/>
      <p:bldP spid="29" grpId="0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179512" y="5949280"/>
            <a:ext cx="7992888" cy="462558"/>
            <a:chOff x="179512" y="5949280"/>
            <a:chExt cx="7992888" cy="462558"/>
          </a:xfrm>
        </p:grpSpPr>
        <p:sp>
          <p:nvSpPr>
            <p:cNvPr id="48" name="Rectangle 47"/>
            <p:cNvSpPr/>
            <p:nvPr/>
          </p:nvSpPr>
          <p:spPr>
            <a:xfrm>
              <a:off x="1691680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87824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179512" y="5949280"/>
              <a:ext cx="7992888" cy="46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 injectant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(2)   </a:t>
              </a: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dans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(1) 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on a donc 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Image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052" y="-387424"/>
            <a:ext cx="35283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-12308"/>
            <a:ext cx="45720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vitre plane et horizontale est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dis-posée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quelques mètres au-dessus du sol. Elle est totalement transparente au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rayon-nement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solaire. En revanche, elle se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com-porte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comme un corps noir dans 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domai-ne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d’ondes électromagnétiques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principale-ment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émis par le sol. Déterminer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tempé-rature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sol une fois l’équilibre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ther-mique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atteint pour le sol et pour la vitre.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6383" y="2043757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8" name="Flèche vers le bas 27"/>
          <p:cNvSpPr/>
          <p:nvPr/>
        </p:nvSpPr>
        <p:spPr>
          <a:xfrm flipV="1">
            <a:off x="6372200" y="2291948"/>
            <a:ext cx="360040" cy="10885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588224" y="272399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30" name="Flèche vers le bas 29"/>
          <p:cNvSpPr/>
          <p:nvPr/>
        </p:nvSpPr>
        <p:spPr>
          <a:xfrm>
            <a:off x="5796136" y="2213590"/>
            <a:ext cx="360040" cy="13024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868144" y="707772"/>
            <a:ext cx="216024" cy="1152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6948264" y="995804"/>
            <a:ext cx="360040" cy="872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6948264" y="2219940"/>
            <a:ext cx="360040" cy="6480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308304" y="734060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08304" y="2147932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79512" y="2921818"/>
            <a:ext cx="4572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Pour 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du sol, il faut que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95536" y="4005064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3793" y="2924944"/>
            <a:ext cx="45719" cy="15841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79512" y="4653136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vitre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de la vitre, il faut que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267744" y="5373216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3793" y="4656262"/>
            <a:ext cx="45719" cy="12210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16024" y="6248672"/>
            <a:ext cx="8964488" cy="6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48264" y="551723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8460432" y="407707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4572000" y="5517232"/>
            <a:ext cx="2304256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3995936" y="4149080"/>
            <a:ext cx="2160240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>
            <a:stCxn id="43" idx="2"/>
            <a:endCxn id="38" idx="0"/>
          </p:cNvCxnSpPr>
          <p:nvPr/>
        </p:nvCxnSpPr>
        <p:spPr>
          <a:xfrm>
            <a:off x="5076056" y="4581128"/>
            <a:ext cx="648072" cy="93610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 animBg="1"/>
      <p:bldP spid="44" grpId="0"/>
      <p:bldP spid="46" grpId="0" animBg="1"/>
      <p:bldP spid="47" grpId="0" animBg="1"/>
      <p:bldP spid="38" grpId="0" animBg="1"/>
      <p:bldP spid="38" grpId="1" animBg="1"/>
      <p:bldP spid="43" grpId="0" animBg="1"/>
      <p:bldP spid="4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41498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Pour 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du sol, il faut que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764704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793" y="44624"/>
            <a:ext cx="45719" cy="12241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1412776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vitre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de la vitre, il faut que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67744" y="2132856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793" y="1415902"/>
            <a:ext cx="45719" cy="12210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6024" y="3008312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227687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604448" y="83671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fr-FR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915816" y="3573016"/>
            <a:ext cx="6372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½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5816" y="4149080"/>
            <a:ext cx="5200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½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× T’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0032" y="4752528"/>
            <a:ext cx="4032448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039579" y="5904656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T’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318 K  (45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5638" y="4680520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6839779" y="525658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263715" y="5256584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enthèses 21"/>
          <p:cNvSpPr/>
          <p:nvPr/>
        </p:nvSpPr>
        <p:spPr>
          <a:xfrm>
            <a:off x="6012160" y="4824536"/>
            <a:ext cx="230425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316416" y="472770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3528" y="5832648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T’</a:t>
            </a:r>
            <a:r>
              <a:rPr lang="fr-FR" sz="2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067944" y="4968552"/>
            <a:ext cx="212376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T’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4702" y="5528807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800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03275" y="6074132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8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2388719" y="6101516"/>
            <a:ext cx="16561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2244703" y="5669468"/>
            <a:ext cx="1944216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88919" y="559746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79512" y="2678410"/>
            <a:ext cx="7992888" cy="462558"/>
            <a:chOff x="179512" y="5949280"/>
            <a:chExt cx="7992888" cy="462558"/>
          </a:xfrm>
        </p:grpSpPr>
        <p:sp>
          <p:nvSpPr>
            <p:cNvPr id="33" name="Rectangle 32"/>
            <p:cNvSpPr/>
            <p:nvPr/>
          </p:nvSpPr>
          <p:spPr>
            <a:xfrm>
              <a:off x="1691680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87824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179512" y="5949280"/>
              <a:ext cx="7992888" cy="46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 injectant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(2)   </a:t>
              </a: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dans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(1) 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on a donc 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4572000" y="2276872"/>
            <a:ext cx="2304256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3995936" y="908720"/>
            <a:ext cx="2160240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/>
          <p:cNvCxnSpPr>
            <a:stCxn id="36" idx="2"/>
            <a:endCxn id="31" idx="0"/>
          </p:cNvCxnSpPr>
          <p:nvPr/>
        </p:nvCxnSpPr>
        <p:spPr>
          <a:xfrm>
            <a:off x="5076056" y="1340768"/>
            <a:ext cx="648072" cy="93610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  <p:bldP spid="19" grpId="0"/>
      <p:bldP spid="20" grpId="0"/>
      <p:bldP spid="22" grpId="0" animBg="1"/>
      <p:bldP spid="23" grpId="0"/>
      <p:bldP spid="24" grpId="0"/>
      <p:bldP spid="25" grpId="0"/>
      <p:bldP spid="26" grpId="0"/>
      <p:bldP spid="27" grpId="0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2276872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Alors qu’il fait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– 1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dehors, une pièce est chauffée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Quelle énergie est perdue par la pièce pendant une journée entière si on estime que le flux thermique perdu au travers de la fenêtre est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0,10 kW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4437112"/>
            <a:ext cx="3528392" cy="64807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5246123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 </a:t>
            </a:r>
            <a:r>
              <a:rPr lang="fr-FR" sz="2800" b="1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0,10.10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86400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5158" y="116632"/>
            <a:ext cx="8964488" cy="19815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du signe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flux thermique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grandeur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algébri-que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 valeur pourra donc être positive ou négative.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/>
              <a:t>1</a:t>
            </a:r>
            <a:r>
              <a:rPr lang="fr-FR" sz="2400" b="1" baseline="-25000" dirty="0" smtClean="0">
                <a:sym typeface="Wingdings 3"/>
              </a:rPr>
              <a:t></a:t>
            </a:r>
            <a:r>
              <a:rPr lang="fr-FR" sz="2400" b="1" baseline="-25000" dirty="0" smtClean="0"/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&gt;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/>
              <a:t>1</a:t>
            </a:r>
            <a:r>
              <a:rPr lang="fr-FR" sz="2400" b="1" baseline="-25000" dirty="0" smtClean="0">
                <a:sym typeface="Wingdings 3"/>
              </a:rPr>
              <a:t></a:t>
            </a:r>
            <a:r>
              <a:rPr lang="fr-FR" sz="2400" b="1" baseline="-25000" dirty="0" smtClean="0"/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47664" y="900308"/>
            <a:ext cx="8698836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réellement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&gt;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58681" y="1300747"/>
            <a:ext cx="7704856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transfert thermique</a:t>
            </a:r>
            <a:r>
              <a:rPr lang="fr-F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fait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(donc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&gt; 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)*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0528" y="1699219"/>
            <a:ext cx="9144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Un transfert thermique a toujours lieu </a:t>
            </a:r>
            <a:r>
              <a:rPr lang="fr-FR" sz="2000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la zone chaude vers la zone froide</a:t>
            </a:r>
            <a:endParaRPr lang="fr-FR" sz="2800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 t="2889" r="57177" b="1758"/>
          <a:stretch>
            <a:fillRect/>
          </a:stretch>
        </p:blipFill>
        <p:spPr bwMode="auto">
          <a:xfrm>
            <a:off x="0" y="3356992"/>
            <a:ext cx="37799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lèche droite 18"/>
          <p:cNvSpPr/>
          <p:nvPr/>
        </p:nvSpPr>
        <p:spPr>
          <a:xfrm>
            <a:off x="1259632" y="4077072"/>
            <a:ext cx="151216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37598" y="3622990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ext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967997" y="3501008"/>
            <a:ext cx="3312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119425" y="3334958"/>
            <a:ext cx="1313067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Q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int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ext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496389" y="3861048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7219374" y="3888988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995936" y="4365104"/>
            <a:ext cx="5148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  </a:t>
            </a:r>
            <a:r>
              <a:rPr lang="fr-FR" sz="2800" b="1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32040" y="524612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800" b="1" u="sng" dirty="0" err="1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u="sng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8,6.10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7784" y="5978397"/>
            <a:ext cx="619268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Valeur positive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accord avec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transfert réel de la zone chaude vers la zone froide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19" grpId="0" animBg="1"/>
      <p:bldP spid="20" grpId="0"/>
      <p:bldP spid="21" grpId="0"/>
      <p:bldP spid="23" grpId="0"/>
      <p:bldP spid="24" grpId="0"/>
      <p:bldP spid="28" grpId="0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Alors qu’il fait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dehors, une pièce est chauffée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20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. On estime que le flux thermique perdu au travers de la fenêtre est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0,10 kW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. Quelle énergie est perdue par la pièce au travers de cette fenêtre pendant une journée entière 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933056"/>
            <a:ext cx="5549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47122" y="436510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4869160"/>
            <a:ext cx="5112568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3"/>
              </a:rPr>
              <a:t>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2</a:t>
            </a:r>
            <a:r>
              <a:rPr lang="fr-FR" sz="2400" b="1" baseline="-25000" dirty="0" smtClean="0">
                <a:cs typeface="Arial" pitchFamily="34" charset="0"/>
              </a:rPr>
              <a:t>  </a:t>
            </a:r>
            <a:r>
              <a:rPr lang="fr-FR" sz="2400" dirty="0" smtClean="0">
                <a:cs typeface="Arial" pitchFamily="34" charset="0"/>
              </a:rPr>
              <a:t>est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d’autant plus grand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que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     - la </a:t>
            </a:r>
            <a:r>
              <a:rPr lang="fr-FR" sz="2400" b="1" u="sng" dirty="0" smtClean="0">
                <a:solidFill>
                  <a:srgbClr val="7030A0"/>
                </a:solidFill>
                <a:cs typeface="Arial" pitchFamily="34" charset="0"/>
              </a:rPr>
              <a:t>différence de température</a:t>
            </a:r>
            <a:r>
              <a:rPr lang="fr-FR" sz="2400" dirty="0" smtClean="0">
                <a:cs typeface="Arial" pitchFamily="34" charset="0"/>
              </a:rPr>
              <a:t> entre  </a:t>
            </a:r>
          </a:p>
          <a:p>
            <a:pPr algn="just"/>
            <a:r>
              <a:rPr lang="fr-FR" sz="2400" dirty="0" smtClean="0">
                <a:cs typeface="Arial" pitchFamily="34" charset="0"/>
              </a:rPr>
              <a:t>       les deux zones </a:t>
            </a:r>
            <a:r>
              <a:rPr lang="fr-FR" sz="2400" b="1" u="sng" dirty="0" smtClean="0">
                <a:solidFill>
                  <a:srgbClr val="7030A0"/>
                </a:solidFill>
                <a:cs typeface="Arial" pitchFamily="34" charset="0"/>
              </a:rPr>
              <a:t>est grande</a:t>
            </a:r>
            <a:endParaRPr lang="fr-FR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     - le matériau est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peu résistant</a:t>
            </a:r>
            <a:r>
              <a:rPr lang="fr-FR" sz="2400" dirty="0" smtClean="0">
                <a:cs typeface="Arial" pitchFamily="34" charset="0"/>
              </a:rPr>
              <a:t>.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4860032" y="1950678"/>
            <a:ext cx="3528392" cy="64807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255036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 </a:t>
            </a:r>
            <a:r>
              <a:rPr lang="fr-FR" sz="2800" b="1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0,10.10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86400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2" cstate="print"/>
          <a:srcRect t="2889" r="57177" b="1758"/>
          <a:stretch>
            <a:fillRect/>
          </a:stretch>
        </p:blipFill>
        <p:spPr bwMode="auto">
          <a:xfrm>
            <a:off x="0" y="980728"/>
            <a:ext cx="3779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lèche droite 20"/>
          <p:cNvSpPr/>
          <p:nvPr/>
        </p:nvSpPr>
        <p:spPr>
          <a:xfrm>
            <a:off x="1259632" y="1700808"/>
            <a:ext cx="151216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237598" y="1246726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ext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967997" y="1069659"/>
            <a:ext cx="3312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995936" y="1878670"/>
            <a:ext cx="5148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  </a:t>
            </a:r>
            <a:r>
              <a:rPr lang="fr-FR" sz="2800" b="1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2040" y="25503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800" b="1" u="sng" dirty="0" err="1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u="sng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8,6.10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51312" y="3212976"/>
            <a:ext cx="619268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Valeur positive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accord avec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transfert réel de la zone chaude vers la zone froide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119425" y="908720"/>
            <a:ext cx="1313067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Q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int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ext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496389" y="1434810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7219374" y="1462750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6071" t="37799" r="7864" b="31121"/>
          <a:stretch>
            <a:fillRect/>
          </a:stretch>
        </p:blipFill>
        <p:spPr bwMode="auto">
          <a:xfrm>
            <a:off x="6084168" y="4077072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228184" y="3140968"/>
            <a:ext cx="2520280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l="76071" t="37799" r="7864" b="31121"/>
          <a:stretch>
            <a:fillRect/>
          </a:stretch>
        </p:blipFill>
        <p:spPr bwMode="auto">
          <a:xfrm>
            <a:off x="6084168" y="44624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5549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47122" y="40466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07504" y="2748761"/>
            <a:ext cx="8964488" cy="1904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7118" y="2769910"/>
            <a:ext cx="5719017" cy="16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Soit une paroi de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résistance </a:t>
            </a:r>
            <a:r>
              <a:rPr lang="fr-FR" sz="2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ther-mique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un milieu de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milieu de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 CONDUCTIF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travers de cette paroi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 sens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7596336" y="2564904"/>
            <a:ext cx="360040" cy="6480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585319" y="4044021"/>
            <a:ext cx="28803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30" idx="2"/>
          </p:cNvCxnSpPr>
          <p:nvPr/>
        </p:nvCxnSpPr>
        <p:spPr>
          <a:xfrm flipH="1" flipV="1">
            <a:off x="6084168" y="2604974"/>
            <a:ext cx="360040" cy="82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03988" y="2210770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 K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04077" y="4260045"/>
            <a:ext cx="3728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(toujours positive)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5580112" y="2204864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W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8100392" y="2564904"/>
            <a:ext cx="144016" cy="6480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681076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907704" y="4725144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Relation à rapprocher de la </a:t>
            </a:r>
            <a:r>
              <a:rPr lang="fr-FR" sz="2000" b="1" dirty="0" smtClean="0"/>
              <a:t>loi d’Ohm </a:t>
            </a:r>
            <a:r>
              <a:rPr lang="fr-FR" sz="2000" i="1" dirty="0" smtClean="0"/>
              <a:t>pour un conducteur ohmique</a:t>
            </a:r>
            <a:endParaRPr lang="fr-FR" sz="20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 l="69220" t="20160" r="18731" b="68080"/>
          <a:stretch>
            <a:fillRect/>
          </a:stretch>
        </p:blipFill>
        <p:spPr bwMode="auto">
          <a:xfrm>
            <a:off x="1835696" y="5517232"/>
            <a:ext cx="1406728" cy="7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3491880" y="5157192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Différence de potentiel électrique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31840" y="6004365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Résistance du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conducteur ohmique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373216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de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charges électriques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1403648" y="5805264"/>
            <a:ext cx="43204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203848" y="5517232"/>
            <a:ext cx="360040" cy="10394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131840" y="6165304"/>
            <a:ext cx="432048" cy="5603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3528" y="836712"/>
            <a:ext cx="5112568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3"/>
              </a:rPr>
              <a:t>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2</a:t>
            </a:r>
            <a:r>
              <a:rPr lang="fr-FR" sz="2400" b="1" baseline="-25000" dirty="0" smtClean="0">
                <a:cs typeface="Arial" pitchFamily="34" charset="0"/>
              </a:rPr>
              <a:t>  </a:t>
            </a:r>
            <a:r>
              <a:rPr lang="fr-FR" sz="2400" dirty="0" smtClean="0">
                <a:cs typeface="Arial" pitchFamily="34" charset="0"/>
              </a:rPr>
              <a:t>est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d’autant plus grand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que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     - la </a:t>
            </a:r>
            <a:r>
              <a:rPr lang="fr-FR" sz="2400" b="1" u="sng" dirty="0" smtClean="0">
                <a:solidFill>
                  <a:srgbClr val="7030A0"/>
                </a:solidFill>
                <a:cs typeface="Arial" pitchFamily="34" charset="0"/>
              </a:rPr>
              <a:t>différence de température</a:t>
            </a:r>
            <a:r>
              <a:rPr lang="fr-FR" sz="2400" dirty="0" smtClean="0">
                <a:cs typeface="Arial" pitchFamily="34" charset="0"/>
              </a:rPr>
              <a:t> entre  </a:t>
            </a:r>
          </a:p>
          <a:p>
            <a:pPr algn="just"/>
            <a:r>
              <a:rPr lang="fr-FR" sz="2400" dirty="0" smtClean="0">
                <a:cs typeface="Arial" pitchFamily="34" charset="0"/>
              </a:rPr>
              <a:t>       les deux zones </a:t>
            </a:r>
            <a:r>
              <a:rPr lang="fr-FR" sz="2400" b="1" u="sng" dirty="0" smtClean="0">
                <a:solidFill>
                  <a:srgbClr val="7030A0"/>
                </a:solidFill>
                <a:cs typeface="Arial" pitchFamily="34" charset="0"/>
              </a:rPr>
              <a:t>est grande</a:t>
            </a:r>
            <a:endParaRPr lang="fr-FR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     - le matériau est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peu résistant</a:t>
            </a:r>
            <a:r>
              <a:rPr lang="fr-FR" sz="2400" dirty="0" smtClean="0">
                <a:cs typeface="Arial" pitchFamily="34" charset="0"/>
              </a:rPr>
              <a:t>.</a:t>
            </a:r>
            <a:endParaRPr lang="fr-FR" sz="2400" dirty="0"/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228184" y="3356992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380312" y="3095812"/>
            <a:ext cx="1368152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1</a:t>
            </a: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– 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fr-FR" sz="4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7608734" y="3633463"/>
            <a:ext cx="917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7452320" y="3645024"/>
            <a:ext cx="122413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70874" t="46199" r="5501" b="26081"/>
          <a:stretch>
            <a:fillRect/>
          </a:stretch>
        </p:blipFill>
        <p:spPr bwMode="auto">
          <a:xfrm>
            <a:off x="6444208" y="5146175"/>
            <a:ext cx="257698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3" grpId="0" animBg="1"/>
      <p:bldP spid="24" grpId="0"/>
      <p:bldP spid="28" grpId="0"/>
      <p:bldP spid="29" grpId="0"/>
      <p:bldP spid="30" grpId="0"/>
      <p:bldP spid="33" grpId="0" animBg="1"/>
      <p:bldP spid="35" grpId="0"/>
      <p:bldP spid="36" grpId="0"/>
      <p:bldP spid="37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228184" y="476672"/>
            <a:ext cx="2520280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Commenter le signe de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selon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les valeurs de 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lang="fr-FR" sz="2400" b="1" baseline="-2500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07504" y="77446"/>
            <a:ext cx="8964488" cy="1904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77118" y="98596"/>
            <a:ext cx="571901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Soit une paroi de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résistance </a:t>
            </a:r>
            <a:r>
              <a:rPr lang="fr-FR" sz="2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ther-mique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un milieu de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milieu de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 CONDUCTIF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travers de cette paroi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 sens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7596336" y="260648"/>
            <a:ext cx="216024" cy="2810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7585319" y="1372706"/>
            <a:ext cx="28803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6228184" y="332656"/>
            <a:ext cx="216024" cy="4250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419269" y="11017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 K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04077" y="1588730"/>
            <a:ext cx="3728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(toujours positive)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5796136" y="11017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W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8028384" y="332656"/>
            <a:ext cx="216024" cy="20900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228184" y="685677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7380312" y="424497"/>
            <a:ext cx="1368152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1</a:t>
            </a: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– 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fr-FR" sz="4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608734" y="962148"/>
            <a:ext cx="917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7452320" y="973709"/>
            <a:ext cx="122413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12846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907704" y="2056914"/>
            <a:ext cx="4176464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Relation à rapprocher de la </a:t>
            </a:r>
            <a:r>
              <a:rPr lang="fr-FR" sz="2000" b="1" dirty="0" smtClean="0"/>
              <a:t>loi d’Ohm</a:t>
            </a:r>
            <a:endParaRPr lang="fr-FR" sz="2000" dirty="0"/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 cstate="print"/>
          <a:srcRect l="69220" t="20160" r="18731" b="68080"/>
          <a:stretch>
            <a:fillRect/>
          </a:stretch>
        </p:blipFill>
        <p:spPr bwMode="auto">
          <a:xfrm>
            <a:off x="1835696" y="2849002"/>
            <a:ext cx="1406728" cy="7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3491880" y="2599132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Différence de potentiel électrique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31840" y="3336135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Résistance du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conducteur ohmique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2704986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de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charges électriques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403648" y="3137034"/>
            <a:ext cx="43204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3203848" y="2849002"/>
            <a:ext cx="360040" cy="10394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3131840" y="3497074"/>
            <a:ext cx="432048" cy="5603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 l="76071" t="37799" r="7864" b="31121"/>
          <a:stretch>
            <a:fillRect/>
          </a:stretch>
        </p:blipFill>
        <p:spPr bwMode="auto">
          <a:xfrm>
            <a:off x="6732240" y="2060848"/>
            <a:ext cx="218359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0" y="611498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lang="fr-FR" sz="16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 puis calculer le</a:t>
            </a:r>
            <a:r>
              <a:rPr lang="fr-FR" sz="16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flux thermique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REÇU</a:t>
            </a:r>
            <a:r>
              <a:rPr lang="fr-FR" sz="1600" b="1" i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algébriquement</a:t>
            </a:r>
            <a:r>
              <a:rPr lang="fr-FR" sz="1600" b="1" i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par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l’air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pièce</a:t>
            </a:r>
            <a:r>
              <a:rPr lang="fr-FR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au travers de la fenêtre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25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verre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2,0.10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000" b="1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 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K.W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Commenter le signe.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0" y="4803058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&gt; 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réellement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5152081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&lt; 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fait lieu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395536" y="5617180"/>
            <a:ext cx="8424936" cy="328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Transfert thermique toujours </a:t>
            </a:r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la zone chaude vers la zone froide</a:t>
            </a:r>
            <a:endParaRPr lang="fr-FR" sz="2800" b="1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53" grpId="0" animBg="1"/>
      <p:bldP spid="54" grpId="0"/>
      <p:bldP spid="56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344687" y="4239392"/>
            <a:ext cx="4320480" cy="10801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Commenter le signe de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selon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les valeurs de 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lang="fr-FR" sz="2400" b="1" baseline="-2500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calculer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flux thermique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REÇU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algébriquement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par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l’air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pièce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au travers de la fenêtre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verre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2,0.10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K.W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Commenter le signe.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7954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&gt; 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réellement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86977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&lt; 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fait lieu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1252076"/>
            <a:ext cx="8424936" cy="328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Transfert thermique toujours </a:t>
            </a:r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la zone chaude vers la zone froide</a:t>
            </a:r>
            <a:endParaRPr lang="fr-FR" sz="2800" b="1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l="58094" t="3249" b="2882"/>
          <a:stretch>
            <a:fillRect/>
          </a:stretch>
        </p:blipFill>
        <p:spPr bwMode="auto">
          <a:xfrm>
            <a:off x="107504" y="4869160"/>
            <a:ext cx="3721567" cy="1791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2" cstate="print"/>
          <a:srcRect t="2889" r="57177" b="1758"/>
          <a:stretch>
            <a:fillRect/>
          </a:stretch>
        </p:blipFill>
        <p:spPr bwMode="auto">
          <a:xfrm>
            <a:off x="130082" y="2765093"/>
            <a:ext cx="3672408" cy="1789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139952" y="3647765"/>
            <a:ext cx="471703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pièce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PERD de l’énergie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 flipH="1">
            <a:off x="1138194" y="3468806"/>
            <a:ext cx="158417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04140" y="3086732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reçu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 flipH="1">
            <a:off x="1043608" y="5480831"/>
            <a:ext cx="158417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09554" y="5098757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reçu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344242" y="4367845"/>
            <a:ext cx="28366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8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015532" y="4167384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err="1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ext</a:t>
            </a: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– 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int</a:t>
            </a:r>
            <a:endParaRPr lang="fr-FR" sz="4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30416" y="4727885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verre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114392" y="4727885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995936" y="2855677"/>
            <a:ext cx="1259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989570" y="2661687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– 1 – 20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183560" y="3165743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0,02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061578" y="3121675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372200" y="2855677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–1.10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W</a:t>
            </a:r>
            <a:endParaRPr lang="fr-FR" sz="4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923928" y="6237312"/>
            <a:ext cx="504056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pièce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RECOIT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067944" y="5517232"/>
            <a:ext cx="1259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061578" y="5323242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35 – 20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5255568" y="5827298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0,02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5133586" y="5783230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372200" y="5517232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8.10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W</a:t>
            </a:r>
            <a:endParaRPr lang="fr-FR" sz="4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11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5" grpId="0"/>
      <p:bldP spid="26" grpId="0"/>
      <p:bldP spid="27" grpId="0"/>
      <p:bldP spid="31" grpId="0"/>
      <p:bldP spid="32" grpId="0" animBg="1"/>
      <p:bldP spid="33" grpId="0"/>
      <p:bldP spid="34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86881" y="3866159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253026"/>
            <a:ext cx="5732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d’un unique matériau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879" y="4249028"/>
            <a:ext cx="2880320" cy="2564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605" t="43093" r="72440" b="43721"/>
          <a:stretch>
            <a:fillRect/>
          </a:stretch>
        </p:blipFill>
        <p:spPr bwMode="auto">
          <a:xfrm>
            <a:off x="1960064" y="4852237"/>
            <a:ext cx="26146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flipV="1">
            <a:off x="4082142" y="4941168"/>
            <a:ext cx="720080" cy="12709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561862" y="5085184"/>
            <a:ext cx="48985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3112192" y="5860349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30214" y="4725144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67544" y="4725144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69774" y="6114535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Conductivité thermique du matériau (en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514190" y="5805264"/>
            <a:ext cx="48985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716016" y="6093296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  <p:pic>
        <p:nvPicPr>
          <p:cNvPr id="49" name="Image 48"/>
          <p:cNvPicPr/>
          <p:nvPr/>
        </p:nvPicPr>
        <p:blipFill>
          <a:blip r:embed="rId4" cstate="print"/>
          <a:srcRect l="58094" t="3249" b="2882"/>
          <a:stretch>
            <a:fillRect/>
          </a:stretch>
        </p:blipFill>
        <p:spPr bwMode="auto">
          <a:xfrm>
            <a:off x="118521" y="1905815"/>
            <a:ext cx="3721567" cy="1791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" name="Image 49"/>
          <p:cNvPicPr/>
          <p:nvPr/>
        </p:nvPicPr>
        <p:blipFill>
          <a:blip r:embed="rId4" cstate="print"/>
          <a:srcRect t="2889" r="57177" b="1758"/>
          <a:stretch>
            <a:fillRect/>
          </a:stretch>
        </p:blipFill>
        <p:spPr bwMode="auto">
          <a:xfrm>
            <a:off x="130082" y="28789"/>
            <a:ext cx="3672408" cy="1789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4139952" y="1113727"/>
            <a:ext cx="471703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pièce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PERD de l’énergie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èche droite 51"/>
          <p:cNvSpPr/>
          <p:nvPr/>
        </p:nvSpPr>
        <p:spPr>
          <a:xfrm flipH="1">
            <a:off x="1138194" y="732502"/>
            <a:ext cx="158417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504140" y="350428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reçu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Flèche droite 53"/>
          <p:cNvSpPr/>
          <p:nvPr/>
        </p:nvSpPr>
        <p:spPr>
          <a:xfrm flipH="1">
            <a:off x="1054625" y="2517486"/>
            <a:ext cx="158417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420571" y="2135412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reçu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3995936" y="321639"/>
            <a:ext cx="1259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4989570" y="127649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– 1 – 20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5183560" y="631705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0,02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5061578" y="587637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6372200" y="321639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–1.10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W</a:t>
            </a:r>
            <a:endParaRPr lang="fr-FR" sz="4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3960440" y="2852936"/>
            <a:ext cx="504056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pièce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RECOIT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4104456" y="2132856"/>
            <a:ext cx="1259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5098090" y="1938866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35 – 20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292080" y="2442922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0,02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5170098" y="2398854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6383217" y="2132856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8.10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W</a:t>
            </a:r>
            <a:endParaRPr lang="fr-FR" sz="4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04664"/>
            <a:ext cx="5732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d’un unique matériau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312368" cy="27809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605" t="43093" r="72440" b="43721"/>
          <a:stretch>
            <a:fillRect/>
          </a:stretch>
        </p:blipFill>
        <p:spPr bwMode="auto">
          <a:xfrm>
            <a:off x="1043608" y="4737338"/>
            <a:ext cx="26146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flipH="1" flipV="1">
            <a:off x="2771800" y="4089266"/>
            <a:ext cx="288032" cy="72008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9" idx="2"/>
          </p:cNvCxnSpPr>
          <p:nvPr/>
        </p:nvCxnSpPr>
        <p:spPr>
          <a:xfrm>
            <a:off x="1077901" y="4489376"/>
            <a:ext cx="253739" cy="53599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195736" y="5745450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51720" y="3743359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23528" y="4089266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-36512" y="610549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Conductivité thermique du matériau (en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3419872" y="5673442"/>
            <a:ext cx="360040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619672" y="0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4896544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325550" y="6177498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3303</Words>
  <Application>Microsoft Office PowerPoint</Application>
  <PresentationFormat>Affichage à l'écran (4:3)</PresentationFormat>
  <Paragraphs>699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74</cp:revision>
  <dcterms:created xsi:type="dcterms:W3CDTF">2023-01-28T08:51:18Z</dcterms:created>
  <dcterms:modified xsi:type="dcterms:W3CDTF">2025-02-03T13:02:31Z</dcterms:modified>
</cp:coreProperties>
</file>