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9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9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4" r:id="rId27"/>
    <p:sldId id="282" r:id="rId28"/>
    <p:sldId id="283" r:id="rId29"/>
    <p:sldId id="284" r:id="rId30"/>
    <p:sldId id="285" r:id="rId31"/>
    <p:sldId id="286" r:id="rId32"/>
    <p:sldId id="289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46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01D0-7E21-4AEE-8781-52BB38AFB9E0}" type="datetimeFigureOut">
              <a:rPr lang="fr-FR" smtClean="0"/>
              <a:pPr/>
              <a:t>02/09/2024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8" t="18480" r="3223" b="15161"/>
          <a:stretch>
            <a:fillRect/>
          </a:stretch>
        </p:blipFill>
        <p:spPr bwMode="auto">
          <a:xfrm>
            <a:off x="0" y="1052736"/>
            <a:ext cx="9144000" cy="363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rminale : Illustrations d&amp;#39;ondes planes - Sciences Physiques à Miche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2866287" cy="1794296"/>
          </a:xfrm>
          <a:prstGeom prst="rect">
            <a:avLst/>
          </a:prstGeom>
          <a:noFill/>
        </p:spPr>
      </p:pic>
      <p:pic>
        <p:nvPicPr>
          <p:cNvPr id="6" name="Picture 4" descr="Notes De Radio Portative Et De Musique Illustration Stock - Illustration du  neuf, nouvelles: 32621063"/>
          <p:cNvPicPr>
            <a:picLocks noChangeAspect="1" noChangeArrowheads="1"/>
          </p:cNvPicPr>
          <p:nvPr/>
        </p:nvPicPr>
        <p:blipFill>
          <a:blip r:embed="rId4" cstate="print"/>
          <a:srcRect l="5670" b="12610"/>
          <a:stretch>
            <a:fillRect/>
          </a:stretch>
        </p:blipFill>
        <p:spPr bwMode="auto">
          <a:xfrm>
            <a:off x="3347864" y="4797152"/>
            <a:ext cx="2880320" cy="1817845"/>
          </a:xfrm>
          <a:prstGeom prst="rect">
            <a:avLst/>
          </a:prstGeom>
          <a:noFill/>
        </p:spPr>
      </p:pic>
      <p:pic>
        <p:nvPicPr>
          <p:cNvPr id="7" name="Picture 6" descr="Eclairages et lampes électriques : des économies d'énergie mises en lumière  - L'EnerGeek"/>
          <p:cNvPicPr>
            <a:picLocks noChangeAspect="1" noChangeArrowheads="1"/>
          </p:cNvPicPr>
          <p:nvPr/>
        </p:nvPicPr>
        <p:blipFill>
          <a:blip r:embed="rId5" cstate="print"/>
          <a:srcRect l="20545" t="7561" r="8688"/>
          <a:stretch>
            <a:fillRect/>
          </a:stretch>
        </p:blipFill>
        <p:spPr bwMode="auto">
          <a:xfrm>
            <a:off x="6516216" y="4797152"/>
            <a:ext cx="2232248" cy="176076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5592" t="31080" r="5029" b="54640"/>
          <a:stretch>
            <a:fillRect/>
          </a:stretch>
        </p:blipFill>
        <p:spPr bwMode="auto">
          <a:xfrm>
            <a:off x="93371" y="69450"/>
            <a:ext cx="8892480" cy="89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6085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 cstate="print"/>
          <a:srcRect l="15592" t="50399" r="31488" b="29441"/>
          <a:stretch>
            <a:fillRect/>
          </a:stretch>
        </p:blipFill>
        <p:spPr bwMode="auto">
          <a:xfrm>
            <a:off x="4644008" y="2132856"/>
            <a:ext cx="43684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2"/>
          <p:cNvPicPr>
            <a:picLocks noChangeAspect="1" noChangeArrowheads="1"/>
          </p:cNvPicPr>
          <p:nvPr/>
        </p:nvPicPr>
        <p:blipFill>
          <a:blip r:embed="rId3" cstate="print"/>
          <a:srcRect l="15592" t="27138" r="31488" b="52702"/>
          <a:stretch>
            <a:fillRect/>
          </a:stretch>
        </p:blipFill>
        <p:spPr bwMode="auto">
          <a:xfrm>
            <a:off x="4644008" y="188640"/>
            <a:ext cx="43684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 flipV="1">
            <a:off x="4932040" y="836712"/>
            <a:ext cx="288032" cy="3600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4572000" y="1196752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commence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AutoShape 33"/>
          <p:cNvCxnSpPr>
            <a:cxnSpLocks noChangeShapeType="1"/>
          </p:cNvCxnSpPr>
          <p:nvPr/>
        </p:nvCxnSpPr>
        <p:spPr bwMode="auto">
          <a:xfrm flipH="1" flipV="1">
            <a:off x="6588224" y="836712"/>
            <a:ext cx="1152128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7739336" y="1124744"/>
            <a:ext cx="1404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finit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6156176" y="1196752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est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AutoShape 33"/>
          <p:cNvCxnSpPr>
            <a:cxnSpLocks noChangeShapeType="1"/>
          </p:cNvCxnSpPr>
          <p:nvPr/>
        </p:nvCxnSpPr>
        <p:spPr bwMode="auto">
          <a:xfrm flipH="1" flipV="1">
            <a:off x="5724128" y="836712"/>
            <a:ext cx="504056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71" name="Connecteur droit 70"/>
          <p:cNvCxnSpPr/>
          <p:nvPr/>
        </p:nvCxnSpPr>
        <p:spPr>
          <a:xfrm>
            <a:off x="4788024" y="781627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5220072" y="558205"/>
            <a:ext cx="432048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652120" y="558205"/>
            <a:ext cx="86409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6516216" y="764704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AutoShape 33"/>
          <p:cNvCxnSpPr>
            <a:cxnSpLocks noChangeShapeType="1"/>
          </p:cNvCxnSpPr>
          <p:nvPr/>
        </p:nvCxnSpPr>
        <p:spPr bwMode="auto">
          <a:xfrm flipV="1">
            <a:off x="5580112" y="2996952"/>
            <a:ext cx="1368152" cy="3600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4572000" y="3284984"/>
            <a:ext cx="1728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commence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AutoShape 33"/>
          <p:cNvCxnSpPr>
            <a:cxnSpLocks noChangeShapeType="1"/>
          </p:cNvCxnSpPr>
          <p:nvPr/>
        </p:nvCxnSpPr>
        <p:spPr bwMode="auto">
          <a:xfrm flipH="1" flipV="1">
            <a:off x="8388424" y="2996952"/>
            <a:ext cx="144016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8028384" y="3429000"/>
            <a:ext cx="1404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finit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6228184" y="3645024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B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AutoShape 33"/>
          <p:cNvCxnSpPr>
            <a:cxnSpLocks noChangeShapeType="1"/>
          </p:cNvCxnSpPr>
          <p:nvPr/>
        </p:nvCxnSpPr>
        <p:spPr bwMode="auto">
          <a:xfrm flipV="1">
            <a:off x="6876256" y="2996952"/>
            <a:ext cx="576064" cy="64807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88" name="Connecteur droit 87"/>
          <p:cNvCxnSpPr/>
          <p:nvPr/>
        </p:nvCxnSpPr>
        <p:spPr>
          <a:xfrm>
            <a:off x="4788024" y="2708920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6982989" y="2502421"/>
            <a:ext cx="50405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 flipV="1">
            <a:off x="7452320" y="2502421"/>
            <a:ext cx="86409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8316416" y="2708920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4869160"/>
            <a:ext cx="4798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II- Grandeurs associées aux ondes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5157192"/>
            <a:ext cx="262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Conditions de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l’étude :</a:t>
            </a:r>
            <a:endParaRPr kumimoji="0" lang="fr-FR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99592" y="5589240"/>
            <a:ext cx="3672407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HOMOGENE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76056" y="5589240"/>
            <a:ext cx="367240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ILLIMITE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83568" y="6237312"/>
            <a:ext cx="367240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NON DISPERSIF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860032" y="6237312"/>
            <a:ext cx="367240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TRANSPARENT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251520" y="4365104"/>
            <a:ext cx="874846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Représentations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spatiale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temporelle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ont toujours une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forme inverse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!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9" grpId="0" animBg="1"/>
      <p:bldP spid="30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4798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II- Grandeurs associées aux ondes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31640" y="404664"/>
            <a:ext cx="287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1) </a:t>
            </a:r>
            <a:r>
              <a:rPr lang="fr-FR" sz="2000" b="1" i="1" u="sng" dirty="0" smtClean="0">
                <a:latin typeface="Bookman Old Style" pitchFamily="18" charset="0"/>
              </a:rPr>
              <a:t>Retard et célérité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Si l’onde ne s’amortit pas, tous les points du milieu subissent la même perturbation à des instants différents.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47345" y="1484784"/>
            <a:ext cx="8928992" cy="21602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RETARD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de la CELERITE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79512" y="1341001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retard </a:t>
            </a:r>
            <a:r>
              <a:rPr lang="fr-FR" sz="32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rapport à 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nécessaire à l’onde pour parcourir la distance 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23528" y="2249577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onde est le rapport de la distance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par-courue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l’onde par la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 pour réaliser ce parcours.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660232" y="2348880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835696" y="3717032"/>
            <a:ext cx="712879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+mj-lt"/>
                <a:cs typeface="Arial" pitchFamily="34" charset="0"/>
              </a:rPr>
              <a:t>On ne parle pas de « </a:t>
            </a:r>
            <a:r>
              <a:rPr lang="fr-FR" sz="2000" b="1" i="1" dirty="0" smtClean="0">
                <a:latin typeface="+mj-lt"/>
                <a:cs typeface="Arial" pitchFamily="34" charset="0"/>
              </a:rPr>
              <a:t>vitesse</a:t>
            </a:r>
            <a:r>
              <a:rPr lang="fr-FR" sz="2000" i="1" dirty="0" smtClean="0">
                <a:latin typeface="+mj-lt"/>
                <a:cs typeface="Arial" pitchFamily="34" charset="0"/>
              </a:rPr>
              <a:t> » pour une onde : on réserve ce terme quand un déplacement de matière est observé.</a:t>
            </a:r>
            <a:endParaRPr kumimoji="0" lang="fr-FR" sz="2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48264" y="2708920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668344" y="242088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740352" y="2996952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668344" y="2924944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400" y="2420888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299695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8224" y="3068960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43711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0" y="57332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5" grpId="0" animBg="1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6" grpId="0"/>
      <p:bldP spid="47" grpId="0"/>
      <p:bldP spid="49" grpId="0"/>
      <p:bldP spid="1029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47345" y="44391"/>
            <a:ext cx="8928992" cy="208846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RETARD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de la CELERITE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79512" y="-99392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retard </a:t>
            </a:r>
            <a:r>
              <a:rPr lang="fr-FR" sz="32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rapport à 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nécessaire à l’onde pour parcourir la distance 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23528" y="809184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onde est le rapport de la distance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par-courue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l’onde par la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 pour réaliser ce parcours.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660232" y="836712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48264" y="1196752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668344" y="90872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740352" y="1484784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668344" y="1412776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400" y="90872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148478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8224" y="1556792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1023" t="21000" r="5268" b="20201"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835696" y="2135414"/>
            <a:ext cx="712879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+mj-lt"/>
                <a:cs typeface="Arial" pitchFamily="34" charset="0"/>
              </a:rPr>
              <a:t>On ne parle pas de « </a:t>
            </a:r>
            <a:r>
              <a:rPr lang="fr-FR" sz="2000" b="1" i="1" dirty="0" smtClean="0">
                <a:latin typeface="+mj-lt"/>
                <a:cs typeface="Arial" pitchFamily="34" charset="0"/>
              </a:rPr>
              <a:t>vitesse</a:t>
            </a:r>
            <a:r>
              <a:rPr lang="fr-FR" sz="2000" i="1" dirty="0" smtClean="0">
                <a:latin typeface="+mj-lt"/>
                <a:cs typeface="Arial" pitchFamily="34" charset="0"/>
              </a:rPr>
              <a:t> » pour une onde : on réserve ce terme quand un déplacement de matière est observé.</a:t>
            </a:r>
            <a:endParaRPr kumimoji="0" lang="fr-FR" sz="2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541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47345" y="44391"/>
            <a:ext cx="8928992" cy="27365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RETARD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de la CELERITE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79512" y="-99392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retard </a:t>
            </a:r>
            <a:r>
              <a:rPr lang="fr-FR" sz="32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rapport à 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nécessaire à l’onde pour parcourir la distance 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23528" y="809184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onde est le rapport de la distance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par-courue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l’onde par la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 pour réaliser ce parcours.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660232" y="836712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971600" y="2060848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Remarque</a:t>
            </a:r>
            <a:r>
              <a:rPr lang="fr-FR" sz="2000" b="1" i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ne parle pas de « vitesse » pour une onde. On réserve ce terme quand un déplacement de matière est observé.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48264" y="1196752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668344" y="90872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740352" y="1484784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668344" y="1412776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400" y="90872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148478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8224" y="1556792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3172906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 0,50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admet donc un retard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281286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42210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023" t="21000" r="5268" b="20201"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65104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 0,50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admet donc un retard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0050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40515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704800"/>
            <a:ext cx="86373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perturbation parcourt la distance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 = 4 m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pendant la durée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Or,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		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6165304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99992" y="6165304"/>
            <a:ext cx="190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 2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m.s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45892" y="5986563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066758" y="6342140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971600" y="6381328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73837" y="59676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171681" y="6450530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2,00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157548" y="6373968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 0,50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admet donc un retard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38083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célérité d’une onde peut dépendre de nombreux paramètres comme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nature du milieu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lequel la propagation a lieu,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densité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…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482334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4823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4221088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1417" t="31080" r="65036" b="29441"/>
          <a:stretch>
            <a:fillRect/>
          </a:stretch>
        </p:blipFill>
        <p:spPr bwMode="auto">
          <a:xfrm>
            <a:off x="539552" y="4581128"/>
            <a:ext cx="3275856" cy="21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36758" t="31080" r="22245" b="27158"/>
          <a:stretch>
            <a:fillRect/>
          </a:stretch>
        </p:blipFill>
        <p:spPr bwMode="auto">
          <a:xfrm>
            <a:off x="4644008" y="4608512"/>
            <a:ext cx="384803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1687352"/>
            <a:ext cx="86373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perturbation parcourt la distance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 = 4 m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pendant la durée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Or,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		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3728" y="2147856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499992" y="2147856"/>
            <a:ext cx="190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 2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m.s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45892" y="1969115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66758" y="2324692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971600" y="2363880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73837" y="19501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171681" y="2433082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2,00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3157548" y="2356520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75608"/>
            <a:ext cx="8964488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75608"/>
            <a:ext cx="4572000" cy="836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455728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1417" t="31080" r="65036" b="29441"/>
          <a:stretch>
            <a:fillRect/>
          </a:stretch>
        </p:blipFill>
        <p:spPr bwMode="auto">
          <a:xfrm>
            <a:off x="539552" y="1815768"/>
            <a:ext cx="3275856" cy="21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36758" t="31080" r="22245" b="27158"/>
          <a:stretch>
            <a:fillRect/>
          </a:stretch>
        </p:blipFill>
        <p:spPr bwMode="auto">
          <a:xfrm>
            <a:off x="4644008" y="1843152"/>
            <a:ext cx="384803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41580" t="27720" r="4556" b="27761"/>
          <a:stretch>
            <a:fillRect/>
          </a:stretch>
        </p:blipFill>
        <p:spPr bwMode="auto">
          <a:xfrm>
            <a:off x="1691680" y="4120024"/>
            <a:ext cx="5328592" cy="2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32656"/>
            <a:ext cx="8964488" cy="6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217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124744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47345" y="1556792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PERIODIQUE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536" y="1556792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onde 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la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pertur-bation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reproduit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identique à elle-même à intervalles de temps égaux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2420888"/>
            <a:ext cx="828092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 cas particulier d’ondes périodiques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 </a:t>
            </a:r>
            <a:r>
              <a:rPr lang="fr-FR" sz="2000" b="1" i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les o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ndes SINUSOÏDALES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 l="4725" t="30240" r="42828" b="25241"/>
          <a:stretch>
            <a:fillRect/>
          </a:stretch>
        </p:blipFill>
        <p:spPr bwMode="auto">
          <a:xfrm>
            <a:off x="0" y="2924945"/>
            <a:ext cx="44644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39217" t="29400" r="8809" b="25241"/>
          <a:stretch>
            <a:fillRect/>
          </a:stretch>
        </p:blipFill>
        <p:spPr bwMode="auto">
          <a:xfrm>
            <a:off x="4704441" y="2901794"/>
            <a:ext cx="44395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0" y="5326916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a/ </a:t>
            </a:r>
            <a:r>
              <a:rPr lang="fr-FR" b="1" u="sng" dirty="0" smtClean="0">
                <a:latin typeface="Bookman Old Style" pitchFamily="18" charset="0"/>
              </a:rPr>
              <a:t>Amplitude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107504" y="5661248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115616" y="5661248"/>
            <a:ext cx="8028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grande valeur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atteinte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le signal sinusoïdal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e 18"/>
          <p:cNvGrpSpPr/>
          <p:nvPr/>
        </p:nvGrpSpPr>
        <p:grpSpPr>
          <a:xfrm>
            <a:off x="1115616" y="6167045"/>
            <a:ext cx="8064896" cy="646331"/>
            <a:chOff x="1115616" y="3790781"/>
            <a:chExt cx="8064896" cy="646331"/>
          </a:xfrm>
        </p:grpSpPr>
        <p:pic>
          <p:nvPicPr>
            <p:cNvPr id="30" name="Image 29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3790781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1691680" y="3790781"/>
              <a:ext cx="7488832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fr-FR" i="1" dirty="0" smtClean="0"/>
                <a:t>A ne pas confondre avec la </a:t>
              </a:r>
              <a:r>
                <a:rPr lang="fr-FR" b="1" i="1" dirty="0" smtClean="0"/>
                <a:t>valeur « crête à crête »</a:t>
              </a:r>
              <a:r>
                <a:rPr lang="fr-FR" i="1" dirty="0" smtClean="0"/>
                <a:t> du signal qui représente la différence entre la valeur maximale et la valeur minimale du signal sinusoïdal.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0721" grpId="0" animBg="1"/>
      <p:bldP spid="26" grpId="0"/>
      <p:bldP spid="27" grpId="0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32656"/>
            <a:ext cx="8964488" cy="6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217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124744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47345" y="1556792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PERIODIQUE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536" y="1556792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onde 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la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pertur-bation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reproduit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identique à elle-même à intervalles de temps égaux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2420888"/>
            <a:ext cx="828092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 cas particulier d’ondes périodiques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 </a:t>
            </a:r>
            <a:r>
              <a:rPr lang="fr-FR" sz="2000" b="1" i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les o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ndes SINUSOÏDALES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52936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a/ </a:t>
            </a:r>
            <a:r>
              <a:rPr lang="fr-FR" b="1" u="sng" dirty="0" smtClean="0">
                <a:latin typeface="Bookman Old Style" pitchFamily="18" charset="0"/>
              </a:rPr>
              <a:t>Amplitude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3187268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15616" y="3187268"/>
            <a:ext cx="8028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grande valeur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atteinte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le signal sinusoïdal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8"/>
          <p:cNvGrpSpPr/>
          <p:nvPr/>
        </p:nvGrpSpPr>
        <p:grpSpPr>
          <a:xfrm>
            <a:off x="1115616" y="3693065"/>
            <a:ext cx="8064896" cy="646331"/>
            <a:chOff x="1115616" y="3790781"/>
            <a:chExt cx="8064896" cy="646331"/>
          </a:xfrm>
        </p:grpSpPr>
        <p:pic>
          <p:nvPicPr>
            <p:cNvPr id="17" name="Image 1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3790781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1691680" y="3790781"/>
              <a:ext cx="7488832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fr-FR" i="1" dirty="0" smtClean="0"/>
                <a:t>A ne pas confondre avec la </a:t>
              </a:r>
              <a:r>
                <a:rPr lang="fr-FR" b="1" i="1" dirty="0" smtClean="0"/>
                <a:t>valeur « crête à crête »</a:t>
              </a:r>
              <a:r>
                <a:rPr lang="fr-FR" i="1" dirty="0" smtClean="0"/>
                <a:t> du signal qui représente la différence entre la valeur maximale et la valeur minimale du signal sinusoïdal.</a:t>
              </a: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4339396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l’amplitude de l’onde étudiée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71444"/>
            <a:ext cx="6911504" cy="172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 flipV="1">
            <a:off x="3635896" y="5059476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707904" y="4627428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31792"/>
            <a:ext cx="7056784" cy="160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-27384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a/ </a:t>
            </a:r>
            <a:r>
              <a:rPr lang="fr-FR" b="1" u="sng" dirty="0" smtClean="0">
                <a:latin typeface="Bookman Old Style" pitchFamily="18" charset="0"/>
              </a:rPr>
              <a:t>Amplitude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332656"/>
            <a:ext cx="8928992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24136" y="332656"/>
            <a:ext cx="7740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grande valeur atteinte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le signal sinusoïdal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7971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l’amplitude de l’onde étudiée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95305"/>
            <a:ext cx="6911504" cy="172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 flipV="1">
            <a:off x="3635896" y="1383337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707904" y="951289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08920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107504" y="3068960"/>
            <a:ext cx="8928992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1520" y="3081154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minimale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deux points du milieu dans le même état de perturbation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dit que ces points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vibrent EN PHASE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397042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spatiale de l’onde étudiée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3729226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période spatiale est aussi appelée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elle se note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mètre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714830" y="4903800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010974" y="6021288"/>
            <a:ext cx="2592288" cy="0"/>
          </a:xfrm>
          <a:prstGeom prst="straightConnector1">
            <a:avLst/>
          </a:prstGeom>
          <a:ln w="571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003767" y="5468289"/>
            <a:ext cx="2592288" cy="0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619672" y="497580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4235110" y="497580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915816" y="6127936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5531254" y="6127936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945892" y="5551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561330" y="5551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508104" y="4397042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50038" y="554038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164912" y="502865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66958" y="48317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/>
      <p:bldP spid="26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82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Bookman Old Style" pitchFamily="18" charset="0"/>
              </a:rPr>
              <a:t>I- Description qualitative </a:t>
            </a:r>
            <a:r>
              <a:rPr lang="fr-FR" sz="2000" b="1" u="sng" dirty="0" smtClean="0">
                <a:latin typeface="Bookman Old Style" pitchFamily="18" charset="0"/>
              </a:rPr>
              <a:t>des ondes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3" name="Groupe 8"/>
          <p:cNvGrpSpPr/>
          <p:nvPr/>
        </p:nvGrpSpPr>
        <p:grpSpPr>
          <a:xfrm>
            <a:off x="395536" y="1462750"/>
            <a:ext cx="3888432" cy="5294746"/>
            <a:chOff x="179512" y="332656"/>
            <a:chExt cx="4104456" cy="6192688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320" t="19000" r="65748" b="8761"/>
            <a:stretch>
              <a:fillRect/>
            </a:stretch>
          </p:blipFill>
          <p:spPr bwMode="auto">
            <a:xfrm>
              <a:off x="179512" y="332656"/>
              <a:ext cx="410445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74670" y="5721681"/>
              <a:ext cx="3960440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Profil d’une vague au cours du temps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e 9"/>
          <p:cNvGrpSpPr/>
          <p:nvPr/>
        </p:nvGrpSpPr>
        <p:grpSpPr>
          <a:xfrm>
            <a:off x="4860032" y="1475203"/>
            <a:ext cx="3816424" cy="5321250"/>
            <a:chOff x="4716016" y="332656"/>
            <a:chExt cx="3960440" cy="6192688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4724" t="19000" r="39288" b="8761"/>
            <a:stretch>
              <a:fillRect/>
            </a:stretch>
          </p:blipFill>
          <p:spPr bwMode="auto">
            <a:xfrm>
              <a:off x="4716016" y="332656"/>
              <a:ext cx="3960440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788024" y="5733256"/>
              <a:ext cx="3888432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2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Profil d’un ressort au cours du temps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47664" y="327545"/>
            <a:ext cx="2007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1) Définitions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07504" y="724952"/>
            <a:ext cx="8928992" cy="7598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74386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phénomène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propagation d’une perturbation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transport de matière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transport d’énergie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7026746" cy="15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-27384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107504" y="332656"/>
            <a:ext cx="8928992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1520" y="344850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minimale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deux points du milieu dans le même état de perturbation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dit que ces points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vibrent EN PHASE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660738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spatiale de l’onde étudiée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980728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période spatiale est aussi appelée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elle se note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mètre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508104" y="1675015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74897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le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même état de perturbation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948450" y="5490593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3563888" y="5490593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6156176" y="550216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67544" y="5190986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47864" y="5013176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300192" y="522920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1043608" y="5767050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195736" y="5282044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3707904" y="5767050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860032" y="5282044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582672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k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07063"/>
            <a:ext cx="7056784" cy="160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Connecteur droit avec flèche 47"/>
          <p:cNvCxnSpPr/>
          <p:nvPr/>
        </p:nvCxnSpPr>
        <p:spPr>
          <a:xfrm>
            <a:off x="1714830" y="2179071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3010974" y="3305491"/>
            <a:ext cx="2592288" cy="0"/>
          </a:xfrm>
          <a:prstGeom prst="straightConnector1">
            <a:avLst/>
          </a:prstGeom>
          <a:ln w="571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1003767" y="2743560"/>
            <a:ext cx="2592288" cy="0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1619672" y="225107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4235110" y="225107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915816" y="3403207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5531254" y="3403207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945892" y="282714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561330" y="282714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995936" y="2832344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188062" y="2303923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866958" y="2107063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 animBg="1"/>
      <p:bldP spid="46" grpId="0" animBg="1"/>
      <p:bldP spid="47" grpId="0"/>
      <p:bldP spid="49" grpId="0"/>
      <p:bldP spid="50" grpId="0"/>
      <p:bldP spid="52" grpId="0"/>
      <p:bldP spid="54" grpId="0"/>
      <p:bldP spid="317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6984776" cy="14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-27384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606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le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même état de perturbation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2486968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k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29969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des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états de perturbation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com-plètement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opposés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797596" y="5022701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403648" y="5013176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3131840" y="386104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5724128" y="386104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059832" y="33569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652120" y="33569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1979712" y="5157192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267744" y="4653136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0,5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1907704" y="5373216"/>
            <a:ext cx="3960440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419872" y="4869160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51520" y="5517232"/>
            <a:ext cx="8316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(k + 0,5)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opposition de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026746" cy="15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llipse 31"/>
          <p:cNvSpPr/>
          <p:nvPr/>
        </p:nvSpPr>
        <p:spPr>
          <a:xfrm>
            <a:off x="948450" y="203420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563888" y="203420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6156176" y="2045784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173460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347864" y="15567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300192" y="1772816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1043608" y="2310666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195736" y="182566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707904" y="2310666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860032" y="182566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5" grpId="0" animBg="1"/>
      <p:bldP spid="56" grpId="0"/>
      <p:bldP spid="57" grpId="0" animBg="1"/>
      <p:bldP spid="58" grpId="0" animBg="1"/>
      <p:bldP spid="59" grpId="0"/>
      <p:bldP spid="60" grpId="0"/>
      <p:bldP spid="62" grpId="0"/>
      <p:bldP spid="64" grpId="0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27384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des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états de perturbation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com-plètement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opposés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51520" y="2852936"/>
            <a:ext cx="8316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(k + 0,5)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opposition de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3861048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c/ </a:t>
            </a:r>
            <a:r>
              <a:rPr lang="fr-FR" b="1" u="sng" dirty="0" smtClean="0">
                <a:latin typeface="Bookman Old Style" pitchFamily="18" charset="0"/>
              </a:rPr>
              <a:t>Période temporelle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107504" y="4253026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51520" y="4265220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minimale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bout de laquelle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point du milieu se retrouve dans le même état de perturbation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5837202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temporelle de l’onde étudiée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79512" y="4869160"/>
            <a:ext cx="8676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période temporelle se note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Elle est imposée par la source.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984776" cy="14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lipse 21"/>
          <p:cNvSpPr/>
          <p:nvPr/>
        </p:nvSpPr>
        <p:spPr>
          <a:xfrm>
            <a:off x="1797596" y="2286397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03648" y="2276872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131840" y="1124744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724128" y="1124744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059832" y="620688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52120" y="620688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979712" y="2420888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67744" y="1916832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0,5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907704" y="2636912"/>
            <a:ext cx="3960440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419872" y="2132856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-27384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c/ </a:t>
            </a:r>
            <a:r>
              <a:rPr lang="fr-FR" b="1" u="sng" dirty="0" smtClean="0">
                <a:latin typeface="Bookman Old Style" pitchFamily="18" charset="0"/>
              </a:rPr>
              <a:t>Période temporelle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107504" y="364594"/>
            <a:ext cx="3456384" cy="27763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512" y="346789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Durée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mini-male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bout de laquelle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point du milieu se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retrou-ve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dans le même état de perturbation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15060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temporelle de l’onde ci-contre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79512" y="1988840"/>
            <a:ext cx="331236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La période temporelle se note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se-conde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188640"/>
            <a:ext cx="545782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33019" y="3460938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0,40 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3456384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 entre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T et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3952875" y="508397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4480942" y="1801391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4965948" y="308801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5479529" y="4337465"/>
            <a:ext cx="2016919" cy="9637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5940152" y="558924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9512" y="5157192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période </a:t>
            </a:r>
            <a:r>
              <a:rPr lang="fr-F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tem-porelle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perturbations parcourent une distance équivalente à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923928" y="6093296"/>
            <a:ext cx="1944216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8388424" y="980728"/>
            <a:ext cx="72008" cy="468052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72000" y="552768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388424" y="264736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043608" y="4005064"/>
            <a:ext cx="252028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La valeur de </a:t>
            </a:r>
            <a:r>
              <a:rPr lang="fr-FR" b="1" dirty="0" smtClean="0"/>
              <a:t>T</a:t>
            </a:r>
            <a:r>
              <a:rPr lang="fr-FR" i="1" dirty="0" smtClean="0"/>
              <a:t> ne dépend que de la source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20" grpId="0"/>
      <p:bldP spid="21" grpId="0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188640"/>
            <a:ext cx="545782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436602"/>
            <a:ext cx="3456384" cy="34563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 entre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T et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3952875" y="508397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4480942" y="1801391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4965948" y="308801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5479529" y="4337465"/>
            <a:ext cx="2016919" cy="9637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5940152" y="558924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9512" y="821610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période </a:t>
            </a:r>
            <a:r>
              <a:rPr lang="fr-F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tem-porelle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perturbations parcourent une distance équivalente à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83568" y="2524834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2884874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763688" y="259684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763688" y="317290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691680" y="3100898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95736" y="2596842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7744" y="317290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1560" y="3244914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96499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célérité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 étudiée.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547664" y="4797152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 = 22,5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923928" y="6093296"/>
            <a:ext cx="1944216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8388424" y="980728"/>
            <a:ext cx="72008" cy="468052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0" y="552768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88424" y="264736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36512" y="4797152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2037" y="4599476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 (cm)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9881" y="5082378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 (s)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539552" y="5013176"/>
            <a:ext cx="8640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1" grpId="0"/>
      <p:bldP spid="24" grpId="0"/>
      <p:bldP spid="36" grpId="0"/>
      <p:bldP spid="37" grpId="0"/>
      <p:bldP spid="39" grpId="0"/>
      <p:bldP spid="34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116632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 entre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T et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3528" y="476672"/>
            <a:ext cx="6120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période temporelle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perturbations parcourent une distance équivalente à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732240" y="188640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0272" y="548680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812360" y="260648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812360" y="836712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7740352" y="764704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44408" y="260648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16416" y="83671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0232" y="908720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683888"/>
            <a:ext cx="4067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célérité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431342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d/ </a:t>
            </a:r>
            <a:r>
              <a:rPr lang="fr-FR" b="1" u="sng" dirty="0" smtClean="0">
                <a:latin typeface="Bookman Old Style" pitchFamily="18" charset="0"/>
              </a:rPr>
              <a:t>Fréquence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7504" y="2780928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9512" y="2791382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nombre de perturbations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subies par chaque point du milieu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pendant une durée de 1 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512" y="3573016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fréquence se note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Hertz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C’est l’inverse de la période temporelle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6732240" y="2924944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20272" y="328498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 = 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812360" y="299695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812360" y="357301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7740352" y="3501008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244408" y="2996952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(ø 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16416" y="357301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60232" y="3645024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43651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fréquence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 ci-dessus et en donner une interprétation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427984" y="4909230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= 2,5 Hz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55576" y="5629310"/>
            <a:ext cx="72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point du milieu subit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2,5 perturbations en 1 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08104" y="168246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 = 22,5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23928" y="1682460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62477" y="1484784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 (cm)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360321" y="1967686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 (s)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4499992" y="1898484"/>
            <a:ext cx="8640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9075" y="4890882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41324" y="469320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54918" y="5152958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1115616" y="512525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267744" y="4909230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47864" y="469320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45708" y="5176108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3347864" y="512525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 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133366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84"/>
          <p:cNvSpPr/>
          <p:nvPr/>
        </p:nvSpPr>
        <p:spPr>
          <a:xfrm>
            <a:off x="3275856" y="6277382"/>
            <a:ext cx="568863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Tout comme </a:t>
            </a:r>
            <a:r>
              <a:rPr lang="fr-FR" b="1" dirty="0" smtClean="0"/>
              <a:t>T</a:t>
            </a:r>
            <a:r>
              <a:rPr lang="fr-FR" i="1" dirty="0" smtClean="0"/>
              <a:t>, la valeur de </a:t>
            </a:r>
            <a:r>
              <a:rPr lang="fr-FR" b="1" dirty="0" smtClean="0"/>
              <a:t>f</a:t>
            </a:r>
            <a:r>
              <a:rPr lang="fr-FR" i="1" dirty="0" smtClean="0"/>
              <a:t> ne dépend que de la source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32" grpId="0"/>
      <p:bldP spid="33" grpId="0"/>
      <p:bldP spid="34" grpId="0" animBg="1"/>
      <p:bldP spid="35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64" grpId="0"/>
      <p:bldP spid="65" grpId="0"/>
      <p:bldP spid="66" grpId="0"/>
      <p:bldP spid="72" grpId="0"/>
      <p:bldP spid="73" grpId="0"/>
      <p:bldP spid="74" grpId="0"/>
      <p:bldP spid="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107504" y="4293096"/>
            <a:ext cx="8928992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 concernant les SONS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4624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d/ </a:t>
            </a:r>
            <a:r>
              <a:rPr lang="fr-FR" b="1" u="sng" dirty="0" smtClean="0">
                <a:latin typeface="Bookman Old Style" pitchFamily="18" charset="0"/>
              </a:rPr>
              <a:t>Fréquence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7504" y="394210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9512" y="404664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nombre de perturbations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subies par chaque point du milieu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pendant une durée de 1 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512" y="1186298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fréquence se note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Hertz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C’est l’inverse de la période temporelle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6732240" y="538226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20272" y="898266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 = 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812360" y="610234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812360" y="1186298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7740352" y="1114290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244408" y="610234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(ø 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16416" y="118629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60232" y="1258306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194877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fréquence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 ci-dessus et en donner une interprétation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251520" y="5157192"/>
            <a:ext cx="712879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51520" y="4653136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411760" y="4509120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Sons audibles par l’Homme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932040" y="4735016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2267744" y="4653136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788024" y="4653136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308304" y="4941168"/>
            <a:ext cx="1691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Fréquence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691680" y="5301208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995936" y="5301208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kHz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427984" y="2492896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= 2,5 Hz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55576" y="3100898"/>
            <a:ext cx="72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point du milieu subit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2,5 perturbations en 1 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9075" y="2474548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1324" y="22768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54918" y="2736624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1115616" y="270892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267744" y="2492896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47864" y="22768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45708" y="2759774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4" name="Connecteur droit 73"/>
          <p:cNvCxnSpPr/>
          <p:nvPr/>
        </p:nvCxnSpPr>
        <p:spPr>
          <a:xfrm>
            <a:off x="3347864" y="270892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 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3275856" y="3717032"/>
            <a:ext cx="568863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Tout comme </a:t>
            </a:r>
            <a:r>
              <a:rPr lang="fr-FR" b="1" dirty="0" smtClean="0"/>
              <a:t>T</a:t>
            </a:r>
            <a:r>
              <a:rPr lang="fr-FR" i="1" dirty="0" smtClean="0"/>
              <a:t>, la valeur de </a:t>
            </a:r>
            <a:r>
              <a:rPr lang="fr-FR" b="1" dirty="0" smtClean="0"/>
              <a:t>f</a:t>
            </a:r>
            <a:r>
              <a:rPr lang="fr-FR" i="1" dirty="0" smtClean="0"/>
              <a:t> ne dépend que de la source !</a:t>
            </a:r>
            <a:endParaRPr lang="fr-FR" dirty="0"/>
          </a:p>
        </p:txBody>
      </p:sp>
      <p:pic>
        <p:nvPicPr>
          <p:cNvPr id="77" name="Image 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095037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547664" y="6095037"/>
            <a:ext cx="748883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Un milieu </a:t>
            </a:r>
            <a:r>
              <a:rPr lang="fr-FR" b="1" i="1" dirty="0" smtClean="0"/>
              <a:t>DISPERSIF </a:t>
            </a:r>
            <a:r>
              <a:rPr lang="fr-FR" i="1" dirty="0" smtClean="0"/>
              <a:t>est un milieu dans lequel la célérité de l’onde dépend de sa fréquence.</a:t>
            </a:r>
            <a:endParaRPr lang="fr-FR" i="1" dirty="0"/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2771800" y="5511887"/>
            <a:ext cx="1800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2555776" y="5583895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+ en + aigu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/>
      <p:bldP spid="54" grpId="0"/>
      <p:bldP spid="55" grpId="0"/>
      <p:bldP spid="60" grpId="0"/>
      <p:bldP spid="61" grpId="0"/>
      <p:bldP spid="62" grpId="0"/>
      <p:bldP spid="78" grpId="0" animBg="1"/>
      <p:bldP spid="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107504" y="4380493"/>
            <a:ext cx="8928992" cy="23608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72200" y="5445224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 concernant les SONS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251520" y="908720"/>
            <a:ext cx="712879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51520" y="404664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411760" y="260648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Sons audibles par l’Homme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932040" y="486544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2267744" y="404664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788024" y="404664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308304" y="692696"/>
            <a:ext cx="1691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Fréquence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691680" y="1052736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995936" y="1052736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kHz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2771800" y="1196752"/>
            <a:ext cx="1800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555776" y="1171044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+ en + aigu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Image 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04" y="1630541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1655168" y="1630541"/>
            <a:ext cx="748883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Un milieu </a:t>
            </a:r>
            <a:r>
              <a:rPr lang="fr-FR" b="1" i="1" dirty="0" smtClean="0"/>
              <a:t>DISPERSIF </a:t>
            </a:r>
            <a:r>
              <a:rPr lang="fr-FR" i="1" dirty="0" smtClean="0"/>
              <a:t>est un milieu dans lequel la célérité de l’onde dépend de sa fréquence.</a:t>
            </a:r>
            <a:endParaRPr lang="fr-FR" i="1" dirty="0"/>
          </a:p>
        </p:txBody>
      </p:sp>
      <p:pic>
        <p:nvPicPr>
          <p:cNvPr id="36" name="Image 35" descr="CEB : Petits défis : nombres et opérations – Enseignement : cours de profs  pour enseignants &amp;amp; paren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84349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564904"/>
            <a:ext cx="9144000" cy="40011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Point MATHEMATIQUE : Expression analytique d’une fonction sinusoïdale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03648" y="3012341"/>
            <a:ext cx="7740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Pour décrire l’évolution d’un signal sinusoïdal en un point donné au cours du temps, on peut utiliser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expression analytique de la fonction sinusoïdale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qui regroupe certaines des caractéristiques vues précédemment. Tout signal sinusoïdal peut ainsi s’écrire : </a:t>
            </a:r>
          </a:p>
        </p:txBody>
      </p:sp>
      <p:grpSp>
        <p:nvGrpSpPr>
          <p:cNvPr id="2" name="Groupe 55"/>
          <p:cNvGrpSpPr/>
          <p:nvPr/>
        </p:nvGrpSpPr>
        <p:grpSpPr>
          <a:xfrm>
            <a:off x="3203848" y="4452501"/>
            <a:ext cx="3960440" cy="576064"/>
            <a:chOff x="3203848" y="4797152"/>
            <a:chExt cx="3340980" cy="576064"/>
          </a:xfrm>
        </p:grpSpPr>
        <p:sp>
          <p:nvSpPr>
            <p:cNvPr id="51" name="Text Box 1"/>
            <p:cNvSpPr txBox="1">
              <a:spLocks noChangeArrowheads="1"/>
            </p:cNvSpPr>
            <p:nvPr/>
          </p:nvSpPr>
          <p:spPr bwMode="auto">
            <a:xfrm>
              <a:off x="3203848" y="4797152"/>
              <a:ext cx="2880320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5856" y="4869160"/>
              <a:ext cx="32689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s(t) = </a:t>
              </a:r>
              <a:r>
                <a:rPr lang="fr-FR" sz="2400" b="1" dirty="0" err="1" smtClean="0"/>
                <a:t>S</a:t>
              </a:r>
              <a:r>
                <a:rPr lang="fr-FR" sz="2400" b="1" baseline="-25000" dirty="0" err="1" smtClean="0"/>
                <a:t>m</a:t>
              </a:r>
              <a:r>
                <a:rPr lang="fr-FR" sz="2400" b="1" dirty="0" smtClean="0"/>
                <a:t> × cos (</a:t>
              </a:r>
              <a:r>
                <a:rPr lang="fr-FR" sz="2400" b="1" dirty="0" smtClean="0">
                  <a:latin typeface="Symbol" pitchFamily="18" charset="2"/>
                </a:rPr>
                <a:t>w</a:t>
              </a:r>
              <a:r>
                <a:rPr lang="fr-FR" sz="2400" b="1" dirty="0" smtClean="0"/>
                <a:t> × t + </a:t>
              </a:r>
              <a:r>
                <a:rPr lang="fr-FR" sz="2400" b="1" dirty="0" smtClean="0">
                  <a:latin typeface="Symbol" pitchFamily="18" charset="2"/>
                </a:rPr>
                <a:t>j</a:t>
              </a:r>
              <a:r>
                <a:rPr lang="fr-FR" sz="2400" b="1" dirty="0" smtClean="0"/>
                <a:t>)</a:t>
              </a:r>
              <a:endParaRPr lang="fr-FR" sz="2400" dirty="0"/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512" y="5013176"/>
            <a:ext cx="66247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 : 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du signal (même unité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(en s) ;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pulsation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(valeur positive en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rad.s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du signal (en rad)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72200" y="5661248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73972" y="5463572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45441" y="5923324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6948264" y="5877272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96336" y="566124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2 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68344" y="630932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75227" y="6237312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7380312" y="6165304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8316416" y="5949280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  <p:bldP spid="2051" grpId="0" animBg="1"/>
      <p:bldP spid="2052" grpId="0"/>
      <p:bldP spid="24" grpId="0"/>
      <p:bldP spid="25" grpId="0"/>
      <p:bldP spid="26" grpId="0"/>
      <p:bldP spid="30" grpId="0"/>
      <p:bldP spid="32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1860212"/>
            <a:ext cx="8928992" cy="30089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275856" y="1916832"/>
            <a:ext cx="324036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CEB : Petits défis : nombres et opérations – Enseignement : cours de profs  pour enseignants &amp;amp; parent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4068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Point MATHEMATIQUE : Expression analytique d’une fonction sinusoïdale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3648" y="492060"/>
            <a:ext cx="7740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Pour décrire l’évolution d’un signal sinusoïdal en un point donné au cours du temps, on peut utiliser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expression analytique de la fonction sinusoïdale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qui regroupe certaines des caractéristiques vues précédemment. Tout signal sinusoïdal peut ainsi s’écrire 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5856" y="1946684"/>
            <a:ext cx="326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s(t) = </a:t>
            </a:r>
            <a:r>
              <a:rPr lang="fr-FR" sz="2400" b="1" dirty="0" err="1" smtClean="0"/>
              <a:t>S</a:t>
            </a:r>
            <a:r>
              <a:rPr lang="fr-FR" sz="2400" b="1" baseline="-25000" dirty="0" err="1" smtClean="0"/>
              <a:t>m</a:t>
            </a:r>
            <a:r>
              <a:rPr lang="fr-FR" sz="2400" b="1" dirty="0" smtClean="0"/>
              <a:t> × cos (</a:t>
            </a:r>
            <a:r>
              <a:rPr lang="fr-FR" sz="2400" b="1" dirty="0" smtClean="0">
                <a:latin typeface="Symbol" pitchFamily="18" charset="2"/>
              </a:rPr>
              <a:t>w</a:t>
            </a:r>
            <a:r>
              <a:rPr lang="fr-FR" sz="2400" b="1" dirty="0" smtClean="0"/>
              <a:t> × t + </a:t>
            </a: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36512" y="4149080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 du signal à l’origine des temps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(en rad), définie dans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l’intervalle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 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 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et qui dépend du choix de l’origine des temps.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2200" y="2956882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512" y="2524834"/>
            <a:ext cx="66247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 : 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du signal (même unité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(en s) ;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pulsation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(valeur positive en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rad.s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du signal (en rad)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2200" y="3172906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73972" y="297523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5441" y="3434982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948264" y="338893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96336" y="317290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2 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8344" y="382097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75227" y="374897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7380312" y="3676962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8316416" y="3460938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956" t="56289" r="2666" b="26921"/>
          <a:stretch>
            <a:fillRect/>
          </a:stretch>
        </p:blipFill>
        <p:spPr bwMode="auto">
          <a:xfrm>
            <a:off x="0" y="5482072"/>
            <a:ext cx="9144000" cy="10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5157192"/>
            <a:ext cx="5580112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Démonstration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(pour les curieux !)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3096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3203848" y="116632"/>
            <a:ext cx="288032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188640"/>
            <a:ext cx="2756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s(t) = </a:t>
            </a:r>
            <a:r>
              <a:rPr lang="fr-FR" sz="2000" b="1" dirty="0" err="1" smtClean="0"/>
              <a:t>S</a:t>
            </a:r>
            <a:r>
              <a:rPr lang="fr-FR" sz="2000" b="1" baseline="-25000" dirty="0" err="1" smtClean="0"/>
              <a:t>m</a:t>
            </a:r>
            <a:r>
              <a:rPr lang="fr-FR" sz="2000" b="1" dirty="0" smtClean="0"/>
              <a:t> × cos (</a:t>
            </a:r>
            <a:r>
              <a:rPr lang="fr-FR" sz="2000" b="1" dirty="0" smtClean="0">
                <a:latin typeface="Symbol" pitchFamily="18" charset="2"/>
              </a:rPr>
              <a:t>w</a:t>
            </a:r>
            <a:r>
              <a:rPr lang="fr-FR" sz="2000" b="1" dirty="0" smtClean="0"/>
              <a:t> × t + </a:t>
            </a:r>
            <a:r>
              <a:rPr lang="fr-FR" sz="2000" b="1" dirty="0" smtClean="0">
                <a:latin typeface="Symbol" pitchFamily="18" charset="2"/>
              </a:rPr>
              <a:t>j</a:t>
            </a:r>
            <a:r>
              <a:rPr lang="fr-FR" sz="2000" b="1" dirty="0" smtClean="0"/>
              <a:t>)</a:t>
            </a:r>
            <a:endParaRPr lang="fr-FR" sz="2000" dirty="0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2051720" y="4581128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79712" y="4221088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2388950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 du signal à l’origine des temps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(en rad), définie dans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l’intervalle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 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 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et qui dépend du choix de l’origine des temps.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8712" y="1196752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6024" y="764704"/>
            <a:ext cx="66247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 : 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du signal (même unité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(en s) ;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pulsation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(valeur positive en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rad.s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du signal (en rad)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8712" y="1412776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84" y="121510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1953" y="1674852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6984776" y="162880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32848" y="141277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2 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04856" y="206084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11739" y="198884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416824" y="1916832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352928" y="1700808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2849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la valeur de l’amplitude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Y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période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fréquence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f,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la pulsation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w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cos(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pour le signal sinusoïdal ci-contre.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/>
          <p:nvPr/>
        </p:nvGrpSpPr>
        <p:grpSpPr>
          <a:xfrm>
            <a:off x="539552" y="924848"/>
            <a:ext cx="8053321" cy="3843808"/>
            <a:chOff x="0" y="0"/>
            <a:chExt cx="8592873" cy="4464496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61417" t="19000" r="6452" b="28921"/>
            <a:stretch>
              <a:fillRect/>
            </a:stretch>
          </p:blipFill>
          <p:spPr bwMode="auto">
            <a:xfrm>
              <a:off x="0" y="0"/>
              <a:ext cx="4896544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0" name="Text Box 2"/>
            <p:cNvSpPr txBox="1">
              <a:spLocks noChangeArrowheads="1"/>
            </p:cNvSpPr>
            <p:nvPr/>
          </p:nvSpPr>
          <p:spPr bwMode="auto">
            <a:xfrm>
              <a:off x="4848457" y="56199"/>
              <a:ext cx="3744416" cy="235050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Disposition moyenne des molécules d’air 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(a)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en absence de son ;</a:t>
              </a:r>
            </a:p>
            <a:p>
              <a:pPr marL="0" marR="26988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(b)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quand un son bref est émis en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b</a:t>
              </a:r>
              <a:r>
                <a:rPr kumimoji="0" lang="fr-FR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1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puis se propage en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b</a:t>
              </a:r>
              <a:r>
                <a:rPr kumimoji="0" lang="fr-FR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2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et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b</a:t>
              </a:r>
              <a:r>
                <a:rPr kumimoji="0" lang="fr-FR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3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6"/>
          <p:cNvGrpSpPr/>
          <p:nvPr/>
        </p:nvGrpSpPr>
        <p:grpSpPr>
          <a:xfrm>
            <a:off x="1583160" y="4160425"/>
            <a:ext cx="6877272" cy="2669079"/>
            <a:chOff x="1583160" y="3904790"/>
            <a:chExt cx="7560840" cy="2913369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52520" r="42912" b="21759"/>
            <a:stretch>
              <a:fillRect/>
            </a:stretch>
          </p:blipFill>
          <p:spPr bwMode="auto">
            <a:xfrm>
              <a:off x="1583160" y="4613295"/>
              <a:ext cx="7560840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5558948" y="3904790"/>
              <a:ext cx="3527177" cy="720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4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Ondes sismiques de type P et de type S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07504" y="115837"/>
            <a:ext cx="8928992" cy="7598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34753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phénomène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propagation d’une perturbation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transport de matière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transport d’énergie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95936" y="4595261"/>
            <a:ext cx="2376264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51520" y="3284984"/>
            <a:ext cx="108012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267744" y="3717032"/>
            <a:ext cx="1512168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211960" y="4149080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239338"/>
            <a:ext cx="91440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= 100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T = 10 ms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donc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= 3,33 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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 = 1 / 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 = 1 / 3,33.10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f = 300 Hz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</a:rPr>
              <a:t>× 300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1,9.10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rad.s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 t = 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50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2258219" y="1024161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95736" y="576064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9672" y="5450340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50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  <a:sym typeface="Wingdings" pitchFamily="2" charset="2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cos(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6237312"/>
            <a:ext cx="3555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 (rad)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835696" y="2420888"/>
            <a:ext cx="475252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792263" y="1916832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444208" y="1916832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63888" y="2420888"/>
            <a:ext cx="840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3 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la valeur de l’amplitude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Y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période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fréquence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f,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la pulsation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w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cos(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pour le signal sinusoïdal ci-contre.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15816" y="5090300"/>
            <a:ext cx="225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Or, y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x cos(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168656" y="5476048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660232" y="5229200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62251" y="5688952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634524" y="564290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08304" y="544522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7740352" y="522920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68344" y="573325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7668344" y="5661248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99792" y="6237312"/>
            <a:ext cx="174118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sz="2000" b="1" u="sng" dirty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 0,50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  <p:bldP spid="11" grpId="0" build="allAtOnce"/>
      <p:bldP spid="12" grpId="0" build="allAtOnce"/>
      <p:bldP spid="14" grpId="0" animBg="1"/>
      <p:bldP spid="15" grpId="0" animBg="1"/>
      <p:bldP spid="16" grpId="0"/>
      <p:bldP spid="25" grpId="0"/>
      <p:bldP spid="26" grpId="0"/>
      <p:bldP spid="27" grpId="1"/>
      <p:bldP spid="28" grpId="1"/>
      <p:bldP spid="30" grpId="0"/>
      <p:bldP spid="31" grpId="1"/>
      <p:bldP spid="32" grpId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948264" y="6485274"/>
            <a:ext cx="169168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6228184" y="6485274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 (rad)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461306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 = 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tangente à la courbe a un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coefficient directeur négatif</a:t>
            </a:r>
            <a:r>
              <a:rPr kumimoji="0" lang="fr-FR" sz="20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2258219" y="448097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95736" y="0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835696" y="1844824"/>
            <a:ext cx="475252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792263" y="134076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444208" y="134076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63888" y="1844824"/>
            <a:ext cx="840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3 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2305616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</a:rPr>
              <a:t>× 300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1,9.10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rad.s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 t = 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50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19672" y="328498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50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  <a:sym typeface="Wingdings" pitchFamily="2" charset="2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cos(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59832" y="3789040"/>
            <a:ext cx="3555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 (rad)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15816" y="2924944"/>
            <a:ext cx="225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Or, y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x cos(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5168656" y="3315808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6660232" y="3068960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2251" y="3528712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6634524" y="348266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08304" y="328498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740352" y="306896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68344" y="357301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7668344" y="3501008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187624" y="3789040"/>
            <a:ext cx="174118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sz="2000" b="1" u="sng" dirty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 0,50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4221088"/>
            <a:ext cx="9144000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Comment trancher entre ces deux valeurs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? (pour les curieux !)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49550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 en déduit donc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dérivée du signal est négative à t = 0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95536" y="5586453"/>
            <a:ext cx="324036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y(t)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cos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fr-FR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" name="Flèche droite 34"/>
          <p:cNvSpPr/>
          <p:nvPr/>
        </p:nvSpPr>
        <p:spPr>
          <a:xfrm>
            <a:off x="3707904" y="5658461"/>
            <a:ext cx="151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256204" y="5586453"/>
            <a:ext cx="388779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y’(t) = –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sin (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fr-FR" sz="2000" dirty="0"/>
          </a:p>
        </p:txBody>
      </p:sp>
      <p:sp>
        <p:nvSpPr>
          <p:cNvPr id="51" name="Rectangle 50"/>
          <p:cNvSpPr/>
          <p:nvPr/>
        </p:nvSpPr>
        <p:spPr>
          <a:xfrm>
            <a:off x="3635896" y="5298421"/>
            <a:ext cx="1521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On dérive !</a:t>
            </a:r>
            <a:endParaRPr lang="fr-FR" b="1" dirty="0"/>
          </a:p>
        </p:txBody>
      </p:sp>
      <p:sp>
        <p:nvSpPr>
          <p:cNvPr id="52" name="Rectangle 51"/>
          <p:cNvSpPr/>
          <p:nvPr/>
        </p:nvSpPr>
        <p:spPr>
          <a:xfrm>
            <a:off x="-36512" y="6077591"/>
            <a:ext cx="179728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Donc,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à t = 0, 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1619672" y="6077591"/>
            <a:ext cx="400321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= –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sin (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fr-FR" sz="2000" dirty="0"/>
          </a:p>
        </p:txBody>
      </p:sp>
      <p:sp>
        <p:nvSpPr>
          <p:cNvPr id="54" name="Rectangle 53"/>
          <p:cNvSpPr/>
          <p:nvPr/>
        </p:nvSpPr>
        <p:spPr>
          <a:xfrm>
            <a:off x="5451572" y="6077591"/>
            <a:ext cx="384611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soit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= –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sin (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fr-FR" sz="2000" dirty="0"/>
          </a:p>
        </p:txBody>
      </p:sp>
      <p:sp>
        <p:nvSpPr>
          <p:cNvPr id="55" name="Rectangle 54"/>
          <p:cNvSpPr/>
          <p:nvPr/>
        </p:nvSpPr>
        <p:spPr>
          <a:xfrm>
            <a:off x="0" y="6485274"/>
            <a:ext cx="537679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&lt;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 si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–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&gt; 0</a:t>
            </a:r>
            <a:endParaRPr lang="fr-FR" sz="2000" dirty="0"/>
          </a:p>
        </p:txBody>
      </p:sp>
      <p:sp>
        <p:nvSpPr>
          <p:cNvPr id="58" name="Flèche droite 57"/>
          <p:cNvSpPr/>
          <p:nvPr/>
        </p:nvSpPr>
        <p:spPr>
          <a:xfrm>
            <a:off x="5508104" y="6557282"/>
            <a:ext cx="648072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9" grpId="0"/>
      <p:bldP spid="32" grpId="0"/>
      <p:bldP spid="30" grpId="0" animBg="1"/>
      <p:bldP spid="33" grpId="0"/>
      <p:bldP spid="34" grpId="0" animBg="1"/>
      <p:bldP spid="35" grpId="0" animBg="1"/>
      <p:bldP spid="44" grpId="0" animBg="1"/>
      <p:bldP spid="51" grpId="0"/>
      <p:bldP spid="52" grpId="0" animBg="1"/>
      <p:bldP spid="53" grpId="0" animBg="1"/>
      <p:bldP spid="54" grpId="0" animBg="1"/>
      <p:bldP spid="55" grpId="0" animBg="1"/>
      <p:bldP spid="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32656"/>
            <a:ext cx="4411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valeur CRÊTE à CRÊTE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lang="fr-FR" sz="2400" b="1" baseline="-30000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max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–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lang="fr-FR" sz="2400" b="1" baseline="-30000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min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94861"/>
            <a:ext cx="2575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valeur MOYENNE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pic>
        <p:nvPicPr>
          <p:cNvPr id="19" name="Image 18"/>
          <p:cNvPicPr/>
          <p:nvPr/>
        </p:nvPicPr>
        <p:blipFill>
          <a:blip r:embed="rId2" cstate="print"/>
          <a:srcRect l="51766" t="28508" r="25158" b="63677"/>
          <a:stretch>
            <a:fillRect/>
          </a:stretch>
        </p:blipFill>
        <p:spPr bwMode="auto">
          <a:xfrm>
            <a:off x="2483768" y="850845"/>
            <a:ext cx="31267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652120" y="1025685"/>
            <a:ext cx="2952328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&lt; s &gt;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= 0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pour une fonction sinusoïdale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572000" y="332656"/>
            <a:ext cx="409221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= 2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</a:t>
            </a:r>
            <a:r>
              <a:rPr lang="fr-FR" sz="2400" b="1" baseline="-25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pour une fonction sinusoïdale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0" y="1899417"/>
            <a:ext cx="243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valeur EFFICACE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pic>
        <p:nvPicPr>
          <p:cNvPr id="23" name="Image 22"/>
          <p:cNvPicPr/>
          <p:nvPr/>
        </p:nvPicPr>
        <p:blipFill>
          <a:blip r:embed="rId3" cstate="print"/>
          <a:srcRect l="36233" t="46006" r="44080" b="47941"/>
          <a:stretch>
            <a:fillRect/>
          </a:stretch>
        </p:blipFill>
        <p:spPr bwMode="auto">
          <a:xfrm>
            <a:off x="2411760" y="1899417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8"/>
          <p:cNvGrpSpPr/>
          <p:nvPr/>
        </p:nvGrpSpPr>
        <p:grpSpPr>
          <a:xfrm>
            <a:off x="5148064" y="1827409"/>
            <a:ext cx="3672408" cy="707886"/>
            <a:chOff x="5148064" y="5013176"/>
            <a:chExt cx="3672408" cy="707886"/>
          </a:xfrm>
        </p:grpSpPr>
        <p:sp>
          <p:nvSpPr>
            <p:cNvPr id="24" name="Rectangle 23"/>
            <p:cNvSpPr/>
            <p:nvPr/>
          </p:nvSpPr>
          <p:spPr>
            <a:xfrm>
              <a:off x="5148064" y="5013176"/>
              <a:ext cx="3672408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" pitchFamily="2" charset="2"/>
                </a:rPr>
                <a:t>                        pour une fonction  </a:t>
              </a:r>
            </a:p>
            <a:p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" pitchFamily="2" charset="2"/>
                </a:rPr>
                <a:t>                         sinusoïdale</a:t>
              </a:r>
              <a:endPara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endParaRPr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5085184"/>
              <a:ext cx="1296144" cy="614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Image 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09861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655168" y="2595251"/>
            <a:ext cx="748883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La </a:t>
            </a:r>
            <a:r>
              <a:rPr lang="fr-FR" b="1" i="1" dirty="0" smtClean="0"/>
              <a:t>valeur efficace</a:t>
            </a:r>
            <a:r>
              <a:rPr lang="fr-FR" i="1" dirty="0" smtClean="0"/>
              <a:t> d’un courant ou d'une tension est la valeur du courant continu ou de la tension continue produisant un échauffement identique dans une résistance. Elle est mesurée par les multimètres en mode </a:t>
            </a:r>
            <a:r>
              <a:rPr lang="fr-FR" dirty="0" smtClean="0"/>
              <a:t>AC.</a:t>
            </a:r>
            <a:endParaRPr lang="fr-FR" dirty="0"/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7380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Autres grandeurs caractéristiques d’une fonction sinusoïdale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37170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F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onctions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1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dont la forme est sinusoïdale mais dont la valeur moyenne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0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n’est pas nulle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(voir ci-dessous) 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 l="8517" t="41710" r="9593" b="26123"/>
          <a:stretch>
            <a:fillRect/>
          </a:stretch>
        </p:blipFill>
        <p:spPr bwMode="auto">
          <a:xfrm>
            <a:off x="35496" y="4752528"/>
            <a:ext cx="9001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e 13"/>
          <p:cNvGrpSpPr/>
          <p:nvPr/>
        </p:nvGrpSpPr>
        <p:grpSpPr>
          <a:xfrm>
            <a:off x="2915816" y="4149080"/>
            <a:ext cx="4176464" cy="504056"/>
            <a:chOff x="2627785" y="1124744"/>
            <a:chExt cx="3781031" cy="504056"/>
          </a:xfrm>
        </p:grpSpPr>
        <p:sp>
          <p:nvSpPr>
            <p:cNvPr id="43" name="Text Box 1"/>
            <p:cNvSpPr txBox="1">
              <a:spLocks noChangeArrowheads="1"/>
            </p:cNvSpPr>
            <p:nvPr/>
          </p:nvSpPr>
          <p:spPr bwMode="auto">
            <a:xfrm>
              <a:off x="2680180" y="1124744"/>
              <a:ext cx="3455080" cy="50405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27785" y="1196752"/>
              <a:ext cx="37810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000" b="1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(t)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fr-FR" sz="2000" b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000" b="1" baseline="-250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× cos (</a:t>
              </a:r>
              <a:r>
                <a:rPr lang="fr-FR" sz="20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w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× t + </a:t>
              </a:r>
              <a:r>
                <a:rPr lang="fr-FR" sz="2000" b="1" dirty="0" smtClean="0">
                  <a:solidFill>
                    <a:srgbClr val="FF0000"/>
                  </a:solidFill>
                  <a:latin typeface="Symbol" pitchFamily="18" charset="2"/>
                  <a:cs typeface="Arial" pitchFamily="34" charset="0"/>
                </a:rPr>
                <a:t>j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  <a:r>
                <a:rPr lang="fr-FR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+  </a:t>
              </a: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000" b="1" baseline="-25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Forme libre 28"/>
          <p:cNvSpPr/>
          <p:nvPr/>
        </p:nvSpPr>
        <p:spPr>
          <a:xfrm>
            <a:off x="3481388" y="5796299"/>
            <a:ext cx="2495550" cy="681831"/>
          </a:xfrm>
          <a:custGeom>
            <a:avLst/>
            <a:gdLst>
              <a:gd name="connsiteX0" fmla="*/ 0 w 2495550"/>
              <a:gd name="connsiteY0" fmla="*/ 347663 h 681831"/>
              <a:gd name="connsiteX1" fmla="*/ 223837 w 2495550"/>
              <a:gd name="connsiteY1" fmla="*/ 671513 h 681831"/>
              <a:gd name="connsiteX2" fmla="*/ 490537 w 2495550"/>
              <a:gd name="connsiteY2" fmla="*/ 352425 h 681831"/>
              <a:gd name="connsiteX3" fmla="*/ 738187 w 2495550"/>
              <a:gd name="connsiteY3" fmla="*/ 0 h 681831"/>
              <a:gd name="connsiteX4" fmla="*/ 1004887 w 2495550"/>
              <a:gd name="connsiteY4" fmla="*/ 352425 h 681831"/>
              <a:gd name="connsiteX5" fmla="*/ 1238250 w 2495550"/>
              <a:gd name="connsiteY5" fmla="*/ 671513 h 681831"/>
              <a:gd name="connsiteX6" fmla="*/ 1504950 w 2495550"/>
              <a:gd name="connsiteY6" fmla="*/ 352425 h 681831"/>
              <a:gd name="connsiteX7" fmla="*/ 1752600 w 2495550"/>
              <a:gd name="connsiteY7" fmla="*/ 0 h 681831"/>
              <a:gd name="connsiteX8" fmla="*/ 2019300 w 2495550"/>
              <a:gd name="connsiteY8" fmla="*/ 352425 h 681831"/>
              <a:gd name="connsiteX9" fmla="*/ 2252662 w 2495550"/>
              <a:gd name="connsiteY9" fmla="*/ 676275 h 681831"/>
              <a:gd name="connsiteX10" fmla="*/ 2495550 w 2495550"/>
              <a:gd name="connsiteY10" fmla="*/ 385763 h 68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681831">
                <a:moveTo>
                  <a:pt x="0" y="347663"/>
                </a:moveTo>
                <a:cubicBezTo>
                  <a:pt x="71040" y="509191"/>
                  <a:pt x="142081" y="670719"/>
                  <a:pt x="223837" y="671513"/>
                </a:cubicBezTo>
                <a:cubicBezTo>
                  <a:pt x="305593" y="672307"/>
                  <a:pt x="404812" y="464344"/>
                  <a:pt x="490537" y="352425"/>
                </a:cubicBezTo>
                <a:cubicBezTo>
                  <a:pt x="576262" y="240506"/>
                  <a:pt x="652462" y="0"/>
                  <a:pt x="738187" y="0"/>
                </a:cubicBezTo>
                <a:cubicBezTo>
                  <a:pt x="823912" y="0"/>
                  <a:pt x="921543" y="240506"/>
                  <a:pt x="1004887" y="352425"/>
                </a:cubicBezTo>
                <a:cubicBezTo>
                  <a:pt x="1088231" y="464344"/>
                  <a:pt x="1154906" y="671513"/>
                  <a:pt x="1238250" y="671513"/>
                </a:cubicBezTo>
                <a:cubicBezTo>
                  <a:pt x="1321594" y="671513"/>
                  <a:pt x="1419225" y="464344"/>
                  <a:pt x="1504950" y="352425"/>
                </a:cubicBezTo>
                <a:cubicBezTo>
                  <a:pt x="1590675" y="240506"/>
                  <a:pt x="1666875" y="0"/>
                  <a:pt x="1752600" y="0"/>
                </a:cubicBezTo>
                <a:cubicBezTo>
                  <a:pt x="1838325" y="0"/>
                  <a:pt x="1935956" y="239713"/>
                  <a:pt x="2019300" y="352425"/>
                </a:cubicBezTo>
                <a:cubicBezTo>
                  <a:pt x="2102644" y="465137"/>
                  <a:pt x="2173287" y="670719"/>
                  <a:pt x="2252662" y="676275"/>
                </a:cubicBezTo>
                <a:cubicBezTo>
                  <a:pt x="2332037" y="681831"/>
                  <a:pt x="2413793" y="533797"/>
                  <a:pt x="2495550" y="38576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>
            <a:off x="6482308" y="5509383"/>
            <a:ext cx="25202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rme libre 32"/>
          <p:cNvSpPr/>
          <p:nvPr/>
        </p:nvSpPr>
        <p:spPr>
          <a:xfrm>
            <a:off x="361628" y="5168393"/>
            <a:ext cx="2495550" cy="681831"/>
          </a:xfrm>
          <a:custGeom>
            <a:avLst/>
            <a:gdLst>
              <a:gd name="connsiteX0" fmla="*/ 0 w 2495550"/>
              <a:gd name="connsiteY0" fmla="*/ 347663 h 681831"/>
              <a:gd name="connsiteX1" fmla="*/ 223837 w 2495550"/>
              <a:gd name="connsiteY1" fmla="*/ 671513 h 681831"/>
              <a:gd name="connsiteX2" fmla="*/ 490537 w 2495550"/>
              <a:gd name="connsiteY2" fmla="*/ 352425 h 681831"/>
              <a:gd name="connsiteX3" fmla="*/ 738187 w 2495550"/>
              <a:gd name="connsiteY3" fmla="*/ 0 h 681831"/>
              <a:gd name="connsiteX4" fmla="*/ 1004887 w 2495550"/>
              <a:gd name="connsiteY4" fmla="*/ 352425 h 681831"/>
              <a:gd name="connsiteX5" fmla="*/ 1238250 w 2495550"/>
              <a:gd name="connsiteY5" fmla="*/ 671513 h 681831"/>
              <a:gd name="connsiteX6" fmla="*/ 1504950 w 2495550"/>
              <a:gd name="connsiteY6" fmla="*/ 352425 h 681831"/>
              <a:gd name="connsiteX7" fmla="*/ 1752600 w 2495550"/>
              <a:gd name="connsiteY7" fmla="*/ 0 h 681831"/>
              <a:gd name="connsiteX8" fmla="*/ 2019300 w 2495550"/>
              <a:gd name="connsiteY8" fmla="*/ 352425 h 681831"/>
              <a:gd name="connsiteX9" fmla="*/ 2252662 w 2495550"/>
              <a:gd name="connsiteY9" fmla="*/ 676275 h 681831"/>
              <a:gd name="connsiteX10" fmla="*/ 2495550 w 2495550"/>
              <a:gd name="connsiteY10" fmla="*/ 385763 h 68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5550" h="681831">
                <a:moveTo>
                  <a:pt x="0" y="347663"/>
                </a:moveTo>
                <a:cubicBezTo>
                  <a:pt x="71040" y="509191"/>
                  <a:pt x="142081" y="670719"/>
                  <a:pt x="223837" y="671513"/>
                </a:cubicBezTo>
                <a:cubicBezTo>
                  <a:pt x="305593" y="672307"/>
                  <a:pt x="404812" y="464344"/>
                  <a:pt x="490537" y="352425"/>
                </a:cubicBezTo>
                <a:cubicBezTo>
                  <a:pt x="576262" y="240506"/>
                  <a:pt x="652462" y="0"/>
                  <a:pt x="738187" y="0"/>
                </a:cubicBezTo>
                <a:cubicBezTo>
                  <a:pt x="823912" y="0"/>
                  <a:pt x="921543" y="240506"/>
                  <a:pt x="1004887" y="352425"/>
                </a:cubicBezTo>
                <a:cubicBezTo>
                  <a:pt x="1088231" y="464344"/>
                  <a:pt x="1154906" y="671513"/>
                  <a:pt x="1238250" y="671513"/>
                </a:cubicBezTo>
                <a:cubicBezTo>
                  <a:pt x="1321594" y="671513"/>
                  <a:pt x="1419225" y="464344"/>
                  <a:pt x="1504950" y="352425"/>
                </a:cubicBezTo>
                <a:cubicBezTo>
                  <a:pt x="1590675" y="240506"/>
                  <a:pt x="1666875" y="0"/>
                  <a:pt x="1752600" y="0"/>
                </a:cubicBezTo>
                <a:cubicBezTo>
                  <a:pt x="1838325" y="0"/>
                  <a:pt x="1935956" y="239713"/>
                  <a:pt x="2019300" y="352425"/>
                </a:cubicBezTo>
                <a:cubicBezTo>
                  <a:pt x="2102644" y="465137"/>
                  <a:pt x="2173287" y="670719"/>
                  <a:pt x="2252662" y="676275"/>
                </a:cubicBezTo>
                <a:cubicBezTo>
                  <a:pt x="2332037" y="681831"/>
                  <a:pt x="2413793" y="533797"/>
                  <a:pt x="2495550" y="38576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1" grpId="0" animBg="1"/>
      <p:bldP spid="22" grpId="0"/>
      <p:bldP spid="28" grpId="0" animBg="1"/>
      <p:bldP spid="32" grpId="0"/>
      <p:bldP spid="40" grpId="0"/>
      <p:bldP spid="29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269321"/>
            <a:ext cx="9144000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un exemple d’onde non mécanique.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2609418"/>
            <a:ext cx="889248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Lumière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elle peut se propager dans 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vide (= onde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électromagnétique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1117193"/>
            <a:ext cx="6239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mécaniques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2108" y="1146778"/>
            <a:ext cx="755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OUI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427984" y="1837273"/>
            <a:ext cx="36358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Doc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Milieu matériel = le 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81697"/>
            <a:ext cx="8928992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MECANIQUE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804" y="81697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Onde qui a besoin d’un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milieu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maté-riel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pour se propager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1477233"/>
            <a:ext cx="392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l’eau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427984" y="1477233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le métal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51520" y="1837273"/>
            <a:ext cx="4368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l’air</a:t>
            </a:r>
            <a:endParaRPr lang="fr-FR" dirty="0"/>
          </a:p>
        </p:txBody>
      </p:sp>
      <p:grpSp>
        <p:nvGrpSpPr>
          <p:cNvPr id="20" name="Groupe 19"/>
          <p:cNvGrpSpPr/>
          <p:nvPr/>
        </p:nvGrpSpPr>
        <p:grpSpPr>
          <a:xfrm>
            <a:off x="611560" y="3349441"/>
            <a:ext cx="8532440" cy="1663735"/>
            <a:chOff x="611560" y="4653136"/>
            <a:chExt cx="8532440" cy="1663735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1187624" y="4653136"/>
              <a:ext cx="7956376" cy="720080"/>
            </a:xfrm>
            <a:prstGeom prst="rect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dirty="0" smtClean="0">
                  <a:ln>
                    <a:noFill/>
                  </a:ln>
                  <a:effectLst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" pitchFamily="34" charset="0"/>
                </a:rPr>
                <a:t>Le milieu matériel dans lequel l’onde mécanique</a:t>
              </a:r>
              <a:r>
                <a:rPr kumimoji="0" lang="fr-FR" sz="2000" b="0" i="1" u="none" strike="noStrike" cap="none" normalizeH="0" dirty="0" smtClean="0">
                  <a:ln>
                    <a:noFill/>
                  </a:ln>
                  <a:effectLst/>
                  <a:ea typeface="Arial Unicode MS" pitchFamily="34" charset="-128"/>
                  <a:cs typeface="Arial" pitchFamily="34" charset="0"/>
                </a:rPr>
                <a:t> se propage doit être </a:t>
              </a:r>
              <a:r>
                <a:rPr kumimoji="0" lang="fr-FR" sz="2000" b="1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" pitchFamily="34" charset="0"/>
                </a:rPr>
                <a:t>ELASTIQUE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" pitchFamily="34" charset="0"/>
                </a:rPr>
                <a:t>(capable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" pitchFamily="34" charset="0"/>
                </a:rPr>
                <a:t>de se déformer et de reprendre sa forme </a:t>
              </a:r>
              <a:r>
                <a:rPr kumimoji="0" lang="fr-FR" sz="2000" b="0" i="1" u="none" strike="noStrike" cap="none" normalizeH="0" baseline="0" dirty="0" smtClean="0">
                  <a:ln>
                    <a:noFill/>
                  </a:ln>
                  <a:effectLst/>
                  <a:ea typeface="Arial Unicode MS" pitchFamily="34" charset="-128"/>
                  <a:cs typeface="Arial" pitchFamily="34" charset="0"/>
                </a:rPr>
                <a:t>initiale).</a:t>
              </a:r>
              <a:endParaRPr kumimoji="0" lang="fr-FR" sz="2000" b="0" i="1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624" y="5301208"/>
              <a:ext cx="7956376" cy="1015663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i="1" dirty="0" smtClean="0"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      </a:t>
              </a:r>
              <a:r>
                <a:rPr lang="fr-FR" sz="2000" b="1" dirty="0" smtClean="0">
                  <a:ea typeface="Arial Unicode MS" pitchFamily="34" charset="-128"/>
                  <a:cs typeface="Arial" pitchFamily="34" charset="0"/>
                </a:rPr>
                <a:t>La propagation se fait </a:t>
              </a:r>
              <a:r>
                <a:rPr lang="fr-FR" sz="2000" b="1" dirty="0" smtClean="0">
                  <a:ea typeface="Arial Unicode MS" pitchFamily="34" charset="-128"/>
                  <a:cs typeface="Arial" pitchFamily="34" charset="0"/>
                </a:rPr>
                <a:t>DE PROCHE EN PROCHE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: 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le mouvement d’une entité du milieu entraîne celui de ses voisines car il y a des </a:t>
              </a:r>
              <a:r>
                <a:rPr lang="fr-FR" sz="2000" i="1" u="sng" dirty="0" smtClean="0">
                  <a:ea typeface="Arial Unicode MS" pitchFamily="34" charset="-128"/>
                  <a:cs typeface="Arial" pitchFamily="34" charset="0"/>
                </a:rPr>
                <a:t>interactions entre elles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 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ou 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car elles </a:t>
              </a:r>
              <a:r>
                <a:rPr lang="fr-FR" sz="2000" i="1" u="sng" dirty="0" smtClean="0">
                  <a:ea typeface="Arial Unicode MS" pitchFamily="34" charset="-128"/>
                  <a:cs typeface="Arial" pitchFamily="34" charset="0"/>
                </a:rPr>
                <a:t>s’entrechoquent</a:t>
              </a:r>
              <a:r>
                <a:rPr lang="fr-FR" sz="2000" i="1" dirty="0" smtClean="0">
                  <a:ea typeface="Arial Unicode MS" pitchFamily="34" charset="-128"/>
                  <a:cs typeface="Arial" pitchFamily="34" charset="0"/>
                </a:rPr>
                <a:t>.</a:t>
              </a:r>
              <a:endParaRPr lang="fr-FR" i="1" dirty="0" smtClean="0">
                <a:cs typeface="Arial" pitchFamily="34" charset="0"/>
              </a:endParaRPr>
            </a:p>
          </p:txBody>
        </p:sp>
        <p:pic>
          <p:nvPicPr>
            <p:cNvPr id="19" name="Image 1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4653136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107504" y="5157192"/>
            <a:ext cx="8928992" cy="16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LONGITUDINALE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TRANSVERSALE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51520" y="5157192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onde dont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la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per-turbation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parallèle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260537" y="5935147"/>
            <a:ext cx="88436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dont la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la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pertur-bation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perpendiculaire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à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la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1" grpId="0"/>
      <p:bldP spid="2052" grpId="0"/>
      <p:bldP spid="9" grpId="0"/>
      <p:bldP spid="2057" grpId="0"/>
      <p:bldP spid="14" grpId="0" animBg="1"/>
      <p:bldP spid="15" grpId="0"/>
      <p:bldP spid="13" grpId="0"/>
      <p:bldP spid="17" grpId="0"/>
      <p:bldP spid="18" grpId="0"/>
      <p:bldP spid="21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7"/>
          <p:cNvGrpSpPr/>
          <p:nvPr/>
        </p:nvGrpSpPr>
        <p:grpSpPr>
          <a:xfrm>
            <a:off x="2915816" y="1988840"/>
            <a:ext cx="2880320" cy="4347864"/>
            <a:chOff x="4716016" y="332656"/>
            <a:chExt cx="3960440" cy="6192688"/>
          </a:xfrm>
        </p:grpSpPr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4724" t="19000" r="39288" b="8761"/>
            <a:stretch>
              <a:fillRect/>
            </a:stretch>
          </p:blipFill>
          <p:spPr bwMode="auto">
            <a:xfrm>
              <a:off x="4716016" y="332656"/>
              <a:ext cx="3960440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4788024" y="5733256"/>
              <a:ext cx="3888432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2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24"/>
          <p:cNvGrpSpPr/>
          <p:nvPr/>
        </p:nvGrpSpPr>
        <p:grpSpPr>
          <a:xfrm>
            <a:off x="0" y="1988840"/>
            <a:ext cx="2880320" cy="4320480"/>
            <a:chOff x="179512" y="332656"/>
            <a:chExt cx="4104456" cy="6192688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320" t="19000" r="65748" b="8761"/>
            <a:stretch>
              <a:fillRect/>
            </a:stretch>
          </p:blipFill>
          <p:spPr bwMode="auto">
            <a:xfrm>
              <a:off x="179512" y="332656"/>
              <a:ext cx="410445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274670" y="5721681"/>
              <a:ext cx="3960440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07504" y="332656"/>
            <a:ext cx="8928992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LONGITUDINALE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TRANSVERSALE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1520" y="332656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onde dont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la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per-turbation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parallèle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à la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60537" y="992922"/>
            <a:ext cx="88436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dont la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la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pertur-bation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perpendiculaire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à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la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13058" y="5779556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164476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longitudinales ou transversales 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44520" y="5805264"/>
            <a:ext cx="17281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grpSp>
        <p:nvGrpSpPr>
          <p:cNvPr id="4" name="Groupe 31"/>
          <p:cNvGrpSpPr/>
          <p:nvPr/>
        </p:nvGrpSpPr>
        <p:grpSpPr>
          <a:xfrm>
            <a:off x="6012160" y="2060848"/>
            <a:ext cx="2952328" cy="2611378"/>
            <a:chOff x="6012160" y="2060848"/>
            <a:chExt cx="2952328" cy="2611378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1819" t="35949" r="6452" b="31044"/>
            <a:stretch>
              <a:fillRect/>
            </a:stretch>
          </p:blipFill>
          <p:spPr bwMode="auto">
            <a:xfrm>
              <a:off x="6228184" y="2060848"/>
              <a:ext cx="2475961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012160" y="4149080"/>
              <a:ext cx="2952328" cy="5231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17714" y="4195380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1210774" y="2121281"/>
            <a:ext cx="0" cy="504056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691680" y="458112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219791" y="2996952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210774" y="4016639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1210774" y="4506563"/>
            <a:ext cx="0" cy="432047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4355976" y="5157192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3491880" y="2996952"/>
            <a:ext cx="463582" cy="3191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811446" y="3861048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3923928" y="4293096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3563888" y="5157192"/>
            <a:ext cx="504056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6948264" y="314096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6516216" y="2996952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6876256" y="3789040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6444208" y="242088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7"/>
          <p:cNvGrpSpPr/>
          <p:nvPr/>
        </p:nvGrpSpPr>
        <p:grpSpPr>
          <a:xfrm>
            <a:off x="2915816" y="377280"/>
            <a:ext cx="2880320" cy="4347864"/>
            <a:chOff x="4716016" y="332656"/>
            <a:chExt cx="3960440" cy="6192688"/>
          </a:xfrm>
        </p:grpSpPr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4724" t="19000" r="39288" b="8761"/>
            <a:stretch>
              <a:fillRect/>
            </a:stretch>
          </p:blipFill>
          <p:spPr bwMode="auto">
            <a:xfrm>
              <a:off x="4716016" y="332656"/>
              <a:ext cx="3960440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4788024" y="5733256"/>
              <a:ext cx="3888432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2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24"/>
          <p:cNvGrpSpPr/>
          <p:nvPr/>
        </p:nvGrpSpPr>
        <p:grpSpPr>
          <a:xfrm>
            <a:off x="0" y="377280"/>
            <a:ext cx="2880320" cy="4320480"/>
            <a:chOff x="179512" y="332656"/>
            <a:chExt cx="4104456" cy="6192688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320" t="19000" r="65748" b="8761"/>
            <a:stretch>
              <a:fillRect/>
            </a:stretch>
          </p:blipFill>
          <p:spPr bwMode="auto">
            <a:xfrm>
              <a:off x="179512" y="332656"/>
              <a:ext cx="410445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274670" y="5721681"/>
              <a:ext cx="3960440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8333" y="4169443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3320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longitudinales ou transversales 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32945" y="4183576"/>
            <a:ext cx="17281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grpSp>
        <p:nvGrpSpPr>
          <p:cNvPr id="4" name="Groupe 31"/>
          <p:cNvGrpSpPr/>
          <p:nvPr/>
        </p:nvGrpSpPr>
        <p:grpSpPr>
          <a:xfrm>
            <a:off x="6012160" y="449288"/>
            <a:ext cx="2952328" cy="2611378"/>
            <a:chOff x="6012160" y="2060848"/>
            <a:chExt cx="2952328" cy="2611378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1819" t="35949" r="6452" b="31044"/>
            <a:stretch>
              <a:fillRect/>
            </a:stretch>
          </p:blipFill>
          <p:spPr bwMode="auto">
            <a:xfrm>
              <a:off x="6228184" y="2060848"/>
              <a:ext cx="2475961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012160" y="4149080"/>
              <a:ext cx="2952328" cy="5231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06139" y="2550542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1210774" y="509721"/>
            <a:ext cx="0" cy="504056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691680" y="296956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219791" y="1385392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210774" y="2405079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1210774" y="2895003"/>
            <a:ext cx="0" cy="432047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4355976" y="3545632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3491880" y="1385392"/>
            <a:ext cx="463582" cy="3191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811446" y="2249488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3923928" y="2681536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3563888" y="3545632"/>
            <a:ext cx="504056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6948264" y="152940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6516216" y="1385392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6876256" y="2177480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6444208" y="80932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24"/>
          <p:cNvGrpSpPr/>
          <p:nvPr/>
        </p:nvGrpSpPr>
        <p:grpSpPr>
          <a:xfrm>
            <a:off x="2231232" y="4221087"/>
            <a:ext cx="6877272" cy="2520281"/>
            <a:chOff x="1583160" y="4067207"/>
            <a:chExt cx="7560840" cy="275095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52520" r="42912" b="21759"/>
            <a:stretch>
              <a:fillRect/>
            </a:stretch>
          </p:blipFill>
          <p:spPr bwMode="auto">
            <a:xfrm>
              <a:off x="1583160" y="4613295"/>
              <a:ext cx="7560840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5558948" y="4067207"/>
              <a:ext cx="3527176" cy="5576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4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Connecteur droit avec flèche 38"/>
          <p:cNvCxnSpPr/>
          <p:nvPr/>
        </p:nvCxnSpPr>
        <p:spPr>
          <a:xfrm>
            <a:off x="4067944" y="638132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3131840" y="5805264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7380312" y="638132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6948264" y="5445224"/>
            <a:ext cx="0" cy="648072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754204" y="4762427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7210588" y="4762427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au 36"/>
          <p:cNvGraphicFramePr>
            <a:graphicFrameLocks noGrp="1"/>
          </p:cNvGraphicFramePr>
          <p:nvPr/>
        </p:nvGraphicFramePr>
        <p:xfrm>
          <a:off x="251520" y="5264616"/>
          <a:ext cx="8784976" cy="1188720"/>
        </p:xfrm>
        <a:graphic>
          <a:graphicData uri="http://schemas.openxmlformats.org/drawingml/2006/table">
            <a:tbl>
              <a:tblPr/>
              <a:tblGrid>
                <a:gridCol w="2256749"/>
                <a:gridCol w="2114532"/>
                <a:gridCol w="2299163"/>
                <a:gridCol w="2114532"/>
              </a:tblGrid>
              <a:tr h="25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mbria"/>
                          <a:ea typeface="Arial Unicode MS"/>
                          <a:cs typeface="Times New Roman"/>
                        </a:rPr>
                        <a:t>Type d’onde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Mécanique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vague, ressort)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Sismique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</a:t>
                      </a:r>
                      <a:r>
                        <a:rPr lang="fr-FR" sz="1800" dirty="0" err="1">
                          <a:latin typeface="Times New Roman"/>
                          <a:ea typeface="Arial Unicode MS"/>
                          <a:cs typeface="Times New Roman"/>
                        </a:rPr>
                        <a:t>trembl</a:t>
                      </a:r>
                      <a:r>
                        <a:rPr lang="fr-FR" sz="1800" baseline="30000" dirty="0" err="1">
                          <a:latin typeface="Times New Roman"/>
                          <a:ea typeface="Arial Unicode MS"/>
                          <a:cs typeface="Times New Roman"/>
                        </a:rPr>
                        <a:t>nt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 de terre)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Electrique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influx nerveux)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Times New Roman"/>
                          <a:ea typeface="Arial Unicode MS"/>
                          <a:cs typeface="Times New Roman"/>
                        </a:rPr>
                        <a:t>Signal = Grandeur Physique modifiée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3320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longitudinales ou transversales 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" name="Groupe 31"/>
          <p:cNvGrpSpPr/>
          <p:nvPr/>
        </p:nvGrpSpPr>
        <p:grpSpPr>
          <a:xfrm>
            <a:off x="0" y="404664"/>
            <a:ext cx="2952328" cy="2520280"/>
            <a:chOff x="6012160" y="2060848"/>
            <a:chExt cx="2952328" cy="2520280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1819" t="35949" r="6452" b="31044"/>
            <a:stretch>
              <a:fillRect/>
            </a:stretch>
          </p:blipFill>
          <p:spPr bwMode="auto">
            <a:xfrm>
              <a:off x="6228184" y="2060848"/>
              <a:ext cx="2475961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012160" y="4149080"/>
              <a:ext cx="2952328" cy="4320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99592" y="2501913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936104" y="1484784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504056" y="134076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864096" y="2132856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432048" y="764704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4"/>
          <p:cNvGrpSpPr/>
          <p:nvPr/>
        </p:nvGrpSpPr>
        <p:grpSpPr>
          <a:xfrm>
            <a:off x="3059832" y="476672"/>
            <a:ext cx="6084168" cy="2448272"/>
            <a:chOff x="1583160" y="4067207"/>
            <a:chExt cx="7560840" cy="275095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52520" r="42912" b="21759"/>
            <a:stretch>
              <a:fillRect/>
            </a:stretch>
          </p:blipFill>
          <p:spPr bwMode="auto">
            <a:xfrm>
              <a:off x="1583160" y="4613295"/>
              <a:ext cx="7560840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5558948" y="4067207"/>
              <a:ext cx="3527176" cy="5576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4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Connecteur droit avec flèche 38"/>
          <p:cNvCxnSpPr/>
          <p:nvPr/>
        </p:nvCxnSpPr>
        <p:spPr>
          <a:xfrm>
            <a:off x="4644008" y="2564904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3851920" y="206084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7596336" y="2636912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7236296" y="1700808"/>
            <a:ext cx="0" cy="648072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55976" y="980728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7346358" y="980728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483768" y="5805055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(Altitude/abscisse)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107504" y="3392408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 SIGNAL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23528" y="3383391"/>
            <a:ext cx="8689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physique qui est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modi-fiée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au passage de l’onde.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3285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Voici quelques exemples d’ondes et de signaux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physiques associés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connaître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4572000" y="5805055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(Altitude/abscisse)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6983760" y="5793180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ou intensité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3" grpId="0" animBg="1"/>
      <p:bldP spid="34" grpId="0"/>
      <p:bldP spid="38913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01614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Voici quelques exemples d’ondes et de signaux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physiques associés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connaître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/>
        </p:nvGraphicFramePr>
        <p:xfrm>
          <a:off x="251520" y="1952248"/>
          <a:ext cx="8784976" cy="1188720"/>
        </p:xfrm>
        <a:graphic>
          <a:graphicData uri="http://schemas.openxmlformats.org/drawingml/2006/table">
            <a:tbl>
              <a:tblPr/>
              <a:tblGrid>
                <a:gridCol w="2256749"/>
                <a:gridCol w="2114532"/>
                <a:gridCol w="2299163"/>
                <a:gridCol w="2114532"/>
              </a:tblGrid>
              <a:tr h="25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mbria"/>
                          <a:ea typeface="Arial Unicode MS"/>
                          <a:cs typeface="Times New Roman"/>
                        </a:rPr>
                        <a:t>Type d’onde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Mécanique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vague, ressort)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Sismique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</a:t>
                      </a:r>
                      <a:r>
                        <a:rPr lang="fr-FR" sz="1800" dirty="0" err="1">
                          <a:latin typeface="Times New Roman"/>
                          <a:ea typeface="Arial Unicode MS"/>
                          <a:cs typeface="Times New Roman"/>
                        </a:rPr>
                        <a:t>trembl</a:t>
                      </a:r>
                      <a:r>
                        <a:rPr lang="fr-FR" sz="1800" baseline="30000" dirty="0" err="1">
                          <a:latin typeface="Times New Roman"/>
                          <a:ea typeface="Arial Unicode MS"/>
                          <a:cs typeface="Times New Roman"/>
                        </a:rPr>
                        <a:t>nt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 de terre)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Electrique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influx nerveux)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Times New Roman"/>
                          <a:ea typeface="Arial Unicode MS"/>
                          <a:cs typeface="Times New Roman"/>
                        </a:rPr>
                        <a:t>Signal = Grandeur Physique modifiée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483768" y="2492687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(Altitude/abscisse)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107504" y="80040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 SIGNAL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23528" y="71023"/>
            <a:ext cx="8689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physique qui est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modi-fiée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au passage de l’onde.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4572000" y="2492687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(Altitude/abscisse)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6983760" y="2480812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ou intensité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251520" y="3284984"/>
          <a:ext cx="7632848" cy="1188720"/>
        </p:xfrm>
        <a:graphic>
          <a:graphicData uri="http://schemas.openxmlformats.org/drawingml/2006/table">
            <a:tbl>
              <a:tblPr/>
              <a:tblGrid>
                <a:gridCol w="2582350"/>
                <a:gridCol w="2419614"/>
                <a:gridCol w="2630884"/>
              </a:tblGrid>
              <a:tr h="25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mbria"/>
                          <a:ea typeface="Arial Unicode MS"/>
                          <a:cs typeface="Times New Roman"/>
                        </a:rPr>
                        <a:t>Type d’onde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mbria"/>
                          <a:ea typeface="Arial Unicode MS"/>
                          <a:cs typeface="Times New Roman"/>
                        </a:rPr>
                        <a:t>Acoustique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r>
                        <a:rPr lang="fr-FR" sz="1800" dirty="0" smtClean="0">
                          <a:latin typeface="Times New Roman"/>
                          <a:ea typeface="Arial Unicode MS"/>
                          <a:cs typeface="Times New Roman"/>
                        </a:rPr>
                        <a:t>: son)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mbria"/>
                          <a:ea typeface="Arial Unicode MS"/>
                          <a:cs typeface="Times New Roman"/>
                        </a:rPr>
                        <a:t>Electromagnétique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r>
                        <a:rPr lang="fr-FR" sz="1800" dirty="0" smtClean="0">
                          <a:latin typeface="Times New Roman"/>
                          <a:ea typeface="Arial Unicode MS"/>
                          <a:cs typeface="Times New Roman"/>
                        </a:rPr>
                        <a:t>: lumière)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Times New Roman"/>
                          <a:ea typeface="Arial Unicode MS"/>
                          <a:cs typeface="Times New Roman"/>
                        </a:rPr>
                        <a:t>Signal = Grandeur Physique modifiée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915816" y="4005064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364088" y="3861048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Champs électrique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magnétique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2" cstate="print"/>
          <a:srcRect l="71819" t="35949" r="6452" b="31044"/>
          <a:stretch>
            <a:fillRect/>
          </a:stretch>
        </p:blipFill>
        <p:spPr bwMode="auto">
          <a:xfrm>
            <a:off x="971600" y="4653136"/>
            <a:ext cx="24759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Polarisation de la lumière - Comment ça marche 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81128"/>
            <a:ext cx="4680520" cy="209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79512" y="537105"/>
            <a:ext cx="8772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1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Pour indiquer comment sont perturbés les points du milieu, on peut représenter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99"/>
          <p:cNvGrpSpPr/>
          <p:nvPr/>
        </p:nvGrpSpPr>
        <p:grpSpPr>
          <a:xfrm>
            <a:off x="0" y="908720"/>
            <a:ext cx="4623512" cy="5040560"/>
            <a:chOff x="0" y="1628800"/>
            <a:chExt cx="4623512" cy="5040560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79512" y="1628800"/>
              <a:ext cx="4444000" cy="9469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5</a:t>
              </a:r>
              <a:r>
                <a:rPr kumimoji="0" lang="fr-FR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 :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Les variations du signal 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itchFamily="66" charset="0"/>
                  <a:cs typeface="Arial" pitchFamily="34" charset="0"/>
                </a:rPr>
                <a:t>en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itchFamily="66" charset="0"/>
                  <a:cs typeface="Arial" pitchFamily="34" charset="0"/>
                </a:rPr>
                <a:t>fonction  de  la  position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endPara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à 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un INSTANT donné</a:t>
              </a:r>
              <a:endParaRPr kumimoji="0" lang="fr-FR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Image 1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36912"/>
              <a:ext cx="4608512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100"/>
          <p:cNvGrpSpPr/>
          <p:nvPr/>
        </p:nvGrpSpPr>
        <p:grpSpPr>
          <a:xfrm>
            <a:off x="4644008" y="908720"/>
            <a:ext cx="4368485" cy="3888432"/>
            <a:chOff x="4644008" y="1628800"/>
            <a:chExt cx="4368485" cy="3888432"/>
          </a:xfrm>
        </p:grpSpPr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4716016" y="1628800"/>
              <a:ext cx="4171081" cy="9361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6</a:t>
              </a:r>
              <a:r>
                <a:rPr kumimoji="0" lang="fr-FR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 </a:t>
              </a:r>
              <a:r>
                <a:rPr kumimoji="0" lang="fr-FR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Les  variations  du  signal  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itchFamily="66" charset="0"/>
                  <a:cs typeface="Arial" pitchFamily="34" charset="0"/>
                </a:rPr>
                <a:t>en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itchFamily="66" charset="0"/>
                  <a:cs typeface="Arial" pitchFamily="34" charset="0"/>
                </a:rPr>
                <a:t>fonction  du  temps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endPara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en 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un 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POINT 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donné</a:t>
              </a:r>
              <a:endParaRPr kumimoji="0" lang="fr-FR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 l="15592" t="50399" r="31488" b="29441"/>
            <a:stretch>
              <a:fillRect/>
            </a:stretch>
          </p:blipFill>
          <p:spPr bwMode="auto">
            <a:xfrm>
              <a:off x="4644008" y="4581128"/>
              <a:ext cx="43684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 l="15592" t="27138" r="31488" b="52702"/>
            <a:stretch>
              <a:fillRect/>
            </a:stretch>
          </p:blipFill>
          <p:spPr bwMode="auto">
            <a:xfrm>
              <a:off x="4644008" y="2636912"/>
              <a:ext cx="43684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 flipV="1">
            <a:off x="5076056" y="2564904"/>
            <a:ext cx="144016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4572000" y="2924944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commence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AutoShape 33"/>
          <p:cNvCxnSpPr>
            <a:cxnSpLocks noChangeShapeType="1"/>
          </p:cNvCxnSpPr>
          <p:nvPr/>
        </p:nvCxnSpPr>
        <p:spPr bwMode="auto">
          <a:xfrm flipH="1" flipV="1">
            <a:off x="6588224" y="2564904"/>
            <a:ext cx="1152128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7739336" y="2852936"/>
            <a:ext cx="158519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finit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6156176" y="2924944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est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AutoShape 33"/>
          <p:cNvCxnSpPr>
            <a:cxnSpLocks noChangeShapeType="1"/>
          </p:cNvCxnSpPr>
          <p:nvPr/>
        </p:nvCxnSpPr>
        <p:spPr bwMode="auto">
          <a:xfrm flipH="1" flipV="1">
            <a:off x="5724128" y="2564904"/>
            <a:ext cx="504056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71" name="Connecteur droit 70"/>
          <p:cNvCxnSpPr/>
          <p:nvPr/>
        </p:nvCxnSpPr>
        <p:spPr>
          <a:xfrm>
            <a:off x="4788024" y="2492896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5220072" y="2276872"/>
            <a:ext cx="432048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652120" y="2276872"/>
            <a:ext cx="86409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6516216" y="2492896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4788024" y="4459146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6982989" y="4293096"/>
            <a:ext cx="469331" cy="166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 flipV="1">
            <a:off x="7380312" y="4293096"/>
            <a:ext cx="936104" cy="166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8316416" y="4459146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AutoShape 33"/>
          <p:cNvCxnSpPr>
            <a:cxnSpLocks noChangeShapeType="1"/>
          </p:cNvCxnSpPr>
          <p:nvPr/>
        </p:nvCxnSpPr>
        <p:spPr bwMode="auto">
          <a:xfrm flipV="1">
            <a:off x="6156176" y="4725144"/>
            <a:ext cx="792088" cy="28803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3" name="Rectangle 34"/>
          <p:cNvSpPr>
            <a:spLocks noChangeArrowheads="1"/>
          </p:cNvSpPr>
          <p:nvPr/>
        </p:nvSpPr>
        <p:spPr bwMode="auto">
          <a:xfrm>
            <a:off x="4572000" y="4797152"/>
            <a:ext cx="1656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commence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AutoShape 33"/>
          <p:cNvCxnSpPr>
            <a:cxnSpLocks noChangeShapeType="1"/>
          </p:cNvCxnSpPr>
          <p:nvPr/>
        </p:nvCxnSpPr>
        <p:spPr bwMode="auto">
          <a:xfrm flipV="1">
            <a:off x="8172400" y="4653136"/>
            <a:ext cx="216024" cy="3600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5" name="Rectangle 34"/>
          <p:cNvSpPr>
            <a:spLocks noChangeArrowheads="1"/>
          </p:cNvSpPr>
          <p:nvPr/>
        </p:nvSpPr>
        <p:spPr bwMode="auto">
          <a:xfrm>
            <a:off x="7712191" y="4941168"/>
            <a:ext cx="15131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</a:t>
            </a: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finit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6228184" y="5301208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est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AutoShape 33"/>
          <p:cNvCxnSpPr>
            <a:cxnSpLocks noChangeShapeType="1"/>
          </p:cNvCxnSpPr>
          <p:nvPr/>
        </p:nvCxnSpPr>
        <p:spPr bwMode="auto">
          <a:xfrm flipV="1">
            <a:off x="6804248" y="4653136"/>
            <a:ext cx="648072" cy="64807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34" name="Rectangle 33"/>
          <p:cNvSpPr/>
          <p:nvPr/>
        </p:nvSpPr>
        <p:spPr>
          <a:xfrm>
            <a:off x="1547664" y="116632"/>
            <a:ext cx="426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2) Représentations d’une onde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51520" y="6093296"/>
            <a:ext cx="874846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Représentations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spatiale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temporelle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ont toujours une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forme inverse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!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058" grpId="0"/>
      <p:bldP spid="62" grpId="0"/>
      <p:bldP spid="67" grpId="0"/>
      <p:bldP spid="103" grpId="0"/>
      <p:bldP spid="105" grpId="0"/>
      <p:bldP spid="106" grpId="0"/>
      <p:bldP spid="34" grpId="0"/>
      <p:bldP spid="3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3055</Words>
  <Application>Microsoft Office PowerPoint</Application>
  <PresentationFormat>Affichage à l'écran (4:3)</PresentationFormat>
  <Paragraphs>527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34</cp:revision>
  <dcterms:created xsi:type="dcterms:W3CDTF">2023-09-04T07:14:01Z</dcterms:created>
  <dcterms:modified xsi:type="dcterms:W3CDTF">2024-09-02T14:16:16Z</dcterms:modified>
</cp:coreProperties>
</file>