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61" r:id="rId4"/>
    <p:sldId id="260" r:id="rId5"/>
    <p:sldId id="263" r:id="rId6"/>
    <p:sldId id="259" r:id="rId7"/>
    <p:sldId id="258" r:id="rId8"/>
    <p:sldId id="268" r:id="rId9"/>
    <p:sldId id="267" r:id="rId10"/>
    <p:sldId id="266" r:id="rId11"/>
    <p:sldId id="269" r:id="rId12"/>
    <p:sldId id="265" r:id="rId13"/>
    <p:sldId id="257" r:id="rId14"/>
    <p:sldId id="264" r:id="rId15"/>
    <p:sldId id="271" r:id="rId16"/>
    <p:sldId id="270" r:id="rId17"/>
    <p:sldId id="272" r:id="rId18"/>
    <p:sldId id="273" r:id="rId19"/>
    <p:sldId id="277" r:id="rId20"/>
    <p:sldId id="276" r:id="rId21"/>
    <p:sldId id="275" r:id="rId22"/>
    <p:sldId id="278" r:id="rId23"/>
    <p:sldId id="309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312" r:id="rId38"/>
    <p:sldId id="292" r:id="rId39"/>
    <p:sldId id="313" r:id="rId40"/>
    <p:sldId id="314" r:id="rId41"/>
    <p:sldId id="315" r:id="rId42"/>
    <p:sldId id="296" r:id="rId43"/>
    <p:sldId id="31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D52F-E8F3-41B7-B6F3-3898642EC3BC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E71D-1386-4583-8905-D48E79CB01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E71D-1386-4583-8905-D48E79CB0131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B7E8-D53C-4265-91E1-FD8645A7ACA5}" type="datetimeFigureOut">
              <a:rPr lang="fr-FR" smtClean="0"/>
              <a:pPr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8F01-E9C3-4007-8501-25759D709C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504" y="1196752"/>
          <a:ext cx="8928992" cy="5196840"/>
        </p:xfrm>
        <a:graphic>
          <a:graphicData uri="http://schemas.openxmlformats.org/drawingml/2006/table">
            <a:tbl>
              <a:tblPr/>
              <a:tblGrid>
                <a:gridCol w="4464496"/>
                <a:gridCol w="4464496"/>
              </a:tblGrid>
              <a:tr h="134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Oxydants et réducteurs, nombre d’oxydation.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oxydant-réducteur.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Exemples d’oxydants et de réducteurs minéraux usuels : nom et formule des ions thiosulfate, permanganate, hypochlorite, du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dichlore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du peroxyde d’hydrogène, du dioxygène, du dihydrogène, des métaux.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à la chaîne d’oxydation des alcools.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Lier la position d’un élément dans le tableau périodique et le caractère oxydant ou réducteur du corps simple correspondant.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Prévoir les nombres d’oxydation extrêmes d’un élément à partir de sa position dans le tableau périodique. Identiﬁer l’oxydant et le réducteur d’un couple.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Pile, tension à vide, potentiel d’électrode, potentiel standard, relation de Nernst.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Réactions électrochimiques aux électrodes.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Diagrammes de prédominance ou d’existence : tracé et exploitation.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Modéliser le fonctionnement d’une pile à partir d’une mesure de tension à vide ou à partir des potentiels d’électrode.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capacité électrique d’une pile.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Réaliser une pile et étudier son fonctionnement.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Dismutation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médiamutation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 son équation.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modélisant une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transformation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en solution aqueuse et déterminer la valeur de sa constante thermodynamique d’équilibre.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Prévoir qualitativement ou quantitativement le caractère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thermodynamiquement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favorisé ou défavorisé d’une réaction d’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à partir des potentiels standard des couples mis en jeu.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Exploitation de diagrammes de prédominance ou d’existence.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Composition d’un système à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Exploiter les diagrammes de prédominance ou d’existence pour 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les espèces incompatibles ou prévoir la nature des espèces majoritaires.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i="1" dirty="0" err="1" smtClean="0">
                          <a:latin typeface="Arial"/>
                          <a:ea typeface="Calibri"/>
                          <a:cs typeface="Times New Roman"/>
                        </a:rPr>
                        <a:t>pliﬁant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éventuellement les calculs à l’aide d’une hypothèse adaptée.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d’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oxydo-réduction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pour </a:t>
                      </a:r>
                      <a:r>
                        <a:rPr lang="fr-FR" sz="1100" b="1" i="1" dirty="0" err="1" smtClean="0">
                          <a:latin typeface="Arial"/>
                          <a:ea typeface="Calibri"/>
                          <a:cs typeface="Times New Roman"/>
                        </a:rPr>
                        <a:t>réali-ser</a:t>
                      </a:r>
                      <a:r>
                        <a:rPr lang="fr-FR" sz="1100" b="1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une analyse qualitative ou quantitative en solution aqueuse.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Inﬂuence du pH sur les propriétés d’oxydo-réduction ; potentiel stan-dard apparent en biologie.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- Relier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le pouvoir oxydant ou réducteur d’un couple à son potentiel </a:t>
                      </a:r>
                      <a:r>
                        <a:rPr lang="fr-FR" sz="1100" i="1" dirty="0" smtClean="0">
                          <a:latin typeface="Arial"/>
                          <a:ea typeface="Calibri"/>
                          <a:cs typeface="Times New Roman"/>
                        </a:rPr>
                        <a:t>standard 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apparent.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-23150" y="78532"/>
            <a:ext cx="9144000" cy="946820"/>
            <a:chOff x="-23150" y="78532"/>
            <a:chExt cx="9144000" cy="946820"/>
          </a:xfrm>
        </p:grpSpPr>
        <p:grpSp>
          <p:nvGrpSpPr>
            <p:cNvPr id="7" name="Groupe 6"/>
            <p:cNvGrpSpPr/>
            <p:nvPr/>
          </p:nvGrpSpPr>
          <p:grpSpPr>
            <a:xfrm>
              <a:off x="-23150" y="116632"/>
              <a:ext cx="9144000" cy="908720"/>
              <a:chOff x="-23150" y="116632"/>
              <a:chExt cx="9144000" cy="9087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3" t="31080" r="6291" b="53800"/>
              <a:stretch>
                <a:fillRect/>
              </a:stretch>
            </p:blipFill>
            <p:spPr bwMode="auto">
              <a:xfrm>
                <a:off x="-23150" y="116632"/>
                <a:ext cx="9144000" cy="90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35696" y="16648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57338" y="78532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06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76078" y="5373216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5368751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233" y="5401022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583203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6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</a:t>
            </a:r>
            <a:r>
              <a:rPr lang="fr-FR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n.o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des différents éléments chimiques rencontrés dans les espèces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Mg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Cr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Cl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S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96" y="5660157"/>
            <a:ext cx="1368152" cy="8651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5373216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740352" y="5661248"/>
            <a:ext cx="1296144" cy="863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364170" y="5930228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331756" y="6280177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112346" y="5402089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flipH="1">
            <a:off x="5590058" y="5402089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66" y="6026285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9512" y="1916832"/>
            <a:ext cx="8856984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 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</a:t>
            </a:r>
            <a:r>
              <a:rPr lang="fr-FR" sz="2000" i="1" dirty="0" smtClean="0">
                <a:latin typeface="Arial Narrow" pitchFamily="34" charset="0"/>
              </a:rPr>
              <a:t> :</a:t>
            </a:r>
            <a:r>
              <a:rPr lang="fr-FR" sz="2000" dirty="0" smtClean="0">
                <a:latin typeface="Arial Narrow" pitchFamily="34" charset="0"/>
              </a:rPr>
              <a:t> Pour attribuer un </a:t>
            </a:r>
            <a:r>
              <a:rPr lang="fr-FR" sz="2000" dirty="0" err="1" smtClean="0">
                <a:latin typeface="Arial Narrow" pitchFamily="34" charset="0"/>
              </a:rPr>
              <a:t>n.o</a:t>
            </a:r>
            <a:r>
              <a:rPr lang="fr-FR" sz="2000" dirty="0" smtClean="0">
                <a:latin typeface="Arial Narrow" pitchFamily="34" charset="0"/>
              </a:rPr>
              <a:t>. à un élément chimique, </a:t>
            </a:r>
            <a:r>
              <a:rPr lang="fr-FR" sz="2000" b="1" u="heavy" dirty="0" smtClean="0">
                <a:latin typeface="Arial Narrow" pitchFamily="34" charset="0"/>
              </a:rPr>
              <a:t>attribuer virtuellement les électrons de chaque liaison à l’élément le plus électronégatif</a:t>
            </a:r>
            <a:r>
              <a:rPr lang="fr-FR" sz="2000" dirty="0" smtClean="0">
                <a:latin typeface="Arial Narrow" pitchFamily="34" charset="0"/>
              </a:rPr>
              <a:t>.</a:t>
            </a:r>
            <a:r>
              <a:rPr lang="fr-FR" sz="1050" dirty="0" smtClean="0">
                <a:latin typeface="Arial Narrow" pitchFamily="34" charset="0"/>
              </a:rPr>
              <a:t> </a:t>
            </a:r>
          </a:p>
          <a:p>
            <a:pPr algn="just">
              <a:spcAft>
                <a:spcPts val="0"/>
              </a:spcAft>
              <a:defRPr/>
            </a:pPr>
            <a:endParaRPr lang="fr-FR" sz="105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                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corps simple</a:t>
            </a:r>
            <a:r>
              <a:rPr lang="fr-FR" sz="2000" dirty="0">
                <a:latin typeface="Arial Narrow" pitchFamily="34" charset="0"/>
              </a:rPr>
              <a:t> (ex : N</a:t>
            </a:r>
            <a:r>
              <a:rPr lang="fr-FR" sz="2000" baseline="-25000" dirty="0">
                <a:latin typeface="Arial Narrow" pitchFamily="34" charset="0"/>
              </a:rPr>
              <a:t>2</a:t>
            </a:r>
            <a:r>
              <a:rPr lang="fr-FR" sz="2000" dirty="0">
                <a:latin typeface="Arial Narrow" pitchFamily="34" charset="0"/>
              </a:rPr>
              <a:t>, O</a:t>
            </a:r>
            <a:r>
              <a:rPr lang="fr-FR" sz="2000" baseline="-25000" dirty="0">
                <a:latin typeface="Arial Narrow" pitchFamily="34" charset="0"/>
              </a:rPr>
              <a:t>3</a:t>
            </a:r>
            <a:r>
              <a:rPr lang="fr-FR" sz="2000" dirty="0">
                <a:latin typeface="Arial Narrow" pitchFamily="34" charset="0"/>
              </a:rPr>
              <a:t>, …) : le </a:t>
            </a:r>
            <a:r>
              <a:rPr lang="fr-FR" sz="2000" b="1" dirty="0" err="1">
                <a:solidFill>
                  <a:srgbClr val="00800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d’un élément chimique est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nul</a:t>
            </a:r>
            <a:r>
              <a:rPr lang="fr-FR" sz="2000" dirty="0">
                <a:solidFill>
                  <a:srgbClr val="008000"/>
                </a:solidFill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	      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 smtClean="0">
                <a:latin typeface="Arial Narrow" pitchFamily="34" charset="0"/>
              </a:rPr>
              <a:t>Dans une entité monoatomique</a:t>
            </a:r>
            <a:r>
              <a:rPr lang="fr-FR" sz="2000" dirty="0" smtClean="0">
                <a:latin typeface="Arial Narrow" pitchFamily="34" charset="0"/>
              </a:rPr>
              <a:t> : le </a:t>
            </a:r>
            <a:r>
              <a:rPr lang="fr-FR" sz="2000" b="1" dirty="0" err="1" smtClean="0">
                <a:solidFill>
                  <a:srgbClr val="0070C0"/>
                </a:solidFill>
                <a:latin typeface="Arial Narrow" pitchFamily="34" charset="0"/>
              </a:rPr>
              <a:t>n.o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fr-FR" sz="2000" dirty="0" smtClean="0">
                <a:latin typeface="Arial Narrow" pitchFamily="34" charset="0"/>
              </a:rPr>
              <a:t> de l’élément est égal à la 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charge  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                  algébrique de l’entité</a:t>
            </a:r>
            <a:r>
              <a:rPr lang="fr-FR" sz="2000" dirty="0" smtClean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     </a:t>
            </a:r>
            <a:r>
              <a:rPr lang="fr-FR" sz="2000" b="1" dirty="0" smtClean="0">
                <a:latin typeface="Arial Narrow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u="sng" dirty="0">
                <a:latin typeface="Arial Narrow" pitchFamily="34" charset="0"/>
              </a:rPr>
              <a:t>Dans un édifice </a:t>
            </a:r>
            <a:r>
              <a:rPr lang="fr-FR" sz="2000" u="sng" dirty="0" err="1">
                <a:latin typeface="Arial Narrow" pitchFamily="34" charset="0"/>
              </a:rPr>
              <a:t>polyatomique</a:t>
            </a:r>
            <a:r>
              <a:rPr lang="fr-FR" sz="2000" dirty="0">
                <a:latin typeface="Arial Narrow" pitchFamily="34" charset="0"/>
              </a:rPr>
              <a:t> </a:t>
            </a:r>
            <a:r>
              <a:rPr lang="fr-FR" sz="2000" dirty="0" smtClean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somme des </a:t>
            </a:r>
            <a:r>
              <a:rPr lang="fr-FR" sz="2000" b="1" dirty="0" err="1">
                <a:solidFill>
                  <a:srgbClr val="7030A0"/>
                </a:solidFill>
                <a:latin typeface="Arial Narrow" pitchFamily="34" charset="0"/>
              </a:rPr>
              <a:t>n.o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.</a:t>
            </a:r>
            <a:r>
              <a:rPr lang="fr-FR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des éléments chimiques </a:t>
            </a:r>
            <a:endParaRPr lang="fr-FR" sz="2000" dirty="0" smtClean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              est </a:t>
            </a:r>
            <a:r>
              <a:rPr lang="fr-FR" sz="2000" dirty="0">
                <a:latin typeface="Arial Narrow" pitchFamily="34" charset="0"/>
              </a:rPr>
              <a:t>égale à la </a:t>
            </a:r>
            <a:r>
              <a:rPr lang="fr-FR" sz="2000" b="1" dirty="0">
                <a:solidFill>
                  <a:srgbClr val="7030A0"/>
                </a:solidFill>
                <a:latin typeface="Arial Narrow" pitchFamily="34" charset="0"/>
              </a:rPr>
              <a:t>charge de l’espèce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1296144" cy="16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2315094" y="5430935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07504" y="71798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99258" y="685145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0949" y="5934991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55022" y="627597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425783" y="5944517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6452681" y="62944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5919" y="594928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9992" y="629026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84695" y="6112346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" grpId="1" animBg="1"/>
      <p:bldP spid="3" grpId="0" animBg="1"/>
      <p:bldP spid="6" grpId="0" animBg="1"/>
      <p:bldP spid="8" grpId="0"/>
      <p:bldP spid="10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1"/>
          <p:cNvSpPr txBox="1">
            <a:spLocks noChangeArrowheads="1"/>
          </p:cNvSpPr>
          <p:nvPr/>
        </p:nvSpPr>
        <p:spPr bwMode="auto">
          <a:xfrm>
            <a:off x="66675" y="3356992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3" name="Text Box 2"/>
          <p:cNvSpPr txBox="1">
            <a:spLocks noChangeArrowheads="1"/>
          </p:cNvSpPr>
          <p:nvPr/>
        </p:nvSpPr>
        <p:spPr bwMode="auto">
          <a:xfrm>
            <a:off x="3131468" y="3259138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4" name="Text Box 3"/>
          <p:cNvSpPr txBox="1">
            <a:spLocks noChangeArrowheads="1"/>
          </p:cNvSpPr>
          <p:nvPr/>
        </p:nvSpPr>
        <p:spPr bwMode="auto">
          <a:xfrm>
            <a:off x="38104" y="1412875"/>
            <a:ext cx="3924300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45" name="Text Box 4"/>
          <p:cNvSpPr txBox="1">
            <a:spLocks noChangeArrowheads="1"/>
          </p:cNvSpPr>
          <p:nvPr/>
        </p:nvSpPr>
        <p:spPr bwMode="auto">
          <a:xfrm>
            <a:off x="4067175" y="1412875"/>
            <a:ext cx="4968875" cy="1800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4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47" y="1423989"/>
            <a:ext cx="1879358" cy="14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49388"/>
            <a:ext cx="29527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63727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950" y="3319463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Text Box 9"/>
          <p:cNvSpPr txBox="1">
            <a:spLocks noChangeArrowheads="1"/>
          </p:cNvSpPr>
          <p:nvPr/>
        </p:nvSpPr>
        <p:spPr bwMode="auto">
          <a:xfrm>
            <a:off x="7524328" y="3284984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356992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orme libre 31"/>
          <p:cNvSpPr/>
          <p:nvPr/>
        </p:nvSpPr>
        <p:spPr>
          <a:xfrm>
            <a:off x="251520" y="1988840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101327" y="1993603"/>
            <a:ext cx="144016" cy="245939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Forme libre 33"/>
          <p:cNvSpPr/>
          <p:nvPr/>
        </p:nvSpPr>
        <p:spPr>
          <a:xfrm flipH="1">
            <a:off x="1586331" y="1958925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Forme libre 52"/>
          <p:cNvSpPr/>
          <p:nvPr/>
        </p:nvSpPr>
        <p:spPr>
          <a:xfrm flipH="1">
            <a:off x="764539" y="1963688"/>
            <a:ext cx="144016" cy="31794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5400000" flipH="1">
            <a:off x="927596" y="1634699"/>
            <a:ext cx="2619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Forme libre 66"/>
          <p:cNvSpPr/>
          <p:nvPr/>
        </p:nvSpPr>
        <p:spPr>
          <a:xfrm rot="5400000">
            <a:off x="941090" y="2130025"/>
            <a:ext cx="223837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523557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5791200" y="2092325"/>
            <a:ext cx="211138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0" name="Forme libre 69"/>
          <p:cNvSpPr/>
          <p:nvPr/>
        </p:nvSpPr>
        <p:spPr>
          <a:xfrm flipH="1">
            <a:off x="4672013" y="210185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6372225" y="2101850"/>
            <a:ext cx="2159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Forme libre 71"/>
          <p:cNvSpPr/>
          <p:nvPr/>
        </p:nvSpPr>
        <p:spPr>
          <a:xfrm rot="5400000" flipH="1">
            <a:off x="4959350" y="1785938"/>
            <a:ext cx="261938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Forme libre 72"/>
          <p:cNvSpPr/>
          <p:nvPr/>
        </p:nvSpPr>
        <p:spPr>
          <a:xfrm rot="5400000">
            <a:off x="4983163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Forme libre 73"/>
          <p:cNvSpPr/>
          <p:nvPr/>
        </p:nvSpPr>
        <p:spPr>
          <a:xfrm rot="5400000" flipH="1">
            <a:off x="6049169" y="1786731"/>
            <a:ext cx="261938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5" name="Forme libre 74"/>
          <p:cNvSpPr/>
          <p:nvPr/>
        </p:nvSpPr>
        <p:spPr>
          <a:xfrm rot="5400000">
            <a:off x="6072188" y="2362200"/>
            <a:ext cx="2238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779463" y="347642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7" name="Forme libre 76"/>
          <p:cNvSpPr/>
          <p:nvPr/>
        </p:nvSpPr>
        <p:spPr>
          <a:xfrm flipH="1">
            <a:off x="1998663" y="3489127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1450975" y="3449439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Forme libre 78"/>
          <p:cNvSpPr/>
          <p:nvPr/>
        </p:nvSpPr>
        <p:spPr>
          <a:xfrm rot="5400000">
            <a:off x="4129882" y="4323556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0" name="Forme libre 79"/>
          <p:cNvSpPr/>
          <p:nvPr/>
        </p:nvSpPr>
        <p:spPr>
          <a:xfrm flipH="1">
            <a:off x="3779838" y="3949700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4265613" y="3949700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" name="Forme libre 81"/>
          <p:cNvSpPr/>
          <p:nvPr/>
        </p:nvSpPr>
        <p:spPr>
          <a:xfrm rot="5400000" flipH="1">
            <a:off x="4024313" y="3633787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8244408" y="3356992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07950" y="5148200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6" name="ZoneTexte 3"/>
          <p:cNvSpPr txBox="1">
            <a:spLocks noChangeArrowheads="1"/>
          </p:cNvSpPr>
          <p:nvPr/>
        </p:nvSpPr>
        <p:spPr bwMode="auto">
          <a:xfrm>
            <a:off x="323850" y="5459357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3"/>
          <p:cNvSpPr txBox="1">
            <a:spLocks noChangeArrowheads="1"/>
          </p:cNvSpPr>
          <p:nvPr/>
        </p:nvSpPr>
        <p:spPr bwMode="auto">
          <a:xfrm>
            <a:off x="250825" y="6094413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1476078" y="44624"/>
            <a:ext cx="3023914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4572000" y="40159"/>
            <a:ext cx="3096344" cy="130060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5233" y="72430"/>
            <a:ext cx="1735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35496" y="331565"/>
            <a:ext cx="1368152" cy="8651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 dirty="0"/>
              <a:t>Mg</a:t>
            </a:r>
            <a:r>
              <a:rPr lang="fr-FR" sz="2000" b="1" baseline="30000" dirty="0"/>
              <a:t> 2+</a:t>
            </a:r>
          </a:p>
        </p:txBody>
      </p:sp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877" y="44624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7740352" y="332656"/>
            <a:ext cx="1296144" cy="863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 b="1"/>
              <a:t>Cl</a:t>
            </a:r>
            <a:r>
              <a:rPr lang="fr-FR" sz="2000" b="1" baseline="30000"/>
              <a:t> –</a:t>
            </a:r>
            <a:endParaRPr lang="fr-FR" sz="2800"/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>
            <a:off x="3364170" y="601636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331756" y="951585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6112346" y="73497"/>
            <a:ext cx="2873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8" name="Forme libre 97"/>
          <p:cNvSpPr/>
          <p:nvPr/>
        </p:nvSpPr>
        <p:spPr>
          <a:xfrm flipH="1">
            <a:off x="5590058" y="73497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6666" y="697693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no(Mg) =</a:t>
            </a:r>
            <a:r>
              <a:rPr lang="fr-FR" b="1" dirty="0" smtClean="0">
                <a:solidFill>
                  <a:srgbClr val="008000"/>
                </a:solidFill>
              </a:rPr>
              <a:t> 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70949" y="606399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55022" y="947387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6425783" y="615925"/>
            <a:ext cx="131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6452681" y="965874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15919" y="620688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499992" y="9616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7784695" y="783754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</a:t>
            </a:r>
            <a:r>
              <a:rPr lang="fr-FR" b="1" dirty="0" smtClean="0">
                <a:solidFill>
                  <a:srgbClr val="008000"/>
                </a:solidFill>
              </a:rPr>
              <a:t> 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7" name="Rectangle 23"/>
          <p:cNvSpPr>
            <a:spLocks noChangeArrowheads="1"/>
          </p:cNvSpPr>
          <p:nvPr/>
        </p:nvSpPr>
        <p:spPr bwMode="auto">
          <a:xfrm>
            <a:off x="2744676" y="166746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31640" y="141277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699792" y="258611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331640" y="229808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Rectangle 25"/>
          <p:cNvSpPr>
            <a:spLocks noChangeArrowheads="1"/>
          </p:cNvSpPr>
          <p:nvPr/>
        </p:nvSpPr>
        <p:spPr bwMode="auto">
          <a:xfrm>
            <a:off x="2659534" y="2909302"/>
            <a:ext cx="132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27584" y="290373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7569212" y="2852936"/>
            <a:ext cx="139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no(Cr)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948264" y="2564904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Cr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7740352" y="1700808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020272" y="14127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>
            <a:off x="1924013" y="3999731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36512" y="400506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1926754" y="4365104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436510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5661645" y="3553966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41565" y="32659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733746" y="4211796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46469" y="3923764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5585974" y="4797152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44008" y="450912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7762921" y="4581128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467179" y="4005064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</a:t>
            </a:r>
          </a:p>
          <a:p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3" grpId="0" animBg="1"/>
      <p:bldP spid="5144" grpId="0" animBg="1"/>
      <p:bldP spid="5145" grpId="0" animBg="1"/>
      <p:bldP spid="5150" grpId="0" animBg="1"/>
      <p:bldP spid="84" grpId="0" animBg="1"/>
      <p:bldP spid="86" grpId="0"/>
      <p:bldP spid="9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892986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7950" y="2134328"/>
            <a:ext cx="8928100" cy="16866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b="1" dirty="0">
                <a:sym typeface="Wingdings" pitchFamily="2" charset="2"/>
              </a:rPr>
              <a:t>Petit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raccourci</a:t>
            </a:r>
            <a:r>
              <a:rPr lang="fr-FR" sz="2000" b="1" dirty="0">
                <a:sym typeface="Wingdings" pitchFamily="2" charset="2"/>
              </a:rPr>
              <a:t> utile ! </a:t>
            </a:r>
            <a:r>
              <a:rPr lang="fr-FR" sz="2000" dirty="0">
                <a:sym typeface="Wingdings" pitchFamily="2" charset="2"/>
              </a:rPr>
              <a:t>La plupart du </a:t>
            </a:r>
            <a:r>
              <a:rPr lang="fr-FR" sz="2000" dirty="0" smtClean="0">
                <a:sym typeface="Wingdings" pitchFamily="2" charset="2"/>
              </a:rPr>
              <a:t>temps, dans les entités </a:t>
            </a:r>
            <a:r>
              <a:rPr lang="fr-FR" sz="2000" dirty="0" err="1" smtClean="0">
                <a:sym typeface="Wingdings" pitchFamily="2" charset="2"/>
              </a:rPr>
              <a:t>polyatomiques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l’hydrogène vaut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/>
              <a:t>Le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de l’oxygène vaut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323850" y="2445485"/>
            <a:ext cx="8640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moins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250825" y="3080541"/>
            <a:ext cx="8821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sauf quand il est lié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autant ou plus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électronégatif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lui.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5708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79712" y="511712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5117122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7704" y="475708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5621178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1979712" y="5981218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0152" y="598121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5736" y="562117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66675" y="179348"/>
            <a:ext cx="2993157" cy="15118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131468" y="81494"/>
            <a:ext cx="4320852" cy="18716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6083"/>
            <a:ext cx="1992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0" y="141819"/>
            <a:ext cx="188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4328" y="107340"/>
            <a:ext cx="151216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79348"/>
            <a:ext cx="10810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orme libre 41"/>
          <p:cNvSpPr/>
          <p:nvPr/>
        </p:nvSpPr>
        <p:spPr>
          <a:xfrm>
            <a:off x="779463" y="298783"/>
            <a:ext cx="215900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Forme libre 42"/>
          <p:cNvSpPr/>
          <p:nvPr/>
        </p:nvSpPr>
        <p:spPr>
          <a:xfrm flipH="1">
            <a:off x="1998663" y="311483"/>
            <a:ext cx="211137" cy="461962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450975" y="271795"/>
            <a:ext cx="73025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Forme libre 44"/>
          <p:cNvSpPr/>
          <p:nvPr/>
        </p:nvSpPr>
        <p:spPr>
          <a:xfrm rot="5400000">
            <a:off x="4129882" y="1145912"/>
            <a:ext cx="100012" cy="44767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Forme libre 45"/>
          <p:cNvSpPr/>
          <p:nvPr/>
        </p:nvSpPr>
        <p:spPr>
          <a:xfrm flipH="1">
            <a:off x="3779838" y="772056"/>
            <a:ext cx="211137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4265613" y="772056"/>
            <a:ext cx="152400" cy="461963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Forme libre 47"/>
          <p:cNvSpPr/>
          <p:nvPr/>
        </p:nvSpPr>
        <p:spPr>
          <a:xfrm rot="5400000" flipH="1">
            <a:off x="4024313" y="456143"/>
            <a:ext cx="260350" cy="46037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8244408" y="179348"/>
            <a:ext cx="71438" cy="555625"/>
          </a:xfrm>
          <a:custGeom>
            <a:avLst/>
            <a:gdLst>
              <a:gd name="connsiteX0" fmla="*/ 0 w 163512"/>
              <a:gd name="connsiteY0" fmla="*/ 0 h 771525"/>
              <a:gd name="connsiteX1" fmla="*/ 161925 w 163512"/>
              <a:gd name="connsiteY1" fmla="*/ 95250 h 771525"/>
              <a:gd name="connsiteX2" fmla="*/ 9525 w 163512"/>
              <a:gd name="connsiteY2" fmla="*/ 200025 h 771525"/>
              <a:gd name="connsiteX3" fmla="*/ 161925 w 163512"/>
              <a:gd name="connsiteY3" fmla="*/ 295275 h 771525"/>
              <a:gd name="connsiteX4" fmla="*/ 19050 w 163512"/>
              <a:gd name="connsiteY4" fmla="*/ 400050 h 771525"/>
              <a:gd name="connsiteX5" fmla="*/ 152400 w 163512"/>
              <a:gd name="connsiteY5" fmla="*/ 485775 h 771525"/>
              <a:gd name="connsiteX6" fmla="*/ 9525 w 163512"/>
              <a:gd name="connsiteY6" fmla="*/ 590550 h 771525"/>
              <a:gd name="connsiteX7" fmla="*/ 161925 w 163512"/>
              <a:gd name="connsiteY7" fmla="*/ 685800 h 771525"/>
              <a:gd name="connsiteX8" fmla="*/ 9525 w 163512"/>
              <a:gd name="connsiteY8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" h="771525">
                <a:moveTo>
                  <a:pt x="0" y="0"/>
                </a:moveTo>
                <a:cubicBezTo>
                  <a:pt x="80169" y="30956"/>
                  <a:pt x="160338" y="61913"/>
                  <a:pt x="161925" y="95250"/>
                </a:cubicBezTo>
                <a:cubicBezTo>
                  <a:pt x="163512" y="128587"/>
                  <a:pt x="9525" y="166688"/>
                  <a:pt x="9525" y="200025"/>
                </a:cubicBezTo>
                <a:cubicBezTo>
                  <a:pt x="9525" y="233362"/>
                  <a:pt x="160338" y="261938"/>
                  <a:pt x="161925" y="295275"/>
                </a:cubicBezTo>
                <a:cubicBezTo>
                  <a:pt x="163512" y="328612"/>
                  <a:pt x="20638" y="368300"/>
                  <a:pt x="19050" y="400050"/>
                </a:cubicBezTo>
                <a:cubicBezTo>
                  <a:pt x="17462" y="431800"/>
                  <a:pt x="153988" y="454025"/>
                  <a:pt x="152400" y="485775"/>
                </a:cubicBezTo>
                <a:cubicBezTo>
                  <a:pt x="150812" y="517525"/>
                  <a:pt x="7938" y="557213"/>
                  <a:pt x="9525" y="590550"/>
                </a:cubicBezTo>
                <a:cubicBezTo>
                  <a:pt x="11112" y="623887"/>
                  <a:pt x="161925" y="655638"/>
                  <a:pt x="161925" y="685800"/>
                </a:cubicBezTo>
                <a:cubicBezTo>
                  <a:pt x="161925" y="715962"/>
                  <a:pt x="9525" y="771525"/>
                  <a:pt x="9525" y="771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924013" y="822087"/>
            <a:ext cx="115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no(H)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36512" y="82742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1926754" y="1187460"/>
            <a:ext cx="116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18746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5661645" y="376322"/>
            <a:ext cx="1252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no(O) = </a:t>
            </a:r>
            <a:r>
              <a:rPr lang="fr-FR" b="1" dirty="0" smtClean="0">
                <a:solidFill>
                  <a:srgbClr val="008000"/>
                </a:solidFill>
              </a:rPr>
              <a:t>–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41565" y="8829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5733746" y="1034152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</a:rPr>
              <a:t>+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46469" y="746120"/>
            <a:ext cx="25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central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5585974" y="161950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no(S) = 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44008" y="133147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fr-FR" baseline="-25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du bas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7762921" y="1403484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 smtClean="0">
                <a:solidFill>
                  <a:srgbClr val="008000"/>
                </a:solidFill>
                <a:latin typeface="Arial Narrow" pitchFamily="34" charset="0"/>
              </a:rPr>
              <a:t>no(Cl) = </a:t>
            </a:r>
            <a:r>
              <a:rPr lang="fr-FR" b="1" dirty="0" smtClean="0">
                <a:solidFill>
                  <a:srgbClr val="008000"/>
                </a:solidFill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67179" y="827420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fr-FR" baseline="30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baseline="-25000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lieu </a:t>
            </a:r>
          </a:p>
          <a:p>
            <a:r>
              <a:rPr lang="fr-FR" dirty="0" smtClean="0"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7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905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52826"/>
            <a:ext cx="471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Nombres d’oxydation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extrêmes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0" y="2803664"/>
            <a:ext cx="8928100" cy="15933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sym typeface="Wingdings" pitchFamily="2" charset="2"/>
              </a:rPr>
              <a:t>Pour les éléments des trois premières périodes du tableau </a:t>
            </a:r>
            <a:r>
              <a:rPr lang="fr-FR" sz="2000" dirty="0" err="1" smtClean="0">
                <a:sym typeface="Wingdings" pitchFamily="2" charset="2"/>
              </a:rPr>
              <a:t>périosique</a:t>
            </a:r>
            <a:r>
              <a:rPr lang="fr-FR" sz="2000" dirty="0" smtClean="0">
                <a:sym typeface="Wingdings" pitchFamily="2" charset="2"/>
              </a:rPr>
              <a:t> :</a:t>
            </a:r>
          </a:p>
          <a:p>
            <a:pPr algn="just"/>
            <a:r>
              <a:rPr lang="fr-FR" sz="2000" dirty="0" smtClean="0">
                <a:sym typeface="Wingdings" pitchFamily="2" charset="2"/>
              </a:rPr>
              <a:t></a:t>
            </a:r>
            <a:r>
              <a:rPr lang="fr-FR" sz="2000" dirty="0" smtClean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maximal</a:t>
            </a:r>
            <a:r>
              <a:rPr lang="fr-FR" sz="2000" dirty="0"/>
              <a:t> :</a:t>
            </a:r>
          </a:p>
          <a:p>
            <a:pPr algn="just"/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dirty="0">
                <a:sym typeface="Wingdings" pitchFamily="2" charset="2"/>
              </a:rPr>
              <a:t></a:t>
            </a:r>
            <a:r>
              <a:rPr lang="fr-FR" sz="2000" dirty="0"/>
              <a:t> </a:t>
            </a:r>
            <a:r>
              <a:rPr lang="fr-FR" sz="2000" i="1" u="sng" dirty="0" err="1"/>
              <a:t>n.o</a:t>
            </a:r>
            <a:r>
              <a:rPr lang="fr-FR" sz="2000" i="1" u="sng" dirty="0"/>
              <a:t>. minimal</a:t>
            </a:r>
            <a:r>
              <a:rPr lang="fr-FR" sz="2000" dirty="0"/>
              <a:t> :</a:t>
            </a:r>
          </a:p>
          <a:p>
            <a:pPr algn="just"/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2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49605" y="3089323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7152"/>
            <a:ext cx="7622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7033" y="5445224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0383" y="6457890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Appliquer ce « raccourci » pour trouver le nombre d’oxydation du soufre dans l’acide sulfurique puis du chrome dans l’ion dichromate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Cr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7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 2 –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ookmanOldStyle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2696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052736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(+I)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1052736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6926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no(H)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no(O) = 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55679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	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1979712" y="1916832"/>
            <a:ext cx="41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no(Cr)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1916832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= + VI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5736" y="155679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no(Cr)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no(O)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II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5" name="ZoneTexte 3"/>
          <p:cNvSpPr txBox="1">
            <a:spLocks noChangeArrowheads="1"/>
          </p:cNvSpPr>
          <p:nvPr/>
        </p:nvSpPr>
        <p:spPr bwMode="auto">
          <a:xfrm>
            <a:off x="1824121" y="3711687"/>
            <a:ext cx="7057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de cet élément chimique devenu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lectronique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gaz noble qui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SUCCEDE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7984" y="5445224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6457890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877272"/>
            <a:ext cx="787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40152" y="3717032"/>
            <a:ext cx="302433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012160" y="2564904"/>
            <a:ext cx="3131840" cy="1008112"/>
            <a:chOff x="6012160" y="2564904"/>
            <a:chExt cx="3131840" cy="1008112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024336" cy="936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6012160" y="2564904"/>
              <a:ext cx="31318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Oxydation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= 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augmenta-tion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du no de l’élément chimique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nombres d’oxydation extrêmes du chlore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17).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102"/>
            <a:ext cx="9324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précède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le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10).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isoélectro-nique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du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Néon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perdre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7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endParaRPr lang="fr-FR" sz="2000" b="1" u="sng" baseline="30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863" y="643838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160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: ClO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216" y="1438484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Exemple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64383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max</a:t>
            </a: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= +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143848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donc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n.o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u="sng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min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=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u="sng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3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gaz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noble qui suit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est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(Z = 18). Pour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devenir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isoélectronique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l’Argon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chlore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doit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gagner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1 e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baseline="30000" dirty="0">
              <a:latin typeface="+mn-lt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32856"/>
            <a:ext cx="8656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Utiliser les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n.o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pour repérer une oxydation ou une réduction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3861048"/>
            <a:ext cx="5652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Cl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79712" y="3140968"/>
            <a:ext cx="51845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0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(Al) = + III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75656" y="4293096"/>
            <a:ext cx="64807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+ I                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(Cl)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40152" y="3717032"/>
            <a:ext cx="3024336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diminution du no de l’élément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chimi-que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636912"/>
            <a:ext cx="36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Oxydation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</a:t>
            </a:r>
            <a:r>
              <a:rPr kumimoji="0" lang="fr-FR" sz="2000" b="0" i="1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284984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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Réduction de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Cl</a:t>
            </a:r>
            <a:r>
              <a:rPr lang="fr-FR" sz="2000" u="sng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u="sng" baseline="-25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47864" y="2660062"/>
            <a:ext cx="288032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 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(s)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915816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83968" y="2996952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971600" y="4221088"/>
            <a:ext cx="504056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851920" y="4221088"/>
            <a:ext cx="576064" cy="21602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827584" y="4869160"/>
            <a:ext cx="7364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1208"/>
            <a:ext cx="14128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678981" cy="15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301208"/>
            <a:ext cx="14469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5661248"/>
            <a:ext cx="827584" cy="8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949280"/>
            <a:ext cx="1416896" cy="2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lèche droite 34"/>
          <p:cNvSpPr/>
          <p:nvPr/>
        </p:nvSpPr>
        <p:spPr>
          <a:xfrm>
            <a:off x="1691680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>
            <a:off x="3707904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5724128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7740352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27325" y="6165304"/>
            <a:ext cx="206494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195736" y="6165304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139952" y="6174321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156176" y="6171331"/>
            <a:ext cx="224519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IV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601" grpId="0"/>
      <p:bldP spid="25603" grpId="0"/>
      <p:bldP spid="25607" grpId="0"/>
      <p:bldP spid="25602" grpId="0"/>
      <p:bldP spid="25606" grpId="0"/>
      <p:bldP spid="25608" grpId="0"/>
      <p:bldP spid="25615" grpId="0"/>
      <p:bldP spid="25618" grpId="0"/>
      <p:bldP spid="25619" grpId="0"/>
      <p:bldP spid="35" grpId="0" animBg="1"/>
      <p:bldP spid="36" grpId="0" animBg="1"/>
      <p:bldP spid="37" grpId="0" animBg="1"/>
      <p:bldP spid="38" grpId="0" animBg="1"/>
      <p:bldP spid="25620" grpId="0"/>
      <p:bldP spid="25621" grpId="0"/>
      <p:bldP spid="25622" grpId="0"/>
      <p:bldP spid="25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827584" y="-99392"/>
            <a:ext cx="7364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Application à la CHAINE D’OXYDATION DES ALCOOLS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14128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678981" cy="15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14469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92696"/>
            <a:ext cx="827584" cy="8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80728"/>
            <a:ext cx="1416896" cy="2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1691680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707904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724128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740352" y="9807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38900" y="1196752"/>
            <a:ext cx="206494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195736" y="1196752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0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139952" y="1205769"/>
            <a:ext cx="20622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156176" y="1202779"/>
            <a:ext cx="224519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IV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3016"/>
            <a:ext cx="1965247" cy="16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2"/>
            <a:ext cx="1881677" cy="15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844824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916832"/>
            <a:ext cx="1694318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348880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645024"/>
            <a:ext cx="17361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41553"/>
            <a:ext cx="1934245" cy="161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661248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èche droite 26"/>
          <p:cNvSpPr/>
          <p:nvPr/>
        </p:nvSpPr>
        <p:spPr>
          <a:xfrm>
            <a:off x="1979712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4427984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2051720" y="59492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123728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6804248" y="25649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4716016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2887" y="2818211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–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55776" y="2852936"/>
            <a:ext cx="198887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860032" y="2852936"/>
            <a:ext cx="2185714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4003" y="4474395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n.o. (C) = 0</a:t>
            </a: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771800" y="4581128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2887" y="6165304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23928" y="5013176"/>
            <a:ext cx="504056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95936" y="5013176"/>
            <a:ext cx="49685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Toutes ces réactions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OXYDA-TIONS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du carbone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fonction-nel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Les réactions écrites dans le sens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in-verse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REDUCTIONS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8674" grpId="0"/>
      <p:bldP spid="28675" grpId="0"/>
      <p:bldP spid="28676" grpId="0"/>
      <p:bldP spid="28677" grpId="0"/>
      <p:bldP spid="28678" grpId="0"/>
      <p:bldP spid="28679" grpId="0"/>
      <p:bldP spid="28680" grpId="0" animBg="1"/>
      <p:bldP spid="28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965247" cy="164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624"/>
            <a:ext cx="1671403" cy="9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1153"/>
            <a:ext cx="1934245" cy="161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060848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936104" cy="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2051720" y="2348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123728" y="6926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716016" y="6926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4003" y="873995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n.o. (C) = 0</a:t>
            </a: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1800" y="980728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II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2887" y="2564904"/>
            <a:ext cx="198887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(C) = + I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23928" y="1412776"/>
            <a:ext cx="5040560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95936" y="1412776"/>
            <a:ext cx="49685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Toutes ces réactions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OXYDA-TIONS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n.o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du carbone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fonction-nel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Les réactions écrites dans le sens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in-verse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REDUCTIONS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284984"/>
            <a:ext cx="7997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Une application des réactions redox : les piles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34019" t="16720" r="39521" b="26161"/>
          <a:stretch>
            <a:fillRect/>
          </a:stretch>
        </p:blipFill>
        <p:spPr bwMode="auto">
          <a:xfrm>
            <a:off x="1259632" y="4149080"/>
            <a:ext cx="2088232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39689" t="16800" r="27709" b="14321"/>
          <a:stretch>
            <a:fillRect/>
          </a:stretch>
        </p:blipFill>
        <p:spPr bwMode="auto">
          <a:xfrm>
            <a:off x="5940152" y="4149080"/>
            <a:ext cx="2181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47664" y="3717032"/>
            <a:ext cx="6106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 transfert INDIRECT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d’électrons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707904" y="5373216"/>
            <a:ext cx="20162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91880" y="4941168"/>
            <a:ext cx="2376264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Transfert DIRECT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18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350"/>
            <a:ext cx="9144000" cy="51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4048" y="764704"/>
            <a:ext cx="2376264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Transfert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019" t="16720" r="39521" b="26161"/>
          <a:stretch>
            <a:fillRect/>
          </a:stretch>
        </p:blipFill>
        <p:spPr bwMode="auto">
          <a:xfrm>
            <a:off x="3419872" y="0"/>
            <a:ext cx="2088232" cy="25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39689" t="16800" r="27709" b="14321"/>
          <a:stretch>
            <a:fillRect/>
          </a:stretch>
        </p:blipFill>
        <p:spPr bwMode="auto">
          <a:xfrm>
            <a:off x="6962684" y="0"/>
            <a:ext cx="2181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724128" y="1124744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0"/>
            <a:ext cx="408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Constitution d’une pile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4664"/>
            <a:ext cx="3163888" cy="316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4664"/>
            <a:ext cx="3095625" cy="3148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35375" y="1557189"/>
            <a:ext cx="201612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Transfert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INDIRECT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d’e 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–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375" y="836464"/>
            <a:ext cx="201612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 demi-piles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375" y="2565252"/>
            <a:ext cx="201612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Jonction électrolytique</a:t>
            </a:r>
            <a:endParaRPr lang="fr-FR" sz="20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1703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Quels sont les couples redox mis en jeu dans les piles ci-contre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4149080"/>
            <a:ext cx="7740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Pile (a)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couples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Zn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Zn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Cu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/ Cu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528" y="4509120"/>
            <a:ext cx="7740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Pile (b)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couples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Zn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Fe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2+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5273700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107504" y="5624584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363" y="4985668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5496" y="4952743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971600" y="5589240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79712" y="1268760"/>
            <a:ext cx="4267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fonctionnement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45581"/>
            <a:ext cx="2530475" cy="2519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916238" y="2393281"/>
            <a:ext cx="3311525" cy="503237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rgbClr val="DCE6F2"/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27313" y="2969543"/>
            <a:ext cx="3889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Décoloration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 du compartiment droit 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cuivre s’épaissit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La lame de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zinc s’amincit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 ;</a:t>
            </a:r>
            <a:endParaRPr lang="fr-FR" sz="1600" dirty="0"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fr-FR" sz="1600" dirty="0">
                <a:latin typeface="Comic Sans MS" pitchFamily="66" charset="0"/>
                <a:ea typeface="Calibri" pitchFamily="34" charset="0"/>
              </a:rPr>
              <a:t>- L’ampèremètre mesure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alibri" pitchFamily="34" charset="0"/>
              </a:rPr>
              <a:t>I &gt; 0</a:t>
            </a:r>
            <a:r>
              <a:rPr lang="fr-FR" sz="1600" dirty="0">
                <a:latin typeface="Comic Sans MS" pitchFamily="66" charset="0"/>
                <a:ea typeface="Calibri" pitchFamily="34" charset="0"/>
              </a:rPr>
              <a:t>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43213" y="2032918"/>
            <a:ext cx="339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 dirty="0">
                <a:solidFill>
                  <a:srgbClr val="0070C0"/>
                </a:solidFill>
                <a:latin typeface="Bookman Old Style" pitchFamily="18" charset="0"/>
              </a:rPr>
              <a:t>Après quelques minutes …</a:t>
            </a:r>
            <a:endParaRPr lang="fr-FR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516688" y="1745581"/>
            <a:ext cx="2503487" cy="2519362"/>
            <a:chOff x="2195736" y="2420888"/>
            <a:chExt cx="2503652" cy="252028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420888"/>
              <a:ext cx="2503652" cy="25202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Forme libre 15"/>
            <p:cNvSpPr/>
            <p:nvPr/>
          </p:nvSpPr>
          <p:spPr>
            <a:xfrm>
              <a:off x="3916699" y="3734229"/>
              <a:ext cx="176224" cy="828977"/>
            </a:xfrm>
            <a:custGeom>
              <a:avLst/>
              <a:gdLst>
                <a:gd name="connsiteX0" fmla="*/ 38100 w 176213"/>
                <a:gd name="connsiteY0" fmla="*/ 0 h 828675"/>
                <a:gd name="connsiteX1" fmla="*/ 121444 w 176213"/>
                <a:gd name="connsiteY1" fmla="*/ 0 h 828675"/>
                <a:gd name="connsiteX2" fmla="*/ 135731 w 176213"/>
                <a:gd name="connsiteY2" fmla="*/ 47625 h 828675"/>
                <a:gd name="connsiteX3" fmla="*/ 150019 w 176213"/>
                <a:gd name="connsiteY3" fmla="*/ 90488 h 828675"/>
                <a:gd name="connsiteX4" fmla="*/ 164306 w 176213"/>
                <a:gd name="connsiteY4" fmla="*/ 159544 h 828675"/>
                <a:gd name="connsiteX5" fmla="*/ 161925 w 176213"/>
                <a:gd name="connsiteY5" fmla="*/ 216694 h 828675"/>
                <a:gd name="connsiteX6" fmla="*/ 152400 w 176213"/>
                <a:gd name="connsiteY6" fmla="*/ 257175 h 828675"/>
                <a:gd name="connsiteX7" fmla="*/ 154781 w 176213"/>
                <a:gd name="connsiteY7" fmla="*/ 314325 h 828675"/>
                <a:gd name="connsiteX8" fmla="*/ 164306 w 176213"/>
                <a:gd name="connsiteY8" fmla="*/ 364331 h 828675"/>
                <a:gd name="connsiteX9" fmla="*/ 159544 w 176213"/>
                <a:gd name="connsiteY9" fmla="*/ 428625 h 828675"/>
                <a:gd name="connsiteX10" fmla="*/ 166688 w 176213"/>
                <a:gd name="connsiteY10" fmla="*/ 490538 h 828675"/>
                <a:gd name="connsiteX11" fmla="*/ 173831 w 176213"/>
                <a:gd name="connsiteY11" fmla="*/ 561975 h 828675"/>
                <a:gd name="connsiteX12" fmla="*/ 176213 w 176213"/>
                <a:gd name="connsiteY12" fmla="*/ 616744 h 828675"/>
                <a:gd name="connsiteX13" fmla="*/ 169069 w 176213"/>
                <a:gd name="connsiteY13" fmla="*/ 671513 h 828675"/>
                <a:gd name="connsiteX14" fmla="*/ 159544 w 176213"/>
                <a:gd name="connsiteY14" fmla="*/ 726281 h 828675"/>
                <a:gd name="connsiteX15" fmla="*/ 150019 w 176213"/>
                <a:gd name="connsiteY15" fmla="*/ 762000 h 828675"/>
                <a:gd name="connsiteX16" fmla="*/ 150019 w 176213"/>
                <a:gd name="connsiteY16" fmla="*/ 788194 h 828675"/>
                <a:gd name="connsiteX17" fmla="*/ 150019 w 176213"/>
                <a:gd name="connsiteY17" fmla="*/ 816769 h 828675"/>
                <a:gd name="connsiteX18" fmla="*/ 90488 w 176213"/>
                <a:gd name="connsiteY18" fmla="*/ 828675 h 828675"/>
                <a:gd name="connsiteX19" fmla="*/ 47625 w 176213"/>
                <a:gd name="connsiteY19" fmla="*/ 821531 h 828675"/>
                <a:gd name="connsiteX20" fmla="*/ 4763 w 176213"/>
                <a:gd name="connsiteY20" fmla="*/ 807244 h 828675"/>
                <a:gd name="connsiteX21" fmla="*/ 14288 w 176213"/>
                <a:gd name="connsiteY21" fmla="*/ 719138 h 828675"/>
                <a:gd name="connsiteX22" fmla="*/ 11906 w 176213"/>
                <a:gd name="connsiteY22" fmla="*/ 631031 h 828675"/>
                <a:gd name="connsiteX23" fmla="*/ 4763 w 176213"/>
                <a:gd name="connsiteY23" fmla="*/ 571500 h 828675"/>
                <a:gd name="connsiteX24" fmla="*/ 11906 w 176213"/>
                <a:gd name="connsiteY24" fmla="*/ 507206 h 828675"/>
                <a:gd name="connsiteX25" fmla="*/ 21431 w 176213"/>
                <a:gd name="connsiteY25" fmla="*/ 438150 h 828675"/>
                <a:gd name="connsiteX26" fmla="*/ 21431 w 176213"/>
                <a:gd name="connsiteY26" fmla="*/ 385763 h 828675"/>
                <a:gd name="connsiteX27" fmla="*/ 16669 w 176213"/>
                <a:gd name="connsiteY27" fmla="*/ 328613 h 828675"/>
                <a:gd name="connsiteX28" fmla="*/ 7144 w 176213"/>
                <a:gd name="connsiteY28" fmla="*/ 269081 h 828675"/>
                <a:gd name="connsiteX29" fmla="*/ 0 w 176213"/>
                <a:gd name="connsiteY29" fmla="*/ 216694 h 828675"/>
                <a:gd name="connsiteX30" fmla="*/ 2381 w 176213"/>
                <a:gd name="connsiteY30" fmla="*/ 176213 h 828675"/>
                <a:gd name="connsiteX31" fmla="*/ 7144 w 176213"/>
                <a:gd name="connsiteY31" fmla="*/ 119063 h 828675"/>
                <a:gd name="connsiteX32" fmla="*/ 21431 w 176213"/>
                <a:gd name="connsiteY32" fmla="*/ 73819 h 828675"/>
                <a:gd name="connsiteX33" fmla="*/ 38100 w 176213"/>
                <a:gd name="connsiteY3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6213" h="828675">
                  <a:moveTo>
                    <a:pt x="38100" y="0"/>
                  </a:moveTo>
                  <a:lnTo>
                    <a:pt x="121444" y="0"/>
                  </a:lnTo>
                  <a:lnTo>
                    <a:pt x="135731" y="47625"/>
                  </a:lnTo>
                  <a:lnTo>
                    <a:pt x="150019" y="90488"/>
                  </a:lnTo>
                  <a:lnTo>
                    <a:pt x="164306" y="159544"/>
                  </a:lnTo>
                  <a:cubicBezTo>
                    <a:pt x="163512" y="178594"/>
                    <a:pt x="162719" y="197644"/>
                    <a:pt x="161925" y="216694"/>
                  </a:cubicBezTo>
                  <a:lnTo>
                    <a:pt x="152400" y="257175"/>
                  </a:lnTo>
                  <a:cubicBezTo>
                    <a:pt x="153194" y="276225"/>
                    <a:pt x="153987" y="295275"/>
                    <a:pt x="154781" y="314325"/>
                  </a:cubicBezTo>
                  <a:lnTo>
                    <a:pt x="164306" y="364331"/>
                  </a:lnTo>
                  <a:lnTo>
                    <a:pt x="159544" y="428625"/>
                  </a:lnTo>
                  <a:lnTo>
                    <a:pt x="166688" y="490538"/>
                  </a:lnTo>
                  <a:lnTo>
                    <a:pt x="173831" y="561975"/>
                  </a:lnTo>
                  <a:lnTo>
                    <a:pt x="176213" y="616744"/>
                  </a:lnTo>
                  <a:lnTo>
                    <a:pt x="169069" y="671513"/>
                  </a:lnTo>
                  <a:lnTo>
                    <a:pt x="159544" y="726281"/>
                  </a:lnTo>
                  <a:lnTo>
                    <a:pt x="150019" y="762000"/>
                  </a:lnTo>
                  <a:lnTo>
                    <a:pt x="150019" y="788194"/>
                  </a:lnTo>
                  <a:lnTo>
                    <a:pt x="150019" y="816769"/>
                  </a:lnTo>
                  <a:lnTo>
                    <a:pt x="90488" y="828675"/>
                  </a:lnTo>
                  <a:lnTo>
                    <a:pt x="47625" y="821531"/>
                  </a:lnTo>
                  <a:lnTo>
                    <a:pt x="4763" y="807244"/>
                  </a:lnTo>
                  <a:lnTo>
                    <a:pt x="14288" y="719138"/>
                  </a:lnTo>
                  <a:lnTo>
                    <a:pt x="11906" y="631031"/>
                  </a:lnTo>
                  <a:lnTo>
                    <a:pt x="4763" y="571500"/>
                  </a:lnTo>
                  <a:lnTo>
                    <a:pt x="11906" y="507206"/>
                  </a:lnTo>
                  <a:lnTo>
                    <a:pt x="21431" y="438150"/>
                  </a:lnTo>
                  <a:lnTo>
                    <a:pt x="21431" y="385763"/>
                  </a:lnTo>
                  <a:lnTo>
                    <a:pt x="16669" y="328613"/>
                  </a:lnTo>
                  <a:lnTo>
                    <a:pt x="7144" y="269081"/>
                  </a:lnTo>
                  <a:lnTo>
                    <a:pt x="0" y="216694"/>
                  </a:lnTo>
                  <a:lnTo>
                    <a:pt x="2381" y="176213"/>
                  </a:lnTo>
                  <a:lnTo>
                    <a:pt x="7144" y="119063"/>
                  </a:lnTo>
                  <a:lnTo>
                    <a:pt x="21431" y="7381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06329" y="4322857"/>
            <a:ext cx="2264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sz="2000" dirty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i="1" dirty="0"/>
              <a:t> </a:t>
            </a:r>
            <a:r>
              <a:rPr lang="fr-FR" sz="2000" b="1" i="1" u="sng" dirty="0">
                <a:latin typeface="Calibri" pitchFamily="34" charset="0"/>
                <a:sym typeface="Wingdings 2" pitchFamily="18" charset="2"/>
              </a:rPr>
              <a:t>Interprétations :</a:t>
            </a:r>
            <a:r>
              <a:rPr lang="fr-FR" sz="2000" i="1" dirty="0">
                <a:latin typeface="Calibri" pitchFamily="34" charset="0"/>
                <a:sym typeface="Wingdings 2" pitchFamily="18" charset="2"/>
              </a:rPr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971600" y="5949280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11076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Rôles de la JONCTION ELECTROLYTIQUE</a:t>
            </a:r>
            <a:r>
              <a:rPr lang="fr-FR" sz="2000" b="1" dirty="0" smtClean="0">
                <a:ea typeface="Times New Roman" pitchFamily="18" charset="0"/>
                <a:sym typeface="Wingdings 2" pitchFamily="18" charset="2"/>
              </a:rPr>
              <a:t> :</a:t>
            </a:r>
            <a:endParaRPr lang="fr-FR" sz="2000" b="1" dirty="0" smtClean="0">
              <a:ea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07504" y="39550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permet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fermer le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électroneutralité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chaque demi-pile.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94831" y="4546403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  <p:bldP spid="8" grpId="0"/>
      <p:bldP spid="10" grpId="0" animBg="1"/>
      <p:bldP spid="12" grpId="0"/>
      <p:bldP spid="13" grpId="0"/>
      <p:bldP spid="17" grpId="0"/>
      <p:bldP spid="19" grpId="0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295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Le vocabulaire associé à l’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548680"/>
            <a:ext cx="55021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Les oxydants et les réducteurs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8858" y="105273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1124744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gagner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gagn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748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espèce chimique capable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perdre un ou plusieurs électrons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réduct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3144" y="2852936"/>
            <a:ext cx="45961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COUPLES </a:t>
            </a:r>
            <a:r>
              <a:rPr lang="fr-FR" sz="2400" b="1" u="sng" dirty="0">
                <a:latin typeface="Arial" pitchFamily="34" charset="0"/>
                <a:cs typeface="Arial" pitchFamily="34" charset="0"/>
              </a:rPr>
              <a:t>Oxydant/Réducteur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57301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3645024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788024" y="3429000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5220072" y="3284984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83968" y="4509120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endCxn id="14" idx="1"/>
          </p:cNvCxnSpPr>
          <p:nvPr/>
        </p:nvCxnSpPr>
        <p:spPr>
          <a:xfrm flipV="1">
            <a:off x="5508104" y="4277127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6012160" y="4077072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4509120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6" name="Connecteur droit avec flèche 15"/>
          <p:cNvCxnSpPr>
            <a:endCxn id="20" idx="1"/>
          </p:cNvCxnSpPr>
          <p:nvPr/>
        </p:nvCxnSpPr>
        <p:spPr>
          <a:xfrm flipV="1">
            <a:off x="1115368" y="4205119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23"/>
          <p:cNvSpPr txBox="1">
            <a:spLocks noChangeArrowheads="1"/>
          </p:cNvSpPr>
          <p:nvPr/>
        </p:nvSpPr>
        <p:spPr bwMode="auto">
          <a:xfrm>
            <a:off x="7308304" y="5013176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372200" y="4581128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9" name="Connecteur droit avec flèche 18"/>
          <p:cNvCxnSpPr>
            <a:stCxn id="18" idx="2"/>
          </p:cNvCxnSpPr>
          <p:nvPr/>
        </p:nvCxnSpPr>
        <p:spPr>
          <a:xfrm>
            <a:off x="6876256" y="4941491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403648" y="4005064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7164288" y="3645024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740352" y="3284984"/>
            <a:ext cx="216024" cy="3597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893963" y="2996952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 animBg="1"/>
      <p:bldP spid="2052" grpId="0"/>
      <p:bldP spid="2053" grpId="0"/>
      <p:bldP spid="7" grpId="0" animBg="1"/>
      <p:bldP spid="2054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519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809" y="4941168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263" y="4941168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2492896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gauche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987824" y="2492896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zinc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consommé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2996952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2996952"/>
            <a:ext cx="384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zinc = ANODE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3501008"/>
            <a:ext cx="2848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Demi-pile de droite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843808" y="3501008"/>
            <a:ext cx="338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cuivre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formé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933056"/>
            <a:ext cx="3168352" cy="4001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9581" y="3933056"/>
            <a:ext cx="4434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cuivre = CATHODE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2375820" y="6388440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6363" y="521172"/>
            <a:ext cx="8929687" cy="13956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35496" y="488247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d’électrode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réaction se produisant dans une demi-pile. Cela peut être :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971600" y="1124744"/>
            <a:ext cx="7494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XYDATION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l’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971600" y="1484784"/>
            <a:ext cx="789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l’électrode qui en est le siège est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athode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0" y="198884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sont les réactions d’électrode observées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ci-dessus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87824" y="69450"/>
            <a:ext cx="2698175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Réactions d’électrode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91880" y="450912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7" grpId="0"/>
      <p:bldP spid="4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809" y="476672"/>
            <a:ext cx="892968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263" y="47667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de pile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réaction d’oxydoréduction globale 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produi-sant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du fonctionnement de la pile (somme pondérée des réactions d’électrodes).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375820" y="1923944"/>
            <a:ext cx="46799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55679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Quelle est la réaction de pile de la pile Daniell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536" y="2887661"/>
            <a:ext cx="9037464" cy="392571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79512" y="2924945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Les électrons</a:t>
            </a:r>
            <a:r>
              <a:rPr lang="fr-FR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produits à l’anode sont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ache-minés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la cathode par le circuit extérieur.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420888"/>
            <a:ext cx="3241675" cy="337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6630988" y="3125738"/>
            <a:ext cx="0" cy="360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143875" y="3125738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026150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8215313" y="3125738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630988" y="2765376"/>
            <a:ext cx="9525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8143875" y="2693938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8171855" y="269393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6300192" y="2765376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179561" y="3645025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opposé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circu-le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: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5810250" y="3557538"/>
            <a:ext cx="968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</a:rPr>
              <a:t>ANODE</a:t>
            </a:r>
            <a:endParaRPr lang="fr-FR" sz="2000" dirty="0"/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7835900" y="3557538"/>
            <a:ext cx="1204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>
                <a:solidFill>
                  <a:srgbClr val="E46C0A"/>
                </a:solidFill>
              </a:rPr>
              <a:t>CATHODE</a:t>
            </a:r>
            <a:endParaRPr lang="fr-FR" sz="2000"/>
          </a:p>
        </p:txBody>
      </p:sp>
      <p:sp>
        <p:nvSpPr>
          <p:cNvPr id="22" name="Rectangle 21"/>
          <p:cNvSpPr/>
          <p:nvPr/>
        </p:nvSpPr>
        <p:spPr>
          <a:xfrm>
            <a:off x="539552" y="4943727"/>
            <a:ext cx="22316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848" y="4943727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75038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3875038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79512" y="5397724"/>
            <a:ext cx="5400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Ecriture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683568" y="5661248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             </a:t>
            </a:r>
            <a:r>
              <a:rPr lang="fr-FR" sz="3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fr-F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                     | 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062" y="5805264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899592" y="6165304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940152" y="6165304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/>
          </a:p>
        </p:txBody>
      </p:sp>
      <p:sp>
        <p:nvSpPr>
          <p:cNvPr id="32" name="Rectangle 31"/>
          <p:cNvSpPr/>
          <p:nvPr/>
        </p:nvSpPr>
        <p:spPr>
          <a:xfrm>
            <a:off x="395536" y="630932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Oxydation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zinc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292080" y="633247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Réduction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cuivre</a:t>
            </a:r>
            <a:endParaRPr lang="fr-FR" sz="20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07904" y="5733257"/>
            <a:ext cx="360040" cy="504056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3131840" y="6150114"/>
            <a:ext cx="1670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électrolytique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88136" y="2435021"/>
            <a:ext cx="4836580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Déplacements à l’échelle microscopique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45580" y="23150"/>
            <a:ext cx="2039341" cy="44627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latin typeface="Arial Narrow" pitchFamily="34" charset="0"/>
              </a:rPr>
              <a:t>Réaction de pile</a:t>
            </a:r>
            <a:endParaRPr lang="fr-FR" sz="2300" b="1" dirty="0">
              <a:latin typeface="Arial Narrow" pitchFamily="34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99685" y="5758522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403648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6588224" y="5780756"/>
            <a:ext cx="8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995936" y="5769639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7" grpId="0"/>
      <p:bldP spid="18" grpId="0"/>
      <p:bldP spid="20" grpId="0"/>
      <p:bldP spid="21" grpId="0"/>
      <p:bldP spid="22" grpId="0" animBg="1"/>
      <p:bldP spid="23" grpId="0" animBg="1"/>
      <p:bldP spid="26" grpId="0"/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 animBg="1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8288"/>
            <a:ext cx="503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363" y="44450"/>
            <a:ext cx="8929687" cy="40322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79388" y="44450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électrons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produits à l’anode sont acheminés à la cathode par le circuit extérieur.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131763"/>
            <a:ext cx="3240088" cy="336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6535738" y="836613"/>
            <a:ext cx="0" cy="3603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048625" y="836613"/>
            <a:ext cx="7938" cy="368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592931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8120063" y="836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000" b="1" baseline="300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35738" y="476250"/>
            <a:ext cx="7937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048625" y="404813"/>
            <a:ext cx="7938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8120063" y="404813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6248400" y="476250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79388" y="692150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courant électrique 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orienté dans le sens opposé à celui des électrons.</a:t>
            </a: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 l’extérieur d’un générateur, le courant circule du pôle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le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:</a:t>
            </a: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5689600" y="1268413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ANODE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7848600" y="1268413"/>
            <a:ext cx="1436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CATHODE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1988840"/>
            <a:ext cx="2376239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Cathode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988840"/>
            <a:ext cx="208915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Anode = pôle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16002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3763" y="160020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179388" y="2349500"/>
            <a:ext cx="5256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Notation conventionnelle de la pile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62" y="267419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434975" y="2671763"/>
            <a:ext cx="5397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|Zn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||SO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(aq)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|Cu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68313" y="3141663"/>
            <a:ext cx="1079500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67175" y="3141663"/>
            <a:ext cx="1081088" cy="215900"/>
          </a:xfrm>
          <a:prstGeom prst="rightArrow">
            <a:avLst>
              <a:gd name="adj1" fmla="val 42306"/>
              <a:gd name="adj2" fmla="val 134808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174" y="3357563"/>
            <a:ext cx="143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Oxydation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zinc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60822" y="3357563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Réduction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cuivre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055640" y="3212976"/>
            <a:ext cx="0" cy="28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937024" y="2708920"/>
            <a:ext cx="215900" cy="504825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1996403" y="3391717"/>
            <a:ext cx="185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Jonction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électrolytique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971550" y="4105275"/>
            <a:ext cx="81724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électrons n’existant pas en solution, ce sont les ions présents qui prennent le relais : les anions se dirigent vers l’anode, les cations vers la cathode.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7380288" y="1125538"/>
            <a:ext cx="331787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8459788" y="3429000"/>
            <a:ext cx="333375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227763" y="3429000"/>
            <a:ext cx="331787" cy="79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804025" y="1125538"/>
            <a:ext cx="32385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7885113" y="3429000"/>
            <a:ext cx="322262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795963" y="3429000"/>
            <a:ext cx="323850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940425" y="4706938"/>
            <a:ext cx="8636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268538" y="4706938"/>
            <a:ext cx="790575" cy="79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547664" y="4945360"/>
            <a:ext cx="5865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4) Caractéristiques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Arial" pitchFamily="34" charset="0"/>
              </a:rPr>
              <a:t>électriques de la pile :</a:t>
            </a:r>
            <a:endParaRPr lang="fr-FR" sz="2000" dirty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06363" y="5749925"/>
            <a:ext cx="8929687" cy="103373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179388" y="5789613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:</a:t>
            </a:r>
          </a:p>
        </p:txBody>
      </p:sp>
      <p:sp>
        <p:nvSpPr>
          <p:cNvPr id="46" name="Rectangle 89"/>
          <p:cNvSpPr>
            <a:spLocks noChangeArrowheads="1"/>
          </p:cNvSpPr>
          <p:nvPr/>
        </p:nvSpPr>
        <p:spPr bwMode="auto">
          <a:xfrm>
            <a:off x="3965657" y="6262588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411760" y="5318100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 animBg="1"/>
      <p:bldP spid="45" grpId="0"/>
      <p:bldP spid="46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363" y="1912083"/>
            <a:ext cx="8929687" cy="34280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b="1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>
              <a:defRPr/>
            </a:pPr>
            <a:r>
              <a:rPr lang="fr-FR" dirty="0" smtClean="0">
                <a:sym typeface="Wingdings 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Formules</a:t>
            </a:r>
            <a:r>
              <a:rPr lang="fr-FR" sz="2000" b="1" dirty="0"/>
              <a:t> :</a:t>
            </a:r>
            <a:r>
              <a:rPr lang="fr-FR" b="1" dirty="0"/>
              <a:t> </a:t>
            </a:r>
            <a:r>
              <a:rPr lang="fr-FR" sz="2000" dirty="0" smtClean="0"/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= intensité du courant électrique débitée par la pile (</a:t>
            </a:r>
            <a:r>
              <a:rPr lang="fr-FR" sz="2000" b="1" dirty="0" smtClean="0">
                <a:solidFill>
                  <a:srgbClr val="008000"/>
                </a:solidFill>
              </a:rPr>
              <a:t>en A</a:t>
            </a:r>
            <a:r>
              <a:rPr lang="fr-FR" sz="2000" dirty="0" smtClean="0"/>
              <a:t>) ;</a:t>
            </a:r>
          </a:p>
          <a:p>
            <a:pPr>
              <a:defRPr/>
            </a:pPr>
            <a:r>
              <a:rPr lang="fr-FR" sz="2000" dirty="0" smtClean="0"/>
              <a:t>	          #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dirty="0" err="1"/>
              <a:t>t</a:t>
            </a:r>
            <a:r>
              <a:rPr lang="fr-FR" sz="2000" dirty="0"/>
              <a:t> </a:t>
            </a:r>
            <a:r>
              <a:rPr lang="fr-FR" sz="2000" dirty="0" smtClean="0"/>
              <a:t>= durée </a:t>
            </a:r>
            <a:r>
              <a:rPr lang="fr-FR" sz="2000" dirty="0"/>
              <a:t>de fonctionnement de la pile (</a:t>
            </a:r>
            <a:r>
              <a:rPr lang="fr-FR" sz="2000" b="1" dirty="0">
                <a:solidFill>
                  <a:srgbClr val="008000"/>
                </a:solidFill>
              </a:rPr>
              <a:t>en s</a:t>
            </a:r>
            <a:r>
              <a:rPr lang="fr-FR" sz="2000" dirty="0"/>
              <a:t>) ;</a:t>
            </a:r>
          </a:p>
          <a:p>
            <a:pPr>
              <a:defRPr/>
            </a:pPr>
            <a:r>
              <a:rPr lang="fr-FR" sz="2000" b="1" dirty="0" smtClean="0"/>
              <a:t>	          </a:t>
            </a:r>
            <a:r>
              <a:rPr lang="fr-FR" sz="2000" dirty="0" smtClean="0"/>
              <a:t># </a:t>
            </a:r>
            <a:r>
              <a:rPr lang="fr-FR" sz="2000" b="1" dirty="0" smtClean="0"/>
              <a:t>n</a:t>
            </a:r>
            <a:r>
              <a:rPr lang="fr-FR" sz="2000" dirty="0" smtClean="0"/>
              <a:t> = nombre d’électrons mis en jeu dans l’équation chimique ;</a:t>
            </a:r>
          </a:p>
          <a:p>
            <a:pPr>
              <a:defRPr/>
            </a:pPr>
            <a:r>
              <a:rPr lang="fr-FR" sz="2000" b="1" dirty="0" smtClean="0"/>
              <a:t>	          </a:t>
            </a:r>
            <a:r>
              <a:rPr lang="fr-FR" sz="2000" dirty="0" smtClean="0"/>
              <a:t># </a:t>
            </a:r>
            <a:r>
              <a:rPr lang="fr-FR" sz="2000" b="1" dirty="0" err="1" smtClean="0">
                <a:latin typeface="Symbol" pitchFamily="18" charset="2"/>
              </a:rPr>
              <a:t>x</a:t>
            </a:r>
            <a:r>
              <a:rPr lang="fr-FR" sz="2000" b="1" baseline="-25000" dirty="0" err="1" smtClean="0"/>
              <a:t>F</a:t>
            </a:r>
            <a:r>
              <a:rPr lang="fr-FR" sz="2000" dirty="0" smtClean="0"/>
              <a:t> = avancement final de la réaction chimique (</a:t>
            </a:r>
            <a:r>
              <a:rPr lang="fr-FR" sz="2000" b="1" dirty="0" smtClean="0">
                <a:solidFill>
                  <a:srgbClr val="008000"/>
                </a:solidFill>
              </a:rPr>
              <a:t>en mol</a:t>
            </a:r>
            <a:r>
              <a:rPr lang="fr-FR" sz="2000" dirty="0" smtClean="0"/>
              <a:t>) ;</a:t>
            </a:r>
          </a:p>
          <a:p>
            <a:pPr>
              <a:defRPr/>
            </a:pPr>
            <a:r>
              <a:rPr lang="fr-FR" sz="2000" dirty="0" smtClean="0"/>
              <a:t> 	          # le </a:t>
            </a:r>
            <a:r>
              <a:rPr lang="fr-FR" sz="2000" b="1" i="1" dirty="0"/>
              <a:t>Faraday</a:t>
            </a:r>
            <a:r>
              <a:rPr lang="fr-FR" sz="2000" dirty="0"/>
              <a:t> :</a:t>
            </a:r>
            <a:r>
              <a:rPr lang="fr-FR" sz="2000" b="1" dirty="0"/>
              <a:t> F = N</a:t>
            </a:r>
            <a:r>
              <a:rPr lang="fr-FR" sz="2000" b="1" baseline="-25000" dirty="0"/>
              <a:t>A </a:t>
            </a:r>
            <a:r>
              <a:rPr lang="fr-FR" sz="2000" b="1" dirty="0"/>
              <a:t>× e = 96500 C.mol</a:t>
            </a:r>
            <a:r>
              <a:rPr lang="fr-FR" sz="2000" b="1" baseline="30000" dirty="0"/>
              <a:t> – 1</a:t>
            </a:r>
            <a:r>
              <a:rPr lang="fr-FR" sz="2000" baseline="30000" dirty="0"/>
              <a:t> </a:t>
            </a:r>
            <a:r>
              <a:rPr lang="fr-FR" sz="2000" dirty="0"/>
              <a:t>= valeur absolue de la 		         </a:t>
            </a:r>
            <a:r>
              <a:rPr lang="fr-FR" sz="2000" dirty="0" smtClean="0"/>
              <a:t>     charge </a:t>
            </a:r>
            <a:r>
              <a:rPr lang="fr-FR" sz="2000" dirty="0"/>
              <a:t>électrique transportée par une mole d’électrons ;</a:t>
            </a:r>
          </a:p>
          <a:p>
            <a:pPr>
              <a:defRPr/>
            </a:pPr>
            <a:r>
              <a:rPr lang="fr-FR" sz="2000" dirty="0"/>
              <a:t>                      </a:t>
            </a: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3907" y="1938866"/>
            <a:ext cx="8713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Valeur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absolue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charge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 maximale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peut débiter une pile. Grandeur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exprimée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Coulomb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36096" y="4509120"/>
            <a:ext cx="2376264" cy="584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× F × </a:t>
            </a:r>
            <a:r>
              <a:rPr lang="fr-FR" sz="32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716016" y="4941168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8061435" y="4420189"/>
            <a:ext cx="64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435397" y="5036005"/>
            <a:ext cx="1242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C.mol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076056" y="4869160"/>
            <a:ext cx="504056" cy="287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7596336" y="4653136"/>
            <a:ext cx="50405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948264" y="4941168"/>
            <a:ext cx="504056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Rectangle 27"/>
          <p:cNvSpPr>
            <a:spLocks noChangeArrowheads="1"/>
          </p:cNvSpPr>
          <p:nvPr/>
        </p:nvSpPr>
        <p:spPr bwMode="auto">
          <a:xfrm>
            <a:off x="-2604" y="5576892"/>
            <a:ext cx="91440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électrique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mA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363" y="467533"/>
            <a:ext cx="8929687" cy="94524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512" y="360596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différence de potentiel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mesurée par un voltmètre entre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borne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pile :</a:t>
            </a:r>
          </a:p>
        </p:txBody>
      </p:sp>
      <p:sp>
        <p:nvSpPr>
          <p:cNvPr id="37" name="Rectangle 89"/>
          <p:cNvSpPr>
            <a:spLocks noChangeArrowheads="1"/>
          </p:cNvSpPr>
          <p:nvPr/>
        </p:nvSpPr>
        <p:spPr bwMode="auto">
          <a:xfrm>
            <a:off x="3895988" y="880780"/>
            <a:ext cx="2190023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=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– E</a:t>
            </a:r>
            <a:r>
              <a:rPr lang="fr-FR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000117" y="38100"/>
            <a:ext cx="5092163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Force électromotrice (</a:t>
            </a:r>
            <a:r>
              <a:rPr lang="fr-FR" sz="2200" b="1" dirty="0" err="1" smtClean="0">
                <a:latin typeface="Arial Narrow" pitchFamily="34" charset="0"/>
              </a:rPr>
              <a:t>fem</a:t>
            </a:r>
            <a:r>
              <a:rPr lang="fr-FR" sz="2200" b="1" dirty="0" smtClean="0">
                <a:latin typeface="Arial Narrow" pitchFamily="34" charset="0"/>
              </a:rPr>
              <a:t>) ou Tension à vide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15816" y="1484784"/>
            <a:ext cx="3352200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latin typeface="Arial Narrow" pitchFamily="34" charset="0"/>
              </a:rPr>
              <a:t>Capacité électrique de la pile</a:t>
            </a:r>
            <a:endParaRPr lang="fr-FR" sz="2200" b="1" dirty="0">
              <a:latin typeface="Arial Narrow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375338" y="4581128"/>
            <a:ext cx="1972526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755576" y="4797152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619672" y="5013176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563888" y="4941168"/>
            <a:ext cx="330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1115616" y="4869160"/>
            <a:ext cx="31990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979712" y="4941168"/>
            <a:ext cx="288032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29" idx="1"/>
          </p:cNvCxnSpPr>
          <p:nvPr/>
        </p:nvCxnSpPr>
        <p:spPr>
          <a:xfrm>
            <a:off x="3203848" y="4869160"/>
            <a:ext cx="360040" cy="2720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350" grpId="0" animBg="1"/>
      <p:bldP spid="14351" grpId="0"/>
      <p:bldP spid="14352" grpId="0"/>
      <p:bldP spid="14353" grpId="0"/>
      <p:bldP spid="14358" grpId="0" animBg="1"/>
      <p:bldP spid="39" grpId="0" animBg="1"/>
      <p:bldP spid="26" grpId="0" animBg="1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313" y="116632"/>
            <a:ext cx="8929687" cy="10518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059832" y="2636912"/>
            <a:ext cx="468052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95536" y="3501008"/>
            <a:ext cx="7108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à dire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 mol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67544" y="4149080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× F × </a:t>
            </a: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403648" y="4982050"/>
            <a:ext cx="3313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96500 × 0,01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716016" y="4982050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95536" y="2636912"/>
            <a:ext cx="2903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produit la réaction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95536" y="3140968"/>
            <a:ext cx="6625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réactif limitant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(Zn)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5517232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610989" y="6125046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1331714" y="6342063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66"/>
          <p:cNvSpPr txBox="1">
            <a:spLocks noChangeArrowheads="1"/>
          </p:cNvSpPr>
          <p:nvPr/>
        </p:nvSpPr>
        <p:spPr bwMode="auto">
          <a:xfrm>
            <a:off x="1476177" y="64135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476177" y="5908675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552" y="5949279"/>
            <a:ext cx="1584300" cy="792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86"/>
          <p:cNvSpPr>
            <a:spLocks noChangeArrowheads="1"/>
          </p:cNvSpPr>
          <p:nvPr/>
        </p:nvSpPr>
        <p:spPr bwMode="auto">
          <a:xfrm>
            <a:off x="2500610" y="6093296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3869035" y="6308725"/>
            <a:ext cx="935484" cy="59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66"/>
          <p:cNvSpPr txBox="1">
            <a:spLocks noChangeArrowheads="1"/>
          </p:cNvSpPr>
          <p:nvPr/>
        </p:nvSpPr>
        <p:spPr bwMode="auto">
          <a:xfrm>
            <a:off x="3923531" y="637222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948410" y="5876925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292725" y="6092825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67744" y="4149080"/>
            <a:ext cx="1944216" cy="5760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1340768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Soit une pile Daniell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initialement constituée 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de :</a:t>
            </a:r>
          </a:p>
          <a:p>
            <a:pPr algn="ctr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9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19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1900" i="1" u="sng" dirty="0" smtClean="0">
                <a:latin typeface="Times New Roman" pitchFamily="18" charset="0"/>
                <a:cs typeface="Times New Roman" pitchFamily="18" charset="0"/>
              </a:rPr>
              <a:t>Calculer la capacité électrique de cette pile en supposant la réaction totale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436096" y="269757"/>
            <a:ext cx="2376264" cy="584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× F × </a:t>
            </a:r>
            <a:r>
              <a:rPr lang="fr-FR" sz="32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716016" y="701805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8061435" y="180826"/>
            <a:ext cx="64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7435397" y="796642"/>
            <a:ext cx="1242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C.mol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5076056" y="629797"/>
            <a:ext cx="504056" cy="287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7596336" y="413773"/>
            <a:ext cx="50405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948264" y="701805"/>
            <a:ext cx="504056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1375338" y="341765"/>
            <a:ext cx="1972526" cy="4616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 = 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×  </a:t>
            </a:r>
            <a:r>
              <a:rPr lang="fr-FR" sz="24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755576" y="557789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619672" y="773813"/>
            <a:ext cx="374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563888" y="701805"/>
            <a:ext cx="330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1115616" y="629797"/>
            <a:ext cx="319906" cy="144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1979712" y="701805"/>
            <a:ext cx="288032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52" idx="1"/>
          </p:cNvCxnSpPr>
          <p:nvPr/>
        </p:nvCxnSpPr>
        <p:spPr>
          <a:xfrm>
            <a:off x="3203848" y="629797"/>
            <a:ext cx="360040" cy="2720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4283968" y="4221088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 = 2 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mis en jeu dans l’équation chimique de la réaction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37" grpId="0"/>
      <p:bldP spid="38" grpId="0"/>
      <p:bldP spid="39" grpId="0"/>
      <p:bldP spid="41" grpId="0" animBg="1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2195736" y="0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96500 × 0,01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6524372" y="-27384"/>
            <a:ext cx="231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9080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Pendant quelle durée fonctionnera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cette pile si elle délivre un courant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I = 100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538857" y="1098619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259582" y="1315636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1404045" y="138707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4045" y="882248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</a:t>
            </a:r>
            <a:endParaRPr lang="fr-FR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420" y="908720"/>
            <a:ext cx="1512292" cy="806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2410517" y="1055852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D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563888" y="126876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66"/>
          <p:cNvSpPr txBox="1">
            <a:spLocks noChangeArrowheads="1"/>
          </p:cNvSpPr>
          <p:nvPr/>
        </p:nvSpPr>
        <p:spPr bwMode="auto">
          <a:xfrm>
            <a:off x="3614738" y="1320398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35375" y="850498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292725" y="1066398"/>
            <a:ext cx="2334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4103687" cy="2359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496" y="1835909"/>
            <a:ext cx="759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Les potentiels redox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37493" y="2275246"/>
            <a:ext cx="28379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784" y="2804209"/>
            <a:ext cx="525683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=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V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– E </a:t>
            </a:r>
            <a:r>
              <a:rPr lang="fr-FR" sz="20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½ pile reliée au « COM »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032" y="3316922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Potentiel redox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potentiel d’une demi-pile</a:t>
            </a: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00213"/>
            <a:ext cx="2736850" cy="5040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31032" y="3820978"/>
            <a:ext cx="52568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charset="0"/>
              </a:rPr>
              <a:t>Travail avec des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demi-piles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de référence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3679233" y="4581525"/>
            <a:ext cx="1560721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ESH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fr-FR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 H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44008" y="1772816"/>
            <a:ext cx="2232248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calomel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0,244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(Hg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/ Hg)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3848" y="5865697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3779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0,74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E(Ag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Ag) –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ESH</a:t>
            </a: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 V</a:t>
            </a:r>
          </a:p>
          <a:p>
            <a:pPr algn="just"/>
            <a:endParaRPr lang="fr-FR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E(Ag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Ag) = 0,74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363" y="4718251"/>
            <a:ext cx="8929687" cy="18791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9672" y="5517232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3985"/>
            <a:ext cx="2678113" cy="3533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6614079" y="692696"/>
            <a:ext cx="2482850" cy="3600450"/>
            <a:chOff x="6582708" y="3645024"/>
            <a:chExt cx="1605916" cy="2428239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7159" y="3683133"/>
              <a:ext cx="1561465" cy="23901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582708" y="3645024"/>
              <a:ext cx="355273" cy="2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050" b="1" dirty="0">
                  <a:latin typeface="Times New Roman" pitchFamily="18" charset="0"/>
                </a:rPr>
                <a:t>b)</a:t>
              </a:r>
              <a:endParaRPr lang="fr-FR" sz="2400" dirty="0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564904"/>
            <a:ext cx="3923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0,79 = E(Zn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Zn) 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calomel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0,244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algn="just"/>
            <a:endParaRPr lang="fr-FR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E(Zn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Zn) = – 0,546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Déterminer le potentiel redox des couples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/Ag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 Zn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l’aide des résultats expérimentaux ci-dessous.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836712"/>
            <a:ext cx="648072" cy="360363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987824" y="2564904"/>
            <a:ext cx="864096" cy="360362"/>
          </a:xfrm>
          <a:prstGeom prst="roundRect">
            <a:avLst/>
          </a:prstGeom>
          <a:solidFill>
            <a:srgbClr val="0BB14A">
              <a:alpha val="30196"/>
            </a:srgbClr>
          </a:solidFill>
          <a:ln>
            <a:solidFill>
              <a:srgbClr val="0BB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87450" y="4357888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520" y="5805264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5013176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97856" y="580526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42072" y="5805264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1" name="ZoneTexte 64"/>
          <p:cNvSpPr txBox="1">
            <a:spLocks noChangeArrowheads="1"/>
          </p:cNvSpPr>
          <p:nvPr/>
        </p:nvSpPr>
        <p:spPr bwMode="auto">
          <a:xfrm>
            <a:off x="5114280" y="558924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258296" y="6021288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66"/>
          <p:cNvSpPr txBox="1">
            <a:spLocks noChangeArrowheads="1"/>
          </p:cNvSpPr>
          <p:nvPr/>
        </p:nvSpPr>
        <p:spPr bwMode="auto">
          <a:xfrm>
            <a:off x="5258296" y="609329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62352" y="5805264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444208" y="6046688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82407" y="5589364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410424" y="6093296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378278" y="5486493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40" name="Parenthèses 39"/>
          <p:cNvSpPr/>
          <p:nvPr/>
        </p:nvSpPr>
        <p:spPr>
          <a:xfrm>
            <a:off x="6300192" y="5589364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31670" y="6002124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  <p:bldP spid="9" grpId="0" animBg="1"/>
      <p:bldP spid="10" grpId="0" animBg="1"/>
      <p:bldP spid="11" grpId="0" animBg="1"/>
      <p:bldP spid="12" grpId="0"/>
      <p:bldP spid="16" grpId="0"/>
      <p:bldP spid="17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40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76672"/>
            <a:ext cx="8929687" cy="35283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563685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771597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504" y="2448033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coefficients d’activité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espèces chimiques.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808073"/>
            <a:ext cx="6156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(solutés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gaz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solides/solvants :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902150" y="3251138"/>
            <a:ext cx="8930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potentiel redox STANDARD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300" y="36343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(valeur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constituants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leur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 :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31640" y="0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Formule de Nernst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388" y="4523983"/>
            <a:ext cx="2071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fr-FR" sz="2000" u="sng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 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9125" y="5028808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67744" y="4509120"/>
            <a:ext cx="3090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e 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Cu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995936" y="5013176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6049040" y="481290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6168103" y="5230421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66"/>
          <p:cNvSpPr txBox="1">
            <a:spLocks noChangeArrowheads="1"/>
          </p:cNvSpPr>
          <p:nvPr/>
        </p:nvSpPr>
        <p:spPr bwMode="auto">
          <a:xfrm>
            <a:off x="6210965" y="53012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654130" y="502270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92280" y="4797152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0" y="410901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u="sng" dirty="0" smtClean="0"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l’expression du potentiel redox des couples ci-dessous :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308304" y="5229200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66"/>
          <p:cNvSpPr txBox="1">
            <a:spLocks noChangeArrowheads="1"/>
          </p:cNvSpPr>
          <p:nvPr/>
        </p:nvSpPr>
        <p:spPr bwMode="auto">
          <a:xfrm>
            <a:off x="7380312" y="5301208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79388" y="5445125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16675" y="5468274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475656" y="616530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563888" y="6165304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50" name="ZoneTexte 64"/>
          <p:cNvSpPr txBox="1">
            <a:spLocks noChangeArrowheads="1"/>
          </p:cNvSpPr>
          <p:nvPr/>
        </p:nvSpPr>
        <p:spPr bwMode="auto">
          <a:xfrm>
            <a:off x="5384854" y="595795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5503917" y="637546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66"/>
          <p:cNvSpPr txBox="1">
            <a:spLocks noChangeArrowheads="1"/>
          </p:cNvSpPr>
          <p:nvPr/>
        </p:nvSpPr>
        <p:spPr bwMode="auto">
          <a:xfrm>
            <a:off x="5546779" y="645325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946829" y="6170675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6588224" y="6404478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984380" y="5949280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660232" y="6434740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704460" y="5949280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66120" y="6434740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Parenthèses 58"/>
          <p:cNvSpPr/>
          <p:nvPr/>
        </p:nvSpPr>
        <p:spPr>
          <a:xfrm>
            <a:off x="6541924" y="5949280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570628" y="64347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19672" y="1268760"/>
            <a:ext cx="727280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7856" y="1556792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42072" y="1556792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4" name="ZoneTexte 64"/>
          <p:cNvSpPr txBox="1">
            <a:spLocks noChangeArrowheads="1"/>
          </p:cNvSpPr>
          <p:nvPr/>
        </p:nvSpPr>
        <p:spPr bwMode="auto">
          <a:xfrm>
            <a:off x="5114280" y="134076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65" name="Connecteur droit 64"/>
          <p:cNvCxnSpPr/>
          <p:nvPr/>
        </p:nvCxnSpPr>
        <p:spPr>
          <a:xfrm>
            <a:off x="5258296" y="177281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6"/>
          <p:cNvSpPr txBox="1">
            <a:spLocks noChangeArrowheads="1"/>
          </p:cNvSpPr>
          <p:nvPr/>
        </p:nvSpPr>
        <p:spPr bwMode="auto">
          <a:xfrm>
            <a:off x="5258296" y="18448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762352" y="155679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444208" y="1798216"/>
            <a:ext cx="22322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482407" y="1340892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410424" y="184482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378278" y="123802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2" name="Parenthèses 71"/>
          <p:cNvSpPr/>
          <p:nvPr/>
        </p:nvSpPr>
        <p:spPr>
          <a:xfrm>
            <a:off x="6300192" y="1340892"/>
            <a:ext cx="2520280" cy="863972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331670" y="1753652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2348880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 animBg="1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5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-41517"/>
            <a:ext cx="2124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6675" y="-18368"/>
            <a:ext cx="410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5656" y="511397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511397"/>
            <a:ext cx="1975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6" name="ZoneTexte 64"/>
          <p:cNvSpPr txBox="1">
            <a:spLocks noChangeArrowheads="1"/>
          </p:cNvSpPr>
          <p:nvPr/>
        </p:nvSpPr>
        <p:spPr bwMode="auto">
          <a:xfrm>
            <a:off x="5384854" y="304043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503917" y="72155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5546779" y="79934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6829" y="516768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588224" y="750571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4380" y="295373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P(O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60232" y="780833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04460" y="295373"/>
            <a:ext cx="140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66120" y="780833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P°</a:t>
            </a:r>
            <a:endParaRPr lang="fr-FR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enthèses 14"/>
          <p:cNvSpPr/>
          <p:nvPr/>
        </p:nvSpPr>
        <p:spPr>
          <a:xfrm>
            <a:off x="6541924" y="295373"/>
            <a:ext cx="255577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96336" y="76470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0825" y="1075886"/>
            <a:ext cx="2664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2000" b="1" dirty="0">
                <a:solidFill>
                  <a:srgbClr val="000000"/>
                </a:solidFill>
                <a:sym typeface="Wingdings" pitchFamily="2" charset="2"/>
              </a:rPr>
              <a:t> 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0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u="sng" baseline="-30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MnO</a:t>
            </a:r>
            <a:r>
              <a:rPr lang="fr-FR" sz="2000" u="sng" baseline="-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(s)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55874" y="1075886"/>
            <a:ext cx="5832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 4 H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e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MnO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+ 2 H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536" y="1663550"/>
            <a:ext cx="2787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1663550"/>
            <a:ext cx="2569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528870" y="14475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47933" y="186501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690795" y="194280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90845" y="1660226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88224" y="144752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56376" y="1447526"/>
            <a:ext cx="90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767736" y="1951582"/>
            <a:ext cx="19807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enthèses 27"/>
          <p:cNvSpPr/>
          <p:nvPr/>
        </p:nvSpPr>
        <p:spPr>
          <a:xfrm>
            <a:off x="6588224" y="1496384"/>
            <a:ext cx="2304256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80312" y="196571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01064" y="2204864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3068960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4355976" y="6457890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37" name="Rectangle 67"/>
          <p:cNvSpPr>
            <a:spLocks noChangeArrowheads="1"/>
          </p:cNvSpPr>
          <p:nvPr/>
        </p:nvSpPr>
        <p:spPr bwMode="auto">
          <a:xfrm>
            <a:off x="5724128" y="6457890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87824" y="3933056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oxydants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96336" y="3833753"/>
            <a:ext cx="165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réducteurs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07504" y="4365104"/>
            <a:ext cx="2808312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79512" y="4437112"/>
            <a:ext cx="26642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au-tant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auquel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0" y="2636912"/>
            <a:ext cx="501130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 animBg="1"/>
      <p:bldP spid="29" grpId="0"/>
      <p:bldP spid="31" grpId="0"/>
      <p:bldP spid="32" grpId="0" animBg="1"/>
      <p:bldP spid="36" grpId="0" animBg="1"/>
      <p:bldP spid="37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16632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980727"/>
            <a:ext cx="3275856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= Valeur de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si tous les constituants sont dans leur état standard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355976" y="4369657"/>
            <a:ext cx="13499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OXYDANTS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724128" y="4369657"/>
            <a:ext cx="1602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REDUCTEURS</a:t>
            </a:r>
            <a:endParaRPr lang="fr-FR" sz="2000" baseline="30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7824" y="1844823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oxydants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96336" y="1745520"/>
            <a:ext cx="165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Force croissante des réducteurs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504" y="2276871"/>
            <a:ext cx="2808312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512" y="2348879"/>
            <a:ext cx="26642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oxydant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réducteur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au-tant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plus fort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potentiel standard E°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auquel il appartient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petit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7213" y="540985"/>
            <a:ext cx="5025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Echelle</a:t>
            </a:r>
            <a:r>
              <a:rPr kumimoji="0" lang="fr-FR" sz="19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potentiels standards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E°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064" y="-27384"/>
            <a:ext cx="4803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Les potentiels standards :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869160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301208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63642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275856" y="5733256"/>
            <a:ext cx="3240360" cy="897936"/>
            <a:chOff x="3275856" y="5733256"/>
            <a:chExt cx="3240360" cy="897936"/>
          </a:xfrm>
        </p:grpSpPr>
        <p:sp>
          <p:nvSpPr>
            <p:cNvPr id="22" name="Rectangle 21"/>
            <p:cNvSpPr/>
            <p:nvPr/>
          </p:nvSpPr>
          <p:spPr>
            <a:xfrm>
              <a:off x="3275856" y="5733256"/>
              <a:ext cx="3096344" cy="8640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3275856" y="5747389"/>
              <a:ext cx="3240360" cy="883803"/>
              <a:chOff x="3275856" y="5747389"/>
              <a:chExt cx="3240360" cy="88380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75856" y="5977775"/>
                <a:ext cx="15841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BookmanOldStyle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pH = – log 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753299" y="5747389"/>
                <a:ext cx="10518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latin typeface="Arial" pitchFamily="34" charset="0"/>
                    <a:cs typeface="Arial" pitchFamily="34" charset="0"/>
                  </a:rPr>
                  <a:t>[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fr-FR" sz="2000" b="1" baseline="300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]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4788024" y="6193799"/>
                <a:ext cx="10081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061923" y="6231082"/>
                <a:ext cx="5901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C°</a:t>
                </a:r>
                <a:endParaRPr lang="fr-F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6136" y="5977775"/>
                <a:ext cx="7200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b="1" dirty="0" smtClean="0">
                    <a:latin typeface="Arial" pitchFamily="34" charset="0"/>
                    <a:ea typeface="Calibri" pitchFamily="34" charset="0"/>
                    <a:cs typeface="BookmanOldStyle" charset="0"/>
                  </a:rPr>
                  <a:t>= 0</a:t>
                </a:r>
                <a:endParaRPr lang="fr-FR" sz="4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Rectangle 67"/>
          <p:cNvSpPr>
            <a:spLocks noChangeArrowheads="1"/>
          </p:cNvSpPr>
          <p:nvPr/>
        </p:nvSpPr>
        <p:spPr bwMode="auto">
          <a:xfrm>
            <a:off x="6660232" y="5805264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745" grpId="0" animBg="1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$"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Exemples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 :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Cu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MnO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Mn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Cl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      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;     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(l)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H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(g)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298391"/>
            <a:ext cx="122413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788024" y="82367"/>
            <a:ext cx="504056" cy="2157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23"/>
          <p:cNvSpPr txBox="1">
            <a:spLocks noChangeArrowheads="1"/>
          </p:cNvSpPr>
          <p:nvPr/>
        </p:nvSpPr>
        <p:spPr bwMode="auto">
          <a:xfrm>
            <a:off x="5220072" y="-61649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Permanganate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283968" y="1162487"/>
            <a:ext cx="1296144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7" name="Connecteur droit avec flèche 6"/>
          <p:cNvCxnSpPr>
            <a:endCxn id="8" idx="1"/>
          </p:cNvCxnSpPr>
          <p:nvPr/>
        </p:nvCxnSpPr>
        <p:spPr>
          <a:xfrm flipV="1">
            <a:off x="5508104" y="930494"/>
            <a:ext cx="504056" cy="231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23"/>
          <p:cNvSpPr txBox="1">
            <a:spLocks noChangeArrowheads="1"/>
          </p:cNvSpPr>
          <p:nvPr/>
        </p:nvSpPr>
        <p:spPr bwMode="auto">
          <a:xfrm>
            <a:off x="6012160" y="730439"/>
            <a:ext cx="172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Thiosulfate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2487"/>
            <a:ext cx="1152128" cy="43204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0" name="Connecteur droit avec flèche 9"/>
          <p:cNvCxnSpPr>
            <a:endCxn id="14" idx="1"/>
          </p:cNvCxnSpPr>
          <p:nvPr/>
        </p:nvCxnSpPr>
        <p:spPr>
          <a:xfrm flipV="1">
            <a:off x="1115368" y="858486"/>
            <a:ext cx="288280" cy="304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7308304" y="1666543"/>
            <a:ext cx="1835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Peroxyde d’hydrogène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372200" y="1234495"/>
            <a:ext cx="1008112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>
            <a:stCxn id="12" idx="2"/>
          </p:cNvCxnSpPr>
          <p:nvPr/>
        </p:nvCxnSpPr>
        <p:spPr>
          <a:xfrm>
            <a:off x="6876256" y="1594858"/>
            <a:ext cx="360040" cy="28770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403648" y="658431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Hypochlorite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9352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sz="2000" dirty="0" smtClean="0"/>
              <a:t>On </a:t>
            </a:r>
            <a:r>
              <a:rPr lang="fr-FR" sz="2000" dirty="0"/>
              <a:t>observe qu’il existe un </a:t>
            </a:r>
            <a:r>
              <a:rPr lang="fr-FR" sz="2000" b="1" i="1" dirty="0" smtClean="0"/>
              <a:t>lien </a:t>
            </a:r>
            <a:r>
              <a:rPr lang="fr-FR" sz="2000" b="1" i="1" dirty="0"/>
              <a:t>entre la </a:t>
            </a:r>
            <a:r>
              <a:rPr lang="fr-FR" sz="2000" b="1" i="1" u="sng" dirty="0">
                <a:solidFill>
                  <a:srgbClr val="FF0000"/>
                </a:solidFill>
              </a:rPr>
              <a:t>position d’un élément chimique dans le tableau périodique</a:t>
            </a:r>
            <a:r>
              <a:rPr lang="fr-FR" sz="2000" b="1" i="1" dirty="0"/>
              <a:t> et le </a:t>
            </a:r>
            <a:r>
              <a:rPr lang="fr-FR" sz="2000" b="1" i="1" dirty="0">
                <a:solidFill>
                  <a:srgbClr val="FF0000"/>
                </a:solidFill>
              </a:rPr>
              <a:t>caractère oxydant ou réducteur</a:t>
            </a:r>
            <a:r>
              <a:rPr lang="fr-FR" sz="2000" b="1" i="1" dirty="0"/>
              <a:t> du </a:t>
            </a:r>
            <a:r>
              <a:rPr lang="fr-FR" sz="2000" b="1" i="1" dirty="0" smtClean="0"/>
              <a:t>CORPS SIMPLE* </a:t>
            </a:r>
            <a:r>
              <a:rPr lang="fr-FR" sz="2000" b="1" i="1" dirty="0"/>
              <a:t>qu’il forme</a:t>
            </a:r>
            <a:r>
              <a:rPr lang="fr-FR" sz="2000" dirty="0"/>
              <a:t> (*corps constitué uniquement de cet élément chimique), en corrélation directe avec la notion d’électronégativité.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008" y="437538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016" y="4447390"/>
            <a:ext cx="3491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corps simple est d’autant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réduc-teur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que l’élément chimique qu’il contient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peu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51920" y="4159358"/>
            <a:ext cx="5184576" cy="2415902"/>
            <a:chOff x="624" y="5536"/>
            <a:chExt cx="10298" cy="4329"/>
          </a:xfrm>
        </p:grpSpPr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6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090" name="AutoShape 18"/>
          <p:cNvSpPr>
            <a:spLocks noChangeArrowheads="1"/>
          </p:cNvSpPr>
          <p:nvPr/>
        </p:nvSpPr>
        <p:spPr bwMode="auto">
          <a:xfrm rot="-3065596">
            <a:off x="3764494" y="5859675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7505577">
            <a:off x="7819330" y="4768841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7092280" y="5156283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499992" y="5167470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210588" y="297931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668344" y="692696"/>
            <a:ext cx="288032" cy="14401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7893963" y="764704"/>
            <a:ext cx="125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Dichlore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73" grpId="0" animBg="1"/>
      <p:bldP spid="3074" grpId="0"/>
      <p:bldP spid="3090" grpId="0" animBg="1"/>
      <p:bldP spid="3091" grpId="0" animBg="1"/>
      <p:bldP spid="3092" grpId="0"/>
      <p:bldP spid="30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47864" y="836712"/>
            <a:ext cx="309634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198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Potentiels standards apparents E°*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Valeurs de E° données pour 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états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standards de TOUS les constituants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290713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[H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+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] = C° = 1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mol.L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– 1</a:t>
            </a:r>
            <a:endParaRPr lang="fr-FR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08123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pH = – log 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53299" y="850845"/>
            <a:ext cx="105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788024" y="1297255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1923" y="1334538"/>
            <a:ext cx="590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1081231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BookmanOldStyle" charset="0"/>
              </a:rPr>
              <a:t>= 0</a:t>
            </a:r>
            <a:endParaRPr lang="fr-F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6660232" y="908720"/>
            <a:ext cx="228986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rarement atteintes</a:t>
            </a:r>
            <a:endParaRPr lang="fr-FR" sz="2000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07904" y="1988840"/>
            <a:ext cx="522007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Valeur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E° pas adaptée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pour déterminer la force de l’oxydant ou réducteur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7596336" y="16288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5400000">
            <a:off x="3347864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834952"/>
            <a:ext cx="327585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Potentiel standard apparent E°*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BookmanOldStyle" charset="0"/>
              </a:rPr>
              <a:t>tient compte du pH</a:t>
            </a:r>
            <a:endParaRPr kumimoji="0" lang="fr-FR" sz="2000" b="1" i="0" u="sng" strike="noStrike" cap="none" normalizeH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Calibri" pitchFamily="34" charset="0"/>
              <a:cs typeface="BookmanOldStyle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638" y="2924944"/>
            <a:ext cx="9037637" cy="38884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 smtClean="0">
                <a:ea typeface="Calibri" pitchFamily="34" charset="0"/>
                <a:sym typeface="Wingdings 2" pitchFamily="18" charset="2"/>
              </a:rPr>
              <a:t>               </a:t>
            </a:r>
            <a:r>
              <a:rPr lang="fr-FR" dirty="0" smtClean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520" y="5189130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173569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75656" y="5189130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19872" y="5189130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5292080" y="49731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436096" y="540515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/>
          <p:cNvSpPr txBox="1">
            <a:spLocks noChangeArrowheads="1"/>
          </p:cNvSpPr>
          <p:nvPr/>
        </p:nvSpPr>
        <p:spPr bwMode="auto">
          <a:xfrm>
            <a:off x="5436096" y="547716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40152" y="5189130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622949" y="5407941"/>
            <a:ext cx="21602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60207" y="4973230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588224" y="5477162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93778" y="4870359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9" name="Parenthèses 28"/>
          <p:cNvSpPr/>
          <p:nvPr/>
        </p:nvSpPr>
        <p:spPr>
          <a:xfrm>
            <a:off x="6515744" y="4973230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550222" y="3673290"/>
            <a:ext cx="7524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chimi-ques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-240661" y="6033163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300974" y="6033039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3" name="ZoneTexte 64"/>
          <p:cNvSpPr txBox="1">
            <a:spLocks noChangeArrowheads="1"/>
          </p:cNvSpPr>
          <p:nvPr/>
        </p:nvSpPr>
        <p:spPr bwMode="auto">
          <a:xfrm>
            <a:off x="4066046" y="5857085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6289133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6353133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6049359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5965476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6001101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200132" y="6049359"/>
            <a:ext cx="282801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= a(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3762" y="3664273"/>
            <a:ext cx="170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8645" y="4722357"/>
            <a:ext cx="1909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73560" y="536164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 smtClean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79" grpId="0"/>
      <p:bldP spid="80" grpId="0"/>
      <p:bldP spid="81" grpId="0"/>
      <p:bldP spid="83" grpId="0"/>
      <p:bldP spid="86" grpId="0"/>
      <p:bldP spid="87" grpId="0"/>
      <p:bldP spid="88" grpId="0"/>
      <p:bldP spid="89" grpId="0" animBg="1"/>
      <p:bldP spid="98" grpId="0" animBg="1"/>
      <p:bldP spid="40" grpId="0"/>
      <p:bldP spid="41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44624"/>
            <a:ext cx="8929687" cy="48965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Soit 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E(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ox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/</a:t>
            </a:r>
            <a:r>
              <a:rPr lang="fr-FR" sz="2000" b="1" dirty="0" err="1">
                <a:latin typeface="+mn-lt"/>
                <a:ea typeface="Times New Roman" pitchFamily="18" charset="0"/>
                <a:sym typeface="Wingdings 2" pitchFamily="18" charset="2"/>
              </a:rPr>
              <a:t>red</a:t>
            </a:r>
            <a:r>
              <a:rPr lang="fr-FR" sz="2000" b="1" dirty="0">
                <a:latin typeface="+mn-lt"/>
                <a:ea typeface="Times New Roman" pitchFamily="18" charset="0"/>
                <a:sym typeface="Wingdings 2" pitchFamily="18" charset="2"/>
              </a:rPr>
              <a:t>)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le potentiel redox d’un couple dont la </a:t>
            </a:r>
            <a:r>
              <a:rPr lang="fr-FR" sz="2000" b="1" i="1" dirty="0">
                <a:latin typeface="+mn-lt"/>
                <a:ea typeface="Times New Roman" pitchFamily="18" charset="0"/>
                <a:sym typeface="Wingdings 2" pitchFamily="18" charset="2"/>
              </a:rPr>
              <a:t>demi-équation de réduction</a:t>
            </a:r>
            <a:r>
              <a:rPr lang="fr-FR" sz="2000" dirty="0">
                <a:latin typeface="+mn-lt"/>
                <a:ea typeface="Times New Roman" pitchFamily="18" charset="0"/>
                <a:sym typeface="Wingdings 2" pitchFamily="18" charset="2"/>
              </a:rPr>
              <a:t> est</a:t>
            </a:r>
            <a:r>
              <a:rPr lang="fr-FR" sz="2000" dirty="0">
                <a:ea typeface="Times New Roman" pitchFamily="18" charset="0"/>
                <a:sym typeface="Wingdings 2" pitchFamily="18" charset="2"/>
              </a:rPr>
              <a:t> :</a:t>
            </a:r>
            <a:endParaRPr lang="fr-FR" dirty="0">
              <a:ea typeface="Calibri" pitchFamily="34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544" y="3844128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95736" y="339549"/>
            <a:ext cx="46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Ox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b</a:t>
            </a:r>
            <a:r>
              <a:rPr lang="fr-FR" sz="2000" b="1" dirty="0" smtClean="0"/>
              <a:t> H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  + 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/>
              <a:t> e</a:t>
            </a:r>
            <a:r>
              <a:rPr lang="fr-FR" sz="2000" b="1" baseline="30000" dirty="0" smtClean="0"/>
              <a:t> – </a:t>
            </a:r>
            <a:r>
              <a:rPr lang="fr-FR" sz="2000" b="1" dirty="0" smtClean="0"/>
              <a:t>  =  </a:t>
            </a:r>
            <a:r>
              <a:rPr lang="fr-FR" sz="2400" b="1" dirty="0" smtClean="0">
                <a:latin typeface="Symbol" pitchFamily="18" charset="2"/>
              </a:rPr>
              <a:t>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   +  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-180528" y="4100222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316099" y="4100222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64"/>
          <p:cNvSpPr txBox="1">
            <a:spLocks noChangeArrowheads="1"/>
          </p:cNvSpPr>
          <p:nvPr/>
        </p:nvSpPr>
        <p:spPr bwMode="auto">
          <a:xfrm>
            <a:off x="4050738" y="3892986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4188307" y="431624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66"/>
          <p:cNvSpPr txBox="1">
            <a:spLocks noChangeArrowheads="1"/>
          </p:cNvSpPr>
          <p:nvPr/>
        </p:nvSpPr>
        <p:spPr bwMode="auto">
          <a:xfrm>
            <a:off x="4399058" y="439704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052403" y="4132160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(ou hydrure de nicotinamide adénine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dinucléotide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 est un coenzyme dérivé de la vitamine B3. Il intervient dans les réactions métaboliques et permet notamment aux cellules de produire de l’énergie via des réactions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oxydo-réduction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Son oxydant conjuguée est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51520" y="2236802"/>
            <a:ext cx="1146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25 °C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475656" y="2236802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419872" y="2236802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72" name="ZoneTexte 64"/>
          <p:cNvSpPr txBox="1">
            <a:spLocks noChangeArrowheads="1"/>
          </p:cNvSpPr>
          <p:nvPr/>
        </p:nvSpPr>
        <p:spPr bwMode="auto">
          <a:xfrm>
            <a:off x="5292080" y="202077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5436096" y="2452826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66"/>
          <p:cNvSpPr txBox="1">
            <a:spLocks noChangeArrowheads="1"/>
          </p:cNvSpPr>
          <p:nvPr/>
        </p:nvSpPr>
        <p:spPr bwMode="auto">
          <a:xfrm>
            <a:off x="5436096" y="252483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940152" y="223680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5666" y="2469746"/>
            <a:ext cx="23042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660207" y="2020902"/>
            <a:ext cx="109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fr-F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576649" y="2524834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g</a:t>
            </a:r>
            <a:endParaRPr lang="fr-FR" sz="2000" baseline="30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559053" y="1918031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0" name="Parenthèses 79"/>
          <p:cNvSpPr/>
          <p:nvPr/>
        </p:nvSpPr>
        <p:spPr>
          <a:xfrm>
            <a:off x="6515744" y="2020902"/>
            <a:ext cx="2448744" cy="792163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23528" y="836712"/>
            <a:ext cx="842493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standard apparent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E°*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d’un couple redox est égal à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potentiel de Nernst quand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toutes les espèces chimiques sont dans leur état standard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SAUF H</a:t>
            </a:r>
            <a:r>
              <a:rPr lang="fr-FR" sz="20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+</a:t>
            </a:r>
            <a:endParaRPr lang="fr-F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-240661" y="3080835"/>
            <a:ext cx="2659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300974" y="3080711"/>
            <a:ext cx="1935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4" name="ZoneTexte 64"/>
          <p:cNvSpPr txBox="1">
            <a:spLocks noChangeArrowheads="1"/>
          </p:cNvSpPr>
          <p:nvPr/>
        </p:nvSpPr>
        <p:spPr bwMode="auto">
          <a:xfrm>
            <a:off x="4066046" y="290475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173182" y="3336805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66"/>
          <p:cNvSpPr txBox="1">
            <a:spLocks noChangeArrowheads="1"/>
          </p:cNvSpPr>
          <p:nvPr/>
        </p:nvSpPr>
        <p:spPr bwMode="auto">
          <a:xfrm>
            <a:off x="4191462" y="340080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72040" y="3097031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log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193169" y="3013148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endParaRPr lang="fr-FR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9" name="Parenthèses 88"/>
          <p:cNvSpPr/>
          <p:nvPr/>
        </p:nvSpPr>
        <p:spPr>
          <a:xfrm>
            <a:off x="5193169" y="3048773"/>
            <a:ext cx="936104" cy="50405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200132" y="3097031"/>
            <a:ext cx="275748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a(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= a(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= 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96136" y="4149080"/>
            <a:ext cx="273023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– 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581806" y="2409313"/>
            <a:ext cx="1512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O) </a:t>
            </a:r>
            <a:r>
              <a:rPr lang="fr-FR" sz="28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endParaRPr lang="fr-FR" sz="2000" dirty="0" smtClean="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9" grpId="0"/>
      <p:bldP spid="50" grpId="0"/>
      <p:bldP spid="51" grpId="0"/>
      <p:bldP spid="53" grpId="0"/>
      <p:bldP spid="54" grpId="0"/>
      <p:bldP spid="68" grpId="0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363" y="0"/>
            <a:ext cx="8929687" cy="1196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permet aux cellules de produire de l’énergie via des réactions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oxydo-réduction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Son oxydant conjuguée est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Le potentiel standard du couple redox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(NAD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NADH)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E°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– 0,32 V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63632"/>
            <a:ext cx="457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Calculer le potentiel standard apparent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E°*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ce couple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un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puis pour un pH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1840" r="8809" b="12641"/>
          <a:stretch>
            <a:fillRect/>
          </a:stretch>
        </p:blipFill>
        <p:spPr bwMode="auto">
          <a:xfrm>
            <a:off x="4606725" y="2348881"/>
            <a:ext cx="4499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79512" y="342900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NAD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NADH  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596085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116632"/>
            <a:ext cx="504056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180528" y="372726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16099" y="372726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64"/>
          <p:cNvSpPr txBox="1">
            <a:spLocks noChangeArrowheads="1"/>
          </p:cNvSpPr>
          <p:nvPr/>
        </p:nvSpPr>
        <p:spPr bwMode="auto">
          <a:xfrm>
            <a:off x="4050738" y="165490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b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188307" y="588750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66"/>
          <p:cNvSpPr txBox="1">
            <a:spLocks noChangeArrowheads="1"/>
          </p:cNvSpPr>
          <p:nvPr/>
        </p:nvSpPr>
        <p:spPr bwMode="auto">
          <a:xfrm>
            <a:off x="4399058" y="669546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2403" y="404664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96136" y="421584"/>
            <a:ext cx="273023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– log (a(H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4725144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6064" y="407707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96144" y="4077072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64"/>
          <p:cNvSpPr txBox="1">
            <a:spLocks noChangeArrowheads="1"/>
          </p:cNvSpPr>
          <p:nvPr/>
        </p:nvSpPr>
        <p:spPr bwMode="auto">
          <a:xfrm>
            <a:off x="1944216" y="3861048"/>
            <a:ext cx="1140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/>
              </a:rPr>
              <a:t>1</a:t>
            </a:r>
            <a:endParaRPr lang="fr-FR" sz="2000" b="1" dirty="0">
              <a:solidFill>
                <a:srgbClr val="00206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81785" y="4284308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66"/>
          <p:cNvSpPr txBox="1">
            <a:spLocks noChangeArrowheads="1"/>
          </p:cNvSpPr>
          <p:nvPr/>
        </p:nvSpPr>
        <p:spPr bwMode="auto">
          <a:xfrm>
            <a:off x="2292536" y="436510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45881" y="4100222"/>
            <a:ext cx="74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552" y="4797152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229200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5,0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0,47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5517232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9,0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0,59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6381328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7" grpId="0" animBg="1"/>
      <p:bldP spid="18" grpId="0"/>
      <p:bldP spid="19" grpId="0"/>
      <p:bldP spid="21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2813095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Evolution d’une réaction d’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lang="fr-FR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245143"/>
            <a:ext cx="50597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Sens d’évolution spontanée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1650" y="3717032"/>
            <a:ext cx="9036050" cy="9366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539750" y="3717032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46" y="4005064"/>
            <a:ext cx="913165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élevé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74" y="4304671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faible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5095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42988" y="4694208"/>
            <a:ext cx="788511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/>
              <a:t>Pour </a:t>
            </a:r>
            <a:r>
              <a:rPr lang="fr-FR" sz="2000" b="1" i="1" dirty="0"/>
              <a:t>prévoir le sens d’évolution</a:t>
            </a:r>
            <a:r>
              <a:rPr lang="fr-FR" sz="2000" i="1" dirty="0"/>
              <a:t> d’une réaction d’oxydoréduction, il suffit donc de </a:t>
            </a:r>
            <a:r>
              <a:rPr lang="fr-FR" sz="2000" b="1" i="1" dirty="0"/>
              <a:t>calculer les potentiels redox E</a:t>
            </a:r>
            <a:r>
              <a:rPr lang="fr-FR" sz="2000" i="1" dirty="0"/>
              <a:t> </a:t>
            </a:r>
            <a:r>
              <a:rPr lang="fr-FR" sz="2000" b="1" i="1" dirty="0"/>
              <a:t>de chaque couple </a:t>
            </a:r>
            <a:r>
              <a:rPr lang="fr-FR" sz="2000" i="1" dirty="0"/>
              <a:t>mis en jeu.</a:t>
            </a:r>
            <a:endParaRPr lang="fr-FR" sz="20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54995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16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qu’une pile Daniell initialement constituée 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cuivre,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zinc, 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cuivre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bien la polarité indiquée au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II-3.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64037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Comment évolue la force de l’oxydant de ce couple quand le pH augmente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08720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5,0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0,47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196752"/>
            <a:ext cx="694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pH = 9,0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 = – 0,32 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0,59 V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060848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Quand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pH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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, E°*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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l’oxydant est moins fort</a:t>
            </a:r>
            <a:endParaRPr lang="fr-FR" u="sng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Calculer le potentiel standard apparent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E°*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ce couple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25 °C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un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puis pour un pH égal à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9912" y="404664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03848" y="476672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E°*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 E° – 0,03 pH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16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Vérifier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qu’une pile Daniell initialement constituée 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cuivre,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électrode de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zinc, 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de zinc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0,010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sulfate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cuivre à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0,100 </a:t>
            </a:r>
            <a:r>
              <a:rPr lang="fr-FR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bien la polarité indiquée au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II-3.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E°(Cu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E°(Zn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6513" y="2917393"/>
            <a:ext cx="2316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41301" y="2917393"/>
            <a:ext cx="2106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1" name="ZoneTexte 64"/>
          <p:cNvSpPr txBox="1">
            <a:spLocks noChangeArrowheads="1"/>
          </p:cNvSpPr>
          <p:nvPr/>
        </p:nvSpPr>
        <p:spPr bwMode="auto">
          <a:xfrm>
            <a:off x="3905621" y="2917393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696829" y="2917393"/>
            <a:ext cx="3382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0,34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833353" y="3245495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0,31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6513" y="3605535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41301" y="3605535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6" name="ZoneTexte 64"/>
          <p:cNvSpPr txBox="1">
            <a:spLocks noChangeArrowheads="1"/>
          </p:cNvSpPr>
          <p:nvPr/>
        </p:nvSpPr>
        <p:spPr bwMode="auto">
          <a:xfrm>
            <a:off x="3834183" y="3605535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589545" y="3605535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7607002" y="3965575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499992" y="4365104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100280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électrode de platine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Segoe UI Black" pitchFamily="34" charset="0"/>
                <a:ea typeface="Segoe UI Black" pitchFamily="34" charset="0"/>
                <a:cs typeface="Times New Roman" pitchFamily="18" charset="0"/>
                <a:sym typeface="Wingdings" pitchFamily="2" charset="2"/>
              </a:rPr>
              <a:t>Déterminer la polarité de la pile puis son écriture conventionnelle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5076503" y="3155115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32040" y="2736215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48064" y="3201434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950720" y="3867720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25307" y="3467870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22281" y="3914039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1650" y="36722"/>
            <a:ext cx="9036050" cy="901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>
                <a:latin typeface="Calibri" pitchFamily="34" charset="0"/>
                <a:cs typeface="Times New Roman" pitchFamily="18" charset="0"/>
                <a:sym typeface="Wingdings 2" pitchFamily="18" charset="2"/>
              </a:rPr>
              <a:t>          </a:t>
            </a:r>
            <a:r>
              <a:rPr lang="fr-FR">
                <a:latin typeface="Calibri" pitchFamily="34" charset="0"/>
                <a:cs typeface="Times New Roman" pitchFamily="18" charset="0"/>
              </a:rPr>
              <a:t> </a:t>
            </a:r>
            <a:endParaRPr lang="fr-FR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539750" y="-32729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/>
              <a:t>       L’évolution </a:t>
            </a:r>
            <a:r>
              <a:rPr lang="fr-FR" sz="2000" b="1" dirty="0"/>
              <a:t>spontanée</a:t>
            </a:r>
            <a:r>
              <a:rPr lang="fr-FR" sz="2000" dirty="0"/>
              <a:t> d’un système d’oxydoréduction entraîne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346" y="255303"/>
            <a:ext cx="913165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réduction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élevé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4" y="554910"/>
            <a:ext cx="91324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l’oxydation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couple dont le potentiel redox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est le plus faible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(borne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2302580"/>
            <a:ext cx="3273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½ équations 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131840" y="2300022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Cu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372200" y="2308810"/>
            <a:ext cx="298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Zn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4068" y="4464257"/>
            <a:ext cx="4628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&gt;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481" grpId="0" animBg="1"/>
      <p:bldP spid="24" grpId="0"/>
      <p:bldP spid="25" grpId="0"/>
      <p:bldP spid="27" grpId="0"/>
      <p:bldP spid="28" grpId="0"/>
      <p:bldP spid="34" grpId="0"/>
      <p:bldP spid="35" grpId="0"/>
      <p:bldP spid="37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307520" y="489844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94656"/>
            <a:ext cx="9144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17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pile est constituée d’une électrode d’argent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d’une électrode de platine trempant dans une solution d’ions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tous les deux à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Segoe UI Black" pitchFamily="34" charset="0"/>
                <a:ea typeface="Segoe UI Black" pitchFamily="34" charset="0"/>
                <a:cs typeface="Times New Roman" pitchFamily="18" charset="0"/>
                <a:sym typeface="Wingdings" pitchFamily="2" charset="2"/>
              </a:rPr>
              <a:t>Déterminer la polarité de la pile puis son écriture conventionnelle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E°(Ag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/Ag) = 0,80 V ; E°(Fe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792992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4972" y="3802517"/>
            <a:ext cx="187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8" name="ZoneTexte 64"/>
          <p:cNvSpPr txBox="1">
            <a:spLocks noChangeArrowheads="1"/>
          </p:cNvSpPr>
          <p:nvPr/>
        </p:nvSpPr>
        <p:spPr bwMode="auto">
          <a:xfrm>
            <a:off x="3520171" y="3802517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5253918" y="3802963"/>
            <a:ext cx="214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0,80 + 0,06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884661" y="3812488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0,74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4617464"/>
            <a:ext cx="2215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26223" y="4626989"/>
            <a:ext cx="2012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3" name="ZoneTexte 64"/>
          <p:cNvSpPr txBox="1">
            <a:spLocks noChangeArrowheads="1"/>
          </p:cNvSpPr>
          <p:nvPr/>
        </p:nvSpPr>
        <p:spPr bwMode="auto">
          <a:xfrm>
            <a:off x="3767299" y="462965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3183384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Demi-équations de réduction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7923840" y="4628874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0,77 V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4893670" y="4833977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9207" y="4367452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49207" y="4905414"/>
            <a:ext cx="966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616" y="5877272"/>
            <a:ext cx="698182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endParaRPr lang="fr-FR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6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373502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475656" y="6373502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678301" y="40534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33838" y="3586939"/>
            <a:ext cx="84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49862" y="4099783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331022" y="4053464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186559" y="358693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402583" y="409978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373502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6876256" y="6373502"/>
            <a:ext cx="864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355976" y="6373502"/>
            <a:ext cx="328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267744" y="6373502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4572000" y="6373502"/>
            <a:ext cx="2371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36513" y="63981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041301" y="63981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37" name="ZoneTexte 64"/>
          <p:cNvSpPr txBox="1">
            <a:spLocks noChangeArrowheads="1"/>
          </p:cNvSpPr>
          <p:nvPr/>
        </p:nvSpPr>
        <p:spPr bwMode="auto">
          <a:xfrm>
            <a:off x="3834183" y="63981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5656793" y="63981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0,76 + 0,03 log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 / 1)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740352" y="424021"/>
            <a:ext cx="1428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0,82 V</a:t>
            </a:r>
            <a:r>
              <a:rPr lang="fr-F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5" name="Connecteur droit 44"/>
          <p:cNvCxnSpPr/>
          <p:nvPr/>
        </p:nvCxnSpPr>
        <p:spPr>
          <a:xfrm>
            <a:off x="4969770" y="392841"/>
            <a:ext cx="5762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25307" y="-73684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041331" y="439160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3463614" y="3180826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Ag 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451438" y="3183384"/>
            <a:ext cx="269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 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5467947" y="4611152"/>
            <a:ext cx="2063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0,77</a:t>
            </a: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r>
              <a:rPr lang="fr-F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408890" y="4842496"/>
            <a:ext cx="504056" cy="38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303225" y="445704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4544060" y="776516"/>
            <a:ext cx="431663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Cuivre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Zinc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8136" y="875669"/>
            <a:ext cx="4628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&gt;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4427984" y="5295271"/>
            <a:ext cx="44859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Platine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41412" y="5394424"/>
            <a:ext cx="4395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&lt;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1" grpId="0"/>
      <p:bldP spid="27" grpId="0"/>
      <p:bldP spid="28" grpId="0"/>
      <p:bldP spid="30" grpId="0"/>
      <p:bldP spid="31" grpId="0"/>
      <p:bldP spid="40" grpId="0"/>
      <p:bldP spid="41" grpId="0"/>
      <p:bldP spid="42" grpId="0"/>
      <p:bldP spid="43" grpId="0"/>
      <p:bldP spid="48" grpId="0"/>
      <p:bldP spid="50" grpId="0"/>
      <p:bldP spid="51" grpId="0"/>
      <p:bldP spid="53" grpId="0"/>
      <p:bldP spid="56" grpId="0" animBg="1"/>
      <p:bldP spid="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20160" r="7391" b="42881"/>
          <a:stretch>
            <a:fillRect/>
          </a:stretch>
        </p:blipFill>
        <p:spPr bwMode="auto">
          <a:xfrm>
            <a:off x="116012" y="3025753"/>
            <a:ext cx="8964488" cy="274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5616" y="548680"/>
            <a:ext cx="6981825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aura 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oxydation de l’argent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réduction du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</a:t>
            </a:r>
            <a:endParaRPr lang="fr-FR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400" u="sng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740" y="93485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547664" y="966793"/>
            <a:ext cx="621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Ag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|| 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 Pt 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450" y="934285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66257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55576" y="1494249"/>
            <a:ext cx="8388424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u="sng" dirty="0" smtClean="0"/>
              <a:t>Quand l’écart des potentiels redox standard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important (</a:t>
            </a:r>
            <a:r>
              <a:rPr lang="fr-FR" sz="2000" b="1" u="sng" dirty="0" smtClean="0">
                <a:latin typeface="Symbol" pitchFamily="18" charset="2"/>
              </a:rPr>
              <a:t>D</a:t>
            </a:r>
            <a:r>
              <a:rPr lang="fr-FR" sz="2000" b="1" u="sng" dirty="0" smtClean="0"/>
              <a:t>E° &gt; 0,30 V</a:t>
            </a:r>
            <a:r>
              <a:rPr lang="fr-FR" sz="2000" i="1" u="sng" dirty="0" smtClean="0"/>
              <a:t>)</a:t>
            </a:r>
            <a:r>
              <a:rPr lang="fr-FR" sz="2000" i="1" dirty="0" smtClean="0"/>
              <a:t>, </a:t>
            </a:r>
            <a:r>
              <a:rPr lang="fr-FR" sz="2000" b="1" dirty="0" smtClean="0"/>
              <a:t>on peut comparer les valeurs de E°</a:t>
            </a:r>
            <a:r>
              <a:rPr lang="fr-FR" sz="2000" i="1" dirty="0" smtClean="0"/>
              <a:t> et pas celles de </a:t>
            </a:r>
            <a:r>
              <a:rPr lang="fr-FR" sz="2000" dirty="0" smtClean="0"/>
              <a:t>E</a:t>
            </a:r>
            <a:r>
              <a:rPr lang="fr-FR" sz="2000" i="1" dirty="0" smtClean="0"/>
              <a:t> car l’ordre des </a:t>
            </a:r>
            <a:r>
              <a:rPr lang="fr-FR" sz="2000" dirty="0" smtClean="0"/>
              <a:t>E</a:t>
            </a:r>
            <a:r>
              <a:rPr lang="fr-FR" sz="2000" i="1" dirty="0" smtClean="0"/>
              <a:t> est le même que celui des </a:t>
            </a:r>
            <a:r>
              <a:rPr lang="fr-FR" sz="2000" dirty="0" smtClean="0"/>
              <a:t>E°</a:t>
            </a:r>
            <a:r>
              <a:rPr lang="fr-FR" sz="2000" i="1" dirty="0" smtClean="0"/>
              <a:t> : mais </a:t>
            </a:r>
            <a:r>
              <a:rPr lang="fr-FR" sz="2000" i="1" u="sng" dirty="0" smtClean="0"/>
              <a:t>ce n’est plus le cas si l’écart entre les </a:t>
            </a:r>
            <a:r>
              <a:rPr lang="fr-FR" sz="2000" u="sng" dirty="0" smtClean="0"/>
              <a:t>E°</a:t>
            </a:r>
            <a:r>
              <a:rPr lang="fr-FR" sz="2000" i="1" u="sng" dirty="0" smtClean="0"/>
              <a:t> est faible</a:t>
            </a:r>
            <a:r>
              <a:rPr lang="fr-FR" sz="2000" i="1" dirty="0" smtClean="0"/>
              <a:t> !</a:t>
            </a:r>
            <a:endParaRPr lang="fr-FR" sz="2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2586112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352" y="5349895"/>
            <a:ext cx="3204864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COURS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réaction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diminue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augmente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diminue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097536" y="4857492"/>
            <a:ext cx="4752528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EQUILIBRE</a:t>
            </a:r>
          </a:p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 = 0)</a:t>
            </a:r>
            <a:endParaRPr lang="fr-F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427984" y="10716"/>
            <a:ext cx="44859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Platine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borne </a:t>
            </a:r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1412" y="109869"/>
            <a:ext cx="4395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1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&lt; E(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6012" y="5576540"/>
            <a:ext cx="216024" cy="21602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1475656" y="2996952"/>
            <a:ext cx="2304256" cy="1138773"/>
            <a:chOff x="1475656" y="2996952"/>
            <a:chExt cx="2304256" cy="1138773"/>
          </a:xfrm>
        </p:grpSpPr>
        <p:sp>
          <p:nvSpPr>
            <p:cNvPr id="28" name="Rectangle 27"/>
            <p:cNvSpPr/>
            <p:nvPr/>
          </p:nvSpPr>
          <p:spPr>
            <a:xfrm>
              <a:off x="1475656" y="2996952"/>
              <a:ext cx="2304256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Etat </a:t>
              </a:r>
              <a:r>
                <a:rPr lang="fr-FR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INITIAL</a:t>
              </a:r>
              <a:endParaRPr lang="fr-F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4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 =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(+)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–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(–)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</a:t>
              </a:r>
              <a:r>
                <a:rPr lang="fr-FR" sz="2400" b="1" i="1" dirty="0" smtClean="0">
                  <a:latin typeface="Times New Roman" pitchFamily="18" charset="0"/>
                  <a:cs typeface="Times New Roman" pitchFamily="18" charset="0"/>
                </a:rPr>
                <a:t>maximale</a:t>
              </a:r>
              <a:endParaRPr lang="fr-F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1573064" y="31028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433" grpId="0"/>
      <p:bldP spid="29" grpId="0" animBg="1"/>
      <p:bldP spid="30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19672" y="44624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300" y="5180076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033544" y="5134332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725144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CONSEQUENCE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: Expression de la </a:t>
            </a:r>
            <a:r>
              <a:rPr lang="fr-FR" sz="20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155" y="6082379"/>
            <a:ext cx="120175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20160" r="7391" b="42881"/>
          <a:stretch>
            <a:fillRect/>
          </a:stretch>
        </p:blipFill>
        <p:spPr bwMode="auto">
          <a:xfrm>
            <a:off x="116012" y="604825"/>
            <a:ext cx="8964488" cy="274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90352" y="2928967"/>
            <a:ext cx="3204864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COURS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réaction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(+)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3"/>
              </a:rPr>
              <a:t>diminue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(–)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augmente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donc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diminue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097536" y="2436564"/>
            <a:ext cx="4752528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EQUILIBRE</a:t>
            </a:r>
          </a:p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 = 0)</a:t>
            </a:r>
            <a:endParaRPr lang="fr-F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6012" y="3155612"/>
            <a:ext cx="216024" cy="21602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1475656" y="576024"/>
            <a:ext cx="2304256" cy="1138773"/>
            <a:chOff x="1475656" y="2996952"/>
            <a:chExt cx="2304256" cy="1138773"/>
          </a:xfrm>
        </p:grpSpPr>
        <p:sp>
          <p:nvSpPr>
            <p:cNvPr id="42" name="Rectangle 41"/>
            <p:cNvSpPr/>
            <p:nvPr/>
          </p:nvSpPr>
          <p:spPr>
            <a:xfrm>
              <a:off x="1475656" y="2996952"/>
              <a:ext cx="2304256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Etat </a:t>
              </a:r>
              <a:r>
                <a:rPr lang="fr-FR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INITIAL</a:t>
              </a:r>
              <a:endParaRPr lang="fr-F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4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 =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(+)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– E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(–)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</a:t>
              </a:r>
              <a:r>
                <a:rPr lang="fr-FR" sz="2400" b="1" i="1" dirty="0" smtClean="0">
                  <a:latin typeface="Times New Roman" pitchFamily="18" charset="0"/>
                  <a:cs typeface="Times New Roman" pitchFamily="18" charset="0"/>
                </a:rPr>
                <a:t>maximale</a:t>
              </a:r>
              <a:endParaRPr lang="fr-F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1573064" y="31028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51511" y="5999192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29664" y="549170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32308" y="5866988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357656" y="592375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520" y="5668987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5589240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2699792" y="5301208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/>
      <p:bldP spid="37" grpId="0"/>
      <p:bldP spid="16" grpId="0"/>
      <p:bldP spid="17" grpId="0"/>
      <p:bldP spid="18" grpId="0"/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950" y="332657"/>
            <a:ext cx="8928546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  <a:sym typeface="Wingdings 2" pitchFamily="18" charset="2"/>
              </a:rPr>
              <a:t>          </a:t>
            </a:r>
          </a:p>
          <a:p>
            <a:pPr eaLnBrk="0" hangingPunct="0"/>
            <a:endParaRPr lang="fr-FR" sz="12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251520" y="332656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atteint quand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potentiels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rédox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deux couples mis en jeu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égaux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il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UNICITE DU POTENTIEL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la(les) solution(s).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1811775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140933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CONSEQUENCE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: Expression de la </a:t>
            </a:r>
            <a:r>
              <a:rPr lang="fr-FR" sz="2000" b="1" u="sng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Cte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d’équilibre de la réaction entre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Ox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Red</a:t>
            </a:r>
            <a:r>
              <a:rPr lang="fr-FR" sz="2000" b="1" u="sng" baseline="-25000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BookmanOldStyle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prstClr val="black"/>
              </a:solidFill>
              <a:latin typeface="BookmanOldStyle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619672" y="-60948"/>
            <a:ext cx="6476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Etat d’équilibre et Constante d’équilibre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501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403648" y="3277433"/>
            <a:ext cx="7740352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000" i="1" dirty="0" smtClean="0"/>
              <a:t>La réaction entre </a:t>
            </a:r>
            <a:r>
              <a:rPr lang="fr-FR" sz="2000" b="1" dirty="0" smtClean="0"/>
              <a:t>l’oxydant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grand) </a:t>
            </a:r>
            <a:r>
              <a:rPr lang="fr-FR" sz="2000" dirty="0" smtClean="0"/>
              <a:t>et </a:t>
            </a:r>
            <a:r>
              <a:rPr lang="fr-FR" sz="2000" b="1" dirty="0" smtClean="0"/>
              <a:t>le réducteur le plus fort</a:t>
            </a:r>
            <a:r>
              <a:rPr lang="fr-FR" sz="2000" i="1" dirty="0" smtClean="0"/>
              <a:t> (</a:t>
            </a:r>
            <a:r>
              <a:rPr lang="fr-FR" sz="2000" dirty="0" smtClean="0"/>
              <a:t>E°(Ox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/Red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</a:t>
            </a:r>
            <a:r>
              <a:rPr lang="fr-FR" sz="2000" i="1" dirty="0" smtClean="0"/>
              <a:t> le plus faible) a </a:t>
            </a:r>
            <a:r>
              <a:rPr lang="fr-FR" sz="2000" b="1" i="1" u="sng" dirty="0" smtClean="0"/>
              <a:t>la plus grande constante d’équilibre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0" y="4499248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(Cu) = 1,57 mol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(Zn) = 1,53 mol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0,001 mol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0,01 mol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33544" y="1797187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155" y="2745234"/>
            <a:ext cx="120175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51511" y="2662047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29664" y="2154563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32308" y="2529843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357656" y="2586611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20" y="2331842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252095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699792" y="1964063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259632" y="520214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1092466" y="551333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747666"/>
            <a:ext cx="5328146" cy="14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980239" y="3811166"/>
            <a:ext cx="459987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479478" y="4242966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419872" y="4235221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164656" y="4684291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277244" y="4684291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27984" y="4242966"/>
            <a:ext cx="475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87624" y="422108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115616" y="4725144"/>
            <a:ext cx="904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355976" y="4725144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300" y="44624"/>
            <a:ext cx="9013346" cy="13664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110186" y="6524"/>
            <a:ext cx="597666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d’électrons échangés entre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57875" y="934650"/>
            <a:ext cx="129614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 °C,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1447501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(Cu) = 1,57 mol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électrode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(Zn) = 1,53 mol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zinc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0,001 mol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;</a:t>
            </a:r>
            <a:r>
              <a:rPr kumimoji="0" lang="fr-FR" sz="200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- d’une solution de sulfate de cuivre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0,01 mol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E°(Zn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79388" y="572291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33208" y="532330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1187624" y="55621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5229200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5364088" y="5517232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794972" y="5085184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6794972" y="5445224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7155335" y="544554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8098646" y="5488737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940425" y="5877346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40153" y="4581128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152" y="4149080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16216" y="3717032"/>
            <a:ext cx="13681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0" y="6309320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259632" y="6309320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consomme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51511" y="840140"/>
            <a:ext cx="1625421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K° = 10</a:t>
            </a:r>
            <a:endParaRPr kumimoji="0" lang="fr-FR" sz="28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429664" y="332656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232308" y="707936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0,06</a:t>
            </a:r>
            <a:endParaRPr kumimoji="0" lang="fr-FR" sz="2400" b="1" i="0" u="none" strike="noStrike" cap="none" normalizeH="0" baseline="-2500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2357656" y="764704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857520" y="509935"/>
            <a:ext cx="690438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×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(E°(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Arial"/>
              </a:rPr>
              <a:t>réactif oxydant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-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 E°(</a:t>
            </a:r>
            <a:r>
              <a:rPr lang="fr-FR" sz="2300" b="1" dirty="0" smtClean="0">
                <a:solidFill>
                  <a:srgbClr val="008000"/>
                </a:solidFill>
                <a:latin typeface="Cambria" pitchFamily="18" charset="0"/>
                <a:ea typeface="Cambria" pitchFamily="18" charset="0"/>
                <a:cs typeface="Arial"/>
              </a:rPr>
              <a:t>réactif réducteur</a:t>
            </a:r>
            <a:r>
              <a:rPr lang="fr-FR" sz="2300" b="1" dirty="0" smtClean="0">
                <a:latin typeface="Cambria" pitchFamily="18" charset="0"/>
                <a:ea typeface="Cambria" pitchFamily="18" charset="0"/>
                <a:cs typeface="Arial"/>
              </a:rPr>
              <a:t>))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Cambria" pitchFamily="18" charset="0"/>
                <a:cs typeface="Arial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5616" y="442764"/>
            <a:ext cx="7848872" cy="8640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2771800" y="188640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9" grpId="0"/>
      <p:bldP spid="70" grpId="0"/>
      <p:bldP spid="73" grpId="0" animBg="1"/>
      <p:bldP spid="76" grpId="0"/>
      <p:bldP spid="77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20486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des exemples de corps simples au caractère oxydant et d’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au-tres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au caractère réducteur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2008" y="116632"/>
            <a:ext cx="3563888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4016" y="188640"/>
            <a:ext cx="3491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corps simple est d’autant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réduc-teur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que l’élément chimique qu’il contient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peu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élec-tronégatif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51920" y="54902"/>
            <a:ext cx="5184576" cy="2221970"/>
            <a:chOff x="624" y="5536"/>
            <a:chExt cx="10298" cy="432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624" y="5536"/>
              <a:ext cx="0" cy="43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624" y="9865"/>
              <a:ext cx="118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flipV="1">
              <a:off x="1805" y="9248"/>
              <a:ext cx="0" cy="6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1805" y="9248"/>
              <a:ext cx="91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V="1">
              <a:off x="10922" y="5536"/>
              <a:ext cx="0" cy="3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 flipH="1">
              <a:off x="10286" y="5536"/>
              <a:ext cx="6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624" y="5536"/>
              <a:ext cx="6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1281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>
              <a:off x="1281" y="6097"/>
              <a:ext cx="5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1805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1805" y="7359"/>
              <a:ext cx="56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V="1">
              <a:off x="7481" y="6097"/>
              <a:ext cx="0" cy="12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7481" y="6097"/>
              <a:ext cx="280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V="1">
              <a:off x="10286" y="5536"/>
              <a:ext cx="0" cy="5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9" name="AutoShape 18"/>
          <p:cNvSpPr>
            <a:spLocks noChangeArrowheads="1"/>
          </p:cNvSpPr>
          <p:nvPr/>
        </p:nvSpPr>
        <p:spPr bwMode="auto">
          <a:xfrm rot="-3065596">
            <a:off x="3764494" y="1545608"/>
            <a:ext cx="1081951" cy="477520"/>
          </a:xfrm>
          <a:prstGeom prst="leftArrow">
            <a:avLst>
              <a:gd name="adj1" fmla="val 50000"/>
              <a:gd name="adj2" fmla="val 57839"/>
            </a:avLst>
          </a:prstGeom>
          <a:gradFill rotWithShape="0">
            <a:gsLst>
              <a:gs pos="0">
                <a:srgbClr val="E36C0A"/>
              </a:gs>
              <a:gs pos="100000">
                <a:srgbClr val="E36C0A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7505577">
            <a:off x="7819330" y="664385"/>
            <a:ext cx="1090730" cy="441117"/>
          </a:xfrm>
          <a:prstGeom prst="leftArrow">
            <a:avLst>
              <a:gd name="adj1" fmla="val 50000"/>
              <a:gd name="adj2" fmla="val 59375"/>
            </a:avLst>
          </a:prstGeom>
          <a:gradFill rotWithShape="0">
            <a:gsLst>
              <a:gs pos="0">
                <a:srgbClr val="E36C0A">
                  <a:gamma/>
                  <a:tint val="20000"/>
                  <a:invGamma/>
                </a:srgbClr>
              </a:gs>
              <a:gs pos="100000">
                <a:srgbClr val="E36C0A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92280" y="959227"/>
            <a:ext cx="2043633" cy="1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OXYDANTS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99992" y="946003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REDUCTEURS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28529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Corps simples oxydants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dioxygène,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dihalogènes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212976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simples réducteurs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les métaux, les alcalins, les alcalino-terreux,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79712" y="3861048"/>
            <a:ext cx="51478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L’Oxydation et la 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8858" y="429309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1853" y="4365104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91853" y="5051078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9858" y="5847655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552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6056" y="6378770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Virage 35"/>
          <p:cNvSpPr/>
          <p:nvPr/>
        </p:nvSpPr>
        <p:spPr>
          <a:xfrm rot="5400000">
            <a:off x="69122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5400000" flipV="1">
            <a:off x="1511660" y="5913276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097" grpId="0"/>
      <p:bldP spid="4101" grpId="0"/>
      <p:bldP spid="4102" grpId="0"/>
      <p:bldP spid="28" grpId="0" animBg="1"/>
      <p:bldP spid="4103" grpId="0"/>
      <p:bldP spid="4104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259632" y="30419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1092466" y="335309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87426"/>
            <a:ext cx="5472162" cy="14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043608" y="1628800"/>
            <a:ext cx="459987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Zn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479478" y="2082726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419872" y="2074981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164656" y="2562117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277244" y="2562117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27984" y="2082726"/>
            <a:ext cx="475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87624" y="206084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115616" y="2541754"/>
            <a:ext cx="904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355976" y="2541754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0"/>
            <a:ext cx="914400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18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une pile Daniell initialement constituée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(Cu) = 1,57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(Zn) = 1,53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0,001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= 0,01 mol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Calculer la constante d’équilibre et déterminer la composition finale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du système.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(Cu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/Cu) = 0,34 V ;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(Zn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/Zn) = – 0,76 V</a:t>
            </a: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79388" y="356267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33208" y="316306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1187624" y="340194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3068960"/>
            <a:ext cx="5112567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5364088" y="3356992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794972" y="2924944"/>
            <a:ext cx="1449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0,34</a:t>
            </a:r>
            <a:r>
              <a:rPr lang="fr-FR" sz="2000" baseline="-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+ 0,76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6794972" y="3284984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7155335" y="328530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8098646" y="3328497"/>
            <a:ext cx="1021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36,7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5940425" y="3717106"/>
            <a:ext cx="3089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 &gt; 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(réaction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40153" y="2420888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fr-FR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152" y="1988840"/>
            <a:ext cx="2520280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fr-FR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 </a:t>
            </a:r>
            <a:r>
              <a:rPr lang="fr-FR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16216" y="1556792"/>
            <a:ext cx="13681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0" y="4149080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259632" y="4149080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consommé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551127" y="4477182"/>
            <a:ext cx="2885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4"/>
          <p:cNvSpPr>
            <a:spLocks noChangeArrowheads="1"/>
          </p:cNvSpPr>
          <p:nvPr/>
        </p:nvSpPr>
        <p:spPr bwMode="auto">
          <a:xfrm>
            <a:off x="4572000" y="4574898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1,52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539552" y="4925921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0,011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4572000" y="4925921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1,58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>
            <a:spLocks noChangeArrowheads="1"/>
          </p:cNvSpPr>
          <p:nvPr/>
        </p:nvSpPr>
        <p:spPr bwMode="auto">
          <a:xfrm>
            <a:off x="0" y="-27384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1259632" y="-27384"/>
            <a:ext cx="8101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réactif limitant Cu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2+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totalement consommé :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x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n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0,01 mol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551127" y="300718"/>
            <a:ext cx="2885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4572000" y="398434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1,52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539552" y="749457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0,011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4"/>
          <p:cNvSpPr>
            <a:spLocks noChangeArrowheads="1"/>
          </p:cNvSpPr>
          <p:nvPr/>
        </p:nvSpPr>
        <p:spPr bwMode="auto">
          <a:xfrm>
            <a:off x="4572000" y="749457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(Zn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1,58 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58097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740857"/>
            <a:ext cx="5738986" cy="16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2812866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699792" y="3316922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851920" y="331692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076056" y="331692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475656" y="3316922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259632" y="3892986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83768" y="3892986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851920" y="3892986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004048" y="3892986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0152" y="3388930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374897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24" name="Forme libre 23"/>
          <p:cNvSpPr/>
          <p:nvPr/>
        </p:nvSpPr>
        <p:spPr>
          <a:xfrm flipH="1">
            <a:off x="8388424" y="3388930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640763" y="3388930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6588224" y="2924944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1187748" y="44371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1020582" y="4748294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107504" y="4957876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61324" y="4558268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1115740" y="479715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7629" y="4464164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5292080" y="4941168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722964" y="4509120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6722964" y="4869160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7083327" y="4869482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8026638" y="4912673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4008" y="5373216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152400" y="6083154"/>
            <a:ext cx="2427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627785" y="580782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483768" y="6383886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627784" y="6311878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860032" y="6095854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96136" y="580782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5148062" y="6383886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292079" y="6311878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9" grpId="0" animBg="1"/>
      <p:bldP spid="30" grpId="0"/>
      <p:bldP spid="31" grpId="0"/>
      <p:bldP spid="32" grpId="0"/>
      <p:bldP spid="33" grpId="0"/>
      <p:bldP spid="35" grpId="0" animBg="1"/>
      <p:bldP spid="36" grpId="0"/>
      <p:bldP spid="37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54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7141" y="4404945"/>
            <a:ext cx="2422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627785" y="4116913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483768" y="4692977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627784" y="4620969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60032" y="440494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796136" y="4116913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148062" y="4692977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292079" y="4620969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5341049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331640" y="5053017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115616" y="5629081"/>
            <a:ext cx="22322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331640" y="5557073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47864" y="5341049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0" y="6248887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6" name="Parenthèses 45"/>
          <p:cNvSpPr/>
          <p:nvPr/>
        </p:nvSpPr>
        <p:spPr>
          <a:xfrm>
            <a:off x="2051720" y="6107429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979712" y="6035421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546759" y="647274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123728" y="6464911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3851920" y="589140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65660" y="627459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54" name="Parenthèses 53"/>
          <p:cNvSpPr/>
          <p:nvPr/>
        </p:nvSpPr>
        <p:spPr>
          <a:xfrm>
            <a:off x="4572000" y="6107429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430542" y="6035421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213613" y="6472745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790582" y="6464911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876256" y="5963413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92280" y="6251445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381493"/>
            <a:ext cx="5738986" cy="14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187624" y="1430352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771800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851920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5076056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547664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259632" y="2359997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483768" y="2359997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3851920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5004048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40152" y="2006416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71" name="Rectangle 70"/>
          <p:cNvSpPr/>
          <p:nvPr/>
        </p:nvSpPr>
        <p:spPr>
          <a:xfrm>
            <a:off x="5940152" y="236645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72" name="Forme libre 71"/>
          <p:cNvSpPr/>
          <p:nvPr/>
        </p:nvSpPr>
        <p:spPr>
          <a:xfrm flipH="1">
            <a:off x="8388424" y="2006416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640763" y="2006416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74" name="Rectangle 73"/>
          <p:cNvSpPr/>
          <p:nvPr/>
        </p:nvSpPr>
        <p:spPr>
          <a:xfrm>
            <a:off x="6588224" y="1542430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187748" y="279994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1020582" y="3111130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1"/>
          <p:cNvSpPr>
            <a:spLocks noChangeArrowheads="1"/>
          </p:cNvSpPr>
          <p:nvPr/>
        </p:nvSpPr>
        <p:spPr bwMode="auto">
          <a:xfrm>
            <a:off x="107504" y="3320712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661324" y="2921104"/>
            <a:ext cx="355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[E°(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E°(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/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115740" y="315998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7629" y="2827000"/>
            <a:ext cx="4896420" cy="86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5292080" y="3304004"/>
            <a:ext cx="1702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A.N.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722964" y="2871956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0,54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0,77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 flipV="1">
            <a:off x="6722964" y="3231996"/>
            <a:ext cx="1377428" cy="32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73"/>
          <p:cNvSpPr>
            <a:spLocks noChangeArrowheads="1"/>
          </p:cNvSpPr>
          <p:nvPr/>
        </p:nvSpPr>
        <p:spPr bwMode="auto">
          <a:xfrm>
            <a:off x="7083327" y="323231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</a:t>
            </a:r>
            <a:endParaRPr lang="fr-FR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78"/>
          <p:cNvSpPr>
            <a:spLocks noChangeArrowheads="1"/>
          </p:cNvSpPr>
          <p:nvPr/>
        </p:nvSpPr>
        <p:spPr bwMode="auto">
          <a:xfrm>
            <a:off x="8026638" y="3275509"/>
            <a:ext cx="111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– 7,7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16016" y="3717032"/>
            <a:ext cx="519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5" grpId="0"/>
      <p:bldP spid="46" grpId="0" animBg="1"/>
      <p:bldP spid="47" grpId="0"/>
      <p:bldP spid="48" grpId="0"/>
      <p:bldP spid="52" grpId="0"/>
      <p:bldP spid="53" grpId="0"/>
      <p:bldP spid="54" grpId="0" animBg="1"/>
      <p:bldP spid="55" grpId="0"/>
      <p:bldP spid="56" grpId="0"/>
      <p:bldP spid="58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54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19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Soit la réaction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 Fe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Calcu-ler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sa constante d’équilibre et déterminer les concentrations molaires dans l’état final si initialement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[I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0,10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 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E° (Fe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Fe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2+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0,77 V ; E° (I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I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0,54 V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7141" y="3140968"/>
            <a:ext cx="2422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</a:t>
            </a:r>
            <a:endParaRPr lang="fr-FR" sz="2000" b="1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627785" y="2852936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483768" y="3429000"/>
            <a:ext cx="244827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627784" y="3356992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60032" y="314096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796136" y="2852936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148062" y="3429000"/>
            <a:ext cx="33123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292079" y="3356992"/>
            <a:ext cx="3024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09010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331640" y="3820978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115616" y="4397042"/>
            <a:ext cx="22322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331640" y="4325034"/>
            <a:ext cx="20162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47864" y="4109010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réaction très limitée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0" y="5010618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6" name="Parenthèses 45"/>
          <p:cNvSpPr/>
          <p:nvPr/>
        </p:nvSpPr>
        <p:spPr>
          <a:xfrm>
            <a:off x="2051720" y="4869160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979712" y="4797152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546759" y="523447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123728" y="5226642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3851920" y="465313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65660" y="5036326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54" name="Parenthèses 53"/>
          <p:cNvSpPr/>
          <p:nvPr/>
        </p:nvSpPr>
        <p:spPr>
          <a:xfrm>
            <a:off x="4572000" y="4869160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430542" y="4797152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213613" y="5234476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790582" y="5226642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6876256" y="4725144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92280" y="5013176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381493"/>
            <a:ext cx="5738986" cy="14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187624" y="1430352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771800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851920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5076056" y="186495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547664" y="186495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1259632" y="2359997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483768" y="2359997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3851920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5004048" y="2359997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40152" y="2006416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fr-FR" sz="2000" dirty="0"/>
          </a:p>
        </p:txBody>
      </p:sp>
      <p:sp>
        <p:nvSpPr>
          <p:cNvPr id="71" name="Rectangle 70"/>
          <p:cNvSpPr/>
          <p:nvPr/>
        </p:nvSpPr>
        <p:spPr>
          <a:xfrm>
            <a:off x="5940152" y="236645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I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/>
          </a:p>
        </p:txBody>
      </p:sp>
      <p:sp>
        <p:nvSpPr>
          <p:cNvPr id="72" name="Forme libre 71"/>
          <p:cNvSpPr/>
          <p:nvPr/>
        </p:nvSpPr>
        <p:spPr>
          <a:xfrm flipH="1">
            <a:off x="8388424" y="2006416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640763" y="2006416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74" name="Rectangle 73"/>
          <p:cNvSpPr/>
          <p:nvPr/>
        </p:nvSpPr>
        <p:spPr>
          <a:xfrm>
            <a:off x="6588224" y="1542430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équations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0" y="5676495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395536" y="6021288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4932040" y="602128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395536" y="6413266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4932040" y="6413266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60232" y="5549170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76561"/>
            <a:ext cx="5738986" cy="16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012944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Finalement,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4" name="Parenthèses 3"/>
          <p:cNvSpPr/>
          <p:nvPr/>
        </p:nvSpPr>
        <p:spPr>
          <a:xfrm>
            <a:off x="2051720" y="1871486"/>
            <a:ext cx="1944216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979712" y="1799478"/>
            <a:ext cx="208823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46759" y="223680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23728" y="2228968"/>
            <a:ext cx="172819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51920" y="165546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201550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sz="2000" b="1" dirty="0"/>
          </a:p>
        </p:txBody>
      </p:sp>
      <p:sp>
        <p:nvSpPr>
          <p:cNvPr id="10" name="Parenthèses 9"/>
          <p:cNvSpPr/>
          <p:nvPr/>
        </p:nvSpPr>
        <p:spPr>
          <a:xfrm>
            <a:off x="4572000" y="1871486"/>
            <a:ext cx="2520280" cy="6926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430542" y="1799478"/>
            <a:ext cx="28083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13613" y="2236802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790582" y="2228968"/>
            <a:ext cx="2160240" cy="2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76256" y="1727470"/>
            <a:ext cx="7920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280" y="2015502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mol/L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2200" y="2564904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&lt;&lt;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0" y="2724167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BILAN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8" name="Rectangle 84"/>
          <p:cNvSpPr>
            <a:spLocks noChangeArrowheads="1"/>
          </p:cNvSpPr>
          <p:nvPr/>
        </p:nvSpPr>
        <p:spPr bwMode="auto">
          <a:xfrm>
            <a:off x="395536" y="3068960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4932040" y="3068960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0,10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395536" y="3460938"/>
            <a:ext cx="4524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4932040" y="346093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187624" y="148570"/>
            <a:ext cx="475200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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699792" y="652626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851920" y="65262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076056" y="65262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475656" y="652626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259632" y="1228690"/>
            <a:ext cx="1186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2x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483768" y="1228690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851920" y="1228690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4048" y="1228690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-64290" y="4120814"/>
            <a:ext cx="9208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Utilisation des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552862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518" t="21000" r="68660" b="68920"/>
          <a:stretch>
            <a:fillRect/>
          </a:stretch>
        </p:blipFill>
        <p:spPr bwMode="auto">
          <a:xfrm>
            <a:off x="827584" y="4912902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58689" t="21000" r="2093" b="68920"/>
          <a:stretch>
            <a:fillRect/>
          </a:stretch>
        </p:blipFill>
        <p:spPr bwMode="auto">
          <a:xfrm>
            <a:off x="4644008" y="4912902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4252" t="36959" r="48026" b="45401"/>
          <a:stretch>
            <a:fillRect/>
          </a:stretch>
        </p:blipFill>
        <p:spPr bwMode="auto">
          <a:xfrm>
            <a:off x="251520" y="5669383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 l="33074" t="36736" r="12589" b="45400"/>
          <a:stretch>
            <a:fillRect/>
          </a:stretch>
        </p:blipFill>
        <p:spPr bwMode="auto">
          <a:xfrm>
            <a:off x="4644008" y="5658690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539552" y="5525367"/>
            <a:ext cx="147565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9752" y="5525367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48850" y="5500541"/>
            <a:ext cx="187220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60232" y="5514674"/>
            <a:ext cx="201622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58846" y="6385000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228184" y="6375983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31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64290" y="-27384"/>
            <a:ext cx="9208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Utilisation des diagrammes de prédominance/existence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04664"/>
            <a:ext cx="4567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Construction des diagrammes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8" t="21000" r="68660" b="68920"/>
          <a:stretch>
            <a:fillRect/>
          </a:stretch>
        </p:blipFill>
        <p:spPr bwMode="auto">
          <a:xfrm>
            <a:off x="827584" y="764704"/>
            <a:ext cx="2880320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689" t="21000" r="2093" b="68920"/>
          <a:stretch>
            <a:fillRect/>
          </a:stretch>
        </p:blipFill>
        <p:spPr bwMode="auto">
          <a:xfrm>
            <a:off x="4644008" y="764704"/>
            <a:ext cx="3919124" cy="5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252" t="36959" r="48026" b="45401"/>
          <a:stretch>
            <a:fillRect/>
          </a:stretch>
        </p:blipFill>
        <p:spPr bwMode="auto">
          <a:xfrm>
            <a:off x="251520" y="1521185"/>
            <a:ext cx="4176464" cy="9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3074" t="36736" r="12589" b="45400"/>
          <a:stretch>
            <a:fillRect/>
          </a:stretch>
        </p:blipFill>
        <p:spPr bwMode="auto">
          <a:xfrm>
            <a:off x="4644008" y="1510492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1377169"/>
            <a:ext cx="147565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ACIDE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1377169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BASE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8850" y="1352343"/>
            <a:ext cx="187220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REDUCTEUR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1366476"/>
            <a:ext cx="201622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OXYDANT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846" y="2236802"/>
            <a:ext cx="6511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pK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28184" y="2227785"/>
            <a:ext cx="134363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FRONTIERE</a:t>
            </a:r>
            <a:endParaRPr lang="fr-F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264515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1668" y="4397613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29252" y="4397613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64"/>
          <p:cNvSpPr txBox="1">
            <a:spLocks noChangeArrowheads="1"/>
          </p:cNvSpPr>
          <p:nvPr/>
        </p:nvSpPr>
        <p:spPr bwMode="auto">
          <a:xfrm>
            <a:off x="1903081" y="4409312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3059832" y="4615853"/>
            <a:ext cx="5040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84989" y="414711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84989" y="4685074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64"/>
          <p:cNvSpPr txBox="1">
            <a:spLocks noChangeArrowheads="1"/>
          </p:cNvSpPr>
          <p:nvPr/>
        </p:nvSpPr>
        <p:spPr bwMode="auto">
          <a:xfrm>
            <a:off x="3066784" y="5273408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193155" y="5477733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18142" y="501120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18142" y="5549170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60032" y="5287075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front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35574" y="5287075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64"/>
          <p:cNvSpPr txBox="1">
            <a:spLocks noChangeArrowheads="1"/>
          </p:cNvSpPr>
          <p:nvPr/>
        </p:nvSpPr>
        <p:spPr bwMode="auto">
          <a:xfrm>
            <a:off x="6911752" y="5287075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0,77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 l="33074" t="36736" r="12589" b="45400"/>
          <a:stretch>
            <a:fillRect/>
          </a:stretch>
        </p:blipFill>
        <p:spPr bwMode="auto">
          <a:xfrm>
            <a:off x="4860032" y="3895773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220072" y="3737624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4288" y="3717032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2200" y="4581128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6033482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916" y="3573016"/>
            <a:ext cx="26436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3+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/ 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2+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de potentiel standard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° = 0,77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ookmanOldStyle" charset="0"/>
                <a:sym typeface="Wingdings" pitchFamily="2" charset="2"/>
              </a:rPr>
              <a:t> avec une concentration de tracé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0,010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les espèces dissoutes contenant du fer.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860032" y="1087461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220072" y="929312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288" y="908720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2200" y="1772816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172906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4487" y="465092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64"/>
          <p:cNvSpPr txBox="1">
            <a:spLocks noChangeArrowheads="1"/>
          </p:cNvSpPr>
          <p:nvPr/>
        </p:nvSpPr>
        <p:spPr bwMode="auto">
          <a:xfrm>
            <a:off x="1508316" y="4662619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2634687" y="4866944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90224" y="4400419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71800" y="4904475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03" y="4650920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5336523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64"/>
          <p:cNvSpPr txBox="1">
            <a:spLocks noChangeArrowheads="1"/>
          </p:cNvSpPr>
          <p:nvPr/>
        </p:nvSpPr>
        <p:spPr bwMode="auto">
          <a:xfrm>
            <a:off x="3066784" y="534541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4193155" y="5549741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18142" y="5083216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118142" y="5621178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197242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– 0,44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64"/>
          <p:cNvSpPr txBox="1">
            <a:spLocks noChangeArrowheads="1"/>
          </p:cNvSpPr>
          <p:nvPr/>
        </p:nvSpPr>
        <p:spPr bwMode="auto">
          <a:xfrm>
            <a:off x="2267744" y="6197242"/>
            <a:ext cx="135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3635896" y="6413266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91880" y="5981218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707904" y="648527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64"/>
          <p:cNvSpPr txBox="1">
            <a:spLocks noChangeArrowheads="1"/>
          </p:cNvSpPr>
          <p:nvPr/>
        </p:nvSpPr>
        <p:spPr bwMode="auto">
          <a:xfrm>
            <a:off x="4657203" y="6197242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0,50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788024" y="4103665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148064" y="394551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92280" y="3924924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00192" y="478902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788024" y="5308947"/>
            <a:ext cx="302433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Domaine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d’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EXISTENCE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(pour les solides)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5652120" y="4613066"/>
            <a:ext cx="0" cy="6881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2456203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01668" y="1589301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29252" y="1589301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64"/>
          <p:cNvSpPr txBox="1">
            <a:spLocks noChangeArrowheads="1"/>
          </p:cNvSpPr>
          <p:nvPr/>
        </p:nvSpPr>
        <p:spPr bwMode="auto">
          <a:xfrm>
            <a:off x="1903081" y="1601000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56" name="Connecteur droit 55"/>
          <p:cNvCxnSpPr/>
          <p:nvPr/>
        </p:nvCxnSpPr>
        <p:spPr>
          <a:xfrm>
            <a:off x="3059832" y="1807541"/>
            <a:ext cx="504056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884989" y="1338800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884989" y="1876762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64"/>
          <p:cNvSpPr txBox="1">
            <a:spLocks noChangeArrowheads="1"/>
          </p:cNvSpPr>
          <p:nvPr/>
        </p:nvSpPr>
        <p:spPr bwMode="auto">
          <a:xfrm>
            <a:off x="3066784" y="246509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0,06 log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4193155" y="2669421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118142" y="2202896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118142" y="274085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860032" y="2478763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front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035574" y="2478763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6911752" y="2478763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0,77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1560" y="764704"/>
            <a:ext cx="27363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2+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611560" y="4005064"/>
            <a:ext cx="26642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5" grpId="0"/>
      <p:bldP spid="47" grpId="0" animBg="1"/>
      <p:bldP spid="48" grpId="0" animBg="1"/>
      <p:bldP spid="49" grpId="0" animBg="1"/>
      <p:bldP spid="50" grpId="0"/>
      <p:bldP spid="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Exemple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dirty="0" smtClean="0"/>
              <a:t>couple </a:t>
            </a:r>
            <a:r>
              <a:rPr lang="fr-FR" sz="2000" b="1" dirty="0" smtClean="0"/>
              <a:t>Fe</a:t>
            </a:r>
            <a:r>
              <a:rPr lang="fr-FR" sz="2000" b="1" baseline="30000" dirty="0" smtClean="0"/>
              <a:t>2+ 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dirty="0" smtClean="0"/>
              <a:t> </a:t>
            </a:r>
            <a:r>
              <a:rPr lang="fr-FR" sz="2000" b="1" dirty="0" smtClean="0"/>
              <a:t>/ Fe </a:t>
            </a:r>
            <a:r>
              <a:rPr lang="fr-FR" sz="2000" b="1" baseline="-25000" dirty="0" smtClean="0"/>
              <a:t>(s)</a:t>
            </a:r>
            <a:r>
              <a:rPr lang="fr-FR" sz="2000" dirty="0" smtClean="0"/>
              <a:t>  de potentiel standard </a:t>
            </a:r>
            <a:r>
              <a:rPr lang="fr-FR" sz="2000" b="1" dirty="0" smtClean="0"/>
              <a:t>E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° = – 0,44 V</a:t>
            </a:r>
            <a:r>
              <a:rPr lang="fr-FR" sz="2000" dirty="0" smtClean="0"/>
              <a:t> avec une concentration de tracé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T</a:t>
            </a:r>
            <a:r>
              <a:rPr lang="fr-FR" sz="2000" b="1" dirty="0" smtClean="0"/>
              <a:t> = 0,010 </a:t>
            </a:r>
            <a:r>
              <a:rPr lang="fr-FR" sz="2000" b="1" dirty="0" err="1" smtClean="0"/>
              <a:t>mol.L</a:t>
            </a:r>
            <a:r>
              <a:rPr lang="fr-FR" sz="2000" b="1" baseline="30000" dirty="0" smtClean="0"/>
              <a:t> – 1 </a:t>
            </a:r>
            <a:r>
              <a:rPr lang="fr-FR" sz="2000" dirty="0" smtClean="0"/>
              <a:t>pour les espèces dissoutes contenant du fer.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l="33074" t="36736" r="12589" b="45400"/>
          <a:stretch>
            <a:fillRect/>
          </a:stretch>
        </p:blipFill>
        <p:spPr bwMode="auto">
          <a:xfrm>
            <a:off x="4788024" y="903375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148064" y="74522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92280" y="724634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158873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88024" y="1988840"/>
            <a:ext cx="302433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Domaine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d’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EXISTENCE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(pour les solides)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652120" y="1412776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3519042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79512" y="4446129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oxydant et un réducteur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 rot="20561479">
            <a:off x="3599513" y="44838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884761">
            <a:off x="3596665" y="50450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4499992" y="3870065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</a:t>
            </a:r>
            <a:r>
              <a:rPr lang="fr-FR" sz="2200" b="1" u="sng" dirty="0" smtClean="0">
                <a:solidFill>
                  <a:srgbClr val="006600"/>
                </a:solidFill>
              </a:rPr>
              <a:t>avec ZONE </a:t>
            </a:r>
            <a:r>
              <a:rPr lang="fr-FR" sz="2200" b="1" u="sng" dirty="0" smtClean="0">
                <a:solidFill>
                  <a:srgbClr val="006600"/>
                </a:solidFill>
              </a:rPr>
              <a:t>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 limitée/très imitée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499992" y="5022193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 </a:t>
            </a:r>
            <a:r>
              <a:rPr lang="fr-FR" sz="2200" b="1" u="sng" dirty="0" smtClean="0">
                <a:solidFill>
                  <a:srgbClr val="006600"/>
                </a:solidFill>
              </a:rPr>
              <a:t>DISJOINTS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 limitée/totale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150114"/>
            <a:ext cx="9144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On introduit de la poudre de fer 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Qu’observera-t-on ?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4487" y="1373277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64"/>
          <p:cNvSpPr txBox="1">
            <a:spLocks noChangeArrowheads="1"/>
          </p:cNvSpPr>
          <p:nvPr/>
        </p:nvSpPr>
        <p:spPr bwMode="auto">
          <a:xfrm>
            <a:off x="1508316" y="1384976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2634687" y="1589301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490224" y="1122776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[Fe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771800" y="1626832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03" y="1373277"/>
            <a:ext cx="93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2024155"/>
            <a:ext cx="319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frontière,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E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° 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64"/>
          <p:cNvSpPr txBox="1">
            <a:spLocks noChangeArrowheads="1"/>
          </p:cNvSpPr>
          <p:nvPr/>
        </p:nvSpPr>
        <p:spPr bwMode="auto">
          <a:xfrm>
            <a:off x="3066784" y="2033048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4193155" y="2237373"/>
            <a:ext cx="378845" cy="28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118142" y="1770848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18142" y="2308810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2803849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– 0,44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64"/>
          <p:cNvSpPr txBox="1">
            <a:spLocks noChangeArrowheads="1"/>
          </p:cNvSpPr>
          <p:nvPr/>
        </p:nvSpPr>
        <p:spPr bwMode="auto">
          <a:xfrm>
            <a:off x="2267744" y="2803849"/>
            <a:ext cx="135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+ 0,03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3635896" y="301987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91880" y="2587825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0,010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707904" y="309188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64"/>
          <p:cNvSpPr txBox="1">
            <a:spLocks noChangeArrowheads="1"/>
          </p:cNvSpPr>
          <p:nvPr/>
        </p:nvSpPr>
        <p:spPr bwMode="auto">
          <a:xfrm>
            <a:off x="4657203" y="2803849"/>
            <a:ext cx="2723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0,50 V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1560" y="727421"/>
            <a:ext cx="26642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Fe 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92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619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Prévision des réactions d’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9512" y="980728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oxydant et un réducteur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20561479">
            <a:off x="3599513" y="1018399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84761">
            <a:off x="3596665" y="157966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499992" y="404664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</a:t>
            </a:r>
            <a:r>
              <a:rPr lang="fr-FR" sz="2200" b="1" u="sng" dirty="0" smtClean="0">
                <a:solidFill>
                  <a:srgbClr val="006600"/>
                </a:solidFill>
              </a:rPr>
              <a:t>avec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 limitée/très limitée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99992" y="1556792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DP de l’oxydant et DP du réducteur  </a:t>
            </a:r>
            <a:r>
              <a:rPr lang="fr-FR" sz="2200" b="1" u="sng" dirty="0" smtClean="0">
                <a:solidFill>
                  <a:srgbClr val="006600"/>
                </a:solidFill>
              </a:rPr>
              <a:t>DISJOINTS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 limitée/totale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765738"/>
            <a:ext cx="9144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On introduit de la poudre de fer dans une solution contenant des 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Qu’observera-t-on ?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9952" y="3573016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3573016"/>
            <a:ext cx="129614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3+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4509120"/>
            <a:ext cx="9252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0,77 V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87624" y="4509120"/>
            <a:ext cx="122413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DE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(s)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7784" y="3861048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0,50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V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179514" y="4407495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131840" y="4293096"/>
            <a:ext cx="0" cy="936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04448" y="4377878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E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216609" y="3522807"/>
            <a:ext cx="0" cy="936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11960" y="4509120"/>
            <a:ext cx="122413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DP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Fe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BookmanOldStyle" charset="0"/>
              </a:rPr>
              <a:t>2+</a:t>
            </a:r>
            <a:endParaRPr lang="fr-FR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0" y="5333146"/>
            <a:ext cx="8982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(s)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disjoints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espèces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incompatibles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67544" y="5661248"/>
            <a:ext cx="837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favorablement selon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019919" y="6044438"/>
            <a:ext cx="2244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Fe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as)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+ 2 Fe</a:t>
            </a:r>
            <a:r>
              <a:rPr lang="en-US" sz="20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3+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7317" y="6053226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Fe</a:t>
            </a:r>
            <a:r>
              <a:rPr lang="en-US" sz="20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858" y="44624"/>
            <a:ext cx="9036496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853" y="12457"/>
            <a:ext cx="885214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OXYDATION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réducteur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oxydant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réducteur est oxydé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1853" y="698431"/>
            <a:ext cx="885214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REDUCTION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processus au cours duquel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oxydant se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en son réducteur conjugué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on dit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l’oxydant est réduit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858" y="1459076"/>
            <a:ext cx="49484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DEMI-EQUATIONS électroniques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Oxydation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990191"/>
            <a:ext cx="374563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Réduction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Ox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+ n e</a:t>
            </a:r>
            <a:r>
              <a:rPr lang="fr-FR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–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Red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Virage 8"/>
          <p:cNvSpPr/>
          <p:nvPr/>
        </p:nvSpPr>
        <p:spPr>
          <a:xfrm rot="5400000">
            <a:off x="69122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5400000" flipV="1">
            <a:off x="1511660" y="1524697"/>
            <a:ext cx="504056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" y="2606325"/>
            <a:ext cx="8928100" cy="190279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Cambria" pitchFamily="18" charset="0"/>
                <a:sym typeface="Wingdings" pitchFamily="2" charset="2"/>
              </a:rPr>
              <a:t>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i="1" u="sng" dirty="0" smtClean="0">
                <a:latin typeface="Arial Narrow" pitchFamily="34" charset="0"/>
              </a:rPr>
              <a:t>METHODE « Ohé »</a:t>
            </a:r>
            <a:r>
              <a:rPr lang="fr-FR" sz="2000" i="1" dirty="0" smtClean="0">
                <a:latin typeface="Arial Narrow" pitchFamily="34" charset="0"/>
              </a:rPr>
              <a:t> </a:t>
            </a:r>
            <a:r>
              <a:rPr lang="fr-FR" sz="2000" i="1" dirty="0">
                <a:latin typeface="Arial Narrow" pitchFamily="34" charset="0"/>
              </a:rPr>
              <a:t>:</a:t>
            </a:r>
            <a:r>
              <a:rPr lang="fr-FR" sz="2000" dirty="0">
                <a:latin typeface="Arial Narrow" pitchFamily="34" charset="0"/>
              </a:rPr>
              <a:t> on équilibre une demi-équation électronique </a:t>
            </a:r>
            <a:r>
              <a:rPr lang="fr-FR" sz="2000" b="1" i="1" u="sng" dirty="0">
                <a:latin typeface="Arial Narrow" pitchFamily="34" charset="0"/>
              </a:rPr>
              <a:t>en milieu acide</a:t>
            </a:r>
            <a:r>
              <a:rPr lang="fr-FR" sz="2000" b="1" dirty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en </a:t>
            </a:r>
            <a:r>
              <a:rPr lang="fr-FR" sz="2000" dirty="0" err="1" smtClean="0">
                <a:latin typeface="Arial Narrow" pitchFamily="34" charset="0"/>
              </a:rPr>
              <a:t>res</a:t>
            </a:r>
            <a:r>
              <a:rPr lang="fr-FR" sz="2000" dirty="0" smtClean="0">
                <a:latin typeface="Arial Narrow" pitchFamily="34" charset="0"/>
              </a:rPr>
              <a:t>-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 smtClean="0">
                <a:latin typeface="Arial Narrow" pitchFamily="34" charset="0"/>
              </a:rPr>
              <a:t>                        </a:t>
            </a:r>
            <a:r>
              <a:rPr lang="fr-FR" sz="2000" dirty="0" err="1" smtClean="0">
                <a:latin typeface="Arial Narrow" pitchFamily="34" charset="0"/>
              </a:rPr>
              <a:t>pectant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les étapes </a:t>
            </a:r>
            <a:r>
              <a:rPr lang="fr-FR" sz="2000" dirty="0" smtClean="0">
                <a:latin typeface="Arial Narrow" pitchFamily="34" charset="0"/>
              </a:rPr>
              <a:t>suivantes :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 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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</a:rPr>
              <a:t>L’élément autre que O ou H</a:t>
            </a:r>
            <a:r>
              <a:rPr lang="fr-FR" sz="2000" dirty="0">
                <a:latin typeface="Arial Narrow" pitchFamily="34" charset="0"/>
              </a:rPr>
              <a:t> en ajustant les </a:t>
            </a:r>
            <a:r>
              <a:rPr lang="fr-FR" sz="2000" dirty="0" smtClean="0">
                <a:latin typeface="Arial Narrow" pitchFamily="34" charset="0"/>
              </a:rPr>
              <a:t>coefficients stœchiométriques ;</a:t>
            </a:r>
            <a:endParaRPr lang="fr-FR" sz="2000" dirty="0">
              <a:latin typeface="Arial Narrow" pitchFamily="34" charset="0"/>
            </a:endParaRP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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O</a:t>
            </a:r>
            <a:r>
              <a:rPr lang="fr-FR" sz="2000" dirty="0">
                <a:latin typeface="Arial Narrow" pitchFamily="34" charset="0"/>
              </a:rPr>
              <a:t> à l’aide de molécules d’</a:t>
            </a:r>
            <a:r>
              <a:rPr lang="fr-FR" sz="2000" b="1" dirty="0">
                <a:solidFill>
                  <a:srgbClr val="002060"/>
                </a:solidFill>
                <a:latin typeface="Arial Narrow" pitchFamily="34" charset="0"/>
              </a:rPr>
              <a:t>eau</a:t>
            </a:r>
            <a:r>
              <a:rPr lang="fr-FR" sz="2000" dirty="0">
                <a:latin typeface="Arial Narrow" pitchFamily="34" charset="0"/>
              </a:rPr>
              <a:t> 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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L’élément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dirty="0">
                <a:latin typeface="Arial Narrow" pitchFamily="34" charset="0"/>
              </a:rPr>
              <a:t> à l’aide d’ions </a:t>
            </a:r>
            <a:r>
              <a:rPr lang="fr-FR" sz="2000" b="1" dirty="0">
                <a:solidFill>
                  <a:srgbClr val="008000"/>
                </a:solidFill>
                <a:latin typeface="Arial Narrow" pitchFamily="34" charset="0"/>
              </a:rPr>
              <a:t>H</a:t>
            </a:r>
            <a:r>
              <a:rPr lang="fr-FR" sz="2000" b="1" baseline="30000" dirty="0">
                <a:solidFill>
                  <a:srgbClr val="008000"/>
                </a:solidFill>
                <a:latin typeface="Arial Narrow" pitchFamily="34" charset="0"/>
              </a:rPr>
              <a:t>+</a:t>
            </a:r>
            <a:r>
              <a:rPr lang="fr-FR" sz="2000" baseline="30000" dirty="0">
                <a:latin typeface="Arial Narrow" pitchFamily="34" charset="0"/>
              </a:rPr>
              <a:t> </a:t>
            </a:r>
            <a:r>
              <a:rPr lang="fr-FR" sz="2000" dirty="0">
                <a:latin typeface="Arial Narrow" pitchFamily="34" charset="0"/>
              </a:rPr>
              <a:t>;</a:t>
            </a:r>
          </a:p>
          <a:p>
            <a:pPr lvl="1" algn="just">
              <a:spcAft>
                <a:spcPts val="0"/>
              </a:spcAft>
              <a:defRPr/>
            </a:pPr>
            <a:r>
              <a:rPr lang="fr-FR" sz="2000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fr-FR" sz="2000" dirty="0" smtClean="0">
                <a:latin typeface="Arial Narrow" pitchFamily="34" charset="0"/>
                <a:sym typeface="Wingdings" pitchFamily="2" charset="2"/>
              </a:rPr>
              <a:t>         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dirty="0">
                <a:latin typeface="Arial Narrow" pitchFamily="34" charset="0"/>
              </a:rPr>
              <a:t>La charge électrique globale à l’aide </a:t>
            </a:r>
            <a:r>
              <a:rPr lang="fr-FR" sz="2000" dirty="0" smtClean="0">
                <a:latin typeface="Arial Narrow" pitchFamily="34" charset="0"/>
              </a:rPr>
              <a:t>d’électrons </a:t>
            </a:r>
            <a:r>
              <a:rPr lang="fr-FR" sz="2000" b="1" dirty="0" smtClean="0">
                <a:latin typeface="Arial Narrow" pitchFamily="34" charset="0"/>
              </a:rPr>
              <a:t>e</a:t>
            </a:r>
            <a:r>
              <a:rPr lang="fr-FR" sz="2000" b="1" baseline="30000" dirty="0" smtClean="0">
                <a:latin typeface="Arial Narrow" pitchFamily="34" charset="0"/>
              </a:rPr>
              <a:t> –</a:t>
            </a:r>
            <a:r>
              <a:rPr lang="fr-FR" sz="2000" baseline="30000" dirty="0" smtClean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(du </a:t>
            </a:r>
            <a:r>
              <a:rPr lang="fr-FR" sz="2000" dirty="0">
                <a:latin typeface="Arial Narrow" pitchFamily="34" charset="0"/>
              </a:rPr>
              <a:t>côté de </a:t>
            </a:r>
            <a:r>
              <a:rPr lang="fr-FR" sz="2000" dirty="0" smtClean="0">
                <a:latin typeface="Arial Narrow" pitchFamily="34" charset="0"/>
              </a:rPr>
              <a:t>l’oxydant).</a:t>
            </a:r>
            <a:endParaRPr lang="fr-FR" sz="2000" dirty="0">
              <a:latin typeface="Arial Narrow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fr-FR" dirty="0" smtClean="0">
                <a:latin typeface="Times New Roman" pitchFamily="18" charset="0"/>
              </a:rPr>
              <a:t> </a:t>
            </a:r>
            <a:endParaRPr lang="fr-FR" dirty="0">
              <a:latin typeface="Times New Roman" pitchFamily="18" charset="0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10072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038010"/>
            <a:ext cx="57342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860032" y="5038884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31640" y="6206535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53136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7164288" y="5050459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699792" y="6207695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804248" y="6212804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067944" y="6213562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923342" y="6212804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81" grpId="0"/>
      <p:bldP spid="14" grpId="0"/>
      <p:bldP spid="15" grpId="0"/>
      <p:bldP spid="16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réducteur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er</a:t>
            </a:r>
            <a:r>
              <a:rPr lang="fr-FR" sz="12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couple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cède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des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électrons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à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l’</a:t>
            </a:r>
            <a:r>
              <a:rPr lang="fr-FR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oxydant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d’un</a:t>
            </a:r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solidFill>
                  <a:srgbClr val="7030A0"/>
                </a:solidFill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couple</a:t>
            </a:r>
            <a:endParaRPr lang="fr-FR" sz="2000" u="sng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1916832"/>
            <a:ext cx="55758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La Réaction d’</a:t>
            </a:r>
            <a:r>
              <a:rPr kumimoji="0" lang="fr-FR" sz="2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Oxydo-réduction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348880"/>
            <a:ext cx="511256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Les </a:t>
            </a:r>
            <a:r>
              <a:rPr lang="fr-FR" sz="2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électrons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n’existent pas en solution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3356992"/>
            <a:ext cx="492218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</a:t>
            </a:r>
            <a:r>
              <a:rPr lang="fr-FR" sz="2800" b="1" dirty="0"/>
              <a:t>Red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b</a:t>
            </a:r>
            <a:r>
              <a:rPr lang="fr-FR" sz="2800" b="1" dirty="0"/>
              <a:t> Ox</a:t>
            </a:r>
            <a:r>
              <a:rPr lang="fr-FR" sz="2800" b="1" baseline="-25000" dirty="0"/>
              <a:t>2</a:t>
            </a:r>
            <a:r>
              <a:rPr lang="fr-FR" sz="2800" b="1" baseline="30000" dirty="0"/>
              <a:t> </a:t>
            </a:r>
            <a:r>
              <a:rPr lang="fr-FR" sz="2800" b="1" dirty="0"/>
              <a:t> </a:t>
            </a:r>
            <a:r>
              <a:rPr lang="fr-FR" sz="2800" b="1" dirty="0">
                <a:sym typeface="Wingdings 3"/>
              </a:rPr>
              <a:t></a:t>
            </a:r>
            <a:r>
              <a:rPr lang="fr-FR" sz="2800" b="1" dirty="0"/>
              <a:t> </a:t>
            </a:r>
            <a:r>
              <a:rPr lang="fr-FR" sz="2800" b="1" dirty="0">
                <a:latin typeface="Symbol" pitchFamily="18" charset="2"/>
              </a:rPr>
              <a:t>g</a:t>
            </a:r>
            <a:r>
              <a:rPr lang="fr-FR" sz="2800" b="1" dirty="0"/>
              <a:t> Ox</a:t>
            </a:r>
            <a:r>
              <a:rPr lang="fr-FR" sz="2800" b="1" baseline="-25000" dirty="0"/>
              <a:t>1</a:t>
            </a:r>
            <a:r>
              <a:rPr lang="fr-FR" sz="2800" b="1" dirty="0"/>
              <a:t> + </a:t>
            </a:r>
            <a:r>
              <a:rPr lang="fr-FR" sz="2800" b="1" dirty="0">
                <a:latin typeface="Symbol" pitchFamily="18" charset="2"/>
              </a:rPr>
              <a:t>d</a:t>
            </a:r>
            <a:r>
              <a:rPr lang="fr-FR" sz="2800" b="1" dirty="0"/>
              <a:t> Red</a:t>
            </a:r>
            <a:r>
              <a:rPr lang="fr-FR" sz="2800" b="1" baseline="-25000" dirty="0"/>
              <a:t>2</a:t>
            </a:r>
            <a:endParaRPr lang="fr-FR" sz="2800" dirty="0"/>
          </a:p>
        </p:txBody>
      </p:sp>
      <p:sp>
        <p:nvSpPr>
          <p:cNvPr id="9" name="Flèche droite 8"/>
          <p:cNvSpPr/>
          <p:nvPr/>
        </p:nvSpPr>
        <p:spPr>
          <a:xfrm>
            <a:off x="467544" y="41490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1640" y="4149080"/>
            <a:ext cx="685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JAMAIS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électrons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l’équation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d’oxydo-réduction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331640" y="465313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31640" y="5229200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1331640" y="5877272"/>
            <a:ext cx="335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 rot="1018784">
            <a:off x="3698268" y="4898909"/>
            <a:ext cx="53511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atin typeface="Arial" pitchFamily="34" charset="0"/>
                <a:cs typeface="Arial" pitchFamily="34" charset="0"/>
              </a:rPr>
              <a:t>JAMAIS !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66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la demi-équation électronique en milieu acide 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69939"/>
            <a:ext cx="575189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Oxydation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Al </a:t>
            </a:r>
            <a:r>
              <a:rPr kumimoji="0" lang="fr-FR" sz="20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3+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Al </a:t>
            </a:r>
            <a:r>
              <a:rPr kumimoji="0" lang="fr-FR" sz="200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(s)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Réduction de 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(couple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Cl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860032" y="35923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 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31640" y="12027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=     Cl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164288" y="370813"/>
            <a:ext cx="1215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3 e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699792" y="1203949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04248" y="120905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067944" y="1209816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923342" y="1209058"/>
            <a:ext cx="49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1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324544" y="3789040"/>
            <a:ext cx="316835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Cl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+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 Al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(s)</a:t>
            </a:r>
            <a:r>
              <a:rPr lang="en-US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3789040"/>
            <a:ext cx="1224136" cy="432048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4293096"/>
            <a:ext cx="648072" cy="432371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83583" y="90924"/>
            <a:ext cx="8964488" cy="2862322"/>
            <a:chOff x="83583" y="90924"/>
            <a:chExt cx="8964488" cy="2862322"/>
          </a:xfrm>
        </p:grpSpPr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83583" y="90924"/>
              <a:ext cx="8964488" cy="2862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 :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on équilibre une réaction d’</a:t>
              </a: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oxydo-réduction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 en procédant comme suit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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Ecrire les 2 demi-équations électroniques associées aux 2 couples 		oxydant/réducteur mis en jeu.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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Vérifier que les 2 demi-équations ont autant d’électrons ; si ce n’est pas 		le cas, multiplier l’une d’entre elles ou les deux par un nombre entier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marR="0" lvl="0" indent="4492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		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réactifs des 2 demi-équations pour connaître les réactifs 		de la réaction ;</a:t>
              </a:r>
              <a:endParaRPr lang="fr-FR" sz="2000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  <a:sym typeface="Wingdings" pitchFamily="2" charset="2"/>
                </a:rPr>
                <a:t>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Additionner les produits des 2 demi-équations pour connaître les produits de la réaction ;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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Procéder à des simplifications s’il y a des espèces chimiques identiques des deux côtés.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548680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75057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Ecrire l’équation chimique modélisant la réaction entre l’acide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hy-pochloreux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HClO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l’aluminium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2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789040"/>
            <a:ext cx="6588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+ 2 e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 Cl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20072" y="4293096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</a:t>
            </a:r>
            <a:r>
              <a:rPr lang="en-US" sz="22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(s) 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 Al 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3+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3 e</a:t>
            </a:r>
            <a:r>
              <a:rPr lang="en-US" sz="22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dirty="0"/>
          </a:p>
        </p:txBody>
      </p:sp>
      <p:sp>
        <p:nvSpPr>
          <p:cNvPr id="13" name="Forme libre 12"/>
          <p:cNvSpPr/>
          <p:nvPr/>
        </p:nvSpPr>
        <p:spPr>
          <a:xfrm flipH="1">
            <a:off x="8388424" y="4365104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8640763" y="3861048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fr-FR" sz="2000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8640763" y="4365104"/>
            <a:ext cx="513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sym typeface="Symbol" pitchFamily="18" charset="2"/>
              </a:rPr>
              <a:t>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fr-FR" sz="2000" dirty="0"/>
          </a:p>
        </p:txBody>
      </p:sp>
      <p:sp>
        <p:nvSpPr>
          <p:cNvPr id="17" name="Forme libre 16"/>
          <p:cNvSpPr/>
          <p:nvPr/>
        </p:nvSpPr>
        <p:spPr>
          <a:xfrm flipH="1">
            <a:off x="8388424" y="3861048"/>
            <a:ext cx="215900" cy="390525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67011" y="4869160"/>
            <a:ext cx="77769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HClO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+ 6 H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Cl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Al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2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87337" y="4797152"/>
            <a:ext cx="8856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4347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7950" y="6107801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08052" y="6115389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2555776" y="3819647"/>
            <a:ext cx="3384376" cy="905498"/>
          </a:xfrm>
          <a:custGeom>
            <a:avLst/>
            <a:gdLst>
              <a:gd name="connsiteX0" fmla="*/ 34724 w 3345084"/>
              <a:gd name="connsiteY0" fmla="*/ 370389 h 902825"/>
              <a:gd name="connsiteX1" fmla="*/ 2407535 w 3345084"/>
              <a:gd name="connsiteY1" fmla="*/ 370389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34724 w 3345084"/>
              <a:gd name="connsiteY0" fmla="*/ 370389 h 902825"/>
              <a:gd name="connsiteX1" fmla="*/ 2494902 w 3345084"/>
              <a:gd name="connsiteY1" fmla="*/ 401442 h 902825"/>
              <a:gd name="connsiteX2" fmla="*/ 2639028 w 3345084"/>
              <a:gd name="connsiteY2" fmla="*/ 868101 h 902825"/>
              <a:gd name="connsiteX3" fmla="*/ 3310360 w 3345084"/>
              <a:gd name="connsiteY3" fmla="*/ 902825 h 902825"/>
              <a:gd name="connsiteX4" fmla="*/ 3345084 w 3345084"/>
              <a:gd name="connsiteY4" fmla="*/ 405113 h 902825"/>
              <a:gd name="connsiteX5" fmla="*/ 3345084 w 3345084"/>
              <a:gd name="connsiteY5" fmla="*/ 0 h 902825"/>
              <a:gd name="connsiteX6" fmla="*/ 0 w 3345084"/>
              <a:gd name="connsiteY6" fmla="*/ 0 h 902825"/>
              <a:gd name="connsiteX7" fmla="*/ 34724 w 3345084"/>
              <a:gd name="connsiteY7" fmla="*/ 370389 h 902825"/>
              <a:gd name="connsiteX0" fmla="*/ 0 w 3370462"/>
              <a:gd name="connsiteY0" fmla="*/ 401442 h 902825"/>
              <a:gd name="connsiteX1" fmla="*/ 2520280 w 3370462"/>
              <a:gd name="connsiteY1" fmla="*/ 401442 h 902825"/>
              <a:gd name="connsiteX2" fmla="*/ 2664406 w 3370462"/>
              <a:gd name="connsiteY2" fmla="*/ 868101 h 902825"/>
              <a:gd name="connsiteX3" fmla="*/ 3335738 w 3370462"/>
              <a:gd name="connsiteY3" fmla="*/ 902825 h 902825"/>
              <a:gd name="connsiteX4" fmla="*/ 3370462 w 3370462"/>
              <a:gd name="connsiteY4" fmla="*/ 405113 h 902825"/>
              <a:gd name="connsiteX5" fmla="*/ 3370462 w 3370462"/>
              <a:gd name="connsiteY5" fmla="*/ 0 h 902825"/>
              <a:gd name="connsiteX6" fmla="*/ 25378 w 3370462"/>
              <a:gd name="connsiteY6" fmla="*/ 0 h 902825"/>
              <a:gd name="connsiteX7" fmla="*/ 0 w 3370462"/>
              <a:gd name="connsiteY7" fmla="*/ 401442 h 902825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405113 h 905498"/>
              <a:gd name="connsiteX5" fmla="*/ 3370462 w 3370462"/>
              <a:gd name="connsiteY5" fmla="*/ 0 h 905498"/>
              <a:gd name="connsiteX6" fmla="*/ 25378 w 3370462"/>
              <a:gd name="connsiteY6" fmla="*/ 0 h 905498"/>
              <a:gd name="connsiteX7" fmla="*/ 0 w 3370462"/>
              <a:gd name="connsiteY7" fmla="*/ 401442 h 905498"/>
              <a:gd name="connsiteX0" fmla="*/ 0 w 3370462"/>
              <a:gd name="connsiteY0" fmla="*/ 401442 h 905498"/>
              <a:gd name="connsiteX1" fmla="*/ 2520280 w 3370462"/>
              <a:gd name="connsiteY1" fmla="*/ 401442 h 905498"/>
              <a:gd name="connsiteX2" fmla="*/ 2520280 w 3370462"/>
              <a:gd name="connsiteY2" fmla="*/ 905498 h 905498"/>
              <a:gd name="connsiteX3" fmla="*/ 3335738 w 3370462"/>
              <a:gd name="connsiteY3" fmla="*/ 902825 h 905498"/>
              <a:gd name="connsiteX4" fmla="*/ 3370462 w 3370462"/>
              <a:gd name="connsiteY4" fmla="*/ 0 h 905498"/>
              <a:gd name="connsiteX5" fmla="*/ 25378 w 3370462"/>
              <a:gd name="connsiteY5" fmla="*/ 0 h 905498"/>
              <a:gd name="connsiteX6" fmla="*/ 0 w 3370462"/>
              <a:gd name="connsiteY6" fmla="*/ 401442 h 905498"/>
              <a:gd name="connsiteX0" fmla="*/ 0 w 3384376"/>
              <a:gd name="connsiteY0" fmla="*/ 401442 h 905498"/>
              <a:gd name="connsiteX1" fmla="*/ 2520280 w 3384376"/>
              <a:gd name="connsiteY1" fmla="*/ 401442 h 905498"/>
              <a:gd name="connsiteX2" fmla="*/ 2520280 w 3384376"/>
              <a:gd name="connsiteY2" fmla="*/ 905498 h 905498"/>
              <a:gd name="connsiteX3" fmla="*/ 3384376 w 3384376"/>
              <a:gd name="connsiteY3" fmla="*/ 905497 h 905498"/>
              <a:gd name="connsiteX4" fmla="*/ 3370462 w 3384376"/>
              <a:gd name="connsiteY4" fmla="*/ 0 h 905498"/>
              <a:gd name="connsiteX5" fmla="*/ 25378 w 3384376"/>
              <a:gd name="connsiteY5" fmla="*/ 0 h 905498"/>
              <a:gd name="connsiteX6" fmla="*/ 0 w 3384376"/>
              <a:gd name="connsiteY6" fmla="*/ 401442 h 90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4376" h="905498">
                <a:moveTo>
                  <a:pt x="0" y="401442"/>
                </a:moveTo>
                <a:lnTo>
                  <a:pt x="2520280" y="401442"/>
                </a:lnTo>
                <a:lnTo>
                  <a:pt x="2520280" y="905498"/>
                </a:lnTo>
                <a:lnTo>
                  <a:pt x="3384376" y="905497"/>
                </a:lnTo>
                <a:lnTo>
                  <a:pt x="3370462" y="0"/>
                </a:lnTo>
                <a:lnTo>
                  <a:pt x="25378" y="0"/>
                </a:lnTo>
                <a:lnTo>
                  <a:pt x="0" y="401442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28184" y="3789040"/>
            <a:ext cx="230425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331640" y="4869160"/>
            <a:ext cx="3456384" cy="504056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076056" y="4869160"/>
            <a:ext cx="396044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9" grpId="0" animBg="1"/>
      <p:bldP spid="10" grpId="0" animBg="1"/>
      <p:bldP spid="6148" grpId="0" animBg="1"/>
      <p:bldP spid="11" grpId="0"/>
      <p:bldP spid="12" grpId="0"/>
      <p:bldP spid="14" grpId="0" animBg="1"/>
      <p:bldP spid="15" grpId="0" animBg="1"/>
      <p:bldP spid="18" grpId="0"/>
      <p:bldP spid="6151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477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	Selon la nature des réactifs consommés ou des produits formés, certaines réactions d’oxydoréduction portent un nom particulier.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625294"/>
            <a:ext cx="885666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fr-FR" sz="2000" dirty="0">
              <a:latin typeface="Calibri" pitchFamily="34" charset="0"/>
              <a:sym typeface="Wingdings 2" pitchFamily="18" charset="2"/>
            </a:endParaRPr>
          </a:p>
          <a:p>
            <a:pPr eaLnBrk="0" hangingPunct="0"/>
            <a:endParaRPr lang="fr-FR" sz="1100" dirty="0">
              <a:latin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08052" y="632882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espèce réagit sur elle-même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jouant à la fois le rôle d’oxydant et de réducteur.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04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1340768"/>
            <a:ext cx="7884368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On dit de cette espèce chimique particulière qu’elle est </a:t>
            </a:r>
            <a:r>
              <a:rPr lang="fr-FR" sz="2000" b="1" u="sng" dirty="0"/>
              <a:t>AMPHOTERE redox</a:t>
            </a:r>
            <a:r>
              <a:rPr lang="fr-FR" sz="2000" dirty="0"/>
              <a:t> </a:t>
            </a:r>
            <a:r>
              <a:rPr lang="fr-FR" sz="2000" i="1" dirty="0"/>
              <a:t>(adjectif) ou que c’est</a:t>
            </a:r>
            <a:r>
              <a:rPr lang="fr-FR" sz="2000" dirty="0"/>
              <a:t> </a:t>
            </a:r>
            <a:r>
              <a:rPr lang="fr-FR" sz="2000" b="1" u="sng" dirty="0"/>
              <a:t>UN AMPHOLYTE redox</a:t>
            </a:r>
            <a:r>
              <a:rPr lang="fr-FR" sz="2000" dirty="0"/>
              <a:t> </a:t>
            </a:r>
            <a:r>
              <a:rPr lang="fr-FR" sz="2000" i="1" dirty="0"/>
              <a:t>(nom commun).</a:t>
            </a:r>
            <a:endParaRPr lang="fr-FR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48454"/>
            <a:ext cx="2843808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H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3573016"/>
            <a:ext cx="63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		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(l)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(g)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971600" y="3558883"/>
            <a:ext cx="741682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771800" y="2636912"/>
            <a:ext cx="4107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H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2 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3068960"/>
            <a:ext cx="395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</a:t>
            </a:r>
            <a:r>
              <a:rPr lang="en-US" sz="2000" b="1" baseline="-30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aq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=  O</a:t>
            </a:r>
            <a:r>
              <a:rPr lang="en-US" sz="2000" b="1" baseline="-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(g)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 2 H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+ 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9592" y="2636912"/>
            <a:ext cx="720080" cy="43204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47664" y="3140969"/>
            <a:ext cx="648072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629" y="4221088"/>
            <a:ext cx="9036496" cy="7279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médiamutation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eaLnBrk="0" hangingPunct="0"/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79512" y="423149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Réaction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cours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espèces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chimiques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 forment la même espèce chimique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(inverse de la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dismutation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" y="5517232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01757" y="6388440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6381328"/>
            <a:ext cx="7416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3317875" y="5557838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355976" y="5949280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619672" y="5949280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5517232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986588" y="5541963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220486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085184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Forme libre 22"/>
          <p:cNvSpPr/>
          <p:nvPr/>
        </p:nvSpPr>
        <p:spPr>
          <a:xfrm flipH="1">
            <a:off x="6805613" y="5541963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08" y="227687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25798" y="9899"/>
            <a:ext cx="320384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	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  :</a:t>
            </a:r>
            <a:endParaRPr lang="en-US" sz="2000" baseline="-30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Fe      :	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27554" y="881107"/>
            <a:ext cx="5577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r>
              <a:rPr lang="en-US" sz="2000" u="sng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: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267744" y="836712"/>
            <a:ext cx="6696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543672" y="50505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Fe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581773" y="441947"/>
            <a:ext cx="2888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Fe 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en-US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5469" y="441947"/>
            <a:ext cx="4318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7397" y="9899"/>
            <a:ext cx="576263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212385" y="34630"/>
            <a:ext cx="5389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341"/>
            <a:ext cx="2051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484784"/>
            <a:ext cx="77559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Le nombre d’oxydation (ou degré d’oxydation)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16832"/>
            <a:ext cx="1927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107504" y="2276872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cs typeface="Arial" pitchFamily="34" charset="0"/>
              </a:rPr>
              <a:t>Le </a:t>
            </a:r>
            <a:r>
              <a:rPr lang="fr-FR" sz="2000" b="1" dirty="0" smtClean="0">
                <a:cs typeface="Arial" pitchFamily="34" charset="0"/>
              </a:rPr>
              <a:t>nombre d’oxydation</a:t>
            </a:r>
            <a:r>
              <a:rPr lang="fr-FR" sz="2000" dirty="0" smtClean="0">
                <a:cs typeface="Arial" pitchFamily="34" charset="0"/>
              </a:rPr>
              <a:t> (</a:t>
            </a:r>
            <a:r>
              <a:rPr lang="fr-FR" sz="2000" b="1" dirty="0" err="1" smtClean="0">
                <a:cs typeface="Arial" pitchFamily="34" charset="0"/>
              </a:rPr>
              <a:t>n.o</a:t>
            </a:r>
            <a:r>
              <a:rPr lang="fr-FR" sz="2000" b="1" dirty="0" smtClean="0">
                <a:cs typeface="Arial" pitchFamily="34" charset="0"/>
              </a:rPr>
              <a:t>.</a:t>
            </a:r>
            <a:r>
              <a:rPr lang="fr-FR" sz="2000" dirty="0" smtClean="0">
                <a:cs typeface="Arial" pitchFamily="34" charset="0"/>
              </a:rPr>
              <a:t>) </a:t>
            </a:r>
            <a:r>
              <a:rPr lang="fr-FR" sz="2000" b="1" u="heavy" dirty="0" smtClean="0">
                <a:cs typeface="Arial" pitchFamily="34" charset="0"/>
              </a:rPr>
              <a:t>d’un élément chimique</a:t>
            </a:r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est un </a:t>
            </a:r>
            <a:r>
              <a:rPr lang="fr-FR" sz="2000" i="1" u="sng" dirty="0" smtClean="0">
                <a:cs typeface="Arial" pitchFamily="34" charset="0"/>
              </a:rPr>
              <a:t>nombre réel ou fictif</a:t>
            </a:r>
            <a:r>
              <a:rPr lang="fr-FR" sz="2000" dirty="0" smtClean="0">
                <a:cs typeface="Arial" pitchFamily="34" charset="0"/>
              </a:rPr>
              <a:t> écrit </a:t>
            </a:r>
            <a:r>
              <a:rPr lang="fr-FR" sz="2000" i="1" u="sng" dirty="0" smtClean="0">
                <a:cs typeface="Arial" pitchFamily="34" charset="0"/>
              </a:rPr>
              <a:t>en chiffres romains</a:t>
            </a:r>
            <a:r>
              <a:rPr lang="fr-FR" sz="2000" dirty="0" smtClean="0">
                <a:cs typeface="Arial" pitchFamily="34" charset="0"/>
              </a:rPr>
              <a:t> qui caractérise son état d’oxydation dans une entité chimique donnée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79512" y="4221088"/>
            <a:ext cx="8856984" cy="2448272"/>
            <a:chOff x="179512" y="4221088"/>
            <a:chExt cx="8856984" cy="2448272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79512" y="4221088"/>
              <a:ext cx="8856984" cy="2448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just">
                <a:spcAft>
                  <a:spcPts val="0"/>
                </a:spcAft>
                <a:defRPr/>
              </a:pPr>
              <a:r>
                <a:rPr lang="fr-FR" sz="2000" dirty="0" smtClean="0">
                  <a:latin typeface="Cambria" pitchFamily="18" charset="0"/>
                  <a:sym typeface="Wingdings" pitchFamily="2" charset="2"/>
                </a:rPr>
                <a:t>     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b="1" i="1" u="sng" dirty="0" smtClean="0">
                  <a:latin typeface="Arial Narrow" pitchFamily="34" charset="0"/>
                </a:rPr>
                <a:t>METHODE</a:t>
              </a:r>
              <a:r>
                <a:rPr lang="fr-FR" sz="2000" i="1" dirty="0" smtClean="0">
                  <a:latin typeface="Arial Narrow" pitchFamily="34" charset="0"/>
                </a:rPr>
                <a:t> </a:t>
              </a:r>
              <a:r>
                <a:rPr lang="fr-FR" sz="2000" i="1" dirty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Pour attribuer un </a:t>
              </a:r>
              <a:r>
                <a:rPr lang="fr-FR" sz="2000" dirty="0" err="1">
                  <a:latin typeface="Arial Narrow" pitchFamily="34" charset="0"/>
                </a:rPr>
                <a:t>n.o</a:t>
              </a:r>
              <a:r>
                <a:rPr lang="fr-FR" sz="2000" dirty="0">
                  <a:latin typeface="Arial Narrow" pitchFamily="34" charset="0"/>
                </a:rPr>
                <a:t>. à un élément chimique, </a:t>
              </a:r>
              <a:r>
                <a:rPr lang="fr-FR" sz="2000" b="1" u="heavy" dirty="0" smtClean="0">
                  <a:latin typeface="Arial Narrow" pitchFamily="34" charset="0"/>
                </a:rPr>
                <a:t>attribuer virtuellement les électrons de chaque liaison à l’élément le plus électronégatif</a:t>
              </a:r>
              <a:r>
                <a:rPr lang="fr-FR" sz="2000" dirty="0" smtClean="0">
                  <a:latin typeface="Arial Narrow" pitchFamily="34" charset="0"/>
                </a:rPr>
                <a:t>.</a:t>
              </a:r>
            </a:p>
            <a:p>
              <a:pPr algn="just">
                <a:spcAft>
                  <a:spcPts val="0"/>
                </a:spcAft>
                <a:defRPr/>
              </a:pPr>
              <a:r>
                <a:rPr lang="fr-FR" sz="1050" dirty="0" smtClean="0">
                  <a:latin typeface="Arial Narrow" pitchFamily="34" charset="0"/>
                </a:rPr>
                <a:t> </a:t>
              </a:r>
              <a:endParaRPr lang="fr-FR" sz="1050" dirty="0">
                <a:latin typeface="Arial Narrow" pitchFamily="34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 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corps simple</a:t>
              </a:r>
              <a:r>
                <a:rPr lang="fr-FR" sz="2000" dirty="0">
                  <a:latin typeface="Arial Narrow" pitchFamily="34" charset="0"/>
                </a:rPr>
                <a:t> (ex : N</a:t>
              </a:r>
              <a:r>
                <a:rPr lang="fr-FR" sz="2000" baseline="-25000" dirty="0">
                  <a:latin typeface="Arial Narrow" pitchFamily="34" charset="0"/>
                </a:rPr>
                <a:t>2</a:t>
              </a:r>
              <a:r>
                <a:rPr lang="fr-FR" sz="2000" dirty="0">
                  <a:latin typeface="Arial Narrow" pitchFamily="34" charset="0"/>
                </a:rPr>
                <a:t>, O</a:t>
              </a:r>
              <a:r>
                <a:rPr lang="fr-FR" sz="2000" baseline="-25000" dirty="0">
                  <a:latin typeface="Arial Narrow" pitchFamily="34" charset="0"/>
                </a:rPr>
                <a:t>3</a:t>
              </a:r>
              <a:r>
                <a:rPr lang="fr-FR" sz="2000" dirty="0">
                  <a:latin typeface="Arial Narrow" pitchFamily="34" charset="0"/>
                </a:rPr>
                <a:t>, …) : le </a:t>
              </a:r>
              <a:r>
                <a:rPr lang="fr-FR" sz="2000" b="1" dirty="0" err="1">
                  <a:solidFill>
                    <a:srgbClr val="00800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d’un élément chimique est </a:t>
              </a:r>
              <a:r>
                <a:rPr lang="fr-FR" sz="2000" b="1" dirty="0">
                  <a:solidFill>
                    <a:srgbClr val="008000"/>
                  </a:solidFill>
                  <a:latin typeface="Arial Narrow" pitchFamily="34" charset="0"/>
                </a:rPr>
                <a:t>nul</a:t>
              </a:r>
              <a:r>
                <a:rPr lang="fr-FR" sz="2000" dirty="0">
                  <a:solidFill>
                    <a:srgbClr val="008000"/>
                  </a:solidFill>
                  <a:latin typeface="Arial Narrow" pitchFamily="34" charset="0"/>
                </a:rPr>
                <a:t> </a:t>
              </a:r>
              <a:r>
                <a:rPr lang="fr-FR" sz="2000" dirty="0">
                  <a:latin typeface="Arial Narrow" pitchFamily="34" charset="0"/>
                </a:rPr>
                <a:t>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       </a:t>
              </a:r>
              <a:r>
                <a:rPr lang="fr-FR" sz="2000" b="1" dirty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</a:t>
              </a:r>
              <a:r>
                <a:rPr lang="fr-FR" sz="2000" u="sng" dirty="0" smtClean="0">
                  <a:latin typeface="Arial Narrow" pitchFamily="34" charset="0"/>
                </a:rPr>
                <a:t>une entité monoatomique</a:t>
              </a:r>
              <a:r>
                <a:rPr lang="fr-FR" sz="2000" dirty="0">
                  <a:latin typeface="Arial Narrow" pitchFamily="34" charset="0"/>
                </a:rPr>
                <a:t> : le </a:t>
              </a:r>
              <a:r>
                <a:rPr lang="fr-FR" sz="2000" b="1" dirty="0" err="1">
                  <a:solidFill>
                    <a:srgbClr val="0070C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latin typeface="Arial Narrow" pitchFamily="34" charset="0"/>
                </a:rPr>
                <a:t> de l’élément est égal à la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charge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                  algébrique </a:t>
              </a:r>
              <a:r>
                <a:rPr lang="fr-FR" sz="2000" b="1" dirty="0">
                  <a:solidFill>
                    <a:srgbClr val="0070C0"/>
                  </a:solidFill>
                  <a:latin typeface="Arial Narrow" pitchFamily="34" charset="0"/>
                </a:rPr>
                <a:t>de </a:t>
              </a:r>
              <a:r>
                <a:rPr lang="fr-FR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l’entité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  <a:sym typeface="Wingdings" pitchFamily="2" charset="2"/>
                </a:rPr>
                <a:t>        </a:t>
              </a:r>
              <a:r>
                <a:rPr lang="fr-FR" sz="2000" dirty="0" smtClean="0">
                  <a:latin typeface="Arial Narrow" pitchFamily="34" charset="0"/>
                  <a:sym typeface="Wingdings" pitchFamily="2" charset="2"/>
                </a:rPr>
                <a:t>      </a:t>
              </a:r>
              <a:r>
                <a:rPr lang="fr-FR" sz="2000" b="1" dirty="0" smtClean="0">
                  <a:latin typeface="Arial Narrow" pitchFamily="34" charset="0"/>
                  <a:sym typeface="Wingdings" pitchFamily="2" charset="2"/>
                </a:rPr>
                <a:t></a:t>
              </a:r>
              <a:r>
                <a:rPr lang="fr-FR" sz="2000" dirty="0" smtClean="0">
                  <a:latin typeface="Arial Narrow" pitchFamily="34" charset="0"/>
                </a:rPr>
                <a:t> </a:t>
              </a:r>
              <a:r>
                <a:rPr lang="fr-FR" sz="2000" u="sng" dirty="0">
                  <a:latin typeface="Arial Narrow" pitchFamily="34" charset="0"/>
                </a:rPr>
                <a:t>Dans un édifice </a:t>
              </a:r>
              <a:r>
                <a:rPr lang="fr-FR" sz="2000" u="sng" dirty="0" err="1">
                  <a:latin typeface="Arial Narrow" pitchFamily="34" charset="0"/>
                </a:rPr>
                <a:t>polyatomique</a:t>
              </a:r>
              <a:r>
                <a:rPr lang="fr-FR" sz="2000" dirty="0">
                  <a:latin typeface="Arial Narrow" pitchFamily="34" charset="0"/>
                </a:rPr>
                <a:t> </a:t>
              </a:r>
              <a:r>
                <a:rPr lang="fr-FR" sz="2000" dirty="0" smtClean="0">
                  <a:latin typeface="Arial Narrow" pitchFamily="34" charset="0"/>
                </a:rPr>
                <a:t>:</a:t>
              </a: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somme des </a:t>
              </a:r>
              <a:r>
                <a:rPr lang="fr-FR" sz="2000" b="1" dirty="0" err="1">
                  <a:solidFill>
                    <a:srgbClr val="7030A0"/>
                  </a:solidFill>
                  <a:latin typeface="Arial Narrow" pitchFamily="34" charset="0"/>
                </a:rPr>
                <a:t>n.o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.</a:t>
              </a:r>
              <a:r>
                <a:rPr lang="fr-FR" sz="2000" dirty="0">
                  <a:solidFill>
                    <a:srgbClr val="7030A0"/>
                  </a:solidFill>
                  <a:latin typeface="Arial Narrow" pitchFamily="34" charset="0"/>
                </a:rPr>
                <a:t> </a:t>
              </a:r>
              <a:r>
                <a:rPr lang="fr-FR" sz="2000" dirty="0">
                  <a:latin typeface="Arial Narrow" pitchFamily="34" charset="0"/>
                </a:rPr>
                <a:t>des éléments chimiques </a:t>
              </a:r>
              <a:endParaRPr lang="fr-FR" sz="2000" dirty="0" smtClean="0">
                <a:latin typeface="Arial Narrow" pitchFamily="34" charset="0"/>
              </a:endParaRPr>
            </a:p>
            <a:p>
              <a:pPr lvl="1" algn="just">
                <a:spcAft>
                  <a:spcPts val="0"/>
                </a:spcAft>
                <a:defRPr/>
              </a:pPr>
              <a:r>
                <a:rPr lang="fr-FR" sz="2000" dirty="0">
                  <a:latin typeface="Arial Narrow" pitchFamily="34" charset="0"/>
                </a:rPr>
                <a:t> </a:t>
              </a:r>
              <a:r>
                <a:rPr lang="fr-FR" sz="2000" dirty="0" smtClean="0">
                  <a:latin typeface="Arial Narrow" pitchFamily="34" charset="0"/>
                </a:rPr>
                <a:t>              est </a:t>
              </a:r>
              <a:r>
                <a:rPr lang="fr-FR" sz="2000" dirty="0">
                  <a:latin typeface="Arial Narrow" pitchFamily="34" charset="0"/>
                </a:rPr>
                <a:t>égale à la </a:t>
              </a:r>
              <a:r>
                <a:rPr lang="fr-FR" sz="2000" b="1" dirty="0">
                  <a:solidFill>
                    <a:srgbClr val="7030A0"/>
                  </a:solidFill>
                  <a:latin typeface="Arial Narrow" pitchFamily="34" charset="0"/>
                </a:rPr>
                <a:t>charge de l’espèce</a:t>
              </a:r>
              <a:r>
                <a:rPr lang="fr-FR" sz="2000" dirty="0">
                  <a:latin typeface="Arial Narrow" pitchFamily="34" charset="0"/>
                </a:rPr>
                <a:t> ;</a:t>
              </a:r>
            </a:p>
            <a:p>
              <a:pPr>
                <a:defRPr/>
              </a:pPr>
              <a:endParaRPr lang="fr-FR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941168"/>
              <a:ext cx="1296144" cy="166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orme libre 8"/>
          <p:cNvSpPr/>
          <p:nvPr/>
        </p:nvSpPr>
        <p:spPr>
          <a:xfrm flipH="1">
            <a:off x="8031410" y="34630"/>
            <a:ext cx="215900" cy="388937"/>
          </a:xfrm>
          <a:custGeom>
            <a:avLst/>
            <a:gdLst>
              <a:gd name="connsiteX0" fmla="*/ 152400 w 152400"/>
              <a:gd name="connsiteY0" fmla="*/ 0 h 533400"/>
              <a:gd name="connsiteX1" fmla="*/ 0 w 152400"/>
              <a:gd name="connsiteY1" fmla="*/ 295275 h 533400"/>
              <a:gd name="connsiteX2" fmla="*/ 152400 w 152400"/>
              <a:gd name="connsiteY2" fmla="*/ 533400 h 533400"/>
              <a:gd name="connsiteX0" fmla="*/ 171104 w 171104"/>
              <a:gd name="connsiteY0" fmla="*/ 0 h 533400"/>
              <a:gd name="connsiteX1" fmla="*/ 58882 w 171104"/>
              <a:gd name="connsiteY1" fmla="*/ 88751 h 533400"/>
              <a:gd name="connsiteX2" fmla="*/ 18704 w 171104"/>
              <a:gd name="connsiteY2" fmla="*/ 295275 h 533400"/>
              <a:gd name="connsiteX3" fmla="*/ 171104 w 171104"/>
              <a:gd name="connsiteY3" fmla="*/ 533400 h 533400"/>
              <a:gd name="connsiteX0" fmla="*/ 152400 w 152400"/>
              <a:gd name="connsiteY0" fmla="*/ 0 h 533400"/>
              <a:gd name="connsiteX1" fmla="*/ 40178 w 152400"/>
              <a:gd name="connsiteY1" fmla="*/ 88751 h 533400"/>
              <a:gd name="connsiteX2" fmla="*/ 0 w 152400"/>
              <a:gd name="connsiteY2" fmla="*/ 295275 h 533400"/>
              <a:gd name="connsiteX3" fmla="*/ 40178 w 152400"/>
              <a:gd name="connsiteY3" fmla="*/ 448791 h 533400"/>
              <a:gd name="connsiteX4" fmla="*/ 152400 w 152400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533400">
                <a:moveTo>
                  <a:pt x="152400" y="0"/>
                </a:moveTo>
                <a:cubicBezTo>
                  <a:pt x="135247" y="25400"/>
                  <a:pt x="65578" y="39539"/>
                  <a:pt x="40178" y="88751"/>
                </a:cubicBezTo>
                <a:cubicBezTo>
                  <a:pt x="14778" y="137963"/>
                  <a:pt x="0" y="235268"/>
                  <a:pt x="0" y="295275"/>
                </a:cubicBezTo>
                <a:cubicBezTo>
                  <a:pt x="0" y="355282"/>
                  <a:pt x="14778" y="409104"/>
                  <a:pt x="40178" y="448791"/>
                </a:cubicBezTo>
                <a:cubicBezTo>
                  <a:pt x="65578" y="488479"/>
                  <a:pt x="136896" y="512763"/>
                  <a:pt x="152400" y="5334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99258" y="2890219"/>
            <a:ext cx="8928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que porterait cet élément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doublets liants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l’unissent à d’éventuels éléments voisins étaient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attribués à l’élément le plus électronégatif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529" grpId="0"/>
      <p:bldP spid="2253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7674</Words>
  <Application>Microsoft Office PowerPoint</Application>
  <PresentationFormat>Affichage à l'écran (4:3)</PresentationFormat>
  <Paragraphs>1220</Paragraphs>
  <Slides>48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170</cp:revision>
  <dcterms:created xsi:type="dcterms:W3CDTF">2022-01-23T12:52:54Z</dcterms:created>
  <dcterms:modified xsi:type="dcterms:W3CDTF">2025-01-31T14:13:07Z</dcterms:modified>
</cp:coreProperties>
</file>