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3" r:id="rId4"/>
    <p:sldId id="262" r:id="rId5"/>
    <p:sldId id="261" r:id="rId6"/>
    <p:sldId id="260" r:id="rId7"/>
    <p:sldId id="259" r:id="rId8"/>
    <p:sldId id="258" r:id="rId9"/>
    <p:sldId id="264" r:id="rId10"/>
    <p:sldId id="269" r:id="rId11"/>
    <p:sldId id="268" r:id="rId12"/>
    <p:sldId id="265" r:id="rId13"/>
    <p:sldId id="267" r:id="rId14"/>
    <p:sldId id="266" r:id="rId15"/>
    <p:sldId id="270" r:id="rId16"/>
    <p:sldId id="271" r:id="rId17"/>
    <p:sldId id="300" r:id="rId18"/>
    <p:sldId id="301" r:id="rId19"/>
    <p:sldId id="302" r:id="rId20"/>
    <p:sldId id="303" r:id="rId21"/>
    <p:sldId id="272" r:id="rId22"/>
    <p:sldId id="306" r:id="rId23"/>
    <p:sldId id="305" r:id="rId24"/>
    <p:sldId id="307" r:id="rId25"/>
    <p:sldId id="309" r:id="rId26"/>
    <p:sldId id="310" r:id="rId27"/>
    <p:sldId id="311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B05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493" autoAdjust="0"/>
  </p:normalViewPr>
  <p:slideViewPr>
    <p:cSldViewPr>
      <p:cViewPr varScale="1">
        <p:scale>
          <a:sx n="82" d="100"/>
          <a:sy n="82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EDC2B-223C-4E0D-9B81-D674F643401A}" type="datetimeFigureOut">
              <a:rPr lang="fr-FR" smtClean="0"/>
              <a:pPr/>
              <a:t>07/12/2023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CAE9F-3F45-48B3-A9F4-9A15016D13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CAE9F-3F45-48B3-A9F4-9A15016D133E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E7F0-CCA3-499C-96CE-1B6A8F31E7EC}" type="datetimeFigureOut">
              <a:rPr lang="fr-FR" smtClean="0"/>
              <a:pPr/>
              <a:t>07/12/2023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D9A4-B657-4FEC-8026-99266D014E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E7F0-CCA3-499C-96CE-1B6A8F31E7EC}" type="datetimeFigureOut">
              <a:rPr lang="fr-FR" smtClean="0"/>
              <a:pPr/>
              <a:t>07/12/2023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D9A4-B657-4FEC-8026-99266D014E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E7F0-CCA3-499C-96CE-1B6A8F31E7EC}" type="datetimeFigureOut">
              <a:rPr lang="fr-FR" smtClean="0"/>
              <a:pPr/>
              <a:t>07/12/2023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D9A4-B657-4FEC-8026-99266D014E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E7F0-CCA3-499C-96CE-1B6A8F31E7EC}" type="datetimeFigureOut">
              <a:rPr lang="fr-FR" smtClean="0"/>
              <a:pPr/>
              <a:t>07/12/2023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D9A4-B657-4FEC-8026-99266D014E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E7F0-CCA3-499C-96CE-1B6A8F31E7EC}" type="datetimeFigureOut">
              <a:rPr lang="fr-FR" smtClean="0"/>
              <a:pPr/>
              <a:t>07/12/2023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D9A4-B657-4FEC-8026-99266D014E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E7F0-CCA3-499C-96CE-1B6A8F31E7EC}" type="datetimeFigureOut">
              <a:rPr lang="fr-FR" smtClean="0"/>
              <a:pPr/>
              <a:t>07/12/2023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D9A4-B657-4FEC-8026-99266D014E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E7F0-CCA3-499C-96CE-1B6A8F31E7EC}" type="datetimeFigureOut">
              <a:rPr lang="fr-FR" smtClean="0"/>
              <a:pPr/>
              <a:t>07/12/2023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D9A4-B657-4FEC-8026-99266D014E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E7F0-CCA3-499C-96CE-1B6A8F31E7EC}" type="datetimeFigureOut">
              <a:rPr lang="fr-FR" smtClean="0"/>
              <a:pPr/>
              <a:t>07/12/2023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D9A4-B657-4FEC-8026-99266D014E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E7F0-CCA3-499C-96CE-1B6A8F31E7EC}" type="datetimeFigureOut">
              <a:rPr lang="fr-FR" smtClean="0"/>
              <a:pPr/>
              <a:t>07/12/2023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D9A4-B657-4FEC-8026-99266D014E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E7F0-CCA3-499C-96CE-1B6A8F31E7EC}" type="datetimeFigureOut">
              <a:rPr lang="fr-FR" smtClean="0"/>
              <a:pPr/>
              <a:t>07/12/2023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D9A4-B657-4FEC-8026-99266D014E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E7F0-CCA3-499C-96CE-1B6A8F31E7EC}" type="datetimeFigureOut">
              <a:rPr lang="fr-FR" smtClean="0"/>
              <a:pPr/>
              <a:t>07/12/2023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D9A4-B657-4FEC-8026-99266D014E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7E7F0-CCA3-499C-96CE-1B6A8F31E7EC}" type="datetimeFigureOut">
              <a:rPr lang="fr-FR" smtClean="0"/>
              <a:pPr/>
              <a:t>07/12/2023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AD9A4-B657-4FEC-8026-99266D014E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757" t="31080" r="1721" b="53800"/>
          <a:stretch>
            <a:fillRect/>
          </a:stretch>
        </p:blipFill>
        <p:spPr bwMode="auto">
          <a:xfrm>
            <a:off x="0" y="0"/>
            <a:ext cx="9144000" cy="90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417" t="49559" r="10226" b="32801"/>
          <a:stretch>
            <a:fillRect/>
          </a:stretch>
        </p:blipFill>
        <p:spPr bwMode="auto">
          <a:xfrm>
            <a:off x="0" y="908720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2204864"/>
            <a:ext cx="7665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I- Les différents états physiques de la matière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5714" y="2646080"/>
            <a:ext cx="1368152" cy="707886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CORPS 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PUR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40010" y="2636912"/>
            <a:ext cx="3672408" cy="707886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Systèmes constitués d’</a:t>
            </a:r>
            <a:r>
              <a:rPr lang="fr-FR" sz="2000" b="1" dirty="0" smtClean="0">
                <a:solidFill>
                  <a:srgbClr val="FF0000"/>
                </a:solidFill>
              </a:rPr>
              <a:t>un seul type d’espèces chimiques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96336" y="2780928"/>
            <a:ext cx="1368152" cy="400110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MELANGES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76256" y="2648487"/>
            <a:ext cx="5629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≠</a:t>
            </a:r>
            <a:endParaRPr lang="fr-FR" sz="3200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-61779" y="3361536"/>
            <a:ext cx="870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Les systèmes suivants sont-ils des corps purs ou des mélanges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79512" y="3793584"/>
          <a:ext cx="8784977" cy="2164080"/>
        </p:xfrm>
        <a:graphic>
          <a:graphicData uri="http://schemas.openxmlformats.org/drawingml/2006/table">
            <a:tbl>
              <a:tblPr/>
              <a:tblGrid>
                <a:gridCol w="1656184"/>
                <a:gridCol w="1584176"/>
                <a:gridCol w="1479151"/>
                <a:gridCol w="1470012"/>
                <a:gridCol w="1351964"/>
                <a:gridCol w="1243490"/>
              </a:tblGrid>
              <a:tr h="6020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Vin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Ethanol issu de la distillation du vin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Sucre 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de cuisine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Bouteille de dioxygène médical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Air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Laiton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07504" y="4919761"/>
            <a:ext cx="18002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Mélange (eau, Ethanol, sucres …)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763688" y="4919762"/>
            <a:ext cx="1728192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Corps pur (que de l’éthanol)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419872" y="4919761"/>
            <a:ext cx="151216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Corps pur (que C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894757" y="5085184"/>
            <a:ext cx="147744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Corps pur (que O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6397908" y="4941168"/>
            <a:ext cx="136815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Mélange (N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O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autres)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7728777" y="4941168"/>
            <a:ext cx="1235711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Mélange (Cu + Zn)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6065649"/>
            <a:ext cx="331236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3 principaux </a:t>
            </a:r>
            <a:r>
              <a:rPr lang="fr-FR" sz="2000" b="1" dirty="0" smtClean="0">
                <a:solidFill>
                  <a:srgbClr val="FF0000"/>
                </a:solidFill>
              </a:rPr>
              <a:t>états physiques (= PHASES) </a:t>
            </a:r>
            <a:r>
              <a:rPr lang="fr-FR" sz="2000" b="1" dirty="0" smtClean="0">
                <a:solidFill>
                  <a:srgbClr val="002060"/>
                </a:solidFill>
              </a:rPr>
              <a:t>possibles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39952" y="6065649"/>
            <a:ext cx="482453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Passage de l’un à l’autre = </a:t>
            </a:r>
            <a:r>
              <a:rPr lang="fr-FR" sz="2000" b="1" dirty="0" smtClean="0">
                <a:solidFill>
                  <a:srgbClr val="FF0000"/>
                </a:solidFill>
              </a:rPr>
              <a:t>CHANGEMENT d’ETAT</a:t>
            </a:r>
            <a:r>
              <a:rPr lang="fr-FR" sz="2000" b="1" dirty="0" smtClean="0">
                <a:solidFill>
                  <a:srgbClr val="002060"/>
                </a:solidFill>
              </a:rPr>
              <a:t> ou </a:t>
            </a:r>
            <a:r>
              <a:rPr lang="fr-FR" sz="2000" b="1" dirty="0" smtClean="0">
                <a:solidFill>
                  <a:srgbClr val="FF0000"/>
                </a:solidFill>
              </a:rPr>
              <a:t>TRANSITION DE PHASE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03906" y="2646080"/>
            <a:ext cx="5629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8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7" grpId="0" animBg="1"/>
      <p:bldP spid="8" grpId="0" animBg="1"/>
      <p:bldP spid="10" grpId="0" animBg="1"/>
      <p:bldP spid="11" grpId="0"/>
      <p:bldP spid="1029" grpId="0"/>
      <p:bldP spid="1030" grpId="0"/>
      <p:bldP spid="1031" grpId="0"/>
      <p:bldP spid="1032" grpId="0"/>
      <p:bldP spid="1033" grpId="0"/>
      <p:bldP spid="1034" grpId="0"/>
      <p:bldP spid="1035" grpId="0"/>
      <p:bldP spid="22" grpId="0" animBg="1"/>
      <p:bldP spid="23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01600" y="44624"/>
            <a:ext cx="8928992" cy="183313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3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Points particuliers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450260"/>
            <a:ext cx="896448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 = point triple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les trois états coexistent (0,01 °C ; 0,006 bar pour l’eau)</a:t>
            </a:r>
          </a:p>
          <a:p>
            <a:endParaRPr lang="fr-FR" sz="6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point critique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 delà de ce point, le corps n’est ni liquide ni gazeux mais dans un état supercritique : c’est un fluide qui a certaines propriétés d’un liquide et d’autres d’un gaz (374 °C ; 218 bar pour l’eau).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4482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Application 3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A l’aide du diagramme d’état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(P,T)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de l’eau, expliquer si la cuisson des pâtes est plus rapide ou plus lente à une altitude de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2000 m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où la pression atmosphérique est plus faible qu’en plaine.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7740352" y="3212976"/>
            <a:ext cx="258944" cy="268831"/>
            <a:chOff x="8476" y="11988"/>
            <a:chExt cx="240" cy="239"/>
          </a:xfrm>
        </p:grpSpPr>
        <p:cxnSp>
          <p:nvCxnSpPr>
            <p:cNvPr id="23556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3557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23558" name="Group 6"/>
          <p:cNvGrpSpPr>
            <a:grpSpLocks/>
          </p:cNvGrpSpPr>
          <p:nvPr/>
        </p:nvGrpSpPr>
        <p:grpSpPr bwMode="auto">
          <a:xfrm>
            <a:off x="6804248" y="3789040"/>
            <a:ext cx="258944" cy="272729"/>
            <a:chOff x="8476" y="11988"/>
            <a:chExt cx="240" cy="239"/>
          </a:xfrm>
        </p:grpSpPr>
        <p:cxnSp>
          <p:nvCxnSpPr>
            <p:cNvPr id="23559" name="AutoShape 7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</p:cxnSp>
        <p:cxnSp>
          <p:nvCxnSpPr>
            <p:cNvPr id="23560" name="AutoShape 8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</p:cxnSp>
      </p:grp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5808836" y="3577208"/>
            <a:ext cx="13681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Altitude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7956376" y="3140967"/>
            <a:ext cx="1808846" cy="75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Plaine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3" name="Groupe 52"/>
          <p:cNvGrpSpPr/>
          <p:nvPr/>
        </p:nvGrpSpPr>
        <p:grpSpPr>
          <a:xfrm>
            <a:off x="5796136" y="2348880"/>
            <a:ext cx="3546201" cy="2135623"/>
            <a:chOff x="5796136" y="2348880"/>
            <a:chExt cx="3546201" cy="2135623"/>
          </a:xfrm>
        </p:grpSpPr>
        <p:sp>
          <p:nvSpPr>
            <p:cNvPr id="23554" name="Freeform 2"/>
            <p:cNvSpPr>
              <a:spLocks/>
            </p:cNvSpPr>
            <p:nvPr/>
          </p:nvSpPr>
          <p:spPr bwMode="auto">
            <a:xfrm>
              <a:off x="6228184" y="2708920"/>
              <a:ext cx="2240418" cy="1472735"/>
            </a:xfrm>
            <a:custGeom>
              <a:avLst/>
              <a:gdLst/>
              <a:ahLst/>
              <a:cxnLst>
                <a:cxn ang="0">
                  <a:pos x="0" y="945"/>
                </a:cxn>
                <a:cxn ang="0">
                  <a:pos x="804" y="606"/>
                </a:cxn>
                <a:cxn ang="0">
                  <a:pos x="1493" y="0"/>
                </a:cxn>
              </a:cxnLst>
              <a:rect l="0" t="0" r="r" b="b"/>
              <a:pathLst>
                <a:path w="1493" h="945">
                  <a:moveTo>
                    <a:pt x="0" y="945"/>
                  </a:moveTo>
                  <a:cubicBezTo>
                    <a:pt x="277" y="854"/>
                    <a:pt x="555" y="763"/>
                    <a:pt x="804" y="606"/>
                  </a:cubicBezTo>
                  <a:cubicBezTo>
                    <a:pt x="1053" y="449"/>
                    <a:pt x="1273" y="224"/>
                    <a:pt x="1493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oval" w="med" len="med"/>
              <a:tailEnd type="oval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563" name="Rectangle 11"/>
            <p:cNvSpPr>
              <a:spLocks noChangeArrowheads="1"/>
            </p:cNvSpPr>
            <p:nvPr/>
          </p:nvSpPr>
          <p:spPr bwMode="auto">
            <a:xfrm>
              <a:off x="5796137" y="3861047"/>
              <a:ext cx="648072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fr-FR" sz="3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64" name="Rectangle 12"/>
            <p:cNvSpPr>
              <a:spLocks noChangeArrowheads="1"/>
            </p:cNvSpPr>
            <p:nvPr/>
          </p:nvSpPr>
          <p:spPr bwMode="auto">
            <a:xfrm>
              <a:off x="8460432" y="2348880"/>
              <a:ext cx="881905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fr-FR" sz="3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 flipV="1">
              <a:off x="5796136" y="2708920"/>
              <a:ext cx="0" cy="1728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/>
            <p:nvPr/>
          </p:nvCxnSpPr>
          <p:spPr>
            <a:xfrm>
              <a:off x="5796136" y="4437112"/>
              <a:ext cx="295232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5796136" y="2492897"/>
              <a:ext cx="2022754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b="1" i="1" u="none" strike="noStrike" cap="none" normalizeH="0" baseline="0" dirty="0" smtClean="0">
                  <a:ln>
                    <a:noFill/>
                  </a:ln>
                  <a:effectLst/>
                  <a:latin typeface="Comic Sans MS" pitchFamily="66" charset="0"/>
                  <a:cs typeface="Arial" pitchFamily="34" charset="0"/>
                </a:rPr>
                <a:t>Pression</a:t>
              </a:r>
              <a:endParaRPr kumimoji="0" lang="fr-FR" sz="2400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27852" y="4115171"/>
              <a:ext cx="16161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fr-FR" b="1" i="1" u="none" strike="noStrike" cap="none" normalizeH="0" baseline="0" dirty="0" smtClean="0">
                  <a:ln>
                    <a:noFill/>
                  </a:ln>
                  <a:effectLst/>
                  <a:latin typeface="Comic Sans MS" pitchFamily="66" charset="0"/>
                  <a:cs typeface="Arial" pitchFamily="34" charset="0"/>
                </a:rPr>
                <a:t>Température</a:t>
              </a:r>
              <a:endParaRPr kumimoji="0" lang="fr-FR" sz="2400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endParaRPr>
            </a:p>
          </p:txBody>
        </p:sp>
      </p:grp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8028384" y="3501008"/>
            <a:ext cx="903263" cy="432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6156176" y="2996952"/>
            <a:ext cx="1229975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Liquide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2852936"/>
            <a:ext cx="5724128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Sur la courbe TC, on note que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ébullition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diminue si P diminue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0" y="3573016"/>
            <a:ext cx="5724128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altitude, l’eau de cuisson sera donc moins chaude qu’en plaine.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Il faudra chauffer plus longtemps pour cuire les pâtes en altitude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0" y="458112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Application 4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 l’aide du diagramme d’état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(P,T)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de l’eau, expliquer l’intérêt de la cuisson dans une cocotte-minute.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35" name="Group 3"/>
          <p:cNvGrpSpPr>
            <a:grpSpLocks/>
          </p:cNvGrpSpPr>
          <p:nvPr/>
        </p:nvGrpSpPr>
        <p:grpSpPr bwMode="auto">
          <a:xfrm>
            <a:off x="7740352" y="5589240"/>
            <a:ext cx="258944" cy="268831"/>
            <a:chOff x="8476" y="11988"/>
            <a:chExt cx="240" cy="239"/>
          </a:xfrm>
        </p:grpSpPr>
        <p:cxnSp>
          <p:nvCxnSpPr>
            <p:cNvPr id="36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7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38" name="Group 6"/>
          <p:cNvGrpSpPr>
            <a:grpSpLocks/>
          </p:cNvGrpSpPr>
          <p:nvPr/>
        </p:nvGrpSpPr>
        <p:grpSpPr bwMode="auto">
          <a:xfrm>
            <a:off x="6804248" y="6165304"/>
            <a:ext cx="258944" cy="272729"/>
            <a:chOff x="8476" y="11988"/>
            <a:chExt cx="240" cy="239"/>
          </a:xfrm>
        </p:grpSpPr>
        <p:cxnSp>
          <p:nvCxnSpPr>
            <p:cNvPr id="39" name="AutoShape 7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</p:cxnSp>
        <p:cxnSp>
          <p:nvCxnSpPr>
            <p:cNvPr id="40" name="AutoShape 8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</p:cxnSp>
      </p:grp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5796136" y="5877272"/>
            <a:ext cx="15206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Casserole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7956376" y="5517231"/>
            <a:ext cx="1808846" cy="75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Cocotte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4" name="Groupe 53"/>
          <p:cNvGrpSpPr/>
          <p:nvPr/>
        </p:nvGrpSpPr>
        <p:grpSpPr>
          <a:xfrm>
            <a:off x="5796136" y="4869160"/>
            <a:ext cx="3546201" cy="1991607"/>
            <a:chOff x="5796136" y="4869160"/>
            <a:chExt cx="3546201" cy="1991607"/>
          </a:xfrm>
        </p:grpSpPr>
        <p:sp>
          <p:nvSpPr>
            <p:cNvPr id="34" name="Freeform 2"/>
            <p:cNvSpPr>
              <a:spLocks/>
            </p:cNvSpPr>
            <p:nvPr/>
          </p:nvSpPr>
          <p:spPr bwMode="auto">
            <a:xfrm>
              <a:off x="6228184" y="5229200"/>
              <a:ext cx="2240418" cy="1328719"/>
            </a:xfrm>
            <a:custGeom>
              <a:avLst/>
              <a:gdLst/>
              <a:ahLst/>
              <a:cxnLst>
                <a:cxn ang="0">
                  <a:pos x="0" y="945"/>
                </a:cxn>
                <a:cxn ang="0">
                  <a:pos x="804" y="606"/>
                </a:cxn>
                <a:cxn ang="0">
                  <a:pos x="1493" y="0"/>
                </a:cxn>
              </a:cxnLst>
              <a:rect l="0" t="0" r="r" b="b"/>
              <a:pathLst>
                <a:path w="1493" h="945">
                  <a:moveTo>
                    <a:pt x="0" y="945"/>
                  </a:moveTo>
                  <a:cubicBezTo>
                    <a:pt x="277" y="854"/>
                    <a:pt x="555" y="763"/>
                    <a:pt x="804" y="606"/>
                  </a:cubicBezTo>
                  <a:cubicBezTo>
                    <a:pt x="1053" y="449"/>
                    <a:pt x="1273" y="224"/>
                    <a:pt x="1493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oval" w="med" len="med"/>
              <a:tailEnd type="oval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Rectangle 11"/>
            <p:cNvSpPr>
              <a:spLocks noChangeArrowheads="1"/>
            </p:cNvSpPr>
            <p:nvPr/>
          </p:nvSpPr>
          <p:spPr bwMode="auto">
            <a:xfrm>
              <a:off x="5796137" y="6237311"/>
              <a:ext cx="648072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fr-FR" sz="3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12"/>
            <p:cNvSpPr>
              <a:spLocks noChangeArrowheads="1"/>
            </p:cNvSpPr>
            <p:nvPr/>
          </p:nvSpPr>
          <p:spPr bwMode="auto">
            <a:xfrm>
              <a:off x="8460432" y="4869160"/>
              <a:ext cx="881905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fr-FR" sz="3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5" name="Connecteur droit avec flèche 44"/>
            <p:cNvCxnSpPr/>
            <p:nvPr/>
          </p:nvCxnSpPr>
          <p:spPr>
            <a:xfrm flipV="1">
              <a:off x="5796136" y="5085184"/>
              <a:ext cx="0" cy="1728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/>
            <p:nvPr/>
          </p:nvCxnSpPr>
          <p:spPr>
            <a:xfrm>
              <a:off x="5796136" y="6813376"/>
              <a:ext cx="295232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9"/>
            <p:cNvSpPr>
              <a:spLocks noChangeArrowheads="1"/>
            </p:cNvSpPr>
            <p:nvPr/>
          </p:nvSpPr>
          <p:spPr bwMode="auto">
            <a:xfrm>
              <a:off x="5796136" y="4941168"/>
              <a:ext cx="2022754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b="1" i="1" u="none" strike="noStrike" cap="none" normalizeH="0" baseline="0" dirty="0" smtClean="0">
                  <a:ln>
                    <a:noFill/>
                  </a:ln>
                  <a:effectLst/>
                  <a:latin typeface="Comic Sans MS" pitchFamily="66" charset="0"/>
                  <a:cs typeface="Arial" pitchFamily="34" charset="0"/>
                </a:rPr>
                <a:t>Pression</a:t>
              </a:r>
              <a:endParaRPr kumimoji="0" lang="fr-FR" sz="2400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527852" y="6491435"/>
              <a:ext cx="16161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fr-FR" b="1" i="1" u="none" strike="noStrike" cap="none" normalizeH="0" baseline="0" dirty="0" smtClean="0">
                  <a:ln>
                    <a:noFill/>
                  </a:ln>
                  <a:effectLst/>
                  <a:latin typeface="Comic Sans MS" pitchFamily="66" charset="0"/>
                  <a:cs typeface="Arial" pitchFamily="34" charset="0"/>
                </a:rPr>
                <a:t>Température</a:t>
              </a:r>
              <a:endParaRPr kumimoji="0" lang="fr-FR" sz="2400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endParaRPr>
            </a:p>
          </p:txBody>
        </p:sp>
      </p:grp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8028384" y="5877272"/>
            <a:ext cx="903263" cy="432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6156176" y="5373216"/>
            <a:ext cx="1229975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Liquide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152400" y="5157192"/>
            <a:ext cx="549972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Sur la courbe TC, on note que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ébullition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augmente si P augmente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13"/>
          <p:cNvSpPr>
            <a:spLocks noChangeArrowheads="1"/>
          </p:cNvSpPr>
          <p:nvPr/>
        </p:nvSpPr>
        <p:spPr bwMode="auto">
          <a:xfrm>
            <a:off x="152400" y="5877272"/>
            <a:ext cx="5724128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 la cocotte (soupape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fermée), l’eau de cuisson est plus chaude que dans une casserole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D’où une cuisson plus rapide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561" grpId="0"/>
      <p:bldP spid="23562" grpId="0"/>
      <p:bldP spid="23" grpId="0" animBg="1"/>
      <p:bldP spid="24" grpId="0" animBg="1"/>
      <p:bldP spid="23565" grpId="0"/>
      <p:bldP spid="26" grpId="0"/>
      <p:bldP spid="23571" grpId="0"/>
      <p:bldP spid="41" grpId="0"/>
      <p:bldP spid="42" grpId="0"/>
      <p:bldP spid="49" grpId="0" animBg="1"/>
      <p:bldP spid="50" grpId="0" animBg="1"/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e 86"/>
          <p:cNvGrpSpPr/>
          <p:nvPr/>
        </p:nvGrpSpPr>
        <p:grpSpPr>
          <a:xfrm>
            <a:off x="7956376" y="3789040"/>
            <a:ext cx="0" cy="1440160"/>
            <a:chOff x="5220072" y="4653136"/>
            <a:chExt cx="0" cy="1440160"/>
          </a:xfrm>
        </p:grpSpPr>
        <p:cxnSp>
          <p:nvCxnSpPr>
            <p:cNvPr id="83" name="Connecteur droit 82"/>
            <p:cNvCxnSpPr/>
            <p:nvPr/>
          </p:nvCxnSpPr>
          <p:spPr>
            <a:xfrm flipV="1">
              <a:off x="5220072" y="4653136"/>
              <a:ext cx="0" cy="864096"/>
            </a:xfrm>
            <a:prstGeom prst="line">
              <a:avLst/>
            </a:prstGeom>
            <a:ln w="571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avec flèche 81"/>
            <p:cNvCxnSpPr/>
            <p:nvPr/>
          </p:nvCxnSpPr>
          <p:spPr>
            <a:xfrm flipV="1">
              <a:off x="5220072" y="4919072"/>
              <a:ext cx="0" cy="1174224"/>
            </a:xfrm>
            <a:prstGeom prst="straightConnector1">
              <a:avLst/>
            </a:prstGeom>
            <a:ln w="5715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9"/>
          <p:cNvSpPr>
            <a:spLocks noChangeArrowheads="1"/>
          </p:cNvSpPr>
          <p:nvPr/>
        </p:nvSpPr>
        <p:spPr bwMode="auto">
          <a:xfrm>
            <a:off x="0" y="0"/>
            <a:ext cx="5724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Application 4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</a:p>
        </p:txBody>
      </p:sp>
      <p:sp>
        <p:nvSpPr>
          <p:cNvPr id="3" name="Freeform 2"/>
          <p:cNvSpPr>
            <a:spLocks/>
          </p:cNvSpPr>
          <p:nvPr/>
        </p:nvSpPr>
        <p:spPr bwMode="auto">
          <a:xfrm>
            <a:off x="6228184" y="332656"/>
            <a:ext cx="2240418" cy="1328719"/>
          </a:xfrm>
          <a:custGeom>
            <a:avLst/>
            <a:gdLst/>
            <a:ahLst/>
            <a:cxnLst>
              <a:cxn ang="0">
                <a:pos x="0" y="945"/>
              </a:cxn>
              <a:cxn ang="0">
                <a:pos x="804" y="606"/>
              </a:cxn>
              <a:cxn ang="0">
                <a:pos x="1493" y="0"/>
              </a:cxn>
            </a:cxnLst>
            <a:rect l="0" t="0" r="r" b="b"/>
            <a:pathLst>
              <a:path w="1493" h="945">
                <a:moveTo>
                  <a:pt x="0" y="945"/>
                </a:moveTo>
                <a:cubicBezTo>
                  <a:pt x="277" y="854"/>
                  <a:pt x="555" y="763"/>
                  <a:pt x="804" y="606"/>
                </a:cubicBezTo>
                <a:cubicBezTo>
                  <a:pt x="1053" y="449"/>
                  <a:pt x="1273" y="224"/>
                  <a:pt x="1493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 type="oval" w="med" len="med"/>
            <a:tailEnd type="oval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740352" y="692696"/>
            <a:ext cx="258944" cy="268831"/>
            <a:chOff x="8476" y="11988"/>
            <a:chExt cx="240" cy="239"/>
          </a:xfrm>
        </p:grpSpPr>
        <p:cxnSp>
          <p:nvCxnSpPr>
            <p:cNvPr id="5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804248" y="1268760"/>
            <a:ext cx="258944" cy="272729"/>
            <a:chOff x="8476" y="11988"/>
            <a:chExt cx="240" cy="239"/>
          </a:xfrm>
        </p:grpSpPr>
        <p:cxnSp>
          <p:nvCxnSpPr>
            <p:cNvPr id="8" name="AutoShape 7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</p:cxnSp>
        <p:cxnSp>
          <p:nvCxnSpPr>
            <p:cNvPr id="9" name="AutoShape 8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</p:cxn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796136" y="980728"/>
            <a:ext cx="15206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Casserole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956376" y="620687"/>
            <a:ext cx="1808846" cy="75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Cocotte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796137" y="1340767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</a:t>
            </a:r>
            <a:endParaRPr kumimoji="0" lang="fr-FR" sz="3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460432" y="-27384"/>
            <a:ext cx="88190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</a:t>
            </a:r>
            <a:endParaRPr kumimoji="0" lang="fr-FR" sz="3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5796136" y="188640"/>
            <a:ext cx="0" cy="17281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5796136" y="1916832"/>
            <a:ext cx="295232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5796136" y="44624"/>
            <a:ext cx="202275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rPr>
              <a:t>Pression</a:t>
            </a:r>
            <a:endParaRPr kumimoji="0" lang="fr-FR" sz="2400" b="1" i="1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27852" y="1594891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rPr>
              <a:t>Température</a:t>
            </a:r>
            <a:endParaRPr kumimoji="0" lang="fr-FR" sz="2400" b="1" i="1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8028384" y="980728"/>
            <a:ext cx="903263" cy="432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6156176" y="476672"/>
            <a:ext cx="1229975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Liquide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52400" y="30491"/>
            <a:ext cx="549972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Sur la courbe TC, on note que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ébullition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augmente si P augmente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52400" y="750571"/>
            <a:ext cx="5724128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 la cocotte (soupape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fermée), l’eau de cuisson est plus chaude que dans une casserole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D’où une cuisson plus rapide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403648" y="1832876"/>
            <a:ext cx="3744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2) Autres corps purs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Forme libre 34"/>
          <p:cNvSpPr/>
          <p:nvPr/>
        </p:nvSpPr>
        <p:spPr>
          <a:xfrm>
            <a:off x="6372200" y="4653136"/>
            <a:ext cx="1080120" cy="816099"/>
          </a:xfrm>
          <a:custGeom>
            <a:avLst/>
            <a:gdLst>
              <a:gd name="connsiteX0" fmla="*/ 0 w 1076325"/>
              <a:gd name="connsiteY0" fmla="*/ 600075 h 600075"/>
              <a:gd name="connsiteX1" fmla="*/ 657225 w 1076325"/>
              <a:gd name="connsiteY1" fmla="*/ 342900 h 600075"/>
              <a:gd name="connsiteX2" fmla="*/ 1076325 w 1076325"/>
              <a:gd name="connsiteY2" fmla="*/ 0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6325" h="600075">
                <a:moveTo>
                  <a:pt x="0" y="600075"/>
                </a:moveTo>
                <a:cubicBezTo>
                  <a:pt x="238919" y="521493"/>
                  <a:pt x="477838" y="442912"/>
                  <a:pt x="657225" y="342900"/>
                </a:cubicBezTo>
                <a:cubicBezTo>
                  <a:pt x="836612" y="242888"/>
                  <a:pt x="956468" y="121444"/>
                  <a:pt x="1076325" y="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6" name="Forme libre 35"/>
          <p:cNvSpPr/>
          <p:nvPr/>
        </p:nvSpPr>
        <p:spPr>
          <a:xfrm>
            <a:off x="7440745" y="3284985"/>
            <a:ext cx="1320800" cy="1365266"/>
          </a:xfrm>
          <a:custGeom>
            <a:avLst/>
            <a:gdLst>
              <a:gd name="connsiteX0" fmla="*/ 0 w 1076325"/>
              <a:gd name="connsiteY0" fmla="*/ 600075 h 600075"/>
              <a:gd name="connsiteX1" fmla="*/ 657225 w 1076325"/>
              <a:gd name="connsiteY1" fmla="*/ 342900 h 600075"/>
              <a:gd name="connsiteX2" fmla="*/ 1076325 w 1076325"/>
              <a:gd name="connsiteY2" fmla="*/ 0 h 600075"/>
              <a:gd name="connsiteX0" fmla="*/ 0 w 1076325"/>
              <a:gd name="connsiteY0" fmla="*/ 600075 h 600075"/>
              <a:gd name="connsiteX1" fmla="*/ 744463 w 1076325"/>
              <a:gd name="connsiteY1" fmla="*/ 392805 h 600075"/>
              <a:gd name="connsiteX2" fmla="*/ 1076325 w 1076325"/>
              <a:gd name="connsiteY2" fmla="*/ 0 h 600075"/>
              <a:gd name="connsiteX0" fmla="*/ 0 w 1076325"/>
              <a:gd name="connsiteY0" fmla="*/ 600075 h 600075"/>
              <a:gd name="connsiteX1" fmla="*/ 384423 w 1076325"/>
              <a:gd name="connsiteY1" fmla="*/ 571352 h 600075"/>
              <a:gd name="connsiteX2" fmla="*/ 744463 w 1076325"/>
              <a:gd name="connsiteY2" fmla="*/ 392805 h 600075"/>
              <a:gd name="connsiteX3" fmla="*/ 1076325 w 1076325"/>
              <a:gd name="connsiteY3" fmla="*/ 0 h 600075"/>
              <a:gd name="connsiteX0" fmla="*/ 0 w 1076325"/>
              <a:gd name="connsiteY0" fmla="*/ 600075 h 600075"/>
              <a:gd name="connsiteX1" fmla="*/ 456431 w 1076325"/>
              <a:gd name="connsiteY1" fmla="*/ 535643 h 600075"/>
              <a:gd name="connsiteX2" fmla="*/ 744463 w 1076325"/>
              <a:gd name="connsiteY2" fmla="*/ 392805 h 600075"/>
              <a:gd name="connsiteX3" fmla="*/ 1076325 w 1076325"/>
              <a:gd name="connsiteY3" fmla="*/ 0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6325" h="600075">
                <a:moveTo>
                  <a:pt x="0" y="600075"/>
                </a:moveTo>
                <a:lnTo>
                  <a:pt x="456431" y="535643"/>
                </a:lnTo>
                <a:cubicBezTo>
                  <a:pt x="580508" y="501098"/>
                  <a:pt x="641147" y="482079"/>
                  <a:pt x="744463" y="392805"/>
                </a:cubicBezTo>
                <a:cubicBezTo>
                  <a:pt x="847779" y="303531"/>
                  <a:pt x="956468" y="121444"/>
                  <a:pt x="1076325" y="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37" name="Connecteur droit 36"/>
          <p:cNvCxnSpPr>
            <a:stCxn id="35" idx="2"/>
          </p:cNvCxnSpPr>
          <p:nvPr/>
        </p:nvCxnSpPr>
        <p:spPr>
          <a:xfrm flipV="1">
            <a:off x="7452320" y="3140968"/>
            <a:ext cx="216024" cy="15121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59699"/>
            <a:ext cx="8318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899592" y="2228812"/>
            <a:ext cx="4752528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Courbe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de fusion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 2" pitchFamily="18" charset="2"/>
              </a:rPr>
              <a:t> à pente 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POSITIVE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(Eau = Cas particulier)</a:t>
            </a:r>
            <a:endParaRPr lang="fr-FR" sz="2000" b="1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grpSp>
        <p:nvGrpSpPr>
          <p:cNvPr id="88" name="Groupe 87"/>
          <p:cNvGrpSpPr/>
          <p:nvPr/>
        </p:nvGrpSpPr>
        <p:grpSpPr>
          <a:xfrm>
            <a:off x="5796136" y="2132856"/>
            <a:ext cx="3168650" cy="3816424"/>
            <a:chOff x="5796136" y="2060848"/>
            <a:chExt cx="3168650" cy="3816424"/>
          </a:xfrm>
        </p:grpSpPr>
        <p:sp>
          <p:nvSpPr>
            <p:cNvPr id="32" name="Rectangle 2"/>
            <p:cNvSpPr>
              <a:spLocks noChangeArrowheads="1"/>
            </p:cNvSpPr>
            <p:nvPr/>
          </p:nvSpPr>
          <p:spPr bwMode="auto">
            <a:xfrm>
              <a:off x="5796136" y="2060848"/>
              <a:ext cx="3168650" cy="381642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1600" b="1" dirty="0"/>
            </a:p>
            <a:p>
              <a:endParaRPr lang="fr-FR" sz="1600" b="1" dirty="0"/>
            </a:p>
            <a:p>
              <a:endParaRPr lang="fr-FR" sz="1600" b="1" dirty="0"/>
            </a:p>
            <a:p>
              <a:endParaRPr lang="fr-FR" sz="1600" b="1" dirty="0"/>
            </a:p>
            <a:p>
              <a:r>
                <a:rPr lang="fr-FR" b="1" dirty="0">
                  <a:latin typeface="Comic Sans MS" pitchFamily="66" charset="0"/>
                </a:rPr>
                <a:t> </a:t>
              </a:r>
              <a:r>
                <a:rPr lang="fr-FR" b="1" dirty="0" smtClean="0">
                  <a:latin typeface="Comic Sans MS" pitchFamily="66" charset="0"/>
                </a:rPr>
                <a:t> </a:t>
              </a:r>
              <a:r>
                <a:rPr lang="fr-FR" b="1" dirty="0">
                  <a:latin typeface="Comic Sans MS" pitchFamily="66" charset="0"/>
                </a:rPr>
                <a:t>P</a:t>
              </a:r>
            </a:p>
            <a:p>
              <a:endParaRPr lang="fr-FR" b="1" dirty="0">
                <a:latin typeface="Comic Sans MS" pitchFamily="66" charset="0"/>
              </a:endParaRPr>
            </a:p>
            <a:p>
              <a:endParaRPr lang="fr-FR" b="1" dirty="0">
                <a:latin typeface="Comic Sans MS" pitchFamily="66" charset="0"/>
              </a:endParaRPr>
            </a:p>
            <a:p>
              <a:endParaRPr lang="fr-FR" b="1" dirty="0">
                <a:latin typeface="Comic Sans MS" pitchFamily="66" charset="0"/>
              </a:endParaRPr>
            </a:p>
            <a:p>
              <a:endParaRPr lang="fr-FR" b="1" dirty="0">
                <a:latin typeface="Comic Sans MS" pitchFamily="66" charset="0"/>
              </a:endParaRPr>
            </a:p>
            <a:p>
              <a:r>
                <a:rPr lang="fr-FR" sz="2400" b="1" dirty="0" smtClean="0">
                  <a:latin typeface="Comic Sans MS" pitchFamily="66" charset="0"/>
                </a:rPr>
                <a:t> </a:t>
              </a:r>
            </a:p>
            <a:p>
              <a:endParaRPr lang="fr-FR" sz="2400" b="1" dirty="0" smtClean="0">
                <a:latin typeface="Comic Sans MS" pitchFamily="66" charset="0"/>
              </a:endParaRPr>
            </a:p>
            <a:p>
              <a:r>
                <a:rPr lang="fr-FR" sz="2400" b="1" dirty="0" smtClean="0">
                  <a:latin typeface="Comic Sans MS" pitchFamily="66" charset="0"/>
                </a:rPr>
                <a:t>       </a:t>
              </a:r>
            </a:p>
            <a:p>
              <a:r>
                <a:rPr lang="fr-FR" b="1" dirty="0" smtClean="0">
                  <a:latin typeface="Comic Sans MS" pitchFamily="66" charset="0"/>
                </a:rPr>
                <a:t>                            T</a:t>
              </a:r>
              <a:endParaRPr lang="fr-FR" b="1" dirty="0">
                <a:latin typeface="Comic Sans MS" pitchFamily="66" charset="0"/>
              </a:endParaRPr>
            </a:p>
          </p:txBody>
        </p:sp>
        <p:cxnSp>
          <p:nvCxnSpPr>
            <p:cNvPr id="33" name="Connecteur droit avec flèche 32"/>
            <p:cNvCxnSpPr/>
            <p:nvPr/>
          </p:nvCxnSpPr>
          <p:spPr>
            <a:xfrm flipH="1" flipV="1">
              <a:off x="6371902" y="3140968"/>
              <a:ext cx="298" cy="25922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/>
            <p:nvPr/>
          </p:nvCxnSpPr>
          <p:spPr>
            <a:xfrm>
              <a:off x="6228184" y="5661248"/>
              <a:ext cx="230425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5867846" y="2132856"/>
              <a:ext cx="2994595" cy="92333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dirty="0">
                  <a:solidFill>
                    <a:prstClr val="black"/>
                  </a:solidFill>
                  <a:latin typeface="Comic Sans MS" pitchFamily="66" charset="0"/>
                  <a:cs typeface="Arial" charset="0"/>
                </a:rPr>
                <a:t>Allure du diagramme </a:t>
              </a:r>
              <a:r>
                <a:rPr lang="fr-FR" dirty="0" smtClean="0">
                  <a:solidFill>
                    <a:prstClr val="black"/>
                  </a:solidFill>
                  <a:latin typeface="Comic Sans MS" pitchFamily="66" charset="0"/>
                  <a:cs typeface="Arial" charset="0"/>
                </a:rPr>
                <a:t>d’état (P,T) </a:t>
              </a:r>
              <a:r>
                <a:rPr lang="fr-FR" b="1" i="1" u="sng" dirty="0">
                  <a:solidFill>
                    <a:prstClr val="black"/>
                  </a:solidFill>
                  <a:latin typeface="Comic Sans MS" pitchFamily="66" charset="0"/>
                  <a:cs typeface="Arial" charset="0"/>
                </a:rPr>
                <a:t>pour </a:t>
              </a:r>
              <a:r>
                <a:rPr lang="fr-FR" b="1" i="1" u="sng" dirty="0" smtClean="0">
                  <a:solidFill>
                    <a:prstClr val="black"/>
                  </a:solidFill>
                  <a:latin typeface="Comic Sans MS" pitchFamily="66" charset="0"/>
                  <a:cs typeface="Arial" charset="0"/>
                </a:rPr>
                <a:t>un corps pur autre que l’eau</a:t>
              </a:r>
              <a:endParaRPr lang="fr-FR" b="1" i="1" u="sng" dirty="0"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43" name="Forme libre 42"/>
          <p:cNvSpPr/>
          <p:nvPr/>
        </p:nvSpPr>
        <p:spPr>
          <a:xfrm>
            <a:off x="2771800" y="3009248"/>
            <a:ext cx="4680520" cy="779792"/>
          </a:xfrm>
          <a:custGeom>
            <a:avLst/>
            <a:gdLst>
              <a:gd name="connsiteX0" fmla="*/ 0 w 5003800"/>
              <a:gd name="connsiteY0" fmla="*/ 0 h 488950"/>
              <a:gd name="connsiteX1" fmla="*/ 520700 w 5003800"/>
              <a:gd name="connsiteY1" fmla="*/ 419100 h 488950"/>
              <a:gd name="connsiteX2" fmla="*/ 2895600 w 5003800"/>
              <a:gd name="connsiteY2" fmla="*/ 419100 h 488950"/>
              <a:gd name="connsiteX3" fmla="*/ 4495800 w 5003800"/>
              <a:gd name="connsiteY3" fmla="*/ 63500 h 488950"/>
              <a:gd name="connsiteX4" fmla="*/ 5003800 w 5003800"/>
              <a:gd name="connsiteY4" fmla="*/ 165100 h 488950"/>
              <a:gd name="connsiteX0" fmla="*/ 0 w 5003800"/>
              <a:gd name="connsiteY0" fmla="*/ 472036 h 1032603"/>
              <a:gd name="connsiteX1" fmla="*/ 520700 w 5003800"/>
              <a:gd name="connsiteY1" fmla="*/ 891136 h 1032603"/>
              <a:gd name="connsiteX2" fmla="*/ 2895600 w 5003800"/>
              <a:gd name="connsiteY2" fmla="*/ 891136 h 1032603"/>
              <a:gd name="connsiteX3" fmla="*/ 4556472 w 5003800"/>
              <a:gd name="connsiteY3" fmla="*/ 42333 h 1032603"/>
              <a:gd name="connsiteX4" fmla="*/ 5003800 w 5003800"/>
              <a:gd name="connsiteY4" fmla="*/ 637136 h 1032603"/>
              <a:gd name="connsiteX0" fmla="*/ 0 w 5132536"/>
              <a:gd name="connsiteY0" fmla="*/ 571170 h 1131737"/>
              <a:gd name="connsiteX1" fmla="*/ 520700 w 5132536"/>
              <a:gd name="connsiteY1" fmla="*/ 990270 h 1131737"/>
              <a:gd name="connsiteX2" fmla="*/ 2895600 w 5132536"/>
              <a:gd name="connsiteY2" fmla="*/ 990270 h 1131737"/>
              <a:gd name="connsiteX3" fmla="*/ 4556472 w 5132536"/>
              <a:gd name="connsiteY3" fmla="*/ 141467 h 1131737"/>
              <a:gd name="connsiteX4" fmla="*/ 5132536 w 5132536"/>
              <a:gd name="connsiteY4" fmla="*/ 141467 h 1131737"/>
              <a:gd name="connsiteX0" fmla="*/ 0 w 5132536"/>
              <a:gd name="connsiteY0" fmla="*/ 501671 h 1238143"/>
              <a:gd name="connsiteX1" fmla="*/ 520700 w 5132536"/>
              <a:gd name="connsiteY1" fmla="*/ 920771 h 1238143"/>
              <a:gd name="connsiteX2" fmla="*/ 2895600 w 5132536"/>
              <a:gd name="connsiteY2" fmla="*/ 920771 h 1238143"/>
              <a:gd name="connsiteX3" fmla="*/ 4556472 w 5132536"/>
              <a:gd name="connsiteY3" fmla="*/ 1096677 h 1238143"/>
              <a:gd name="connsiteX4" fmla="*/ 5132536 w 5132536"/>
              <a:gd name="connsiteY4" fmla="*/ 71968 h 1238143"/>
              <a:gd name="connsiteX0" fmla="*/ 0 w 5132536"/>
              <a:gd name="connsiteY0" fmla="*/ 0 h 901223"/>
              <a:gd name="connsiteX1" fmla="*/ 520700 w 5132536"/>
              <a:gd name="connsiteY1" fmla="*/ 419100 h 901223"/>
              <a:gd name="connsiteX2" fmla="*/ 2895600 w 5132536"/>
              <a:gd name="connsiteY2" fmla="*/ 419100 h 901223"/>
              <a:gd name="connsiteX3" fmla="*/ 4556472 w 5132536"/>
              <a:gd name="connsiteY3" fmla="*/ 595006 h 901223"/>
              <a:gd name="connsiteX4" fmla="*/ 5132536 w 5132536"/>
              <a:gd name="connsiteY4" fmla="*/ 901223 h 901223"/>
              <a:gd name="connsiteX0" fmla="*/ 0 w 5132536"/>
              <a:gd name="connsiteY0" fmla="*/ 0 h 901223"/>
              <a:gd name="connsiteX1" fmla="*/ 520700 w 5132536"/>
              <a:gd name="connsiteY1" fmla="*/ 419100 h 901223"/>
              <a:gd name="connsiteX2" fmla="*/ 2877331 w 5132536"/>
              <a:gd name="connsiteY2" fmla="*/ 595005 h 901223"/>
              <a:gd name="connsiteX3" fmla="*/ 4556472 w 5132536"/>
              <a:gd name="connsiteY3" fmla="*/ 595006 h 901223"/>
              <a:gd name="connsiteX4" fmla="*/ 5132536 w 5132536"/>
              <a:gd name="connsiteY4" fmla="*/ 901223 h 901223"/>
              <a:gd name="connsiteX0" fmla="*/ 0 w 5132536"/>
              <a:gd name="connsiteY0" fmla="*/ 0 h 901223"/>
              <a:gd name="connsiteX1" fmla="*/ 520700 w 5132536"/>
              <a:gd name="connsiteY1" fmla="*/ 419100 h 901223"/>
              <a:gd name="connsiteX2" fmla="*/ 2877331 w 5132536"/>
              <a:gd name="connsiteY2" fmla="*/ 595005 h 901223"/>
              <a:gd name="connsiteX3" fmla="*/ 4588176 w 5132536"/>
              <a:gd name="connsiteY3" fmla="*/ 799150 h 901223"/>
              <a:gd name="connsiteX4" fmla="*/ 5132536 w 5132536"/>
              <a:gd name="connsiteY4" fmla="*/ 901223 h 901223"/>
              <a:gd name="connsiteX0" fmla="*/ 0 w 5054770"/>
              <a:gd name="connsiteY0" fmla="*/ 0 h 1105368"/>
              <a:gd name="connsiteX1" fmla="*/ 520700 w 5054770"/>
              <a:gd name="connsiteY1" fmla="*/ 419100 h 1105368"/>
              <a:gd name="connsiteX2" fmla="*/ 2877331 w 5054770"/>
              <a:gd name="connsiteY2" fmla="*/ 595005 h 1105368"/>
              <a:gd name="connsiteX3" fmla="*/ 4588176 w 5054770"/>
              <a:gd name="connsiteY3" fmla="*/ 799150 h 1105368"/>
              <a:gd name="connsiteX4" fmla="*/ 5054770 w 5054770"/>
              <a:gd name="connsiteY4" fmla="*/ 1105368 h 1105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770" h="1105368">
                <a:moveTo>
                  <a:pt x="0" y="0"/>
                </a:moveTo>
                <a:cubicBezTo>
                  <a:pt x="19050" y="174625"/>
                  <a:pt x="41145" y="319932"/>
                  <a:pt x="520700" y="419100"/>
                </a:cubicBezTo>
                <a:cubicBezTo>
                  <a:pt x="1000255" y="518268"/>
                  <a:pt x="2199418" y="531663"/>
                  <a:pt x="2877331" y="595005"/>
                </a:cubicBezTo>
                <a:cubicBezTo>
                  <a:pt x="3555244" y="658347"/>
                  <a:pt x="4225270" y="714090"/>
                  <a:pt x="4588176" y="799150"/>
                </a:cubicBezTo>
                <a:cubicBezTo>
                  <a:pt x="4951082" y="884210"/>
                  <a:pt x="4976453" y="1033401"/>
                  <a:pt x="5054770" y="1105368"/>
                </a:cubicBezTo>
              </a:path>
            </a:pathLst>
          </a:custGeom>
          <a:ln w="57150">
            <a:solidFill>
              <a:srgbClr val="FF0000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-1" y="3482974"/>
            <a:ext cx="60841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III- Etude de l’équilibre liquide/gaz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395536" y="3930124"/>
            <a:ext cx="540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1) Compression isotherme d’un gaz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6" name="Group 3"/>
          <p:cNvGrpSpPr>
            <a:grpSpLocks/>
          </p:cNvGrpSpPr>
          <p:nvPr/>
        </p:nvGrpSpPr>
        <p:grpSpPr bwMode="auto">
          <a:xfrm>
            <a:off x="7812360" y="3645024"/>
            <a:ext cx="258944" cy="268831"/>
            <a:chOff x="8476" y="11988"/>
            <a:chExt cx="240" cy="239"/>
          </a:xfrm>
        </p:grpSpPr>
        <p:cxnSp>
          <p:nvCxnSpPr>
            <p:cNvPr id="57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59" name="Group 6"/>
          <p:cNvGrpSpPr>
            <a:grpSpLocks/>
          </p:cNvGrpSpPr>
          <p:nvPr/>
        </p:nvGrpSpPr>
        <p:grpSpPr bwMode="auto">
          <a:xfrm>
            <a:off x="7812360" y="5085184"/>
            <a:ext cx="258944" cy="272729"/>
            <a:chOff x="8476" y="11988"/>
            <a:chExt cx="240" cy="239"/>
          </a:xfrm>
        </p:grpSpPr>
        <p:cxnSp>
          <p:nvCxnSpPr>
            <p:cNvPr id="60" name="AutoShape 7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" name="AutoShape 8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8028384" y="5085184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/>
              </a:rPr>
              <a:t></a:t>
            </a:r>
            <a:r>
              <a:rPr lang="fr-FR" sz="2000" b="1" dirty="0" smtClean="0">
                <a:latin typeface="Comic Sans MS" pitchFamily="66" charset="0"/>
              </a:rPr>
              <a:t>                                  </a:t>
            </a: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8028384" y="3573016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/>
              </a:rPr>
              <a:t></a:t>
            </a:r>
            <a:endParaRPr kumimoji="0" lang="fr-FR" sz="2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3" cstate="print"/>
          <a:srcRect l="52447" t="34440" r="10226" b="14321"/>
          <a:stretch>
            <a:fillRect/>
          </a:stretch>
        </p:blipFill>
        <p:spPr bwMode="auto">
          <a:xfrm>
            <a:off x="395536" y="4288686"/>
            <a:ext cx="3096344" cy="252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3815408" y="6069089"/>
            <a:ext cx="53285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5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Indiquer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où se trouvent les états </a:t>
            </a:r>
            <a:r>
              <a:rPr kumimoji="0" lang="fr-FR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/>
              </a:rPr>
              <a:t></a:t>
            </a:r>
            <a:r>
              <a:rPr kumimoji="0" lang="fr-FR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à</a:t>
            </a:r>
            <a:r>
              <a:rPr kumimoji="0" lang="fr-FR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/>
              </a:rPr>
              <a:t></a:t>
            </a:r>
            <a:r>
              <a:rPr kumimoji="0" lang="fr-FR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sur le diagramme (P,T) ci-dessus.</a:t>
            </a:r>
            <a:endParaRPr kumimoji="0" lang="fr-FR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69" name="Group 6"/>
          <p:cNvGrpSpPr>
            <a:grpSpLocks/>
          </p:cNvGrpSpPr>
          <p:nvPr/>
        </p:nvGrpSpPr>
        <p:grpSpPr bwMode="auto">
          <a:xfrm>
            <a:off x="7812360" y="4732764"/>
            <a:ext cx="258944" cy="272729"/>
            <a:chOff x="8476" y="11988"/>
            <a:chExt cx="240" cy="239"/>
          </a:xfrm>
        </p:grpSpPr>
        <p:cxnSp>
          <p:nvCxnSpPr>
            <p:cNvPr id="70" name="AutoShape 7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" name="AutoShape 8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76" name="Group 6"/>
          <p:cNvGrpSpPr>
            <a:grpSpLocks/>
          </p:cNvGrpSpPr>
          <p:nvPr/>
        </p:nvGrpSpPr>
        <p:grpSpPr bwMode="auto">
          <a:xfrm>
            <a:off x="7812360" y="4365104"/>
            <a:ext cx="258944" cy="272729"/>
            <a:chOff x="8476" y="11988"/>
            <a:chExt cx="240" cy="239"/>
          </a:xfrm>
        </p:grpSpPr>
        <p:cxnSp>
          <p:nvCxnSpPr>
            <p:cNvPr id="77" name="AutoShape 7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8" name="AutoShape 8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8028384" y="4653136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/>
              </a:rPr>
              <a:t></a:t>
            </a:r>
            <a:endParaRPr kumimoji="0" lang="fr-FR" sz="2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8013144" y="4323576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/>
              </a:rPr>
              <a:t></a:t>
            </a:r>
            <a:endParaRPr kumimoji="0" lang="fr-FR" sz="2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9" grpId="0" animBg="1"/>
      <p:bldP spid="43" grpId="1" animBg="1"/>
      <p:bldP spid="44" grpId="0"/>
      <p:bldP spid="45" grpId="0"/>
      <p:bldP spid="62" grpId="0"/>
      <p:bldP spid="63" grpId="0"/>
      <p:bldP spid="64" grpId="0"/>
      <p:bldP spid="79" grpId="0"/>
      <p:bldP spid="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5204" t="27720" r="7864" b="15161"/>
          <a:stretch>
            <a:fillRect/>
          </a:stretch>
        </p:blipFill>
        <p:spPr bwMode="auto">
          <a:xfrm>
            <a:off x="5868144" y="0"/>
            <a:ext cx="3131840" cy="373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1"/>
          <p:cNvSpPr txBox="1">
            <a:spLocks noChangeArrowheads="1"/>
          </p:cNvSpPr>
          <p:nvPr/>
        </p:nvSpPr>
        <p:spPr bwMode="auto">
          <a:xfrm>
            <a:off x="107504" y="2573921"/>
            <a:ext cx="5688632" cy="157515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sz="2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79512" y="2564904"/>
            <a:ext cx="5616624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</a:t>
            </a:r>
            <a:r>
              <a:rPr kumimoji="0" lang="fr-FR" sz="20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appelle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PRESSION DE VA-PEUR SATURANTE 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sat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ou</a:t>
            </a:r>
            <a:r>
              <a:rPr kumimoji="0" lang="fr-FR" sz="200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P*</a:t>
            </a:r>
            <a:r>
              <a:rPr kumimoji="0" lang="fr-FR" sz="200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d’un corps pur 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pression de la</a:t>
            </a:r>
            <a:r>
              <a:rPr kumimoji="0" lang="fr-FR" sz="20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vapeur de ce corps pur en équilibre avec sa phase condensée</a:t>
            </a:r>
            <a:r>
              <a:rPr kumimoji="0" lang="fr-FR" sz="200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(liquide ou solide) à la température T.</a:t>
            </a:r>
            <a:endParaRPr kumimoji="0" lang="fr-FR" sz="1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 flipH="1">
            <a:off x="6421058" y="2300022"/>
            <a:ext cx="1728192" cy="0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850944" y="2060848"/>
            <a:ext cx="603050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b="1" baseline="-250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sat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0" y="4241680"/>
            <a:ext cx="58681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/>
              <a:t>     On </a:t>
            </a:r>
            <a:r>
              <a:rPr lang="fr-FR" sz="2000" dirty="0"/>
              <a:t>peut aussi visualiser la compression isotherme </a:t>
            </a:r>
            <a:r>
              <a:rPr lang="fr-FR" sz="2000" dirty="0" smtClean="0"/>
              <a:t>en </a:t>
            </a:r>
            <a:r>
              <a:rPr lang="fr-FR" sz="2000" dirty="0"/>
              <a:t>représentant </a:t>
            </a:r>
            <a:r>
              <a:rPr lang="fr-FR" sz="2000" b="1" u="sng" dirty="0"/>
              <a:t>l’évolution de la pression P exercée sur le système en fonction du volume V occupé par la </a:t>
            </a:r>
            <a:r>
              <a:rPr lang="fr-FR" sz="2000" b="1" u="sng" dirty="0" smtClean="0"/>
              <a:t>matière</a:t>
            </a:r>
            <a:r>
              <a:rPr lang="fr-FR" sz="2000" dirty="0" smtClean="0"/>
              <a:t> sur le diagramme </a:t>
            </a:r>
            <a:r>
              <a:rPr lang="fr-FR" sz="2000" dirty="0"/>
              <a:t>(P,V) représenté </a:t>
            </a:r>
            <a:r>
              <a:rPr lang="fr-FR" sz="2000" dirty="0" smtClean="0"/>
              <a:t>ci-contre.</a:t>
            </a:r>
            <a:endParaRPr lang="fr-FR" sz="2000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5534561"/>
            <a:ext cx="58681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/>
              <a:buChar char="@"/>
            </a:pP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6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Indiquer où se trouvent les états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/>
              </a:rPr>
              <a:t>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à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/>
              </a:rPr>
              <a:t>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sur le diagramme 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(P,V)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ci-contre puis </a:t>
            </a:r>
            <a:r>
              <a:rPr lang="fr-FR" sz="2000" i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étermi-ner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dans quel(s) état(s) physique(s) se trouve le corps pur dans le tube sur les 3 parties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du diagramme 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(P,V).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 l="62369" t="31080" r="7864" b="22721"/>
          <a:stretch>
            <a:fillRect/>
          </a:stretch>
        </p:blipFill>
        <p:spPr bwMode="auto">
          <a:xfrm>
            <a:off x="5940152" y="3774519"/>
            <a:ext cx="3024336" cy="28598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 cstate="print"/>
          <a:srcRect l="52447" t="34440" r="10226" b="14321"/>
          <a:stretch>
            <a:fillRect/>
          </a:stretch>
        </p:blipFill>
        <p:spPr bwMode="auto">
          <a:xfrm>
            <a:off x="1403648" y="0"/>
            <a:ext cx="3096344" cy="252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6266285" y="4507919"/>
            <a:ext cx="1906116" cy="149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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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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                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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333308" y="5756835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  <a:sym typeface="Wingdings" pitchFamily="2" charset="2"/>
              </a:rPr>
              <a:t></a:t>
            </a:r>
            <a:endParaRPr lang="fr-FR" dirty="0"/>
          </a:p>
        </p:txBody>
      </p:sp>
      <p:cxnSp>
        <p:nvCxnSpPr>
          <p:cNvPr id="39" name="Connecteur droit 38"/>
          <p:cNvCxnSpPr/>
          <p:nvPr/>
        </p:nvCxnSpPr>
        <p:spPr>
          <a:xfrm flipH="1">
            <a:off x="6156176" y="5563144"/>
            <a:ext cx="2232248" cy="0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516612" y="5337487"/>
            <a:ext cx="60305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b="1" baseline="-250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sat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58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3" grpId="0"/>
      <p:bldP spid="58370" grpId="0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332656"/>
            <a:ext cx="24117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6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      Déterminer dans quel(s) état(s)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physi-que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(s) se trouve le corps pur dans le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tu-be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sur les 3 parties de la courbe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= f(V)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62369" t="31080" r="7864" b="25880"/>
          <a:stretch>
            <a:fillRect/>
          </a:stretch>
        </p:blipFill>
        <p:spPr bwMode="auto">
          <a:xfrm>
            <a:off x="5868144" y="44624"/>
            <a:ext cx="3096344" cy="266429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52447" t="34440" r="10226" b="14321"/>
          <a:stretch>
            <a:fillRect/>
          </a:stretch>
        </p:blipFill>
        <p:spPr bwMode="auto">
          <a:xfrm>
            <a:off x="2411761" y="44624"/>
            <a:ext cx="3096344" cy="252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266285" y="778024"/>
            <a:ext cx="1906116" cy="149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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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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                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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33308" y="2026940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  <a:sym typeface="Wingdings" pitchFamily="2" charset="2"/>
              </a:rPr>
              <a:t></a:t>
            </a:r>
            <a:endParaRPr lang="fr-FR" dirty="0"/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2695714"/>
            <a:ext cx="9144000" cy="7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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à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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la pression augmente mais reste inférieure à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Il y 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compression isotherme du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gaz  seul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on parle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VAPEUR SECHE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1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4077072"/>
            <a:ext cx="911221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Au point 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apparaît la première goutte de liquide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équili-bre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liquide/vapeur commence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donc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 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2683014"/>
            <a:ext cx="1525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/>
              <a:t>• </a:t>
            </a:r>
            <a:r>
              <a:rPr lang="fr-FR" sz="2000" b="1" u="sng" dirty="0"/>
              <a:t>1</a:t>
            </a:r>
            <a:r>
              <a:rPr lang="fr-FR" sz="2000" b="1" u="sng" baseline="30000" dirty="0"/>
              <a:t>ère</a:t>
            </a:r>
            <a:r>
              <a:rPr lang="fr-FR" sz="2000" b="1" u="sng" dirty="0"/>
              <a:t> étape</a:t>
            </a:r>
            <a:r>
              <a:rPr lang="fr-FR" sz="2000" dirty="0"/>
              <a:t> :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33108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Pour les faibles pressions, le gaz peut être assimilé à un gaz parfait, on a alors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 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nRT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/ V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(portion d’hyperbole)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077072"/>
            <a:ext cx="1605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/>
              <a:t>• </a:t>
            </a:r>
            <a:r>
              <a:rPr lang="fr-FR" sz="2000" b="1" u="sng" dirty="0" smtClean="0"/>
              <a:t>2</a:t>
            </a:r>
            <a:r>
              <a:rPr lang="fr-FR" sz="2000" b="1" u="sng" baseline="30000" dirty="0" smtClean="0"/>
              <a:t>ème</a:t>
            </a:r>
            <a:r>
              <a:rPr lang="fr-FR" sz="2000" b="1" u="sng" dirty="0" smtClean="0"/>
              <a:t> </a:t>
            </a:r>
            <a:r>
              <a:rPr lang="fr-FR" sz="2000" b="1" u="sng" dirty="0"/>
              <a:t>étape</a:t>
            </a:r>
            <a:r>
              <a:rPr lang="fr-FR" sz="2000" dirty="0"/>
              <a:t> :</a:t>
            </a:r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6147668" y="1840632"/>
            <a:ext cx="2232248" cy="0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508104" y="1603400"/>
            <a:ext cx="60305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b="1" baseline="-250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sat</a:t>
            </a:r>
            <a:endParaRPr lang="fr-FR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4725144"/>
            <a:ext cx="911221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 R à 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(donc en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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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), le gaz se transforme de plus en plus en liquide à pression constante égale à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0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l’équilibre liquide/vapeur se poursuit. 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1782" y="5373216"/>
            <a:ext cx="911221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dernière bulle de gaz disparaît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36512" y="5805264"/>
            <a:ext cx="1605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/>
              <a:t>• </a:t>
            </a:r>
            <a:r>
              <a:rPr lang="fr-FR" sz="2000" b="1" u="sng" dirty="0" smtClean="0"/>
              <a:t>3</a:t>
            </a:r>
            <a:r>
              <a:rPr lang="fr-FR" sz="2000" b="1" u="sng" baseline="30000" dirty="0" smtClean="0"/>
              <a:t>ème</a:t>
            </a:r>
            <a:r>
              <a:rPr lang="fr-FR" sz="2000" b="1" u="sng" dirty="0" smtClean="0"/>
              <a:t> </a:t>
            </a:r>
            <a:r>
              <a:rPr lang="fr-FR" sz="2000" b="1" u="sng" dirty="0"/>
              <a:t>étape</a:t>
            </a:r>
            <a:r>
              <a:rPr lang="fr-FR" sz="2000" dirty="0"/>
              <a:t> :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5805265"/>
            <a:ext cx="9144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Pour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 &gt;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il y 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compression isotherme du liquide seul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6151563"/>
            <a:ext cx="914400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Or, un liquide étant quasiment incompressible, le volume varie très peu avec la pression, la courbe est quasiment verticale.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672932" y="870620"/>
            <a:ext cx="6480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884368" y="908720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6516216" y="1268760"/>
            <a:ext cx="370644" cy="54634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7596336" y="1268760"/>
            <a:ext cx="432048" cy="576064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1" grpId="0"/>
      <p:bldP spid="56322" grpId="0"/>
      <p:bldP spid="10" grpId="0"/>
      <p:bldP spid="14" grpId="0"/>
      <p:bldP spid="15" grpId="0"/>
      <p:bldP spid="56323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764221"/>
            <a:ext cx="5741903" cy="397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7384"/>
            <a:ext cx="911221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Au point 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apparaît la première goutte de liquide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équili-bre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liquide/vapeur commence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donc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 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-27384"/>
            <a:ext cx="1605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/>
              <a:t>• </a:t>
            </a:r>
            <a:r>
              <a:rPr lang="fr-FR" sz="2000" b="1" u="sng" dirty="0" smtClean="0"/>
              <a:t>2</a:t>
            </a:r>
            <a:r>
              <a:rPr lang="fr-FR" sz="2000" b="1" u="sng" baseline="30000" dirty="0" smtClean="0"/>
              <a:t>ème</a:t>
            </a:r>
            <a:r>
              <a:rPr lang="fr-FR" sz="2000" b="1" u="sng" dirty="0" smtClean="0"/>
              <a:t> </a:t>
            </a:r>
            <a:r>
              <a:rPr lang="fr-FR" sz="2000" b="1" u="sng" dirty="0"/>
              <a:t>étape</a:t>
            </a:r>
            <a:r>
              <a:rPr lang="fr-FR" sz="2000" dirty="0"/>
              <a:t> :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20688"/>
            <a:ext cx="911221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 R à 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(donc en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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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), le gaz se transforme de plus en plus en liquide à pression constante égale à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0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l’équilibre liquide/vapeur se poursuit.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782" y="1268760"/>
            <a:ext cx="911221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dernière bulle de gaz disparaît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6512" y="1700808"/>
            <a:ext cx="1605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/>
              <a:t>• </a:t>
            </a:r>
            <a:r>
              <a:rPr lang="fr-FR" sz="2000" b="1" u="sng" dirty="0" smtClean="0"/>
              <a:t>3</a:t>
            </a:r>
            <a:r>
              <a:rPr lang="fr-FR" sz="2000" b="1" u="sng" baseline="30000" dirty="0" smtClean="0"/>
              <a:t>ème</a:t>
            </a:r>
            <a:r>
              <a:rPr lang="fr-FR" sz="2000" b="1" u="sng" dirty="0" smtClean="0"/>
              <a:t> </a:t>
            </a:r>
            <a:r>
              <a:rPr lang="fr-FR" sz="2000" b="1" u="sng" dirty="0"/>
              <a:t>étape</a:t>
            </a:r>
            <a:r>
              <a:rPr lang="fr-FR" sz="2000" dirty="0"/>
              <a:t> :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700809"/>
            <a:ext cx="9144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Pour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 &gt;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il y 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compression isotherme du liquide seul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047107"/>
            <a:ext cx="914400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Or, un liquide étant quasiment incompressible, le volume varie très peu avec la pression, la courbe est quasiment verticale.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204" y="2852936"/>
            <a:ext cx="3096344" cy="1015663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Reproduction de l’expérience pour </a:t>
            </a:r>
            <a:r>
              <a:rPr lang="fr-FR" sz="2000" b="1" dirty="0" smtClean="0">
                <a:solidFill>
                  <a:srgbClr val="FF0000"/>
                </a:solidFill>
              </a:rPr>
              <a:t>différentes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</a:rPr>
              <a:t>TEMPERATURES</a:t>
            </a:r>
            <a:endParaRPr lang="fr-FR" sz="2000" u="sng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88024" y="2852936"/>
            <a:ext cx="4104456" cy="1015663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Ensemble de différents </a:t>
            </a:r>
            <a:r>
              <a:rPr lang="fr-FR" sz="2000" b="1" u="sng" dirty="0" smtClean="0">
                <a:solidFill>
                  <a:srgbClr val="002060"/>
                </a:solidFill>
              </a:rPr>
              <a:t>ISOTHERMES</a:t>
            </a:r>
            <a:r>
              <a:rPr lang="fr-FR" sz="2000" b="1" dirty="0" smtClean="0">
                <a:solidFill>
                  <a:srgbClr val="002060"/>
                </a:solidFill>
              </a:rPr>
              <a:t>  regroupés sur un </a:t>
            </a:r>
            <a:r>
              <a:rPr lang="fr-FR" sz="2000" b="1" dirty="0" smtClean="0">
                <a:solidFill>
                  <a:srgbClr val="FF0000"/>
                </a:solidFill>
              </a:rPr>
              <a:t>diagramme de CLAPEYRON (P, v)</a:t>
            </a:r>
            <a:endParaRPr lang="fr-FR" sz="2000" b="1" dirty="0">
              <a:solidFill>
                <a:srgbClr val="002060"/>
              </a:solidFill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/>
          <a:srcRect l="57665" t="27157" r="23231" b="44977"/>
          <a:stretch>
            <a:fillRect/>
          </a:stretch>
        </p:blipFill>
        <p:spPr bwMode="auto">
          <a:xfrm>
            <a:off x="35496" y="4010603"/>
            <a:ext cx="3240360" cy="265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e 14"/>
          <p:cNvGrpSpPr/>
          <p:nvPr/>
        </p:nvGrpSpPr>
        <p:grpSpPr>
          <a:xfrm flipH="1">
            <a:off x="1763687" y="4082611"/>
            <a:ext cx="45719" cy="2078707"/>
            <a:chOff x="7308304" y="1772816"/>
            <a:chExt cx="0" cy="1800200"/>
          </a:xfrm>
        </p:grpSpPr>
        <p:cxnSp>
          <p:nvCxnSpPr>
            <p:cNvPr id="16" name="Connecteur droit 15"/>
            <p:cNvCxnSpPr/>
            <p:nvPr/>
          </p:nvCxnSpPr>
          <p:spPr>
            <a:xfrm flipV="1">
              <a:off x="7308304" y="1772816"/>
              <a:ext cx="0" cy="180020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/>
            <p:nvPr/>
          </p:nvCxnSpPr>
          <p:spPr>
            <a:xfrm flipV="1">
              <a:off x="7308304" y="2492896"/>
              <a:ext cx="0" cy="100811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 flipH="1">
            <a:off x="2024037" y="4092136"/>
            <a:ext cx="45719" cy="2078707"/>
            <a:chOff x="7308304" y="1772816"/>
            <a:chExt cx="0" cy="1800200"/>
          </a:xfrm>
        </p:grpSpPr>
        <p:cxnSp>
          <p:nvCxnSpPr>
            <p:cNvPr id="19" name="Connecteur droit 18"/>
            <p:cNvCxnSpPr/>
            <p:nvPr/>
          </p:nvCxnSpPr>
          <p:spPr>
            <a:xfrm flipV="1">
              <a:off x="7308304" y="1772816"/>
              <a:ext cx="0" cy="18002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flipV="1">
              <a:off x="7308304" y="2492896"/>
              <a:ext cx="0" cy="1008112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e 20"/>
          <p:cNvGrpSpPr/>
          <p:nvPr/>
        </p:nvGrpSpPr>
        <p:grpSpPr>
          <a:xfrm flipH="1">
            <a:off x="2271935" y="4082611"/>
            <a:ext cx="45719" cy="2078707"/>
            <a:chOff x="7308304" y="1772816"/>
            <a:chExt cx="0" cy="1800200"/>
          </a:xfrm>
        </p:grpSpPr>
        <p:cxnSp>
          <p:nvCxnSpPr>
            <p:cNvPr id="22" name="Connecteur droit 21"/>
            <p:cNvCxnSpPr/>
            <p:nvPr/>
          </p:nvCxnSpPr>
          <p:spPr>
            <a:xfrm flipV="1">
              <a:off x="7308304" y="1772816"/>
              <a:ext cx="0" cy="1800200"/>
            </a:xfrm>
            <a:prstGeom prst="line">
              <a:avLst/>
            </a:prstGeom>
            <a:ln w="381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 flipV="1">
              <a:off x="7308304" y="2492896"/>
              <a:ext cx="0" cy="1008112"/>
            </a:xfrm>
            <a:prstGeom prst="straightConnector1">
              <a:avLst/>
            </a:prstGeom>
            <a:ln w="28575">
              <a:solidFill>
                <a:srgbClr val="FF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e 23"/>
          <p:cNvGrpSpPr/>
          <p:nvPr/>
        </p:nvGrpSpPr>
        <p:grpSpPr>
          <a:xfrm>
            <a:off x="2565305" y="4082611"/>
            <a:ext cx="582538" cy="2078707"/>
            <a:chOff x="7308304" y="1772816"/>
            <a:chExt cx="0" cy="1800200"/>
          </a:xfrm>
        </p:grpSpPr>
        <p:cxnSp>
          <p:nvCxnSpPr>
            <p:cNvPr id="25" name="Connecteur droit 24"/>
            <p:cNvCxnSpPr/>
            <p:nvPr/>
          </p:nvCxnSpPr>
          <p:spPr>
            <a:xfrm flipV="1">
              <a:off x="7308304" y="1772816"/>
              <a:ext cx="0" cy="180020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 flipV="1">
              <a:off x="7308304" y="2492896"/>
              <a:ext cx="0" cy="1008112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 26"/>
          <p:cNvGrpSpPr/>
          <p:nvPr/>
        </p:nvGrpSpPr>
        <p:grpSpPr>
          <a:xfrm>
            <a:off x="3923928" y="3645024"/>
            <a:ext cx="4392488" cy="2520280"/>
            <a:chOff x="1676400" y="2331720"/>
            <a:chExt cx="5981700" cy="3695700"/>
          </a:xfrm>
        </p:grpSpPr>
        <p:sp>
          <p:nvSpPr>
            <p:cNvPr id="28" name="Forme libre 27"/>
            <p:cNvSpPr/>
            <p:nvPr/>
          </p:nvSpPr>
          <p:spPr>
            <a:xfrm>
              <a:off x="1676400" y="2331720"/>
              <a:ext cx="5981700" cy="3695700"/>
            </a:xfrm>
            <a:custGeom>
              <a:avLst/>
              <a:gdLst>
                <a:gd name="connsiteX0" fmla="*/ 5981700 w 5981700"/>
                <a:gd name="connsiteY0" fmla="*/ 3695700 h 3695700"/>
                <a:gd name="connsiteX1" fmla="*/ 4823460 w 5981700"/>
                <a:gd name="connsiteY1" fmla="*/ 3086100 h 3695700"/>
                <a:gd name="connsiteX2" fmla="*/ 83820 w 5981700"/>
                <a:gd name="connsiteY2" fmla="*/ 3078480 h 3695700"/>
                <a:gd name="connsiteX3" fmla="*/ 0 w 5981700"/>
                <a:gd name="connsiteY3" fmla="*/ 0 h 3695700"/>
                <a:gd name="connsiteX4" fmla="*/ 0 w 5981700"/>
                <a:gd name="connsiteY4" fmla="*/ 0 h 3695700"/>
                <a:gd name="connsiteX0" fmla="*/ 5981700 w 5981700"/>
                <a:gd name="connsiteY0" fmla="*/ 3695700 h 3695700"/>
                <a:gd name="connsiteX1" fmla="*/ 5343872 w 5981700"/>
                <a:gd name="connsiteY1" fmla="*/ 3401536 h 3695700"/>
                <a:gd name="connsiteX2" fmla="*/ 4823460 w 5981700"/>
                <a:gd name="connsiteY2" fmla="*/ 3086100 h 3695700"/>
                <a:gd name="connsiteX3" fmla="*/ 83820 w 5981700"/>
                <a:gd name="connsiteY3" fmla="*/ 3078480 h 3695700"/>
                <a:gd name="connsiteX4" fmla="*/ 0 w 5981700"/>
                <a:gd name="connsiteY4" fmla="*/ 0 h 3695700"/>
                <a:gd name="connsiteX5" fmla="*/ 0 w 5981700"/>
                <a:gd name="connsiteY5" fmla="*/ 0 h 369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1700" h="3695700">
                  <a:moveTo>
                    <a:pt x="5981700" y="3695700"/>
                  </a:moveTo>
                  <a:lnTo>
                    <a:pt x="5343872" y="3401536"/>
                  </a:lnTo>
                  <a:lnTo>
                    <a:pt x="4823460" y="3086100"/>
                  </a:lnTo>
                  <a:lnTo>
                    <a:pt x="83820" y="307848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00B050"/>
                  </a:solidFill>
                </a:ln>
              </a:endParaRPr>
            </a:p>
          </p:txBody>
        </p:sp>
        <p:cxnSp>
          <p:nvCxnSpPr>
            <p:cNvPr id="29" name="Connecteur droit avec flèche 28"/>
            <p:cNvCxnSpPr/>
            <p:nvPr/>
          </p:nvCxnSpPr>
          <p:spPr>
            <a:xfrm flipH="1">
              <a:off x="4067944" y="5420841"/>
              <a:ext cx="1008112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e 29"/>
          <p:cNvGrpSpPr/>
          <p:nvPr/>
        </p:nvGrpSpPr>
        <p:grpSpPr>
          <a:xfrm>
            <a:off x="3995936" y="3501008"/>
            <a:ext cx="4330849" cy="2491755"/>
            <a:chOff x="1752600" y="2152650"/>
            <a:chExt cx="5915025" cy="3571875"/>
          </a:xfrm>
        </p:grpSpPr>
        <p:sp>
          <p:nvSpPr>
            <p:cNvPr id="31" name="Forme libre 30"/>
            <p:cNvSpPr/>
            <p:nvPr/>
          </p:nvSpPr>
          <p:spPr>
            <a:xfrm>
              <a:off x="1752600" y="2152650"/>
              <a:ext cx="5915025" cy="3571875"/>
            </a:xfrm>
            <a:custGeom>
              <a:avLst/>
              <a:gdLst>
                <a:gd name="connsiteX0" fmla="*/ 5915025 w 5915025"/>
                <a:gd name="connsiteY0" fmla="*/ 3571875 h 3571875"/>
                <a:gd name="connsiteX1" fmla="*/ 5000625 w 5915025"/>
                <a:gd name="connsiteY1" fmla="*/ 3267075 h 3571875"/>
                <a:gd name="connsiteX2" fmla="*/ 4095750 w 5915025"/>
                <a:gd name="connsiteY2" fmla="*/ 2809875 h 3571875"/>
                <a:gd name="connsiteX3" fmla="*/ 3514725 w 5915025"/>
                <a:gd name="connsiteY3" fmla="*/ 2495550 h 3571875"/>
                <a:gd name="connsiteX4" fmla="*/ 104775 w 5915025"/>
                <a:gd name="connsiteY4" fmla="*/ 2486025 h 3571875"/>
                <a:gd name="connsiteX5" fmla="*/ 0 w 5915025"/>
                <a:gd name="connsiteY5" fmla="*/ 0 h 357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025" h="3571875">
                  <a:moveTo>
                    <a:pt x="5915025" y="3571875"/>
                  </a:moveTo>
                  <a:lnTo>
                    <a:pt x="5000625" y="3267075"/>
                  </a:lnTo>
                  <a:lnTo>
                    <a:pt x="4095750" y="2809875"/>
                  </a:lnTo>
                  <a:lnTo>
                    <a:pt x="3514725" y="2495550"/>
                  </a:lnTo>
                  <a:lnTo>
                    <a:pt x="104775" y="2486025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2" name="Connecteur droit avec flèche 31"/>
            <p:cNvCxnSpPr/>
            <p:nvPr/>
          </p:nvCxnSpPr>
          <p:spPr>
            <a:xfrm flipH="1">
              <a:off x="3131840" y="4643611"/>
              <a:ext cx="1008112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e 32"/>
          <p:cNvGrpSpPr/>
          <p:nvPr/>
        </p:nvGrpSpPr>
        <p:grpSpPr>
          <a:xfrm>
            <a:off x="4067944" y="3429000"/>
            <a:ext cx="4283224" cy="2339355"/>
            <a:chOff x="1800225" y="2009775"/>
            <a:chExt cx="5867400" cy="3419475"/>
          </a:xfrm>
        </p:grpSpPr>
        <p:sp>
          <p:nvSpPr>
            <p:cNvPr id="34" name="Forme libre 33"/>
            <p:cNvSpPr/>
            <p:nvPr/>
          </p:nvSpPr>
          <p:spPr>
            <a:xfrm>
              <a:off x="1800225" y="2009775"/>
              <a:ext cx="5867400" cy="3419475"/>
            </a:xfrm>
            <a:custGeom>
              <a:avLst/>
              <a:gdLst>
                <a:gd name="connsiteX0" fmla="*/ 5867400 w 5867400"/>
                <a:gd name="connsiteY0" fmla="*/ 3419475 h 3419475"/>
                <a:gd name="connsiteX1" fmla="*/ 5381625 w 5867400"/>
                <a:gd name="connsiteY1" fmla="*/ 3314700 h 3419475"/>
                <a:gd name="connsiteX2" fmla="*/ 4857750 w 5867400"/>
                <a:gd name="connsiteY2" fmla="*/ 3152775 h 3419475"/>
                <a:gd name="connsiteX3" fmla="*/ 4267200 w 5867400"/>
                <a:gd name="connsiteY3" fmla="*/ 2924175 h 3419475"/>
                <a:gd name="connsiteX4" fmla="*/ 3371850 w 5867400"/>
                <a:gd name="connsiteY4" fmla="*/ 2505075 h 3419475"/>
                <a:gd name="connsiteX5" fmla="*/ 2466975 w 5867400"/>
                <a:gd name="connsiteY5" fmla="*/ 2057400 h 3419475"/>
                <a:gd name="connsiteX6" fmla="*/ 219075 w 5867400"/>
                <a:gd name="connsiteY6" fmla="*/ 2047875 h 3419475"/>
                <a:gd name="connsiteX7" fmla="*/ 0 w 5867400"/>
                <a:gd name="connsiteY7" fmla="*/ 0 h 341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67400" h="3419475">
                  <a:moveTo>
                    <a:pt x="5867400" y="3419475"/>
                  </a:moveTo>
                  <a:lnTo>
                    <a:pt x="5381625" y="3314700"/>
                  </a:lnTo>
                  <a:lnTo>
                    <a:pt x="4857750" y="3152775"/>
                  </a:lnTo>
                  <a:lnTo>
                    <a:pt x="4267200" y="2924175"/>
                  </a:lnTo>
                  <a:lnTo>
                    <a:pt x="3371850" y="2505075"/>
                  </a:lnTo>
                  <a:lnTo>
                    <a:pt x="2466975" y="2057400"/>
                  </a:lnTo>
                  <a:lnTo>
                    <a:pt x="219075" y="2047875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5" name="Connecteur droit avec flèche 34"/>
            <p:cNvCxnSpPr/>
            <p:nvPr/>
          </p:nvCxnSpPr>
          <p:spPr>
            <a:xfrm flipH="1">
              <a:off x="2699792" y="4067547"/>
              <a:ext cx="1008112" cy="0"/>
            </a:xfrm>
            <a:prstGeom prst="straightConnector1">
              <a:avLst/>
            </a:prstGeom>
            <a:ln w="57150">
              <a:solidFill>
                <a:srgbClr val="FF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e 35"/>
          <p:cNvGrpSpPr/>
          <p:nvPr/>
        </p:nvGrpSpPr>
        <p:grpSpPr>
          <a:xfrm>
            <a:off x="4067944" y="3212976"/>
            <a:ext cx="4302274" cy="2423939"/>
            <a:chOff x="1781175" y="1628775"/>
            <a:chExt cx="5886450" cy="3648075"/>
          </a:xfrm>
        </p:grpSpPr>
        <p:sp>
          <p:nvSpPr>
            <p:cNvPr id="37" name="Forme libre 36"/>
            <p:cNvSpPr/>
            <p:nvPr/>
          </p:nvSpPr>
          <p:spPr>
            <a:xfrm>
              <a:off x="1781175" y="1628775"/>
              <a:ext cx="5886450" cy="3648075"/>
            </a:xfrm>
            <a:custGeom>
              <a:avLst/>
              <a:gdLst>
                <a:gd name="connsiteX0" fmla="*/ 5886450 w 5886450"/>
                <a:gd name="connsiteY0" fmla="*/ 3648075 h 3648075"/>
                <a:gd name="connsiteX1" fmla="*/ 5162550 w 5886450"/>
                <a:gd name="connsiteY1" fmla="*/ 3495675 h 3648075"/>
                <a:gd name="connsiteX2" fmla="*/ 4448175 w 5886450"/>
                <a:gd name="connsiteY2" fmla="*/ 3267075 h 3648075"/>
                <a:gd name="connsiteX3" fmla="*/ 3676650 w 5886450"/>
                <a:gd name="connsiteY3" fmla="*/ 2905125 h 3648075"/>
                <a:gd name="connsiteX4" fmla="*/ 2981325 w 5886450"/>
                <a:gd name="connsiteY4" fmla="*/ 2524125 h 3648075"/>
                <a:gd name="connsiteX5" fmla="*/ 2247900 w 5886450"/>
                <a:gd name="connsiteY5" fmla="*/ 2200275 h 3648075"/>
                <a:gd name="connsiteX6" fmla="*/ 1838325 w 5886450"/>
                <a:gd name="connsiteY6" fmla="*/ 2057400 h 3648075"/>
                <a:gd name="connsiteX7" fmla="*/ 1381125 w 5886450"/>
                <a:gd name="connsiteY7" fmla="*/ 1981200 h 3648075"/>
                <a:gd name="connsiteX8" fmla="*/ 1000125 w 5886450"/>
                <a:gd name="connsiteY8" fmla="*/ 1952625 h 3648075"/>
                <a:gd name="connsiteX9" fmla="*/ 647700 w 5886450"/>
                <a:gd name="connsiteY9" fmla="*/ 1962150 h 3648075"/>
                <a:gd name="connsiteX10" fmla="*/ 457200 w 5886450"/>
                <a:gd name="connsiteY10" fmla="*/ 1866900 h 3648075"/>
                <a:gd name="connsiteX11" fmla="*/ 352425 w 5886450"/>
                <a:gd name="connsiteY11" fmla="*/ 1676400 h 3648075"/>
                <a:gd name="connsiteX12" fmla="*/ 209550 w 5886450"/>
                <a:gd name="connsiteY12" fmla="*/ 1152525 h 3648075"/>
                <a:gd name="connsiteX13" fmla="*/ 0 w 5886450"/>
                <a:gd name="connsiteY13" fmla="*/ 0 h 3648075"/>
                <a:gd name="connsiteX0" fmla="*/ 5886450 w 5886450"/>
                <a:gd name="connsiteY0" fmla="*/ 3648075 h 3648075"/>
                <a:gd name="connsiteX1" fmla="*/ 5162550 w 5886450"/>
                <a:gd name="connsiteY1" fmla="*/ 3495675 h 3648075"/>
                <a:gd name="connsiteX2" fmla="*/ 4448175 w 5886450"/>
                <a:gd name="connsiteY2" fmla="*/ 3267075 h 3648075"/>
                <a:gd name="connsiteX3" fmla="*/ 3942953 w 5886450"/>
                <a:gd name="connsiteY3" fmla="*/ 3024361 h 3648075"/>
                <a:gd name="connsiteX4" fmla="*/ 3676650 w 5886450"/>
                <a:gd name="connsiteY4" fmla="*/ 2905125 h 3648075"/>
                <a:gd name="connsiteX5" fmla="*/ 2981325 w 5886450"/>
                <a:gd name="connsiteY5" fmla="*/ 2524125 h 3648075"/>
                <a:gd name="connsiteX6" fmla="*/ 2247900 w 5886450"/>
                <a:gd name="connsiteY6" fmla="*/ 2200275 h 3648075"/>
                <a:gd name="connsiteX7" fmla="*/ 1838325 w 5886450"/>
                <a:gd name="connsiteY7" fmla="*/ 2057400 h 3648075"/>
                <a:gd name="connsiteX8" fmla="*/ 1381125 w 5886450"/>
                <a:gd name="connsiteY8" fmla="*/ 1981200 h 3648075"/>
                <a:gd name="connsiteX9" fmla="*/ 1000125 w 5886450"/>
                <a:gd name="connsiteY9" fmla="*/ 1952625 h 3648075"/>
                <a:gd name="connsiteX10" fmla="*/ 647700 w 5886450"/>
                <a:gd name="connsiteY10" fmla="*/ 1962150 h 3648075"/>
                <a:gd name="connsiteX11" fmla="*/ 457200 w 5886450"/>
                <a:gd name="connsiteY11" fmla="*/ 1866900 h 3648075"/>
                <a:gd name="connsiteX12" fmla="*/ 352425 w 5886450"/>
                <a:gd name="connsiteY12" fmla="*/ 1676400 h 3648075"/>
                <a:gd name="connsiteX13" fmla="*/ 209550 w 5886450"/>
                <a:gd name="connsiteY13" fmla="*/ 1152525 h 3648075"/>
                <a:gd name="connsiteX14" fmla="*/ 0 w 5886450"/>
                <a:gd name="connsiteY14" fmla="*/ 0 h 364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86450" h="3648075">
                  <a:moveTo>
                    <a:pt x="5886450" y="3648075"/>
                  </a:moveTo>
                  <a:lnTo>
                    <a:pt x="5162550" y="3495675"/>
                  </a:lnTo>
                  <a:lnTo>
                    <a:pt x="4448175" y="3267075"/>
                  </a:lnTo>
                  <a:lnTo>
                    <a:pt x="3942953" y="3024361"/>
                  </a:lnTo>
                  <a:lnTo>
                    <a:pt x="3676650" y="2905125"/>
                  </a:lnTo>
                  <a:lnTo>
                    <a:pt x="2981325" y="2524125"/>
                  </a:lnTo>
                  <a:lnTo>
                    <a:pt x="2247900" y="2200275"/>
                  </a:lnTo>
                  <a:lnTo>
                    <a:pt x="1838325" y="2057400"/>
                  </a:lnTo>
                  <a:lnTo>
                    <a:pt x="1381125" y="1981200"/>
                  </a:lnTo>
                  <a:lnTo>
                    <a:pt x="1000125" y="1952625"/>
                  </a:lnTo>
                  <a:lnTo>
                    <a:pt x="647700" y="1962150"/>
                  </a:lnTo>
                  <a:lnTo>
                    <a:pt x="457200" y="1866900"/>
                  </a:lnTo>
                  <a:lnTo>
                    <a:pt x="352425" y="1676400"/>
                  </a:lnTo>
                  <a:lnTo>
                    <a:pt x="209550" y="1152525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8" name="Connecteur droit avec flèche 37"/>
            <p:cNvCxnSpPr/>
            <p:nvPr/>
          </p:nvCxnSpPr>
          <p:spPr>
            <a:xfrm flipH="1" flipV="1">
              <a:off x="3707904" y="3717032"/>
              <a:ext cx="216024" cy="72008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Flèche droite 38"/>
          <p:cNvSpPr/>
          <p:nvPr/>
        </p:nvSpPr>
        <p:spPr>
          <a:xfrm>
            <a:off x="3419872" y="3212976"/>
            <a:ext cx="115212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 cstate="print"/>
          <a:srcRect l="23625" t="19320" r="22983" b="10961"/>
          <a:stretch>
            <a:fillRect/>
          </a:stretch>
        </p:blipFill>
        <p:spPr bwMode="auto">
          <a:xfrm>
            <a:off x="755576" y="1052736"/>
            <a:ext cx="7848872" cy="576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-36512" y="-27384"/>
            <a:ext cx="1605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/>
              <a:t>• </a:t>
            </a:r>
            <a:r>
              <a:rPr lang="fr-FR" sz="2000" b="1" u="sng" dirty="0" smtClean="0"/>
              <a:t>3</a:t>
            </a:r>
            <a:r>
              <a:rPr lang="fr-FR" sz="2000" b="1" u="sng" baseline="30000" dirty="0" smtClean="0"/>
              <a:t>ème</a:t>
            </a:r>
            <a:r>
              <a:rPr lang="fr-FR" sz="2000" b="1" u="sng" dirty="0" smtClean="0"/>
              <a:t> </a:t>
            </a:r>
            <a:r>
              <a:rPr lang="fr-FR" sz="2000" b="1" u="sng" dirty="0"/>
              <a:t>étape</a:t>
            </a:r>
            <a:r>
              <a:rPr lang="fr-FR" sz="2000" dirty="0"/>
              <a:t> 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27383"/>
            <a:ext cx="9144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Pour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 &gt;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il y 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compression isotherme du liquide seul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18915"/>
            <a:ext cx="914400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Or, un liquide étant quasiment incompressible, le volume varie très peu avec la pression, la courbe est quasiment verticale.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7308304" y="1772816"/>
            <a:ext cx="0" cy="1800200"/>
            <a:chOff x="7308304" y="1772816"/>
            <a:chExt cx="0" cy="1800200"/>
          </a:xfrm>
        </p:grpSpPr>
        <p:cxnSp>
          <p:nvCxnSpPr>
            <p:cNvPr id="13" name="Connecteur droit 12"/>
            <p:cNvCxnSpPr/>
            <p:nvPr/>
          </p:nvCxnSpPr>
          <p:spPr>
            <a:xfrm flipV="1">
              <a:off x="7308304" y="1772816"/>
              <a:ext cx="0" cy="180020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 flipV="1">
              <a:off x="7308304" y="2492896"/>
              <a:ext cx="0" cy="100811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e 21"/>
          <p:cNvGrpSpPr/>
          <p:nvPr/>
        </p:nvGrpSpPr>
        <p:grpSpPr>
          <a:xfrm>
            <a:off x="1676400" y="2331720"/>
            <a:ext cx="5981700" cy="3695700"/>
            <a:chOff x="1676400" y="2331720"/>
            <a:chExt cx="5981700" cy="3695700"/>
          </a:xfrm>
        </p:grpSpPr>
        <p:sp>
          <p:nvSpPr>
            <p:cNvPr id="7" name="Forme libre 6"/>
            <p:cNvSpPr/>
            <p:nvPr/>
          </p:nvSpPr>
          <p:spPr>
            <a:xfrm>
              <a:off x="1676400" y="2331720"/>
              <a:ext cx="5981700" cy="3695700"/>
            </a:xfrm>
            <a:custGeom>
              <a:avLst/>
              <a:gdLst>
                <a:gd name="connsiteX0" fmla="*/ 5981700 w 5981700"/>
                <a:gd name="connsiteY0" fmla="*/ 3695700 h 3695700"/>
                <a:gd name="connsiteX1" fmla="*/ 4823460 w 5981700"/>
                <a:gd name="connsiteY1" fmla="*/ 3086100 h 3695700"/>
                <a:gd name="connsiteX2" fmla="*/ 83820 w 5981700"/>
                <a:gd name="connsiteY2" fmla="*/ 3078480 h 3695700"/>
                <a:gd name="connsiteX3" fmla="*/ 0 w 5981700"/>
                <a:gd name="connsiteY3" fmla="*/ 0 h 3695700"/>
                <a:gd name="connsiteX4" fmla="*/ 0 w 5981700"/>
                <a:gd name="connsiteY4" fmla="*/ 0 h 3695700"/>
                <a:gd name="connsiteX0" fmla="*/ 5981700 w 5981700"/>
                <a:gd name="connsiteY0" fmla="*/ 3695700 h 3695700"/>
                <a:gd name="connsiteX1" fmla="*/ 5343872 w 5981700"/>
                <a:gd name="connsiteY1" fmla="*/ 3401536 h 3695700"/>
                <a:gd name="connsiteX2" fmla="*/ 4823460 w 5981700"/>
                <a:gd name="connsiteY2" fmla="*/ 3086100 h 3695700"/>
                <a:gd name="connsiteX3" fmla="*/ 83820 w 5981700"/>
                <a:gd name="connsiteY3" fmla="*/ 3078480 h 3695700"/>
                <a:gd name="connsiteX4" fmla="*/ 0 w 5981700"/>
                <a:gd name="connsiteY4" fmla="*/ 0 h 3695700"/>
                <a:gd name="connsiteX5" fmla="*/ 0 w 5981700"/>
                <a:gd name="connsiteY5" fmla="*/ 0 h 369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1700" h="3695700">
                  <a:moveTo>
                    <a:pt x="5981700" y="3695700"/>
                  </a:moveTo>
                  <a:lnTo>
                    <a:pt x="5343872" y="3401536"/>
                  </a:lnTo>
                  <a:lnTo>
                    <a:pt x="4823460" y="3086100"/>
                  </a:lnTo>
                  <a:lnTo>
                    <a:pt x="83820" y="307848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00B050"/>
                  </a:solidFill>
                </a:ln>
              </a:endParaRPr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 flipH="1">
              <a:off x="4067944" y="5420841"/>
              <a:ext cx="1008112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e 35"/>
          <p:cNvGrpSpPr/>
          <p:nvPr/>
        </p:nvGrpSpPr>
        <p:grpSpPr>
          <a:xfrm>
            <a:off x="1752600" y="2152650"/>
            <a:ext cx="5915025" cy="3571875"/>
            <a:chOff x="1752600" y="2152650"/>
            <a:chExt cx="5915025" cy="3571875"/>
          </a:xfrm>
        </p:grpSpPr>
        <p:sp>
          <p:nvSpPr>
            <p:cNvPr id="9" name="Forme libre 8"/>
            <p:cNvSpPr/>
            <p:nvPr/>
          </p:nvSpPr>
          <p:spPr>
            <a:xfrm>
              <a:off x="1752600" y="2152650"/>
              <a:ext cx="5915025" cy="3571875"/>
            </a:xfrm>
            <a:custGeom>
              <a:avLst/>
              <a:gdLst>
                <a:gd name="connsiteX0" fmla="*/ 5915025 w 5915025"/>
                <a:gd name="connsiteY0" fmla="*/ 3571875 h 3571875"/>
                <a:gd name="connsiteX1" fmla="*/ 5000625 w 5915025"/>
                <a:gd name="connsiteY1" fmla="*/ 3267075 h 3571875"/>
                <a:gd name="connsiteX2" fmla="*/ 4095750 w 5915025"/>
                <a:gd name="connsiteY2" fmla="*/ 2809875 h 3571875"/>
                <a:gd name="connsiteX3" fmla="*/ 3514725 w 5915025"/>
                <a:gd name="connsiteY3" fmla="*/ 2495550 h 3571875"/>
                <a:gd name="connsiteX4" fmla="*/ 104775 w 5915025"/>
                <a:gd name="connsiteY4" fmla="*/ 2486025 h 3571875"/>
                <a:gd name="connsiteX5" fmla="*/ 0 w 5915025"/>
                <a:gd name="connsiteY5" fmla="*/ 0 h 357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025" h="3571875">
                  <a:moveTo>
                    <a:pt x="5915025" y="3571875"/>
                  </a:moveTo>
                  <a:lnTo>
                    <a:pt x="5000625" y="3267075"/>
                  </a:lnTo>
                  <a:lnTo>
                    <a:pt x="4095750" y="2809875"/>
                  </a:lnTo>
                  <a:lnTo>
                    <a:pt x="3514725" y="2495550"/>
                  </a:lnTo>
                  <a:lnTo>
                    <a:pt x="104775" y="2486025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 flipH="1">
              <a:off x="3131840" y="4643611"/>
              <a:ext cx="1008112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e 34"/>
          <p:cNvGrpSpPr/>
          <p:nvPr/>
        </p:nvGrpSpPr>
        <p:grpSpPr>
          <a:xfrm>
            <a:off x="1800225" y="2009775"/>
            <a:ext cx="5867400" cy="3419475"/>
            <a:chOff x="1800225" y="2009775"/>
            <a:chExt cx="5867400" cy="3419475"/>
          </a:xfrm>
        </p:grpSpPr>
        <p:sp>
          <p:nvSpPr>
            <p:cNvPr id="10" name="Forme libre 9"/>
            <p:cNvSpPr/>
            <p:nvPr/>
          </p:nvSpPr>
          <p:spPr>
            <a:xfrm>
              <a:off x="1800225" y="2009775"/>
              <a:ext cx="5867400" cy="3419475"/>
            </a:xfrm>
            <a:custGeom>
              <a:avLst/>
              <a:gdLst>
                <a:gd name="connsiteX0" fmla="*/ 5867400 w 5867400"/>
                <a:gd name="connsiteY0" fmla="*/ 3419475 h 3419475"/>
                <a:gd name="connsiteX1" fmla="*/ 5381625 w 5867400"/>
                <a:gd name="connsiteY1" fmla="*/ 3314700 h 3419475"/>
                <a:gd name="connsiteX2" fmla="*/ 4857750 w 5867400"/>
                <a:gd name="connsiteY2" fmla="*/ 3152775 h 3419475"/>
                <a:gd name="connsiteX3" fmla="*/ 4267200 w 5867400"/>
                <a:gd name="connsiteY3" fmla="*/ 2924175 h 3419475"/>
                <a:gd name="connsiteX4" fmla="*/ 3371850 w 5867400"/>
                <a:gd name="connsiteY4" fmla="*/ 2505075 h 3419475"/>
                <a:gd name="connsiteX5" fmla="*/ 2466975 w 5867400"/>
                <a:gd name="connsiteY5" fmla="*/ 2057400 h 3419475"/>
                <a:gd name="connsiteX6" fmla="*/ 219075 w 5867400"/>
                <a:gd name="connsiteY6" fmla="*/ 2047875 h 3419475"/>
                <a:gd name="connsiteX7" fmla="*/ 0 w 5867400"/>
                <a:gd name="connsiteY7" fmla="*/ 0 h 341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67400" h="3419475">
                  <a:moveTo>
                    <a:pt x="5867400" y="3419475"/>
                  </a:moveTo>
                  <a:lnTo>
                    <a:pt x="5381625" y="3314700"/>
                  </a:lnTo>
                  <a:lnTo>
                    <a:pt x="4857750" y="3152775"/>
                  </a:lnTo>
                  <a:lnTo>
                    <a:pt x="4267200" y="2924175"/>
                  </a:lnTo>
                  <a:lnTo>
                    <a:pt x="3371850" y="2505075"/>
                  </a:lnTo>
                  <a:lnTo>
                    <a:pt x="2466975" y="2057400"/>
                  </a:lnTo>
                  <a:lnTo>
                    <a:pt x="219075" y="2047875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 flipH="1">
              <a:off x="2699792" y="4067547"/>
              <a:ext cx="1008112" cy="0"/>
            </a:xfrm>
            <a:prstGeom prst="straightConnector1">
              <a:avLst/>
            </a:prstGeom>
            <a:ln w="57150">
              <a:solidFill>
                <a:srgbClr val="FF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e 33"/>
          <p:cNvGrpSpPr/>
          <p:nvPr/>
        </p:nvGrpSpPr>
        <p:grpSpPr>
          <a:xfrm>
            <a:off x="1781175" y="1628775"/>
            <a:ext cx="5886450" cy="3648075"/>
            <a:chOff x="1781175" y="1628775"/>
            <a:chExt cx="5886450" cy="3648075"/>
          </a:xfrm>
        </p:grpSpPr>
        <p:sp>
          <p:nvSpPr>
            <p:cNvPr id="11" name="Forme libre 10"/>
            <p:cNvSpPr/>
            <p:nvPr/>
          </p:nvSpPr>
          <p:spPr>
            <a:xfrm>
              <a:off x="1781175" y="1628775"/>
              <a:ext cx="5886450" cy="3648075"/>
            </a:xfrm>
            <a:custGeom>
              <a:avLst/>
              <a:gdLst>
                <a:gd name="connsiteX0" fmla="*/ 5886450 w 5886450"/>
                <a:gd name="connsiteY0" fmla="*/ 3648075 h 3648075"/>
                <a:gd name="connsiteX1" fmla="*/ 5162550 w 5886450"/>
                <a:gd name="connsiteY1" fmla="*/ 3495675 h 3648075"/>
                <a:gd name="connsiteX2" fmla="*/ 4448175 w 5886450"/>
                <a:gd name="connsiteY2" fmla="*/ 3267075 h 3648075"/>
                <a:gd name="connsiteX3" fmla="*/ 3676650 w 5886450"/>
                <a:gd name="connsiteY3" fmla="*/ 2905125 h 3648075"/>
                <a:gd name="connsiteX4" fmla="*/ 2981325 w 5886450"/>
                <a:gd name="connsiteY4" fmla="*/ 2524125 h 3648075"/>
                <a:gd name="connsiteX5" fmla="*/ 2247900 w 5886450"/>
                <a:gd name="connsiteY5" fmla="*/ 2200275 h 3648075"/>
                <a:gd name="connsiteX6" fmla="*/ 1838325 w 5886450"/>
                <a:gd name="connsiteY6" fmla="*/ 2057400 h 3648075"/>
                <a:gd name="connsiteX7" fmla="*/ 1381125 w 5886450"/>
                <a:gd name="connsiteY7" fmla="*/ 1981200 h 3648075"/>
                <a:gd name="connsiteX8" fmla="*/ 1000125 w 5886450"/>
                <a:gd name="connsiteY8" fmla="*/ 1952625 h 3648075"/>
                <a:gd name="connsiteX9" fmla="*/ 647700 w 5886450"/>
                <a:gd name="connsiteY9" fmla="*/ 1962150 h 3648075"/>
                <a:gd name="connsiteX10" fmla="*/ 457200 w 5886450"/>
                <a:gd name="connsiteY10" fmla="*/ 1866900 h 3648075"/>
                <a:gd name="connsiteX11" fmla="*/ 352425 w 5886450"/>
                <a:gd name="connsiteY11" fmla="*/ 1676400 h 3648075"/>
                <a:gd name="connsiteX12" fmla="*/ 209550 w 5886450"/>
                <a:gd name="connsiteY12" fmla="*/ 1152525 h 3648075"/>
                <a:gd name="connsiteX13" fmla="*/ 0 w 5886450"/>
                <a:gd name="connsiteY13" fmla="*/ 0 h 3648075"/>
                <a:gd name="connsiteX0" fmla="*/ 5886450 w 5886450"/>
                <a:gd name="connsiteY0" fmla="*/ 3648075 h 3648075"/>
                <a:gd name="connsiteX1" fmla="*/ 5162550 w 5886450"/>
                <a:gd name="connsiteY1" fmla="*/ 3495675 h 3648075"/>
                <a:gd name="connsiteX2" fmla="*/ 4448175 w 5886450"/>
                <a:gd name="connsiteY2" fmla="*/ 3267075 h 3648075"/>
                <a:gd name="connsiteX3" fmla="*/ 3942953 w 5886450"/>
                <a:gd name="connsiteY3" fmla="*/ 3024361 h 3648075"/>
                <a:gd name="connsiteX4" fmla="*/ 3676650 w 5886450"/>
                <a:gd name="connsiteY4" fmla="*/ 2905125 h 3648075"/>
                <a:gd name="connsiteX5" fmla="*/ 2981325 w 5886450"/>
                <a:gd name="connsiteY5" fmla="*/ 2524125 h 3648075"/>
                <a:gd name="connsiteX6" fmla="*/ 2247900 w 5886450"/>
                <a:gd name="connsiteY6" fmla="*/ 2200275 h 3648075"/>
                <a:gd name="connsiteX7" fmla="*/ 1838325 w 5886450"/>
                <a:gd name="connsiteY7" fmla="*/ 2057400 h 3648075"/>
                <a:gd name="connsiteX8" fmla="*/ 1381125 w 5886450"/>
                <a:gd name="connsiteY8" fmla="*/ 1981200 h 3648075"/>
                <a:gd name="connsiteX9" fmla="*/ 1000125 w 5886450"/>
                <a:gd name="connsiteY9" fmla="*/ 1952625 h 3648075"/>
                <a:gd name="connsiteX10" fmla="*/ 647700 w 5886450"/>
                <a:gd name="connsiteY10" fmla="*/ 1962150 h 3648075"/>
                <a:gd name="connsiteX11" fmla="*/ 457200 w 5886450"/>
                <a:gd name="connsiteY11" fmla="*/ 1866900 h 3648075"/>
                <a:gd name="connsiteX12" fmla="*/ 352425 w 5886450"/>
                <a:gd name="connsiteY12" fmla="*/ 1676400 h 3648075"/>
                <a:gd name="connsiteX13" fmla="*/ 209550 w 5886450"/>
                <a:gd name="connsiteY13" fmla="*/ 1152525 h 3648075"/>
                <a:gd name="connsiteX14" fmla="*/ 0 w 5886450"/>
                <a:gd name="connsiteY14" fmla="*/ 0 h 364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86450" h="3648075">
                  <a:moveTo>
                    <a:pt x="5886450" y="3648075"/>
                  </a:moveTo>
                  <a:lnTo>
                    <a:pt x="5162550" y="3495675"/>
                  </a:lnTo>
                  <a:lnTo>
                    <a:pt x="4448175" y="3267075"/>
                  </a:lnTo>
                  <a:lnTo>
                    <a:pt x="3942953" y="3024361"/>
                  </a:lnTo>
                  <a:lnTo>
                    <a:pt x="3676650" y="2905125"/>
                  </a:lnTo>
                  <a:lnTo>
                    <a:pt x="2981325" y="2524125"/>
                  </a:lnTo>
                  <a:lnTo>
                    <a:pt x="2247900" y="2200275"/>
                  </a:lnTo>
                  <a:lnTo>
                    <a:pt x="1838325" y="2057400"/>
                  </a:lnTo>
                  <a:lnTo>
                    <a:pt x="1381125" y="1981200"/>
                  </a:lnTo>
                  <a:lnTo>
                    <a:pt x="1000125" y="1952625"/>
                  </a:lnTo>
                  <a:lnTo>
                    <a:pt x="647700" y="1962150"/>
                  </a:lnTo>
                  <a:lnTo>
                    <a:pt x="457200" y="1866900"/>
                  </a:lnTo>
                  <a:lnTo>
                    <a:pt x="352425" y="1676400"/>
                  </a:lnTo>
                  <a:lnTo>
                    <a:pt x="209550" y="1152525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1" name="Connecteur droit avec flèche 20"/>
            <p:cNvCxnSpPr/>
            <p:nvPr/>
          </p:nvCxnSpPr>
          <p:spPr>
            <a:xfrm flipH="1" flipV="1">
              <a:off x="3707904" y="3717032"/>
              <a:ext cx="216024" cy="72008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e 22"/>
          <p:cNvGrpSpPr/>
          <p:nvPr/>
        </p:nvGrpSpPr>
        <p:grpSpPr>
          <a:xfrm>
            <a:off x="7517854" y="1782341"/>
            <a:ext cx="0" cy="1800200"/>
            <a:chOff x="7308304" y="1772816"/>
            <a:chExt cx="0" cy="1800200"/>
          </a:xfrm>
        </p:grpSpPr>
        <p:cxnSp>
          <p:nvCxnSpPr>
            <p:cNvPr id="24" name="Connecteur droit 23"/>
            <p:cNvCxnSpPr/>
            <p:nvPr/>
          </p:nvCxnSpPr>
          <p:spPr>
            <a:xfrm flipV="1">
              <a:off x="7308304" y="1772816"/>
              <a:ext cx="0" cy="18002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 flipV="1">
              <a:off x="7308304" y="2492896"/>
              <a:ext cx="0" cy="1008112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e 25"/>
          <p:cNvGrpSpPr/>
          <p:nvPr/>
        </p:nvGrpSpPr>
        <p:grpSpPr>
          <a:xfrm>
            <a:off x="7740352" y="1772816"/>
            <a:ext cx="0" cy="1800200"/>
            <a:chOff x="7308304" y="1772816"/>
            <a:chExt cx="0" cy="1800200"/>
          </a:xfrm>
        </p:grpSpPr>
        <p:cxnSp>
          <p:nvCxnSpPr>
            <p:cNvPr id="27" name="Connecteur droit 26"/>
            <p:cNvCxnSpPr/>
            <p:nvPr/>
          </p:nvCxnSpPr>
          <p:spPr>
            <a:xfrm flipV="1">
              <a:off x="7308304" y="1772816"/>
              <a:ext cx="0" cy="1800200"/>
            </a:xfrm>
            <a:prstGeom prst="line">
              <a:avLst/>
            </a:prstGeom>
            <a:ln w="381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/>
            <p:nvPr/>
          </p:nvCxnSpPr>
          <p:spPr>
            <a:xfrm flipV="1">
              <a:off x="7308304" y="2492896"/>
              <a:ext cx="0" cy="1008112"/>
            </a:xfrm>
            <a:prstGeom prst="straightConnector1">
              <a:avLst/>
            </a:prstGeom>
            <a:ln w="28575">
              <a:solidFill>
                <a:srgbClr val="FF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e 28"/>
          <p:cNvGrpSpPr/>
          <p:nvPr/>
        </p:nvGrpSpPr>
        <p:grpSpPr>
          <a:xfrm>
            <a:off x="7949902" y="1772816"/>
            <a:ext cx="0" cy="1800200"/>
            <a:chOff x="7308304" y="1772816"/>
            <a:chExt cx="0" cy="1800200"/>
          </a:xfrm>
        </p:grpSpPr>
        <p:cxnSp>
          <p:nvCxnSpPr>
            <p:cNvPr id="30" name="Connecteur droit 29"/>
            <p:cNvCxnSpPr/>
            <p:nvPr/>
          </p:nvCxnSpPr>
          <p:spPr>
            <a:xfrm flipV="1">
              <a:off x="7308304" y="1772816"/>
              <a:ext cx="0" cy="180020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 flipV="1">
              <a:off x="7308304" y="2492896"/>
              <a:ext cx="0" cy="1008112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23625" t="19320" r="22983" b="10961"/>
          <a:stretch>
            <a:fillRect/>
          </a:stretch>
        </p:blipFill>
        <p:spPr bwMode="auto">
          <a:xfrm>
            <a:off x="1259632" y="0"/>
            <a:ext cx="647030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07504" y="4869160"/>
            <a:ext cx="8928992" cy="187220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3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Commentaires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79512" y="5229200"/>
            <a:ext cx="86409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Pour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=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l’isotherme ne présente plus de palier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Il est remplacé au point C par un point d’inflexion à tangente horizontale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179512" y="5949280"/>
            <a:ext cx="87849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COURBE DE ROSEE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courbe obtenue en reliant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l’ensemble des points R où la 1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goutte de liquide apparaît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par compression isotherme.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2971800" y="2082800"/>
            <a:ext cx="4102100" cy="2273300"/>
          </a:xfrm>
          <a:custGeom>
            <a:avLst/>
            <a:gdLst>
              <a:gd name="connsiteX0" fmla="*/ 0 w 4102100"/>
              <a:gd name="connsiteY0" fmla="*/ 0 h 2273300"/>
              <a:gd name="connsiteX1" fmla="*/ 1168400 w 4102100"/>
              <a:gd name="connsiteY1" fmla="*/ 381000 h 2273300"/>
              <a:gd name="connsiteX2" fmla="*/ 2019300 w 4102100"/>
              <a:gd name="connsiteY2" fmla="*/ 876300 h 2273300"/>
              <a:gd name="connsiteX3" fmla="*/ 3048000 w 4102100"/>
              <a:gd name="connsiteY3" fmla="*/ 1511300 h 2273300"/>
              <a:gd name="connsiteX4" fmla="*/ 4102100 w 4102100"/>
              <a:gd name="connsiteY4" fmla="*/ 2273300 h 2273300"/>
              <a:gd name="connsiteX0" fmla="*/ 0 w 4102100"/>
              <a:gd name="connsiteY0" fmla="*/ 0 h 2273300"/>
              <a:gd name="connsiteX1" fmla="*/ 520080 w 4102100"/>
              <a:gd name="connsiteY1" fmla="*/ 122064 h 2273300"/>
              <a:gd name="connsiteX2" fmla="*/ 1168400 w 4102100"/>
              <a:gd name="connsiteY2" fmla="*/ 381000 h 2273300"/>
              <a:gd name="connsiteX3" fmla="*/ 2019300 w 4102100"/>
              <a:gd name="connsiteY3" fmla="*/ 876300 h 2273300"/>
              <a:gd name="connsiteX4" fmla="*/ 3048000 w 4102100"/>
              <a:gd name="connsiteY4" fmla="*/ 1511300 h 2273300"/>
              <a:gd name="connsiteX5" fmla="*/ 4102100 w 4102100"/>
              <a:gd name="connsiteY5" fmla="*/ 2273300 h 2273300"/>
              <a:gd name="connsiteX0" fmla="*/ 0 w 4102100"/>
              <a:gd name="connsiteY0" fmla="*/ 0 h 2273300"/>
              <a:gd name="connsiteX1" fmla="*/ 592088 w 4102100"/>
              <a:gd name="connsiteY1" fmla="*/ 122064 h 2273300"/>
              <a:gd name="connsiteX2" fmla="*/ 1168400 w 4102100"/>
              <a:gd name="connsiteY2" fmla="*/ 381000 h 2273300"/>
              <a:gd name="connsiteX3" fmla="*/ 2019300 w 4102100"/>
              <a:gd name="connsiteY3" fmla="*/ 876300 h 2273300"/>
              <a:gd name="connsiteX4" fmla="*/ 3048000 w 4102100"/>
              <a:gd name="connsiteY4" fmla="*/ 1511300 h 2273300"/>
              <a:gd name="connsiteX5" fmla="*/ 4102100 w 4102100"/>
              <a:gd name="connsiteY5" fmla="*/ 2273300 h 2273300"/>
              <a:gd name="connsiteX0" fmla="*/ 0 w 4102100"/>
              <a:gd name="connsiteY0" fmla="*/ 0 h 2273300"/>
              <a:gd name="connsiteX1" fmla="*/ 376064 w 4102100"/>
              <a:gd name="connsiteY1" fmla="*/ 50056 h 2273300"/>
              <a:gd name="connsiteX2" fmla="*/ 592088 w 4102100"/>
              <a:gd name="connsiteY2" fmla="*/ 122064 h 2273300"/>
              <a:gd name="connsiteX3" fmla="*/ 1168400 w 4102100"/>
              <a:gd name="connsiteY3" fmla="*/ 381000 h 2273300"/>
              <a:gd name="connsiteX4" fmla="*/ 2019300 w 4102100"/>
              <a:gd name="connsiteY4" fmla="*/ 876300 h 2273300"/>
              <a:gd name="connsiteX5" fmla="*/ 3048000 w 4102100"/>
              <a:gd name="connsiteY5" fmla="*/ 1511300 h 2273300"/>
              <a:gd name="connsiteX6" fmla="*/ 4102100 w 4102100"/>
              <a:gd name="connsiteY6" fmla="*/ 2273300 h 227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2100" h="2273300">
                <a:moveTo>
                  <a:pt x="0" y="0"/>
                </a:moveTo>
                <a:lnTo>
                  <a:pt x="376064" y="50056"/>
                </a:lnTo>
                <a:cubicBezTo>
                  <a:pt x="474745" y="70400"/>
                  <a:pt x="460032" y="66907"/>
                  <a:pt x="592088" y="122064"/>
                </a:cubicBezTo>
                <a:cubicBezTo>
                  <a:pt x="724144" y="177221"/>
                  <a:pt x="930531" y="255294"/>
                  <a:pt x="1168400" y="381000"/>
                </a:cubicBezTo>
                <a:cubicBezTo>
                  <a:pt x="1406269" y="506706"/>
                  <a:pt x="1706033" y="687917"/>
                  <a:pt x="2019300" y="876300"/>
                </a:cubicBezTo>
                <a:cubicBezTo>
                  <a:pt x="2332567" y="1064683"/>
                  <a:pt x="2700867" y="1278467"/>
                  <a:pt x="3048000" y="1511300"/>
                </a:cubicBezTo>
                <a:cubicBezTo>
                  <a:pt x="3395133" y="1744133"/>
                  <a:pt x="3748616" y="2008716"/>
                  <a:pt x="4102100" y="227330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3249" grpId="0"/>
      <p:bldP spid="53250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23625" t="19320" r="22983" b="10961"/>
          <a:stretch>
            <a:fillRect/>
          </a:stretch>
        </p:blipFill>
        <p:spPr bwMode="auto">
          <a:xfrm>
            <a:off x="1259632" y="0"/>
            <a:ext cx="647030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07504" y="4869160"/>
            <a:ext cx="8928992" cy="19507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300"/>
              </a:spcAft>
            </a:pPr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79512" y="5661248"/>
            <a:ext cx="89644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COURBE D’EBULLITION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courbe obtenue en reliant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l’ensemble des points E où la dernière bulle de gaz disparaît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par compression isotherme.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179512" y="6381328"/>
            <a:ext cx="871296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COURBE DE SATURATION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Courbe de rosée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courbe d’ébullition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2971800" y="2082800"/>
            <a:ext cx="4102100" cy="2273300"/>
          </a:xfrm>
          <a:custGeom>
            <a:avLst/>
            <a:gdLst>
              <a:gd name="connsiteX0" fmla="*/ 0 w 4102100"/>
              <a:gd name="connsiteY0" fmla="*/ 0 h 2273300"/>
              <a:gd name="connsiteX1" fmla="*/ 1168400 w 4102100"/>
              <a:gd name="connsiteY1" fmla="*/ 381000 h 2273300"/>
              <a:gd name="connsiteX2" fmla="*/ 2019300 w 4102100"/>
              <a:gd name="connsiteY2" fmla="*/ 876300 h 2273300"/>
              <a:gd name="connsiteX3" fmla="*/ 3048000 w 4102100"/>
              <a:gd name="connsiteY3" fmla="*/ 1511300 h 2273300"/>
              <a:gd name="connsiteX4" fmla="*/ 4102100 w 4102100"/>
              <a:gd name="connsiteY4" fmla="*/ 2273300 h 2273300"/>
              <a:gd name="connsiteX0" fmla="*/ 0 w 4102100"/>
              <a:gd name="connsiteY0" fmla="*/ 0 h 2273300"/>
              <a:gd name="connsiteX1" fmla="*/ 520080 w 4102100"/>
              <a:gd name="connsiteY1" fmla="*/ 122064 h 2273300"/>
              <a:gd name="connsiteX2" fmla="*/ 1168400 w 4102100"/>
              <a:gd name="connsiteY2" fmla="*/ 381000 h 2273300"/>
              <a:gd name="connsiteX3" fmla="*/ 2019300 w 4102100"/>
              <a:gd name="connsiteY3" fmla="*/ 876300 h 2273300"/>
              <a:gd name="connsiteX4" fmla="*/ 3048000 w 4102100"/>
              <a:gd name="connsiteY4" fmla="*/ 1511300 h 2273300"/>
              <a:gd name="connsiteX5" fmla="*/ 4102100 w 4102100"/>
              <a:gd name="connsiteY5" fmla="*/ 2273300 h 2273300"/>
              <a:gd name="connsiteX0" fmla="*/ 0 w 4102100"/>
              <a:gd name="connsiteY0" fmla="*/ 0 h 2273300"/>
              <a:gd name="connsiteX1" fmla="*/ 592088 w 4102100"/>
              <a:gd name="connsiteY1" fmla="*/ 122064 h 2273300"/>
              <a:gd name="connsiteX2" fmla="*/ 1168400 w 4102100"/>
              <a:gd name="connsiteY2" fmla="*/ 381000 h 2273300"/>
              <a:gd name="connsiteX3" fmla="*/ 2019300 w 4102100"/>
              <a:gd name="connsiteY3" fmla="*/ 876300 h 2273300"/>
              <a:gd name="connsiteX4" fmla="*/ 3048000 w 4102100"/>
              <a:gd name="connsiteY4" fmla="*/ 1511300 h 2273300"/>
              <a:gd name="connsiteX5" fmla="*/ 4102100 w 4102100"/>
              <a:gd name="connsiteY5" fmla="*/ 2273300 h 2273300"/>
              <a:gd name="connsiteX0" fmla="*/ 0 w 4102100"/>
              <a:gd name="connsiteY0" fmla="*/ 0 h 2273300"/>
              <a:gd name="connsiteX1" fmla="*/ 376064 w 4102100"/>
              <a:gd name="connsiteY1" fmla="*/ 50056 h 2273300"/>
              <a:gd name="connsiteX2" fmla="*/ 592088 w 4102100"/>
              <a:gd name="connsiteY2" fmla="*/ 122064 h 2273300"/>
              <a:gd name="connsiteX3" fmla="*/ 1168400 w 4102100"/>
              <a:gd name="connsiteY3" fmla="*/ 381000 h 2273300"/>
              <a:gd name="connsiteX4" fmla="*/ 2019300 w 4102100"/>
              <a:gd name="connsiteY4" fmla="*/ 876300 h 2273300"/>
              <a:gd name="connsiteX5" fmla="*/ 3048000 w 4102100"/>
              <a:gd name="connsiteY5" fmla="*/ 1511300 h 2273300"/>
              <a:gd name="connsiteX6" fmla="*/ 4102100 w 4102100"/>
              <a:gd name="connsiteY6" fmla="*/ 2273300 h 227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2100" h="2273300">
                <a:moveTo>
                  <a:pt x="0" y="0"/>
                </a:moveTo>
                <a:lnTo>
                  <a:pt x="376064" y="50056"/>
                </a:lnTo>
                <a:cubicBezTo>
                  <a:pt x="474745" y="70400"/>
                  <a:pt x="460032" y="66907"/>
                  <a:pt x="592088" y="122064"/>
                </a:cubicBezTo>
                <a:cubicBezTo>
                  <a:pt x="724144" y="177221"/>
                  <a:pt x="930531" y="255294"/>
                  <a:pt x="1168400" y="381000"/>
                </a:cubicBezTo>
                <a:cubicBezTo>
                  <a:pt x="1406269" y="506706"/>
                  <a:pt x="1706033" y="687917"/>
                  <a:pt x="2019300" y="876300"/>
                </a:cubicBezTo>
                <a:cubicBezTo>
                  <a:pt x="2332567" y="1064683"/>
                  <a:pt x="2700867" y="1278467"/>
                  <a:pt x="3048000" y="1511300"/>
                </a:cubicBezTo>
                <a:cubicBezTo>
                  <a:pt x="3395133" y="1744133"/>
                  <a:pt x="3748616" y="2008716"/>
                  <a:pt x="4102100" y="227330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/>
          <p:cNvSpPr/>
          <p:nvPr/>
        </p:nvSpPr>
        <p:spPr>
          <a:xfrm>
            <a:off x="1979712" y="2085975"/>
            <a:ext cx="984944" cy="2279129"/>
          </a:xfrm>
          <a:custGeom>
            <a:avLst/>
            <a:gdLst>
              <a:gd name="connsiteX0" fmla="*/ 852487 w 852487"/>
              <a:gd name="connsiteY0" fmla="*/ 0 h 1278731"/>
              <a:gd name="connsiteX1" fmla="*/ 604837 w 852487"/>
              <a:gd name="connsiteY1" fmla="*/ 57150 h 1278731"/>
              <a:gd name="connsiteX2" fmla="*/ 604837 w 852487"/>
              <a:gd name="connsiteY2" fmla="*/ 57150 h 1278731"/>
              <a:gd name="connsiteX3" fmla="*/ 383381 w 852487"/>
              <a:gd name="connsiteY3" fmla="*/ 178594 h 1278731"/>
              <a:gd name="connsiteX4" fmla="*/ 221456 w 852487"/>
              <a:gd name="connsiteY4" fmla="*/ 361950 h 1278731"/>
              <a:gd name="connsiteX5" fmla="*/ 116681 w 852487"/>
              <a:gd name="connsiteY5" fmla="*/ 592931 h 1278731"/>
              <a:gd name="connsiteX6" fmla="*/ 52387 w 852487"/>
              <a:gd name="connsiteY6" fmla="*/ 862013 h 1278731"/>
              <a:gd name="connsiteX7" fmla="*/ 54769 w 852487"/>
              <a:gd name="connsiteY7" fmla="*/ 866775 h 1278731"/>
              <a:gd name="connsiteX8" fmla="*/ 0 w 852487"/>
              <a:gd name="connsiteY8" fmla="*/ 1278731 h 1278731"/>
              <a:gd name="connsiteX0" fmla="*/ 922064 w 922064"/>
              <a:gd name="connsiteY0" fmla="*/ 0 h 1278731"/>
              <a:gd name="connsiteX1" fmla="*/ 674414 w 922064"/>
              <a:gd name="connsiteY1" fmla="*/ 57150 h 1278731"/>
              <a:gd name="connsiteX2" fmla="*/ 674414 w 922064"/>
              <a:gd name="connsiteY2" fmla="*/ 57150 h 1278731"/>
              <a:gd name="connsiteX3" fmla="*/ 452958 w 922064"/>
              <a:gd name="connsiteY3" fmla="*/ 178594 h 1278731"/>
              <a:gd name="connsiteX4" fmla="*/ 291033 w 922064"/>
              <a:gd name="connsiteY4" fmla="*/ 361950 h 1278731"/>
              <a:gd name="connsiteX5" fmla="*/ 186258 w 922064"/>
              <a:gd name="connsiteY5" fmla="*/ 592931 h 1278731"/>
              <a:gd name="connsiteX6" fmla="*/ 121964 w 922064"/>
              <a:gd name="connsiteY6" fmla="*/ 862013 h 1278731"/>
              <a:gd name="connsiteX7" fmla="*/ 124346 w 922064"/>
              <a:gd name="connsiteY7" fmla="*/ 866775 h 1278731"/>
              <a:gd name="connsiteX8" fmla="*/ 9128 w 922064"/>
              <a:gd name="connsiteY8" fmla="*/ 1199009 h 1278731"/>
              <a:gd name="connsiteX9" fmla="*/ 69577 w 922064"/>
              <a:gd name="connsiteY9" fmla="*/ 1278731 h 1278731"/>
              <a:gd name="connsiteX0" fmla="*/ 932139 w 932139"/>
              <a:gd name="connsiteY0" fmla="*/ 0 h 2279129"/>
              <a:gd name="connsiteX1" fmla="*/ 684489 w 932139"/>
              <a:gd name="connsiteY1" fmla="*/ 57150 h 2279129"/>
              <a:gd name="connsiteX2" fmla="*/ 684489 w 932139"/>
              <a:gd name="connsiteY2" fmla="*/ 57150 h 2279129"/>
              <a:gd name="connsiteX3" fmla="*/ 463033 w 932139"/>
              <a:gd name="connsiteY3" fmla="*/ 178594 h 2279129"/>
              <a:gd name="connsiteX4" fmla="*/ 301108 w 932139"/>
              <a:gd name="connsiteY4" fmla="*/ 361950 h 2279129"/>
              <a:gd name="connsiteX5" fmla="*/ 196333 w 932139"/>
              <a:gd name="connsiteY5" fmla="*/ 592931 h 2279129"/>
              <a:gd name="connsiteX6" fmla="*/ 132039 w 932139"/>
              <a:gd name="connsiteY6" fmla="*/ 862013 h 2279129"/>
              <a:gd name="connsiteX7" fmla="*/ 134421 w 932139"/>
              <a:gd name="connsiteY7" fmla="*/ 866775 h 2279129"/>
              <a:gd name="connsiteX8" fmla="*/ 19203 w 932139"/>
              <a:gd name="connsiteY8" fmla="*/ 1199009 h 2279129"/>
              <a:gd name="connsiteX9" fmla="*/ 19203 w 932139"/>
              <a:gd name="connsiteY9" fmla="*/ 2279129 h 2279129"/>
              <a:gd name="connsiteX0" fmla="*/ 912936 w 912936"/>
              <a:gd name="connsiteY0" fmla="*/ 0 h 2279129"/>
              <a:gd name="connsiteX1" fmla="*/ 665286 w 912936"/>
              <a:gd name="connsiteY1" fmla="*/ 57150 h 2279129"/>
              <a:gd name="connsiteX2" fmla="*/ 665286 w 912936"/>
              <a:gd name="connsiteY2" fmla="*/ 57150 h 2279129"/>
              <a:gd name="connsiteX3" fmla="*/ 443830 w 912936"/>
              <a:gd name="connsiteY3" fmla="*/ 178594 h 2279129"/>
              <a:gd name="connsiteX4" fmla="*/ 281905 w 912936"/>
              <a:gd name="connsiteY4" fmla="*/ 361950 h 2279129"/>
              <a:gd name="connsiteX5" fmla="*/ 177130 w 912936"/>
              <a:gd name="connsiteY5" fmla="*/ 592931 h 2279129"/>
              <a:gd name="connsiteX6" fmla="*/ 112836 w 912936"/>
              <a:gd name="connsiteY6" fmla="*/ 862013 h 2279129"/>
              <a:gd name="connsiteX7" fmla="*/ 115218 w 912936"/>
              <a:gd name="connsiteY7" fmla="*/ 866775 h 2279129"/>
              <a:gd name="connsiteX8" fmla="*/ 72009 w 912936"/>
              <a:gd name="connsiteY8" fmla="*/ 1271017 h 2279129"/>
              <a:gd name="connsiteX9" fmla="*/ 0 w 912936"/>
              <a:gd name="connsiteY9" fmla="*/ 2279129 h 2279129"/>
              <a:gd name="connsiteX0" fmla="*/ 912936 w 912936"/>
              <a:gd name="connsiteY0" fmla="*/ 0 h 2279129"/>
              <a:gd name="connsiteX1" fmla="*/ 665286 w 912936"/>
              <a:gd name="connsiteY1" fmla="*/ 57150 h 2279129"/>
              <a:gd name="connsiteX2" fmla="*/ 665286 w 912936"/>
              <a:gd name="connsiteY2" fmla="*/ 57150 h 2279129"/>
              <a:gd name="connsiteX3" fmla="*/ 443830 w 912936"/>
              <a:gd name="connsiteY3" fmla="*/ 178594 h 2279129"/>
              <a:gd name="connsiteX4" fmla="*/ 281905 w 912936"/>
              <a:gd name="connsiteY4" fmla="*/ 361950 h 2279129"/>
              <a:gd name="connsiteX5" fmla="*/ 177130 w 912936"/>
              <a:gd name="connsiteY5" fmla="*/ 592931 h 2279129"/>
              <a:gd name="connsiteX6" fmla="*/ 112836 w 912936"/>
              <a:gd name="connsiteY6" fmla="*/ 862013 h 2279129"/>
              <a:gd name="connsiteX7" fmla="*/ 115218 w 912936"/>
              <a:gd name="connsiteY7" fmla="*/ 866775 h 2279129"/>
              <a:gd name="connsiteX8" fmla="*/ 72009 w 912936"/>
              <a:gd name="connsiteY8" fmla="*/ 1271017 h 2279129"/>
              <a:gd name="connsiteX9" fmla="*/ 0 w 912936"/>
              <a:gd name="connsiteY9" fmla="*/ 2279129 h 2279129"/>
              <a:gd name="connsiteX0" fmla="*/ 912936 w 912936"/>
              <a:gd name="connsiteY0" fmla="*/ 0 h 2279129"/>
              <a:gd name="connsiteX1" fmla="*/ 665286 w 912936"/>
              <a:gd name="connsiteY1" fmla="*/ 57150 h 2279129"/>
              <a:gd name="connsiteX2" fmla="*/ 665286 w 912936"/>
              <a:gd name="connsiteY2" fmla="*/ 57150 h 2279129"/>
              <a:gd name="connsiteX3" fmla="*/ 443830 w 912936"/>
              <a:gd name="connsiteY3" fmla="*/ 178594 h 2279129"/>
              <a:gd name="connsiteX4" fmla="*/ 281905 w 912936"/>
              <a:gd name="connsiteY4" fmla="*/ 361950 h 2279129"/>
              <a:gd name="connsiteX5" fmla="*/ 177130 w 912936"/>
              <a:gd name="connsiteY5" fmla="*/ 592931 h 2279129"/>
              <a:gd name="connsiteX6" fmla="*/ 112836 w 912936"/>
              <a:gd name="connsiteY6" fmla="*/ 862013 h 2279129"/>
              <a:gd name="connsiteX7" fmla="*/ 115218 w 912936"/>
              <a:gd name="connsiteY7" fmla="*/ 866775 h 2279129"/>
              <a:gd name="connsiteX8" fmla="*/ 72009 w 912936"/>
              <a:gd name="connsiteY8" fmla="*/ 1271017 h 2279129"/>
              <a:gd name="connsiteX9" fmla="*/ 0 w 912936"/>
              <a:gd name="connsiteY9" fmla="*/ 2279129 h 2279129"/>
              <a:gd name="connsiteX0" fmla="*/ 984944 w 984944"/>
              <a:gd name="connsiteY0" fmla="*/ 0 h 2279129"/>
              <a:gd name="connsiteX1" fmla="*/ 737294 w 984944"/>
              <a:gd name="connsiteY1" fmla="*/ 57150 h 2279129"/>
              <a:gd name="connsiteX2" fmla="*/ 737294 w 984944"/>
              <a:gd name="connsiteY2" fmla="*/ 57150 h 2279129"/>
              <a:gd name="connsiteX3" fmla="*/ 515838 w 984944"/>
              <a:gd name="connsiteY3" fmla="*/ 178594 h 2279129"/>
              <a:gd name="connsiteX4" fmla="*/ 353913 w 984944"/>
              <a:gd name="connsiteY4" fmla="*/ 361950 h 2279129"/>
              <a:gd name="connsiteX5" fmla="*/ 249138 w 984944"/>
              <a:gd name="connsiteY5" fmla="*/ 592931 h 2279129"/>
              <a:gd name="connsiteX6" fmla="*/ 184844 w 984944"/>
              <a:gd name="connsiteY6" fmla="*/ 862013 h 2279129"/>
              <a:gd name="connsiteX7" fmla="*/ 187226 w 984944"/>
              <a:gd name="connsiteY7" fmla="*/ 866775 h 2279129"/>
              <a:gd name="connsiteX8" fmla="*/ 144017 w 984944"/>
              <a:gd name="connsiteY8" fmla="*/ 1271017 h 2279129"/>
              <a:gd name="connsiteX9" fmla="*/ 0 w 984944"/>
              <a:gd name="connsiteY9" fmla="*/ 2279129 h 2279129"/>
              <a:gd name="connsiteX0" fmla="*/ 984944 w 984944"/>
              <a:gd name="connsiteY0" fmla="*/ 0 h 2279129"/>
              <a:gd name="connsiteX1" fmla="*/ 737294 w 984944"/>
              <a:gd name="connsiteY1" fmla="*/ 57150 h 2279129"/>
              <a:gd name="connsiteX2" fmla="*/ 737294 w 984944"/>
              <a:gd name="connsiteY2" fmla="*/ 57150 h 2279129"/>
              <a:gd name="connsiteX3" fmla="*/ 515838 w 984944"/>
              <a:gd name="connsiteY3" fmla="*/ 178594 h 2279129"/>
              <a:gd name="connsiteX4" fmla="*/ 353913 w 984944"/>
              <a:gd name="connsiteY4" fmla="*/ 361950 h 2279129"/>
              <a:gd name="connsiteX5" fmla="*/ 249138 w 984944"/>
              <a:gd name="connsiteY5" fmla="*/ 592931 h 2279129"/>
              <a:gd name="connsiteX6" fmla="*/ 184844 w 984944"/>
              <a:gd name="connsiteY6" fmla="*/ 862013 h 2279129"/>
              <a:gd name="connsiteX7" fmla="*/ 187226 w 984944"/>
              <a:gd name="connsiteY7" fmla="*/ 866775 h 2279129"/>
              <a:gd name="connsiteX8" fmla="*/ 144016 w 984944"/>
              <a:gd name="connsiteY8" fmla="*/ 1271017 h 2279129"/>
              <a:gd name="connsiteX9" fmla="*/ 0 w 984944"/>
              <a:gd name="connsiteY9" fmla="*/ 2279129 h 2279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4944" h="2279129">
                <a:moveTo>
                  <a:pt x="984944" y="0"/>
                </a:moveTo>
                <a:lnTo>
                  <a:pt x="737294" y="57150"/>
                </a:lnTo>
                <a:lnTo>
                  <a:pt x="737294" y="57150"/>
                </a:lnTo>
                <a:cubicBezTo>
                  <a:pt x="700385" y="77391"/>
                  <a:pt x="579735" y="127794"/>
                  <a:pt x="515838" y="178594"/>
                </a:cubicBezTo>
                <a:cubicBezTo>
                  <a:pt x="451941" y="229394"/>
                  <a:pt x="398363" y="292894"/>
                  <a:pt x="353913" y="361950"/>
                </a:cubicBezTo>
                <a:cubicBezTo>
                  <a:pt x="309463" y="431006"/>
                  <a:pt x="277316" y="509587"/>
                  <a:pt x="249138" y="592931"/>
                </a:cubicBezTo>
                <a:cubicBezTo>
                  <a:pt x="220960" y="676275"/>
                  <a:pt x="195163" y="816372"/>
                  <a:pt x="184844" y="862013"/>
                </a:cubicBezTo>
                <a:cubicBezTo>
                  <a:pt x="174525" y="907654"/>
                  <a:pt x="194031" y="798608"/>
                  <a:pt x="187226" y="866775"/>
                </a:cubicBezTo>
                <a:cubicBezTo>
                  <a:pt x="180421" y="934942"/>
                  <a:pt x="175220" y="1035625"/>
                  <a:pt x="144016" y="1271017"/>
                </a:cubicBezTo>
                <a:cubicBezTo>
                  <a:pt x="112812" y="1506409"/>
                  <a:pt x="794" y="2276351"/>
                  <a:pt x="0" y="2279129"/>
                </a:cubicBezTo>
              </a:path>
            </a:pathLst>
          </a:cu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79512" y="4869160"/>
            <a:ext cx="87849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COURBE DE ROSEE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courbe obtenue en reliant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l’ensemble des points R où la 1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goutte de liquide apparaît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par compression isotherme.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7504" y="4509120"/>
            <a:ext cx="1991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3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b="1" i="1" u="sng" dirty="0" smtClean="0">
                <a:latin typeface="Times New Roman" pitchFamily="18" charset="0"/>
                <a:cs typeface="Times New Roman" pitchFamily="18" charset="0"/>
              </a:rPr>
              <a:t>Commentaires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4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23625" t="19320" r="22983" b="10961"/>
          <a:stretch>
            <a:fillRect/>
          </a:stretch>
        </p:blipFill>
        <p:spPr bwMode="auto">
          <a:xfrm>
            <a:off x="2638195" y="0"/>
            <a:ext cx="647030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07504" y="4869160"/>
            <a:ext cx="8928992" cy="19507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300"/>
              </a:spcAft>
            </a:pPr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79512" y="5661248"/>
            <a:ext cx="89644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COURBE D’EBULLITION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courbe obtenue en reliant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l’ensemble des points E où la dernière bulle de gaz disparaît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par compression isotherme.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179512" y="6381328"/>
            <a:ext cx="871296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COURBE DE SATURATION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Courbe de rosée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courbe d’ébullition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4350363" y="2082800"/>
            <a:ext cx="4102100" cy="2273300"/>
          </a:xfrm>
          <a:custGeom>
            <a:avLst/>
            <a:gdLst>
              <a:gd name="connsiteX0" fmla="*/ 0 w 4102100"/>
              <a:gd name="connsiteY0" fmla="*/ 0 h 2273300"/>
              <a:gd name="connsiteX1" fmla="*/ 1168400 w 4102100"/>
              <a:gd name="connsiteY1" fmla="*/ 381000 h 2273300"/>
              <a:gd name="connsiteX2" fmla="*/ 2019300 w 4102100"/>
              <a:gd name="connsiteY2" fmla="*/ 876300 h 2273300"/>
              <a:gd name="connsiteX3" fmla="*/ 3048000 w 4102100"/>
              <a:gd name="connsiteY3" fmla="*/ 1511300 h 2273300"/>
              <a:gd name="connsiteX4" fmla="*/ 4102100 w 4102100"/>
              <a:gd name="connsiteY4" fmla="*/ 2273300 h 2273300"/>
              <a:gd name="connsiteX0" fmla="*/ 0 w 4102100"/>
              <a:gd name="connsiteY0" fmla="*/ 0 h 2273300"/>
              <a:gd name="connsiteX1" fmla="*/ 520080 w 4102100"/>
              <a:gd name="connsiteY1" fmla="*/ 122064 h 2273300"/>
              <a:gd name="connsiteX2" fmla="*/ 1168400 w 4102100"/>
              <a:gd name="connsiteY2" fmla="*/ 381000 h 2273300"/>
              <a:gd name="connsiteX3" fmla="*/ 2019300 w 4102100"/>
              <a:gd name="connsiteY3" fmla="*/ 876300 h 2273300"/>
              <a:gd name="connsiteX4" fmla="*/ 3048000 w 4102100"/>
              <a:gd name="connsiteY4" fmla="*/ 1511300 h 2273300"/>
              <a:gd name="connsiteX5" fmla="*/ 4102100 w 4102100"/>
              <a:gd name="connsiteY5" fmla="*/ 2273300 h 2273300"/>
              <a:gd name="connsiteX0" fmla="*/ 0 w 4102100"/>
              <a:gd name="connsiteY0" fmla="*/ 0 h 2273300"/>
              <a:gd name="connsiteX1" fmla="*/ 592088 w 4102100"/>
              <a:gd name="connsiteY1" fmla="*/ 122064 h 2273300"/>
              <a:gd name="connsiteX2" fmla="*/ 1168400 w 4102100"/>
              <a:gd name="connsiteY2" fmla="*/ 381000 h 2273300"/>
              <a:gd name="connsiteX3" fmla="*/ 2019300 w 4102100"/>
              <a:gd name="connsiteY3" fmla="*/ 876300 h 2273300"/>
              <a:gd name="connsiteX4" fmla="*/ 3048000 w 4102100"/>
              <a:gd name="connsiteY4" fmla="*/ 1511300 h 2273300"/>
              <a:gd name="connsiteX5" fmla="*/ 4102100 w 4102100"/>
              <a:gd name="connsiteY5" fmla="*/ 2273300 h 2273300"/>
              <a:gd name="connsiteX0" fmla="*/ 0 w 4102100"/>
              <a:gd name="connsiteY0" fmla="*/ 0 h 2273300"/>
              <a:gd name="connsiteX1" fmla="*/ 376064 w 4102100"/>
              <a:gd name="connsiteY1" fmla="*/ 50056 h 2273300"/>
              <a:gd name="connsiteX2" fmla="*/ 592088 w 4102100"/>
              <a:gd name="connsiteY2" fmla="*/ 122064 h 2273300"/>
              <a:gd name="connsiteX3" fmla="*/ 1168400 w 4102100"/>
              <a:gd name="connsiteY3" fmla="*/ 381000 h 2273300"/>
              <a:gd name="connsiteX4" fmla="*/ 2019300 w 4102100"/>
              <a:gd name="connsiteY4" fmla="*/ 876300 h 2273300"/>
              <a:gd name="connsiteX5" fmla="*/ 3048000 w 4102100"/>
              <a:gd name="connsiteY5" fmla="*/ 1511300 h 2273300"/>
              <a:gd name="connsiteX6" fmla="*/ 4102100 w 4102100"/>
              <a:gd name="connsiteY6" fmla="*/ 2273300 h 227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2100" h="2273300">
                <a:moveTo>
                  <a:pt x="0" y="0"/>
                </a:moveTo>
                <a:lnTo>
                  <a:pt x="376064" y="50056"/>
                </a:lnTo>
                <a:cubicBezTo>
                  <a:pt x="474745" y="70400"/>
                  <a:pt x="460032" y="66907"/>
                  <a:pt x="592088" y="122064"/>
                </a:cubicBezTo>
                <a:cubicBezTo>
                  <a:pt x="724144" y="177221"/>
                  <a:pt x="930531" y="255294"/>
                  <a:pt x="1168400" y="381000"/>
                </a:cubicBezTo>
                <a:cubicBezTo>
                  <a:pt x="1406269" y="506706"/>
                  <a:pt x="1706033" y="687917"/>
                  <a:pt x="2019300" y="876300"/>
                </a:cubicBezTo>
                <a:cubicBezTo>
                  <a:pt x="2332567" y="1064683"/>
                  <a:pt x="2700867" y="1278467"/>
                  <a:pt x="3048000" y="1511300"/>
                </a:cubicBezTo>
                <a:cubicBezTo>
                  <a:pt x="3395133" y="1744133"/>
                  <a:pt x="3748616" y="2008716"/>
                  <a:pt x="4102100" y="227330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/>
          <p:cNvSpPr/>
          <p:nvPr/>
        </p:nvSpPr>
        <p:spPr>
          <a:xfrm>
            <a:off x="3358275" y="2085975"/>
            <a:ext cx="984944" cy="2279129"/>
          </a:xfrm>
          <a:custGeom>
            <a:avLst/>
            <a:gdLst>
              <a:gd name="connsiteX0" fmla="*/ 852487 w 852487"/>
              <a:gd name="connsiteY0" fmla="*/ 0 h 1278731"/>
              <a:gd name="connsiteX1" fmla="*/ 604837 w 852487"/>
              <a:gd name="connsiteY1" fmla="*/ 57150 h 1278731"/>
              <a:gd name="connsiteX2" fmla="*/ 604837 w 852487"/>
              <a:gd name="connsiteY2" fmla="*/ 57150 h 1278731"/>
              <a:gd name="connsiteX3" fmla="*/ 383381 w 852487"/>
              <a:gd name="connsiteY3" fmla="*/ 178594 h 1278731"/>
              <a:gd name="connsiteX4" fmla="*/ 221456 w 852487"/>
              <a:gd name="connsiteY4" fmla="*/ 361950 h 1278731"/>
              <a:gd name="connsiteX5" fmla="*/ 116681 w 852487"/>
              <a:gd name="connsiteY5" fmla="*/ 592931 h 1278731"/>
              <a:gd name="connsiteX6" fmla="*/ 52387 w 852487"/>
              <a:gd name="connsiteY6" fmla="*/ 862013 h 1278731"/>
              <a:gd name="connsiteX7" fmla="*/ 54769 w 852487"/>
              <a:gd name="connsiteY7" fmla="*/ 866775 h 1278731"/>
              <a:gd name="connsiteX8" fmla="*/ 0 w 852487"/>
              <a:gd name="connsiteY8" fmla="*/ 1278731 h 1278731"/>
              <a:gd name="connsiteX0" fmla="*/ 922064 w 922064"/>
              <a:gd name="connsiteY0" fmla="*/ 0 h 1278731"/>
              <a:gd name="connsiteX1" fmla="*/ 674414 w 922064"/>
              <a:gd name="connsiteY1" fmla="*/ 57150 h 1278731"/>
              <a:gd name="connsiteX2" fmla="*/ 674414 w 922064"/>
              <a:gd name="connsiteY2" fmla="*/ 57150 h 1278731"/>
              <a:gd name="connsiteX3" fmla="*/ 452958 w 922064"/>
              <a:gd name="connsiteY3" fmla="*/ 178594 h 1278731"/>
              <a:gd name="connsiteX4" fmla="*/ 291033 w 922064"/>
              <a:gd name="connsiteY4" fmla="*/ 361950 h 1278731"/>
              <a:gd name="connsiteX5" fmla="*/ 186258 w 922064"/>
              <a:gd name="connsiteY5" fmla="*/ 592931 h 1278731"/>
              <a:gd name="connsiteX6" fmla="*/ 121964 w 922064"/>
              <a:gd name="connsiteY6" fmla="*/ 862013 h 1278731"/>
              <a:gd name="connsiteX7" fmla="*/ 124346 w 922064"/>
              <a:gd name="connsiteY7" fmla="*/ 866775 h 1278731"/>
              <a:gd name="connsiteX8" fmla="*/ 9128 w 922064"/>
              <a:gd name="connsiteY8" fmla="*/ 1199009 h 1278731"/>
              <a:gd name="connsiteX9" fmla="*/ 69577 w 922064"/>
              <a:gd name="connsiteY9" fmla="*/ 1278731 h 1278731"/>
              <a:gd name="connsiteX0" fmla="*/ 932139 w 932139"/>
              <a:gd name="connsiteY0" fmla="*/ 0 h 2279129"/>
              <a:gd name="connsiteX1" fmla="*/ 684489 w 932139"/>
              <a:gd name="connsiteY1" fmla="*/ 57150 h 2279129"/>
              <a:gd name="connsiteX2" fmla="*/ 684489 w 932139"/>
              <a:gd name="connsiteY2" fmla="*/ 57150 h 2279129"/>
              <a:gd name="connsiteX3" fmla="*/ 463033 w 932139"/>
              <a:gd name="connsiteY3" fmla="*/ 178594 h 2279129"/>
              <a:gd name="connsiteX4" fmla="*/ 301108 w 932139"/>
              <a:gd name="connsiteY4" fmla="*/ 361950 h 2279129"/>
              <a:gd name="connsiteX5" fmla="*/ 196333 w 932139"/>
              <a:gd name="connsiteY5" fmla="*/ 592931 h 2279129"/>
              <a:gd name="connsiteX6" fmla="*/ 132039 w 932139"/>
              <a:gd name="connsiteY6" fmla="*/ 862013 h 2279129"/>
              <a:gd name="connsiteX7" fmla="*/ 134421 w 932139"/>
              <a:gd name="connsiteY7" fmla="*/ 866775 h 2279129"/>
              <a:gd name="connsiteX8" fmla="*/ 19203 w 932139"/>
              <a:gd name="connsiteY8" fmla="*/ 1199009 h 2279129"/>
              <a:gd name="connsiteX9" fmla="*/ 19203 w 932139"/>
              <a:gd name="connsiteY9" fmla="*/ 2279129 h 2279129"/>
              <a:gd name="connsiteX0" fmla="*/ 912936 w 912936"/>
              <a:gd name="connsiteY0" fmla="*/ 0 h 2279129"/>
              <a:gd name="connsiteX1" fmla="*/ 665286 w 912936"/>
              <a:gd name="connsiteY1" fmla="*/ 57150 h 2279129"/>
              <a:gd name="connsiteX2" fmla="*/ 665286 w 912936"/>
              <a:gd name="connsiteY2" fmla="*/ 57150 h 2279129"/>
              <a:gd name="connsiteX3" fmla="*/ 443830 w 912936"/>
              <a:gd name="connsiteY3" fmla="*/ 178594 h 2279129"/>
              <a:gd name="connsiteX4" fmla="*/ 281905 w 912936"/>
              <a:gd name="connsiteY4" fmla="*/ 361950 h 2279129"/>
              <a:gd name="connsiteX5" fmla="*/ 177130 w 912936"/>
              <a:gd name="connsiteY5" fmla="*/ 592931 h 2279129"/>
              <a:gd name="connsiteX6" fmla="*/ 112836 w 912936"/>
              <a:gd name="connsiteY6" fmla="*/ 862013 h 2279129"/>
              <a:gd name="connsiteX7" fmla="*/ 115218 w 912936"/>
              <a:gd name="connsiteY7" fmla="*/ 866775 h 2279129"/>
              <a:gd name="connsiteX8" fmla="*/ 72009 w 912936"/>
              <a:gd name="connsiteY8" fmla="*/ 1271017 h 2279129"/>
              <a:gd name="connsiteX9" fmla="*/ 0 w 912936"/>
              <a:gd name="connsiteY9" fmla="*/ 2279129 h 2279129"/>
              <a:gd name="connsiteX0" fmla="*/ 912936 w 912936"/>
              <a:gd name="connsiteY0" fmla="*/ 0 h 2279129"/>
              <a:gd name="connsiteX1" fmla="*/ 665286 w 912936"/>
              <a:gd name="connsiteY1" fmla="*/ 57150 h 2279129"/>
              <a:gd name="connsiteX2" fmla="*/ 665286 w 912936"/>
              <a:gd name="connsiteY2" fmla="*/ 57150 h 2279129"/>
              <a:gd name="connsiteX3" fmla="*/ 443830 w 912936"/>
              <a:gd name="connsiteY3" fmla="*/ 178594 h 2279129"/>
              <a:gd name="connsiteX4" fmla="*/ 281905 w 912936"/>
              <a:gd name="connsiteY4" fmla="*/ 361950 h 2279129"/>
              <a:gd name="connsiteX5" fmla="*/ 177130 w 912936"/>
              <a:gd name="connsiteY5" fmla="*/ 592931 h 2279129"/>
              <a:gd name="connsiteX6" fmla="*/ 112836 w 912936"/>
              <a:gd name="connsiteY6" fmla="*/ 862013 h 2279129"/>
              <a:gd name="connsiteX7" fmla="*/ 115218 w 912936"/>
              <a:gd name="connsiteY7" fmla="*/ 866775 h 2279129"/>
              <a:gd name="connsiteX8" fmla="*/ 72009 w 912936"/>
              <a:gd name="connsiteY8" fmla="*/ 1271017 h 2279129"/>
              <a:gd name="connsiteX9" fmla="*/ 0 w 912936"/>
              <a:gd name="connsiteY9" fmla="*/ 2279129 h 2279129"/>
              <a:gd name="connsiteX0" fmla="*/ 912936 w 912936"/>
              <a:gd name="connsiteY0" fmla="*/ 0 h 2279129"/>
              <a:gd name="connsiteX1" fmla="*/ 665286 w 912936"/>
              <a:gd name="connsiteY1" fmla="*/ 57150 h 2279129"/>
              <a:gd name="connsiteX2" fmla="*/ 665286 w 912936"/>
              <a:gd name="connsiteY2" fmla="*/ 57150 h 2279129"/>
              <a:gd name="connsiteX3" fmla="*/ 443830 w 912936"/>
              <a:gd name="connsiteY3" fmla="*/ 178594 h 2279129"/>
              <a:gd name="connsiteX4" fmla="*/ 281905 w 912936"/>
              <a:gd name="connsiteY4" fmla="*/ 361950 h 2279129"/>
              <a:gd name="connsiteX5" fmla="*/ 177130 w 912936"/>
              <a:gd name="connsiteY5" fmla="*/ 592931 h 2279129"/>
              <a:gd name="connsiteX6" fmla="*/ 112836 w 912936"/>
              <a:gd name="connsiteY6" fmla="*/ 862013 h 2279129"/>
              <a:gd name="connsiteX7" fmla="*/ 115218 w 912936"/>
              <a:gd name="connsiteY7" fmla="*/ 866775 h 2279129"/>
              <a:gd name="connsiteX8" fmla="*/ 72009 w 912936"/>
              <a:gd name="connsiteY8" fmla="*/ 1271017 h 2279129"/>
              <a:gd name="connsiteX9" fmla="*/ 0 w 912936"/>
              <a:gd name="connsiteY9" fmla="*/ 2279129 h 2279129"/>
              <a:gd name="connsiteX0" fmla="*/ 984944 w 984944"/>
              <a:gd name="connsiteY0" fmla="*/ 0 h 2279129"/>
              <a:gd name="connsiteX1" fmla="*/ 737294 w 984944"/>
              <a:gd name="connsiteY1" fmla="*/ 57150 h 2279129"/>
              <a:gd name="connsiteX2" fmla="*/ 737294 w 984944"/>
              <a:gd name="connsiteY2" fmla="*/ 57150 h 2279129"/>
              <a:gd name="connsiteX3" fmla="*/ 515838 w 984944"/>
              <a:gd name="connsiteY3" fmla="*/ 178594 h 2279129"/>
              <a:gd name="connsiteX4" fmla="*/ 353913 w 984944"/>
              <a:gd name="connsiteY4" fmla="*/ 361950 h 2279129"/>
              <a:gd name="connsiteX5" fmla="*/ 249138 w 984944"/>
              <a:gd name="connsiteY5" fmla="*/ 592931 h 2279129"/>
              <a:gd name="connsiteX6" fmla="*/ 184844 w 984944"/>
              <a:gd name="connsiteY6" fmla="*/ 862013 h 2279129"/>
              <a:gd name="connsiteX7" fmla="*/ 187226 w 984944"/>
              <a:gd name="connsiteY7" fmla="*/ 866775 h 2279129"/>
              <a:gd name="connsiteX8" fmla="*/ 144017 w 984944"/>
              <a:gd name="connsiteY8" fmla="*/ 1271017 h 2279129"/>
              <a:gd name="connsiteX9" fmla="*/ 0 w 984944"/>
              <a:gd name="connsiteY9" fmla="*/ 2279129 h 2279129"/>
              <a:gd name="connsiteX0" fmla="*/ 984944 w 984944"/>
              <a:gd name="connsiteY0" fmla="*/ 0 h 2279129"/>
              <a:gd name="connsiteX1" fmla="*/ 737294 w 984944"/>
              <a:gd name="connsiteY1" fmla="*/ 57150 h 2279129"/>
              <a:gd name="connsiteX2" fmla="*/ 737294 w 984944"/>
              <a:gd name="connsiteY2" fmla="*/ 57150 h 2279129"/>
              <a:gd name="connsiteX3" fmla="*/ 515838 w 984944"/>
              <a:gd name="connsiteY3" fmla="*/ 178594 h 2279129"/>
              <a:gd name="connsiteX4" fmla="*/ 353913 w 984944"/>
              <a:gd name="connsiteY4" fmla="*/ 361950 h 2279129"/>
              <a:gd name="connsiteX5" fmla="*/ 249138 w 984944"/>
              <a:gd name="connsiteY5" fmla="*/ 592931 h 2279129"/>
              <a:gd name="connsiteX6" fmla="*/ 184844 w 984944"/>
              <a:gd name="connsiteY6" fmla="*/ 862013 h 2279129"/>
              <a:gd name="connsiteX7" fmla="*/ 187226 w 984944"/>
              <a:gd name="connsiteY7" fmla="*/ 866775 h 2279129"/>
              <a:gd name="connsiteX8" fmla="*/ 144016 w 984944"/>
              <a:gd name="connsiteY8" fmla="*/ 1271017 h 2279129"/>
              <a:gd name="connsiteX9" fmla="*/ 0 w 984944"/>
              <a:gd name="connsiteY9" fmla="*/ 2279129 h 2279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4944" h="2279129">
                <a:moveTo>
                  <a:pt x="984944" y="0"/>
                </a:moveTo>
                <a:lnTo>
                  <a:pt x="737294" y="57150"/>
                </a:lnTo>
                <a:lnTo>
                  <a:pt x="737294" y="57150"/>
                </a:lnTo>
                <a:cubicBezTo>
                  <a:pt x="700385" y="77391"/>
                  <a:pt x="579735" y="127794"/>
                  <a:pt x="515838" y="178594"/>
                </a:cubicBezTo>
                <a:cubicBezTo>
                  <a:pt x="451941" y="229394"/>
                  <a:pt x="398363" y="292894"/>
                  <a:pt x="353913" y="361950"/>
                </a:cubicBezTo>
                <a:cubicBezTo>
                  <a:pt x="309463" y="431006"/>
                  <a:pt x="277316" y="509587"/>
                  <a:pt x="249138" y="592931"/>
                </a:cubicBezTo>
                <a:cubicBezTo>
                  <a:pt x="220960" y="676275"/>
                  <a:pt x="195163" y="816372"/>
                  <a:pt x="184844" y="862013"/>
                </a:cubicBezTo>
                <a:cubicBezTo>
                  <a:pt x="174525" y="907654"/>
                  <a:pt x="194031" y="798608"/>
                  <a:pt x="187226" y="866775"/>
                </a:cubicBezTo>
                <a:cubicBezTo>
                  <a:pt x="180421" y="934942"/>
                  <a:pt x="175220" y="1035625"/>
                  <a:pt x="144016" y="1271017"/>
                </a:cubicBezTo>
                <a:cubicBezTo>
                  <a:pt x="112812" y="1506409"/>
                  <a:pt x="794" y="2276351"/>
                  <a:pt x="0" y="2279129"/>
                </a:cubicBezTo>
              </a:path>
            </a:pathLst>
          </a:cu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79512" y="4869160"/>
            <a:ext cx="87849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COURBE DE ROSEE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courbe obtenue en reliant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l’ensemble des points R où la 1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goutte de liquide apparaît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par compression isotherme.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7504" y="4509120"/>
            <a:ext cx="1991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3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b="1" i="1" u="sng" dirty="0" smtClean="0">
                <a:latin typeface="Times New Roman" pitchFamily="18" charset="0"/>
                <a:cs typeface="Times New Roman" pitchFamily="18" charset="0"/>
              </a:rPr>
              <a:t>Commentaires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0"/>
            <a:ext cx="255577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7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Positionner les phases « liquide » et « gaz » dans le diagramme de Clapeyron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ci-contre.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995936" y="3068960"/>
            <a:ext cx="2232248" cy="432048"/>
          </a:xfrm>
          <a:prstGeom prst="rect">
            <a:avLst/>
          </a:prstGeom>
          <a:solidFill>
            <a:srgbClr val="FABF8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Liquide + Gaz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7668344" y="3356992"/>
            <a:ext cx="903263" cy="432047"/>
          </a:xfrm>
          <a:prstGeom prst="rect">
            <a:avLst/>
          </a:prstGeom>
          <a:solidFill>
            <a:srgbClr val="FABF8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2987824" y="1556792"/>
            <a:ext cx="1229975" cy="432048"/>
          </a:xfrm>
          <a:prstGeom prst="rect">
            <a:avLst/>
          </a:prstGeom>
          <a:solidFill>
            <a:srgbClr val="FABF8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Liquide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1988840"/>
            <a:ext cx="26277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8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Décrire le système quand il est au point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au point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puis au point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3" grpId="0"/>
      <p:bldP spid="18" grpId="0" animBg="1"/>
      <p:bldP spid="19" grpId="0" animBg="1"/>
      <p:bldP spid="20" grpId="0" animBg="1"/>
      <p:bldP spid="593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23625" t="19320" r="22983" b="10961"/>
          <a:stretch>
            <a:fillRect/>
          </a:stretch>
        </p:blipFill>
        <p:spPr bwMode="auto">
          <a:xfrm>
            <a:off x="2638195" y="0"/>
            <a:ext cx="647030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rme libre 12"/>
          <p:cNvSpPr/>
          <p:nvPr/>
        </p:nvSpPr>
        <p:spPr>
          <a:xfrm>
            <a:off x="4350363" y="2082800"/>
            <a:ext cx="4102100" cy="2273300"/>
          </a:xfrm>
          <a:custGeom>
            <a:avLst/>
            <a:gdLst>
              <a:gd name="connsiteX0" fmla="*/ 0 w 4102100"/>
              <a:gd name="connsiteY0" fmla="*/ 0 h 2273300"/>
              <a:gd name="connsiteX1" fmla="*/ 1168400 w 4102100"/>
              <a:gd name="connsiteY1" fmla="*/ 381000 h 2273300"/>
              <a:gd name="connsiteX2" fmla="*/ 2019300 w 4102100"/>
              <a:gd name="connsiteY2" fmla="*/ 876300 h 2273300"/>
              <a:gd name="connsiteX3" fmla="*/ 3048000 w 4102100"/>
              <a:gd name="connsiteY3" fmla="*/ 1511300 h 2273300"/>
              <a:gd name="connsiteX4" fmla="*/ 4102100 w 4102100"/>
              <a:gd name="connsiteY4" fmla="*/ 2273300 h 2273300"/>
              <a:gd name="connsiteX0" fmla="*/ 0 w 4102100"/>
              <a:gd name="connsiteY0" fmla="*/ 0 h 2273300"/>
              <a:gd name="connsiteX1" fmla="*/ 520080 w 4102100"/>
              <a:gd name="connsiteY1" fmla="*/ 122064 h 2273300"/>
              <a:gd name="connsiteX2" fmla="*/ 1168400 w 4102100"/>
              <a:gd name="connsiteY2" fmla="*/ 381000 h 2273300"/>
              <a:gd name="connsiteX3" fmla="*/ 2019300 w 4102100"/>
              <a:gd name="connsiteY3" fmla="*/ 876300 h 2273300"/>
              <a:gd name="connsiteX4" fmla="*/ 3048000 w 4102100"/>
              <a:gd name="connsiteY4" fmla="*/ 1511300 h 2273300"/>
              <a:gd name="connsiteX5" fmla="*/ 4102100 w 4102100"/>
              <a:gd name="connsiteY5" fmla="*/ 2273300 h 2273300"/>
              <a:gd name="connsiteX0" fmla="*/ 0 w 4102100"/>
              <a:gd name="connsiteY0" fmla="*/ 0 h 2273300"/>
              <a:gd name="connsiteX1" fmla="*/ 592088 w 4102100"/>
              <a:gd name="connsiteY1" fmla="*/ 122064 h 2273300"/>
              <a:gd name="connsiteX2" fmla="*/ 1168400 w 4102100"/>
              <a:gd name="connsiteY2" fmla="*/ 381000 h 2273300"/>
              <a:gd name="connsiteX3" fmla="*/ 2019300 w 4102100"/>
              <a:gd name="connsiteY3" fmla="*/ 876300 h 2273300"/>
              <a:gd name="connsiteX4" fmla="*/ 3048000 w 4102100"/>
              <a:gd name="connsiteY4" fmla="*/ 1511300 h 2273300"/>
              <a:gd name="connsiteX5" fmla="*/ 4102100 w 4102100"/>
              <a:gd name="connsiteY5" fmla="*/ 2273300 h 2273300"/>
              <a:gd name="connsiteX0" fmla="*/ 0 w 4102100"/>
              <a:gd name="connsiteY0" fmla="*/ 0 h 2273300"/>
              <a:gd name="connsiteX1" fmla="*/ 376064 w 4102100"/>
              <a:gd name="connsiteY1" fmla="*/ 50056 h 2273300"/>
              <a:gd name="connsiteX2" fmla="*/ 592088 w 4102100"/>
              <a:gd name="connsiteY2" fmla="*/ 122064 h 2273300"/>
              <a:gd name="connsiteX3" fmla="*/ 1168400 w 4102100"/>
              <a:gd name="connsiteY3" fmla="*/ 381000 h 2273300"/>
              <a:gd name="connsiteX4" fmla="*/ 2019300 w 4102100"/>
              <a:gd name="connsiteY4" fmla="*/ 876300 h 2273300"/>
              <a:gd name="connsiteX5" fmla="*/ 3048000 w 4102100"/>
              <a:gd name="connsiteY5" fmla="*/ 1511300 h 2273300"/>
              <a:gd name="connsiteX6" fmla="*/ 4102100 w 4102100"/>
              <a:gd name="connsiteY6" fmla="*/ 2273300 h 227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2100" h="2273300">
                <a:moveTo>
                  <a:pt x="0" y="0"/>
                </a:moveTo>
                <a:lnTo>
                  <a:pt x="376064" y="50056"/>
                </a:lnTo>
                <a:cubicBezTo>
                  <a:pt x="474745" y="70400"/>
                  <a:pt x="460032" y="66907"/>
                  <a:pt x="592088" y="122064"/>
                </a:cubicBezTo>
                <a:cubicBezTo>
                  <a:pt x="724144" y="177221"/>
                  <a:pt x="930531" y="255294"/>
                  <a:pt x="1168400" y="381000"/>
                </a:cubicBezTo>
                <a:cubicBezTo>
                  <a:pt x="1406269" y="506706"/>
                  <a:pt x="1706033" y="687917"/>
                  <a:pt x="2019300" y="876300"/>
                </a:cubicBezTo>
                <a:cubicBezTo>
                  <a:pt x="2332567" y="1064683"/>
                  <a:pt x="2700867" y="1278467"/>
                  <a:pt x="3048000" y="1511300"/>
                </a:cubicBezTo>
                <a:cubicBezTo>
                  <a:pt x="3395133" y="1744133"/>
                  <a:pt x="3748616" y="2008716"/>
                  <a:pt x="4102100" y="227330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/>
          <p:cNvSpPr/>
          <p:nvPr/>
        </p:nvSpPr>
        <p:spPr>
          <a:xfrm>
            <a:off x="3358275" y="2085975"/>
            <a:ext cx="984944" cy="2279129"/>
          </a:xfrm>
          <a:custGeom>
            <a:avLst/>
            <a:gdLst>
              <a:gd name="connsiteX0" fmla="*/ 852487 w 852487"/>
              <a:gd name="connsiteY0" fmla="*/ 0 h 1278731"/>
              <a:gd name="connsiteX1" fmla="*/ 604837 w 852487"/>
              <a:gd name="connsiteY1" fmla="*/ 57150 h 1278731"/>
              <a:gd name="connsiteX2" fmla="*/ 604837 w 852487"/>
              <a:gd name="connsiteY2" fmla="*/ 57150 h 1278731"/>
              <a:gd name="connsiteX3" fmla="*/ 383381 w 852487"/>
              <a:gd name="connsiteY3" fmla="*/ 178594 h 1278731"/>
              <a:gd name="connsiteX4" fmla="*/ 221456 w 852487"/>
              <a:gd name="connsiteY4" fmla="*/ 361950 h 1278731"/>
              <a:gd name="connsiteX5" fmla="*/ 116681 w 852487"/>
              <a:gd name="connsiteY5" fmla="*/ 592931 h 1278731"/>
              <a:gd name="connsiteX6" fmla="*/ 52387 w 852487"/>
              <a:gd name="connsiteY6" fmla="*/ 862013 h 1278731"/>
              <a:gd name="connsiteX7" fmla="*/ 54769 w 852487"/>
              <a:gd name="connsiteY7" fmla="*/ 866775 h 1278731"/>
              <a:gd name="connsiteX8" fmla="*/ 0 w 852487"/>
              <a:gd name="connsiteY8" fmla="*/ 1278731 h 1278731"/>
              <a:gd name="connsiteX0" fmla="*/ 922064 w 922064"/>
              <a:gd name="connsiteY0" fmla="*/ 0 h 1278731"/>
              <a:gd name="connsiteX1" fmla="*/ 674414 w 922064"/>
              <a:gd name="connsiteY1" fmla="*/ 57150 h 1278731"/>
              <a:gd name="connsiteX2" fmla="*/ 674414 w 922064"/>
              <a:gd name="connsiteY2" fmla="*/ 57150 h 1278731"/>
              <a:gd name="connsiteX3" fmla="*/ 452958 w 922064"/>
              <a:gd name="connsiteY3" fmla="*/ 178594 h 1278731"/>
              <a:gd name="connsiteX4" fmla="*/ 291033 w 922064"/>
              <a:gd name="connsiteY4" fmla="*/ 361950 h 1278731"/>
              <a:gd name="connsiteX5" fmla="*/ 186258 w 922064"/>
              <a:gd name="connsiteY5" fmla="*/ 592931 h 1278731"/>
              <a:gd name="connsiteX6" fmla="*/ 121964 w 922064"/>
              <a:gd name="connsiteY6" fmla="*/ 862013 h 1278731"/>
              <a:gd name="connsiteX7" fmla="*/ 124346 w 922064"/>
              <a:gd name="connsiteY7" fmla="*/ 866775 h 1278731"/>
              <a:gd name="connsiteX8" fmla="*/ 9128 w 922064"/>
              <a:gd name="connsiteY8" fmla="*/ 1199009 h 1278731"/>
              <a:gd name="connsiteX9" fmla="*/ 69577 w 922064"/>
              <a:gd name="connsiteY9" fmla="*/ 1278731 h 1278731"/>
              <a:gd name="connsiteX0" fmla="*/ 932139 w 932139"/>
              <a:gd name="connsiteY0" fmla="*/ 0 h 2279129"/>
              <a:gd name="connsiteX1" fmla="*/ 684489 w 932139"/>
              <a:gd name="connsiteY1" fmla="*/ 57150 h 2279129"/>
              <a:gd name="connsiteX2" fmla="*/ 684489 w 932139"/>
              <a:gd name="connsiteY2" fmla="*/ 57150 h 2279129"/>
              <a:gd name="connsiteX3" fmla="*/ 463033 w 932139"/>
              <a:gd name="connsiteY3" fmla="*/ 178594 h 2279129"/>
              <a:gd name="connsiteX4" fmla="*/ 301108 w 932139"/>
              <a:gd name="connsiteY4" fmla="*/ 361950 h 2279129"/>
              <a:gd name="connsiteX5" fmla="*/ 196333 w 932139"/>
              <a:gd name="connsiteY5" fmla="*/ 592931 h 2279129"/>
              <a:gd name="connsiteX6" fmla="*/ 132039 w 932139"/>
              <a:gd name="connsiteY6" fmla="*/ 862013 h 2279129"/>
              <a:gd name="connsiteX7" fmla="*/ 134421 w 932139"/>
              <a:gd name="connsiteY7" fmla="*/ 866775 h 2279129"/>
              <a:gd name="connsiteX8" fmla="*/ 19203 w 932139"/>
              <a:gd name="connsiteY8" fmla="*/ 1199009 h 2279129"/>
              <a:gd name="connsiteX9" fmla="*/ 19203 w 932139"/>
              <a:gd name="connsiteY9" fmla="*/ 2279129 h 2279129"/>
              <a:gd name="connsiteX0" fmla="*/ 912936 w 912936"/>
              <a:gd name="connsiteY0" fmla="*/ 0 h 2279129"/>
              <a:gd name="connsiteX1" fmla="*/ 665286 w 912936"/>
              <a:gd name="connsiteY1" fmla="*/ 57150 h 2279129"/>
              <a:gd name="connsiteX2" fmla="*/ 665286 w 912936"/>
              <a:gd name="connsiteY2" fmla="*/ 57150 h 2279129"/>
              <a:gd name="connsiteX3" fmla="*/ 443830 w 912936"/>
              <a:gd name="connsiteY3" fmla="*/ 178594 h 2279129"/>
              <a:gd name="connsiteX4" fmla="*/ 281905 w 912936"/>
              <a:gd name="connsiteY4" fmla="*/ 361950 h 2279129"/>
              <a:gd name="connsiteX5" fmla="*/ 177130 w 912936"/>
              <a:gd name="connsiteY5" fmla="*/ 592931 h 2279129"/>
              <a:gd name="connsiteX6" fmla="*/ 112836 w 912936"/>
              <a:gd name="connsiteY6" fmla="*/ 862013 h 2279129"/>
              <a:gd name="connsiteX7" fmla="*/ 115218 w 912936"/>
              <a:gd name="connsiteY7" fmla="*/ 866775 h 2279129"/>
              <a:gd name="connsiteX8" fmla="*/ 72009 w 912936"/>
              <a:gd name="connsiteY8" fmla="*/ 1271017 h 2279129"/>
              <a:gd name="connsiteX9" fmla="*/ 0 w 912936"/>
              <a:gd name="connsiteY9" fmla="*/ 2279129 h 2279129"/>
              <a:gd name="connsiteX0" fmla="*/ 912936 w 912936"/>
              <a:gd name="connsiteY0" fmla="*/ 0 h 2279129"/>
              <a:gd name="connsiteX1" fmla="*/ 665286 w 912936"/>
              <a:gd name="connsiteY1" fmla="*/ 57150 h 2279129"/>
              <a:gd name="connsiteX2" fmla="*/ 665286 w 912936"/>
              <a:gd name="connsiteY2" fmla="*/ 57150 h 2279129"/>
              <a:gd name="connsiteX3" fmla="*/ 443830 w 912936"/>
              <a:gd name="connsiteY3" fmla="*/ 178594 h 2279129"/>
              <a:gd name="connsiteX4" fmla="*/ 281905 w 912936"/>
              <a:gd name="connsiteY4" fmla="*/ 361950 h 2279129"/>
              <a:gd name="connsiteX5" fmla="*/ 177130 w 912936"/>
              <a:gd name="connsiteY5" fmla="*/ 592931 h 2279129"/>
              <a:gd name="connsiteX6" fmla="*/ 112836 w 912936"/>
              <a:gd name="connsiteY6" fmla="*/ 862013 h 2279129"/>
              <a:gd name="connsiteX7" fmla="*/ 115218 w 912936"/>
              <a:gd name="connsiteY7" fmla="*/ 866775 h 2279129"/>
              <a:gd name="connsiteX8" fmla="*/ 72009 w 912936"/>
              <a:gd name="connsiteY8" fmla="*/ 1271017 h 2279129"/>
              <a:gd name="connsiteX9" fmla="*/ 0 w 912936"/>
              <a:gd name="connsiteY9" fmla="*/ 2279129 h 2279129"/>
              <a:gd name="connsiteX0" fmla="*/ 912936 w 912936"/>
              <a:gd name="connsiteY0" fmla="*/ 0 h 2279129"/>
              <a:gd name="connsiteX1" fmla="*/ 665286 w 912936"/>
              <a:gd name="connsiteY1" fmla="*/ 57150 h 2279129"/>
              <a:gd name="connsiteX2" fmla="*/ 665286 w 912936"/>
              <a:gd name="connsiteY2" fmla="*/ 57150 h 2279129"/>
              <a:gd name="connsiteX3" fmla="*/ 443830 w 912936"/>
              <a:gd name="connsiteY3" fmla="*/ 178594 h 2279129"/>
              <a:gd name="connsiteX4" fmla="*/ 281905 w 912936"/>
              <a:gd name="connsiteY4" fmla="*/ 361950 h 2279129"/>
              <a:gd name="connsiteX5" fmla="*/ 177130 w 912936"/>
              <a:gd name="connsiteY5" fmla="*/ 592931 h 2279129"/>
              <a:gd name="connsiteX6" fmla="*/ 112836 w 912936"/>
              <a:gd name="connsiteY6" fmla="*/ 862013 h 2279129"/>
              <a:gd name="connsiteX7" fmla="*/ 115218 w 912936"/>
              <a:gd name="connsiteY7" fmla="*/ 866775 h 2279129"/>
              <a:gd name="connsiteX8" fmla="*/ 72009 w 912936"/>
              <a:gd name="connsiteY8" fmla="*/ 1271017 h 2279129"/>
              <a:gd name="connsiteX9" fmla="*/ 0 w 912936"/>
              <a:gd name="connsiteY9" fmla="*/ 2279129 h 2279129"/>
              <a:gd name="connsiteX0" fmla="*/ 984944 w 984944"/>
              <a:gd name="connsiteY0" fmla="*/ 0 h 2279129"/>
              <a:gd name="connsiteX1" fmla="*/ 737294 w 984944"/>
              <a:gd name="connsiteY1" fmla="*/ 57150 h 2279129"/>
              <a:gd name="connsiteX2" fmla="*/ 737294 w 984944"/>
              <a:gd name="connsiteY2" fmla="*/ 57150 h 2279129"/>
              <a:gd name="connsiteX3" fmla="*/ 515838 w 984944"/>
              <a:gd name="connsiteY3" fmla="*/ 178594 h 2279129"/>
              <a:gd name="connsiteX4" fmla="*/ 353913 w 984944"/>
              <a:gd name="connsiteY4" fmla="*/ 361950 h 2279129"/>
              <a:gd name="connsiteX5" fmla="*/ 249138 w 984944"/>
              <a:gd name="connsiteY5" fmla="*/ 592931 h 2279129"/>
              <a:gd name="connsiteX6" fmla="*/ 184844 w 984944"/>
              <a:gd name="connsiteY6" fmla="*/ 862013 h 2279129"/>
              <a:gd name="connsiteX7" fmla="*/ 187226 w 984944"/>
              <a:gd name="connsiteY7" fmla="*/ 866775 h 2279129"/>
              <a:gd name="connsiteX8" fmla="*/ 144017 w 984944"/>
              <a:gd name="connsiteY8" fmla="*/ 1271017 h 2279129"/>
              <a:gd name="connsiteX9" fmla="*/ 0 w 984944"/>
              <a:gd name="connsiteY9" fmla="*/ 2279129 h 2279129"/>
              <a:gd name="connsiteX0" fmla="*/ 984944 w 984944"/>
              <a:gd name="connsiteY0" fmla="*/ 0 h 2279129"/>
              <a:gd name="connsiteX1" fmla="*/ 737294 w 984944"/>
              <a:gd name="connsiteY1" fmla="*/ 57150 h 2279129"/>
              <a:gd name="connsiteX2" fmla="*/ 737294 w 984944"/>
              <a:gd name="connsiteY2" fmla="*/ 57150 h 2279129"/>
              <a:gd name="connsiteX3" fmla="*/ 515838 w 984944"/>
              <a:gd name="connsiteY3" fmla="*/ 178594 h 2279129"/>
              <a:gd name="connsiteX4" fmla="*/ 353913 w 984944"/>
              <a:gd name="connsiteY4" fmla="*/ 361950 h 2279129"/>
              <a:gd name="connsiteX5" fmla="*/ 249138 w 984944"/>
              <a:gd name="connsiteY5" fmla="*/ 592931 h 2279129"/>
              <a:gd name="connsiteX6" fmla="*/ 184844 w 984944"/>
              <a:gd name="connsiteY6" fmla="*/ 862013 h 2279129"/>
              <a:gd name="connsiteX7" fmla="*/ 187226 w 984944"/>
              <a:gd name="connsiteY7" fmla="*/ 866775 h 2279129"/>
              <a:gd name="connsiteX8" fmla="*/ 144016 w 984944"/>
              <a:gd name="connsiteY8" fmla="*/ 1271017 h 2279129"/>
              <a:gd name="connsiteX9" fmla="*/ 0 w 984944"/>
              <a:gd name="connsiteY9" fmla="*/ 2279129 h 2279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4944" h="2279129">
                <a:moveTo>
                  <a:pt x="984944" y="0"/>
                </a:moveTo>
                <a:lnTo>
                  <a:pt x="737294" y="57150"/>
                </a:lnTo>
                <a:lnTo>
                  <a:pt x="737294" y="57150"/>
                </a:lnTo>
                <a:cubicBezTo>
                  <a:pt x="700385" y="77391"/>
                  <a:pt x="579735" y="127794"/>
                  <a:pt x="515838" y="178594"/>
                </a:cubicBezTo>
                <a:cubicBezTo>
                  <a:pt x="451941" y="229394"/>
                  <a:pt x="398363" y="292894"/>
                  <a:pt x="353913" y="361950"/>
                </a:cubicBezTo>
                <a:cubicBezTo>
                  <a:pt x="309463" y="431006"/>
                  <a:pt x="277316" y="509587"/>
                  <a:pt x="249138" y="592931"/>
                </a:cubicBezTo>
                <a:cubicBezTo>
                  <a:pt x="220960" y="676275"/>
                  <a:pt x="195163" y="816372"/>
                  <a:pt x="184844" y="862013"/>
                </a:cubicBezTo>
                <a:cubicBezTo>
                  <a:pt x="174525" y="907654"/>
                  <a:pt x="194031" y="798608"/>
                  <a:pt x="187226" y="866775"/>
                </a:cubicBezTo>
                <a:cubicBezTo>
                  <a:pt x="180421" y="934942"/>
                  <a:pt x="175220" y="1035625"/>
                  <a:pt x="144016" y="1271017"/>
                </a:cubicBezTo>
                <a:cubicBezTo>
                  <a:pt x="112812" y="1506409"/>
                  <a:pt x="794" y="2276351"/>
                  <a:pt x="0" y="2279129"/>
                </a:cubicBezTo>
              </a:path>
            </a:pathLst>
          </a:cu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0"/>
            <a:ext cx="255577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7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Positionner les phases « liquide » et « gaz » dans le diagramme de Clapeyron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ci-contre.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995936" y="3068960"/>
            <a:ext cx="2232248" cy="432048"/>
          </a:xfrm>
          <a:prstGeom prst="rect">
            <a:avLst/>
          </a:prstGeom>
          <a:solidFill>
            <a:srgbClr val="FABF8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Liquide + Gaz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7668344" y="3356992"/>
            <a:ext cx="903263" cy="432047"/>
          </a:xfrm>
          <a:prstGeom prst="rect">
            <a:avLst/>
          </a:prstGeom>
          <a:solidFill>
            <a:srgbClr val="FABF8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2987824" y="1556792"/>
            <a:ext cx="1229975" cy="432048"/>
          </a:xfrm>
          <a:prstGeom prst="rect">
            <a:avLst/>
          </a:prstGeom>
          <a:solidFill>
            <a:srgbClr val="FABF8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Liquide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3212976"/>
            <a:ext cx="26277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8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Décrire le système quand il est au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au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puis au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-1" y="4869160"/>
            <a:ext cx="9140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Au point 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système contient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quasi-uniquement du liquide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volume massique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5517232"/>
            <a:ext cx="914082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Au point 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le système contient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quasi-uniquement du gaz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volume massique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à 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pression de vapeur saturante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3175" y="6165304"/>
            <a:ext cx="91408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Au point 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le système contient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du liquide de volume massique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et du gaz de volume massique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et à la pression de vapeur saturante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3"/>
          <p:cNvGrpSpPr>
            <a:grpSpLocks/>
          </p:cNvGrpSpPr>
          <p:nvPr/>
        </p:nvGrpSpPr>
        <p:grpSpPr bwMode="auto">
          <a:xfrm>
            <a:off x="3563888" y="2348880"/>
            <a:ext cx="258944" cy="268831"/>
            <a:chOff x="8476" y="11988"/>
            <a:chExt cx="240" cy="239"/>
          </a:xfrm>
        </p:grpSpPr>
        <p:cxnSp>
          <p:nvCxnSpPr>
            <p:cNvPr id="22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843808" y="4509120"/>
            <a:ext cx="1728192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16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(au point E</a:t>
            </a:r>
            <a:r>
              <a:rPr kumimoji="0" lang="fr-FR" sz="16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16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1" i="0" u="none" strike="noStrike" cap="none" normalizeH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Connecteur droit 25"/>
          <p:cNvCxnSpPr>
            <a:stCxn id="15" idx="4"/>
          </p:cNvCxnSpPr>
          <p:nvPr/>
        </p:nvCxnSpPr>
        <p:spPr>
          <a:xfrm flipH="1">
            <a:off x="3707904" y="2447925"/>
            <a:ext cx="4284" cy="1989187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3"/>
          <p:cNvGrpSpPr>
            <a:grpSpLocks/>
          </p:cNvGrpSpPr>
          <p:nvPr/>
        </p:nvGrpSpPr>
        <p:grpSpPr bwMode="auto">
          <a:xfrm>
            <a:off x="5364088" y="2336180"/>
            <a:ext cx="258944" cy="268831"/>
            <a:chOff x="8476" y="11988"/>
            <a:chExt cx="240" cy="239"/>
          </a:xfrm>
        </p:grpSpPr>
        <p:cxnSp>
          <p:nvCxnSpPr>
            <p:cNvPr id="28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31" name="Connecteur droit 30"/>
          <p:cNvCxnSpPr/>
          <p:nvPr/>
        </p:nvCxnSpPr>
        <p:spPr>
          <a:xfrm flipH="1">
            <a:off x="5508104" y="2435225"/>
            <a:ext cx="4284" cy="1989187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979712" y="2204864"/>
            <a:ext cx="792088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SAT</a:t>
            </a:r>
            <a:endParaRPr kumimoji="0" lang="fr-FR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H="1">
            <a:off x="2843808" y="2492896"/>
            <a:ext cx="864096" cy="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"/>
          <p:cNvGrpSpPr>
            <a:grpSpLocks/>
          </p:cNvGrpSpPr>
          <p:nvPr/>
        </p:nvGrpSpPr>
        <p:grpSpPr bwMode="auto">
          <a:xfrm>
            <a:off x="4716016" y="2348880"/>
            <a:ext cx="258944" cy="268831"/>
            <a:chOff x="8476" y="11988"/>
            <a:chExt cx="240" cy="239"/>
          </a:xfrm>
        </p:grpSpPr>
        <p:cxnSp>
          <p:nvCxnSpPr>
            <p:cNvPr id="37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8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355976" y="2492896"/>
            <a:ext cx="5760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M</a:t>
            </a:r>
            <a:endParaRPr kumimoji="0" lang="fr-FR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788024" y="4509120"/>
            <a:ext cx="1728192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16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(au point R</a:t>
            </a:r>
            <a:r>
              <a:rPr kumimoji="0" lang="fr-FR" sz="16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16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1" i="0" u="none" strike="noStrike" cap="none" normalizeH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/>
      <p:bldP spid="61444" grpId="0"/>
      <p:bldP spid="24" grpId="0" animBg="1"/>
      <p:bldP spid="32" grpId="0" animBg="1"/>
      <p:bldP spid="39" grpId="0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61779" y="-36552"/>
            <a:ext cx="870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Les systèmes suivants sont-ils des corps purs ou des mélanges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2577098"/>
            <a:ext cx="331236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3 principaux </a:t>
            </a:r>
            <a:r>
              <a:rPr lang="fr-FR" sz="2000" b="1" dirty="0" smtClean="0">
                <a:solidFill>
                  <a:srgbClr val="FF0000"/>
                </a:solidFill>
              </a:rPr>
              <a:t>états physiques (= PHASES) </a:t>
            </a:r>
            <a:r>
              <a:rPr lang="fr-FR" sz="2000" b="1" dirty="0" smtClean="0">
                <a:solidFill>
                  <a:srgbClr val="002060"/>
                </a:solidFill>
              </a:rPr>
              <a:t>possibles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39952" y="2577098"/>
            <a:ext cx="482453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Passage de l’un à l’autre = </a:t>
            </a:r>
            <a:r>
              <a:rPr lang="fr-FR" sz="2000" b="1" dirty="0" smtClean="0">
                <a:solidFill>
                  <a:srgbClr val="FF0000"/>
                </a:solidFill>
              </a:rPr>
              <a:t>CHANGEMENT d’ETAT</a:t>
            </a:r>
            <a:r>
              <a:rPr lang="fr-FR" sz="2000" b="1" dirty="0" smtClean="0">
                <a:solidFill>
                  <a:srgbClr val="002060"/>
                </a:solidFill>
              </a:rPr>
              <a:t> ou </a:t>
            </a:r>
            <a:r>
              <a:rPr lang="fr-FR" sz="2000" b="1" dirty="0" smtClean="0">
                <a:solidFill>
                  <a:srgbClr val="FF0000"/>
                </a:solidFill>
              </a:rPr>
              <a:t>TRANSITION DE PHASE</a:t>
            </a: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01008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187897" y="3501008"/>
            <a:ext cx="7956103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/>
              <a:t>Rigoureusement, on appelle « </a:t>
            </a:r>
            <a:r>
              <a:rPr lang="fr-FR" sz="2000" b="1" i="1" dirty="0"/>
              <a:t>phase</a:t>
            </a:r>
            <a:r>
              <a:rPr lang="fr-FR" sz="2000" i="1" dirty="0"/>
              <a:t> » une </a:t>
            </a:r>
            <a:r>
              <a:rPr lang="fr-FR" sz="2000" b="1" i="1" u="sng" dirty="0"/>
              <a:t>partie d’un système </a:t>
            </a:r>
            <a:r>
              <a:rPr lang="fr-FR" sz="2000" b="1" i="1" u="sng" dirty="0" err="1" smtClean="0"/>
              <a:t>thermody-namique</a:t>
            </a:r>
            <a:r>
              <a:rPr lang="fr-FR" sz="2000" b="1" i="1" u="sng" dirty="0" smtClean="0"/>
              <a:t> </a:t>
            </a:r>
            <a:r>
              <a:rPr lang="fr-FR" sz="2000" b="1" i="1" u="sng" dirty="0"/>
              <a:t>où les paramètres d’états intensifs varient de façon continue</a:t>
            </a:r>
            <a:r>
              <a:rPr lang="fr-FR" sz="2000" i="1" dirty="0"/>
              <a:t>. </a:t>
            </a:r>
            <a:endParaRPr lang="fr-FR" sz="2000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4437112"/>
            <a:ext cx="85765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Les systèmes suivants constituent-ils une ou plusieurs phases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179512" y="4869160"/>
          <a:ext cx="8856984" cy="1725334"/>
        </p:xfrm>
        <a:graphic>
          <a:graphicData uri="http://schemas.openxmlformats.org/drawingml/2006/table">
            <a:tbl>
              <a:tblPr/>
              <a:tblGrid>
                <a:gridCol w="1008112"/>
                <a:gridCol w="1080120"/>
                <a:gridCol w="1944216"/>
                <a:gridCol w="1728192"/>
                <a:gridCol w="1501331"/>
                <a:gridCol w="1595013"/>
              </a:tblGrid>
              <a:tr h="238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L’air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L’eau d’un lac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Bouteille fermée remplie à moitié d’eau chaude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Solution aqueuse saturée en sel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Eau 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+ Huile 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Eau + sirop de menthe non agités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02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FF0000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946150" y="-6350"/>
            <a:ext cx="110172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-12700" y="-79375"/>
            <a:ext cx="10668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763" y="3175"/>
            <a:ext cx="9794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49225" y="-82550"/>
            <a:ext cx="8556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5875" y="-41275"/>
            <a:ext cx="933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179512" y="5949280"/>
            <a:ext cx="115212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 phase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1259632" y="5949280"/>
            <a:ext cx="1224136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 phase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2434910" y="5639841"/>
            <a:ext cx="187220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 phases (phase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liquide + phase gaz)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4082077" y="5649673"/>
            <a:ext cx="20162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 phases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(phase solide</a:t>
            </a:r>
            <a:r>
              <a:rPr kumimoji="0" lang="fr-FR" sz="1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phase liquide)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6012160" y="5661248"/>
            <a:ext cx="136815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 phases (2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phases liquides)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7740352" y="5877272"/>
            <a:ext cx="1403648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 phase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Tableau 28"/>
          <p:cNvGraphicFramePr>
            <a:graphicFrameLocks noGrp="1"/>
          </p:cNvGraphicFramePr>
          <p:nvPr/>
        </p:nvGraphicFramePr>
        <p:xfrm>
          <a:off x="179512" y="332656"/>
          <a:ext cx="8784977" cy="2164080"/>
        </p:xfrm>
        <a:graphic>
          <a:graphicData uri="http://schemas.openxmlformats.org/drawingml/2006/table">
            <a:tbl>
              <a:tblPr/>
              <a:tblGrid>
                <a:gridCol w="1656184"/>
                <a:gridCol w="1584176"/>
                <a:gridCol w="1479151"/>
                <a:gridCol w="1470012"/>
                <a:gridCol w="1351964"/>
                <a:gridCol w="1243490"/>
              </a:tblGrid>
              <a:tr h="6020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Vin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Ethanol issu de la distillation du vin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Sucre 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de cuisine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Bouteille de dioxygène médical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Air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Laiton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107504" y="1458833"/>
            <a:ext cx="18002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Mélange (eau, Ethanol, sucres …)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1763688" y="1458834"/>
            <a:ext cx="1728192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Corps pur (que de l’éthanol)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3419872" y="1458833"/>
            <a:ext cx="151216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Corps pur (que C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4894757" y="1628800"/>
            <a:ext cx="147744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Corps pur (que O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6397908" y="1480240"/>
            <a:ext cx="136815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Mélange (N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O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autres)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7728777" y="1480240"/>
            <a:ext cx="1235711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Mélange (Cu + Zn)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9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193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1"/>
          <p:cNvSpPr txBox="1">
            <a:spLocks noChangeArrowheads="1"/>
          </p:cNvSpPr>
          <p:nvPr/>
        </p:nvSpPr>
        <p:spPr bwMode="auto">
          <a:xfrm>
            <a:off x="107504" y="5195292"/>
            <a:ext cx="8928992" cy="16288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3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Notations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200" b="1" dirty="0" err="1"/>
              <a:t>m</a:t>
            </a:r>
            <a:r>
              <a:rPr lang="fr-FR" sz="2200" b="1" baseline="-25000" dirty="0" err="1"/>
              <a:t>G</a:t>
            </a:r>
            <a:r>
              <a:rPr lang="fr-FR" sz="2200" dirty="0"/>
              <a:t> = masse de gaz (en g)   ;   </a:t>
            </a:r>
            <a:r>
              <a:rPr lang="fr-FR" sz="2200" b="1" dirty="0" err="1"/>
              <a:t>m</a:t>
            </a:r>
            <a:r>
              <a:rPr lang="fr-FR" sz="2200" b="1" baseline="-25000" dirty="0" err="1"/>
              <a:t>L</a:t>
            </a:r>
            <a:r>
              <a:rPr lang="fr-FR" sz="2200" dirty="0"/>
              <a:t> = masse de liquide (en g)   ;   </a:t>
            </a:r>
            <a:endParaRPr lang="fr-FR" sz="2200" dirty="0" smtClean="0"/>
          </a:p>
          <a:p>
            <a:pPr algn="just" fontAlgn="base">
              <a:spcBef>
                <a:spcPct val="0"/>
              </a:spcBef>
              <a:spcAft>
                <a:spcPts val="300"/>
              </a:spcAft>
            </a:pPr>
            <a:r>
              <a:rPr lang="fr-FR" sz="2200" b="1" dirty="0" smtClean="0"/>
              <a:t>                                                                                                      m</a:t>
            </a:r>
            <a:r>
              <a:rPr lang="fr-FR" sz="2200" dirty="0" smtClean="0"/>
              <a:t> </a:t>
            </a:r>
            <a:r>
              <a:rPr lang="fr-FR" sz="2200" b="1" dirty="0"/>
              <a:t>= </a:t>
            </a:r>
            <a:r>
              <a:rPr lang="fr-FR" sz="2200" b="1" dirty="0" err="1"/>
              <a:t>m</a:t>
            </a:r>
            <a:r>
              <a:rPr lang="fr-FR" sz="2200" b="1" baseline="-25000" dirty="0" err="1"/>
              <a:t>G</a:t>
            </a:r>
            <a:r>
              <a:rPr lang="fr-FR" sz="2200" b="1" dirty="0"/>
              <a:t> + </a:t>
            </a:r>
            <a:r>
              <a:rPr lang="fr-FR" sz="2200" b="1" dirty="0" err="1"/>
              <a:t>m</a:t>
            </a:r>
            <a:r>
              <a:rPr lang="fr-FR" sz="2200" b="1" baseline="-25000" dirty="0" err="1"/>
              <a:t>L</a:t>
            </a:r>
            <a:r>
              <a:rPr lang="fr-FR" sz="2200" baseline="-25000" dirty="0"/>
              <a:t> </a:t>
            </a:r>
            <a:r>
              <a:rPr lang="fr-FR" sz="2200" dirty="0"/>
              <a:t>(en g) </a:t>
            </a:r>
          </a:p>
          <a:p>
            <a:pPr lvl="0" algn="just" fontAlgn="base">
              <a:spcBef>
                <a:spcPct val="0"/>
              </a:spcBef>
              <a:spcAft>
                <a:spcPts val="300"/>
              </a:spcAft>
            </a:pPr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779912" y="5805264"/>
            <a:ext cx="1584176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23625" t="19320" r="22983" b="10961"/>
          <a:stretch>
            <a:fillRect/>
          </a:stretch>
        </p:blipFill>
        <p:spPr bwMode="auto">
          <a:xfrm>
            <a:off x="2638195" y="-1539552"/>
            <a:ext cx="647030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rme libre 12"/>
          <p:cNvSpPr/>
          <p:nvPr/>
        </p:nvSpPr>
        <p:spPr>
          <a:xfrm>
            <a:off x="4350363" y="543248"/>
            <a:ext cx="4102100" cy="2273300"/>
          </a:xfrm>
          <a:custGeom>
            <a:avLst/>
            <a:gdLst>
              <a:gd name="connsiteX0" fmla="*/ 0 w 4102100"/>
              <a:gd name="connsiteY0" fmla="*/ 0 h 2273300"/>
              <a:gd name="connsiteX1" fmla="*/ 1168400 w 4102100"/>
              <a:gd name="connsiteY1" fmla="*/ 381000 h 2273300"/>
              <a:gd name="connsiteX2" fmla="*/ 2019300 w 4102100"/>
              <a:gd name="connsiteY2" fmla="*/ 876300 h 2273300"/>
              <a:gd name="connsiteX3" fmla="*/ 3048000 w 4102100"/>
              <a:gd name="connsiteY3" fmla="*/ 1511300 h 2273300"/>
              <a:gd name="connsiteX4" fmla="*/ 4102100 w 4102100"/>
              <a:gd name="connsiteY4" fmla="*/ 2273300 h 2273300"/>
              <a:gd name="connsiteX0" fmla="*/ 0 w 4102100"/>
              <a:gd name="connsiteY0" fmla="*/ 0 h 2273300"/>
              <a:gd name="connsiteX1" fmla="*/ 520080 w 4102100"/>
              <a:gd name="connsiteY1" fmla="*/ 122064 h 2273300"/>
              <a:gd name="connsiteX2" fmla="*/ 1168400 w 4102100"/>
              <a:gd name="connsiteY2" fmla="*/ 381000 h 2273300"/>
              <a:gd name="connsiteX3" fmla="*/ 2019300 w 4102100"/>
              <a:gd name="connsiteY3" fmla="*/ 876300 h 2273300"/>
              <a:gd name="connsiteX4" fmla="*/ 3048000 w 4102100"/>
              <a:gd name="connsiteY4" fmla="*/ 1511300 h 2273300"/>
              <a:gd name="connsiteX5" fmla="*/ 4102100 w 4102100"/>
              <a:gd name="connsiteY5" fmla="*/ 2273300 h 2273300"/>
              <a:gd name="connsiteX0" fmla="*/ 0 w 4102100"/>
              <a:gd name="connsiteY0" fmla="*/ 0 h 2273300"/>
              <a:gd name="connsiteX1" fmla="*/ 592088 w 4102100"/>
              <a:gd name="connsiteY1" fmla="*/ 122064 h 2273300"/>
              <a:gd name="connsiteX2" fmla="*/ 1168400 w 4102100"/>
              <a:gd name="connsiteY2" fmla="*/ 381000 h 2273300"/>
              <a:gd name="connsiteX3" fmla="*/ 2019300 w 4102100"/>
              <a:gd name="connsiteY3" fmla="*/ 876300 h 2273300"/>
              <a:gd name="connsiteX4" fmla="*/ 3048000 w 4102100"/>
              <a:gd name="connsiteY4" fmla="*/ 1511300 h 2273300"/>
              <a:gd name="connsiteX5" fmla="*/ 4102100 w 4102100"/>
              <a:gd name="connsiteY5" fmla="*/ 2273300 h 2273300"/>
              <a:gd name="connsiteX0" fmla="*/ 0 w 4102100"/>
              <a:gd name="connsiteY0" fmla="*/ 0 h 2273300"/>
              <a:gd name="connsiteX1" fmla="*/ 376064 w 4102100"/>
              <a:gd name="connsiteY1" fmla="*/ 50056 h 2273300"/>
              <a:gd name="connsiteX2" fmla="*/ 592088 w 4102100"/>
              <a:gd name="connsiteY2" fmla="*/ 122064 h 2273300"/>
              <a:gd name="connsiteX3" fmla="*/ 1168400 w 4102100"/>
              <a:gd name="connsiteY3" fmla="*/ 381000 h 2273300"/>
              <a:gd name="connsiteX4" fmla="*/ 2019300 w 4102100"/>
              <a:gd name="connsiteY4" fmla="*/ 876300 h 2273300"/>
              <a:gd name="connsiteX5" fmla="*/ 3048000 w 4102100"/>
              <a:gd name="connsiteY5" fmla="*/ 1511300 h 2273300"/>
              <a:gd name="connsiteX6" fmla="*/ 4102100 w 4102100"/>
              <a:gd name="connsiteY6" fmla="*/ 2273300 h 227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2100" h="2273300">
                <a:moveTo>
                  <a:pt x="0" y="0"/>
                </a:moveTo>
                <a:lnTo>
                  <a:pt x="376064" y="50056"/>
                </a:lnTo>
                <a:cubicBezTo>
                  <a:pt x="474745" y="70400"/>
                  <a:pt x="460032" y="66907"/>
                  <a:pt x="592088" y="122064"/>
                </a:cubicBezTo>
                <a:cubicBezTo>
                  <a:pt x="724144" y="177221"/>
                  <a:pt x="930531" y="255294"/>
                  <a:pt x="1168400" y="381000"/>
                </a:cubicBezTo>
                <a:cubicBezTo>
                  <a:pt x="1406269" y="506706"/>
                  <a:pt x="1706033" y="687917"/>
                  <a:pt x="2019300" y="876300"/>
                </a:cubicBezTo>
                <a:cubicBezTo>
                  <a:pt x="2332567" y="1064683"/>
                  <a:pt x="2700867" y="1278467"/>
                  <a:pt x="3048000" y="1511300"/>
                </a:cubicBezTo>
                <a:cubicBezTo>
                  <a:pt x="3395133" y="1744133"/>
                  <a:pt x="3748616" y="2008716"/>
                  <a:pt x="4102100" y="227330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/>
          <p:cNvSpPr/>
          <p:nvPr/>
        </p:nvSpPr>
        <p:spPr>
          <a:xfrm>
            <a:off x="3358275" y="546423"/>
            <a:ext cx="984944" cy="2279129"/>
          </a:xfrm>
          <a:custGeom>
            <a:avLst/>
            <a:gdLst>
              <a:gd name="connsiteX0" fmla="*/ 852487 w 852487"/>
              <a:gd name="connsiteY0" fmla="*/ 0 h 1278731"/>
              <a:gd name="connsiteX1" fmla="*/ 604837 w 852487"/>
              <a:gd name="connsiteY1" fmla="*/ 57150 h 1278731"/>
              <a:gd name="connsiteX2" fmla="*/ 604837 w 852487"/>
              <a:gd name="connsiteY2" fmla="*/ 57150 h 1278731"/>
              <a:gd name="connsiteX3" fmla="*/ 383381 w 852487"/>
              <a:gd name="connsiteY3" fmla="*/ 178594 h 1278731"/>
              <a:gd name="connsiteX4" fmla="*/ 221456 w 852487"/>
              <a:gd name="connsiteY4" fmla="*/ 361950 h 1278731"/>
              <a:gd name="connsiteX5" fmla="*/ 116681 w 852487"/>
              <a:gd name="connsiteY5" fmla="*/ 592931 h 1278731"/>
              <a:gd name="connsiteX6" fmla="*/ 52387 w 852487"/>
              <a:gd name="connsiteY6" fmla="*/ 862013 h 1278731"/>
              <a:gd name="connsiteX7" fmla="*/ 54769 w 852487"/>
              <a:gd name="connsiteY7" fmla="*/ 866775 h 1278731"/>
              <a:gd name="connsiteX8" fmla="*/ 0 w 852487"/>
              <a:gd name="connsiteY8" fmla="*/ 1278731 h 1278731"/>
              <a:gd name="connsiteX0" fmla="*/ 922064 w 922064"/>
              <a:gd name="connsiteY0" fmla="*/ 0 h 1278731"/>
              <a:gd name="connsiteX1" fmla="*/ 674414 w 922064"/>
              <a:gd name="connsiteY1" fmla="*/ 57150 h 1278731"/>
              <a:gd name="connsiteX2" fmla="*/ 674414 w 922064"/>
              <a:gd name="connsiteY2" fmla="*/ 57150 h 1278731"/>
              <a:gd name="connsiteX3" fmla="*/ 452958 w 922064"/>
              <a:gd name="connsiteY3" fmla="*/ 178594 h 1278731"/>
              <a:gd name="connsiteX4" fmla="*/ 291033 w 922064"/>
              <a:gd name="connsiteY4" fmla="*/ 361950 h 1278731"/>
              <a:gd name="connsiteX5" fmla="*/ 186258 w 922064"/>
              <a:gd name="connsiteY5" fmla="*/ 592931 h 1278731"/>
              <a:gd name="connsiteX6" fmla="*/ 121964 w 922064"/>
              <a:gd name="connsiteY6" fmla="*/ 862013 h 1278731"/>
              <a:gd name="connsiteX7" fmla="*/ 124346 w 922064"/>
              <a:gd name="connsiteY7" fmla="*/ 866775 h 1278731"/>
              <a:gd name="connsiteX8" fmla="*/ 9128 w 922064"/>
              <a:gd name="connsiteY8" fmla="*/ 1199009 h 1278731"/>
              <a:gd name="connsiteX9" fmla="*/ 69577 w 922064"/>
              <a:gd name="connsiteY9" fmla="*/ 1278731 h 1278731"/>
              <a:gd name="connsiteX0" fmla="*/ 932139 w 932139"/>
              <a:gd name="connsiteY0" fmla="*/ 0 h 2279129"/>
              <a:gd name="connsiteX1" fmla="*/ 684489 w 932139"/>
              <a:gd name="connsiteY1" fmla="*/ 57150 h 2279129"/>
              <a:gd name="connsiteX2" fmla="*/ 684489 w 932139"/>
              <a:gd name="connsiteY2" fmla="*/ 57150 h 2279129"/>
              <a:gd name="connsiteX3" fmla="*/ 463033 w 932139"/>
              <a:gd name="connsiteY3" fmla="*/ 178594 h 2279129"/>
              <a:gd name="connsiteX4" fmla="*/ 301108 w 932139"/>
              <a:gd name="connsiteY4" fmla="*/ 361950 h 2279129"/>
              <a:gd name="connsiteX5" fmla="*/ 196333 w 932139"/>
              <a:gd name="connsiteY5" fmla="*/ 592931 h 2279129"/>
              <a:gd name="connsiteX6" fmla="*/ 132039 w 932139"/>
              <a:gd name="connsiteY6" fmla="*/ 862013 h 2279129"/>
              <a:gd name="connsiteX7" fmla="*/ 134421 w 932139"/>
              <a:gd name="connsiteY7" fmla="*/ 866775 h 2279129"/>
              <a:gd name="connsiteX8" fmla="*/ 19203 w 932139"/>
              <a:gd name="connsiteY8" fmla="*/ 1199009 h 2279129"/>
              <a:gd name="connsiteX9" fmla="*/ 19203 w 932139"/>
              <a:gd name="connsiteY9" fmla="*/ 2279129 h 2279129"/>
              <a:gd name="connsiteX0" fmla="*/ 912936 w 912936"/>
              <a:gd name="connsiteY0" fmla="*/ 0 h 2279129"/>
              <a:gd name="connsiteX1" fmla="*/ 665286 w 912936"/>
              <a:gd name="connsiteY1" fmla="*/ 57150 h 2279129"/>
              <a:gd name="connsiteX2" fmla="*/ 665286 w 912936"/>
              <a:gd name="connsiteY2" fmla="*/ 57150 h 2279129"/>
              <a:gd name="connsiteX3" fmla="*/ 443830 w 912936"/>
              <a:gd name="connsiteY3" fmla="*/ 178594 h 2279129"/>
              <a:gd name="connsiteX4" fmla="*/ 281905 w 912936"/>
              <a:gd name="connsiteY4" fmla="*/ 361950 h 2279129"/>
              <a:gd name="connsiteX5" fmla="*/ 177130 w 912936"/>
              <a:gd name="connsiteY5" fmla="*/ 592931 h 2279129"/>
              <a:gd name="connsiteX6" fmla="*/ 112836 w 912936"/>
              <a:gd name="connsiteY6" fmla="*/ 862013 h 2279129"/>
              <a:gd name="connsiteX7" fmla="*/ 115218 w 912936"/>
              <a:gd name="connsiteY7" fmla="*/ 866775 h 2279129"/>
              <a:gd name="connsiteX8" fmla="*/ 72009 w 912936"/>
              <a:gd name="connsiteY8" fmla="*/ 1271017 h 2279129"/>
              <a:gd name="connsiteX9" fmla="*/ 0 w 912936"/>
              <a:gd name="connsiteY9" fmla="*/ 2279129 h 2279129"/>
              <a:gd name="connsiteX0" fmla="*/ 912936 w 912936"/>
              <a:gd name="connsiteY0" fmla="*/ 0 h 2279129"/>
              <a:gd name="connsiteX1" fmla="*/ 665286 w 912936"/>
              <a:gd name="connsiteY1" fmla="*/ 57150 h 2279129"/>
              <a:gd name="connsiteX2" fmla="*/ 665286 w 912936"/>
              <a:gd name="connsiteY2" fmla="*/ 57150 h 2279129"/>
              <a:gd name="connsiteX3" fmla="*/ 443830 w 912936"/>
              <a:gd name="connsiteY3" fmla="*/ 178594 h 2279129"/>
              <a:gd name="connsiteX4" fmla="*/ 281905 w 912936"/>
              <a:gd name="connsiteY4" fmla="*/ 361950 h 2279129"/>
              <a:gd name="connsiteX5" fmla="*/ 177130 w 912936"/>
              <a:gd name="connsiteY5" fmla="*/ 592931 h 2279129"/>
              <a:gd name="connsiteX6" fmla="*/ 112836 w 912936"/>
              <a:gd name="connsiteY6" fmla="*/ 862013 h 2279129"/>
              <a:gd name="connsiteX7" fmla="*/ 115218 w 912936"/>
              <a:gd name="connsiteY7" fmla="*/ 866775 h 2279129"/>
              <a:gd name="connsiteX8" fmla="*/ 72009 w 912936"/>
              <a:gd name="connsiteY8" fmla="*/ 1271017 h 2279129"/>
              <a:gd name="connsiteX9" fmla="*/ 0 w 912936"/>
              <a:gd name="connsiteY9" fmla="*/ 2279129 h 2279129"/>
              <a:gd name="connsiteX0" fmla="*/ 912936 w 912936"/>
              <a:gd name="connsiteY0" fmla="*/ 0 h 2279129"/>
              <a:gd name="connsiteX1" fmla="*/ 665286 w 912936"/>
              <a:gd name="connsiteY1" fmla="*/ 57150 h 2279129"/>
              <a:gd name="connsiteX2" fmla="*/ 665286 w 912936"/>
              <a:gd name="connsiteY2" fmla="*/ 57150 h 2279129"/>
              <a:gd name="connsiteX3" fmla="*/ 443830 w 912936"/>
              <a:gd name="connsiteY3" fmla="*/ 178594 h 2279129"/>
              <a:gd name="connsiteX4" fmla="*/ 281905 w 912936"/>
              <a:gd name="connsiteY4" fmla="*/ 361950 h 2279129"/>
              <a:gd name="connsiteX5" fmla="*/ 177130 w 912936"/>
              <a:gd name="connsiteY5" fmla="*/ 592931 h 2279129"/>
              <a:gd name="connsiteX6" fmla="*/ 112836 w 912936"/>
              <a:gd name="connsiteY6" fmla="*/ 862013 h 2279129"/>
              <a:gd name="connsiteX7" fmla="*/ 115218 w 912936"/>
              <a:gd name="connsiteY7" fmla="*/ 866775 h 2279129"/>
              <a:gd name="connsiteX8" fmla="*/ 72009 w 912936"/>
              <a:gd name="connsiteY8" fmla="*/ 1271017 h 2279129"/>
              <a:gd name="connsiteX9" fmla="*/ 0 w 912936"/>
              <a:gd name="connsiteY9" fmla="*/ 2279129 h 2279129"/>
              <a:gd name="connsiteX0" fmla="*/ 984944 w 984944"/>
              <a:gd name="connsiteY0" fmla="*/ 0 h 2279129"/>
              <a:gd name="connsiteX1" fmla="*/ 737294 w 984944"/>
              <a:gd name="connsiteY1" fmla="*/ 57150 h 2279129"/>
              <a:gd name="connsiteX2" fmla="*/ 737294 w 984944"/>
              <a:gd name="connsiteY2" fmla="*/ 57150 h 2279129"/>
              <a:gd name="connsiteX3" fmla="*/ 515838 w 984944"/>
              <a:gd name="connsiteY3" fmla="*/ 178594 h 2279129"/>
              <a:gd name="connsiteX4" fmla="*/ 353913 w 984944"/>
              <a:gd name="connsiteY4" fmla="*/ 361950 h 2279129"/>
              <a:gd name="connsiteX5" fmla="*/ 249138 w 984944"/>
              <a:gd name="connsiteY5" fmla="*/ 592931 h 2279129"/>
              <a:gd name="connsiteX6" fmla="*/ 184844 w 984944"/>
              <a:gd name="connsiteY6" fmla="*/ 862013 h 2279129"/>
              <a:gd name="connsiteX7" fmla="*/ 187226 w 984944"/>
              <a:gd name="connsiteY7" fmla="*/ 866775 h 2279129"/>
              <a:gd name="connsiteX8" fmla="*/ 144017 w 984944"/>
              <a:gd name="connsiteY8" fmla="*/ 1271017 h 2279129"/>
              <a:gd name="connsiteX9" fmla="*/ 0 w 984944"/>
              <a:gd name="connsiteY9" fmla="*/ 2279129 h 2279129"/>
              <a:gd name="connsiteX0" fmla="*/ 984944 w 984944"/>
              <a:gd name="connsiteY0" fmla="*/ 0 h 2279129"/>
              <a:gd name="connsiteX1" fmla="*/ 737294 w 984944"/>
              <a:gd name="connsiteY1" fmla="*/ 57150 h 2279129"/>
              <a:gd name="connsiteX2" fmla="*/ 737294 w 984944"/>
              <a:gd name="connsiteY2" fmla="*/ 57150 h 2279129"/>
              <a:gd name="connsiteX3" fmla="*/ 515838 w 984944"/>
              <a:gd name="connsiteY3" fmla="*/ 178594 h 2279129"/>
              <a:gd name="connsiteX4" fmla="*/ 353913 w 984944"/>
              <a:gd name="connsiteY4" fmla="*/ 361950 h 2279129"/>
              <a:gd name="connsiteX5" fmla="*/ 249138 w 984944"/>
              <a:gd name="connsiteY5" fmla="*/ 592931 h 2279129"/>
              <a:gd name="connsiteX6" fmla="*/ 184844 w 984944"/>
              <a:gd name="connsiteY6" fmla="*/ 862013 h 2279129"/>
              <a:gd name="connsiteX7" fmla="*/ 187226 w 984944"/>
              <a:gd name="connsiteY7" fmla="*/ 866775 h 2279129"/>
              <a:gd name="connsiteX8" fmla="*/ 144016 w 984944"/>
              <a:gd name="connsiteY8" fmla="*/ 1271017 h 2279129"/>
              <a:gd name="connsiteX9" fmla="*/ 0 w 984944"/>
              <a:gd name="connsiteY9" fmla="*/ 2279129 h 2279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4944" h="2279129">
                <a:moveTo>
                  <a:pt x="984944" y="0"/>
                </a:moveTo>
                <a:lnTo>
                  <a:pt x="737294" y="57150"/>
                </a:lnTo>
                <a:lnTo>
                  <a:pt x="737294" y="57150"/>
                </a:lnTo>
                <a:cubicBezTo>
                  <a:pt x="700385" y="77391"/>
                  <a:pt x="579735" y="127794"/>
                  <a:pt x="515838" y="178594"/>
                </a:cubicBezTo>
                <a:cubicBezTo>
                  <a:pt x="451941" y="229394"/>
                  <a:pt x="398363" y="292894"/>
                  <a:pt x="353913" y="361950"/>
                </a:cubicBezTo>
                <a:cubicBezTo>
                  <a:pt x="309463" y="431006"/>
                  <a:pt x="277316" y="509587"/>
                  <a:pt x="249138" y="592931"/>
                </a:cubicBezTo>
                <a:cubicBezTo>
                  <a:pt x="220960" y="676275"/>
                  <a:pt x="195163" y="816372"/>
                  <a:pt x="184844" y="862013"/>
                </a:cubicBezTo>
                <a:cubicBezTo>
                  <a:pt x="174525" y="907654"/>
                  <a:pt x="194031" y="798608"/>
                  <a:pt x="187226" y="866775"/>
                </a:cubicBezTo>
                <a:cubicBezTo>
                  <a:pt x="180421" y="934942"/>
                  <a:pt x="175220" y="1035625"/>
                  <a:pt x="144016" y="1271017"/>
                </a:cubicBezTo>
                <a:cubicBezTo>
                  <a:pt x="112812" y="1506409"/>
                  <a:pt x="794" y="2276351"/>
                  <a:pt x="0" y="2279129"/>
                </a:cubicBezTo>
              </a:path>
            </a:pathLst>
          </a:cu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995936" y="1529408"/>
            <a:ext cx="2232248" cy="432048"/>
          </a:xfrm>
          <a:prstGeom prst="rect">
            <a:avLst/>
          </a:prstGeom>
          <a:solidFill>
            <a:srgbClr val="FABF8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Liquide + Gaz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7668344" y="1817440"/>
            <a:ext cx="903263" cy="432047"/>
          </a:xfrm>
          <a:prstGeom prst="rect">
            <a:avLst/>
          </a:prstGeom>
          <a:solidFill>
            <a:srgbClr val="FABF8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2987824" y="17240"/>
            <a:ext cx="1229975" cy="432048"/>
          </a:xfrm>
          <a:prstGeom prst="rect">
            <a:avLst/>
          </a:prstGeom>
          <a:solidFill>
            <a:srgbClr val="FABF8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Liquide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1628800"/>
            <a:ext cx="26277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8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Décrire le système quand il est au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au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puis au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3284984"/>
            <a:ext cx="914082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Au point 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le système contient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quasi-uniquement du gaz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volume massique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à 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pression de vapeur saturante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3175" y="3933056"/>
            <a:ext cx="91408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Au point 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le système contient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du liquide de volume massique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et du gaz de volume massique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et à la pression de vapeur saturante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563888" y="809328"/>
            <a:ext cx="258944" cy="268831"/>
            <a:chOff x="8476" y="11988"/>
            <a:chExt cx="240" cy="239"/>
          </a:xfrm>
        </p:grpSpPr>
        <p:cxnSp>
          <p:nvCxnSpPr>
            <p:cNvPr id="22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26" name="Connecteur droit 25"/>
          <p:cNvCxnSpPr>
            <a:stCxn id="15" idx="4"/>
          </p:cNvCxnSpPr>
          <p:nvPr/>
        </p:nvCxnSpPr>
        <p:spPr>
          <a:xfrm flipH="1">
            <a:off x="3707904" y="908373"/>
            <a:ext cx="4284" cy="1989187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364088" y="796628"/>
            <a:ext cx="258944" cy="268831"/>
            <a:chOff x="8476" y="11988"/>
            <a:chExt cx="240" cy="239"/>
          </a:xfrm>
        </p:grpSpPr>
        <p:cxnSp>
          <p:nvCxnSpPr>
            <p:cNvPr id="28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31" name="Connecteur droit 30"/>
          <p:cNvCxnSpPr/>
          <p:nvPr/>
        </p:nvCxnSpPr>
        <p:spPr>
          <a:xfrm flipH="1">
            <a:off x="5508104" y="895673"/>
            <a:ext cx="4284" cy="1989187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979712" y="665312"/>
            <a:ext cx="792088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SAT</a:t>
            </a:r>
            <a:endParaRPr kumimoji="0" lang="fr-FR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H="1">
            <a:off x="2843808" y="953344"/>
            <a:ext cx="864096" cy="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4716016" y="809328"/>
            <a:ext cx="258944" cy="268831"/>
            <a:chOff x="8476" y="11988"/>
            <a:chExt cx="240" cy="239"/>
          </a:xfrm>
        </p:grpSpPr>
        <p:cxnSp>
          <p:nvCxnSpPr>
            <p:cNvPr id="37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8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355976" y="953344"/>
            <a:ext cx="5760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M</a:t>
            </a:r>
            <a:endParaRPr kumimoji="0" lang="fr-FR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611560" y="4797152"/>
            <a:ext cx="7848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2) Composition d’un mélange diphasé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ZoneTexte 99"/>
          <p:cNvSpPr txBox="1">
            <a:spLocks noChangeArrowheads="1"/>
          </p:cNvSpPr>
          <p:nvPr/>
        </p:nvSpPr>
        <p:spPr bwMode="auto">
          <a:xfrm>
            <a:off x="3797002" y="6067162"/>
            <a:ext cx="7841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G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=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ZoneTexte 100"/>
          <p:cNvSpPr txBox="1">
            <a:spLocks noChangeArrowheads="1"/>
          </p:cNvSpPr>
          <p:nvPr/>
        </p:nvSpPr>
        <p:spPr bwMode="auto">
          <a:xfrm>
            <a:off x="4572000" y="5805264"/>
            <a:ext cx="5453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G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Connecteur droit 40"/>
          <p:cNvCxnSpPr/>
          <p:nvPr/>
        </p:nvCxnSpPr>
        <p:spPr>
          <a:xfrm flipV="1">
            <a:off x="4507756" y="6292626"/>
            <a:ext cx="784225" cy="635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102"/>
          <p:cNvSpPr txBox="1">
            <a:spLocks noChangeArrowheads="1"/>
          </p:cNvSpPr>
          <p:nvPr/>
        </p:nvSpPr>
        <p:spPr bwMode="auto">
          <a:xfrm>
            <a:off x="4580781" y="6359301"/>
            <a:ext cx="4122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m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ZoneTexte 103"/>
          <p:cNvSpPr txBox="1">
            <a:spLocks noChangeArrowheads="1"/>
          </p:cNvSpPr>
          <p:nvPr/>
        </p:nvSpPr>
        <p:spPr bwMode="auto">
          <a:xfrm>
            <a:off x="3212356" y="6503764"/>
            <a:ext cx="396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</a:t>
            </a:r>
            <a:endParaRPr lang="fr-FR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Connecteur droit 43"/>
          <p:cNvCxnSpPr>
            <a:stCxn id="40" idx="3"/>
            <a:endCxn id="45" idx="1"/>
          </p:cNvCxnSpPr>
          <p:nvPr/>
        </p:nvCxnSpPr>
        <p:spPr>
          <a:xfrm>
            <a:off x="5117342" y="6005319"/>
            <a:ext cx="391184" cy="508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105"/>
          <p:cNvSpPr txBox="1">
            <a:spLocks noChangeArrowheads="1"/>
          </p:cNvSpPr>
          <p:nvPr/>
        </p:nvSpPr>
        <p:spPr bwMode="auto">
          <a:xfrm>
            <a:off x="5508526" y="5856064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  <p:cxnSp>
        <p:nvCxnSpPr>
          <p:cNvPr id="46" name="Connecteur droit 45"/>
          <p:cNvCxnSpPr/>
          <p:nvPr/>
        </p:nvCxnSpPr>
        <p:spPr>
          <a:xfrm flipH="1" flipV="1">
            <a:off x="5003701" y="6503764"/>
            <a:ext cx="576263" cy="7302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107"/>
          <p:cNvSpPr txBox="1">
            <a:spLocks noChangeArrowheads="1"/>
          </p:cNvSpPr>
          <p:nvPr/>
        </p:nvSpPr>
        <p:spPr bwMode="auto">
          <a:xfrm>
            <a:off x="5508526" y="6359301"/>
            <a:ext cx="647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  <p:cxnSp>
        <p:nvCxnSpPr>
          <p:cNvPr id="48" name="Connecteur droit 47"/>
          <p:cNvCxnSpPr/>
          <p:nvPr/>
        </p:nvCxnSpPr>
        <p:spPr>
          <a:xfrm flipV="1">
            <a:off x="3572718" y="6365651"/>
            <a:ext cx="431800" cy="2159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79512" y="6093296"/>
            <a:ext cx="3567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Titre massique en vapeur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fr-FR" dirty="0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2915816" y="2886844"/>
            <a:ext cx="1728192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16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(au point E</a:t>
            </a:r>
            <a:r>
              <a:rPr kumimoji="0" lang="fr-FR" sz="16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16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1" i="0" u="none" strike="noStrike" cap="none" normalizeH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4860032" y="2886844"/>
            <a:ext cx="1728192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16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(au point R</a:t>
            </a:r>
            <a:r>
              <a:rPr kumimoji="0" lang="fr-FR" sz="16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16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1" i="0" u="none" strike="noStrike" cap="none" normalizeH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2" grpId="0" animBg="1"/>
      <p:bldP spid="34" grpId="0"/>
      <p:bldP spid="36" grpId="0"/>
      <p:bldP spid="40" grpId="0"/>
      <p:bldP spid="42" grpId="0"/>
      <p:bldP spid="43" grpId="0"/>
      <p:bldP spid="45" grpId="0"/>
      <p:bldP spid="47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5120" t="20160" r="22356" b="23561"/>
          <a:stretch>
            <a:fillRect/>
          </a:stretch>
        </p:blipFill>
        <p:spPr bwMode="auto">
          <a:xfrm>
            <a:off x="5364088" y="3284984"/>
            <a:ext cx="3648764" cy="271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07504" y="370756"/>
            <a:ext cx="8928992" cy="255418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3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Notations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200" b="1" dirty="0" err="1"/>
              <a:t>m</a:t>
            </a:r>
            <a:r>
              <a:rPr lang="fr-FR" sz="2200" b="1" baseline="-25000" dirty="0" err="1"/>
              <a:t>G</a:t>
            </a:r>
            <a:r>
              <a:rPr lang="fr-FR" sz="2200" dirty="0"/>
              <a:t> = masse de gaz (en g)   ;   </a:t>
            </a:r>
            <a:r>
              <a:rPr lang="fr-FR" sz="2200" b="1" dirty="0" err="1"/>
              <a:t>m</a:t>
            </a:r>
            <a:r>
              <a:rPr lang="fr-FR" sz="2200" b="1" baseline="-25000" dirty="0" err="1"/>
              <a:t>L</a:t>
            </a:r>
            <a:r>
              <a:rPr lang="fr-FR" sz="2200" dirty="0"/>
              <a:t> = masse de liquide (en g)   ;   </a:t>
            </a:r>
            <a:endParaRPr lang="fr-FR" sz="2200" dirty="0" smtClean="0"/>
          </a:p>
          <a:p>
            <a:pPr algn="just" fontAlgn="base">
              <a:spcBef>
                <a:spcPct val="0"/>
              </a:spcBef>
              <a:spcAft>
                <a:spcPts val="300"/>
              </a:spcAft>
            </a:pPr>
            <a:r>
              <a:rPr lang="fr-FR" sz="2200" b="1" dirty="0" smtClean="0"/>
              <a:t>                                                                                                       m</a:t>
            </a:r>
            <a:r>
              <a:rPr lang="fr-FR" sz="2200" dirty="0" smtClean="0"/>
              <a:t> </a:t>
            </a:r>
            <a:r>
              <a:rPr lang="fr-FR" sz="2200" b="1" dirty="0"/>
              <a:t>= </a:t>
            </a:r>
            <a:r>
              <a:rPr lang="fr-FR" sz="2200" b="1" dirty="0" err="1"/>
              <a:t>m</a:t>
            </a:r>
            <a:r>
              <a:rPr lang="fr-FR" sz="2200" b="1" baseline="-25000" dirty="0" err="1"/>
              <a:t>G</a:t>
            </a:r>
            <a:r>
              <a:rPr lang="fr-FR" sz="2200" b="1" dirty="0"/>
              <a:t> + </a:t>
            </a:r>
            <a:r>
              <a:rPr lang="fr-FR" sz="2200" b="1" dirty="0" err="1"/>
              <a:t>m</a:t>
            </a:r>
            <a:r>
              <a:rPr lang="fr-FR" sz="2200" b="1" baseline="-25000" dirty="0" err="1"/>
              <a:t>L</a:t>
            </a:r>
            <a:r>
              <a:rPr lang="fr-FR" sz="2200" baseline="-25000" dirty="0"/>
              <a:t> </a:t>
            </a:r>
            <a:r>
              <a:rPr lang="fr-FR" sz="2200" dirty="0"/>
              <a:t>(en g) </a:t>
            </a:r>
          </a:p>
          <a:p>
            <a:pPr lvl="0" algn="just" fontAlgn="base">
              <a:spcBef>
                <a:spcPct val="0"/>
              </a:spcBef>
              <a:spcAft>
                <a:spcPts val="300"/>
              </a:spcAft>
            </a:pPr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779912" y="980728"/>
            <a:ext cx="1584176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3779912" y="1916832"/>
            <a:ext cx="1584176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7020272" y="1844824"/>
            <a:ext cx="1584176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11560" y="-27384"/>
            <a:ext cx="7848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2) Composition d’un mélange diphasé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99"/>
          <p:cNvSpPr txBox="1">
            <a:spLocks noChangeArrowheads="1"/>
          </p:cNvSpPr>
          <p:nvPr/>
        </p:nvSpPr>
        <p:spPr bwMode="auto">
          <a:xfrm>
            <a:off x="3797002" y="1242626"/>
            <a:ext cx="7841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G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=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100"/>
          <p:cNvSpPr txBox="1">
            <a:spLocks noChangeArrowheads="1"/>
          </p:cNvSpPr>
          <p:nvPr/>
        </p:nvSpPr>
        <p:spPr bwMode="auto">
          <a:xfrm>
            <a:off x="4572000" y="980728"/>
            <a:ext cx="5453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G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4507756" y="1468090"/>
            <a:ext cx="784225" cy="635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102"/>
          <p:cNvSpPr txBox="1">
            <a:spLocks noChangeArrowheads="1"/>
          </p:cNvSpPr>
          <p:nvPr/>
        </p:nvSpPr>
        <p:spPr bwMode="auto">
          <a:xfrm>
            <a:off x="4580781" y="1534765"/>
            <a:ext cx="4122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m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103"/>
          <p:cNvSpPr txBox="1">
            <a:spLocks noChangeArrowheads="1"/>
          </p:cNvSpPr>
          <p:nvPr/>
        </p:nvSpPr>
        <p:spPr bwMode="auto">
          <a:xfrm>
            <a:off x="3212356" y="1679228"/>
            <a:ext cx="396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</a:t>
            </a:r>
            <a:endParaRPr lang="fr-FR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necteur droit 8"/>
          <p:cNvCxnSpPr>
            <a:stCxn id="5" idx="3"/>
            <a:endCxn id="10" idx="1"/>
          </p:cNvCxnSpPr>
          <p:nvPr/>
        </p:nvCxnSpPr>
        <p:spPr>
          <a:xfrm>
            <a:off x="5117342" y="1180783"/>
            <a:ext cx="391184" cy="508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105"/>
          <p:cNvSpPr txBox="1">
            <a:spLocks noChangeArrowheads="1"/>
          </p:cNvSpPr>
          <p:nvPr/>
        </p:nvSpPr>
        <p:spPr bwMode="auto">
          <a:xfrm>
            <a:off x="5508526" y="1031528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  <p:cxnSp>
        <p:nvCxnSpPr>
          <p:cNvPr id="11" name="Connecteur droit 10"/>
          <p:cNvCxnSpPr/>
          <p:nvPr/>
        </p:nvCxnSpPr>
        <p:spPr>
          <a:xfrm flipH="1" flipV="1">
            <a:off x="5003701" y="1679228"/>
            <a:ext cx="576263" cy="7302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07"/>
          <p:cNvSpPr txBox="1">
            <a:spLocks noChangeArrowheads="1"/>
          </p:cNvSpPr>
          <p:nvPr/>
        </p:nvSpPr>
        <p:spPr bwMode="auto">
          <a:xfrm>
            <a:off x="5508526" y="1534765"/>
            <a:ext cx="647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3572718" y="1541115"/>
            <a:ext cx="431800" cy="2159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79512" y="1268760"/>
            <a:ext cx="3567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Titre massique en vapeur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fr-FR" dirty="0"/>
          </a:p>
        </p:txBody>
      </p:sp>
      <p:sp>
        <p:nvSpPr>
          <p:cNvPr id="16" name="ZoneTexte 99"/>
          <p:cNvSpPr txBox="1">
            <a:spLocks noChangeArrowheads="1"/>
          </p:cNvSpPr>
          <p:nvPr/>
        </p:nvSpPr>
        <p:spPr bwMode="auto">
          <a:xfrm>
            <a:off x="3797002" y="2106722"/>
            <a:ext cx="7522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=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00"/>
          <p:cNvSpPr txBox="1">
            <a:spLocks noChangeArrowheads="1"/>
          </p:cNvSpPr>
          <p:nvPr/>
        </p:nvSpPr>
        <p:spPr bwMode="auto">
          <a:xfrm>
            <a:off x="4572000" y="1844824"/>
            <a:ext cx="516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L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4507756" y="2332186"/>
            <a:ext cx="784225" cy="635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02"/>
          <p:cNvSpPr txBox="1">
            <a:spLocks noChangeArrowheads="1"/>
          </p:cNvSpPr>
          <p:nvPr/>
        </p:nvSpPr>
        <p:spPr bwMode="auto">
          <a:xfrm>
            <a:off x="4580781" y="2398861"/>
            <a:ext cx="4122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m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03"/>
          <p:cNvSpPr txBox="1">
            <a:spLocks noChangeArrowheads="1"/>
          </p:cNvSpPr>
          <p:nvPr/>
        </p:nvSpPr>
        <p:spPr bwMode="auto">
          <a:xfrm>
            <a:off x="3212356" y="2543324"/>
            <a:ext cx="396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</a:t>
            </a:r>
            <a:endParaRPr lang="fr-FR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105"/>
          <p:cNvSpPr txBox="1">
            <a:spLocks noChangeArrowheads="1"/>
          </p:cNvSpPr>
          <p:nvPr/>
        </p:nvSpPr>
        <p:spPr bwMode="auto">
          <a:xfrm>
            <a:off x="5508526" y="1895624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  <p:cxnSp>
        <p:nvCxnSpPr>
          <p:cNvPr id="22" name="Connecteur droit 21"/>
          <p:cNvCxnSpPr/>
          <p:nvPr/>
        </p:nvCxnSpPr>
        <p:spPr>
          <a:xfrm flipH="1" flipV="1">
            <a:off x="5003701" y="2543324"/>
            <a:ext cx="576263" cy="7302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107"/>
          <p:cNvSpPr txBox="1">
            <a:spLocks noChangeArrowheads="1"/>
          </p:cNvSpPr>
          <p:nvPr/>
        </p:nvSpPr>
        <p:spPr bwMode="auto">
          <a:xfrm>
            <a:off x="5508526" y="2398861"/>
            <a:ext cx="647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79512" y="2132856"/>
            <a:ext cx="3551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Titre massique en liquide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fr-FR" dirty="0"/>
          </a:p>
        </p:txBody>
      </p:sp>
      <p:cxnSp>
        <p:nvCxnSpPr>
          <p:cNvPr id="25" name="Connecteur droit 24"/>
          <p:cNvCxnSpPr/>
          <p:nvPr/>
        </p:nvCxnSpPr>
        <p:spPr>
          <a:xfrm flipV="1">
            <a:off x="3563888" y="2492896"/>
            <a:ext cx="431800" cy="2159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ccolade fermante 25"/>
          <p:cNvSpPr/>
          <p:nvPr/>
        </p:nvSpPr>
        <p:spPr>
          <a:xfrm>
            <a:off x="6084168" y="980728"/>
            <a:ext cx="360040" cy="1728192"/>
          </a:xfrm>
          <a:prstGeom prst="rightBrace">
            <a:avLst>
              <a:gd name="adj1" fmla="val 43607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6804248" y="1444714"/>
            <a:ext cx="1750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Propriété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7092280" y="1876762"/>
            <a:ext cx="15874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G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= 1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611560" y="3956546"/>
            <a:ext cx="4427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1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car entièrement sous forme de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vapeur à une goutte près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3140968"/>
            <a:ext cx="214058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9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endParaRPr kumimoji="0" lang="fr-FR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3572897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Que vaut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sur la courbe de rosée (points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 ?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4653136"/>
            <a:ext cx="57422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Que vaut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sur la courbe d’ébullition (points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 ?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5877272"/>
            <a:ext cx="50760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Comment évolue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quand on se déplace du point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au point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 d’un isotherme ?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611560" y="5013176"/>
            <a:ext cx="432048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0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car entièrement sous forme de liquide à une bulle près (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814637" y="6202587"/>
            <a:ext cx="4427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diminue de 1 à 0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Connecteur droit 42"/>
          <p:cNvCxnSpPr/>
          <p:nvPr/>
        </p:nvCxnSpPr>
        <p:spPr>
          <a:xfrm>
            <a:off x="5148064" y="2060848"/>
            <a:ext cx="391184" cy="508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16" grpId="0"/>
      <p:bldP spid="17" grpId="0"/>
      <p:bldP spid="19" grpId="0"/>
      <p:bldP spid="20" grpId="0"/>
      <p:bldP spid="21" grpId="0"/>
      <p:bldP spid="23" grpId="0"/>
      <p:bldP spid="24" grpId="0"/>
      <p:bldP spid="26" grpId="0" animBg="1"/>
      <p:bldP spid="27" grpId="0"/>
      <p:bldP spid="28" grpId="0"/>
      <p:bldP spid="52227" grpId="0"/>
      <p:bldP spid="52228" grpId="0"/>
      <p:bldP spid="52229" grpId="0"/>
      <p:bldP spid="52230" grpId="0"/>
      <p:bldP spid="52231" grpId="0"/>
      <p:bldP spid="40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5120" t="20160" r="22356" b="23561"/>
          <a:stretch>
            <a:fillRect/>
          </a:stretch>
        </p:blipFill>
        <p:spPr bwMode="auto">
          <a:xfrm>
            <a:off x="5364088" y="56818"/>
            <a:ext cx="3648764" cy="271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611560" y="728380"/>
            <a:ext cx="4427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1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car entièrement sous forme de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vapeur à une goutte près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-87198"/>
            <a:ext cx="214058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9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endParaRPr kumimoji="0" lang="fr-FR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344731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Que vaut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sur la courbe de rosée (points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 ?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1424970"/>
            <a:ext cx="57422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Que vaut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sur la courbe d’ébullition (points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 ?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2492896"/>
            <a:ext cx="50760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Comment évolue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quand on se déplace du point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au point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 d’un isotherme ?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611560" y="1785010"/>
            <a:ext cx="432048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0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car entièrement sous forme de liquide à une bulle près (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851920" y="2852936"/>
            <a:ext cx="4427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diminue de 1 à 0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0" y="3429000"/>
            <a:ext cx="9143999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buFont typeface="Wingdings"/>
              <a:buChar char="@"/>
            </a:pP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10</a:t>
            </a:r>
            <a:r>
              <a:rPr kumimoji="0" lang="fr-FR" sz="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</a:t>
            </a:r>
            <a:r>
              <a:rPr lang="fr-FR" sz="600" dirty="0" smtClean="0"/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On introduit dans une enceinte initialement vide de volume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une masse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eau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100 g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d’eau. Cette enceinte est placée à une température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 = 423 K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température à laquelle la pression de vapeur saturante de l’eau vaut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sat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4,76 bar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Dans ces conditions : 	</a:t>
            </a:r>
          </a:p>
          <a:p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- le volume massique de l’eau liquide saturante vaut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1,09.10 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− 3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· kg 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− 1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;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- le volume massique de la vapeur d’eau saturante vaut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0,410 m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· kg 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− 1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;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5445224"/>
            <a:ext cx="68776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</a:t>
            </a:r>
            <a:r>
              <a:rPr lang="fr-FR" sz="2000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etrouver l’expression de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</a:t>
            </a:r>
            <a:r>
              <a:rPr kumimoji="0" lang="fr-FR" sz="2000" b="1" i="0" u="sng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à partir de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</a:t>
            </a:r>
            <a:r>
              <a:rPr kumimoji="0" lang="fr-FR" sz="2000" b="1" i="0" u="sng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sat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et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M(eau)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" y="5949280"/>
            <a:ext cx="601216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assimilant la vapeur d’eau à un gaz parfait,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012160" y="5733256"/>
            <a:ext cx="7058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6012160" y="6237312"/>
            <a:ext cx="776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cxnSp>
        <p:nvCxnSpPr>
          <p:cNvPr id="48" name="Connecteur droit 47"/>
          <p:cNvCxnSpPr/>
          <p:nvPr/>
        </p:nvCxnSpPr>
        <p:spPr>
          <a:xfrm>
            <a:off x="6035910" y="6212804"/>
            <a:ext cx="64807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804248" y="6021288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dirty="0"/>
          </a:p>
        </p:txBody>
      </p:sp>
      <p:cxnSp>
        <p:nvCxnSpPr>
          <p:cNvPr id="50" name="Connecteur droit 49"/>
          <p:cNvCxnSpPr/>
          <p:nvPr/>
        </p:nvCxnSpPr>
        <p:spPr>
          <a:xfrm>
            <a:off x="7236296" y="6237312"/>
            <a:ext cx="1080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452320" y="5765194"/>
            <a:ext cx="7058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53" name="Rectangle 52"/>
          <p:cNvSpPr/>
          <p:nvPr/>
        </p:nvSpPr>
        <p:spPr>
          <a:xfrm>
            <a:off x="7107050" y="6309320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049" grpId="0"/>
      <p:bldP spid="2050" grpId="0"/>
      <p:bldP spid="45" grpId="0"/>
      <p:bldP spid="46" grpId="0"/>
      <p:bldP spid="49" grpId="0"/>
      <p:bldP spid="52" grpId="0"/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1" y="0"/>
            <a:ext cx="9143999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buFont typeface="Wingdings"/>
              <a:buChar char="@"/>
            </a:pP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10</a:t>
            </a:r>
            <a:r>
              <a:rPr kumimoji="0" lang="fr-FR" sz="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</a:t>
            </a:r>
            <a:r>
              <a:rPr lang="fr-FR" sz="600" dirty="0" smtClean="0"/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On introduit dans une enceinte initialement vide de volume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une masse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eau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100 g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d’eau. Cette enceinte est placée à une température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 = 423 K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température à laquelle la pression de vapeur saturante de l’eau vaut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sat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4,76 bar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- volume massique de l’eau liquide saturante vaut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1,09.10 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− 3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· kg 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− 1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;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- volume massique de la vapeur d’eau saturante vaut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0,410 m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· kg 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− 1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;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700808"/>
            <a:ext cx="68550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Retrouver l’expression de </a:t>
            </a:r>
            <a:r>
              <a:rPr lang="fr-FR" sz="2000" b="1" u="sng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</a:t>
            </a:r>
            <a:r>
              <a:rPr lang="fr-FR" sz="2000" b="1" u="sng" baseline="-300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lang="fr-FR" sz="2000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à partir de </a:t>
            </a:r>
            <a:r>
              <a:rPr lang="fr-FR" sz="2000" b="1" u="sng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</a:t>
            </a:r>
            <a:r>
              <a:rPr lang="fr-FR" sz="2000" b="1" u="sng" baseline="-300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sat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</a:t>
            </a:r>
            <a:r>
              <a:rPr lang="fr-FR" sz="2000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fr-FR" sz="2000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et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M(eau)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fr-FR" sz="4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" y="2204864"/>
            <a:ext cx="608416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assimilant la vapeur d’eau à un gaz parfait,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012160" y="1988840"/>
            <a:ext cx="7058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6012160" y="2492896"/>
            <a:ext cx="776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cxnSp>
        <p:nvCxnSpPr>
          <p:cNvPr id="48" name="Connecteur droit 47"/>
          <p:cNvCxnSpPr/>
          <p:nvPr/>
        </p:nvCxnSpPr>
        <p:spPr>
          <a:xfrm>
            <a:off x="6035910" y="2468388"/>
            <a:ext cx="64807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804248" y="2276872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dirty="0"/>
          </a:p>
        </p:txBody>
      </p:sp>
      <p:cxnSp>
        <p:nvCxnSpPr>
          <p:cNvPr id="50" name="Connecteur droit 49"/>
          <p:cNvCxnSpPr/>
          <p:nvPr/>
        </p:nvCxnSpPr>
        <p:spPr>
          <a:xfrm>
            <a:off x="7236296" y="2469146"/>
            <a:ext cx="1080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452320" y="2020778"/>
            <a:ext cx="7058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53" name="Rectangle 52"/>
          <p:cNvSpPr/>
          <p:nvPr/>
        </p:nvSpPr>
        <p:spPr>
          <a:xfrm>
            <a:off x="7107050" y="2540396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endParaRPr lang="fr-FR" dirty="0"/>
          </a:p>
        </p:txBody>
      </p:sp>
      <p:sp>
        <p:nvSpPr>
          <p:cNvPr id="55" name="Rectangle 2"/>
          <p:cNvSpPr>
            <a:spLocks noChangeArrowheads="1"/>
          </p:cNvSpPr>
          <p:nvPr/>
        </p:nvSpPr>
        <p:spPr bwMode="auto">
          <a:xfrm>
            <a:off x="46830" y="3181094"/>
            <a:ext cx="12596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Connecteur droit 55"/>
          <p:cNvCxnSpPr/>
          <p:nvPr/>
        </p:nvCxnSpPr>
        <p:spPr>
          <a:xfrm>
            <a:off x="1306462" y="3397118"/>
            <a:ext cx="1080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162446" y="3484688"/>
            <a:ext cx="13933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endParaRPr lang="fr-FR" dirty="0"/>
          </a:p>
        </p:txBody>
      </p:sp>
      <p:sp>
        <p:nvSpPr>
          <p:cNvPr id="59" name="Rectangle 58"/>
          <p:cNvSpPr/>
          <p:nvPr/>
        </p:nvSpPr>
        <p:spPr>
          <a:xfrm>
            <a:off x="1435708" y="2965070"/>
            <a:ext cx="811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</a:t>
            </a:r>
            <a:endParaRPr lang="fr-FR" dirty="0"/>
          </a:p>
        </p:txBody>
      </p:sp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2915816" y="3164718"/>
            <a:ext cx="16561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" name="Connecteur droit 60"/>
          <p:cNvCxnSpPr/>
          <p:nvPr/>
        </p:nvCxnSpPr>
        <p:spPr>
          <a:xfrm>
            <a:off x="4546822" y="3380742"/>
            <a:ext cx="182537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4402806" y="3468312"/>
            <a:ext cx="20585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4,76.10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0,018</a:t>
            </a:r>
            <a:endParaRPr lang="fr-FR" dirty="0"/>
          </a:p>
        </p:txBody>
      </p:sp>
      <p:sp>
        <p:nvSpPr>
          <p:cNvPr id="63" name="Rectangle 62"/>
          <p:cNvSpPr/>
          <p:nvPr/>
        </p:nvSpPr>
        <p:spPr>
          <a:xfrm>
            <a:off x="4676068" y="2948694"/>
            <a:ext cx="15376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8,314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423</a:t>
            </a:r>
            <a:endParaRPr lang="fr-FR" dirty="0"/>
          </a:p>
        </p:txBody>
      </p:sp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6660232" y="3164718"/>
            <a:ext cx="2627784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0,410 m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.kg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47943" y="2924944"/>
            <a:ext cx="1872208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0770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Calculer la valeur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du volume massique su système si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 = 100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mL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En déduire sous quelle forme se trouve l’eau. 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14177" y="4797152"/>
            <a:ext cx="7122119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calcule la valeur du volume massique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système :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 =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452320" y="4581128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fr-FR" dirty="0"/>
          </a:p>
        </p:txBody>
      </p:sp>
      <p:sp>
        <p:nvSpPr>
          <p:cNvPr id="69" name="Rectangle 68"/>
          <p:cNvSpPr/>
          <p:nvPr/>
        </p:nvSpPr>
        <p:spPr>
          <a:xfrm>
            <a:off x="7308304" y="5085184"/>
            <a:ext cx="776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cxnSp>
        <p:nvCxnSpPr>
          <p:cNvPr id="70" name="Connecteur droit 69"/>
          <p:cNvCxnSpPr/>
          <p:nvPr/>
        </p:nvCxnSpPr>
        <p:spPr>
          <a:xfrm>
            <a:off x="7332054" y="5060676"/>
            <a:ext cx="64807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6660232" y="4605636"/>
            <a:ext cx="1368152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179512" y="5485294"/>
            <a:ext cx="16561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 =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907704" y="5232887"/>
            <a:ext cx="1301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100.10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6 </a:t>
            </a:r>
            <a:endParaRPr lang="fr-FR" dirty="0"/>
          </a:p>
        </p:txBody>
      </p:sp>
      <p:sp>
        <p:nvSpPr>
          <p:cNvPr id="75" name="Rectangle 74"/>
          <p:cNvSpPr/>
          <p:nvPr/>
        </p:nvSpPr>
        <p:spPr>
          <a:xfrm>
            <a:off x="2004220" y="5766005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0,100</a:t>
            </a:r>
            <a:endParaRPr lang="fr-FR" dirty="0"/>
          </a:p>
        </p:txBody>
      </p:sp>
      <p:cxnSp>
        <p:nvCxnSpPr>
          <p:cNvPr id="76" name="Connecteur droit 75"/>
          <p:cNvCxnSpPr/>
          <p:nvPr/>
        </p:nvCxnSpPr>
        <p:spPr>
          <a:xfrm flipV="1">
            <a:off x="1787438" y="5701318"/>
            <a:ext cx="1272394" cy="1111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3491880" y="5485294"/>
            <a:ext cx="2808312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 =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1,00.10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.kg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324528" y="249289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Dans le cas d’un mélange diphasé, exprimer la fraction massique </a:t>
            </a:r>
            <a:r>
              <a:rPr lang="fr-FR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</a:t>
            </a:r>
            <a:r>
              <a:rPr lang="fr-FR" b="1" baseline="-300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lang="fr-FR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de vapeur d’eau en fonction du volume massique </a:t>
            </a:r>
            <a:r>
              <a:rPr lang="fr-FR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</a:t>
            </a:r>
            <a:r>
              <a:rPr lang="fr-FR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du système, du volume massique </a:t>
            </a:r>
            <a:r>
              <a:rPr lang="fr-FR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</a:t>
            </a:r>
            <a:r>
              <a:rPr lang="fr-FR" b="1" baseline="-300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</a:t>
            </a:r>
            <a:r>
              <a:rPr lang="fr-FR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de l’eau liquide saturante et du volume massique </a:t>
            </a:r>
            <a:r>
              <a:rPr lang="fr-FR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</a:t>
            </a:r>
            <a:r>
              <a:rPr lang="fr-FR" b="1" baseline="-300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lang="fr-FR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de la vapeur d’eau saturante </a:t>
            </a:r>
            <a:r>
              <a:rPr lang="fr-FR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fr-FR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Démonstration à SAVOIR REFAIRE !</a:t>
            </a:r>
            <a:r>
              <a:rPr lang="fr-FR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fr-FR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fr-FR" dirty="0"/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0" y="6093296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On constate 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&lt;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le système est donc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à gauche de la courbe d’ébullition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sur le diagramme (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P,v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11960" y="6413266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l’eau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entièrement LIQUIDE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8" grpId="0"/>
      <p:bldP spid="59" grpId="0"/>
      <p:bldP spid="60" grpId="0"/>
      <p:bldP spid="62" grpId="0"/>
      <p:bldP spid="63" grpId="0"/>
      <p:bldP spid="65" grpId="0" animBg="1"/>
      <p:bldP spid="66" grpId="0" animBg="1"/>
      <p:bldP spid="2051" grpId="0"/>
      <p:bldP spid="2052" grpId="0"/>
      <p:bldP spid="68" grpId="0"/>
      <p:bldP spid="69" grpId="0"/>
      <p:bldP spid="72" grpId="0" animBg="1"/>
      <p:bldP spid="73" grpId="0"/>
      <p:bldP spid="74" grpId="0"/>
      <p:bldP spid="75" grpId="0"/>
      <p:bldP spid="78" grpId="0" animBg="1"/>
      <p:bldP spid="34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5724128" y="1306043"/>
            <a:ext cx="2520280" cy="288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5436096" y="980728"/>
            <a:ext cx="3024336" cy="288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14177" y="2395180"/>
            <a:ext cx="7122119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calcule la valeur du volume massique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système :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 =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452320" y="2179156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fr-FR" dirty="0"/>
          </a:p>
        </p:txBody>
      </p:sp>
      <p:sp>
        <p:nvSpPr>
          <p:cNvPr id="69" name="Rectangle 68"/>
          <p:cNvSpPr/>
          <p:nvPr/>
        </p:nvSpPr>
        <p:spPr>
          <a:xfrm>
            <a:off x="7308304" y="2683212"/>
            <a:ext cx="776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cxnSp>
        <p:nvCxnSpPr>
          <p:cNvPr id="70" name="Connecteur droit 69"/>
          <p:cNvCxnSpPr/>
          <p:nvPr/>
        </p:nvCxnSpPr>
        <p:spPr>
          <a:xfrm>
            <a:off x="7332054" y="2658704"/>
            <a:ext cx="64807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6660232" y="2203664"/>
            <a:ext cx="1368152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179512" y="3083322"/>
            <a:ext cx="16561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 =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907704" y="2830915"/>
            <a:ext cx="1301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100.10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6 </a:t>
            </a:r>
            <a:endParaRPr lang="fr-FR" dirty="0"/>
          </a:p>
        </p:txBody>
      </p:sp>
      <p:sp>
        <p:nvSpPr>
          <p:cNvPr id="75" name="Rectangle 74"/>
          <p:cNvSpPr/>
          <p:nvPr/>
        </p:nvSpPr>
        <p:spPr>
          <a:xfrm>
            <a:off x="2004220" y="3364033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0,100</a:t>
            </a:r>
            <a:endParaRPr lang="fr-FR" dirty="0"/>
          </a:p>
        </p:txBody>
      </p:sp>
      <p:cxnSp>
        <p:nvCxnSpPr>
          <p:cNvPr id="76" name="Connecteur droit 75"/>
          <p:cNvCxnSpPr>
            <a:stCxn id="73" idx="3"/>
          </p:cNvCxnSpPr>
          <p:nvPr/>
        </p:nvCxnSpPr>
        <p:spPr>
          <a:xfrm>
            <a:off x="1835696" y="3299346"/>
            <a:ext cx="1224136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3491880" y="3083322"/>
            <a:ext cx="2808312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 =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1,00.10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.kg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1" y="0"/>
            <a:ext cx="9143999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buFont typeface="Wingdings"/>
              <a:buChar char="@"/>
            </a:pP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10</a:t>
            </a:r>
            <a:r>
              <a:rPr kumimoji="0" lang="fr-FR" sz="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</a:t>
            </a:r>
            <a:r>
              <a:rPr lang="fr-FR" sz="600" dirty="0" smtClean="0"/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On introduit dans une enceinte initialement vide de volume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une masse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eau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100 g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d’eau. Cette enceinte est placée à une température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 = 423 K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température à laquelle la pression de vapeur saturante de l’eau vaut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sat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4,76 bar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- volume massique de l’eau liquide saturante vaut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= 1,09.10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− 3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m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· kg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− 1</a:t>
            </a:r>
            <a:r>
              <a:rPr lang="fr-FR" sz="2000" i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- volume massique de la vapeur d’eau saturante vaut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G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= 0,410 m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· kg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− 1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;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3763332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On constate 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&lt;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le système est donc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à gauche de la courbe d’ébullition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sur le diagramme (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P,v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114244" y="4088647"/>
            <a:ext cx="4284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l’eau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entièrement LIQUIDE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465313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c)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Même question si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 = 100 L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? </a:t>
            </a:r>
            <a:endParaRPr lang="fr-FR" sz="2000" dirty="0"/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179512" y="5013176"/>
            <a:ext cx="712879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calcule la valeur du volume massique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système :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 =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236296" y="4797152"/>
            <a:ext cx="1301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100.10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 </a:t>
            </a:r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7476828" y="5305762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0,100</a:t>
            </a:r>
            <a:endParaRPr lang="fr-FR" dirty="0"/>
          </a:p>
        </p:txBody>
      </p:sp>
      <p:cxnSp>
        <p:nvCxnSpPr>
          <p:cNvPr id="43" name="Connecteur droit 42"/>
          <p:cNvCxnSpPr/>
          <p:nvPr/>
        </p:nvCxnSpPr>
        <p:spPr>
          <a:xfrm>
            <a:off x="7308304" y="5241075"/>
            <a:ext cx="1224136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0" y="177281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b)</a:t>
            </a:r>
            <a:r>
              <a:rPr lang="fr-FR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Calculer la valeur </a:t>
            </a:r>
            <a:r>
              <a:rPr lang="fr-FR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</a:t>
            </a:r>
            <a:r>
              <a:rPr lang="fr-FR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du volume massique su système si </a:t>
            </a:r>
            <a:r>
              <a:rPr lang="fr-FR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 = 100 </a:t>
            </a:r>
            <a:r>
              <a:rPr lang="fr-FR" b="1" u="sng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mL</a:t>
            </a:r>
            <a:r>
              <a:rPr lang="fr-FR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En déduire sous quelle forme se trouve l’eau. </a:t>
            </a:r>
            <a:endParaRPr lang="fr-FR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805790" y="5710106"/>
            <a:ext cx="2268760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 =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1,00 m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.kg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0" y="5604346"/>
            <a:ext cx="6516216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On constate 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&gt;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le système est donc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à droite de la courbe de rosée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sur le diagramme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P,v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75248" y="6309320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l’eau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entièrement sous forme VAPEUR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0" grpId="0"/>
      <p:bldP spid="41" grpId="0"/>
      <p:bldP spid="24" grpId="0" animBg="1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5724128" y="1306043"/>
            <a:ext cx="2520280" cy="288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5436096" y="980728"/>
            <a:ext cx="3024336" cy="288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1" y="0"/>
            <a:ext cx="9143999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buFont typeface="Wingdings"/>
              <a:buChar char="@"/>
            </a:pP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10</a:t>
            </a:r>
            <a:r>
              <a:rPr kumimoji="0" lang="fr-FR" sz="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</a:t>
            </a:r>
            <a:r>
              <a:rPr lang="fr-FR" sz="600" dirty="0" smtClean="0"/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On introduit dans une enceinte initialement vide de volume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une masse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eau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100 g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d’eau. Cette enceinte est placée à une température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 = 423 K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température à laquelle la pression de vapeur saturante de l’eau vaut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sat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4,76 bar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- volume massique de l’eau liquide saturante vaut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= 1,09.10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− 3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m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· kg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− 1</a:t>
            </a:r>
            <a:r>
              <a:rPr lang="fr-FR" sz="2000" i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- volume massique de la vapeur d’eau saturante vaut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G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= 0,410 m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· kg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− 1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;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73274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c)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Même question si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 = 100 L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fr-FR" sz="2000" dirty="0"/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179512" y="2092786"/>
            <a:ext cx="712879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calcule la valeur du volume massique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système :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 =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236296" y="1876762"/>
            <a:ext cx="1301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100.10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 </a:t>
            </a:r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7476828" y="2385372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0,100</a:t>
            </a:r>
            <a:endParaRPr lang="fr-FR" dirty="0"/>
          </a:p>
        </p:txBody>
      </p:sp>
      <p:cxnSp>
        <p:nvCxnSpPr>
          <p:cNvPr id="43" name="Connecteur droit 42"/>
          <p:cNvCxnSpPr/>
          <p:nvPr/>
        </p:nvCxnSpPr>
        <p:spPr>
          <a:xfrm>
            <a:off x="7308304" y="2320685"/>
            <a:ext cx="1224136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6875240" y="2740858"/>
            <a:ext cx="2268760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 =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1,00 m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.kg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2755964"/>
            <a:ext cx="6516216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On constate 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&gt;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le système est donc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à droite de la courbe de rosée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sur le diagramme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P,v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75248" y="3460938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l’eau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entièrement sous forme VAPEUR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87" y="403700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d)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Même question si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 = 10,0 L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fr-FR" sz="2000" dirty="0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181299" y="4397042"/>
            <a:ext cx="712879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calcule la valeur du volume massique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système :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 =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238083" y="4181018"/>
            <a:ext cx="1372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10,0.10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 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7478615" y="4689628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0,100</a:t>
            </a:r>
            <a:endParaRPr lang="fr-FR" dirty="0"/>
          </a:p>
        </p:txBody>
      </p:sp>
      <p:cxnSp>
        <p:nvCxnSpPr>
          <p:cNvPr id="30" name="Connecteur droit 29"/>
          <p:cNvCxnSpPr/>
          <p:nvPr/>
        </p:nvCxnSpPr>
        <p:spPr>
          <a:xfrm>
            <a:off x="7310091" y="4624941"/>
            <a:ext cx="1224136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6732240" y="5045114"/>
            <a:ext cx="2413547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 =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0,100 m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.kg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1786" y="5060220"/>
            <a:ext cx="6802461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On constate que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le système est donc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entre la courbe de rosée et la courbe d’ébullition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sur le diagramme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P,v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375248" y="5949280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l’eau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sous forme DIPHASEE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1" grpId="0" animBg="1"/>
      <p:bldP spid="32" grpId="0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5724128" y="1306043"/>
            <a:ext cx="2520280" cy="288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5436096" y="980728"/>
            <a:ext cx="3024336" cy="288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1" y="0"/>
            <a:ext cx="9143999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buFont typeface="Wingdings"/>
              <a:buChar char="@"/>
            </a:pP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10</a:t>
            </a:r>
            <a:r>
              <a:rPr kumimoji="0" lang="fr-FR" sz="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</a:t>
            </a:r>
            <a:r>
              <a:rPr lang="fr-FR" sz="600" dirty="0" smtClean="0"/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On introduit dans une enceinte initialement vide de volume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une masse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eau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100 g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d’eau. Cette enceinte est placée à une température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 = 423 K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température à laquelle la pression de vapeur saturante de l’eau vaut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sat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4,76 bar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- volume massique de l’eau liquide saturante vaut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= 1,09.10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− 3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m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· kg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− 1</a:t>
            </a:r>
            <a:r>
              <a:rPr lang="fr-FR" sz="2000" i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- volume massique de la vapeur d’eau saturante vaut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G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= 0,410 m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· kg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− 1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;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87" y="176468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d)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Même question si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 = 10,0 L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fr-FR" sz="2000" dirty="0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181299" y="2124724"/>
            <a:ext cx="712879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calcule la valeur du volume massique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système :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 =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238083" y="1908700"/>
            <a:ext cx="1372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10,0.10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 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7478615" y="2417310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0,100</a:t>
            </a:r>
            <a:endParaRPr lang="fr-FR" dirty="0"/>
          </a:p>
        </p:txBody>
      </p:sp>
      <p:cxnSp>
        <p:nvCxnSpPr>
          <p:cNvPr id="30" name="Connecteur droit 29"/>
          <p:cNvCxnSpPr/>
          <p:nvPr/>
        </p:nvCxnSpPr>
        <p:spPr>
          <a:xfrm>
            <a:off x="7310091" y="2352623"/>
            <a:ext cx="1224136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6732240" y="2772796"/>
            <a:ext cx="2413547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 =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0,100 m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.kg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1786" y="2787902"/>
            <a:ext cx="6802461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On constate que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le système est donc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entre la courbe de rosée et la courbe d’ébullition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sur le diagramme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P,v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375248" y="3676962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l’eau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sous forme DIPHASEE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0" y="4234125"/>
            <a:ext cx="9144000" cy="73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Le volume de l’enceinte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accueille un volume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liquide et un volume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gaz tel que 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907704" y="4541058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 = 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491880" y="4541058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+  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endParaRPr lang="fr-FR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491880" y="5117122"/>
            <a:ext cx="576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lang="fr-FR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491880" y="5805264"/>
            <a:ext cx="5040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  =   ( 1 –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) ×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+  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endParaRPr lang="fr-FR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067944" y="4901098"/>
            <a:ext cx="3561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endParaRPr lang="fr-FR" sz="2000" dirty="0"/>
          </a:p>
        </p:txBody>
      </p:sp>
      <p:cxnSp>
        <p:nvCxnSpPr>
          <p:cNvPr id="50" name="Connecteur droit 49"/>
          <p:cNvCxnSpPr/>
          <p:nvPr/>
        </p:nvCxnSpPr>
        <p:spPr>
          <a:xfrm>
            <a:off x="3995936" y="5301208"/>
            <a:ext cx="4574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051392" y="5405154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endParaRPr lang="fr-FR" sz="2000" dirty="0"/>
          </a:p>
        </p:txBody>
      </p:sp>
      <p:sp>
        <p:nvSpPr>
          <p:cNvPr id="53" name="Rectangle 52"/>
          <p:cNvSpPr/>
          <p:nvPr/>
        </p:nvSpPr>
        <p:spPr>
          <a:xfrm>
            <a:off x="4572000" y="5108334"/>
            <a:ext cx="5040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 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+  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endParaRPr lang="fr-FR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4" grpId="0"/>
      <p:bldP spid="45" grpId="0"/>
      <p:bldP spid="46" grpId="0"/>
      <p:bldP spid="47" grpId="0"/>
      <p:bldP spid="49" grpId="0"/>
      <p:bldP spid="51" grpId="0"/>
      <p:bldP spid="5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3923928" y="4221088"/>
            <a:ext cx="2376264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5724128" y="1306043"/>
            <a:ext cx="2520280" cy="288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5436096" y="980728"/>
            <a:ext cx="3024336" cy="288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1" y="0"/>
            <a:ext cx="9143999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buFont typeface="Wingdings"/>
              <a:buChar char="@"/>
            </a:pP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10</a:t>
            </a:r>
            <a:r>
              <a:rPr kumimoji="0" lang="fr-FR" sz="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</a:t>
            </a:r>
            <a:r>
              <a:rPr lang="fr-FR" sz="600" dirty="0" smtClean="0"/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On introduit dans une enceinte initialement vide de volume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une masse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eau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100 g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d’eau. Cette enceinte est placée à une température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 = 423 K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température à laquelle la pression de vapeur saturante de l’eau vaut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sat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4,76 bar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- volume massique de l’eau liquide saturante vaut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= 1,09.10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− 3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m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· kg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− 1</a:t>
            </a:r>
            <a:r>
              <a:rPr lang="fr-FR" sz="2000" i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- volume massique de la vapeur d’eau saturante vaut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G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= 0,410 m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· kg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− 1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;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87" y="176468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d)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Même question si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 = 10,0 L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endParaRPr lang="fr-FR" sz="2000" dirty="0"/>
          </a:p>
        </p:txBody>
      </p:sp>
      <p:sp>
        <p:nvSpPr>
          <p:cNvPr id="35" name="Rectangle 34"/>
          <p:cNvSpPr/>
          <p:nvPr/>
        </p:nvSpPr>
        <p:spPr>
          <a:xfrm>
            <a:off x="3563888" y="1772816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l’eau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sous forme DIPHASEE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0" y="2204864"/>
            <a:ext cx="9144000" cy="73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Le volume de l’enceinte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accueille un volume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liquide et un volume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gaz tel que 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907704" y="2511797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 = 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491880" y="2511797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  =  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+  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endParaRPr lang="fr-FR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491880" y="3087861"/>
            <a:ext cx="5040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 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+  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endParaRPr lang="fr-FR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491880" y="3776003"/>
            <a:ext cx="5040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  =   ( 1 –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) ×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+  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endParaRPr lang="fr-FR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067944" y="2871837"/>
            <a:ext cx="3561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endParaRPr lang="fr-FR" sz="2000" dirty="0"/>
          </a:p>
        </p:txBody>
      </p:sp>
      <p:cxnSp>
        <p:nvCxnSpPr>
          <p:cNvPr id="50" name="Connecteur droit 49"/>
          <p:cNvCxnSpPr/>
          <p:nvPr/>
        </p:nvCxnSpPr>
        <p:spPr>
          <a:xfrm>
            <a:off x="4025992" y="3284984"/>
            <a:ext cx="4574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051392" y="3375893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endParaRPr lang="fr-FR" sz="2000" dirty="0"/>
          </a:p>
        </p:txBody>
      </p:sp>
      <p:sp>
        <p:nvSpPr>
          <p:cNvPr id="21" name="Rectangle 20"/>
          <p:cNvSpPr/>
          <p:nvPr/>
        </p:nvSpPr>
        <p:spPr>
          <a:xfrm>
            <a:off x="3491880" y="4397042"/>
            <a:ext cx="1224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endParaRPr lang="fr-FR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41331" y="4174788"/>
            <a:ext cx="3561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endParaRPr lang="fr-FR" sz="2000" dirty="0"/>
          </a:p>
        </p:txBody>
      </p:sp>
      <p:sp>
        <p:nvSpPr>
          <p:cNvPr id="23" name="Rectangle 22"/>
          <p:cNvSpPr/>
          <p:nvPr/>
        </p:nvSpPr>
        <p:spPr>
          <a:xfrm>
            <a:off x="5294638" y="4183805"/>
            <a:ext cx="7827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cxnSp>
        <p:nvCxnSpPr>
          <p:cNvPr id="24" name="Connecteur droit 23"/>
          <p:cNvCxnSpPr/>
          <p:nvPr/>
        </p:nvCxnSpPr>
        <p:spPr>
          <a:xfrm>
            <a:off x="4825307" y="4639003"/>
            <a:ext cx="136815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989915" y="4673499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5436096" y="5373216"/>
            <a:ext cx="32038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0,242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(24,2 %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251520" y="5445224"/>
            <a:ext cx="16916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 :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979712" y="5229200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0,100</a:t>
            </a:r>
            <a:endParaRPr lang="fr-FR" sz="2000" dirty="0"/>
          </a:p>
        </p:txBody>
      </p:sp>
      <p:cxnSp>
        <p:nvCxnSpPr>
          <p:cNvPr id="40" name="Connecteur droit 39"/>
          <p:cNvCxnSpPr/>
          <p:nvPr/>
        </p:nvCxnSpPr>
        <p:spPr>
          <a:xfrm>
            <a:off x="1835696" y="5661248"/>
            <a:ext cx="259228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771800" y="5229200"/>
            <a:ext cx="18229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 1,09.10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1907704" y="5733256"/>
            <a:ext cx="1728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0,410</a:t>
            </a:r>
            <a:endParaRPr lang="fr-FR" sz="2000" dirty="0"/>
          </a:p>
        </p:txBody>
      </p:sp>
      <p:sp>
        <p:nvSpPr>
          <p:cNvPr id="48" name="Rectangle 47"/>
          <p:cNvSpPr/>
          <p:nvPr/>
        </p:nvSpPr>
        <p:spPr>
          <a:xfrm>
            <a:off x="2771800" y="5733256"/>
            <a:ext cx="18229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 1,09.10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56" name="Rectangle 2"/>
          <p:cNvSpPr>
            <a:spLocks noChangeArrowheads="1"/>
          </p:cNvSpPr>
          <p:nvPr/>
        </p:nvSpPr>
        <p:spPr bwMode="auto">
          <a:xfrm>
            <a:off x="5508104" y="5877272"/>
            <a:ext cx="32038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0,758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(75,8 %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47" grpId="0"/>
      <p:bldP spid="21" grpId="0"/>
      <p:bldP spid="22" grpId="0"/>
      <p:bldP spid="23" grpId="0"/>
      <p:bldP spid="25" grpId="0"/>
      <p:bldP spid="36" grpId="0"/>
      <p:bldP spid="37" grpId="0"/>
      <p:bldP spid="38" grpId="0"/>
      <p:bldP spid="41" grpId="0"/>
      <p:bldP spid="43" grpId="0"/>
      <p:bldP spid="48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7384"/>
            <a:ext cx="85765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Les systèmes suivants constituent-ils une ou plusieurs phases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79512" y="404664"/>
          <a:ext cx="8856984" cy="1725334"/>
        </p:xfrm>
        <a:graphic>
          <a:graphicData uri="http://schemas.openxmlformats.org/drawingml/2006/table">
            <a:tbl>
              <a:tblPr/>
              <a:tblGrid>
                <a:gridCol w="1008112"/>
                <a:gridCol w="1080120"/>
                <a:gridCol w="1944216"/>
                <a:gridCol w="1728192"/>
                <a:gridCol w="1501331"/>
                <a:gridCol w="1595013"/>
              </a:tblGrid>
              <a:tr h="238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L’air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L’eau d’un lac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Bouteille fermée remplie à moitié d’eau chaude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Solution aqueuse saturée en sel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Eau 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+ Huile 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Eau + sirop de menthe non agités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02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FF0000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9512" y="1484784"/>
            <a:ext cx="115212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 phase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259632" y="1484784"/>
            <a:ext cx="1224136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 phase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434910" y="1175345"/>
            <a:ext cx="187220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 phases (phase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liquide + phase gaz)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082077" y="1185177"/>
            <a:ext cx="20162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 phases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(phase solide</a:t>
            </a:r>
            <a:r>
              <a:rPr kumimoji="0" lang="fr-FR" sz="1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phase liquide)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12160" y="1196752"/>
            <a:ext cx="136815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 phases (2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phases liquides)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7740352" y="1412776"/>
            <a:ext cx="1403648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 phase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34888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  Voyons le comportement des entités chimiques (atomes, ions, molécules) dans chacun des trois principaux états physiques de la matière.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72008" y="3068960"/>
          <a:ext cx="8964488" cy="3276600"/>
        </p:xfrm>
        <a:graphic>
          <a:graphicData uri="http://schemas.openxmlformats.org/drawingml/2006/table">
            <a:tbl>
              <a:tblPr/>
              <a:tblGrid>
                <a:gridCol w="1907704"/>
                <a:gridCol w="2376264"/>
                <a:gridCol w="2232248"/>
                <a:gridCol w="2448272"/>
              </a:tblGrid>
              <a:tr h="2087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Calibri"/>
                        </a:rPr>
                        <a:t>Etat SOLIDE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Calibri"/>
                        </a:rPr>
                        <a:t>Etat LIQUIDE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Calibri"/>
                        </a:rPr>
                        <a:t>Etat GAZEUX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569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Calibri"/>
                        </a:rPr>
                        <a:t>Description </a:t>
                      </a:r>
                      <a:endParaRPr lang="fr-FR" sz="1800" b="1" dirty="0" smtClean="0">
                        <a:solidFill>
                          <a:srgbClr val="000000"/>
                        </a:solidFill>
                        <a:latin typeface="Comic Sans MS"/>
                        <a:ea typeface="Times New Roman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 smtClean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Calibri"/>
                        </a:rPr>
                        <a:t>microscopique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7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Distance </a:t>
                      </a:r>
                      <a:endParaRPr lang="fr-FR" sz="1800" b="1" dirty="0" smtClean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 smtClean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entre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 smtClean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entités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Etat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condensé</a:t>
                      </a:r>
                      <a:endParaRPr lang="fr-FR" sz="2000" dirty="0" smtClean="0">
                        <a:solidFill>
                          <a:srgbClr val="000000"/>
                        </a:solidFill>
                        <a:latin typeface="Calibri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Les 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distances entre entités sont faibles 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(100 pm)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Etat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dispersé</a:t>
                      </a:r>
                      <a:endParaRPr lang="fr-FR" sz="2000" dirty="0" smtClean="0">
                        <a:solidFill>
                          <a:srgbClr val="000000"/>
                        </a:solidFill>
                        <a:latin typeface="+mn-lt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Les distances entre entités un peu plus grandes (100 nm)</a:t>
                      </a:r>
                      <a:endParaRPr lang="fr-FR" sz="2000" dirty="0" smtClean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1" name="officeArt object"/>
          <p:cNvPicPr>
            <a:picLocks noChangeAspect="1" noChangeArrowheads="1"/>
          </p:cNvPicPr>
          <p:nvPr/>
        </p:nvPicPr>
        <p:blipFill>
          <a:blip r:embed="rId2" cstate="print"/>
          <a:srcRect b="13628"/>
          <a:stretch>
            <a:fillRect/>
          </a:stretch>
        </p:blipFill>
        <p:spPr bwMode="auto">
          <a:xfrm>
            <a:off x="4427984" y="3429000"/>
            <a:ext cx="2088232" cy="1689413"/>
          </a:xfrm>
          <a:prstGeom prst="rect">
            <a:avLst/>
          </a:prstGeom>
          <a:noFill/>
          <a:ln w="12700">
            <a:miter lim="4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19263"/>
          <a:stretch>
            <a:fillRect/>
          </a:stretch>
        </p:blipFill>
        <p:spPr bwMode="auto">
          <a:xfrm>
            <a:off x="6660232" y="3356992"/>
            <a:ext cx="2258465" cy="1728192"/>
          </a:xfrm>
          <a:prstGeom prst="rect">
            <a:avLst/>
          </a:prstGeom>
          <a:noFill/>
          <a:ln w="12700">
            <a:miter lim="4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5135" r="17567"/>
          <a:stretch>
            <a:fillRect/>
          </a:stretch>
        </p:blipFill>
        <p:spPr bwMode="auto">
          <a:xfrm>
            <a:off x="2339752" y="3356992"/>
            <a:ext cx="1728192" cy="1730740"/>
          </a:xfrm>
          <a:prstGeom prst="rect">
            <a:avLst/>
          </a:prstGeom>
          <a:noFill/>
          <a:ln w="12700">
            <a:miter lim="4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72008" y="17329"/>
          <a:ext cx="8964488" cy="3276600"/>
        </p:xfrm>
        <a:graphic>
          <a:graphicData uri="http://schemas.openxmlformats.org/drawingml/2006/table">
            <a:tbl>
              <a:tblPr/>
              <a:tblGrid>
                <a:gridCol w="1907704"/>
                <a:gridCol w="2376264"/>
                <a:gridCol w="2376264"/>
                <a:gridCol w="2304256"/>
              </a:tblGrid>
              <a:tr h="2087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Calibri"/>
                        </a:rPr>
                        <a:t>Etat SOLIDE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Calibri"/>
                        </a:rPr>
                        <a:t>Etat LIQUIDE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Calibri"/>
                        </a:rPr>
                        <a:t>Etat GAZEUX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569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Calibri"/>
                        </a:rPr>
                        <a:t>Description </a:t>
                      </a:r>
                      <a:endParaRPr lang="fr-FR" sz="1800" b="1" dirty="0" smtClean="0">
                        <a:solidFill>
                          <a:srgbClr val="000000"/>
                        </a:solidFill>
                        <a:latin typeface="Comic Sans MS"/>
                        <a:ea typeface="Times New Roman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 smtClean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Calibri"/>
                        </a:rPr>
                        <a:t>microscopique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7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Distance </a:t>
                      </a:r>
                      <a:endParaRPr lang="fr-FR" sz="1800" b="1" dirty="0" smtClean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 smtClean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entre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 smtClean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entités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Etat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condensé</a:t>
                      </a:r>
                      <a:endParaRPr lang="fr-FR" sz="2000" dirty="0" smtClean="0">
                        <a:solidFill>
                          <a:srgbClr val="000000"/>
                        </a:solidFill>
                        <a:latin typeface="Calibri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Les 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distances entre entités sont faibles 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(100 pm)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Etat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dispersé</a:t>
                      </a:r>
                      <a:endParaRPr lang="fr-FR" sz="2000" dirty="0" smtClean="0">
                        <a:solidFill>
                          <a:srgbClr val="000000"/>
                        </a:solidFill>
                        <a:latin typeface="+mn-lt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Les distances entre entités un peu plus grandes (100 nm)</a:t>
                      </a:r>
                      <a:endParaRPr lang="fr-FR" sz="2000" dirty="0" smtClean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officeArt object"/>
          <p:cNvPicPr>
            <a:picLocks noChangeAspect="1" noChangeArrowheads="1"/>
          </p:cNvPicPr>
          <p:nvPr/>
        </p:nvPicPr>
        <p:blipFill>
          <a:blip r:embed="rId2" cstate="print"/>
          <a:srcRect b="13628"/>
          <a:stretch>
            <a:fillRect/>
          </a:stretch>
        </p:blipFill>
        <p:spPr bwMode="auto">
          <a:xfrm>
            <a:off x="4427984" y="377369"/>
            <a:ext cx="2088232" cy="1689413"/>
          </a:xfrm>
          <a:prstGeom prst="rect">
            <a:avLst/>
          </a:prstGeom>
          <a:noFill/>
          <a:ln w="12700">
            <a:miter lim="4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b="19263"/>
          <a:stretch>
            <a:fillRect/>
          </a:stretch>
        </p:blipFill>
        <p:spPr bwMode="auto">
          <a:xfrm>
            <a:off x="6778031" y="305361"/>
            <a:ext cx="2258465" cy="1728192"/>
          </a:xfrm>
          <a:prstGeom prst="rect">
            <a:avLst/>
          </a:prstGeom>
          <a:noFill/>
          <a:ln w="12700">
            <a:miter lim="4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5135" r="17567"/>
          <a:stretch>
            <a:fillRect/>
          </a:stretch>
        </p:blipFill>
        <p:spPr bwMode="auto">
          <a:xfrm>
            <a:off x="2339752" y="330108"/>
            <a:ext cx="1728192" cy="1730740"/>
          </a:xfrm>
          <a:prstGeom prst="rect">
            <a:avLst/>
          </a:prstGeom>
          <a:noFill/>
          <a:ln w="12700">
            <a:miter lim="400000"/>
            <a:headEnd/>
            <a:tailEnd/>
          </a:ln>
        </p:spPr>
      </p:pic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70221" y="3284984"/>
          <a:ext cx="8964488" cy="3474720"/>
        </p:xfrm>
        <a:graphic>
          <a:graphicData uri="http://schemas.openxmlformats.org/drawingml/2006/table">
            <a:tbl>
              <a:tblPr/>
              <a:tblGrid>
                <a:gridCol w="1909491"/>
                <a:gridCol w="2376264"/>
                <a:gridCol w="2376264"/>
                <a:gridCol w="2302469"/>
              </a:tblGrid>
              <a:tr h="8676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Disposition </a:t>
                      </a:r>
                      <a:endParaRPr lang="fr-FR" sz="1800" b="1" dirty="0" smtClean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 smtClean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des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 smtClean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entités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- Très </a:t>
                      </a:r>
                      <a:r>
                        <a:rPr lang="fr-FR" sz="2000" b="1" dirty="0">
                          <a:solidFill>
                            <a:srgbClr val="FF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régulière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 (solides cristallins), </a:t>
                      </a: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ou très </a:t>
                      </a:r>
                      <a:r>
                        <a:rPr lang="fr-FR" sz="2000" b="1" dirty="0">
                          <a:solidFill>
                            <a:srgbClr val="FF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désordonnée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 (solides amorphes).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-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Positions </a:t>
                      </a:r>
                      <a:r>
                        <a:rPr lang="fr-FR" sz="2000" b="1" dirty="0">
                          <a:solidFill>
                            <a:srgbClr val="FF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moyennes 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des entités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fixes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Disposition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aléatoire</a:t>
                      </a:r>
                      <a:r>
                        <a:rPr lang="fr-FR" sz="2000" b="1" baseline="0" dirty="0" smtClean="0">
                          <a:solidFill>
                            <a:srgbClr val="FF0000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 </a:t>
                      </a:r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des entités 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Celles-ci  changent</a:t>
                      </a:r>
                      <a:r>
                        <a:rPr lang="fr-FR" sz="2000" dirty="0" smtClean="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 constamment de place à cause de l’agitation thermique</a:t>
                      </a: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Compressible ?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Dilatable ?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 smtClean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Volume propre</a:t>
                      </a:r>
                      <a:r>
                        <a:rPr lang="fr-FR" sz="11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 </a:t>
                      </a: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?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Forme propre ?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 dirty="0" smtClean="0"/>
                    </a:p>
                    <a:p>
                      <a:endParaRPr lang="fr-FR" sz="1600" dirty="0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 dirty="0" smtClean="0"/>
                    </a:p>
                    <a:p>
                      <a:endParaRPr lang="fr-FR" sz="1600" dirty="0" smtClean="0"/>
                    </a:p>
                    <a:p>
                      <a:endParaRPr lang="fr-FR" sz="1600" dirty="0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076056" y="5085184"/>
            <a:ext cx="641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Peu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96336" y="5085184"/>
            <a:ext cx="6881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Très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76056" y="5373216"/>
            <a:ext cx="641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Peu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24328" y="5373216"/>
            <a:ext cx="6881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Très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76056" y="5684398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Oui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27984" y="6021288"/>
            <a:ext cx="2286001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Non (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Arial Unicode MS"/>
                <a:cs typeface="Arial" pitchFamily="34" charset="0"/>
              </a:rPr>
              <a:t>état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/>
                <a:cs typeface="Arial" pitchFamily="34" charset="0"/>
              </a:rPr>
              <a:t>fluide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qui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s’écoule)</a:t>
            </a:r>
            <a:endParaRPr lang="fr-FR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58000" y="6021288"/>
            <a:ext cx="228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Non (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Arial Unicode MS"/>
                <a:cs typeface="Arial" pitchFamily="34" charset="0"/>
              </a:rPr>
              <a:t>état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/>
                <a:cs typeface="Arial" pitchFamily="34" charset="0"/>
              </a:rPr>
              <a:t>fluide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qui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s’écoule)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96336" y="5684398"/>
            <a:ext cx="6559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Non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71800" y="5068264"/>
            <a:ext cx="641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Peu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71800" y="5407941"/>
            <a:ext cx="641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Peu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71800" y="5698531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Oui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267744" y="6165304"/>
            <a:ext cx="16379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Oui</a:t>
            </a:r>
            <a:endParaRPr lang="fr-FR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70221" y="44624"/>
          <a:ext cx="8964488" cy="3383280"/>
        </p:xfrm>
        <a:graphic>
          <a:graphicData uri="http://schemas.openxmlformats.org/drawingml/2006/table">
            <a:tbl>
              <a:tblPr/>
              <a:tblGrid>
                <a:gridCol w="1909491"/>
                <a:gridCol w="2376264"/>
                <a:gridCol w="2376264"/>
                <a:gridCol w="2302469"/>
              </a:tblGrid>
              <a:tr h="8676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Disposition </a:t>
                      </a:r>
                      <a:endParaRPr lang="fr-FR" sz="1800" b="1" dirty="0" smtClean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 smtClean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des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 smtClean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entités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- Très </a:t>
                      </a:r>
                      <a:r>
                        <a:rPr lang="fr-FR" sz="2000" b="1" dirty="0">
                          <a:solidFill>
                            <a:srgbClr val="FF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régulière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 (solides cristallins), </a:t>
                      </a: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ou très </a:t>
                      </a:r>
                      <a:r>
                        <a:rPr lang="fr-FR" sz="2000" b="1" dirty="0">
                          <a:solidFill>
                            <a:srgbClr val="FF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désordonnée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 (solides amorphes).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-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Positions </a:t>
                      </a:r>
                      <a:r>
                        <a:rPr lang="fr-FR" sz="2000" b="1" dirty="0">
                          <a:solidFill>
                            <a:srgbClr val="FF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moyennes 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des entités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fixes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Arial Unicode MS"/>
                          <a:cs typeface="Arial" pitchFamily="34" charset="0"/>
                        </a:rPr>
                        <a:t>Disposition </a:t>
                      </a:r>
                      <a:r>
                        <a:rPr lang="fr-FR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Arial Unicode MS"/>
                          <a:cs typeface="Arial" pitchFamily="34" charset="0"/>
                        </a:rPr>
                        <a:t>aléatoire</a:t>
                      </a:r>
                      <a:r>
                        <a:rPr lang="fr-FR" sz="2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Arial Unicode MS"/>
                          <a:cs typeface="Arial" pitchFamily="34" charset="0"/>
                        </a:rPr>
                        <a:t> </a:t>
                      </a:r>
                      <a:r>
                        <a:rPr lang="fr-FR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Arial Unicode MS"/>
                          <a:cs typeface="Arial" pitchFamily="34" charset="0"/>
                        </a:rPr>
                        <a:t>des entités 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Arial Unicode MS"/>
                          <a:cs typeface="Arial" pitchFamily="34" charset="0"/>
                        </a:rPr>
                        <a:t>Celles-ci  changent</a:t>
                      </a:r>
                      <a:r>
                        <a:rPr lang="fr-F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Arial Unicode MS"/>
                          <a:cs typeface="Arial" pitchFamily="34" charset="0"/>
                        </a:rPr>
                        <a:t> constamment de place à cause de l’agitation thermique</a:t>
                      </a:r>
                    </a:p>
                    <a:p>
                      <a:endParaRPr lang="fr-FR" dirty="0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Compressible ?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Dilatable ?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 smtClean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Volume propre</a:t>
                      </a:r>
                      <a:r>
                        <a:rPr lang="fr-FR" sz="11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 </a:t>
                      </a: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?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Forme propre ?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076056" y="1844824"/>
            <a:ext cx="641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Peu</a:t>
            </a:r>
          </a:p>
        </p:txBody>
      </p:sp>
      <p:sp>
        <p:nvSpPr>
          <p:cNvPr id="6" name="Rectangle 5"/>
          <p:cNvSpPr/>
          <p:nvPr/>
        </p:nvSpPr>
        <p:spPr>
          <a:xfrm>
            <a:off x="7596336" y="1844824"/>
            <a:ext cx="6881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Très</a:t>
            </a:r>
          </a:p>
        </p:txBody>
      </p:sp>
      <p:sp>
        <p:nvSpPr>
          <p:cNvPr id="7" name="Rectangle 6"/>
          <p:cNvSpPr/>
          <p:nvPr/>
        </p:nvSpPr>
        <p:spPr>
          <a:xfrm>
            <a:off x="5076056" y="2132856"/>
            <a:ext cx="641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Peu</a:t>
            </a:r>
          </a:p>
        </p:txBody>
      </p:sp>
      <p:sp>
        <p:nvSpPr>
          <p:cNvPr id="8" name="Rectangle 7"/>
          <p:cNvSpPr/>
          <p:nvPr/>
        </p:nvSpPr>
        <p:spPr>
          <a:xfrm>
            <a:off x="7524328" y="2132856"/>
            <a:ext cx="6881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Très</a:t>
            </a:r>
          </a:p>
        </p:txBody>
      </p:sp>
      <p:sp>
        <p:nvSpPr>
          <p:cNvPr id="9" name="Rectangle 8"/>
          <p:cNvSpPr/>
          <p:nvPr/>
        </p:nvSpPr>
        <p:spPr>
          <a:xfrm>
            <a:off x="5076056" y="2420888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Oui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27984" y="2780928"/>
            <a:ext cx="2286001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Non (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Arial Unicode MS"/>
                <a:cs typeface="Arial" pitchFamily="34" charset="0"/>
              </a:rPr>
              <a:t>état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/>
                <a:cs typeface="Arial" pitchFamily="34" charset="0"/>
              </a:rPr>
              <a:t>fluide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qui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s’écoule)</a:t>
            </a:r>
            <a:endParaRPr lang="fr-FR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0" y="2780928"/>
            <a:ext cx="228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Non (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Arial Unicode MS"/>
                <a:cs typeface="Arial" pitchFamily="34" charset="0"/>
              </a:rPr>
              <a:t>état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/>
                <a:cs typeface="Arial" pitchFamily="34" charset="0"/>
              </a:rPr>
              <a:t>fluide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qui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s’écoule)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96336" y="2420888"/>
            <a:ext cx="6559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Non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-1" y="3789040"/>
            <a:ext cx="49952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II- Diagramme de phases (P,T)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403648" y="4293096"/>
            <a:ext cx="32787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1) Exemple de l’eau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4837222"/>
            <a:ext cx="59401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/>
              <a:t> </a:t>
            </a:r>
            <a:r>
              <a:rPr lang="fr-FR" sz="2000" dirty="0" smtClean="0"/>
              <a:t>      On relève </a:t>
            </a:r>
            <a:r>
              <a:rPr lang="fr-FR" sz="2000" dirty="0"/>
              <a:t>progressivement la </a:t>
            </a:r>
            <a:r>
              <a:rPr lang="fr-FR" sz="2000" b="1" i="1" dirty="0"/>
              <a:t>température au cours du temps</a:t>
            </a:r>
            <a:r>
              <a:rPr lang="fr-FR" sz="2000" dirty="0"/>
              <a:t> tout en observant le contenu du </a:t>
            </a:r>
            <a:r>
              <a:rPr lang="fr-FR" sz="2000" dirty="0" smtClean="0"/>
              <a:t>ballon dans le montage expérimental ci-contre : la courbe obtenue est appelée </a:t>
            </a:r>
            <a:r>
              <a:rPr lang="fr-FR" sz="2000" b="1" u="sng" dirty="0" smtClean="0">
                <a:solidFill>
                  <a:srgbClr val="FF0000"/>
                </a:solidFill>
              </a:rPr>
              <a:t>COURBE D’ANALYSE THERMIQUE DE L’EAU</a:t>
            </a:r>
            <a:r>
              <a:rPr lang="fr-FR" sz="2000" dirty="0" smtClean="0"/>
              <a:t> (pour </a:t>
            </a:r>
            <a:r>
              <a:rPr lang="fr-FR" sz="2000" dirty="0"/>
              <a:t>une pression égale à la pression </a:t>
            </a:r>
            <a:r>
              <a:rPr lang="fr-FR" sz="2000" dirty="0" smtClean="0"/>
              <a:t>atmosphérique).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402232"/>
            <a:ext cx="3024336" cy="202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2809083" y="1821674"/>
            <a:ext cx="641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Peu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09083" y="2161351"/>
            <a:ext cx="641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Peu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09083" y="2451941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Oui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05027" y="2918714"/>
            <a:ext cx="16379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Oui</a:t>
            </a:r>
            <a:endParaRPr lang="fr-FR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1" y="44624"/>
            <a:ext cx="49952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II- Diagramme de phases (P,T)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403648" y="476672"/>
            <a:ext cx="32787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1) Exemple de l’eau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08720"/>
            <a:ext cx="59401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/>
              <a:t> </a:t>
            </a:r>
            <a:r>
              <a:rPr lang="fr-FR" sz="2000" dirty="0" smtClean="0"/>
              <a:t>      On relève </a:t>
            </a:r>
            <a:r>
              <a:rPr lang="fr-FR" sz="2000" dirty="0"/>
              <a:t>progressivement la </a:t>
            </a:r>
            <a:r>
              <a:rPr lang="fr-FR" sz="2000" b="1" i="1" dirty="0"/>
              <a:t>température au cours du temps</a:t>
            </a:r>
            <a:r>
              <a:rPr lang="fr-FR" sz="2000" dirty="0"/>
              <a:t> tout en observant le contenu du </a:t>
            </a:r>
            <a:r>
              <a:rPr lang="fr-FR" sz="2000" dirty="0" smtClean="0"/>
              <a:t>ballon dans le montage expérimental ci-contre : la courbe obtenue est appelée </a:t>
            </a:r>
            <a:r>
              <a:rPr lang="fr-FR" sz="2000" b="1" u="sng" dirty="0" smtClean="0">
                <a:solidFill>
                  <a:srgbClr val="FF0000"/>
                </a:solidFill>
              </a:rPr>
              <a:t>COURBE D’ANALYSE THERMIQUE DE L’EAU</a:t>
            </a:r>
            <a:r>
              <a:rPr lang="fr-FR" sz="2000" dirty="0" smtClean="0"/>
              <a:t> (pour </a:t>
            </a:r>
            <a:r>
              <a:rPr lang="fr-FR" sz="2000" dirty="0"/>
              <a:t>une pression égale à la pression </a:t>
            </a:r>
            <a:r>
              <a:rPr lang="fr-FR" sz="2000" dirty="0" smtClean="0"/>
              <a:t>atmosphérique).</a:t>
            </a:r>
            <a:endParaRPr lang="fr-FR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 l="15120" t="33600" r="8809" b="15161"/>
          <a:stretch>
            <a:fillRect/>
          </a:stretch>
        </p:blipFill>
        <p:spPr bwMode="auto">
          <a:xfrm>
            <a:off x="0" y="2852936"/>
            <a:ext cx="8964488" cy="339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3568" y="6093296"/>
            <a:ext cx="1008112" cy="58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Solide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691680" y="6093296"/>
            <a:ext cx="3561645" cy="58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Solide + Liquide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995936" y="6093296"/>
            <a:ext cx="1152128" cy="58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Liquide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436096" y="6093296"/>
            <a:ext cx="1944216" cy="58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Liquide + Gaz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7671545" y="6093296"/>
            <a:ext cx="1472455" cy="58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539552" y="3864273"/>
            <a:ext cx="1800200" cy="1076895"/>
            <a:chOff x="539552" y="3864273"/>
            <a:chExt cx="1800200" cy="1076895"/>
          </a:xfrm>
        </p:grpSpPr>
        <p:sp>
          <p:nvSpPr>
            <p:cNvPr id="5127" name="Rectangle 7"/>
            <p:cNvSpPr>
              <a:spLocks noChangeArrowheads="1"/>
            </p:cNvSpPr>
            <p:nvPr/>
          </p:nvSpPr>
          <p:spPr bwMode="auto">
            <a:xfrm>
              <a:off x="539552" y="3864273"/>
              <a:ext cx="1800200" cy="788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r>
                <a:rPr kumimoji="0" lang="fr-FR" sz="2000" b="0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er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cristal de glace qui fond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>
              <a:off x="1475656" y="4581128"/>
              <a:ext cx="144016" cy="3600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e 21"/>
          <p:cNvGrpSpPr/>
          <p:nvPr/>
        </p:nvGrpSpPr>
        <p:grpSpPr>
          <a:xfrm>
            <a:off x="2339752" y="3717032"/>
            <a:ext cx="2232248" cy="1224136"/>
            <a:chOff x="2339752" y="3717032"/>
            <a:chExt cx="2232248" cy="1224136"/>
          </a:xfrm>
        </p:grpSpPr>
        <p:sp>
          <p:nvSpPr>
            <p:cNvPr id="5128" name="Rectangle 8"/>
            <p:cNvSpPr>
              <a:spLocks noChangeArrowheads="1"/>
            </p:cNvSpPr>
            <p:nvPr/>
          </p:nvSpPr>
          <p:spPr bwMode="auto">
            <a:xfrm>
              <a:off x="2339752" y="3717032"/>
              <a:ext cx="2232248" cy="1118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Dernier cristal de glace qui fond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>
              <a:off x="3347864" y="4365104"/>
              <a:ext cx="360040" cy="57606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e 23"/>
          <p:cNvGrpSpPr/>
          <p:nvPr/>
        </p:nvGrpSpPr>
        <p:grpSpPr>
          <a:xfrm>
            <a:off x="7380312" y="3717032"/>
            <a:ext cx="1763689" cy="785721"/>
            <a:chOff x="7380312" y="3717032"/>
            <a:chExt cx="1763689" cy="785721"/>
          </a:xfrm>
        </p:grpSpPr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7524329" y="3717032"/>
              <a:ext cx="1619672" cy="785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Dernière goutte de liquide qui s’évapore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 flipH="1" flipV="1">
              <a:off x="7380312" y="3717032"/>
              <a:ext cx="432048" cy="21602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e 22"/>
          <p:cNvGrpSpPr/>
          <p:nvPr/>
        </p:nvGrpSpPr>
        <p:grpSpPr>
          <a:xfrm>
            <a:off x="539552" y="3140968"/>
            <a:ext cx="4608512" cy="504056"/>
            <a:chOff x="539552" y="3140968"/>
            <a:chExt cx="4608512" cy="504056"/>
          </a:xfrm>
        </p:grpSpPr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539552" y="3140968"/>
              <a:ext cx="4176464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r>
                <a:rPr kumimoji="0" lang="fr-FR" sz="2000" b="0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ere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goutte de liquide qui s’évapore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>
              <a:off x="4788024" y="3429000"/>
              <a:ext cx="360040" cy="21602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e 31"/>
          <p:cNvGrpSpPr/>
          <p:nvPr/>
        </p:nvGrpSpPr>
        <p:grpSpPr>
          <a:xfrm>
            <a:off x="1547664" y="4987468"/>
            <a:ext cx="2232248" cy="936104"/>
            <a:chOff x="1547664" y="4987468"/>
            <a:chExt cx="2232248" cy="936104"/>
          </a:xfrm>
        </p:grpSpPr>
        <p:sp>
          <p:nvSpPr>
            <p:cNvPr id="28" name="Rectangle 27"/>
            <p:cNvSpPr/>
            <p:nvPr/>
          </p:nvSpPr>
          <p:spPr>
            <a:xfrm>
              <a:off x="1668530" y="4987468"/>
              <a:ext cx="2088232" cy="936104"/>
            </a:xfrm>
            <a:prstGeom prst="rect">
              <a:avLst/>
            </a:prstGeom>
            <a:solidFill>
              <a:srgbClr val="00B050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8"/>
            <p:cNvSpPr>
              <a:spLocks noChangeArrowheads="1"/>
            </p:cNvSpPr>
            <p:nvPr/>
          </p:nvSpPr>
          <p:spPr bwMode="auto">
            <a:xfrm>
              <a:off x="1547664" y="5085185"/>
              <a:ext cx="2232248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Arial" pitchFamily="34" charset="0"/>
                  <a:cs typeface="Arial" pitchFamily="34" charset="0"/>
                </a:rPr>
                <a:t>Changement d’état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5148064" y="3645024"/>
            <a:ext cx="2232248" cy="2304256"/>
            <a:chOff x="5148064" y="3645024"/>
            <a:chExt cx="2232248" cy="2304256"/>
          </a:xfrm>
        </p:grpSpPr>
        <p:sp>
          <p:nvSpPr>
            <p:cNvPr id="30" name="Rectangle 29"/>
            <p:cNvSpPr/>
            <p:nvPr/>
          </p:nvSpPr>
          <p:spPr>
            <a:xfrm>
              <a:off x="5220072" y="3645024"/>
              <a:ext cx="2088232" cy="2304256"/>
            </a:xfrm>
            <a:prstGeom prst="rect">
              <a:avLst/>
            </a:prstGeom>
            <a:solidFill>
              <a:srgbClr val="00B050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5148064" y="4221088"/>
              <a:ext cx="2232248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Arial" pitchFamily="34" charset="0"/>
                  <a:cs typeface="Arial" pitchFamily="34" charset="0"/>
                </a:rPr>
                <a:t>Changement d’état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052" y="332656"/>
            <a:ext cx="3131948" cy="209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  <p:bldP spid="5124" grpId="0"/>
      <p:bldP spid="5125" grpId="0"/>
      <p:bldP spid="51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07504" y="3717032"/>
            <a:ext cx="8928992" cy="18002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Observation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79512" y="4005064"/>
            <a:ext cx="878497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pression fixée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 changement d’état a lieu à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température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constante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(et réciproquement).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C’est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pendant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changement d’état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qu’on parle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équilibre </a:t>
            </a:r>
            <a:r>
              <a:rPr lang="fr-FR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diphasé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il y a présence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2 phases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simultanément.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601434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187897" y="5601434"/>
            <a:ext cx="7956103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/>
              <a:t>A pression fixée, </a:t>
            </a:r>
            <a:r>
              <a:rPr lang="fr-FR" sz="2000" b="1" i="1" u="sng" dirty="0"/>
              <a:t>la température de changement d’état de </a:t>
            </a:r>
            <a:r>
              <a:rPr lang="fr-FR" sz="2000" b="1" i="1" u="sng" dirty="0" smtClean="0"/>
              <a:t>2 </a:t>
            </a:r>
            <a:r>
              <a:rPr lang="fr-FR" sz="2000" b="1" i="1" u="sng" dirty="0"/>
              <a:t>changements d’état opposés</a:t>
            </a:r>
            <a:r>
              <a:rPr lang="fr-FR" sz="2000" i="1" dirty="0"/>
              <a:t> (par exemple </a:t>
            </a:r>
            <a:r>
              <a:rPr lang="fr-FR" sz="2000" dirty="0" smtClean="0"/>
              <a:t>S </a:t>
            </a:r>
            <a:r>
              <a:rPr lang="fr-FR" sz="2000" dirty="0">
                <a:sym typeface="Wingdings"/>
              </a:rPr>
              <a:t></a:t>
            </a:r>
            <a:r>
              <a:rPr lang="fr-FR" sz="2000" dirty="0"/>
              <a:t> </a:t>
            </a:r>
            <a:r>
              <a:rPr lang="fr-FR" sz="2000" dirty="0" smtClean="0"/>
              <a:t>L</a:t>
            </a:r>
            <a:r>
              <a:rPr lang="fr-FR" sz="2000" i="1" dirty="0" smtClean="0"/>
              <a:t> </a:t>
            </a:r>
            <a:r>
              <a:rPr lang="fr-FR" sz="2000" i="1" dirty="0"/>
              <a:t>et </a:t>
            </a:r>
            <a:r>
              <a:rPr lang="fr-FR" sz="2000" dirty="0" smtClean="0"/>
              <a:t>L </a:t>
            </a:r>
            <a:r>
              <a:rPr lang="fr-FR" sz="2000" dirty="0" smtClean="0">
                <a:sym typeface="Wingdings"/>
              </a:rPr>
              <a:t></a:t>
            </a:r>
            <a:r>
              <a:rPr lang="fr-FR" sz="2000" dirty="0" smtClean="0"/>
              <a:t> S)</a:t>
            </a:r>
            <a:r>
              <a:rPr lang="fr-FR" sz="2000" i="1" dirty="0" smtClean="0"/>
              <a:t> </a:t>
            </a:r>
            <a:r>
              <a:rPr lang="fr-FR" sz="2000" b="1" i="1" u="sng" dirty="0" smtClean="0"/>
              <a:t>est identique</a:t>
            </a:r>
            <a:r>
              <a:rPr lang="fr-FR" sz="2000" i="1" dirty="0" smtClean="0"/>
              <a:t>.</a:t>
            </a:r>
            <a:endParaRPr lang="fr-FR" sz="2000" dirty="0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4" cstate="print"/>
          <a:srcRect l="15120" t="33600" r="8809" b="15161"/>
          <a:stretch>
            <a:fillRect/>
          </a:stretch>
        </p:blipFill>
        <p:spPr bwMode="auto">
          <a:xfrm>
            <a:off x="0" y="32968"/>
            <a:ext cx="8964488" cy="339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683568" y="3273328"/>
            <a:ext cx="1008112" cy="58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Solide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691680" y="3273328"/>
            <a:ext cx="3561645" cy="58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Solide + Liquide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995936" y="3273328"/>
            <a:ext cx="1152128" cy="58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Liquide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436096" y="3273328"/>
            <a:ext cx="1944216" cy="58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Liquide + Gaz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7671545" y="3273328"/>
            <a:ext cx="1472455" cy="58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539552" y="1044305"/>
            <a:ext cx="1800200" cy="1076895"/>
            <a:chOff x="539552" y="3864273"/>
            <a:chExt cx="1800200" cy="1076895"/>
          </a:xfrm>
        </p:grpSpPr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539552" y="3864273"/>
              <a:ext cx="1800200" cy="788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r>
                <a:rPr kumimoji="0" lang="fr-FR" sz="2000" b="0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er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cristal de glace qui fond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" name="Connecteur droit avec flèche 27"/>
            <p:cNvCxnSpPr/>
            <p:nvPr/>
          </p:nvCxnSpPr>
          <p:spPr>
            <a:xfrm>
              <a:off x="1475656" y="4581128"/>
              <a:ext cx="144016" cy="3600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e 28"/>
          <p:cNvGrpSpPr/>
          <p:nvPr/>
        </p:nvGrpSpPr>
        <p:grpSpPr>
          <a:xfrm>
            <a:off x="2339752" y="897064"/>
            <a:ext cx="2232248" cy="1224136"/>
            <a:chOff x="2339752" y="3717032"/>
            <a:chExt cx="2232248" cy="1224136"/>
          </a:xfrm>
        </p:grpSpPr>
        <p:sp>
          <p:nvSpPr>
            <p:cNvPr id="30" name="Rectangle 8"/>
            <p:cNvSpPr>
              <a:spLocks noChangeArrowheads="1"/>
            </p:cNvSpPr>
            <p:nvPr/>
          </p:nvSpPr>
          <p:spPr bwMode="auto">
            <a:xfrm>
              <a:off x="2339752" y="3717032"/>
              <a:ext cx="2232248" cy="1118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Dernier cristal de glace qui fond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" name="Connecteur droit avec flèche 30"/>
            <p:cNvCxnSpPr/>
            <p:nvPr/>
          </p:nvCxnSpPr>
          <p:spPr>
            <a:xfrm>
              <a:off x="3347864" y="4365104"/>
              <a:ext cx="360040" cy="57606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e 31"/>
          <p:cNvGrpSpPr/>
          <p:nvPr/>
        </p:nvGrpSpPr>
        <p:grpSpPr>
          <a:xfrm>
            <a:off x="7380312" y="897064"/>
            <a:ext cx="1763689" cy="785721"/>
            <a:chOff x="7380312" y="3717032"/>
            <a:chExt cx="1763689" cy="785721"/>
          </a:xfrm>
        </p:grpSpPr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7524329" y="3717032"/>
              <a:ext cx="1619672" cy="785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Dernière goutte de liquide qui s’évapore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4" name="Connecteur droit avec flèche 33"/>
            <p:cNvCxnSpPr/>
            <p:nvPr/>
          </p:nvCxnSpPr>
          <p:spPr>
            <a:xfrm flipH="1" flipV="1">
              <a:off x="7380312" y="3717032"/>
              <a:ext cx="432048" cy="21602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e 34"/>
          <p:cNvGrpSpPr/>
          <p:nvPr/>
        </p:nvGrpSpPr>
        <p:grpSpPr>
          <a:xfrm>
            <a:off x="539552" y="321000"/>
            <a:ext cx="4608512" cy="504056"/>
            <a:chOff x="539552" y="3140968"/>
            <a:chExt cx="4608512" cy="504056"/>
          </a:xfrm>
        </p:grpSpPr>
        <p:sp>
          <p:nvSpPr>
            <p:cNvPr id="36" name="Rectangle 9"/>
            <p:cNvSpPr>
              <a:spLocks noChangeArrowheads="1"/>
            </p:cNvSpPr>
            <p:nvPr/>
          </p:nvSpPr>
          <p:spPr bwMode="auto">
            <a:xfrm>
              <a:off x="539552" y="3140968"/>
              <a:ext cx="4176464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r>
                <a:rPr kumimoji="0" lang="fr-FR" sz="2000" b="0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ere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goutte de liquide qui s’évapore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7" name="Connecteur droit avec flèche 36"/>
            <p:cNvCxnSpPr/>
            <p:nvPr/>
          </p:nvCxnSpPr>
          <p:spPr>
            <a:xfrm>
              <a:off x="4788024" y="3429000"/>
              <a:ext cx="360040" cy="21602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1668530" y="2167500"/>
            <a:ext cx="2088232" cy="936104"/>
          </a:xfrm>
          <a:prstGeom prst="rect">
            <a:avLst/>
          </a:prstGeom>
          <a:solidFill>
            <a:srgbClr val="00B05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1547664" y="2265217"/>
            <a:ext cx="223224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Changement d’état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220072" y="825056"/>
            <a:ext cx="2088232" cy="2304256"/>
          </a:xfrm>
          <a:prstGeom prst="rect">
            <a:avLst/>
          </a:prstGeom>
          <a:solidFill>
            <a:srgbClr val="00B05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5148064" y="1401120"/>
            <a:ext cx="223224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Changement d’état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07504" y="44624"/>
            <a:ext cx="8928992" cy="172819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Observation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512" y="332656"/>
            <a:ext cx="878497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600"/>
              </a:spcAft>
            </a:pP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pression fixée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 changement d’état a lieu à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température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constante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(et réciproquement).</a:t>
            </a:r>
          </a:p>
          <a:p>
            <a:pPr lvl="0" algn="just" fontAlgn="base">
              <a:spcBef>
                <a:spcPct val="0"/>
              </a:spcBef>
              <a:spcAft>
                <a:spcPts val="6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C’est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pendant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changement d’état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qu’on parle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équilibre </a:t>
            </a:r>
            <a:r>
              <a:rPr lang="fr-FR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diphasé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il y a présence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2 phases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simultanément.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1844824"/>
            <a:ext cx="3888432" cy="707886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Reproduction de l’expérience pour </a:t>
            </a:r>
            <a:r>
              <a:rPr lang="fr-FR" sz="2000" b="1" dirty="0" smtClean="0">
                <a:solidFill>
                  <a:srgbClr val="FF0000"/>
                </a:solidFill>
              </a:rPr>
              <a:t>différentes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</a:rPr>
              <a:t>PRESSIONS</a:t>
            </a:r>
            <a:endParaRPr lang="fr-FR" sz="2000" u="sng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92080" y="1844824"/>
            <a:ext cx="3672408" cy="707886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Différentes </a:t>
            </a:r>
            <a:r>
              <a:rPr lang="fr-FR" sz="2000" b="1" u="sng" dirty="0" smtClean="0">
                <a:solidFill>
                  <a:srgbClr val="FF0000"/>
                </a:solidFill>
              </a:rPr>
              <a:t>TEMPERATURES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</a:rPr>
              <a:t>de changement de phase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9" name="Flèche vers le bas 8"/>
          <p:cNvSpPr/>
          <p:nvPr/>
        </p:nvSpPr>
        <p:spPr>
          <a:xfrm rot="16200000">
            <a:off x="4535996" y="1808820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827584" y="2630561"/>
            <a:ext cx="7488832" cy="4227439"/>
            <a:chOff x="652" y="9584"/>
            <a:chExt cx="6635" cy="3884"/>
          </a:xfrm>
        </p:grpSpPr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652" y="9679"/>
              <a:ext cx="6635" cy="3789"/>
              <a:chOff x="738" y="9745"/>
              <a:chExt cx="6635" cy="3789"/>
            </a:xfrm>
          </p:grpSpPr>
          <p:pic>
            <p:nvPicPr>
              <p:cNvPr id="7172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38" y="9745"/>
                <a:ext cx="6635" cy="3789"/>
              </a:xfrm>
              <a:prstGeom prst="rect">
                <a:avLst/>
              </a:prstGeom>
              <a:noFill/>
              <a:ln w="12700">
                <a:miter lim="800000"/>
                <a:headEnd/>
                <a:tailEnd/>
              </a:ln>
            </p:spPr>
          </p:pic>
          <p:sp>
            <p:nvSpPr>
              <p:cNvPr id="7173" name="Text Box 5"/>
              <p:cNvSpPr txBox="1">
                <a:spLocks noChangeArrowheads="1"/>
              </p:cNvSpPr>
              <p:nvPr/>
            </p:nvSpPr>
            <p:spPr bwMode="auto">
              <a:xfrm>
                <a:off x="1820" y="10310"/>
                <a:ext cx="3825" cy="2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                                     </a:t>
                </a:r>
                <a:r>
                  <a:rPr kumimoji="0" lang="fr-FR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</a:t>
                </a:r>
                <a:endParaRPr kumimoji="0" lang="fr-FR" sz="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                        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                                               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1253" y="12948"/>
              <a:ext cx="421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</a:t>
              </a:r>
              <a:endPara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5" name="Text Box 7"/>
            <p:cNvSpPr txBox="1">
              <a:spLocks noChangeArrowheads="1"/>
            </p:cNvSpPr>
            <p:nvPr/>
          </p:nvSpPr>
          <p:spPr bwMode="auto">
            <a:xfrm>
              <a:off x="3172" y="12103"/>
              <a:ext cx="421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</a:t>
              </a:r>
              <a:endPara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2610" y="9584"/>
              <a:ext cx="421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</a:t>
              </a:r>
              <a:endPara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7" name="Text Box 9"/>
            <p:cNvSpPr txBox="1">
              <a:spLocks noChangeArrowheads="1"/>
            </p:cNvSpPr>
            <p:nvPr/>
          </p:nvSpPr>
          <p:spPr bwMode="auto">
            <a:xfrm>
              <a:off x="4804" y="10172"/>
              <a:ext cx="421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</a:t>
              </a:r>
              <a:endPara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051720" y="4221088"/>
            <a:ext cx="1129079" cy="432048"/>
          </a:xfrm>
          <a:prstGeom prst="rect">
            <a:avLst/>
          </a:prstGeom>
          <a:solidFill>
            <a:srgbClr val="FABF8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Solide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6876256" y="5085184"/>
            <a:ext cx="903263" cy="432047"/>
          </a:xfrm>
          <a:prstGeom prst="rect">
            <a:avLst/>
          </a:prstGeom>
          <a:solidFill>
            <a:srgbClr val="FABF8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4067944" y="2924945"/>
            <a:ext cx="1229975" cy="432048"/>
          </a:xfrm>
          <a:prstGeom prst="rect">
            <a:avLst/>
          </a:prstGeom>
          <a:solidFill>
            <a:srgbClr val="FABF8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Liquide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2627784" y="3284984"/>
            <a:ext cx="1800200" cy="39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Solidification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3059832" y="3789040"/>
            <a:ext cx="1209701" cy="39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Fusion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2479967" y="6165304"/>
            <a:ext cx="1659985" cy="39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Sublimation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4932040" y="4221088"/>
            <a:ext cx="1872208" cy="45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Vaporisation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4788024" y="3717032"/>
            <a:ext cx="4032448" cy="48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Condensation à l’état liquide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1907704" y="5589240"/>
            <a:ext cx="4320480" cy="48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Condensation à l’état solide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6084168" y="2651046"/>
            <a:ext cx="1854572" cy="792088"/>
          </a:xfrm>
          <a:prstGeom prst="rect">
            <a:avLst/>
          </a:prstGeom>
          <a:solidFill>
            <a:srgbClr val="FABF8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Fluide supercritique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7178" grpId="0" animBg="1"/>
      <p:bldP spid="7179" grpId="0" animBg="1"/>
      <p:bldP spid="7180" grpId="0" animBg="1"/>
      <p:bldP spid="7181" grpId="0"/>
      <p:bldP spid="7182" grpId="0"/>
      <p:bldP spid="7183" grpId="0"/>
      <p:bldP spid="7184" grpId="0"/>
      <p:bldP spid="7185" grpId="0"/>
      <p:bldP spid="7186" grpId="0"/>
      <p:bldP spid="71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1"/>
          <p:cNvSpPr txBox="1">
            <a:spLocks noChangeArrowheads="1"/>
          </p:cNvSpPr>
          <p:nvPr/>
        </p:nvSpPr>
        <p:spPr bwMode="auto">
          <a:xfrm>
            <a:off x="107504" y="3525396"/>
            <a:ext cx="8928992" cy="14401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3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Courbes frontières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300"/>
              </a:spcAft>
            </a:pP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AT :</a:t>
            </a:r>
            <a:endParaRPr lang="fr-FR" sz="11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300"/>
              </a:spcAft>
            </a:pP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BT :</a:t>
            </a:r>
          </a:p>
          <a:p>
            <a:pPr lvl="0" algn="just" fontAlgn="base">
              <a:spcBef>
                <a:spcPct val="0"/>
              </a:spcBef>
              <a:spcAft>
                <a:spcPts val="300"/>
              </a:spcAft>
            </a:pP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CT :</a:t>
            </a:r>
          </a:p>
        </p:txBody>
      </p:sp>
      <p:sp>
        <p:nvSpPr>
          <p:cNvPr id="20" name="ZoneTexte 14"/>
          <p:cNvSpPr txBox="1">
            <a:spLocks noChangeArrowheads="1"/>
          </p:cNvSpPr>
          <p:nvPr/>
        </p:nvSpPr>
        <p:spPr bwMode="auto">
          <a:xfrm>
            <a:off x="683568" y="3879274"/>
            <a:ext cx="8208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Courbe de sublimation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(coexistence entre phase solide et phase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gaz)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15"/>
          <p:cNvSpPr txBox="1">
            <a:spLocks noChangeArrowheads="1"/>
          </p:cNvSpPr>
          <p:nvPr/>
        </p:nvSpPr>
        <p:spPr bwMode="auto">
          <a:xfrm>
            <a:off x="719064" y="4552870"/>
            <a:ext cx="83884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Courbe de vaporisation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(coexistence entre phase liquide et phase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gaz)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16"/>
          <p:cNvSpPr txBox="1">
            <a:spLocks noChangeArrowheads="1"/>
          </p:cNvSpPr>
          <p:nvPr/>
        </p:nvSpPr>
        <p:spPr bwMode="auto">
          <a:xfrm>
            <a:off x="683568" y="4209722"/>
            <a:ext cx="92890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Courbe de fusion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(coexistence entre phase solide et phase liquide)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 l="27877" t="24360" r="10699" b="13481"/>
          <a:stretch>
            <a:fillRect/>
          </a:stretch>
        </p:blipFill>
        <p:spPr bwMode="auto">
          <a:xfrm>
            <a:off x="1475656" y="0"/>
            <a:ext cx="602392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101600" y="4941168"/>
            <a:ext cx="8928992" cy="183313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3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Points particuliers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9512" y="5346804"/>
            <a:ext cx="896448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 = point triple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les trois états coexistent (0,01 °C ; 0,006 bar pour l’eau)</a:t>
            </a:r>
          </a:p>
          <a:p>
            <a:endParaRPr lang="fr-FR" sz="6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point critique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 delà de ce point, le corps n’est ni liquide ni gazeux mais dans un état supercritique : c’est un fluide qui a certaines propriétés d’un liquide et d’autres d’un gaz (374 °C ; 218 bar pour l’eau).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0" grpId="0"/>
      <p:bldP spid="21" grpId="0"/>
      <p:bldP spid="22" grpId="0"/>
      <p:bldP spid="2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2881</Words>
  <Application>Microsoft Office PowerPoint</Application>
  <PresentationFormat>Affichage à l'écran (4:3)</PresentationFormat>
  <Paragraphs>654</Paragraphs>
  <Slides>27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70</cp:revision>
  <dcterms:created xsi:type="dcterms:W3CDTF">2022-01-02T07:05:53Z</dcterms:created>
  <dcterms:modified xsi:type="dcterms:W3CDTF">2023-12-07T15:56:33Z</dcterms:modified>
</cp:coreProperties>
</file>