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4" r:id="rId4"/>
    <p:sldId id="263" r:id="rId5"/>
    <p:sldId id="262" r:id="rId6"/>
    <p:sldId id="261" r:id="rId7"/>
    <p:sldId id="265" r:id="rId8"/>
    <p:sldId id="300" r:id="rId9"/>
    <p:sldId id="301" r:id="rId10"/>
    <p:sldId id="258" r:id="rId11"/>
    <p:sldId id="302" r:id="rId12"/>
    <p:sldId id="303" r:id="rId13"/>
    <p:sldId id="269" r:id="rId14"/>
    <p:sldId id="270" r:id="rId15"/>
    <p:sldId id="271" r:id="rId16"/>
    <p:sldId id="272" r:id="rId17"/>
    <p:sldId id="273" r:id="rId18"/>
    <p:sldId id="275" r:id="rId19"/>
    <p:sldId id="276" r:id="rId20"/>
    <p:sldId id="277" r:id="rId21"/>
    <p:sldId id="278" r:id="rId22"/>
    <p:sldId id="279" r:id="rId23"/>
    <p:sldId id="286" r:id="rId24"/>
    <p:sldId id="281" r:id="rId25"/>
    <p:sldId id="282" r:id="rId26"/>
    <p:sldId id="304" r:id="rId27"/>
    <p:sldId id="283" r:id="rId28"/>
    <p:sldId id="287" r:id="rId29"/>
    <p:sldId id="295" r:id="rId30"/>
    <p:sldId id="296" r:id="rId31"/>
    <p:sldId id="289" r:id="rId32"/>
    <p:sldId id="290" r:id="rId33"/>
    <p:sldId id="291" r:id="rId34"/>
    <p:sldId id="298" r:id="rId35"/>
    <p:sldId id="297" r:id="rId36"/>
    <p:sldId id="299" r:id="rId37"/>
    <p:sldId id="292" r:id="rId38"/>
    <p:sldId id="293" r:id="rId39"/>
    <p:sldId id="29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54664-E70F-444E-B7F6-FED063426F5E}" type="datetimeFigureOut">
              <a:rPr lang="fr-FR" smtClean="0"/>
              <a:pPr/>
              <a:t>26/09/2024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76752-6EBD-4816-B7E5-ACCAF6432D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376752-6EBD-4816-B7E5-ACCAF6432DB3}"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FBAC28-C24E-440F-87EA-A39A2E33EA9E}" type="slidenum">
              <a:rPr lang="fr-FR" smtClean="0">
                <a:latin typeface="Arial" pitchFamily="34" charset="0"/>
                <a:cs typeface="Arial" pitchFamily="34" charset="0"/>
              </a:rPr>
              <a:pPr/>
              <a:t>23</a:t>
            </a:fld>
            <a:endParaRPr lang="fr-F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26/09/2024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FE667-74DA-42FB-AE70-DE82AE9033A4}" type="datetimeFigureOut">
              <a:rPr lang="fr-FR" smtClean="0"/>
              <a:pPr/>
              <a:t>26/09/2024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D6AB-EE4C-4F5C-A1DC-9AC1DD6B3C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image" Target="../media/image55.png"/><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image" Target="../media/image51.png"/><Relationship Id="rId9"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8858" y="116632"/>
            <a:ext cx="9095142" cy="6706643"/>
            <a:chOff x="48858" y="116632"/>
            <a:chExt cx="9095142" cy="6706643"/>
          </a:xfrm>
        </p:grpSpPr>
        <p:pic>
          <p:nvPicPr>
            <p:cNvPr id="1026" name="Picture 2"/>
            <p:cNvPicPr>
              <a:picLocks noChangeAspect="1" noChangeArrowheads="1"/>
            </p:cNvPicPr>
            <p:nvPr/>
          </p:nvPicPr>
          <p:blipFill>
            <a:blip r:embed="rId2" cstate="print"/>
            <a:srcRect/>
            <a:stretch>
              <a:fillRect/>
            </a:stretch>
          </p:blipFill>
          <p:spPr bwMode="auto">
            <a:xfrm>
              <a:off x="107504" y="116632"/>
              <a:ext cx="9036496" cy="971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9922" t="23520" r="9754" b="10121"/>
            <a:stretch>
              <a:fillRect/>
            </a:stretch>
          </p:blipFill>
          <p:spPr bwMode="auto">
            <a:xfrm>
              <a:off x="48858" y="1134643"/>
              <a:ext cx="9036496" cy="5688632"/>
            </a:xfrm>
            <a:prstGeom prst="rect">
              <a:avLst/>
            </a:prstGeom>
            <a:noFill/>
            <a:ln w="9525">
              <a:noFill/>
              <a:miter lim="800000"/>
              <a:headEnd/>
              <a:tailEnd/>
            </a:ln>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5317336"/>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Text Box 1"/>
          <p:cNvSpPr txBox="1">
            <a:spLocks noChangeArrowheads="1"/>
          </p:cNvSpPr>
          <p:nvPr/>
        </p:nvSpPr>
        <p:spPr bwMode="auto">
          <a:xfrm>
            <a:off x="85470" y="83581"/>
            <a:ext cx="9009732" cy="82513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245614" y="133555"/>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le même axe de symétrie</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 name="Text Box 1"/>
          <p:cNvSpPr txBox="1">
            <a:spLocks noChangeArrowheads="1"/>
          </p:cNvSpPr>
          <p:nvPr/>
        </p:nvSpPr>
        <p:spPr bwMode="auto">
          <a:xfrm>
            <a:off x="85470" y="975617"/>
            <a:ext cx="9009732" cy="81947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2"/>
          <p:cNvSpPr txBox="1">
            <a:spLocks noChangeArrowheads="1"/>
          </p:cNvSpPr>
          <p:nvPr/>
        </p:nvSpPr>
        <p:spPr bwMode="auto">
          <a:xfrm>
            <a:off x="179512" y="1035813"/>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LATERAL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un axe de symétrie parallèle</a:t>
            </a:r>
            <a:r>
              <a:rPr kumimoji="0" lang="fr-FR" sz="2000" i="0" u="none" strike="noStrike" cap="none" normalizeH="0" baseline="0" dirty="0" smtClean="0">
                <a:ln>
                  <a:noFill/>
                </a:ln>
                <a:solidFill>
                  <a:srgbClr val="002060"/>
                </a:solidFill>
                <a:effectLst/>
                <a:latin typeface="Arial" pitchFamily="34" charset="0"/>
                <a:cs typeface="Arial" pitchFamily="34" charset="0"/>
              </a:rPr>
              <a:t> (mais</a:t>
            </a:r>
            <a:r>
              <a:rPr kumimoji="0" lang="fr-FR" sz="2000" i="0" u="none" strike="noStrike" cap="none" normalizeH="0" dirty="0" smtClean="0">
                <a:ln>
                  <a:noFill/>
                </a:ln>
                <a:solidFill>
                  <a:srgbClr val="002060"/>
                </a:solidFill>
                <a:effectLst/>
                <a:latin typeface="Arial" pitchFamily="34" charset="0"/>
                <a:cs typeface="Arial" pitchFamily="34" charset="0"/>
              </a:rPr>
              <a:t> pas confondu) ;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82945" name="Text Box 1"/>
          <p:cNvSpPr txBox="1">
            <a:spLocks noChangeArrowheads="1"/>
          </p:cNvSpPr>
          <p:nvPr/>
        </p:nvSpPr>
        <p:spPr bwMode="auto">
          <a:xfrm>
            <a:off x="1403648" y="2060848"/>
            <a:ext cx="6624736" cy="100811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L</a:t>
            </a:r>
            <a:r>
              <a:rPr kumimoji="0" lang="fr-FR" b="0" i="0" u="none" strike="noStrike" cap="none" normalizeH="0" baseline="0" dirty="0" smtClean="0">
                <a:ln>
                  <a:noFill/>
                </a:ln>
                <a:solidFill>
                  <a:schemeClr val="tx1"/>
                </a:solidFill>
                <a:effectLst/>
                <a:latin typeface="Arial Black" pitchFamily="34" charset="0"/>
                <a:cs typeface="Arial" pitchFamily="34" charset="0"/>
              </a:rPr>
              <a:t>iaison covalente SIMPLE = 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s</a:t>
            </a:r>
            <a:r>
              <a:rPr kumimoji="0" lang="fr-FR" b="0" i="0" u="none" strike="noStrike" cap="none" normalizeH="0" baseline="0" dirty="0" smtClean="0">
                <a:ln>
                  <a:noFill/>
                </a:ln>
                <a:solidFill>
                  <a:schemeClr val="tx1"/>
                </a:solidFill>
                <a:effectLst/>
                <a:latin typeface="Arial Black" pitchFamily="34" charset="0"/>
                <a:cs typeface="Arial" pitchFamily="34" charset="0"/>
              </a:rPr>
              <a:t> </a:t>
            </a:r>
          </a:p>
          <a:p>
            <a:pPr marL="0" marR="0" lvl="0" indent="0" algn="ctr" defTabSz="914400" rtl="0" eaLnBrk="1" fontAlgn="base" latinLnBrk="0" hangingPunct="1">
              <a:lnSpc>
                <a:spcPct val="100000"/>
              </a:lnSpc>
              <a:spcBef>
                <a:spcPct val="0"/>
              </a:spcBef>
              <a:buClrTx/>
              <a:buSzTx/>
              <a:buFontTx/>
              <a:buNone/>
              <a:tabLst/>
            </a:pPr>
            <a:r>
              <a:rPr kumimoji="0" lang="fr-FR" b="0" i="0" u="none" strike="noStrike" cap="none" normalizeH="0" baseline="0" dirty="0" smtClean="0">
                <a:ln>
                  <a:noFill/>
                </a:ln>
                <a:solidFill>
                  <a:schemeClr val="tx1"/>
                </a:solidFill>
                <a:effectLst/>
                <a:latin typeface="Arial Black" pitchFamily="34" charset="0"/>
                <a:cs typeface="Arial" pitchFamily="34" charset="0"/>
              </a:rPr>
              <a:t>Liaison covalente DOUBLE  = 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s</a:t>
            </a:r>
            <a:r>
              <a:rPr kumimoji="0" lang="fr-FR" b="0" i="0" u="none" strike="noStrike" cap="none" normalizeH="0" baseline="0" dirty="0" smtClean="0">
                <a:ln>
                  <a:noFill/>
                </a:ln>
                <a:solidFill>
                  <a:schemeClr val="tx1"/>
                </a:solidFill>
                <a:effectLst/>
                <a:latin typeface="Arial Black" pitchFamily="34" charset="0"/>
                <a:cs typeface="Arial" pitchFamily="34" charset="0"/>
              </a:rPr>
              <a:t> </a:t>
            </a:r>
            <a:r>
              <a:rPr lang="fr-FR" dirty="0" smtClean="0">
                <a:latin typeface="Arial Black" pitchFamily="34" charset="0"/>
                <a:cs typeface="Arial" pitchFamily="34" charset="0"/>
              </a:rPr>
              <a:t>+ </a:t>
            </a:r>
            <a:r>
              <a:rPr kumimoji="0" lang="fr-FR" b="0" i="0" u="none" strike="noStrike" cap="none" normalizeH="0" baseline="0" dirty="0" smtClean="0">
                <a:ln>
                  <a:noFill/>
                </a:ln>
                <a:solidFill>
                  <a:schemeClr val="tx1"/>
                </a:solidFill>
                <a:effectLst/>
                <a:latin typeface="Arial Black" pitchFamily="34" charset="0"/>
                <a:cs typeface="Arial" pitchFamily="34" charset="0"/>
              </a:rPr>
              <a:t>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p</a:t>
            </a:r>
            <a:r>
              <a:rPr kumimoji="0" lang="fr-FR" sz="2000" b="0" i="1"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331161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des liaisons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valent respectivement</a:t>
            </a:r>
            <a:r>
              <a:rPr kumimoji="0" lang="fr-FR" sz="14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293812" y="4327004"/>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2060"/>
                </a:solidFill>
                <a:effectLst/>
                <a:latin typeface="Arial" pitchFamily="34" charset="0"/>
                <a:cs typeface="Arial" pitchFamily="34" charset="0"/>
              </a:rPr>
              <a:t>D(C–C</a:t>
            </a:r>
            <a:r>
              <a:rPr kumimoji="0" lang="fr-FR" sz="2000" b="1" i="0" u="none" strike="noStrike" cap="none" normalizeH="0" baseline="0" dirty="0" smtClean="0">
                <a:ln>
                  <a:noFill/>
                </a:ln>
                <a:solidFill>
                  <a:srgbClr val="002060"/>
                </a:solidFill>
                <a:effectLst/>
                <a:latin typeface="Arial" pitchFamily="34" charset="0"/>
                <a:cs typeface="Arial" pitchFamily="34" charset="0"/>
              </a:rPr>
              <a:t>)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4813280"/>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4319446"/>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4320241"/>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4813280"/>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5748589"/>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plus faible 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2945"/>
                                        </p:tgtEl>
                                        <p:attrNameLst>
                                          <p:attrName>style.visibility</p:attrName>
                                        </p:attrNameLst>
                                      </p:cBhvr>
                                      <p:to>
                                        <p:strVal val="visible"/>
                                      </p:to>
                                    </p:set>
                                    <p:animEffect transition="in" filter="wipe(down)">
                                      <p:cBhvr>
                                        <p:cTn id="7" dur="580">
                                          <p:stCondLst>
                                            <p:cond delay="0"/>
                                          </p:stCondLst>
                                        </p:cTn>
                                        <p:tgtEl>
                                          <p:spTgt spid="82945"/>
                                        </p:tgtEl>
                                      </p:cBhvr>
                                    </p:animEffect>
                                    <p:anim calcmode="lin" valueType="num">
                                      <p:cBhvr>
                                        <p:cTn id="8" dur="1822" tmFilter="0,0; 0.14,0.36; 0.43,0.73; 0.71,0.91; 1.0,1.0">
                                          <p:stCondLst>
                                            <p:cond delay="0"/>
                                          </p:stCondLst>
                                        </p:cTn>
                                        <p:tgtEl>
                                          <p:spTgt spid="829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45"/>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45"/>
                                        </p:tgtEl>
                                      </p:cBhvr>
                                      <p:to x="100000" y="60000"/>
                                    </p:animScale>
                                    <p:animScale>
                                      <p:cBhvr>
                                        <p:cTn id="14" dur="166" decel="50000">
                                          <p:stCondLst>
                                            <p:cond delay="676"/>
                                          </p:stCondLst>
                                        </p:cTn>
                                        <p:tgtEl>
                                          <p:spTgt spid="82945"/>
                                        </p:tgtEl>
                                      </p:cBhvr>
                                      <p:to x="100000" y="100000"/>
                                    </p:animScale>
                                    <p:animScale>
                                      <p:cBhvr>
                                        <p:cTn id="15" dur="26">
                                          <p:stCondLst>
                                            <p:cond delay="1312"/>
                                          </p:stCondLst>
                                        </p:cTn>
                                        <p:tgtEl>
                                          <p:spTgt spid="82945"/>
                                        </p:tgtEl>
                                      </p:cBhvr>
                                      <p:to x="100000" y="80000"/>
                                    </p:animScale>
                                    <p:animScale>
                                      <p:cBhvr>
                                        <p:cTn id="16" dur="166" decel="50000">
                                          <p:stCondLst>
                                            <p:cond delay="1338"/>
                                          </p:stCondLst>
                                        </p:cTn>
                                        <p:tgtEl>
                                          <p:spTgt spid="82945"/>
                                        </p:tgtEl>
                                      </p:cBhvr>
                                      <p:to x="100000" y="100000"/>
                                    </p:animScale>
                                    <p:animScale>
                                      <p:cBhvr>
                                        <p:cTn id="17" dur="26">
                                          <p:stCondLst>
                                            <p:cond delay="1642"/>
                                          </p:stCondLst>
                                        </p:cTn>
                                        <p:tgtEl>
                                          <p:spTgt spid="82945"/>
                                        </p:tgtEl>
                                      </p:cBhvr>
                                      <p:to x="100000" y="90000"/>
                                    </p:animScale>
                                    <p:animScale>
                                      <p:cBhvr>
                                        <p:cTn id="18" dur="166" decel="50000">
                                          <p:stCondLst>
                                            <p:cond delay="1668"/>
                                          </p:stCondLst>
                                        </p:cTn>
                                        <p:tgtEl>
                                          <p:spTgt spid="82945"/>
                                        </p:tgtEl>
                                      </p:cBhvr>
                                      <p:to x="100000" y="100000"/>
                                    </p:animScale>
                                    <p:animScale>
                                      <p:cBhvr>
                                        <p:cTn id="19" dur="26">
                                          <p:stCondLst>
                                            <p:cond delay="1808"/>
                                          </p:stCondLst>
                                        </p:cTn>
                                        <p:tgtEl>
                                          <p:spTgt spid="82945"/>
                                        </p:tgtEl>
                                      </p:cBhvr>
                                      <p:to x="100000" y="95000"/>
                                    </p:animScale>
                                    <p:animScale>
                                      <p:cBhvr>
                                        <p:cTn id="20" dur="166" decel="50000">
                                          <p:stCondLst>
                                            <p:cond delay="1834"/>
                                          </p:stCondLst>
                                        </p:cTn>
                                        <p:tgtEl>
                                          <p:spTgt spid="82945"/>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82946"/>
                                        </p:tgtEl>
                                        <p:attrNameLst>
                                          <p:attrName>style.visibility</p:attrName>
                                        </p:attrNameLst>
                                      </p:cBhvr>
                                      <p:to>
                                        <p:strVal val="visible"/>
                                      </p:to>
                                    </p:set>
                                    <p:anim calcmode="lin" valueType="num">
                                      <p:cBhvr additive="base">
                                        <p:cTn id="24" dur="500" fill="hold"/>
                                        <p:tgtEl>
                                          <p:spTgt spid="82946"/>
                                        </p:tgtEl>
                                        <p:attrNameLst>
                                          <p:attrName>ppt_x</p:attrName>
                                        </p:attrNameLst>
                                      </p:cBhvr>
                                      <p:tavLst>
                                        <p:tav tm="0">
                                          <p:val>
                                            <p:strVal val="0-#ppt_w/2"/>
                                          </p:val>
                                        </p:tav>
                                        <p:tav tm="100000">
                                          <p:val>
                                            <p:strVal val="#ppt_x"/>
                                          </p:val>
                                        </p:tav>
                                      </p:tavLst>
                                    </p:anim>
                                    <p:anim calcmode="lin" valueType="num">
                                      <p:cBhvr additive="base">
                                        <p:cTn id="25"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82947"/>
                                        </p:tgtEl>
                                        <p:attrNameLst>
                                          <p:attrName>style.visibility</p:attrName>
                                        </p:attrNameLst>
                                      </p:cBhvr>
                                      <p:to>
                                        <p:strVal val="visible"/>
                                      </p:to>
                                    </p:set>
                                    <p:animEffect transition="in" filter="wedge">
                                      <p:cBhvr>
                                        <p:cTn id="55" dur="2000"/>
                                        <p:tgtEl>
                                          <p:spTgt spid="82947"/>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5" grpId="0" animBg="1"/>
      <p:bldP spid="82946" grpId="0"/>
      <p:bldP spid="13" grpId="0"/>
      <p:bldP spid="14" grpId="0"/>
      <p:bldP spid="15" grpId="0"/>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5317336"/>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331161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des liaisons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valent respectivement</a:t>
            </a:r>
            <a:r>
              <a:rPr kumimoji="0" lang="fr-FR" sz="14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288032" y="4321129"/>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2060"/>
                </a:solidFill>
                <a:effectLst/>
                <a:latin typeface="Arial" pitchFamily="34" charset="0"/>
                <a:cs typeface="Arial" pitchFamily="34" charset="0"/>
              </a:rPr>
              <a:t>D(C–C</a:t>
            </a:r>
            <a:r>
              <a:rPr kumimoji="0" lang="fr-FR" sz="2000" b="1" i="0" u="none" strike="noStrike" cap="none" normalizeH="0" baseline="0" dirty="0" smtClean="0">
                <a:ln>
                  <a:noFill/>
                </a:ln>
                <a:solidFill>
                  <a:srgbClr val="002060"/>
                </a:solidFill>
                <a:effectLst/>
                <a:latin typeface="Arial" pitchFamily="34" charset="0"/>
                <a:cs typeface="Arial" pitchFamily="34" charset="0"/>
              </a:rPr>
              <a:t>)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4813280"/>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4319446"/>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4320241"/>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4813280"/>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5748589"/>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plus faible 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dirty="0" smtClean="0">
              <a:solidFill>
                <a:srgbClr val="002060"/>
              </a:solidFill>
              <a:latin typeface="Arial" pitchFamily="34" charset="0"/>
              <a:cs typeface="Arial" pitchFamily="34" charset="0"/>
            </a:endParaRPr>
          </a:p>
        </p:txBody>
      </p:sp>
      <p:sp>
        <p:nvSpPr>
          <p:cNvPr id="18" name="Rectangle 17"/>
          <p:cNvSpPr/>
          <p:nvPr/>
        </p:nvSpPr>
        <p:spPr>
          <a:xfrm>
            <a:off x="539552"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20" name="Rectangle 19"/>
          <p:cNvSpPr/>
          <p:nvPr/>
        </p:nvSpPr>
        <p:spPr>
          <a:xfrm>
            <a:off x="1835696" y="155597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21" name="Rectangle 20"/>
          <p:cNvSpPr/>
          <p:nvPr/>
        </p:nvSpPr>
        <p:spPr>
          <a:xfrm>
            <a:off x="3203848"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22" name="Picture 1"/>
          <p:cNvPicPr>
            <a:picLocks noChangeAspect="1" noChangeArrowheads="1"/>
          </p:cNvPicPr>
          <p:nvPr/>
        </p:nvPicPr>
        <p:blipFill>
          <a:blip r:embed="rId2" cstate="print"/>
          <a:srcRect l="7087" t="54599" r="67398" b="26921"/>
          <a:stretch>
            <a:fillRect/>
          </a:stretch>
        </p:blipFill>
        <p:spPr bwMode="auto">
          <a:xfrm>
            <a:off x="251520" y="591932"/>
            <a:ext cx="1869438" cy="761623"/>
          </a:xfrm>
          <a:prstGeom prst="rect">
            <a:avLst/>
          </a:prstGeom>
          <a:noFill/>
          <a:ln w="9525">
            <a:noFill/>
            <a:miter lim="800000"/>
            <a:headEnd/>
            <a:tailEnd/>
          </a:ln>
        </p:spPr>
      </p:pic>
      <p:pic>
        <p:nvPicPr>
          <p:cNvPr id="23" name="Picture 1"/>
          <p:cNvPicPr>
            <a:picLocks noChangeAspect="1" noChangeArrowheads="1"/>
          </p:cNvPicPr>
          <p:nvPr/>
        </p:nvPicPr>
        <p:blipFill>
          <a:blip r:embed="rId2" cstate="print"/>
          <a:srcRect l="39162" t="54599" r="25400" b="26921"/>
          <a:stretch>
            <a:fillRect/>
          </a:stretch>
        </p:blipFill>
        <p:spPr bwMode="auto">
          <a:xfrm>
            <a:off x="2483768" y="591932"/>
            <a:ext cx="2596442" cy="761623"/>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l="11100" t="55439" r="40000" b="26921"/>
          <a:stretch>
            <a:fillRect/>
          </a:stretch>
        </p:blipFill>
        <p:spPr bwMode="auto">
          <a:xfrm>
            <a:off x="683568" y="1981100"/>
            <a:ext cx="3582847" cy="727004"/>
          </a:xfrm>
          <a:prstGeom prst="rect">
            <a:avLst/>
          </a:prstGeom>
          <a:noFill/>
          <a:ln w="9525">
            <a:noFill/>
            <a:miter lim="800000"/>
            <a:headEnd/>
            <a:tailEnd/>
          </a:ln>
        </p:spPr>
      </p:pic>
      <p:pic>
        <p:nvPicPr>
          <p:cNvPr id="25" name="Picture 4"/>
          <p:cNvPicPr>
            <a:picLocks noChangeAspect="1" noChangeArrowheads="1"/>
          </p:cNvPicPr>
          <p:nvPr/>
        </p:nvPicPr>
        <p:blipFill>
          <a:blip r:embed="rId4" cstate="print"/>
          <a:srcRect l="51974" t="30240" r="37159" b="18521"/>
          <a:stretch>
            <a:fillRect/>
          </a:stretch>
        </p:blipFill>
        <p:spPr bwMode="auto">
          <a:xfrm>
            <a:off x="6147792" y="538458"/>
            <a:ext cx="796242" cy="2111773"/>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l="66148" t="42319" r="13535" b="14002"/>
          <a:stretch>
            <a:fillRect/>
          </a:stretch>
        </p:blipFill>
        <p:spPr bwMode="auto">
          <a:xfrm>
            <a:off x="7155904" y="754482"/>
            <a:ext cx="1488627" cy="1800200"/>
          </a:xfrm>
          <a:prstGeom prst="rect">
            <a:avLst/>
          </a:prstGeom>
          <a:noFill/>
          <a:ln w="9525">
            <a:noFill/>
            <a:miter lim="800000"/>
            <a:headEnd/>
            <a:tailEnd/>
          </a:ln>
        </p:spPr>
      </p:pic>
      <p:sp>
        <p:nvSpPr>
          <p:cNvPr id="27" name="Rectangle 26"/>
          <p:cNvSpPr/>
          <p:nvPr/>
        </p:nvSpPr>
        <p:spPr>
          <a:xfrm>
            <a:off x="7515944" y="17841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28" name="Rectangle 27"/>
          <p:cNvSpPr/>
          <p:nvPr/>
        </p:nvSpPr>
        <p:spPr>
          <a:xfrm>
            <a:off x="5931768" y="12253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29" name="Rectangle 28"/>
          <p:cNvSpPr/>
          <p:nvPr/>
        </p:nvSpPr>
        <p:spPr>
          <a:xfrm>
            <a:off x="716619" y="271744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30" name="Rectangle à coins arrondis 29"/>
          <p:cNvSpPr/>
          <p:nvPr/>
        </p:nvSpPr>
        <p:spPr>
          <a:xfrm>
            <a:off x="107504" y="5993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5643736" y="44624"/>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431904" y="2703809"/>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0-#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1824104"/>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273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des liaisons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valent respectivement</a:t>
            </a:r>
            <a:r>
              <a:rPr kumimoji="0" lang="fr-FR" sz="14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0" y="969435"/>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a:t>
            </a:r>
            <a:r>
              <a:rPr kumimoji="0" lang="fr-FR" sz="2000" b="1" i="0" u="none" strike="noStrike" cap="none" normalizeH="0" baseline="0" dirty="0" smtClean="0">
                <a:ln>
                  <a:noFill/>
                </a:ln>
                <a:solidFill>
                  <a:srgbClr val="002060"/>
                </a:solidFill>
                <a:effectLst/>
                <a:latin typeface="Arial" pitchFamily="34" charset="0"/>
                <a:cs typeface="Arial" pitchFamily="34" charset="0"/>
              </a:rPr>
              <a:t>)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1353099"/>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980452"/>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981247"/>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1353099"/>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2255357"/>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plus faible 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dirty="0" smtClean="0">
              <a:solidFill>
                <a:srgbClr val="002060"/>
              </a:solidFill>
              <a:latin typeface="Arial" pitchFamily="34" charset="0"/>
              <a:cs typeface="Arial" pitchFamily="34" charset="0"/>
            </a:endParaRPr>
          </a:p>
        </p:txBody>
      </p:sp>
      <p:pic>
        <p:nvPicPr>
          <p:cNvPr id="33" name="Picture 1"/>
          <p:cNvPicPr>
            <a:picLocks noChangeAspect="1" noChangeArrowheads="1"/>
          </p:cNvPicPr>
          <p:nvPr/>
        </p:nvPicPr>
        <p:blipFill>
          <a:blip r:embed="rId2" cstate="print"/>
          <a:srcRect/>
          <a:stretch>
            <a:fillRect/>
          </a:stretch>
        </p:blipFill>
        <p:spPr bwMode="auto">
          <a:xfrm>
            <a:off x="1148667" y="3098480"/>
            <a:ext cx="541124" cy="620132"/>
          </a:xfrm>
          <a:prstGeom prst="rect">
            <a:avLst/>
          </a:prstGeom>
          <a:noFill/>
          <a:ln w="9525">
            <a:noFill/>
            <a:miter lim="800000"/>
            <a:headEnd/>
            <a:tailEnd/>
          </a:ln>
        </p:spPr>
      </p:pic>
      <p:sp>
        <p:nvSpPr>
          <p:cNvPr id="34" name="Rectangle 33"/>
          <p:cNvSpPr>
            <a:spLocks noChangeArrowheads="1"/>
          </p:cNvSpPr>
          <p:nvPr/>
        </p:nvSpPr>
        <p:spPr bwMode="auto">
          <a:xfrm>
            <a:off x="1798637" y="3090994"/>
            <a:ext cx="7345363" cy="707886"/>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2000" i="1" dirty="0" smtClean="0"/>
              <a:t>L’</a:t>
            </a:r>
            <a:r>
              <a:rPr lang="fr-FR" sz="2000" i="1" u="sng" dirty="0" smtClean="0"/>
              <a:t>impossibilité de rotation autour de l’axe Carbone-Carbone pour les alcènes</a:t>
            </a:r>
            <a:r>
              <a:rPr lang="fr-FR" sz="2000" i="1" dirty="0" smtClean="0"/>
              <a:t> se justifie par la présence d’une liaison </a:t>
            </a:r>
            <a:r>
              <a:rPr lang="fr-FR" sz="2000" i="1" dirty="0" smtClean="0">
                <a:latin typeface="Symbol" pitchFamily="18" charset="2"/>
              </a:rPr>
              <a:t>p</a:t>
            </a:r>
            <a:r>
              <a:rPr lang="fr-FR" sz="2000" i="1" dirty="0" smtClean="0"/>
              <a:t> …</a:t>
            </a:r>
            <a:endParaRPr lang="fr-FR" sz="1950" i="1" dirty="0" smtClean="0">
              <a:cs typeface="Arial" pitchFamily="34" charset="0"/>
            </a:endParaRPr>
          </a:p>
        </p:txBody>
      </p:sp>
      <p:sp>
        <p:nvSpPr>
          <p:cNvPr id="35" name="Rectangle 1"/>
          <p:cNvSpPr>
            <a:spLocks noChangeArrowheads="1"/>
          </p:cNvSpPr>
          <p:nvPr/>
        </p:nvSpPr>
        <p:spPr bwMode="auto">
          <a:xfrm>
            <a:off x="395536" y="4551387"/>
            <a:ext cx="8172400" cy="830997"/>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400" dirty="0" smtClean="0"/>
              <a:t>Elle permet </a:t>
            </a:r>
            <a:r>
              <a:rPr lang="fr-FR" sz="2400" dirty="0"/>
              <a:t>de </a:t>
            </a:r>
            <a:r>
              <a:rPr lang="fr-FR" sz="2400" b="1" i="1" dirty="0"/>
              <a:t>visualiser la </a:t>
            </a:r>
            <a:r>
              <a:rPr lang="fr-FR" sz="2400" b="1" i="1" dirty="0">
                <a:solidFill>
                  <a:srgbClr val="006600"/>
                </a:solidFill>
              </a:rPr>
              <a:t>répartition des éléments chimiques et de leurs électrons de valence</a:t>
            </a:r>
            <a:r>
              <a:rPr lang="fr-FR" sz="2400" dirty="0"/>
              <a:t> dans un édifice </a:t>
            </a:r>
            <a:r>
              <a:rPr lang="fr-FR" sz="2400" dirty="0" err="1"/>
              <a:t>polyatomique</a:t>
            </a:r>
            <a:r>
              <a:rPr lang="fr-FR" sz="2400" dirty="0"/>
              <a:t>. </a:t>
            </a:r>
          </a:p>
        </p:txBody>
      </p:sp>
      <p:sp>
        <p:nvSpPr>
          <p:cNvPr id="36" name="Rectangle 4"/>
          <p:cNvSpPr>
            <a:spLocks noChangeArrowheads="1"/>
          </p:cNvSpPr>
          <p:nvPr/>
        </p:nvSpPr>
        <p:spPr bwMode="auto">
          <a:xfrm>
            <a:off x="827584" y="4076595"/>
            <a:ext cx="5484194" cy="830997"/>
          </a:xfrm>
          <a:prstGeom prst="rect">
            <a:avLst/>
          </a:prstGeom>
          <a:noFill/>
          <a:ln w="9525">
            <a:noFill/>
            <a:miter lim="800000"/>
            <a:headEnd/>
            <a:tailEnd/>
          </a:ln>
        </p:spPr>
        <p:txBody>
          <a:bodyPr wrap="none" anchor="ctr">
            <a:spAutoFit/>
          </a:bodyPr>
          <a:lstStyle/>
          <a:p>
            <a:pPr indent="449263"/>
            <a:r>
              <a:rPr lang="fr-FR" sz="24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400" dirty="0">
              <a:ea typeface="Calibri" pitchFamily="34" charset="0"/>
              <a:cs typeface="Times New Roman" pitchFamily="18" charset="0"/>
            </a:endParaRPr>
          </a:p>
          <a:p>
            <a:pPr indent="449263" eaLnBrk="0" hangingPunct="0"/>
            <a:endParaRPr lang="fr-FR" sz="2400" dirty="0">
              <a:ea typeface="Calibri" pitchFamily="34" charset="0"/>
              <a:cs typeface="Times New Roman" pitchFamily="18" charset="0"/>
            </a:endParaRPr>
          </a:p>
        </p:txBody>
      </p:sp>
      <p:pic>
        <p:nvPicPr>
          <p:cNvPr id="37" name="Picture 3"/>
          <p:cNvPicPr>
            <a:picLocks noChangeAspect="1" noChangeArrowheads="1"/>
          </p:cNvPicPr>
          <p:nvPr/>
        </p:nvPicPr>
        <p:blipFill>
          <a:blip r:embed="rId3" cstate="print"/>
          <a:srcRect b="77804"/>
          <a:stretch>
            <a:fillRect/>
          </a:stretch>
        </p:blipFill>
        <p:spPr bwMode="auto">
          <a:xfrm>
            <a:off x="35496" y="5489117"/>
            <a:ext cx="9120187" cy="1262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800" decel="100000"/>
                                        <p:tgtEl>
                                          <p:spTgt spid="33"/>
                                        </p:tgtEl>
                                      </p:cBhvr>
                                    </p:animEffect>
                                    <p:anim calcmode="lin" valueType="num">
                                      <p:cBhvr>
                                        <p:cTn id="16" dur="800" decel="100000" fill="hold"/>
                                        <p:tgtEl>
                                          <p:spTgt spid="33"/>
                                        </p:tgtEl>
                                        <p:attrNameLst>
                                          <p:attrName>style.rotation</p:attrName>
                                        </p:attrNameLst>
                                      </p:cBhvr>
                                      <p:tavLst>
                                        <p:tav tm="0">
                                          <p:val>
                                            <p:fltVal val="-90"/>
                                          </p:val>
                                        </p:tav>
                                        <p:tav tm="100000">
                                          <p:val>
                                            <p:fltVal val="0"/>
                                          </p:val>
                                        </p:tav>
                                      </p:tavLst>
                                    </p:anim>
                                    <p:anim calcmode="lin" valueType="num">
                                      <p:cBhvr>
                                        <p:cTn id="17" dur="800" decel="100000" fill="hold"/>
                                        <p:tgtEl>
                                          <p:spTgt spid="33"/>
                                        </p:tgtEl>
                                        <p:attrNameLst>
                                          <p:attrName>ppt_x</p:attrName>
                                        </p:attrNameLst>
                                      </p:cBhvr>
                                      <p:tavLst>
                                        <p:tav tm="0">
                                          <p:val>
                                            <p:strVal val="#ppt_x+0.4"/>
                                          </p:val>
                                        </p:tav>
                                        <p:tav tm="100000">
                                          <p:val>
                                            <p:strVal val="#ppt_x-0.05"/>
                                          </p:val>
                                        </p:tav>
                                      </p:tavLst>
                                    </p:anim>
                                    <p:anim calcmode="lin" valueType="num">
                                      <p:cBhvr>
                                        <p:cTn id="18" dur="800" decel="100000" fill="hold"/>
                                        <p:tgtEl>
                                          <p:spTgt spid="3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0" y="-30708"/>
            <a:ext cx="5484194" cy="769441"/>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0244" name="Picture 3"/>
          <p:cNvPicPr>
            <a:picLocks noChangeAspect="1" noChangeArrowheads="1"/>
          </p:cNvPicPr>
          <p:nvPr/>
        </p:nvPicPr>
        <p:blipFill>
          <a:blip r:embed="rId3" cstate="print"/>
          <a:srcRect/>
          <a:stretch>
            <a:fillRect/>
          </a:stretch>
        </p:blipFill>
        <p:spPr bwMode="auto">
          <a:xfrm>
            <a:off x="23813" y="1125538"/>
            <a:ext cx="9120187" cy="5688012"/>
          </a:xfrm>
          <a:prstGeom prst="rect">
            <a:avLst/>
          </a:prstGeom>
          <a:noFill/>
          <a:ln w="9525">
            <a:noFill/>
            <a:miter lim="800000"/>
            <a:headEnd/>
            <a:tailEnd/>
          </a:ln>
        </p:spPr>
      </p:pic>
      <p:sp>
        <p:nvSpPr>
          <p:cNvPr id="5" name="Rectangle 1"/>
          <p:cNvSpPr>
            <a:spLocks noChangeArrowheads="1"/>
          </p:cNvSpPr>
          <p:nvPr/>
        </p:nvSpPr>
        <p:spPr bwMode="auto">
          <a:xfrm>
            <a:off x="395536" y="404664"/>
            <a:ext cx="8172400" cy="707886"/>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000" dirty="0" smtClean="0"/>
              <a:t>Elle permet </a:t>
            </a:r>
            <a:r>
              <a:rPr lang="fr-FR" sz="2000" dirty="0"/>
              <a:t>de </a:t>
            </a:r>
            <a:r>
              <a:rPr lang="fr-FR" sz="2000" b="1" i="1" dirty="0"/>
              <a:t>visualiser la </a:t>
            </a:r>
            <a:r>
              <a:rPr lang="fr-FR" sz="2000" b="1" i="1" dirty="0">
                <a:solidFill>
                  <a:srgbClr val="006600"/>
                </a:solidFill>
              </a:rPr>
              <a:t>répartition des éléments chimiques et de leurs électrons de valence</a:t>
            </a:r>
            <a:r>
              <a:rPr lang="fr-FR" sz="2000" dirty="0"/>
              <a:t> dans un édifice </a:t>
            </a:r>
            <a:r>
              <a:rPr lang="fr-FR" sz="2000" dirty="0" err="1"/>
              <a:t>polyatomique</a:t>
            </a:r>
            <a:r>
              <a:rPr lang="fr-FR"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496" y="-27384"/>
            <a:ext cx="9036050" cy="1384995"/>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5) Limites de la règle de l’octet</a:t>
            </a:r>
            <a:endParaRPr lang="fr-FR" dirty="0">
              <a:latin typeface="Bookman Old Style" pitchFamily="18" charset="0"/>
              <a:cs typeface="Arial" pitchFamily="34" charset="0"/>
            </a:endParaRPr>
          </a:p>
          <a:p>
            <a:pPr indent="449263" algn="just" eaLnBrk="0" hangingPunct="0">
              <a:defRPr/>
            </a:pPr>
            <a:endParaRPr lang="fr-FR" sz="400" dirty="0">
              <a:latin typeface="Arial" pitchFamily="34" charset="0"/>
              <a:ea typeface="Calibri" pitchFamily="34" charset="0"/>
              <a:cs typeface="Arial" pitchFamily="34" charset="0"/>
            </a:endParaRPr>
          </a:p>
          <a:p>
            <a:pPr indent="449263" algn="just" eaLnBrk="0" hangingPunct="0">
              <a:defRPr/>
            </a:pPr>
            <a:r>
              <a:rPr lang="fr-FR" sz="2000" dirty="0" smtClean="0">
                <a:ea typeface="Calibri" pitchFamily="34" charset="0"/>
                <a:cs typeface="Arial" pitchFamily="34" charset="0"/>
              </a:rPr>
              <a:t>La règle </a:t>
            </a:r>
            <a:r>
              <a:rPr lang="fr-FR" sz="2000" dirty="0">
                <a:ea typeface="Calibri" pitchFamily="34" charset="0"/>
                <a:cs typeface="Arial" pitchFamily="34" charset="0"/>
              </a:rPr>
              <a:t>de l’octet ne </a:t>
            </a:r>
            <a:r>
              <a:rPr lang="fr-FR" sz="2000" dirty="0" smtClean="0">
                <a:ea typeface="Calibri" pitchFamily="34" charset="0"/>
                <a:cs typeface="Arial" pitchFamily="34" charset="0"/>
              </a:rPr>
              <a:t>s’applique </a:t>
            </a:r>
            <a:r>
              <a:rPr lang="fr-FR" sz="2000" dirty="0">
                <a:ea typeface="Calibri" pitchFamily="34" charset="0"/>
                <a:cs typeface="Arial" pitchFamily="34" charset="0"/>
              </a:rPr>
              <a:t>qu’aux éléments de la 2</a:t>
            </a:r>
            <a:r>
              <a:rPr lang="fr-FR" sz="2000" baseline="30000" dirty="0">
                <a:ea typeface="Calibri" pitchFamily="34" charset="0"/>
                <a:cs typeface="Arial" pitchFamily="34" charset="0"/>
              </a:rPr>
              <a:t>ème</a:t>
            </a:r>
            <a:r>
              <a:rPr lang="fr-FR" sz="2000" dirty="0">
                <a:ea typeface="Calibri" pitchFamily="34" charset="0"/>
                <a:cs typeface="Arial" pitchFamily="34" charset="0"/>
              </a:rPr>
              <a:t> et de la 3</a:t>
            </a:r>
            <a:r>
              <a:rPr lang="fr-FR" sz="2000" baseline="30000" dirty="0">
                <a:ea typeface="Calibri" pitchFamily="34" charset="0"/>
                <a:cs typeface="Arial" pitchFamily="34" charset="0"/>
              </a:rPr>
              <a:t>ème</a:t>
            </a:r>
            <a:r>
              <a:rPr lang="fr-FR" sz="2000" dirty="0">
                <a:ea typeface="Calibri" pitchFamily="34" charset="0"/>
                <a:cs typeface="Arial" pitchFamily="34" charset="0"/>
              </a:rPr>
              <a:t> période de la classification périodique. </a:t>
            </a:r>
            <a:r>
              <a:rPr lang="fr-FR" sz="2000" dirty="0" smtClean="0">
                <a:ea typeface="Calibri" pitchFamily="34" charset="0"/>
                <a:cs typeface="Arial" pitchFamily="34" charset="0"/>
              </a:rPr>
              <a:t>En réalité</a:t>
            </a:r>
            <a:r>
              <a:rPr lang="fr-FR" sz="2000" dirty="0">
                <a:ea typeface="Calibri" pitchFamily="34" charset="0"/>
                <a:cs typeface="Arial" pitchFamily="34" charset="0"/>
              </a:rPr>
              <a:t>, </a:t>
            </a:r>
            <a:r>
              <a:rPr lang="fr-FR" sz="2000" b="1" i="1" dirty="0">
                <a:ea typeface="Calibri" pitchFamily="34" charset="0"/>
                <a:cs typeface="Arial" pitchFamily="34" charset="0"/>
              </a:rPr>
              <a:t>elle s’applique très souvent aux éléments </a:t>
            </a:r>
            <a:r>
              <a:rPr lang="fr-FR" sz="2000" b="1" dirty="0">
                <a:solidFill>
                  <a:srgbClr val="FF0000"/>
                </a:solidFill>
                <a:ea typeface="Calibri" pitchFamily="34" charset="0"/>
                <a:cs typeface="Arial" pitchFamily="34" charset="0"/>
              </a:rPr>
              <a:t>C, N, O et F</a:t>
            </a:r>
            <a:r>
              <a:rPr lang="fr-FR" sz="2000" b="1" i="1" dirty="0">
                <a:solidFill>
                  <a:srgbClr val="FF0000"/>
                </a:solidFill>
                <a:ea typeface="Calibri" pitchFamily="34" charset="0"/>
                <a:cs typeface="Arial" pitchFamily="34" charset="0"/>
              </a:rPr>
              <a:t> </a:t>
            </a:r>
            <a:r>
              <a:rPr lang="fr-FR" sz="2000" b="1" i="1" dirty="0">
                <a:ea typeface="Calibri" pitchFamily="34" charset="0"/>
                <a:cs typeface="Arial" pitchFamily="34" charset="0"/>
              </a:rPr>
              <a:t>mais elle est moins systématique pour les autres éléments</a:t>
            </a:r>
            <a:r>
              <a:rPr lang="fr-FR" sz="2000" b="1" dirty="0">
                <a:ea typeface="Calibri" pitchFamily="34" charset="0"/>
                <a:cs typeface="Arial" pitchFamily="34" charset="0"/>
              </a:rPr>
              <a:t> …</a:t>
            </a:r>
            <a:endParaRPr lang="fr-FR" sz="2000" b="1" dirty="0">
              <a:cs typeface="Arial" pitchFamily="34" charset="0"/>
            </a:endParaRPr>
          </a:p>
        </p:txBody>
      </p:sp>
      <p:sp>
        <p:nvSpPr>
          <p:cNvPr id="11267" name="Rectangle 2"/>
          <p:cNvSpPr>
            <a:spLocks noChangeArrowheads="1"/>
          </p:cNvSpPr>
          <p:nvPr/>
        </p:nvSpPr>
        <p:spPr bwMode="auto">
          <a:xfrm>
            <a:off x="0" y="1412776"/>
            <a:ext cx="516199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Composés déficients en électrons :</a:t>
            </a:r>
            <a:endParaRPr lang="fr-FR" sz="2000" dirty="0">
              <a:latin typeface="Bookman Old Style" pitchFamily="18" charset="0"/>
              <a:ea typeface="Calibri" pitchFamily="34" charset="0"/>
              <a:cs typeface="Times New Roman" pitchFamily="18" charset="0"/>
            </a:endParaRPr>
          </a:p>
        </p:txBody>
      </p:sp>
      <p:sp>
        <p:nvSpPr>
          <p:cNvPr id="11268" name="Text Box 3"/>
          <p:cNvSpPr txBox="1">
            <a:spLocks noChangeArrowheads="1"/>
          </p:cNvSpPr>
          <p:nvPr/>
        </p:nvSpPr>
        <p:spPr bwMode="auto">
          <a:xfrm>
            <a:off x="107504" y="1772816"/>
            <a:ext cx="8928100" cy="2447925"/>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l’hydrure de béryllium </a:t>
            </a:r>
            <a:r>
              <a:rPr lang="fr-FR" sz="2000" b="1" dirty="0">
                <a:latin typeface="Calibri" pitchFamily="34" charset="0"/>
              </a:rPr>
              <a:t>BeH</a:t>
            </a:r>
            <a:r>
              <a:rPr lang="fr-FR" sz="2000" b="1" baseline="-25000" dirty="0">
                <a:latin typeface="Calibri" pitchFamily="34" charset="0"/>
              </a:rPr>
              <a:t>2</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1269" name="Rectangle 4"/>
          <p:cNvSpPr>
            <a:spLocks noChangeArrowheads="1"/>
          </p:cNvSpPr>
          <p:nvPr/>
        </p:nvSpPr>
        <p:spPr bwMode="auto">
          <a:xfrm>
            <a:off x="4499992" y="1772816"/>
            <a:ext cx="2592288" cy="707886"/>
          </a:xfrm>
          <a:prstGeom prst="rect">
            <a:avLst/>
          </a:prstGeom>
          <a:noFill/>
          <a:ln w="9525">
            <a:noFill/>
            <a:miter lim="800000"/>
            <a:headEnd/>
            <a:tailEnd/>
          </a:ln>
        </p:spPr>
        <p:txBody>
          <a:bodyPr wrap="square">
            <a:spAutoFit/>
          </a:bodyPr>
          <a:lstStyle/>
          <a:p>
            <a:pPr algn="just">
              <a:defRPr/>
            </a:pPr>
            <a:r>
              <a:rPr lang="fr-FR" sz="2000" dirty="0">
                <a:solidFill>
                  <a:schemeClr val="tx2">
                    <a:lumMod val="50000"/>
                  </a:schemeClr>
                </a:solidFill>
                <a:latin typeface="Arial" pitchFamily="34" charset="0"/>
                <a:cs typeface="Arial" pitchFamily="34" charset="0"/>
              </a:rPr>
              <a:t>d = (2 + 2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1) / 2 </a:t>
            </a:r>
            <a:endParaRPr lang="fr-FR" sz="2000" dirty="0" smtClean="0">
              <a:solidFill>
                <a:schemeClr val="tx2">
                  <a:lumMod val="50000"/>
                </a:schemeClr>
              </a:solidFill>
              <a:latin typeface="Arial" pitchFamily="34" charset="0"/>
              <a:cs typeface="Arial" pitchFamily="34" charset="0"/>
            </a:endParaRPr>
          </a:p>
          <a:p>
            <a:pPr algn="just">
              <a:defRPr/>
            </a:pPr>
            <a:r>
              <a:rPr lang="fr-FR" sz="2000" dirty="0">
                <a:solidFill>
                  <a:schemeClr val="tx2">
                    <a:lumMod val="50000"/>
                  </a:schemeClr>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   = </a:t>
            </a:r>
            <a:r>
              <a:rPr lang="fr-FR" sz="2000" b="1" u="sng" dirty="0" smtClean="0">
                <a:solidFill>
                  <a:schemeClr val="tx2">
                    <a:lumMod val="50000"/>
                  </a:schemeClr>
                </a:solidFill>
                <a:latin typeface="Arial" pitchFamily="34" charset="0"/>
                <a:cs typeface="Arial" pitchFamily="34" charset="0"/>
              </a:rPr>
              <a:t>2 doublets</a:t>
            </a:r>
            <a:endParaRPr lang="fr-FR" sz="2000" b="1" u="sng" dirty="0">
              <a:solidFill>
                <a:schemeClr val="tx2">
                  <a:lumMod val="50000"/>
                </a:schemeClr>
              </a:solidFill>
              <a:latin typeface="Arial" pitchFamily="34" charset="0"/>
              <a:cs typeface="Arial" pitchFamily="34" charset="0"/>
            </a:endParaRPr>
          </a:p>
        </p:txBody>
      </p:sp>
      <p:sp>
        <p:nvSpPr>
          <p:cNvPr id="11270" name="Rectangle 5"/>
          <p:cNvSpPr>
            <a:spLocks noChangeArrowheads="1"/>
          </p:cNvSpPr>
          <p:nvPr/>
        </p:nvSpPr>
        <p:spPr bwMode="auto">
          <a:xfrm>
            <a:off x="7452866" y="1916832"/>
            <a:ext cx="1655638" cy="461665"/>
          </a:xfrm>
          <a:prstGeom prst="rect">
            <a:avLst/>
          </a:prstGeom>
          <a:noFill/>
          <a:ln w="9525">
            <a:noFill/>
            <a:miter lim="800000"/>
            <a:headEnd/>
            <a:tailEnd/>
          </a:ln>
        </p:spPr>
        <p:txBody>
          <a:bodyPr wrap="square">
            <a:spAutoFit/>
          </a:bodyPr>
          <a:lstStyle/>
          <a:p>
            <a:pPr algn="just">
              <a:spcAft>
                <a:spcPts val="500"/>
              </a:spcAft>
            </a:pPr>
            <a:r>
              <a:rPr lang="fr-FR" sz="2400" b="1" dirty="0"/>
              <a:t>H – Be – H </a:t>
            </a:r>
          </a:p>
        </p:txBody>
      </p:sp>
      <p:sp>
        <p:nvSpPr>
          <p:cNvPr id="11271" name="Rectangle 6"/>
          <p:cNvSpPr>
            <a:spLocks noChangeArrowheads="1"/>
          </p:cNvSpPr>
          <p:nvPr/>
        </p:nvSpPr>
        <p:spPr bwMode="auto">
          <a:xfrm>
            <a:off x="179512" y="2420888"/>
            <a:ext cx="8750176" cy="1079783"/>
          </a:xfrm>
          <a:prstGeom prst="rect">
            <a:avLst/>
          </a:prstGeom>
          <a:noFill/>
          <a:ln w="9525">
            <a:noFill/>
            <a:miter lim="800000"/>
            <a:headEnd/>
            <a:tailEnd/>
          </a:ln>
        </p:spPr>
        <p:txBody>
          <a:bodyPr wrap="square">
            <a:spAutoFit/>
          </a:bodyPr>
          <a:lstStyle/>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Il manque 2 doublets d’électrons à Be pour qu’il vérifie la règle de l’octet. </a:t>
            </a:r>
          </a:p>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Ce manque est représenté par deux </a:t>
            </a:r>
            <a:r>
              <a:rPr lang="fr-FR" sz="2000" b="1" u="sng" dirty="0">
                <a:solidFill>
                  <a:srgbClr val="005828"/>
                </a:solidFill>
                <a:latin typeface="Arial" pitchFamily="34" charset="0"/>
                <a:cs typeface="Arial" pitchFamily="34" charset="0"/>
              </a:rPr>
              <a:t>lacunes électroniques</a:t>
            </a:r>
            <a:r>
              <a:rPr lang="fr-FR" sz="2000" b="1" dirty="0">
                <a:solidFill>
                  <a:srgbClr val="005828"/>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a:t>
            </a:r>
            <a:r>
              <a:rPr lang="fr-FR" sz="2000" dirty="0">
                <a:latin typeface="Arial" pitchFamily="34" charset="0"/>
                <a:cs typeface="Arial" pitchFamily="34" charset="0"/>
              </a:rPr>
              <a:t> </a:t>
            </a:r>
            <a:r>
              <a:rPr lang="fr-FR" sz="2000" dirty="0" smtClean="0">
                <a:latin typeface="Arial" pitchFamily="34" charset="0"/>
                <a:cs typeface="Arial" pitchFamily="34" charset="0"/>
              </a:rPr>
              <a:t>    ) qui  </a:t>
            </a:r>
            <a:r>
              <a:rPr lang="fr-FR" sz="2000" dirty="0" smtClean="0">
                <a:solidFill>
                  <a:srgbClr val="002060"/>
                </a:solidFill>
                <a:latin typeface="Arial" pitchFamily="34" charset="0"/>
                <a:cs typeface="Arial" pitchFamily="34" charset="0"/>
              </a:rPr>
              <a:t>symbolisent chacune </a:t>
            </a:r>
            <a:r>
              <a:rPr lang="fr-FR" sz="2000" b="1" i="1" dirty="0" smtClean="0">
                <a:solidFill>
                  <a:srgbClr val="002060"/>
                </a:solidFill>
                <a:latin typeface="Arial" pitchFamily="34" charset="0"/>
                <a:cs typeface="Arial" pitchFamily="34" charset="0"/>
              </a:rPr>
              <a:t>1 doublet manquant pour respecter l’octet</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8" name="Rectangle 7"/>
          <p:cNvSpPr/>
          <p:nvPr/>
        </p:nvSpPr>
        <p:spPr>
          <a:xfrm>
            <a:off x="8039066" y="2311597"/>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8039959" y="1921948"/>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7895943" y="2971244"/>
            <a:ext cx="287337" cy="71437"/>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B050"/>
              </a:solidFill>
            </a:endParaRPr>
          </a:p>
        </p:txBody>
      </p:sp>
      <p:sp>
        <p:nvSpPr>
          <p:cNvPr id="11275" name="Rectangle 10"/>
          <p:cNvSpPr>
            <a:spLocks noChangeArrowheads="1"/>
          </p:cNvSpPr>
          <p:nvPr/>
        </p:nvSpPr>
        <p:spPr bwMode="auto">
          <a:xfrm>
            <a:off x="1728963" y="3547308"/>
            <a:ext cx="7380312" cy="707886"/>
          </a:xfrm>
          <a:prstGeom prst="rect">
            <a:avLst/>
          </a:prstGeom>
          <a:noFill/>
          <a:ln w="9525">
            <a:noFill/>
            <a:miter lim="800000"/>
            <a:headEnd/>
            <a:tailEnd/>
          </a:ln>
        </p:spPr>
        <p:txBody>
          <a:bodyPr wrap="square">
            <a:spAutoFit/>
          </a:bodyPr>
          <a:lstStyle/>
          <a:p>
            <a:pPr algn="just">
              <a:spcAft>
                <a:spcPts val="500"/>
              </a:spcAft>
            </a:pPr>
            <a:r>
              <a:rPr lang="fr-FR" sz="2000" dirty="0">
                <a:solidFill>
                  <a:srgbClr val="FF0000"/>
                </a:solidFill>
                <a:latin typeface="Arial" pitchFamily="34" charset="0"/>
                <a:cs typeface="Arial" pitchFamily="34" charset="0"/>
              </a:rPr>
              <a:t>Les éléments des </a:t>
            </a:r>
            <a:r>
              <a:rPr lang="fr-FR" sz="2000" u="sng" dirty="0">
                <a:solidFill>
                  <a:srgbClr val="FF0000"/>
                </a:solidFill>
                <a:latin typeface="Arial" pitchFamily="34" charset="0"/>
                <a:cs typeface="Arial" pitchFamily="34" charset="0"/>
              </a:rPr>
              <a:t>trois premières colonnes</a:t>
            </a:r>
            <a:r>
              <a:rPr lang="fr-FR" sz="2000" dirty="0">
                <a:solidFill>
                  <a:srgbClr val="FF0000"/>
                </a:solidFill>
                <a:latin typeface="Arial" pitchFamily="34" charset="0"/>
                <a:cs typeface="Arial" pitchFamily="34" charset="0"/>
              </a:rPr>
              <a:t> (1-2-13) </a:t>
            </a:r>
            <a:r>
              <a:rPr lang="fr-FR" sz="2000" b="1" dirty="0">
                <a:solidFill>
                  <a:srgbClr val="FF0000"/>
                </a:solidFill>
                <a:latin typeface="Arial" pitchFamily="34" charset="0"/>
                <a:cs typeface="Arial" pitchFamily="34" charset="0"/>
              </a:rPr>
              <a:t>peuvent s’entourer de moins de 4 doublets d’électrons</a:t>
            </a:r>
            <a:r>
              <a:rPr lang="fr-FR" sz="2000" dirty="0">
                <a:solidFill>
                  <a:srgbClr val="FF0000"/>
                </a:solidFill>
                <a:latin typeface="Arial" pitchFamily="34" charset="0"/>
                <a:cs typeface="Arial" pitchFamily="34" charset="0"/>
              </a:rPr>
              <a:t>.</a:t>
            </a:r>
            <a:endParaRPr lang="fr-FR" sz="2000" b="1"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20422" y="4292118"/>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3" name="Text Box 3"/>
          <p:cNvSpPr txBox="1">
            <a:spLocks noChangeArrowheads="1"/>
          </p:cNvSpPr>
          <p:nvPr/>
        </p:nvSpPr>
        <p:spPr bwMode="auto">
          <a:xfrm>
            <a:off x="108396" y="4691535"/>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4" name="Rectangle 4"/>
          <p:cNvSpPr>
            <a:spLocks noChangeArrowheads="1"/>
          </p:cNvSpPr>
          <p:nvPr/>
        </p:nvSpPr>
        <p:spPr bwMode="auto">
          <a:xfrm>
            <a:off x="2411760" y="5013176"/>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b="1" u="sng" dirty="0">
                <a:solidFill>
                  <a:schemeClr val="tx2">
                    <a:lumMod val="50000"/>
                  </a:schemeClr>
                </a:solidFill>
                <a:latin typeface="Arial" pitchFamily="34" charset="0"/>
                <a:cs typeface="Arial" pitchFamily="34" charset="0"/>
              </a:rPr>
              <a:t>20 doublets</a:t>
            </a:r>
          </a:p>
        </p:txBody>
      </p:sp>
      <p:sp>
        <p:nvSpPr>
          <p:cNvPr id="15" name="Rectangle 5"/>
          <p:cNvSpPr>
            <a:spLocks noChangeArrowheads="1"/>
          </p:cNvSpPr>
          <p:nvPr/>
        </p:nvSpPr>
        <p:spPr bwMode="auto">
          <a:xfrm>
            <a:off x="179512" y="5445224"/>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16" name="Rectangle 6"/>
          <p:cNvSpPr>
            <a:spLocks noChangeArrowheads="1"/>
          </p:cNvSpPr>
          <p:nvPr/>
        </p:nvSpPr>
        <p:spPr bwMode="auto">
          <a:xfrm>
            <a:off x="251521" y="5753848"/>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17" name="Picture 1"/>
          <p:cNvPicPr>
            <a:picLocks noChangeAspect="1" noChangeArrowheads="1"/>
          </p:cNvPicPr>
          <p:nvPr/>
        </p:nvPicPr>
        <p:blipFill>
          <a:blip r:embed="rId2" cstate="print"/>
          <a:srcRect/>
          <a:stretch>
            <a:fillRect/>
          </a:stretch>
        </p:blipFill>
        <p:spPr bwMode="auto">
          <a:xfrm>
            <a:off x="7236296" y="4941888"/>
            <a:ext cx="1667992" cy="17340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ssolve">
                                      <p:cBhvr>
                                        <p:cTn id="11" dur="500"/>
                                        <p:tgtEl>
                                          <p:spTgt spid="1126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dissolve">
                                      <p:cBhvr>
                                        <p:cTn id="14" dur="5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800" decel="100000"/>
                                        <p:tgtEl>
                                          <p:spTgt spid="11270"/>
                                        </p:tgtEl>
                                      </p:cBhvr>
                                    </p:animEffect>
                                    <p:anim calcmode="lin" valueType="num">
                                      <p:cBhvr>
                                        <p:cTn id="25" dur="800" decel="100000" fill="hold"/>
                                        <p:tgtEl>
                                          <p:spTgt spid="11270"/>
                                        </p:tgtEl>
                                        <p:attrNameLst>
                                          <p:attrName>style.rotation</p:attrName>
                                        </p:attrNameLst>
                                      </p:cBhvr>
                                      <p:tavLst>
                                        <p:tav tm="0">
                                          <p:val>
                                            <p:fltVal val="-90"/>
                                          </p:val>
                                        </p:tav>
                                        <p:tav tm="100000">
                                          <p:val>
                                            <p:fltVal val="0"/>
                                          </p:val>
                                        </p:tav>
                                      </p:tavLst>
                                    </p:anim>
                                    <p:anim calcmode="lin" valueType="num">
                                      <p:cBhvr>
                                        <p:cTn id="26" dur="800" decel="100000" fill="hold"/>
                                        <p:tgtEl>
                                          <p:spTgt spid="11270"/>
                                        </p:tgtEl>
                                        <p:attrNameLst>
                                          <p:attrName>ppt_x</p:attrName>
                                        </p:attrNameLst>
                                      </p:cBhvr>
                                      <p:tavLst>
                                        <p:tav tm="0">
                                          <p:val>
                                            <p:strVal val="#ppt_x+0.4"/>
                                          </p:val>
                                        </p:tav>
                                        <p:tav tm="100000">
                                          <p:val>
                                            <p:strVal val="#ppt_x-0.05"/>
                                          </p:val>
                                        </p:tav>
                                      </p:tavLst>
                                    </p:anim>
                                    <p:anim calcmode="lin" valueType="num">
                                      <p:cBhvr>
                                        <p:cTn id="27" dur="800" decel="100000" fill="hold"/>
                                        <p:tgtEl>
                                          <p:spTgt spid="1127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27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270"/>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271">
                                            <p:txEl>
                                              <p:pRg st="0" end="0"/>
                                            </p:txEl>
                                          </p:spTgt>
                                        </p:tgtEl>
                                        <p:attrNameLst>
                                          <p:attrName>style.visibility</p:attrName>
                                        </p:attrNameLst>
                                      </p:cBhvr>
                                      <p:to>
                                        <p:strVal val="visible"/>
                                      </p:to>
                                    </p:set>
                                    <p:animEffect transition="in" filter="wipe(left)">
                                      <p:cBhvr>
                                        <p:cTn id="34" dur="500"/>
                                        <p:tgtEl>
                                          <p:spTgt spid="1127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271">
                                            <p:txEl>
                                              <p:pRg st="1" end="1"/>
                                            </p:txEl>
                                          </p:spTgt>
                                        </p:tgtEl>
                                        <p:attrNameLst>
                                          <p:attrName>style.visibility</p:attrName>
                                        </p:attrNameLst>
                                      </p:cBhvr>
                                      <p:to>
                                        <p:strVal val="visible"/>
                                      </p:to>
                                    </p:set>
                                    <p:animEffect transition="in" filter="wipe(left)">
                                      <p:cBhvr>
                                        <p:cTn id="39" dur="500"/>
                                        <p:tgtEl>
                                          <p:spTgt spid="11271">
                                            <p:txEl>
                                              <p:pRg st="1" end="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275"/>
                                        </p:tgtEl>
                                        <p:attrNameLst>
                                          <p:attrName>style.visibility</p:attrName>
                                        </p:attrNameLst>
                                      </p:cBhvr>
                                      <p:to>
                                        <p:strVal val="visible"/>
                                      </p:to>
                                    </p:set>
                                    <p:anim calcmode="lin" valueType="num">
                                      <p:cBhvr additive="base">
                                        <p:cTn id="57" dur="500" fill="hold"/>
                                        <p:tgtEl>
                                          <p:spTgt spid="11275"/>
                                        </p:tgtEl>
                                        <p:attrNameLst>
                                          <p:attrName>ppt_x</p:attrName>
                                        </p:attrNameLst>
                                      </p:cBhvr>
                                      <p:tavLst>
                                        <p:tav tm="0">
                                          <p:val>
                                            <p:strVal val="1+#ppt_w/2"/>
                                          </p:val>
                                        </p:tav>
                                        <p:tav tm="100000">
                                          <p:val>
                                            <p:strVal val="#ppt_x"/>
                                          </p:val>
                                        </p:tav>
                                      </p:tavLst>
                                    </p:anim>
                                    <p:anim calcmode="lin" valueType="num">
                                      <p:cBhvr additive="base">
                                        <p:cTn id="58"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800" decel="100000"/>
                                        <p:tgtEl>
                                          <p:spTgt spid="17"/>
                                        </p:tgtEl>
                                      </p:cBhvr>
                                    </p:animEffect>
                                    <p:anim calcmode="lin" valueType="num">
                                      <p:cBhvr>
                                        <p:cTn id="77" dur="800" decel="100000" fill="hold"/>
                                        <p:tgtEl>
                                          <p:spTgt spid="17"/>
                                        </p:tgtEl>
                                        <p:attrNameLst>
                                          <p:attrName>style.rotation</p:attrName>
                                        </p:attrNameLst>
                                      </p:cBhvr>
                                      <p:tavLst>
                                        <p:tav tm="0">
                                          <p:val>
                                            <p:fltVal val="-90"/>
                                          </p:val>
                                        </p:tav>
                                        <p:tav tm="100000">
                                          <p:val>
                                            <p:fltVal val="0"/>
                                          </p:val>
                                        </p:tav>
                                      </p:tavLst>
                                    </p:anim>
                                    <p:anim calcmode="lin" valueType="num">
                                      <p:cBhvr>
                                        <p:cTn id="78" dur="800" decel="100000" fill="hold"/>
                                        <p:tgtEl>
                                          <p:spTgt spid="17"/>
                                        </p:tgtEl>
                                        <p:attrNameLst>
                                          <p:attrName>ppt_x</p:attrName>
                                        </p:attrNameLst>
                                      </p:cBhvr>
                                      <p:tavLst>
                                        <p:tav tm="0">
                                          <p:val>
                                            <p:strVal val="#ppt_x+0.4"/>
                                          </p:val>
                                        </p:tav>
                                        <p:tav tm="100000">
                                          <p:val>
                                            <p:strVal val="#ppt_x-0.05"/>
                                          </p:val>
                                        </p:tav>
                                      </p:tavLst>
                                    </p:anim>
                                    <p:anim calcmode="lin" valueType="num">
                                      <p:cBhvr>
                                        <p:cTn id="79" dur="800" decel="100000" fill="hold"/>
                                        <p:tgtEl>
                                          <p:spTgt spid="17"/>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11267" grpId="0"/>
      <p:bldP spid="11268" grpId="0" animBg="1"/>
      <p:bldP spid="11269" grpId="0"/>
      <p:bldP spid="11270" grpId="0"/>
      <p:bldP spid="8" grpId="0" animBg="1"/>
      <p:bldP spid="9" grpId="0" animBg="1"/>
      <p:bldP spid="10" grpId="0" animBg="1"/>
      <p:bldP spid="11275" grpId="0"/>
      <p:bldP spid="12" grpId="0"/>
      <p:bldP spid="13" grpId="0" animBg="1"/>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7"/>
          <p:cNvSpPr>
            <a:spLocks noChangeArrowheads="1"/>
          </p:cNvSpPr>
          <p:nvPr/>
        </p:nvSpPr>
        <p:spPr bwMode="auto">
          <a:xfrm>
            <a:off x="-4286" y="2765742"/>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12297" name="Text Box 3"/>
          <p:cNvSpPr txBox="1">
            <a:spLocks noChangeArrowheads="1"/>
          </p:cNvSpPr>
          <p:nvPr/>
        </p:nvSpPr>
        <p:spPr bwMode="auto">
          <a:xfrm>
            <a:off x="107950" y="3140422"/>
            <a:ext cx="8928100" cy="3600946"/>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endParaRPr lang="fr-FR"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12298" name="Rectangle 9"/>
          <p:cNvSpPr>
            <a:spLocks noChangeArrowheads="1"/>
          </p:cNvSpPr>
          <p:nvPr/>
        </p:nvSpPr>
        <p:spPr bwMode="auto">
          <a:xfrm>
            <a:off x="4211960" y="3140968"/>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b="1" u="sng" dirty="0">
                <a:solidFill>
                  <a:srgbClr val="002060"/>
                </a:solidFill>
                <a:latin typeface="Arial" pitchFamily="34" charset="0"/>
                <a:cs typeface="Arial" pitchFamily="34" charset="0"/>
              </a:rPr>
              <a:t>5,5 doublets</a:t>
            </a:r>
            <a:r>
              <a:rPr lang="fr-FR" sz="2000" b="1"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p:txBody>
      </p:sp>
      <p:sp>
        <p:nvSpPr>
          <p:cNvPr id="12303" name="Rectangle 14"/>
          <p:cNvSpPr>
            <a:spLocks noChangeArrowheads="1"/>
          </p:cNvSpPr>
          <p:nvPr/>
        </p:nvSpPr>
        <p:spPr bwMode="auto">
          <a:xfrm>
            <a:off x="179512" y="6027194"/>
            <a:ext cx="8784976" cy="70788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a:t>
            </a:r>
            <a:r>
              <a:rPr lang="fr-FR" sz="2000" dirty="0" err="1" smtClean="0">
                <a:solidFill>
                  <a:srgbClr val="FF0000"/>
                </a:solidFill>
                <a:latin typeface="Arial" pitchFamily="34" charset="0"/>
                <a:cs typeface="Arial" pitchFamily="34" charset="0"/>
              </a:rPr>
              <a:t>re-présentation</a:t>
            </a:r>
            <a:r>
              <a:rPr lang="fr-FR" sz="2000" dirty="0" smtClean="0">
                <a:solidFill>
                  <a:srgbClr val="FF0000"/>
                </a:solidFill>
                <a:latin typeface="Arial" pitchFamily="34" charset="0"/>
                <a:cs typeface="Arial" pitchFamily="34" charset="0"/>
              </a:rPr>
              <a:t> </a:t>
            </a:r>
            <a:r>
              <a:rPr lang="fr-FR" sz="2000" dirty="0">
                <a:solidFill>
                  <a:srgbClr val="FF0000"/>
                </a:solidFill>
                <a:latin typeface="Arial" pitchFamily="34" charset="0"/>
                <a:cs typeface="Arial" pitchFamily="34" charset="0"/>
              </a:rPr>
              <a:t>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16" name="Rectangle 2"/>
          <p:cNvSpPr>
            <a:spLocks noChangeArrowheads="1"/>
          </p:cNvSpPr>
          <p:nvPr/>
        </p:nvSpPr>
        <p:spPr bwMode="auto">
          <a:xfrm>
            <a:off x="20422" y="44624"/>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7" name="Text Box 3"/>
          <p:cNvSpPr txBox="1">
            <a:spLocks noChangeArrowheads="1"/>
          </p:cNvSpPr>
          <p:nvPr/>
        </p:nvSpPr>
        <p:spPr bwMode="auto">
          <a:xfrm>
            <a:off x="108396" y="444041"/>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4"/>
          <p:cNvSpPr>
            <a:spLocks noChangeArrowheads="1"/>
          </p:cNvSpPr>
          <p:nvPr/>
        </p:nvSpPr>
        <p:spPr bwMode="auto">
          <a:xfrm>
            <a:off x="2411760" y="765682"/>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b="1" u="sng" dirty="0">
                <a:solidFill>
                  <a:schemeClr val="tx2">
                    <a:lumMod val="50000"/>
                  </a:schemeClr>
                </a:solidFill>
                <a:latin typeface="Arial" pitchFamily="34" charset="0"/>
                <a:cs typeface="Arial" pitchFamily="34" charset="0"/>
              </a:rPr>
              <a:t>20 doublets</a:t>
            </a:r>
          </a:p>
        </p:txBody>
      </p:sp>
      <p:sp>
        <p:nvSpPr>
          <p:cNvPr id="19" name="Rectangle 5"/>
          <p:cNvSpPr>
            <a:spLocks noChangeArrowheads="1"/>
          </p:cNvSpPr>
          <p:nvPr/>
        </p:nvSpPr>
        <p:spPr bwMode="auto">
          <a:xfrm>
            <a:off x="179512" y="1197730"/>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20" name="Rectangle 6"/>
          <p:cNvSpPr>
            <a:spLocks noChangeArrowheads="1"/>
          </p:cNvSpPr>
          <p:nvPr/>
        </p:nvSpPr>
        <p:spPr bwMode="auto">
          <a:xfrm>
            <a:off x="251521" y="1506354"/>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21" name="Picture 1"/>
          <p:cNvPicPr>
            <a:picLocks noChangeAspect="1" noChangeArrowheads="1"/>
          </p:cNvPicPr>
          <p:nvPr/>
        </p:nvPicPr>
        <p:blipFill>
          <a:blip r:embed="rId2" cstate="print"/>
          <a:srcRect/>
          <a:stretch>
            <a:fillRect/>
          </a:stretch>
        </p:blipFill>
        <p:spPr bwMode="auto">
          <a:xfrm>
            <a:off x="7236296" y="694394"/>
            <a:ext cx="1667992" cy="1734017"/>
          </a:xfrm>
          <a:prstGeom prst="rect">
            <a:avLst/>
          </a:prstGeom>
          <a:noFill/>
          <a:ln w="9525">
            <a:noFill/>
            <a:miter lim="800000"/>
            <a:headEnd/>
            <a:tailEnd/>
          </a:ln>
        </p:spPr>
      </p:pic>
      <p:sp>
        <p:nvSpPr>
          <p:cNvPr id="22" name="Rectangle 21"/>
          <p:cNvSpPr/>
          <p:nvPr/>
        </p:nvSpPr>
        <p:spPr>
          <a:xfrm>
            <a:off x="4139952" y="3501008"/>
            <a:ext cx="4827240"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b="1" u="sng" dirty="0" smtClean="0">
                <a:solidFill>
                  <a:srgbClr val="002060"/>
                </a:solidFill>
                <a:latin typeface="Arial" pitchFamily="34" charset="0"/>
                <a:cs typeface="Arial" pitchFamily="34" charset="0"/>
              </a:rPr>
              <a:t>5 doublets + 1 e</a:t>
            </a:r>
            <a:r>
              <a:rPr lang="fr-FR" sz="2000" b="1" u="sng" baseline="30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3" name="Rectangle 22"/>
          <p:cNvSpPr/>
          <p:nvPr/>
        </p:nvSpPr>
        <p:spPr>
          <a:xfrm>
            <a:off x="1187624" y="3933056"/>
            <a:ext cx="6552728" cy="707886"/>
          </a:xfrm>
          <a:prstGeom prst="rect">
            <a:avLst/>
          </a:prstGeom>
          <a:solidFill>
            <a:schemeClr val="accent6">
              <a:lumMod val="40000"/>
              <a:lumOff val="60000"/>
            </a:schemeClr>
          </a:solidFill>
        </p:spPr>
        <p:txBody>
          <a:bodyPr wrap="square">
            <a:spAutoFit/>
          </a:bodyPr>
          <a:lstStyle/>
          <a:p>
            <a:pPr algn="ctr"/>
            <a:r>
              <a:rPr lang="fr-FR" sz="2000" dirty="0" smtClean="0">
                <a:solidFill>
                  <a:srgbClr val="00B0F0"/>
                </a:solidFill>
                <a:latin typeface="Arial Black" pitchFamily="34" charset="0"/>
                <a:cs typeface="Arial" pitchFamily="34" charset="0"/>
              </a:rPr>
              <a:t>METHODE</a:t>
            </a:r>
            <a:r>
              <a:rPr lang="fr-FR" sz="2000" dirty="0" smtClean="0">
                <a:latin typeface="Arial Black" pitchFamily="34" charset="0"/>
                <a:cs typeface="Arial" pitchFamily="34" charset="0"/>
              </a:rPr>
              <a:t> </a:t>
            </a:r>
            <a:r>
              <a:rPr lang="fr-FR" sz="2000" dirty="0" smtClean="0">
                <a:solidFill>
                  <a:srgbClr val="00B0F0"/>
                </a:solidFill>
                <a:latin typeface="Arial Black" pitchFamily="34" charset="0"/>
                <a:cs typeface="Arial" pitchFamily="34" charset="0"/>
              </a:rPr>
              <a:t>:</a:t>
            </a:r>
            <a:r>
              <a:rPr lang="fr-FR" sz="2000" dirty="0" smtClean="0">
                <a:latin typeface="Arial Black" pitchFamily="34" charset="0"/>
                <a:cs typeface="Arial" pitchFamily="34" charset="0"/>
              </a:rPr>
              <a:t> arrondir au nombre de doublets supérieur puis </a:t>
            </a:r>
            <a:r>
              <a:rPr lang="fr-FR" sz="2000" dirty="0" smtClean="0">
                <a:solidFill>
                  <a:srgbClr val="006600"/>
                </a:solidFill>
                <a:latin typeface="Arial Black" pitchFamily="34" charset="0"/>
                <a:cs typeface="Arial" pitchFamily="34" charset="0"/>
              </a:rPr>
              <a:t>retirer un e </a:t>
            </a:r>
            <a:r>
              <a:rPr lang="fr-FR" sz="2000" baseline="30000" dirty="0" smtClean="0">
                <a:solidFill>
                  <a:srgbClr val="006600"/>
                </a:solidFill>
                <a:latin typeface="Arial Black" pitchFamily="34" charset="0"/>
                <a:cs typeface="Arial" pitchFamily="34" charset="0"/>
              </a:rPr>
              <a:t>–</a:t>
            </a:r>
            <a:r>
              <a:rPr lang="fr-FR" sz="2000" dirty="0" smtClean="0">
                <a:solidFill>
                  <a:srgbClr val="006600"/>
                </a:solidFill>
                <a:latin typeface="Arial Black" pitchFamily="34" charset="0"/>
                <a:cs typeface="Arial" pitchFamily="34" charset="0"/>
              </a:rPr>
              <a:t> d’un des DNL</a:t>
            </a:r>
            <a:endParaRPr lang="fr-FR" dirty="0">
              <a:latin typeface="Arial Black" pitchFamily="34" charset="0"/>
            </a:endParaRPr>
          </a:p>
        </p:txBody>
      </p:sp>
      <p:pic>
        <p:nvPicPr>
          <p:cNvPr id="76801" name="Picture 1"/>
          <p:cNvPicPr>
            <a:picLocks noChangeAspect="1" noChangeArrowheads="1"/>
          </p:cNvPicPr>
          <p:nvPr/>
        </p:nvPicPr>
        <p:blipFill>
          <a:blip r:embed="rId3" cstate="print"/>
          <a:srcRect/>
          <a:stretch>
            <a:fillRect/>
          </a:stretch>
        </p:blipFill>
        <p:spPr bwMode="auto">
          <a:xfrm>
            <a:off x="971600" y="4681076"/>
            <a:ext cx="1584176" cy="888586"/>
          </a:xfrm>
          <a:prstGeom prst="rect">
            <a:avLst/>
          </a:prstGeom>
          <a:noFill/>
          <a:ln w="9525">
            <a:noFill/>
            <a:miter lim="800000"/>
            <a:headEnd/>
            <a:tailEnd/>
          </a:ln>
        </p:spPr>
      </p:pic>
      <p:sp>
        <p:nvSpPr>
          <p:cNvPr id="24" name="Rectangle 14"/>
          <p:cNvSpPr>
            <a:spLocks noChangeArrowheads="1"/>
          </p:cNvSpPr>
          <p:nvPr/>
        </p:nvSpPr>
        <p:spPr bwMode="auto">
          <a:xfrm>
            <a:off x="179512" y="5589240"/>
            <a:ext cx="4248472"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Structure de </a:t>
            </a:r>
            <a:r>
              <a:rPr lang="fr-FR" sz="2000" b="1" dirty="0" smtClean="0">
                <a:solidFill>
                  <a:srgbClr val="002060"/>
                </a:solidFill>
                <a:latin typeface="Arial" pitchFamily="34" charset="0"/>
                <a:cs typeface="Arial" pitchFamily="34" charset="0"/>
              </a:rPr>
              <a:t>NO</a:t>
            </a:r>
            <a:r>
              <a:rPr lang="fr-FR" sz="2000" b="1" baseline="30000" dirty="0" smtClean="0">
                <a:solidFill>
                  <a:srgbClr val="002060"/>
                </a:solidFill>
                <a:latin typeface="Arial" pitchFamily="34" charset="0"/>
                <a:cs typeface="Arial" pitchFamily="34" charset="0"/>
              </a:rPr>
              <a:t> –</a:t>
            </a:r>
            <a:r>
              <a:rPr lang="fr-FR" sz="2000" baseline="30000" dirty="0" smtClean="0">
                <a:solidFill>
                  <a:srgbClr val="002060"/>
                </a:solidFill>
                <a:latin typeface="Arial" pitchFamily="34" charset="0"/>
                <a:cs typeface="Arial" pitchFamily="34" charset="0"/>
              </a:rPr>
              <a:t> </a:t>
            </a:r>
            <a:r>
              <a:rPr lang="fr-FR" sz="2000" baseline="-25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avec </a:t>
            </a:r>
            <a:r>
              <a:rPr lang="fr-FR" sz="2000" b="1" u="sng" dirty="0" smtClean="0">
                <a:solidFill>
                  <a:srgbClr val="002060"/>
                </a:solidFill>
                <a:latin typeface="Arial" pitchFamily="34" charset="0"/>
                <a:cs typeface="Arial" pitchFamily="34" charset="0"/>
              </a:rPr>
              <a:t>6 doublets</a:t>
            </a:r>
            <a:endParaRPr lang="fr-FR" sz="2400" b="1" u="sng" dirty="0">
              <a:solidFill>
                <a:srgbClr val="002060"/>
              </a:solidFill>
              <a:latin typeface="Arial" pitchFamily="34" charset="0"/>
              <a:cs typeface="Arial" pitchFamily="34" charset="0"/>
            </a:endParaRPr>
          </a:p>
        </p:txBody>
      </p:sp>
      <p:cxnSp>
        <p:nvCxnSpPr>
          <p:cNvPr id="26" name="Connecteur droit avec flèche 25"/>
          <p:cNvCxnSpPr/>
          <p:nvPr/>
        </p:nvCxnSpPr>
        <p:spPr>
          <a:xfrm>
            <a:off x="2699792" y="5157192"/>
            <a:ext cx="2232248" cy="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09962" y="4841220"/>
            <a:ext cx="1872208" cy="646331"/>
          </a:xfrm>
          <a:prstGeom prst="rect">
            <a:avLst/>
          </a:prstGeom>
        </p:spPr>
        <p:txBody>
          <a:bodyPr wrap="square">
            <a:spAutoFit/>
          </a:bodyPr>
          <a:lstStyle/>
          <a:p>
            <a:r>
              <a:rPr lang="fr-FR" dirty="0" smtClean="0">
                <a:solidFill>
                  <a:srgbClr val="006600"/>
                </a:solidFill>
                <a:latin typeface="Arial Black" pitchFamily="34" charset="0"/>
                <a:cs typeface="Arial" pitchFamily="34" charset="0"/>
              </a:rPr>
              <a:t>retirer un e </a:t>
            </a:r>
            <a:r>
              <a:rPr lang="fr-FR" baseline="30000" dirty="0" smtClean="0">
                <a:solidFill>
                  <a:srgbClr val="006600"/>
                </a:solidFill>
                <a:latin typeface="Arial Black" pitchFamily="34" charset="0"/>
                <a:cs typeface="Arial" pitchFamily="34" charset="0"/>
              </a:rPr>
              <a:t>–</a:t>
            </a:r>
            <a:r>
              <a:rPr lang="fr-FR" dirty="0" smtClean="0">
                <a:solidFill>
                  <a:srgbClr val="006600"/>
                </a:solidFill>
                <a:latin typeface="Arial Black" pitchFamily="34" charset="0"/>
                <a:cs typeface="Arial" pitchFamily="34" charset="0"/>
              </a:rPr>
              <a:t> d’un des DNL</a:t>
            </a:r>
            <a:endParaRPr lang="fr-FR" dirty="0"/>
          </a:p>
        </p:txBody>
      </p:sp>
      <p:pic>
        <p:nvPicPr>
          <p:cNvPr id="76802" name="Picture 2"/>
          <p:cNvPicPr>
            <a:picLocks noChangeAspect="1" noChangeArrowheads="1"/>
          </p:cNvPicPr>
          <p:nvPr/>
        </p:nvPicPr>
        <p:blipFill>
          <a:blip r:embed="rId4" cstate="print"/>
          <a:srcRect r="8661" b="50539"/>
          <a:stretch>
            <a:fillRect/>
          </a:stretch>
        </p:blipFill>
        <p:spPr bwMode="auto">
          <a:xfrm>
            <a:off x="7093353" y="4653136"/>
            <a:ext cx="1893169" cy="936104"/>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l="10422" t="57070" r="20095"/>
          <a:stretch>
            <a:fillRect/>
          </a:stretch>
        </p:blipFill>
        <p:spPr bwMode="auto">
          <a:xfrm>
            <a:off x="5004048" y="4797152"/>
            <a:ext cx="1440160" cy="812502"/>
          </a:xfrm>
          <a:prstGeom prst="rect">
            <a:avLst/>
          </a:prstGeom>
          <a:noFill/>
          <a:ln w="9525">
            <a:noFill/>
            <a:miter lim="800000"/>
            <a:headEnd/>
            <a:tailEnd/>
          </a:ln>
        </p:spPr>
      </p:pic>
      <p:sp>
        <p:nvSpPr>
          <p:cNvPr id="30" name="Rectangle 14"/>
          <p:cNvSpPr>
            <a:spLocks noChangeArrowheads="1"/>
          </p:cNvSpPr>
          <p:nvPr/>
        </p:nvSpPr>
        <p:spPr bwMode="auto">
          <a:xfrm>
            <a:off x="6516216" y="5013176"/>
            <a:ext cx="576064"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ou</a:t>
            </a:r>
            <a:endParaRPr lang="fr-FR" sz="2400" b="1" u="sng"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ssolve">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wipe(left)">
                                      <p:cBhvr>
                                        <p:cTn id="17" dur="500"/>
                                        <p:tgtEl>
                                          <p:spTgt spid="122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80">
                                          <p:stCondLst>
                                            <p:cond delay="0"/>
                                          </p:stCondLst>
                                        </p:cTn>
                                        <p:tgtEl>
                                          <p:spTgt spid="23"/>
                                        </p:tgtEl>
                                      </p:cBhvr>
                                    </p:animEffect>
                                    <p:anim calcmode="lin" valueType="num">
                                      <p:cBhvr>
                                        <p:cTn id="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3" dur="26">
                                          <p:stCondLst>
                                            <p:cond delay="650"/>
                                          </p:stCondLst>
                                        </p:cTn>
                                        <p:tgtEl>
                                          <p:spTgt spid="23"/>
                                        </p:tgtEl>
                                      </p:cBhvr>
                                      <p:to x="100000" y="60000"/>
                                    </p:animScale>
                                    <p:animScale>
                                      <p:cBhvr>
                                        <p:cTn id="34" dur="166" decel="50000">
                                          <p:stCondLst>
                                            <p:cond delay="676"/>
                                          </p:stCondLst>
                                        </p:cTn>
                                        <p:tgtEl>
                                          <p:spTgt spid="23"/>
                                        </p:tgtEl>
                                      </p:cBhvr>
                                      <p:to x="100000" y="100000"/>
                                    </p:animScale>
                                    <p:animScale>
                                      <p:cBhvr>
                                        <p:cTn id="35" dur="26">
                                          <p:stCondLst>
                                            <p:cond delay="1312"/>
                                          </p:stCondLst>
                                        </p:cTn>
                                        <p:tgtEl>
                                          <p:spTgt spid="23"/>
                                        </p:tgtEl>
                                      </p:cBhvr>
                                      <p:to x="100000" y="80000"/>
                                    </p:animScale>
                                    <p:animScale>
                                      <p:cBhvr>
                                        <p:cTn id="36" dur="166" decel="50000">
                                          <p:stCondLst>
                                            <p:cond delay="1338"/>
                                          </p:stCondLst>
                                        </p:cTn>
                                        <p:tgtEl>
                                          <p:spTgt spid="23"/>
                                        </p:tgtEl>
                                      </p:cBhvr>
                                      <p:to x="100000" y="100000"/>
                                    </p:animScale>
                                    <p:animScale>
                                      <p:cBhvr>
                                        <p:cTn id="37" dur="26">
                                          <p:stCondLst>
                                            <p:cond delay="1642"/>
                                          </p:stCondLst>
                                        </p:cTn>
                                        <p:tgtEl>
                                          <p:spTgt spid="23"/>
                                        </p:tgtEl>
                                      </p:cBhvr>
                                      <p:to x="100000" y="90000"/>
                                    </p:animScale>
                                    <p:animScale>
                                      <p:cBhvr>
                                        <p:cTn id="38" dur="166" decel="50000">
                                          <p:stCondLst>
                                            <p:cond delay="1668"/>
                                          </p:stCondLst>
                                        </p:cTn>
                                        <p:tgtEl>
                                          <p:spTgt spid="23"/>
                                        </p:tgtEl>
                                      </p:cBhvr>
                                      <p:to x="100000" y="100000"/>
                                    </p:animScale>
                                    <p:animScale>
                                      <p:cBhvr>
                                        <p:cTn id="39" dur="26">
                                          <p:stCondLst>
                                            <p:cond delay="1808"/>
                                          </p:stCondLst>
                                        </p:cTn>
                                        <p:tgtEl>
                                          <p:spTgt spid="23"/>
                                        </p:tgtEl>
                                      </p:cBhvr>
                                      <p:to x="100000" y="95000"/>
                                    </p:animScale>
                                    <p:animScale>
                                      <p:cBhvr>
                                        <p:cTn id="40" dur="166" decel="50000">
                                          <p:stCondLst>
                                            <p:cond delay="1834"/>
                                          </p:stCondLst>
                                        </p:cTn>
                                        <p:tgtEl>
                                          <p:spTgt spid="2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6801"/>
                                        </p:tgtEl>
                                        <p:attrNameLst>
                                          <p:attrName>style.visibility</p:attrName>
                                        </p:attrNameLst>
                                      </p:cBhvr>
                                      <p:to>
                                        <p:strVal val="visible"/>
                                      </p:to>
                                    </p:set>
                                    <p:animEffect transition="in" filter="wipe(left)">
                                      <p:cBhvr>
                                        <p:cTn id="45" dur="500"/>
                                        <p:tgtEl>
                                          <p:spTgt spid="7680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1"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76802"/>
                                        </p:tgtEl>
                                        <p:attrNameLst>
                                          <p:attrName>style.visibility</p:attrName>
                                        </p:attrNameLst>
                                      </p:cBhvr>
                                      <p:to>
                                        <p:strVal val="visible"/>
                                      </p:to>
                                    </p:set>
                                    <p:animEffect transition="in" filter="wipe(left)">
                                      <p:cBhvr>
                                        <p:cTn id="72" dur="500"/>
                                        <p:tgtEl>
                                          <p:spTgt spid="7680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03"/>
                                        </p:tgtEl>
                                        <p:attrNameLst>
                                          <p:attrName>style.visibility</p:attrName>
                                        </p:attrNameLst>
                                      </p:cBhvr>
                                      <p:to>
                                        <p:strVal val="visible"/>
                                      </p:to>
                                    </p:set>
                                    <p:animEffect transition="in" filter="wipe(left)">
                                      <p:cBhvr>
                                        <p:cTn id="77"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animBg="1"/>
      <p:bldP spid="12298" grpId="0"/>
      <p:bldP spid="12303" grpId="0"/>
      <p:bldP spid="22" grpId="0"/>
      <p:bldP spid="23" grpId="0" animBg="1"/>
      <p:bldP spid="24" grpId="0"/>
      <p:bldP spid="28"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574545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Prises INDIVIDUELLEMENT</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ces représentations de Lewis sont en désaccord avec les données stéréochimiques : pourquoi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 name="Rectangle 1"/>
          <p:cNvSpPr>
            <a:spLocks noChangeArrowheads="1"/>
          </p:cNvSpPr>
          <p:nvPr/>
        </p:nvSpPr>
        <p:spPr bwMode="auto">
          <a:xfrm>
            <a:off x="0" y="3477858"/>
            <a:ext cx="9144001" cy="70788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2000" b="1" i="1" dirty="0">
              <a:latin typeface="Bookman Old Style" pitchFamily="18" charset="0"/>
              <a:ea typeface="Calibri" pitchFamily="34" charset="0"/>
              <a:cs typeface="Times New Roman" pitchFamily="18" charset="0"/>
            </a:endParaRP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Formes mésomères et théorie de la mésomérie</a:t>
            </a:r>
            <a:endParaRPr lang="fr-FR" sz="2000" dirty="0">
              <a:latin typeface="Bookman Old Style" pitchFamily="18" charset="0"/>
              <a:cs typeface="Arial" pitchFamily="34" charset="0"/>
            </a:endParaRPr>
          </a:p>
        </p:txBody>
      </p:sp>
      <p:sp>
        <p:nvSpPr>
          <p:cNvPr id="13315" name="Text Box 1"/>
          <p:cNvSpPr txBox="1">
            <a:spLocks noChangeArrowheads="1"/>
          </p:cNvSpPr>
          <p:nvPr/>
        </p:nvSpPr>
        <p:spPr bwMode="auto">
          <a:xfrm>
            <a:off x="0" y="4149080"/>
            <a:ext cx="5710238"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Représentations de Lewis de l’ion carbonate établies au I-4) :</a:t>
            </a:r>
            <a:r>
              <a:rPr lang="fr-FR" sz="1600" dirty="0">
                <a:latin typeface="Calibri" pitchFamily="34" charset="0"/>
              </a:rPr>
              <a:t> </a:t>
            </a:r>
            <a:endParaRPr lang="fr-FR" sz="1600" dirty="0"/>
          </a:p>
        </p:txBody>
      </p:sp>
      <p:sp>
        <p:nvSpPr>
          <p:cNvPr id="13316" name="Text Box 2"/>
          <p:cNvSpPr txBox="1">
            <a:spLocks noChangeArrowheads="1"/>
          </p:cNvSpPr>
          <p:nvPr/>
        </p:nvSpPr>
        <p:spPr bwMode="auto">
          <a:xfrm>
            <a:off x="5499586" y="4149080"/>
            <a:ext cx="3514240"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Données stéréochimiques expérimentales concernant l’ion carbonate</a:t>
            </a:r>
            <a:r>
              <a:rPr lang="fr-FR" sz="1600" b="1" dirty="0">
                <a:latin typeface="Times New Roman" pitchFamily="18" charset="0"/>
              </a:rPr>
              <a:t> </a:t>
            </a:r>
            <a:r>
              <a:rPr lang="fr-FR" sz="1600" dirty="0">
                <a:latin typeface="Calibri" pitchFamily="34" charset="0"/>
              </a:rPr>
              <a:t>: </a:t>
            </a:r>
            <a:endParaRPr lang="fr-FR" sz="1600" dirty="0">
              <a:latin typeface="Times New Roman" pitchFamily="18" charset="0"/>
            </a:endParaRPr>
          </a:p>
          <a:p>
            <a:pPr algn="ctr">
              <a:spcAft>
                <a:spcPts val="1000"/>
              </a:spcAft>
            </a:pPr>
            <a:r>
              <a:rPr lang="fr-FR" dirty="0">
                <a:latin typeface="Calibri" pitchFamily="34" charset="0"/>
              </a:rPr>
              <a:t>Toutes les liaisons carbone-oxygène mesurent 129 pm</a:t>
            </a:r>
            <a:endParaRPr lang="fr-FR" dirty="0"/>
          </a:p>
        </p:txBody>
      </p:sp>
      <p:pic>
        <p:nvPicPr>
          <p:cNvPr id="13317" name="Picture 3"/>
          <p:cNvPicPr>
            <a:picLocks noChangeAspect="1" noChangeArrowheads="1"/>
          </p:cNvPicPr>
          <p:nvPr/>
        </p:nvPicPr>
        <p:blipFill>
          <a:blip r:embed="rId2" cstate="print"/>
          <a:srcRect/>
          <a:stretch>
            <a:fillRect/>
          </a:stretch>
        </p:blipFill>
        <p:spPr bwMode="auto">
          <a:xfrm>
            <a:off x="335944" y="4437112"/>
            <a:ext cx="4812319" cy="1223243"/>
          </a:xfrm>
          <a:prstGeom prst="rect">
            <a:avLst/>
          </a:prstGeom>
          <a:noFill/>
          <a:ln w="9525">
            <a:noFill/>
            <a:miter lim="800000"/>
            <a:headEnd/>
            <a:tailEnd/>
          </a:ln>
        </p:spPr>
      </p:pic>
      <p:sp>
        <p:nvSpPr>
          <p:cNvPr id="13319" name="Rectangle 5"/>
          <p:cNvSpPr>
            <a:spLocks noChangeArrowheads="1"/>
          </p:cNvSpPr>
          <p:nvPr/>
        </p:nvSpPr>
        <p:spPr bwMode="auto">
          <a:xfrm>
            <a:off x="0" y="6061978"/>
            <a:ext cx="9035480" cy="707886"/>
          </a:xfrm>
          <a:prstGeom prst="rect">
            <a:avLst/>
          </a:prstGeom>
          <a:noFill/>
          <a:ln w="9525">
            <a:noFill/>
            <a:miter lim="800000"/>
            <a:headEnd/>
            <a:tailEnd/>
          </a:ln>
        </p:spPr>
        <p:txBody>
          <a:bodyPr wrap="square">
            <a:spAutoFit/>
          </a:bodyPr>
          <a:lstStyle/>
          <a:p>
            <a:pPr algn="just">
              <a:spcAft>
                <a:spcPts val="500"/>
              </a:spcAft>
              <a:defRPr/>
            </a:pPr>
            <a:r>
              <a:rPr lang="fr-FR" sz="2000" dirty="0" smtClean="0">
                <a:solidFill>
                  <a:srgbClr val="FF0000"/>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car </a:t>
            </a:r>
            <a:r>
              <a:rPr lang="fr-FR" sz="2000" b="1" u="sng" dirty="0">
                <a:solidFill>
                  <a:schemeClr val="tx2">
                    <a:lumMod val="50000"/>
                  </a:schemeClr>
                </a:solidFill>
                <a:latin typeface="Arial" pitchFamily="34" charset="0"/>
                <a:cs typeface="Arial" pitchFamily="34" charset="0"/>
              </a:rPr>
              <a:t>une des liaisons CO est </a:t>
            </a:r>
            <a:r>
              <a:rPr lang="fr-FR" sz="2000" b="1" u="sng" dirty="0" err="1" smtClean="0">
                <a:solidFill>
                  <a:srgbClr val="FF0000"/>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a:t>
            </a:r>
            <a:r>
              <a:rPr lang="fr-FR" sz="2000" b="1" u="sng" dirty="0">
                <a:solidFill>
                  <a:schemeClr val="tx2">
                    <a:lumMod val="50000"/>
                  </a:schemeClr>
                </a:solidFill>
                <a:latin typeface="Arial" pitchFamily="34" charset="0"/>
                <a:cs typeface="Arial" pitchFamily="34" charset="0"/>
              </a:rPr>
              <a:t>devrait être </a:t>
            </a:r>
            <a:r>
              <a:rPr lang="fr-FR" sz="2000" b="1" u="sng" dirty="0">
                <a:solidFill>
                  <a:srgbClr val="FF0000"/>
                </a:solidFill>
                <a:latin typeface="Arial" pitchFamily="34" charset="0"/>
                <a:cs typeface="Arial" pitchFamily="34" charset="0"/>
              </a:rPr>
              <a:t>plus courte</a:t>
            </a:r>
            <a:r>
              <a:rPr lang="fr-FR" sz="2000" dirty="0">
                <a:solidFill>
                  <a:schemeClr val="tx2">
                    <a:lumMod val="50000"/>
                  </a:schemeClr>
                </a:solidFill>
                <a:latin typeface="Arial" pitchFamily="34" charset="0"/>
                <a:cs typeface="Arial" pitchFamily="34" charset="0"/>
              </a:rPr>
              <a:t> que les deux autres qui sont simples.</a:t>
            </a:r>
          </a:p>
        </p:txBody>
      </p:sp>
      <p:sp>
        <p:nvSpPr>
          <p:cNvPr id="18" name="Rectangle 7"/>
          <p:cNvSpPr>
            <a:spLocks noChangeArrowheads="1"/>
          </p:cNvSpPr>
          <p:nvPr/>
        </p:nvSpPr>
        <p:spPr bwMode="auto">
          <a:xfrm>
            <a:off x="-4286" y="-27384"/>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26" name="Text Box 3"/>
          <p:cNvSpPr txBox="1">
            <a:spLocks noChangeArrowheads="1"/>
          </p:cNvSpPr>
          <p:nvPr/>
        </p:nvSpPr>
        <p:spPr bwMode="auto">
          <a:xfrm>
            <a:off x="107504" y="404118"/>
            <a:ext cx="8928100" cy="2808858"/>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200" dirty="0" smtClean="0">
              <a:latin typeface="Times New Roman" pitchFamily="18" charset="0"/>
              <a:sym typeface="Wingdings 2" pitchFamily="18" charset="2"/>
            </a:endParaRPr>
          </a:p>
          <a:p>
            <a:pPr algn="just">
              <a:spcAft>
                <a:spcPts val="1000"/>
              </a:spcAft>
              <a:buFont typeface="Wingdings 2"/>
              <a:buChar char="E"/>
            </a:pPr>
            <a:endParaRPr lang="fr-FR" sz="700" dirty="0" smtClean="0">
              <a:latin typeface="Times New Roman" pitchFamily="18" charset="0"/>
              <a:sym typeface="Wingdings 2" pitchFamily="18" charset="2"/>
            </a:endParaRPr>
          </a:p>
          <a:p>
            <a:pPr algn="just">
              <a:spcAft>
                <a:spcPts val="1000"/>
              </a:spcAft>
              <a:buFont typeface="Wingdings 2"/>
              <a:buChar char="E"/>
            </a:pPr>
            <a:endParaRPr lang="fr-FR" sz="700" dirty="0" smtClean="0">
              <a:latin typeface="Times New Roman" pitchFamily="18" charset="0"/>
              <a:sym typeface="Wingdings 2" pitchFamily="18" charset="2"/>
            </a:endParaRPr>
          </a:p>
          <a:p>
            <a:pPr algn="just">
              <a:spcAft>
                <a:spcPts val="1000"/>
              </a:spcAft>
              <a:buFont typeface="Wingdings 2"/>
              <a:buChar char="E"/>
            </a:pPr>
            <a:endParaRPr lang="fr-FR" sz="2000" dirty="0" smtClean="0">
              <a:latin typeface="Times New Roman" pitchFamily="18" charset="0"/>
              <a:sym typeface="Wingdings 2" pitchFamily="18" charset="2"/>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27" name="Rectangle 9"/>
          <p:cNvSpPr>
            <a:spLocks noChangeArrowheads="1"/>
          </p:cNvSpPr>
          <p:nvPr/>
        </p:nvSpPr>
        <p:spPr bwMode="auto">
          <a:xfrm>
            <a:off x="4211514" y="404664"/>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b="1" u="sng" dirty="0">
                <a:solidFill>
                  <a:srgbClr val="002060"/>
                </a:solidFill>
                <a:latin typeface="Arial" pitchFamily="34" charset="0"/>
                <a:cs typeface="Arial" pitchFamily="34" charset="0"/>
              </a:rPr>
              <a:t>5,5 doublets</a:t>
            </a:r>
            <a:r>
              <a:rPr lang="fr-FR" sz="2000" b="1"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p:txBody>
      </p:sp>
      <p:sp>
        <p:nvSpPr>
          <p:cNvPr id="30" name="Rectangle 14"/>
          <p:cNvSpPr>
            <a:spLocks noChangeArrowheads="1"/>
          </p:cNvSpPr>
          <p:nvPr/>
        </p:nvSpPr>
        <p:spPr bwMode="auto">
          <a:xfrm>
            <a:off x="179066" y="2492896"/>
            <a:ext cx="8784976" cy="70788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représentation 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31" name="Rectangle 30"/>
          <p:cNvSpPr/>
          <p:nvPr/>
        </p:nvSpPr>
        <p:spPr>
          <a:xfrm>
            <a:off x="4499992" y="764704"/>
            <a:ext cx="4752974"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b="1" u="sng" dirty="0" smtClean="0">
                <a:solidFill>
                  <a:srgbClr val="002060"/>
                </a:solidFill>
                <a:latin typeface="Arial" pitchFamily="34" charset="0"/>
                <a:cs typeface="Arial" pitchFamily="34" charset="0"/>
              </a:rPr>
              <a:t>5 doublets + 1 e</a:t>
            </a:r>
            <a:r>
              <a:rPr lang="fr-FR" sz="2000" b="1" u="sng" baseline="30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pic>
        <p:nvPicPr>
          <p:cNvPr id="19" name="Picture 1"/>
          <p:cNvPicPr>
            <a:picLocks noChangeAspect="1" noChangeArrowheads="1"/>
          </p:cNvPicPr>
          <p:nvPr/>
        </p:nvPicPr>
        <p:blipFill>
          <a:blip r:embed="rId3" cstate="print"/>
          <a:srcRect/>
          <a:stretch>
            <a:fillRect/>
          </a:stretch>
        </p:blipFill>
        <p:spPr bwMode="auto">
          <a:xfrm>
            <a:off x="971600" y="1112614"/>
            <a:ext cx="1584176" cy="888586"/>
          </a:xfrm>
          <a:prstGeom prst="rect">
            <a:avLst/>
          </a:prstGeom>
          <a:noFill/>
          <a:ln w="9525">
            <a:noFill/>
            <a:miter lim="800000"/>
            <a:headEnd/>
            <a:tailEnd/>
          </a:ln>
        </p:spPr>
      </p:pic>
      <p:sp>
        <p:nvSpPr>
          <p:cNvPr id="20" name="Rectangle 14"/>
          <p:cNvSpPr>
            <a:spLocks noChangeArrowheads="1"/>
          </p:cNvSpPr>
          <p:nvPr/>
        </p:nvSpPr>
        <p:spPr bwMode="auto">
          <a:xfrm>
            <a:off x="179512" y="2020778"/>
            <a:ext cx="4248472"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Structure de </a:t>
            </a:r>
            <a:r>
              <a:rPr lang="fr-FR" sz="2000" b="1" dirty="0" smtClean="0">
                <a:solidFill>
                  <a:srgbClr val="002060"/>
                </a:solidFill>
                <a:latin typeface="Arial" pitchFamily="34" charset="0"/>
                <a:cs typeface="Arial" pitchFamily="34" charset="0"/>
              </a:rPr>
              <a:t>NO</a:t>
            </a:r>
            <a:r>
              <a:rPr lang="fr-FR" sz="2000" b="1" baseline="30000" dirty="0" smtClean="0">
                <a:solidFill>
                  <a:srgbClr val="002060"/>
                </a:solidFill>
                <a:latin typeface="Arial" pitchFamily="34" charset="0"/>
                <a:cs typeface="Arial" pitchFamily="34" charset="0"/>
              </a:rPr>
              <a:t> –</a:t>
            </a:r>
            <a:r>
              <a:rPr lang="fr-FR" sz="2000" baseline="30000" dirty="0" smtClean="0">
                <a:solidFill>
                  <a:srgbClr val="002060"/>
                </a:solidFill>
                <a:latin typeface="Arial" pitchFamily="34" charset="0"/>
                <a:cs typeface="Arial" pitchFamily="34" charset="0"/>
              </a:rPr>
              <a:t> </a:t>
            </a:r>
            <a:r>
              <a:rPr lang="fr-FR" sz="2000" baseline="-25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avec </a:t>
            </a:r>
            <a:r>
              <a:rPr lang="fr-FR" sz="2000" b="1" u="sng" dirty="0" smtClean="0">
                <a:solidFill>
                  <a:srgbClr val="002060"/>
                </a:solidFill>
                <a:latin typeface="Arial" pitchFamily="34" charset="0"/>
                <a:cs typeface="Arial" pitchFamily="34" charset="0"/>
              </a:rPr>
              <a:t>6 doublets</a:t>
            </a:r>
            <a:endParaRPr lang="fr-FR" sz="2400" b="1" u="sng" dirty="0">
              <a:solidFill>
                <a:srgbClr val="002060"/>
              </a:solidFill>
              <a:latin typeface="Arial" pitchFamily="34" charset="0"/>
              <a:cs typeface="Arial" pitchFamily="34" charset="0"/>
            </a:endParaRPr>
          </a:p>
        </p:txBody>
      </p:sp>
      <p:sp>
        <p:nvSpPr>
          <p:cNvPr id="21" name="Rectangle 20"/>
          <p:cNvSpPr/>
          <p:nvPr/>
        </p:nvSpPr>
        <p:spPr>
          <a:xfrm>
            <a:off x="2809962" y="1272758"/>
            <a:ext cx="1872208" cy="646331"/>
          </a:xfrm>
          <a:prstGeom prst="rect">
            <a:avLst/>
          </a:prstGeom>
        </p:spPr>
        <p:txBody>
          <a:bodyPr wrap="square">
            <a:spAutoFit/>
          </a:bodyPr>
          <a:lstStyle/>
          <a:p>
            <a:r>
              <a:rPr lang="fr-FR" dirty="0" smtClean="0">
                <a:solidFill>
                  <a:srgbClr val="006600"/>
                </a:solidFill>
                <a:latin typeface="Arial Black" pitchFamily="34" charset="0"/>
                <a:cs typeface="Arial" pitchFamily="34" charset="0"/>
              </a:rPr>
              <a:t>retirer un e </a:t>
            </a:r>
            <a:r>
              <a:rPr lang="fr-FR" baseline="30000" dirty="0" smtClean="0">
                <a:solidFill>
                  <a:srgbClr val="006600"/>
                </a:solidFill>
                <a:latin typeface="Arial Black" pitchFamily="34" charset="0"/>
                <a:cs typeface="Arial" pitchFamily="34" charset="0"/>
              </a:rPr>
              <a:t>–</a:t>
            </a:r>
            <a:r>
              <a:rPr lang="fr-FR" dirty="0" smtClean="0">
                <a:solidFill>
                  <a:srgbClr val="006600"/>
                </a:solidFill>
                <a:latin typeface="Arial Black" pitchFamily="34" charset="0"/>
                <a:cs typeface="Arial" pitchFamily="34" charset="0"/>
              </a:rPr>
              <a:t> d’un des DNL</a:t>
            </a:r>
            <a:endParaRPr lang="fr-FR" dirty="0"/>
          </a:p>
        </p:txBody>
      </p:sp>
      <p:pic>
        <p:nvPicPr>
          <p:cNvPr id="22" name="Picture 2"/>
          <p:cNvPicPr>
            <a:picLocks noChangeAspect="1" noChangeArrowheads="1"/>
          </p:cNvPicPr>
          <p:nvPr/>
        </p:nvPicPr>
        <p:blipFill>
          <a:blip r:embed="rId4" cstate="print"/>
          <a:srcRect r="8661" b="50539"/>
          <a:stretch>
            <a:fillRect/>
          </a:stretch>
        </p:blipFill>
        <p:spPr bwMode="auto">
          <a:xfrm>
            <a:off x="7093353" y="1084674"/>
            <a:ext cx="1893169" cy="936104"/>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l="10422" t="57070" r="20095"/>
          <a:stretch>
            <a:fillRect/>
          </a:stretch>
        </p:blipFill>
        <p:spPr bwMode="auto">
          <a:xfrm>
            <a:off x="5004048" y="1228690"/>
            <a:ext cx="1440160" cy="812502"/>
          </a:xfrm>
          <a:prstGeom prst="rect">
            <a:avLst/>
          </a:prstGeom>
          <a:noFill/>
          <a:ln w="9525">
            <a:noFill/>
            <a:miter lim="800000"/>
            <a:headEnd/>
            <a:tailEnd/>
          </a:ln>
        </p:spPr>
      </p:pic>
      <p:sp>
        <p:nvSpPr>
          <p:cNvPr id="24" name="Rectangle 14"/>
          <p:cNvSpPr>
            <a:spLocks noChangeArrowheads="1"/>
          </p:cNvSpPr>
          <p:nvPr/>
        </p:nvSpPr>
        <p:spPr bwMode="auto">
          <a:xfrm>
            <a:off x="6516216" y="1444714"/>
            <a:ext cx="576064"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ou</a:t>
            </a:r>
            <a:endParaRPr lang="fr-FR" sz="2400" b="1" u="sng" dirty="0">
              <a:solidFill>
                <a:srgbClr val="002060"/>
              </a:solidFill>
              <a:latin typeface="Arial" pitchFamily="34" charset="0"/>
              <a:cs typeface="Arial" pitchFamily="34" charset="0"/>
            </a:endParaRPr>
          </a:p>
        </p:txBody>
      </p:sp>
      <p:cxnSp>
        <p:nvCxnSpPr>
          <p:cNvPr id="25" name="Connecteur droit avec flèche 24"/>
          <p:cNvCxnSpPr/>
          <p:nvPr/>
        </p:nvCxnSpPr>
        <p:spPr>
          <a:xfrm>
            <a:off x="2677758" y="1584732"/>
            <a:ext cx="2232248" cy="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dissolve">
                                      <p:cBhvr>
                                        <p:cTn id="11" dur="500"/>
                                        <p:tgtEl>
                                          <p:spTgt spid="133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ssolve">
                                      <p:cBhvr>
                                        <p:cTn id="15" dur="500"/>
                                        <p:tgtEl>
                                          <p:spTgt spid="1331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dissolve">
                                      <p:cBhvr>
                                        <p:cTn id="19" dur="500"/>
                                        <p:tgtEl>
                                          <p:spTgt spid="1331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75777"/>
                                        </p:tgtEl>
                                        <p:attrNameLst>
                                          <p:attrName>style.visibility</p:attrName>
                                        </p:attrNameLst>
                                      </p:cBhvr>
                                      <p:to>
                                        <p:strVal val="visible"/>
                                      </p:to>
                                    </p:set>
                                    <p:anim calcmode="lin" valueType="num">
                                      <p:cBhvr additive="base">
                                        <p:cTn id="23" dur="500" fill="hold"/>
                                        <p:tgtEl>
                                          <p:spTgt spid="75777"/>
                                        </p:tgtEl>
                                        <p:attrNameLst>
                                          <p:attrName>ppt_x</p:attrName>
                                        </p:attrNameLst>
                                      </p:cBhvr>
                                      <p:tavLst>
                                        <p:tav tm="0">
                                          <p:val>
                                            <p:strVal val="0-#ppt_w/2"/>
                                          </p:val>
                                        </p:tav>
                                        <p:tav tm="100000">
                                          <p:val>
                                            <p:strVal val="#ppt_x"/>
                                          </p:val>
                                        </p:tav>
                                      </p:tavLst>
                                    </p:anim>
                                    <p:anim calcmode="lin" valueType="num">
                                      <p:cBhvr additive="base">
                                        <p:cTn id="24" dur="500" fill="hold"/>
                                        <p:tgtEl>
                                          <p:spTgt spid="7577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wipe(left)">
                                      <p:cBhvr>
                                        <p:cTn id="29"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P spid="2" grpId="0"/>
      <p:bldP spid="13315" grpId="0" animBg="1"/>
      <p:bldP spid="13316" grpId="0" animBg="1"/>
      <p:bldP spid="133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224788"/>
            <a:ext cx="9144000" cy="707886"/>
          </a:xfrm>
          <a:prstGeom prst="rect">
            <a:avLst/>
          </a:prstGeom>
        </p:spPr>
        <p:txBody>
          <a:bodyPr wrap="square">
            <a:spAutoFit/>
          </a:bodyPr>
          <a:lstStyle/>
          <a:p>
            <a:r>
              <a:rPr lang="fr-FR" sz="2000" dirty="0" smtClean="0">
                <a:latin typeface="Times New Roman" pitchFamily="18" charset="0"/>
                <a:ea typeface="Arial Unicode MS" pitchFamily="34" charset="-128"/>
                <a:cs typeface="Times New Roman" pitchFamily="18" charset="0"/>
                <a:sym typeface="Wingdings" pitchFamily="2" charset="2"/>
              </a:rPr>
              <a:t></a:t>
            </a:r>
            <a:r>
              <a:rPr lang="fr-FR" sz="2000" dirty="0" smtClean="0">
                <a:latin typeface="Times New Roman" pitchFamily="18" charset="0"/>
                <a:ea typeface="Arial Unicode MS" pitchFamily="34" charset="-128"/>
                <a:cs typeface="Times New Roman" pitchFamily="18" charset="0"/>
              </a:rPr>
              <a:t>-</a:t>
            </a:r>
            <a:r>
              <a:rPr lang="fr-FR" sz="2000" dirty="0" smtClean="0">
                <a:latin typeface="Times New Roman" pitchFamily="18" charset="0"/>
                <a:ea typeface="Arial Unicode MS" pitchFamily="34" charset="-128"/>
                <a:cs typeface="Times New Roman" pitchFamily="18" charset="0"/>
                <a:sym typeface="Wingdings" pitchFamily="2" charset="2"/>
              </a:rPr>
              <a:t> </a:t>
            </a:r>
            <a:r>
              <a:rPr lang="fr-FR" sz="2000" b="1" u="sng" dirty="0" smtClean="0">
                <a:latin typeface="Times New Roman" pitchFamily="18" charset="0"/>
                <a:cs typeface="Times New Roman" pitchFamily="18" charset="0"/>
              </a:rPr>
              <a:t>d(C=O) = 120 pm ; d(C–O) = 143 pm</a:t>
            </a:r>
            <a:r>
              <a:rPr lang="fr-FR" sz="2000" i="1" u="sng" dirty="0" smtClean="0">
                <a:latin typeface="Times New Roman" pitchFamily="18" charset="0"/>
                <a:cs typeface="Times New Roman" pitchFamily="18" charset="0"/>
              </a:rPr>
              <a:t>. Comment interpréter la longueur de la liaison carbone/oxygène dans l’ion carbonate ?</a:t>
            </a:r>
            <a:endParaRPr lang="fr-FR" sz="2000" dirty="0">
              <a:latin typeface="Times New Roman" pitchFamily="18" charset="0"/>
              <a:cs typeface="Times New Roman" pitchFamily="18" charset="0"/>
            </a:endParaRPr>
          </a:p>
        </p:txBody>
      </p:sp>
      <p:sp>
        <p:nvSpPr>
          <p:cNvPr id="2" name="Rectangle 1"/>
          <p:cNvSpPr>
            <a:spLocks noChangeArrowheads="1"/>
          </p:cNvSpPr>
          <p:nvPr/>
        </p:nvSpPr>
        <p:spPr bwMode="auto">
          <a:xfrm>
            <a:off x="0" y="-77788"/>
            <a:ext cx="9144000" cy="84772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11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b="1" i="1" dirty="0">
                <a:latin typeface="Bookman Old Style" pitchFamily="18" charset="0"/>
                <a:ea typeface="Calibri" pitchFamily="34" charset="0"/>
                <a:cs typeface="Times New Roman" pitchFamily="18" charset="0"/>
              </a:rPr>
              <a:t>	</a:t>
            </a:r>
            <a:r>
              <a:rPr lang="fr-FR" b="1" i="1" u="sng" dirty="0">
                <a:latin typeface="Bookman Old Style" pitchFamily="18" charset="0"/>
                <a:ea typeface="Calibri" pitchFamily="34" charset="0"/>
                <a:cs typeface="Times New Roman" pitchFamily="18" charset="0"/>
              </a:rPr>
              <a:t>1) Formes mésomères et théorie de la mésomérie</a:t>
            </a:r>
            <a:endParaRPr lang="fr-FR" sz="2800" dirty="0">
              <a:latin typeface="Arial" pitchFamily="34" charset="0"/>
              <a:cs typeface="Arial" pitchFamily="34" charset="0"/>
            </a:endParaRPr>
          </a:p>
        </p:txBody>
      </p:sp>
      <p:sp>
        <p:nvSpPr>
          <p:cNvPr id="13315" name="Text Box 1"/>
          <p:cNvSpPr txBox="1">
            <a:spLocks noChangeArrowheads="1"/>
          </p:cNvSpPr>
          <p:nvPr/>
        </p:nvSpPr>
        <p:spPr bwMode="auto">
          <a:xfrm>
            <a:off x="107950" y="655005"/>
            <a:ext cx="5638800"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Représentations de Lewis de l’ion carbonate établies au I-4) :</a:t>
            </a:r>
            <a:r>
              <a:rPr lang="fr-FR" sz="1600">
                <a:latin typeface="Calibri" pitchFamily="34" charset="0"/>
              </a:rPr>
              <a:t> </a:t>
            </a:r>
            <a:endParaRPr lang="fr-FR" sz="1600"/>
          </a:p>
        </p:txBody>
      </p:sp>
      <p:sp>
        <p:nvSpPr>
          <p:cNvPr id="13316" name="Text Box 2"/>
          <p:cNvSpPr txBox="1">
            <a:spLocks noChangeArrowheads="1"/>
          </p:cNvSpPr>
          <p:nvPr/>
        </p:nvSpPr>
        <p:spPr bwMode="auto">
          <a:xfrm>
            <a:off x="5580063" y="655005"/>
            <a:ext cx="3470275"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Données stéréochimiques expérimentales concernant l’ion carbonate</a:t>
            </a:r>
            <a:r>
              <a:rPr lang="fr-FR" sz="1600" b="1">
                <a:latin typeface="Times New Roman" pitchFamily="18" charset="0"/>
              </a:rPr>
              <a:t> </a:t>
            </a:r>
            <a:r>
              <a:rPr lang="fr-FR" sz="1600">
                <a:latin typeface="Calibri" pitchFamily="34" charset="0"/>
              </a:rPr>
              <a:t>: </a:t>
            </a:r>
            <a:endParaRPr lang="fr-FR" sz="1600">
              <a:latin typeface="Times New Roman" pitchFamily="18" charset="0"/>
            </a:endParaRPr>
          </a:p>
          <a:p>
            <a:pPr algn="ctr">
              <a:spcAft>
                <a:spcPts val="1000"/>
              </a:spcAft>
            </a:pPr>
            <a:r>
              <a:rPr lang="fr-FR">
                <a:latin typeface="Calibri" pitchFamily="34" charset="0"/>
              </a:rPr>
              <a:t>Toutes les liaisons carbone-oxygène mesurent 129 pm</a:t>
            </a:r>
            <a:endParaRPr lang="fr-FR"/>
          </a:p>
        </p:txBody>
      </p:sp>
      <p:pic>
        <p:nvPicPr>
          <p:cNvPr id="13317" name="Picture 3"/>
          <p:cNvPicPr>
            <a:picLocks noChangeAspect="1" noChangeArrowheads="1"/>
          </p:cNvPicPr>
          <p:nvPr/>
        </p:nvPicPr>
        <p:blipFill>
          <a:blip r:embed="rId2" cstate="print"/>
          <a:srcRect/>
          <a:stretch>
            <a:fillRect/>
          </a:stretch>
        </p:blipFill>
        <p:spPr bwMode="auto">
          <a:xfrm>
            <a:off x="601663" y="942343"/>
            <a:ext cx="4546600" cy="1155700"/>
          </a:xfrm>
          <a:prstGeom prst="rect">
            <a:avLst/>
          </a:prstGeom>
          <a:noFill/>
          <a:ln w="9525">
            <a:noFill/>
            <a:miter lim="800000"/>
            <a:headEnd/>
            <a:tailEnd/>
          </a:ln>
        </p:spPr>
      </p:pic>
      <p:sp>
        <p:nvSpPr>
          <p:cNvPr id="13322" name="Text Box 4"/>
          <p:cNvSpPr txBox="1">
            <a:spLocks noChangeArrowheads="1"/>
          </p:cNvSpPr>
          <p:nvPr/>
        </p:nvSpPr>
        <p:spPr bwMode="auto">
          <a:xfrm>
            <a:off x="123632" y="4709017"/>
            <a:ext cx="8928100" cy="1312272"/>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smtClean="0"/>
              <a:t>Définition</a:t>
            </a:r>
            <a:r>
              <a:rPr lang="fr-FR" sz="2000" dirty="0"/>
              <a:t> </a:t>
            </a:r>
            <a:r>
              <a:rPr lang="fr-FR" sz="2000" dirty="0" smtClean="0"/>
              <a:t>:</a:t>
            </a:r>
            <a:endParaRPr lang="fr-FR" sz="2000" dirty="0"/>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3" name="Rectangle 12"/>
          <p:cNvSpPr/>
          <p:nvPr/>
        </p:nvSpPr>
        <p:spPr>
          <a:xfrm>
            <a:off x="0" y="3540760"/>
            <a:ext cx="9144000" cy="1015663"/>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                                                                       elle est </a:t>
            </a:r>
            <a:r>
              <a:rPr lang="fr-FR" sz="2000" b="1" i="1" u="sng" dirty="0" smtClean="0">
                <a:solidFill>
                  <a:srgbClr val="FF0000"/>
                </a:solidFill>
                <a:latin typeface="Arial" pitchFamily="34" charset="0"/>
                <a:cs typeface="Arial" pitchFamily="34" charset="0"/>
              </a:rPr>
              <a:t>intermédiaire entre une liaison simple </a:t>
            </a:r>
            <a:r>
              <a:rPr lang="fr-FR" sz="2000" b="1" u="sng" dirty="0" smtClean="0">
                <a:solidFill>
                  <a:srgbClr val="FF0000"/>
                </a:solidFill>
                <a:latin typeface="Arial" pitchFamily="34" charset="0"/>
                <a:cs typeface="Arial" pitchFamily="34" charset="0"/>
              </a:rPr>
              <a:t>CO</a:t>
            </a:r>
            <a:r>
              <a:rPr lang="fr-FR" sz="2000" b="1" i="1" u="sng" dirty="0" smtClean="0">
                <a:solidFill>
                  <a:srgbClr val="FF0000"/>
                </a:solidFill>
                <a:latin typeface="Arial" pitchFamily="34" charset="0"/>
                <a:cs typeface="Arial" pitchFamily="34" charset="0"/>
              </a:rPr>
              <a:t> et une liaison double </a:t>
            </a:r>
            <a:r>
              <a:rPr lang="fr-FR" sz="2000" b="1" u="sng" dirty="0" smtClean="0">
                <a:solidFill>
                  <a:srgbClr val="FF0000"/>
                </a:solidFill>
                <a:latin typeface="Arial" pitchFamily="34" charset="0"/>
                <a:cs typeface="Arial" pitchFamily="34" charset="0"/>
              </a:rPr>
              <a:t>CO</a:t>
            </a:r>
            <a:r>
              <a:rPr lang="fr-FR" sz="2000" dirty="0" smtClean="0">
                <a:solidFill>
                  <a:srgbClr val="1F497D">
                    <a:lumMod val="50000"/>
                  </a:srgbClr>
                </a:solidFill>
                <a:latin typeface="Arial" pitchFamily="34" charset="0"/>
                <a:cs typeface="Arial" pitchFamily="34" charset="0"/>
              </a:rPr>
              <a:t>, comme si on faisait une moyenne des trois représentations de Lewis.</a:t>
            </a:r>
            <a:endParaRPr lang="fr-FR" dirty="0"/>
          </a:p>
        </p:txBody>
      </p:sp>
      <p:sp>
        <p:nvSpPr>
          <p:cNvPr id="18" name="Rectangle 1"/>
          <p:cNvSpPr>
            <a:spLocks noChangeArrowheads="1"/>
          </p:cNvSpPr>
          <p:nvPr/>
        </p:nvSpPr>
        <p:spPr bwMode="auto">
          <a:xfrm>
            <a:off x="0" y="214466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Prises INDIVIDUELLEMENT</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ces représentations de Lewis sont en désaccord avec les données stéréochimiques : pourquoi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9" name="Rectangle 5"/>
          <p:cNvSpPr>
            <a:spLocks noChangeArrowheads="1"/>
          </p:cNvSpPr>
          <p:nvPr/>
        </p:nvSpPr>
        <p:spPr bwMode="auto">
          <a:xfrm>
            <a:off x="-3461" y="2465751"/>
            <a:ext cx="9035480" cy="707886"/>
          </a:xfrm>
          <a:prstGeom prst="rect">
            <a:avLst/>
          </a:prstGeom>
          <a:noFill/>
          <a:ln w="9525">
            <a:noFill/>
            <a:miter lim="800000"/>
            <a:headEnd/>
            <a:tailEnd/>
          </a:ln>
        </p:spPr>
        <p:txBody>
          <a:bodyPr wrap="square">
            <a:spAutoFit/>
          </a:bodyPr>
          <a:lstStyle/>
          <a:p>
            <a:pPr algn="just">
              <a:spcAft>
                <a:spcPts val="500"/>
              </a:spcAft>
              <a:defRPr/>
            </a:pPr>
            <a:r>
              <a:rPr lang="fr-FR" sz="2000" dirty="0" smtClean="0">
                <a:solidFill>
                  <a:srgbClr val="FF0000"/>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car </a:t>
            </a:r>
            <a:r>
              <a:rPr lang="fr-FR" sz="2000" b="1" u="sng" dirty="0">
                <a:solidFill>
                  <a:schemeClr val="tx2">
                    <a:lumMod val="50000"/>
                  </a:schemeClr>
                </a:solidFill>
                <a:latin typeface="Arial" pitchFamily="34" charset="0"/>
                <a:cs typeface="Arial" pitchFamily="34" charset="0"/>
              </a:rPr>
              <a:t>une des liaisons CO est </a:t>
            </a:r>
            <a:r>
              <a:rPr lang="fr-FR" sz="2000" b="1" u="sng" dirty="0" err="1" smtClean="0">
                <a:solidFill>
                  <a:srgbClr val="FF0000"/>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a:t>
            </a:r>
            <a:r>
              <a:rPr lang="fr-FR" sz="2000" b="1" u="sng" dirty="0">
                <a:solidFill>
                  <a:schemeClr val="tx2">
                    <a:lumMod val="50000"/>
                  </a:schemeClr>
                </a:solidFill>
                <a:latin typeface="Arial" pitchFamily="34" charset="0"/>
                <a:cs typeface="Arial" pitchFamily="34" charset="0"/>
              </a:rPr>
              <a:t>devrait être </a:t>
            </a:r>
            <a:r>
              <a:rPr lang="fr-FR" sz="2000" b="1" u="sng" dirty="0">
                <a:solidFill>
                  <a:srgbClr val="FF0000"/>
                </a:solidFill>
                <a:latin typeface="Arial" pitchFamily="34" charset="0"/>
                <a:cs typeface="Arial" pitchFamily="34" charset="0"/>
              </a:rPr>
              <a:t>plus courte</a:t>
            </a:r>
            <a:r>
              <a:rPr lang="fr-FR" sz="2000" dirty="0">
                <a:solidFill>
                  <a:schemeClr val="tx2">
                    <a:lumMod val="50000"/>
                  </a:schemeClr>
                </a:solidFill>
                <a:latin typeface="Arial" pitchFamily="34" charset="0"/>
                <a:cs typeface="Arial" pitchFamily="34" charset="0"/>
              </a:rPr>
              <a:t> que les deux autres qui sont simples.</a:t>
            </a:r>
          </a:p>
        </p:txBody>
      </p:sp>
      <p:sp>
        <p:nvSpPr>
          <p:cNvPr id="21" name="Rectangle 14"/>
          <p:cNvSpPr>
            <a:spLocks noChangeArrowheads="1"/>
          </p:cNvSpPr>
          <p:nvPr/>
        </p:nvSpPr>
        <p:spPr bwMode="auto">
          <a:xfrm>
            <a:off x="123632" y="4725144"/>
            <a:ext cx="8856663" cy="1323439"/>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On appelle </a:t>
            </a:r>
            <a:r>
              <a:rPr lang="fr-FR" sz="2000" b="1" u="sng" dirty="0" smtClean="0">
                <a:solidFill>
                  <a:srgbClr val="FF0000"/>
                </a:solidFill>
                <a:latin typeface="Arial" pitchFamily="34" charset="0"/>
                <a:cs typeface="Arial" pitchFamily="34" charset="0"/>
              </a:rPr>
              <a:t>FORMES MESOMERES</a:t>
            </a:r>
            <a:r>
              <a:rPr lang="fr-FR" sz="2000" dirty="0" smtClean="0">
                <a:solidFill>
                  <a:srgbClr val="002060"/>
                </a:solidFill>
                <a:latin typeface="Arial" pitchFamily="34" charset="0"/>
                <a:cs typeface="Arial" pitchFamily="34" charset="0"/>
              </a:rPr>
              <a:t> d’une molécule des </a:t>
            </a:r>
            <a:r>
              <a:rPr lang="fr-FR" sz="2000" dirty="0" err="1" smtClean="0">
                <a:solidFill>
                  <a:srgbClr val="002060"/>
                </a:solidFill>
                <a:latin typeface="Arial" pitchFamily="34" charset="0"/>
                <a:cs typeface="Arial" pitchFamily="34" charset="0"/>
              </a:rPr>
              <a:t>re-présentations</a:t>
            </a:r>
            <a:r>
              <a:rPr lang="fr-FR" sz="2000" dirty="0" smtClean="0">
                <a:solidFill>
                  <a:srgbClr val="002060"/>
                </a:solidFill>
                <a:latin typeface="Arial" pitchFamily="34" charset="0"/>
                <a:cs typeface="Arial" pitchFamily="34" charset="0"/>
              </a:rPr>
              <a:t> de Lewis ayant le </a:t>
            </a:r>
            <a:r>
              <a:rPr lang="fr-FR" sz="2000" b="1" i="1" dirty="0" smtClean="0">
                <a:solidFill>
                  <a:srgbClr val="002060"/>
                </a:solidFill>
                <a:latin typeface="Arial" pitchFamily="34" charset="0"/>
                <a:cs typeface="Arial" pitchFamily="34" charset="0"/>
              </a:rPr>
              <a:t>même enchaînement des atomes</a:t>
            </a:r>
            <a:r>
              <a:rPr lang="fr-FR" sz="2000" dirty="0" smtClean="0">
                <a:solidFill>
                  <a:srgbClr val="002060"/>
                </a:solidFill>
                <a:latin typeface="Arial" pitchFamily="34" charset="0"/>
                <a:cs typeface="Arial" pitchFamily="34" charset="0"/>
              </a:rPr>
              <a:t>, mais </a:t>
            </a:r>
            <a:r>
              <a:rPr lang="fr-FR" sz="2000" b="1" i="1" dirty="0" smtClean="0">
                <a:solidFill>
                  <a:srgbClr val="002060"/>
                </a:solidFill>
                <a:latin typeface="Arial" pitchFamily="34" charset="0"/>
                <a:cs typeface="Arial" pitchFamily="34" charset="0"/>
              </a:rPr>
              <a:t>différant par la répartition des liaisons multiples</a:t>
            </a: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des doublets non liants </a:t>
            </a:r>
            <a:r>
              <a:rPr lang="fr-FR" sz="2000" dirty="0" smtClean="0">
                <a:solidFill>
                  <a:srgbClr val="002060"/>
                </a:solidFill>
                <a:latin typeface="Arial" pitchFamily="34" charset="0"/>
                <a:cs typeface="Arial" pitchFamily="34" charset="0"/>
              </a:rPr>
              <a:t>et </a:t>
            </a:r>
            <a:r>
              <a:rPr lang="fr-FR" sz="2000" b="1" i="1" dirty="0" smtClean="0">
                <a:solidFill>
                  <a:srgbClr val="002060"/>
                </a:solidFill>
                <a:latin typeface="Arial" pitchFamily="34" charset="0"/>
                <a:cs typeface="Arial" pitchFamily="34" charset="0"/>
              </a:rPr>
              <a:t>des électrons célibataires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2" name="Text Box 1"/>
          <p:cNvSpPr txBox="1">
            <a:spLocks noChangeArrowheads="1"/>
          </p:cNvSpPr>
          <p:nvPr/>
        </p:nvSpPr>
        <p:spPr bwMode="auto">
          <a:xfrm>
            <a:off x="1202957" y="6104313"/>
            <a:ext cx="6624736" cy="64807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Meilleure description de l’édifice obtenue en faisant une MOYENNE des formes mésomères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22"/>
                                        </p:tgtEl>
                                        <p:attrNameLst>
                                          <p:attrName>style.visibility</p:attrName>
                                        </p:attrNameLst>
                                      </p:cBhvr>
                                      <p:to>
                                        <p:strVal val="visible"/>
                                      </p:to>
                                    </p:set>
                                    <p:animEffect transition="in" filter="dissolve">
                                      <p:cBhvr>
                                        <p:cTn id="18" dur="500"/>
                                        <p:tgtEl>
                                          <p:spTgt spid="1332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322" grpId="0" animBg="1"/>
      <p:bldP spid="13"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cstate="print"/>
          <a:srcRect/>
          <a:stretch>
            <a:fillRect/>
          </a:stretch>
        </p:blipFill>
        <p:spPr bwMode="auto">
          <a:xfrm>
            <a:off x="250825" y="4105473"/>
            <a:ext cx="6110288" cy="1295400"/>
          </a:xfrm>
          <a:prstGeom prst="rect">
            <a:avLst/>
          </a:prstGeom>
          <a:noFill/>
          <a:ln w="9525">
            <a:noFill/>
            <a:miter lim="800000"/>
            <a:headEnd/>
            <a:tailEnd/>
          </a:ln>
        </p:spPr>
      </p:pic>
      <p:sp>
        <p:nvSpPr>
          <p:cNvPr id="14340" name="AutoShape 3"/>
          <p:cNvSpPr>
            <a:spLocks/>
          </p:cNvSpPr>
          <p:nvPr/>
        </p:nvSpPr>
        <p:spPr bwMode="auto">
          <a:xfrm>
            <a:off x="179388" y="4177829"/>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4177829"/>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5291309"/>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13" name="Forme libre 12"/>
          <p:cNvSpPr/>
          <p:nvPr/>
        </p:nvSpPr>
        <p:spPr>
          <a:xfrm>
            <a:off x="971550" y="4176910"/>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4965898"/>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4673004"/>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4700786"/>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3" cstate="print"/>
          <a:srcRect/>
          <a:stretch>
            <a:fillRect/>
          </a:stretch>
        </p:blipFill>
        <p:spPr bwMode="auto">
          <a:xfrm>
            <a:off x="7019925" y="4032448"/>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4022600"/>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402335"/>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351585"/>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4806584"/>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4524573"/>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29" name="Rectangle 28"/>
          <p:cNvSpPr/>
          <p:nvPr/>
        </p:nvSpPr>
        <p:spPr>
          <a:xfrm>
            <a:off x="179512" y="2276872"/>
            <a:ext cx="6408712" cy="461665"/>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400" b="1" dirty="0" smtClean="0">
                <a:solidFill>
                  <a:prstClr val="black"/>
                </a:solidFill>
              </a:rPr>
              <a:t>DOUBLE FLECHE entre les formes mésomères</a:t>
            </a:r>
            <a:endParaRPr lang="fr-FR" sz="2000" dirty="0"/>
          </a:p>
        </p:txBody>
      </p:sp>
      <p:sp>
        <p:nvSpPr>
          <p:cNvPr id="30" name="Rectangle 29"/>
          <p:cNvSpPr/>
          <p:nvPr/>
        </p:nvSpPr>
        <p:spPr>
          <a:xfrm>
            <a:off x="1403648" y="2852936"/>
            <a:ext cx="6408712" cy="461665"/>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pPr algn="ctr"/>
            <a:r>
              <a:rPr lang="fr-FR" sz="2400" b="1" dirty="0" smtClean="0">
                <a:solidFill>
                  <a:prstClr val="black"/>
                </a:solidFill>
              </a:rPr>
              <a:t>Déplacement de doublets d’une forme à l’autre</a:t>
            </a:r>
            <a:endParaRPr lang="fr-FR" sz="2000" dirty="0"/>
          </a:p>
        </p:txBody>
      </p:sp>
      <p:sp>
        <p:nvSpPr>
          <p:cNvPr id="31" name="Rectangle 30"/>
          <p:cNvSpPr/>
          <p:nvPr/>
        </p:nvSpPr>
        <p:spPr>
          <a:xfrm>
            <a:off x="3491880" y="3429000"/>
            <a:ext cx="5400600" cy="461665"/>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400" b="1" dirty="0" smtClean="0">
                <a:solidFill>
                  <a:prstClr val="black"/>
                </a:solidFill>
              </a:rPr>
              <a:t>Ensemble des formes entre CROCHETS</a:t>
            </a:r>
            <a:endParaRPr lang="fr-FR" sz="2000" dirty="0"/>
          </a:p>
        </p:txBody>
      </p:sp>
      <p:sp>
        <p:nvSpPr>
          <p:cNvPr id="33" name="Text Box 2"/>
          <p:cNvSpPr txBox="1">
            <a:spLocks noChangeArrowheads="1"/>
          </p:cNvSpPr>
          <p:nvPr/>
        </p:nvSpPr>
        <p:spPr bwMode="auto">
          <a:xfrm>
            <a:off x="0" y="5733256"/>
            <a:ext cx="9144000"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Les trois liaisons C/O ont la même longueur</a:t>
            </a:r>
            <a:r>
              <a:rPr lang="fr-FR" sz="2000" dirty="0" smtClean="0">
                <a:solidFill>
                  <a:srgbClr val="002060"/>
                </a:solidFill>
                <a:latin typeface="Arial" pitchFamily="34" charset="0"/>
                <a:cs typeface="Arial" pitchFamily="34" charset="0"/>
              </a:rPr>
              <a:t>, intermédiaire entre simple et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SIMPLE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FF0000"/>
                </a:solidFill>
                <a:effectLst/>
                <a:latin typeface="Arial" pitchFamily="34" charset="0"/>
                <a:cs typeface="Arial" pitchFamily="34" charset="0"/>
              </a:rPr>
              <a:t>les deux-tiers du temps </a:t>
            </a:r>
            <a:r>
              <a:rPr kumimoji="0" lang="fr-FR" sz="2000" b="0" i="0" u="none" strike="noStrike" cap="none" normalizeH="0" baseline="0" dirty="0" smtClean="0">
                <a:ln>
                  <a:noFill/>
                </a:ln>
                <a:solidFill>
                  <a:srgbClr val="002060"/>
                </a:solidFill>
                <a:effectLst/>
                <a:latin typeface="Arial" pitchFamily="34" charset="0"/>
                <a:cs typeface="Arial" pitchFamily="34" charset="0"/>
              </a:rPr>
              <a:t>et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DOUBLE</a:t>
            </a:r>
            <a:r>
              <a:rPr kumimoji="0" lang="fr-FR" sz="2000" b="0"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FF0000"/>
                </a:solidFill>
                <a:effectLst/>
                <a:latin typeface="Arial" pitchFamily="34" charset="0"/>
                <a:cs typeface="Arial" pitchFamily="34" charset="0"/>
              </a:rPr>
              <a:t>le tiers du temps </a:t>
            </a:r>
            <a:r>
              <a:rPr kumimoji="0" lang="fr-FR" sz="2000" b="0" i="0" u="none" strike="noStrike" cap="none" normalizeH="0" baseline="0" dirty="0" smtClean="0">
                <a:ln>
                  <a:noFill/>
                </a:ln>
                <a:solidFill>
                  <a:srgbClr val="002060"/>
                </a:solidFill>
                <a:effectLst/>
                <a:latin typeface="Arial" pitchFamily="34" charset="0"/>
                <a:cs typeface="Arial" pitchFamily="34" charset="0"/>
              </a:rPr>
              <a:t>restant).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4"/>
          <p:cNvSpPr txBox="1">
            <a:spLocks noChangeArrowheads="1"/>
          </p:cNvSpPr>
          <p:nvPr/>
        </p:nvSpPr>
        <p:spPr bwMode="auto">
          <a:xfrm>
            <a:off x="107504" y="116632"/>
            <a:ext cx="8928100" cy="1312272"/>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smtClean="0"/>
              <a:t>Définition</a:t>
            </a:r>
            <a:r>
              <a:rPr lang="fr-FR" sz="2000" dirty="0"/>
              <a:t> </a:t>
            </a:r>
            <a:r>
              <a:rPr lang="fr-FR" sz="2000" dirty="0" smtClean="0"/>
              <a:t>:</a:t>
            </a:r>
            <a:endParaRPr lang="fr-FR" sz="2000" dirty="0"/>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35" name="Rectangle 14"/>
          <p:cNvSpPr>
            <a:spLocks noChangeArrowheads="1"/>
          </p:cNvSpPr>
          <p:nvPr/>
        </p:nvSpPr>
        <p:spPr bwMode="auto">
          <a:xfrm>
            <a:off x="107504" y="132759"/>
            <a:ext cx="8856663" cy="1323439"/>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On appelle </a:t>
            </a:r>
            <a:r>
              <a:rPr lang="fr-FR" sz="2000" b="1" u="sng" dirty="0" smtClean="0">
                <a:solidFill>
                  <a:srgbClr val="FF0000"/>
                </a:solidFill>
                <a:latin typeface="Arial" pitchFamily="34" charset="0"/>
                <a:cs typeface="Arial" pitchFamily="34" charset="0"/>
              </a:rPr>
              <a:t>FORMES MESOMERES</a:t>
            </a:r>
            <a:r>
              <a:rPr lang="fr-FR" sz="2000" dirty="0" smtClean="0">
                <a:solidFill>
                  <a:srgbClr val="002060"/>
                </a:solidFill>
                <a:latin typeface="Arial" pitchFamily="34" charset="0"/>
                <a:cs typeface="Arial" pitchFamily="34" charset="0"/>
              </a:rPr>
              <a:t> d’une molécule des </a:t>
            </a:r>
            <a:r>
              <a:rPr lang="fr-FR" sz="2000" dirty="0" err="1" smtClean="0">
                <a:solidFill>
                  <a:srgbClr val="002060"/>
                </a:solidFill>
                <a:latin typeface="Arial" pitchFamily="34" charset="0"/>
                <a:cs typeface="Arial" pitchFamily="34" charset="0"/>
              </a:rPr>
              <a:t>re-présentations</a:t>
            </a:r>
            <a:r>
              <a:rPr lang="fr-FR" sz="2000" dirty="0" smtClean="0">
                <a:solidFill>
                  <a:srgbClr val="002060"/>
                </a:solidFill>
                <a:latin typeface="Arial" pitchFamily="34" charset="0"/>
                <a:cs typeface="Arial" pitchFamily="34" charset="0"/>
              </a:rPr>
              <a:t> de Lewis ayant le </a:t>
            </a:r>
            <a:r>
              <a:rPr lang="fr-FR" sz="2000" b="1" i="1" dirty="0" smtClean="0">
                <a:solidFill>
                  <a:srgbClr val="002060"/>
                </a:solidFill>
                <a:latin typeface="Arial" pitchFamily="34" charset="0"/>
                <a:cs typeface="Arial" pitchFamily="34" charset="0"/>
              </a:rPr>
              <a:t>même enchaînement des atomes</a:t>
            </a:r>
            <a:r>
              <a:rPr lang="fr-FR" sz="2000" dirty="0" smtClean="0">
                <a:solidFill>
                  <a:srgbClr val="002060"/>
                </a:solidFill>
                <a:latin typeface="Arial" pitchFamily="34" charset="0"/>
                <a:cs typeface="Arial" pitchFamily="34" charset="0"/>
              </a:rPr>
              <a:t>, mais </a:t>
            </a:r>
            <a:r>
              <a:rPr lang="fr-FR" sz="2000" b="1" i="1" dirty="0" smtClean="0">
                <a:solidFill>
                  <a:srgbClr val="002060"/>
                </a:solidFill>
                <a:latin typeface="Arial" pitchFamily="34" charset="0"/>
                <a:cs typeface="Arial" pitchFamily="34" charset="0"/>
              </a:rPr>
              <a:t>différant par la répartition des liaisons multiples</a:t>
            </a: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des doublets non liants </a:t>
            </a:r>
            <a:r>
              <a:rPr lang="fr-FR" sz="2000" dirty="0" smtClean="0">
                <a:solidFill>
                  <a:srgbClr val="002060"/>
                </a:solidFill>
                <a:latin typeface="Arial" pitchFamily="34" charset="0"/>
                <a:cs typeface="Arial" pitchFamily="34" charset="0"/>
              </a:rPr>
              <a:t>et </a:t>
            </a:r>
            <a:r>
              <a:rPr lang="fr-FR" sz="2000" b="1" i="1" dirty="0" smtClean="0">
                <a:solidFill>
                  <a:srgbClr val="002060"/>
                </a:solidFill>
                <a:latin typeface="Arial" pitchFamily="34" charset="0"/>
                <a:cs typeface="Arial" pitchFamily="34" charset="0"/>
              </a:rPr>
              <a:t>des électrons célibataires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36" name="Text Box 1"/>
          <p:cNvSpPr txBox="1">
            <a:spLocks noChangeArrowheads="1"/>
          </p:cNvSpPr>
          <p:nvPr/>
        </p:nvSpPr>
        <p:spPr bwMode="auto">
          <a:xfrm>
            <a:off x="1186829" y="1511928"/>
            <a:ext cx="6624736" cy="64807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Meilleure description de l’édifice obtenue en faisant une MOYENNE des formes mésomères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500"/>
                                        <p:tgtEl>
                                          <p:spTgt spid="14341"/>
                                        </p:tgtEl>
                                      </p:cBhvr>
                                    </p:animEffect>
                                  </p:childTnLst>
                                </p:cTn>
                              </p:par>
                              <p:par>
                                <p:cTn id="8" presetID="9" presetClass="entr" presetSubtype="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dissolve">
                                      <p:cBhvr>
                                        <p:cTn id="10" dur="500"/>
                                        <p:tgtEl>
                                          <p:spTgt spid="143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dissolve">
                                      <p:cBhvr>
                                        <p:cTn id="13" dur="500"/>
                                        <p:tgtEl>
                                          <p:spTgt spid="14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80">
                                          <p:stCondLst>
                                            <p:cond delay="0"/>
                                          </p:stCondLst>
                                        </p:cTn>
                                        <p:tgtEl>
                                          <p:spTgt spid="29"/>
                                        </p:tgtEl>
                                      </p:cBhvr>
                                    </p:animEffect>
                                    <p:anim calcmode="lin" valueType="num">
                                      <p:cBhvr>
                                        <p:cTn id="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3" dur="26">
                                          <p:stCondLst>
                                            <p:cond delay="650"/>
                                          </p:stCondLst>
                                        </p:cTn>
                                        <p:tgtEl>
                                          <p:spTgt spid="29"/>
                                        </p:tgtEl>
                                      </p:cBhvr>
                                      <p:to x="100000" y="60000"/>
                                    </p:animScale>
                                    <p:animScale>
                                      <p:cBhvr>
                                        <p:cTn id="24" dur="166" decel="50000">
                                          <p:stCondLst>
                                            <p:cond delay="676"/>
                                          </p:stCondLst>
                                        </p:cTn>
                                        <p:tgtEl>
                                          <p:spTgt spid="29"/>
                                        </p:tgtEl>
                                      </p:cBhvr>
                                      <p:to x="100000" y="100000"/>
                                    </p:animScale>
                                    <p:animScale>
                                      <p:cBhvr>
                                        <p:cTn id="25" dur="26">
                                          <p:stCondLst>
                                            <p:cond delay="1312"/>
                                          </p:stCondLst>
                                        </p:cTn>
                                        <p:tgtEl>
                                          <p:spTgt spid="29"/>
                                        </p:tgtEl>
                                      </p:cBhvr>
                                      <p:to x="100000" y="80000"/>
                                    </p:animScale>
                                    <p:animScale>
                                      <p:cBhvr>
                                        <p:cTn id="26" dur="166" decel="50000">
                                          <p:stCondLst>
                                            <p:cond delay="1338"/>
                                          </p:stCondLst>
                                        </p:cTn>
                                        <p:tgtEl>
                                          <p:spTgt spid="29"/>
                                        </p:tgtEl>
                                      </p:cBhvr>
                                      <p:to x="100000" y="100000"/>
                                    </p:animScale>
                                    <p:animScale>
                                      <p:cBhvr>
                                        <p:cTn id="27" dur="26">
                                          <p:stCondLst>
                                            <p:cond delay="1642"/>
                                          </p:stCondLst>
                                        </p:cTn>
                                        <p:tgtEl>
                                          <p:spTgt spid="29"/>
                                        </p:tgtEl>
                                      </p:cBhvr>
                                      <p:to x="100000" y="90000"/>
                                    </p:animScale>
                                    <p:animScale>
                                      <p:cBhvr>
                                        <p:cTn id="28" dur="166" decel="50000">
                                          <p:stCondLst>
                                            <p:cond delay="1668"/>
                                          </p:stCondLst>
                                        </p:cTn>
                                        <p:tgtEl>
                                          <p:spTgt spid="29"/>
                                        </p:tgtEl>
                                      </p:cBhvr>
                                      <p:to x="100000" y="100000"/>
                                    </p:animScale>
                                    <p:animScale>
                                      <p:cBhvr>
                                        <p:cTn id="29" dur="26">
                                          <p:stCondLst>
                                            <p:cond delay="1808"/>
                                          </p:stCondLst>
                                        </p:cTn>
                                        <p:tgtEl>
                                          <p:spTgt spid="29"/>
                                        </p:tgtEl>
                                      </p:cBhvr>
                                      <p:to x="100000" y="95000"/>
                                    </p:animScale>
                                    <p:animScale>
                                      <p:cBhvr>
                                        <p:cTn id="30" dur="166" decel="50000">
                                          <p:stCondLst>
                                            <p:cond delay="1834"/>
                                          </p:stCondLst>
                                        </p:cTn>
                                        <p:tgtEl>
                                          <p:spTgt spid="29"/>
                                        </p:tgtEl>
                                      </p:cBhvr>
                                      <p:to x="100000" y="100000"/>
                                    </p:animScale>
                                  </p:child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80">
                                          <p:stCondLst>
                                            <p:cond delay="0"/>
                                          </p:stCondLst>
                                        </p:cTn>
                                        <p:tgtEl>
                                          <p:spTgt spid="30"/>
                                        </p:tgtEl>
                                      </p:cBhvr>
                                    </p:animEffect>
                                    <p:anim calcmode="lin" valueType="num">
                                      <p:cBhvr>
                                        <p:cTn id="3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0" dur="26">
                                          <p:stCondLst>
                                            <p:cond delay="650"/>
                                          </p:stCondLst>
                                        </p:cTn>
                                        <p:tgtEl>
                                          <p:spTgt spid="30"/>
                                        </p:tgtEl>
                                      </p:cBhvr>
                                      <p:to x="100000" y="60000"/>
                                    </p:animScale>
                                    <p:animScale>
                                      <p:cBhvr>
                                        <p:cTn id="41" dur="166" decel="50000">
                                          <p:stCondLst>
                                            <p:cond delay="676"/>
                                          </p:stCondLst>
                                        </p:cTn>
                                        <p:tgtEl>
                                          <p:spTgt spid="30"/>
                                        </p:tgtEl>
                                      </p:cBhvr>
                                      <p:to x="100000" y="100000"/>
                                    </p:animScale>
                                    <p:animScale>
                                      <p:cBhvr>
                                        <p:cTn id="42" dur="26">
                                          <p:stCondLst>
                                            <p:cond delay="1312"/>
                                          </p:stCondLst>
                                        </p:cTn>
                                        <p:tgtEl>
                                          <p:spTgt spid="30"/>
                                        </p:tgtEl>
                                      </p:cBhvr>
                                      <p:to x="100000" y="80000"/>
                                    </p:animScale>
                                    <p:animScale>
                                      <p:cBhvr>
                                        <p:cTn id="43" dur="166" decel="50000">
                                          <p:stCondLst>
                                            <p:cond delay="1338"/>
                                          </p:stCondLst>
                                        </p:cTn>
                                        <p:tgtEl>
                                          <p:spTgt spid="30"/>
                                        </p:tgtEl>
                                      </p:cBhvr>
                                      <p:to x="100000" y="100000"/>
                                    </p:animScale>
                                    <p:animScale>
                                      <p:cBhvr>
                                        <p:cTn id="44" dur="26">
                                          <p:stCondLst>
                                            <p:cond delay="1642"/>
                                          </p:stCondLst>
                                        </p:cTn>
                                        <p:tgtEl>
                                          <p:spTgt spid="30"/>
                                        </p:tgtEl>
                                      </p:cBhvr>
                                      <p:to x="100000" y="90000"/>
                                    </p:animScale>
                                    <p:animScale>
                                      <p:cBhvr>
                                        <p:cTn id="45" dur="166" decel="50000">
                                          <p:stCondLst>
                                            <p:cond delay="1668"/>
                                          </p:stCondLst>
                                        </p:cTn>
                                        <p:tgtEl>
                                          <p:spTgt spid="30"/>
                                        </p:tgtEl>
                                      </p:cBhvr>
                                      <p:to x="100000" y="100000"/>
                                    </p:animScale>
                                    <p:animScale>
                                      <p:cBhvr>
                                        <p:cTn id="46" dur="26">
                                          <p:stCondLst>
                                            <p:cond delay="1808"/>
                                          </p:stCondLst>
                                        </p:cTn>
                                        <p:tgtEl>
                                          <p:spTgt spid="30"/>
                                        </p:tgtEl>
                                      </p:cBhvr>
                                      <p:to x="100000" y="95000"/>
                                    </p:animScale>
                                    <p:animScale>
                                      <p:cBhvr>
                                        <p:cTn id="47" dur="166" decel="50000">
                                          <p:stCondLst>
                                            <p:cond delay="1834"/>
                                          </p:stCondLst>
                                        </p:cTn>
                                        <p:tgtEl>
                                          <p:spTgt spid="30"/>
                                        </p:tgtEl>
                                      </p:cBhvr>
                                      <p:to x="100000" y="100000"/>
                                    </p:animScale>
                                  </p:child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4343"/>
                                        </p:tgtEl>
                                        <p:attrNameLst>
                                          <p:attrName>style.visibility</p:attrName>
                                        </p:attrNameLst>
                                      </p:cBhvr>
                                      <p:to>
                                        <p:strVal val="visible"/>
                                      </p:to>
                                    </p:set>
                                    <p:animEffect transition="in" filter="dissolve">
                                      <p:cBhvr>
                                        <p:cTn id="89" dur="500"/>
                                        <p:tgtEl>
                                          <p:spTgt spid="1434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349"/>
                                        </p:tgtEl>
                                        <p:attrNameLst>
                                          <p:attrName>style.visibility</p:attrName>
                                        </p:attrNameLst>
                                      </p:cBhvr>
                                      <p:to>
                                        <p:strVal val="visible"/>
                                      </p:to>
                                    </p:set>
                                    <p:animEffect transition="in" filter="dissolve">
                                      <p:cBhvr>
                                        <p:cTn id="97" dur="500"/>
                                        <p:tgtEl>
                                          <p:spTgt spid="1434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4350"/>
                                        </p:tgtEl>
                                        <p:attrNameLst>
                                          <p:attrName>style.visibility</p:attrName>
                                        </p:attrNameLst>
                                      </p:cBhvr>
                                      <p:to>
                                        <p:strVal val="visible"/>
                                      </p:to>
                                    </p:set>
                                    <p:animEffect transition="in" filter="dissolve">
                                      <p:cBhvr>
                                        <p:cTn id="100" dur="500"/>
                                        <p:tgtEl>
                                          <p:spTgt spid="14350"/>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dissolve">
                                      <p:cBhvr>
                                        <p:cTn id="105" dur="500"/>
                                        <p:tgtEl>
                                          <p:spTgt spid="23"/>
                                        </p:tgtEl>
                                      </p:cBhvr>
                                    </p:animEffect>
                                  </p:childTnLst>
                                </p:cTn>
                              </p:par>
                              <p:par>
                                <p:cTn id="106" presetID="9"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dissolve">
                                      <p:cBhvr>
                                        <p:cTn id="108" dur="500"/>
                                        <p:tgtEl>
                                          <p:spTgt spid="24"/>
                                        </p:tgtEl>
                                      </p:cBhvr>
                                    </p:animEffect>
                                  </p:childTnLst>
                                </p:cTn>
                              </p:par>
                              <p:par>
                                <p:cTn id="109" presetID="9" presetClass="entr" presetSubtype="0" fill="hold"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dissolve">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Effect transition="in" filter="wipe(left)">
                                      <p:cBhvr>
                                        <p:cTn id="116"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3" grpId="0"/>
      <p:bldP spid="14350" grpId="0"/>
      <p:bldP spid="22" grpId="0"/>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print"/>
          <a:srcRect/>
          <a:stretch>
            <a:fillRect/>
          </a:stretch>
        </p:blipFill>
        <p:spPr bwMode="auto">
          <a:xfrm>
            <a:off x="899592" y="2564904"/>
            <a:ext cx="563562" cy="6477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250825" y="127497"/>
            <a:ext cx="6110288" cy="1295400"/>
          </a:xfrm>
          <a:prstGeom prst="rect">
            <a:avLst/>
          </a:prstGeom>
          <a:noFill/>
          <a:ln w="9525">
            <a:noFill/>
            <a:miter lim="800000"/>
            <a:headEnd/>
            <a:tailEnd/>
          </a:ln>
        </p:spPr>
      </p:pic>
      <p:sp>
        <p:nvSpPr>
          <p:cNvPr id="14340" name="AutoShape 3"/>
          <p:cNvSpPr>
            <a:spLocks/>
          </p:cNvSpPr>
          <p:nvPr/>
        </p:nvSpPr>
        <p:spPr bwMode="auto">
          <a:xfrm>
            <a:off x="179388" y="156072"/>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145381"/>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1313333"/>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2" name="Rectangle 7"/>
          <p:cNvSpPr>
            <a:spLocks noChangeArrowheads="1"/>
          </p:cNvSpPr>
          <p:nvPr/>
        </p:nvSpPr>
        <p:spPr bwMode="auto">
          <a:xfrm>
            <a:off x="1619250" y="2624634"/>
            <a:ext cx="7524750" cy="1308050"/>
          </a:xfrm>
          <a:prstGeom prst="rect">
            <a:avLst/>
          </a:prstGeom>
          <a:solidFill>
            <a:srgbClr val="FFC000"/>
          </a:solidFill>
          <a:ln w="9525">
            <a:noFill/>
            <a:miter lim="800000"/>
            <a:headEnd/>
            <a:tailEnd/>
          </a:ln>
          <a:effectLst/>
        </p:spPr>
        <p:txBody>
          <a:bodyPr anchor="ctr">
            <a:spAutoFit/>
          </a:bodyPr>
          <a:lstStyle/>
          <a:p>
            <a:pPr algn="just"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dirty="0">
                <a:latin typeface="Arial" pitchFamily="34" charset="0"/>
                <a:ea typeface="Calibri" pitchFamily="34" charset="0"/>
                <a:cs typeface="Arial" pitchFamily="34" charset="0"/>
                <a:sym typeface="Wingdings" pitchFamily="2" charset="2"/>
              </a:rPr>
              <a:t>L’existence de formes mésomères traduit l’aptitude des électrons à pouvoir se délocaliser d’un endroit à un autre de l’édifice </a:t>
            </a:r>
            <a:r>
              <a:rPr lang="fr-FR" i="1" dirty="0" err="1">
                <a:latin typeface="Arial" pitchFamily="34" charset="0"/>
                <a:ea typeface="Calibri" pitchFamily="34" charset="0"/>
                <a:cs typeface="Arial" pitchFamily="34" charset="0"/>
                <a:sym typeface="Wingdings" pitchFamily="2" charset="2"/>
              </a:rPr>
              <a:t>polyatomique</a:t>
            </a:r>
            <a:r>
              <a:rPr lang="fr-FR" i="1" dirty="0">
                <a:latin typeface="Arial" pitchFamily="34" charset="0"/>
                <a:ea typeface="Calibri" pitchFamily="34" charset="0"/>
                <a:cs typeface="Arial" pitchFamily="34" charset="0"/>
                <a:sym typeface="Wingdings" pitchFamily="2" charset="2"/>
              </a:rPr>
              <a:t> : c’est pourquoi on parle de « </a:t>
            </a:r>
            <a:r>
              <a:rPr lang="fr-FR" b="1" i="1" dirty="0">
                <a:latin typeface="Arial" pitchFamily="34" charset="0"/>
                <a:ea typeface="Calibri" pitchFamily="34" charset="0"/>
                <a:cs typeface="Arial" pitchFamily="34" charset="0"/>
                <a:sym typeface="Wingdings" pitchFamily="2" charset="2"/>
              </a:rPr>
              <a:t>liaisons covalentes </a:t>
            </a:r>
            <a:r>
              <a:rPr lang="fr-FR" b="1" i="1" u="sng" dirty="0">
                <a:latin typeface="Arial" pitchFamily="34" charset="0"/>
                <a:ea typeface="Calibri" pitchFamily="34" charset="0"/>
                <a:cs typeface="Arial" pitchFamily="34" charset="0"/>
                <a:sym typeface="Wingdings" pitchFamily="2" charset="2"/>
              </a:rPr>
              <a:t>délocalisées</a:t>
            </a:r>
            <a:r>
              <a:rPr lang="fr-FR" i="1" dirty="0">
                <a:latin typeface="Arial" pitchFamily="34" charset="0"/>
                <a:ea typeface="Calibri" pitchFamily="34" charset="0"/>
                <a:cs typeface="Arial" pitchFamily="34" charset="0"/>
                <a:sym typeface="Wingdings" pitchFamily="2" charset="2"/>
              </a:rPr>
              <a:t> ». </a:t>
            </a:r>
            <a:endParaRPr lang="fr-FR" dirty="0">
              <a:latin typeface="Arial" pitchFamily="34" charset="0"/>
              <a:cs typeface="Arial" pitchFamily="34" charset="0"/>
              <a:sym typeface="Wingdings" pitchFamily="2" charset="2"/>
            </a:endParaRPr>
          </a:p>
          <a:p>
            <a:pPr eaLnBrk="0" hangingPunct="0">
              <a:defRPr/>
            </a:pPr>
            <a:endParaRPr lang="fr-FR" sz="700" dirty="0">
              <a:latin typeface="Arial" pitchFamily="34" charset="0"/>
              <a:ea typeface="Calibri" pitchFamily="34" charset="0"/>
              <a:cs typeface="Arial" pitchFamily="34" charset="0"/>
              <a:sym typeface="Wingdings" pitchFamily="2" charset="2"/>
            </a:endParaRPr>
          </a:p>
          <a:p>
            <a:pPr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u="sng" dirty="0">
                <a:latin typeface="Arial" pitchFamily="34" charset="0"/>
                <a:ea typeface="Calibri" pitchFamily="34" charset="0"/>
                <a:cs typeface="Arial" pitchFamily="34" charset="0"/>
                <a:sym typeface="Wingdings" pitchFamily="2" charset="2"/>
              </a:rPr>
              <a:t>Plus un édifice présente de formes mésomères et plus il est stable</a:t>
            </a:r>
            <a:r>
              <a:rPr lang="fr-FR" i="1" dirty="0">
                <a:latin typeface="Arial" pitchFamily="34" charset="0"/>
                <a:ea typeface="Calibri" pitchFamily="34" charset="0"/>
                <a:cs typeface="Arial" pitchFamily="34" charset="0"/>
                <a:sym typeface="Wingdings" pitchFamily="2" charset="2"/>
              </a:rPr>
              <a:t> …</a:t>
            </a:r>
            <a:endParaRPr lang="fr-FR" sz="1100" dirty="0">
              <a:latin typeface="Times New Roman" pitchFamily="18" charset="0"/>
              <a:ea typeface="Calibri" pitchFamily="34" charset="0"/>
              <a:cs typeface="Arial" pitchFamily="34" charset="0"/>
              <a:sym typeface="Wingdings" pitchFamily="2" charset="2"/>
            </a:endParaRPr>
          </a:p>
        </p:txBody>
      </p:sp>
      <p:sp>
        <p:nvSpPr>
          <p:cNvPr id="13" name="Forme libre 12"/>
          <p:cNvSpPr/>
          <p:nvPr/>
        </p:nvSpPr>
        <p:spPr>
          <a:xfrm>
            <a:off x="971550" y="198934"/>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987922"/>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695028"/>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722810"/>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4" cstate="print"/>
          <a:srcRect/>
          <a:stretch>
            <a:fillRect/>
          </a:stretch>
        </p:blipFill>
        <p:spPr bwMode="auto">
          <a:xfrm>
            <a:off x="7019925" y="54472"/>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44624"/>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24359"/>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05309"/>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783928"/>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546597"/>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32" name="Text Box 2"/>
          <p:cNvSpPr txBox="1">
            <a:spLocks noChangeArrowheads="1"/>
          </p:cNvSpPr>
          <p:nvPr/>
        </p:nvSpPr>
        <p:spPr bwMode="auto">
          <a:xfrm>
            <a:off x="0" y="1800200"/>
            <a:ext cx="9144000" cy="141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sz="20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Les trois liaisons C/O ont la même longueur</a:t>
            </a:r>
            <a:r>
              <a:rPr lang="fr-FR" sz="2000" dirty="0" smtClean="0">
                <a:solidFill>
                  <a:srgbClr val="002060"/>
                </a:solidFill>
                <a:latin typeface="Arial" pitchFamily="34" charset="0"/>
                <a:cs typeface="Arial" pitchFamily="34" charset="0"/>
              </a:rPr>
              <a:t>, intermédiaire entre simple et double (</a:t>
            </a:r>
            <a:r>
              <a:rPr lang="fr-FR" sz="2000" b="1" dirty="0" smtClean="0">
                <a:solidFill>
                  <a:srgbClr val="FF0000"/>
                </a:solidFill>
                <a:latin typeface="Arial" pitchFamily="34" charset="0"/>
                <a:cs typeface="Arial" pitchFamily="34" charset="0"/>
              </a:rPr>
              <a:t>SIMPLE</a:t>
            </a:r>
            <a:r>
              <a:rPr lang="fr-FR" sz="2000" dirty="0" smtClean="0">
                <a:solidFill>
                  <a:srgbClr val="FF0000"/>
                </a:solidFill>
                <a:latin typeface="Arial" pitchFamily="34" charset="0"/>
                <a:cs typeface="Arial" pitchFamily="34" charset="0"/>
              </a:rPr>
              <a:t> les deux-tiers du temps </a:t>
            </a:r>
            <a:r>
              <a:rPr lang="fr-FR" sz="2000" dirty="0" smtClean="0">
                <a:solidFill>
                  <a:srgbClr val="002060"/>
                </a:solidFill>
                <a:latin typeface="Arial" pitchFamily="34" charset="0"/>
                <a:cs typeface="Arial" pitchFamily="34" charset="0"/>
              </a:rPr>
              <a:t>et</a:t>
            </a:r>
            <a:r>
              <a:rPr lang="fr-FR" sz="2000" dirty="0" smtClean="0">
                <a:solidFill>
                  <a:srgbClr val="FF000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DOUBLE</a:t>
            </a:r>
            <a:r>
              <a:rPr lang="fr-FR" sz="2000" dirty="0" smtClean="0">
                <a:solidFill>
                  <a:srgbClr val="FF0000"/>
                </a:solidFill>
                <a:latin typeface="Arial" pitchFamily="34" charset="0"/>
                <a:cs typeface="Arial" pitchFamily="34" charset="0"/>
              </a:rPr>
              <a:t> le tiers du temps </a:t>
            </a:r>
            <a:r>
              <a:rPr lang="fr-FR" sz="2000" dirty="0" smtClean="0">
                <a:solidFill>
                  <a:srgbClr val="002060"/>
                </a:solidFill>
                <a:latin typeface="Arial" pitchFamily="34" charset="0"/>
                <a:cs typeface="Arial" pitchFamily="34" charset="0"/>
              </a:rPr>
              <a:t>restant).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 name="Groupe 28"/>
          <p:cNvGrpSpPr/>
          <p:nvPr/>
        </p:nvGrpSpPr>
        <p:grpSpPr>
          <a:xfrm>
            <a:off x="255712" y="3822948"/>
            <a:ext cx="8708776" cy="1296144"/>
            <a:chOff x="255712" y="3822948"/>
            <a:chExt cx="8708776" cy="1296144"/>
          </a:xfrm>
        </p:grpSpPr>
        <p:pic>
          <p:nvPicPr>
            <p:cNvPr id="33" name="Image 32"/>
            <p:cNvPicPr/>
            <p:nvPr/>
          </p:nvPicPr>
          <p:blipFill>
            <a:blip r:embed="rId5" cstate="print"/>
            <a:srcRect l="72340" t="22257" r="13590" b="31700"/>
            <a:stretch>
              <a:fillRect/>
            </a:stretch>
          </p:blipFill>
          <p:spPr bwMode="auto">
            <a:xfrm>
              <a:off x="255712" y="3822948"/>
              <a:ext cx="792088" cy="1296144"/>
            </a:xfrm>
            <a:prstGeom prst="rect">
              <a:avLst/>
            </a:prstGeom>
            <a:noFill/>
            <a:ln w="9525">
              <a:noFill/>
              <a:miter lim="800000"/>
              <a:headEnd/>
              <a:tailEnd/>
            </a:ln>
          </p:spPr>
        </p:pic>
        <p:sp>
          <p:nvSpPr>
            <p:cNvPr id="34" name="Rectangle 33"/>
            <p:cNvSpPr/>
            <p:nvPr/>
          </p:nvSpPr>
          <p:spPr>
            <a:xfrm>
              <a:off x="1187624" y="4365104"/>
              <a:ext cx="7776864" cy="707886"/>
            </a:xfrm>
            <a:prstGeom prst="rect">
              <a:avLst/>
            </a:prstGeom>
            <a:solidFill>
              <a:srgbClr val="FFFF00"/>
            </a:solidFill>
          </p:spPr>
          <p:txBody>
            <a:bodyPr wrap="square">
              <a:spAutoFit/>
            </a:bodyPr>
            <a:lstStyle/>
            <a:p>
              <a:pPr algn="ctr"/>
              <a:r>
                <a:rPr lang="fr-FR" sz="2000" b="1" dirty="0" smtClean="0">
                  <a:latin typeface="Arial Black" pitchFamily="34" charset="0"/>
                </a:rPr>
                <a:t>Quels sont les enchaînements qui peuvent donner lieu à une délocalisation électronique ?</a:t>
              </a:r>
              <a:endParaRPr lang="fr-FR" sz="2000" dirty="0">
                <a:latin typeface="Arial Black" pitchFamily="34" charset="0"/>
              </a:endParaRPr>
            </a:p>
          </p:txBody>
        </p:sp>
      </p:grpSp>
      <p:sp>
        <p:nvSpPr>
          <p:cNvPr id="35" name="Rectangle 34"/>
          <p:cNvSpPr/>
          <p:nvPr/>
        </p:nvSpPr>
        <p:spPr>
          <a:xfrm>
            <a:off x="0" y="5301208"/>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36" name="Picture 4"/>
          <p:cNvPicPr>
            <a:picLocks noChangeAspect="1" noChangeArrowheads="1"/>
          </p:cNvPicPr>
          <p:nvPr/>
        </p:nvPicPr>
        <p:blipFill>
          <a:blip r:embed="rId6" cstate="print"/>
          <a:srcRect/>
          <a:stretch>
            <a:fillRect/>
          </a:stretch>
        </p:blipFill>
        <p:spPr bwMode="auto">
          <a:xfrm>
            <a:off x="684213" y="6009233"/>
            <a:ext cx="3171825" cy="533400"/>
          </a:xfrm>
          <a:prstGeom prst="rect">
            <a:avLst/>
          </a:prstGeom>
          <a:noFill/>
          <a:ln w="9525">
            <a:noFill/>
            <a:miter lim="800000"/>
            <a:headEnd/>
            <a:tailEnd/>
          </a:ln>
        </p:spPr>
      </p:pic>
      <p:sp>
        <p:nvSpPr>
          <p:cNvPr id="37" name="Forme libre 36"/>
          <p:cNvSpPr/>
          <p:nvPr/>
        </p:nvSpPr>
        <p:spPr>
          <a:xfrm rot="4927779" flipH="1">
            <a:off x="1614488" y="5683796"/>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8" name="Forme libre 37"/>
          <p:cNvSpPr/>
          <p:nvPr/>
        </p:nvSpPr>
        <p:spPr>
          <a:xfrm rot="4210614" flipH="1">
            <a:off x="2897981" y="5848103"/>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39" name="Connecteur droit avec flèche 38"/>
          <p:cNvCxnSpPr/>
          <p:nvPr/>
        </p:nvCxnSpPr>
        <p:spPr>
          <a:xfrm>
            <a:off x="4140200" y="6296571"/>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AutoShape 3"/>
          <p:cNvSpPr>
            <a:spLocks/>
          </p:cNvSpPr>
          <p:nvPr/>
        </p:nvSpPr>
        <p:spPr bwMode="auto">
          <a:xfrm>
            <a:off x="539750" y="5720308"/>
            <a:ext cx="144463" cy="936625"/>
          </a:xfrm>
          <a:prstGeom prst="leftBracket">
            <a:avLst>
              <a:gd name="adj" fmla="val 13267"/>
            </a:avLst>
          </a:prstGeom>
          <a:noFill/>
          <a:ln w="19050">
            <a:solidFill>
              <a:srgbClr val="000000"/>
            </a:solidFill>
            <a:round/>
            <a:headEnd/>
            <a:tailEnd/>
          </a:ln>
        </p:spPr>
        <p:txBody>
          <a:bodyPr/>
          <a:lstStyle/>
          <a:p>
            <a:endParaRPr lang="fr-FR"/>
          </a:p>
        </p:txBody>
      </p:sp>
      <p:sp>
        <p:nvSpPr>
          <p:cNvPr id="41" name="AutoShape 2"/>
          <p:cNvSpPr>
            <a:spLocks/>
          </p:cNvSpPr>
          <p:nvPr/>
        </p:nvSpPr>
        <p:spPr bwMode="auto">
          <a:xfrm flipH="1">
            <a:off x="8820150" y="5733256"/>
            <a:ext cx="144463" cy="935038"/>
          </a:xfrm>
          <a:prstGeom prst="leftBracket">
            <a:avLst>
              <a:gd name="adj" fmla="val 16061"/>
            </a:avLst>
          </a:prstGeom>
          <a:noFill/>
          <a:ln w="19050">
            <a:solidFill>
              <a:srgbClr val="000000"/>
            </a:solidFill>
            <a:round/>
            <a:headEnd/>
            <a:tailEnd/>
          </a:ln>
        </p:spPr>
        <p:txBody>
          <a:bodyPr/>
          <a:lstStyle/>
          <a:p>
            <a:endParaRPr lang="fr-FR"/>
          </a:p>
        </p:txBody>
      </p:sp>
      <p:pic>
        <p:nvPicPr>
          <p:cNvPr id="42" name="Picture 5"/>
          <p:cNvPicPr>
            <a:picLocks noChangeAspect="1" noChangeArrowheads="1"/>
          </p:cNvPicPr>
          <p:nvPr/>
        </p:nvPicPr>
        <p:blipFill>
          <a:blip r:embed="rId7" cstate="print"/>
          <a:srcRect/>
          <a:stretch>
            <a:fillRect/>
          </a:stretch>
        </p:blipFill>
        <p:spPr bwMode="auto">
          <a:xfrm>
            <a:off x="4859338" y="5720308"/>
            <a:ext cx="3810000" cy="79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800" decel="100000"/>
                                        <p:tgtEl>
                                          <p:spTgt spid="14338"/>
                                        </p:tgtEl>
                                      </p:cBhvr>
                                    </p:animEffect>
                                    <p:anim calcmode="lin" valueType="num">
                                      <p:cBhvr>
                                        <p:cTn id="8" dur="800" decel="100000" fill="hold"/>
                                        <p:tgtEl>
                                          <p:spTgt spid="14338"/>
                                        </p:tgtEl>
                                        <p:attrNameLst>
                                          <p:attrName>style.rotation</p:attrName>
                                        </p:attrNameLst>
                                      </p:cBhvr>
                                      <p:tavLst>
                                        <p:tav tm="0">
                                          <p:val>
                                            <p:fltVal val="-90"/>
                                          </p:val>
                                        </p:tav>
                                        <p:tav tm="100000">
                                          <p:val>
                                            <p:fltVal val="0"/>
                                          </p:val>
                                        </p:tav>
                                      </p:tavLst>
                                    </p:anim>
                                    <p:anim calcmode="lin" valueType="num">
                                      <p:cBhvr>
                                        <p:cTn id="9" dur="800" decel="100000" fill="hold"/>
                                        <p:tgtEl>
                                          <p:spTgt spid="14338"/>
                                        </p:tgtEl>
                                        <p:attrNameLst>
                                          <p:attrName>ppt_x</p:attrName>
                                        </p:attrNameLst>
                                      </p:cBhvr>
                                      <p:tavLst>
                                        <p:tav tm="0">
                                          <p:val>
                                            <p:strVal val="#ppt_x+0.4"/>
                                          </p:val>
                                        </p:tav>
                                        <p:tav tm="100000">
                                          <p:val>
                                            <p:strVal val="#ppt_x-0.05"/>
                                          </p:val>
                                        </p:tav>
                                      </p:tavLst>
                                    </p:anim>
                                    <p:anim calcmode="lin" valueType="num">
                                      <p:cBhvr>
                                        <p:cTn id="10" dur="800" decel="100000" fill="hold"/>
                                        <p:tgtEl>
                                          <p:spTgt spid="143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80">
                                          <p:stCondLst>
                                            <p:cond delay="0"/>
                                          </p:stCondLst>
                                        </p:cTn>
                                        <p:tgtEl>
                                          <p:spTgt spid="29"/>
                                        </p:tgtEl>
                                      </p:cBhvr>
                                    </p:animEffect>
                                    <p:anim calcmode="lin" valueType="num">
                                      <p:cBhvr>
                                        <p:cTn id="2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 dur="26">
                                          <p:stCondLst>
                                            <p:cond delay="650"/>
                                          </p:stCondLst>
                                        </p:cTn>
                                        <p:tgtEl>
                                          <p:spTgt spid="29"/>
                                        </p:tgtEl>
                                      </p:cBhvr>
                                      <p:to x="100000" y="60000"/>
                                    </p:animScale>
                                    <p:animScale>
                                      <p:cBhvr>
                                        <p:cTn id="32" dur="166" decel="50000">
                                          <p:stCondLst>
                                            <p:cond delay="676"/>
                                          </p:stCondLst>
                                        </p:cTn>
                                        <p:tgtEl>
                                          <p:spTgt spid="29"/>
                                        </p:tgtEl>
                                      </p:cBhvr>
                                      <p:to x="100000" y="100000"/>
                                    </p:animScale>
                                    <p:animScale>
                                      <p:cBhvr>
                                        <p:cTn id="33" dur="26">
                                          <p:stCondLst>
                                            <p:cond delay="1312"/>
                                          </p:stCondLst>
                                        </p:cTn>
                                        <p:tgtEl>
                                          <p:spTgt spid="29"/>
                                        </p:tgtEl>
                                      </p:cBhvr>
                                      <p:to x="100000" y="80000"/>
                                    </p:animScale>
                                    <p:animScale>
                                      <p:cBhvr>
                                        <p:cTn id="34" dur="166" decel="50000">
                                          <p:stCondLst>
                                            <p:cond delay="1338"/>
                                          </p:stCondLst>
                                        </p:cTn>
                                        <p:tgtEl>
                                          <p:spTgt spid="29"/>
                                        </p:tgtEl>
                                      </p:cBhvr>
                                      <p:to x="100000" y="100000"/>
                                    </p:animScale>
                                    <p:animScale>
                                      <p:cBhvr>
                                        <p:cTn id="35" dur="26">
                                          <p:stCondLst>
                                            <p:cond delay="1642"/>
                                          </p:stCondLst>
                                        </p:cTn>
                                        <p:tgtEl>
                                          <p:spTgt spid="29"/>
                                        </p:tgtEl>
                                      </p:cBhvr>
                                      <p:to x="100000" y="90000"/>
                                    </p:animScale>
                                    <p:animScale>
                                      <p:cBhvr>
                                        <p:cTn id="36" dur="166" decel="50000">
                                          <p:stCondLst>
                                            <p:cond delay="1668"/>
                                          </p:stCondLst>
                                        </p:cTn>
                                        <p:tgtEl>
                                          <p:spTgt spid="29"/>
                                        </p:tgtEl>
                                      </p:cBhvr>
                                      <p:to x="100000" y="100000"/>
                                    </p:animScale>
                                    <p:animScale>
                                      <p:cBhvr>
                                        <p:cTn id="37" dur="26">
                                          <p:stCondLst>
                                            <p:cond delay="1808"/>
                                          </p:stCondLst>
                                        </p:cTn>
                                        <p:tgtEl>
                                          <p:spTgt spid="29"/>
                                        </p:tgtEl>
                                      </p:cBhvr>
                                      <p:to x="100000" y="95000"/>
                                    </p:animScale>
                                    <p:animScale>
                                      <p:cBhvr>
                                        <p:cTn id="38" dur="166" decel="50000">
                                          <p:stCondLst>
                                            <p:cond delay="1834"/>
                                          </p:stCondLst>
                                        </p:cTn>
                                        <p:tgtEl>
                                          <p:spTgt spid="2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44624"/>
            <a:ext cx="1871662"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Gaz nobles</a:t>
            </a:r>
          </a:p>
        </p:txBody>
      </p:sp>
      <p:sp>
        <p:nvSpPr>
          <p:cNvPr id="5" name="Flèche droite 4"/>
          <p:cNvSpPr/>
          <p:nvPr/>
        </p:nvSpPr>
        <p:spPr>
          <a:xfrm>
            <a:off x="2124075" y="189086"/>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2916238" y="44624"/>
            <a:ext cx="36004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Réactivité chimique quasi-nulle</a:t>
            </a:r>
          </a:p>
        </p:txBody>
      </p:sp>
      <p:sp>
        <p:nvSpPr>
          <p:cNvPr id="7" name="ZoneTexte 9"/>
          <p:cNvSpPr txBox="1">
            <a:spLocks noChangeArrowheads="1"/>
          </p:cNvSpPr>
          <p:nvPr/>
        </p:nvSpPr>
        <p:spPr bwMode="auto">
          <a:xfrm>
            <a:off x="1042988" y="508610"/>
            <a:ext cx="7814062" cy="400110"/>
          </a:xfrm>
          <a:prstGeom prst="rect">
            <a:avLst/>
          </a:prstGeom>
          <a:noFill/>
          <a:ln w="9525">
            <a:noFill/>
            <a:miter lim="800000"/>
            <a:headEnd/>
            <a:tailEnd/>
          </a:ln>
        </p:spPr>
        <p:txBody>
          <a:bodyPr wrap="none">
            <a:spAutoFit/>
          </a:bodyPr>
          <a:lstStyle/>
          <a:p>
            <a:r>
              <a:rPr lang="fr-FR" sz="2000" u="sng" dirty="0">
                <a:latin typeface="Calibri" pitchFamily="34" charset="0"/>
              </a:rPr>
              <a:t>Cause</a:t>
            </a:r>
            <a:r>
              <a:rPr lang="fr-FR" sz="2000" dirty="0">
                <a:latin typeface="Calibri" pitchFamily="34" charset="0"/>
              </a:rPr>
              <a:t> : configurations électroniques </a:t>
            </a:r>
            <a:r>
              <a:rPr lang="fr-FR" sz="2000" b="1" dirty="0">
                <a:solidFill>
                  <a:srgbClr val="FF0000"/>
                </a:solidFill>
                <a:latin typeface="Calibri" pitchFamily="34" charset="0"/>
              </a:rPr>
              <a:t>1s</a:t>
            </a:r>
            <a:r>
              <a:rPr lang="fr-FR" sz="2000" b="1" baseline="30000" dirty="0">
                <a:solidFill>
                  <a:srgbClr val="FF0000"/>
                </a:solidFill>
                <a:latin typeface="Calibri" pitchFamily="34" charset="0"/>
              </a:rPr>
              <a:t>2</a:t>
            </a:r>
            <a:r>
              <a:rPr lang="fr-FR" sz="2000" dirty="0">
                <a:latin typeface="Calibri" pitchFamily="34" charset="0"/>
              </a:rPr>
              <a:t>, 1s</a:t>
            </a:r>
            <a:r>
              <a:rPr lang="fr-FR" sz="2000" baseline="30000" dirty="0">
                <a:latin typeface="Calibri" pitchFamily="34" charset="0"/>
              </a:rPr>
              <a:t>2</a:t>
            </a:r>
            <a:r>
              <a:rPr lang="fr-FR" sz="2000" dirty="0">
                <a:latin typeface="Calibri" pitchFamily="34" charset="0"/>
              </a:rPr>
              <a:t> </a:t>
            </a:r>
            <a:r>
              <a:rPr lang="fr-FR" sz="2000" b="1" dirty="0">
                <a:solidFill>
                  <a:srgbClr val="FF0000"/>
                </a:solidFill>
                <a:latin typeface="Calibri" pitchFamily="34" charset="0"/>
              </a:rPr>
              <a:t>2s</a:t>
            </a:r>
            <a:r>
              <a:rPr lang="fr-FR" sz="2000" b="1" baseline="30000" dirty="0">
                <a:solidFill>
                  <a:srgbClr val="FF0000"/>
                </a:solidFill>
                <a:latin typeface="Calibri" pitchFamily="34" charset="0"/>
              </a:rPr>
              <a:t>2</a:t>
            </a:r>
            <a:r>
              <a:rPr lang="fr-FR" sz="2000" b="1" dirty="0">
                <a:solidFill>
                  <a:srgbClr val="FF0000"/>
                </a:solidFill>
                <a:latin typeface="Calibri" pitchFamily="34" charset="0"/>
              </a:rPr>
              <a:t> 2p</a:t>
            </a:r>
            <a:r>
              <a:rPr lang="fr-FR" sz="2000" b="1" baseline="30000" dirty="0">
                <a:solidFill>
                  <a:srgbClr val="FF0000"/>
                </a:solidFill>
                <a:latin typeface="Calibri" pitchFamily="34" charset="0"/>
              </a:rPr>
              <a:t>6</a:t>
            </a:r>
            <a:r>
              <a:rPr lang="fr-FR" sz="2000" dirty="0">
                <a:latin typeface="Calibri" pitchFamily="34" charset="0"/>
              </a:rPr>
              <a:t>, 1s</a:t>
            </a:r>
            <a:r>
              <a:rPr lang="fr-FR" sz="2000" baseline="30000" dirty="0">
                <a:latin typeface="Calibri" pitchFamily="34" charset="0"/>
              </a:rPr>
              <a:t>2</a:t>
            </a:r>
            <a:r>
              <a:rPr lang="fr-FR" sz="2000" dirty="0">
                <a:latin typeface="Calibri" pitchFamily="34" charset="0"/>
              </a:rPr>
              <a:t> 2s</a:t>
            </a:r>
            <a:r>
              <a:rPr lang="fr-FR" sz="2000" baseline="30000" dirty="0">
                <a:latin typeface="Calibri" pitchFamily="34" charset="0"/>
              </a:rPr>
              <a:t>2</a:t>
            </a:r>
            <a:r>
              <a:rPr lang="fr-FR" sz="2000" dirty="0">
                <a:latin typeface="Calibri" pitchFamily="34" charset="0"/>
              </a:rPr>
              <a:t> 2p</a:t>
            </a:r>
            <a:r>
              <a:rPr lang="fr-FR" sz="2000" baseline="30000" dirty="0">
                <a:latin typeface="Calibri" pitchFamily="34" charset="0"/>
              </a:rPr>
              <a:t>6</a:t>
            </a:r>
            <a:r>
              <a:rPr lang="fr-FR" sz="2000" dirty="0">
                <a:latin typeface="Calibri" pitchFamily="34" charset="0"/>
              </a:rPr>
              <a:t> </a:t>
            </a:r>
            <a:r>
              <a:rPr lang="fr-FR" sz="2000" b="1" dirty="0">
                <a:solidFill>
                  <a:srgbClr val="FF0000"/>
                </a:solidFill>
                <a:latin typeface="Calibri" pitchFamily="34" charset="0"/>
              </a:rPr>
              <a:t>3s</a:t>
            </a:r>
            <a:r>
              <a:rPr lang="fr-FR" sz="2000" b="1" baseline="30000" dirty="0">
                <a:solidFill>
                  <a:srgbClr val="FF0000"/>
                </a:solidFill>
                <a:latin typeface="Calibri" pitchFamily="34" charset="0"/>
              </a:rPr>
              <a:t>2</a:t>
            </a:r>
            <a:r>
              <a:rPr lang="fr-FR" sz="2000" b="1" dirty="0">
                <a:solidFill>
                  <a:srgbClr val="FF0000"/>
                </a:solidFill>
                <a:latin typeface="Calibri" pitchFamily="34" charset="0"/>
              </a:rPr>
              <a:t> 3p</a:t>
            </a:r>
            <a:r>
              <a:rPr lang="fr-FR" sz="2000" b="1" baseline="30000" dirty="0">
                <a:solidFill>
                  <a:srgbClr val="FF0000"/>
                </a:solidFill>
                <a:latin typeface="Calibri" pitchFamily="34" charset="0"/>
              </a:rPr>
              <a:t>6</a:t>
            </a:r>
            <a:r>
              <a:rPr lang="fr-FR" sz="2000" dirty="0">
                <a:latin typeface="Calibri" pitchFamily="34" charset="0"/>
              </a:rPr>
              <a:t> …</a:t>
            </a:r>
          </a:p>
        </p:txBody>
      </p:sp>
      <p:sp>
        <p:nvSpPr>
          <p:cNvPr id="8" name="Rectangle 7"/>
          <p:cNvSpPr/>
          <p:nvPr/>
        </p:nvSpPr>
        <p:spPr>
          <a:xfrm>
            <a:off x="179512" y="1268760"/>
            <a:ext cx="187153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Autres éléments chimiques</a:t>
            </a:r>
          </a:p>
        </p:txBody>
      </p:sp>
      <p:sp>
        <p:nvSpPr>
          <p:cNvPr id="9" name="Flèche droite 8"/>
          <p:cNvSpPr/>
          <p:nvPr/>
        </p:nvSpPr>
        <p:spPr>
          <a:xfrm rot="20299670">
            <a:off x="2138363" y="1394445"/>
            <a:ext cx="719137"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lèche droite 9"/>
          <p:cNvSpPr/>
          <p:nvPr/>
        </p:nvSpPr>
        <p:spPr>
          <a:xfrm rot="1097959">
            <a:off x="2139950" y="1808783"/>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2916238" y="908720"/>
            <a:ext cx="6048375"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Perte ou gain d’électron(s) pour devenir </a:t>
            </a:r>
            <a:r>
              <a:rPr lang="fr-FR" sz="2000" dirty="0" err="1"/>
              <a:t>isoélectronique</a:t>
            </a:r>
            <a:r>
              <a:rPr lang="fr-FR" sz="2000" dirty="0"/>
              <a:t> du gaz noble le plus proche : </a:t>
            </a:r>
            <a:r>
              <a:rPr lang="fr-FR" sz="2000" b="1" u="sng" dirty="0">
                <a:solidFill>
                  <a:srgbClr val="002060"/>
                </a:solidFill>
              </a:rPr>
              <a:t>FORMATION D’IONS MONOATOMIQUES</a:t>
            </a:r>
            <a:endParaRPr lang="fr-FR" sz="2000" u="sng" dirty="0"/>
          </a:p>
        </p:txBody>
      </p:sp>
      <p:sp>
        <p:nvSpPr>
          <p:cNvPr id="12" name="Rectangle 11"/>
          <p:cNvSpPr/>
          <p:nvPr/>
        </p:nvSpPr>
        <p:spPr>
          <a:xfrm>
            <a:off x="2915816" y="1916832"/>
            <a:ext cx="604837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Association avec d’autres atomes au sein de </a:t>
            </a:r>
            <a:r>
              <a:rPr lang="fr-FR" sz="2000" b="1" u="sng" dirty="0">
                <a:solidFill>
                  <a:srgbClr val="002060"/>
                </a:solidFill>
              </a:rPr>
              <a:t>MOLECULES</a:t>
            </a:r>
            <a:r>
              <a:rPr lang="fr-FR" sz="2000" dirty="0"/>
              <a:t> </a:t>
            </a:r>
            <a:endParaRPr lang="fr-FR" sz="2000" b="1" u="sng" dirty="0">
              <a:solidFill>
                <a:srgbClr val="002060"/>
              </a:solidFill>
            </a:endParaRPr>
          </a:p>
          <a:p>
            <a:pPr algn="ctr" fontAlgn="auto">
              <a:spcBef>
                <a:spcPts val="0"/>
              </a:spcBef>
              <a:spcAft>
                <a:spcPts val="0"/>
              </a:spcAft>
              <a:defRPr/>
            </a:pPr>
            <a:r>
              <a:rPr lang="fr-FR" sz="2000" dirty="0"/>
              <a:t>ou </a:t>
            </a:r>
            <a:r>
              <a:rPr lang="fr-FR" sz="2000" dirty="0">
                <a:solidFill>
                  <a:schemeClr val="bg1"/>
                </a:solidFill>
              </a:rPr>
              <a:t>d’</a:t>
            </a:r>
            <a:r>
              <a:rPr lang="fr-FR" sz="2000" b="1" u="sng" dirty="0">
                <a:solidFill>
                  <a:srgbClr val="002060"/>
                </a:solidFill>
              </a:rPr>
              <a:t>IONS POLYATOMIQUES</a:t>
            </a:r>
          </a:p>
        </p:txBody>
      </p:sp>
      <p:sp>
        <p:nvSpPr>
          <p:cNvPr id="13" name="Rectangle 5"/>
          <p:cNvSpPr>
            <a:spLocks noChangeArrowheads="1"/>
          </p:cNvSpPr>
          <p:nvPr/>
        </p:nvSpPr>
        <p:spPr bwMode="auto">
          <a:xfrm>
            <a:off x="0" y="4941168"/>
            <a:ext cx="9144000" cy="400110"/>
          </a:xfrm>
          <a:prstGeom prst="rect">
            <a:avLst/>
          </a:prstGeom>
          <a:noFill/>
          <a:ln w="9525">
            <a:noFill/>
            <a:miter lim="800000"/>
            <a:headEnd/>
            <a:tailEnd/>
          </a:ln>
        </p:spPr>
        <p:txBody>
          <a:bodyPr anchor="ctr">
            <a:spAutoFit/>
          </a:bodyPr>
          <a:lstStyle/>
          <a:p>
            <a:pPr indent="449263" algn="just">
              <a:defRPr/>
            </a:pPr>
            <a:r>
              <a:rPr lang="fr-FR" sz="2000" dirty="0">
                <a:ea typeface="Calibri" pitchFamily="34" charset="0"/>
                <a:cs typeface="Times New Roman" pitchFamily="18" charset="0"/>
              </a:rPr>
              <a:t>O</a:t>
            </a:r>
            <a:r>
              <a:rPr lang="fr-FR" sz="2000" dirty="0" smtClean="0">
                <a:ea typeface="Calibri" pitchFamily="34" charset="0"/>
                <a:cs typeface="Times New Roman" pitchFamily="18" charset="0"/>
              </a:rPr>
              <a:t>n rencontre </a:t>
            </a:r>
            <a:r>
              <a:rPr lang="fr-FR" sz="2000" b="1" u="sng" dirty="0" smtClean="0">
                <a:ea typeface="Calibri" pitchFamily="34" charset="0"/>
                <a:cs typeface="Times New Roman" pitchFamily="18" charset="0"/>
              </a:rPr>
              <a:t>3 types de liaisons covalentes</a:t>
            </a:r>
            <a:r>
              <a:rPr lang="fr-FR" sz="2000" b="1" dirty="0" smtClean="0">
                <a:ea typeface="Calibri" pitchFamily="34" charset="0"/>
                <a:cs typeface="Times New Roman" pitchFamily="18" charset="0"/>
              </a:rPr>
              <a:t> </a:t>
            </a:r>
            <a:r>
              <a:rPr lang="fr-FR" sz="2000" dirty="0" smtClean="0">
                <a:ea typeface="Calibri" pitchFamily="34" charset="0"/>
                <a:cs typeface="Times New Roman" pitchFamily="18" charset="0"/>
              </a:rPr>
              <a:t>dans les édifices </a:t>
            </a:r>
            <a:r>
              <a:rPr lang="fr-FR" sz="2000" dirty="0" err="1" smtClean="0">
                <a:ea typeface="Calibri" pitchFamily="34" charset="0"/>
                <a:cs typeface="Times New Roman" pitchFamily="18" charset="0"/>
              </a:rPr>
              <a:t>polyatomiques</a:t>
            </a:r>
            <a:r>
              <a:rPr lang="fr-FR" sz="2000" dirty="0" smtClean="0">
                <a:ea typeface="Calibri" pitchFamily="34" charset="0"/>
                <a:cs typeface="Times New Roman" pitchFamily="18" charset="0"/>
              </a:rPr>
              <a:t> :</a:t>
            </a:r>
            <a:endParaRPr lang="fr-FR" sz="2000" dirty="0"/>
          </a:p>
        </p:txBody>
      </p:sp>
      <p:sp>
        <p:nvSpPr>
          <p:cNvPr id="14" name="Rectangle 1"/>
          <p:cNvSpPr>
            <a:spLocks noChangeArrowheads="1"/>
          </p:cNvSpPr>
          <p:nvPr/>
        </p:nvSpPr>
        <p:spPr bwMode="auto">
          <a:xfrm>
            <a:off x="0" y="2675901"/>
            <a:ext cx="6232525" cy="784830"/>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400" b="1" i="1" u="sng" dirty="0">
                <a:latin typeface="Bookman Old Style" pitchFamily="18" charset="0"/>
                <a:ea typeface="Calibri" pitchFamily="34" charset="0"/>
                <a:cs typeface="Times New Roman" pitchFamily="18" charset="0"/>
              </a:rPr>
              <a:t>I- Liaison covalente localisée</a:t>
            </a:r>
            <a:endParaRPr lang="fr-FR" sz="24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Théorie de Lewis</a:t>
            </a:r>
            <a:endParaRPr lang="fr-FR" sz="3200" dirty="0">
              <a:latin typeface="Arial" pitchFamily="34" charset="0"/>
              <a:cs typeface="Arial" pitchFamily="34" charset="0"/>
            </a:endParaRPr>
          </a:p>
        </p:txBody>
      </p:sp>
      <p:sp>
        <p:nvSpPr>
          <p:cNvPr id="15" name="Text Box 3"/>
          <p:cNvSpPr txBox="1">
            <a:spLocks noChangeArrowheads="1"/>
          </p:cNvSpPr>
          <p:nvPr/>
        </p:nvSpPr>
        <p:spPr bwMode="auto">
          <a:xfrm>
            <a:off x="71438" y="3558852"/>
            <a:ext cx="8964612" cy="1323627"/>
          </a:xfrm>
          <a:prstGeom prst="rect">
            <a:avLst/>
          </a:prstGeom>
          <a:solidFill>
            <a:srgbClr val="FFFFFF"/>
          </a:solidFill>
          <a:ln w="19050">
            <a:solidFill>
              <a:srgbClr val="000000"/>
            </a:solidFill>
            <a:miter lim="800000"/>
            <a:headEnd/>
            <a:tailEnd/>
          </a:ln>
        </p:spPr>
        <p:txBody>
          <a:bodyPr/>
          <a:lstStyle/>
          <a:p>
            <a:pPr indent="449263" algn="just"/>
            <a:r>
              <a:rPr lang="fr-FR" sz="2000" dirty="0">
                <a:sym typeface="Wingdings 2" pitchFamily="18" charset="2"/>
              </a:rPr>
              <a:t></a:t>
            </a:r>
            <a:r>
              <a:rPr lang="fr-FR" sz="2000" dirty="0"/>
              <a:t> La stabilité particulière des molécules et des ions </a:t>
            </a:r>
            <a:r>
              <a:rPr lang="fr-FR" sz="2000" dirty="0" err="1"/>
              <a:t>polyatomiques</a:t>
            </a:r>
            <a:r>
              <a:rPr lang="fr-FR" sz="2000" dirty="0"/>
              <a:t> a pour origine la formation de liaisons covalentes entre les atomes, une </a:t>
            </a:r>
            <a:r>
              <a:rPr lang="fr-FR" sz="2000" b="1" i="1" u="sng" dirty="0">
                <a:sym typeface="Wingdings 2" pitchFamily="18" charset="2"/>
              </a:rPr>
              <a:t>liaison </a:t>
            </a:r>
            <a:r>
              <a:rPr lang="fr-FR" sz="2000" b="1" i="1" u="sng" dirty="0" smtClean="0">
                <a:sym typeface="Wingdings 2" pitchFamily="18" charset="2"/>
              </a:rPr>
              <a:t>COVALENTE</a:t>
            </a:r>
            <a:r>
              <a:rPr lang="fr-FR" sz="2000" dirty="0" smtClean="0">
                <a:sym typeface="Wingdings 2" pitchFamily="18" charset="2"/>
              </a:rPr>
              <a:t> correspondant </a:t>
            </a:r>
            <a:r>
              <a:rPr lang="fr-FR" sz="2000" dirty="0">
                <a:sym typeface="Wingdings 2" pitchFamily="18" charset="2"/>
              </a:rPr>
              <a:t>à </a:t>
            </a:r>
          </a:p>
          <a:p>
            <a:pPr indent="449263" eaLnBrk="0" hangingPunct="0"/>
            <a:endParaRPr lang="fr-FR" sz="1100" dirty="0">
              <a:latin typeface="Calibri" pitchFamily="34" charset="0"/>
              <a:ea typeface="Calibri" pitchFamily="34" charset="0"/>
              <a:cs typeface="Times New Roman" pitchFamily="18" charset="0"/>
              <a:sym typeface="Wingdings 2" pitchFamily="18" charset="2"/>
            </a:endParaRPr>
          </a:p>
        </p:txBody>
      </p:sp>
      <p:sp>
        <p:nvSpPr>
          <p:cNvPr id="17" name="ZoneTexte 10"/>
          <p:cNvSpPr txBox="1">
            <a:spLocks noChangeArrowheads="1"/>
          </p:cNvSpPr>
          <p:nvPr/>
        </p:nvSpPr>
        <p:spPr bwMode="auto">
          <a:xfrm>
            <a:off x="214313" y="4162400"/>
            <a:ext cx="8678167" cy="707886"/>
          </a:xfrm>
          <a:prstGeom prst="rect">
            <a:avLst/>
          </a:prstGeom>
          <a:noFill/>
          <a:ln w="9525">
            <a:noFill/>
            <a:miter lim="800000"/>
            <a:headEnd/>
            <a:tailEnd/>
          </a:ln>
        </p:spPr>
        <p:txBody>
          <a:bodyPr wrap="square">
            <a:spAutoFit/>
          </a:bodyPr>
          <a:lstStyle/>
          <a:p>
            <a:pPr algn="just"/>
            <a:r>
              <a:rPr lang="fr-FR" dirty="0"/>
              <a:t>                 </a:t>
            </a:r>
            <a:r>
              <a:rPr lang="fr-FR" dirty="0" smtClean="0"/>
              <a:t>               </a:t>
            </a:r>
            <a:r>
              <a:rPr lang="fr-FR" sz="2000" b="1" dirty="0" smtClean="0">
                <a:solidFill>
                  <a:srgbClr val="FF0000"/>
                </a:solidFill>
                <a:latin typeface="Arial" pitchFamily="34" charset="0"/>
                <a:cs typeface="Arial" pitchFamily="34" charset="0"/>
              </a:rPr>
              <a:t>la </a:t>
            </a:r>
            <a:r>
              <a:rPr lang="fr-FR" sz="2000" b="1" dirty="0">
                <a:solidFill>
                  <a:srgbClr val="FF0000"/>
                </a:solidFill>
                <a:latin typeface="Arial" pitchFamily="34" charset="0"/>
                <a:cs typeface="Arial" pitchFamily="34" charset="0"/>
              </a:rPr>
              <a:t>mise en commun de tout ou partie des électrons de valence de deux atomes (théorie de Lewis – 1916)</a:t>
            </a:r>
          </a:p>
        </p:txBody>
      </p:sp>
      <p:graphicFrame>
        <p:nvGraphicFramePr>
          <p:cNvPr id="18" name="Tableau 17"/>
          <p:cNvGraphicFramePr>
            <a:graphicFrameLocks noGrp="1"/>
          </p:cNvGraphicFramePr>
          <p:nvPr/>
        </p:nvGraphicFramePr>
        <p:xfrm>
          <a:off x="107504" y="5396366"/>
          <a:ext cx="8964488" cy="1371600"/>
        </p:xfrm>
        <a:graphic>
          <a:graphicData uri="http://schemas.openxmlformats.org/drawingml/2006/table">
            <a:tbl>
              <a:tblPr/>
              <a:tblGrid>
                <a:gridCol w="2808312"/>
                <a:gridCol w="2016224"/>
                <a:gridCol w="4139952"/>
              </a:tblGrid>
              <a:tr h="140780">
                <a:tc>
                  <a:txBody>
                    <a:bodyPr/>
                    <a:lstStyle/>
                    <a:p>
                      <a:pPr algn="ctr">
                        <a:spcAft>
                          <a:spcPts val="0"/>
                        </a:spcAft>
                      </a:pPr>
                      <a:r>
                        <a:rPr lang="fr-FR" sz="1800" b="1" dirty="0">
                          <a:latin typeface="Comic Sans MS"/>
                          <a:ea typeface="Arial Unicode MS"/>
                          <a:cs typeface="Calibri"/>
                        </a:rPr>
                        <a:t>Nombre d’électrons de valence partagés</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Arial Unicode MS"/>
                          <a:cs typeface="Calibri"/>
                        </a:rPr>
                        <a:t>Type de liaison covalente</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b="1" dirty="0" smtClean="0">
                        <a:latin typeface="Comic Sans MS"/>
                        <a:ea typeface="Arial Unicode MS"/>
                        <a:cs typeface="Calibri"/>
                      </a:endParaRPr>
                    </a:p>
                    <a:p>
                      <a:pPr algn="ctr">
                        <a:spcAft>
                          <a:spcPts val="0"/>
                        </a:spcAft>
                      </a:pPr>
                      <a:r>
                        <a:rPr lang="fr-FR" sz="1800" b="1" dirty="0" smtClean="0">
                          <a:latin typeface="Comic Sans MS"/>
                          <a:ea typeface="Arial Unicode MS"/>
                          <a:cs typeface="Calibri"/>
                        </a:rPr>
                        <a:t>Symbolisation</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2</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4</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dirty="0">
                          <a:latin typeface="Comic Sans MS"/>
                          <a:ea typeface="Arial Unicode MS"/>
                          <a:cs typeface="Calibri"/>
                        </a:rPr>
                        <a:t>6</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Text Box 1"/>
          <p:cNvSpPr txBox="1">
            <a:spLocks noChangeArrowheads="1"/>
          </p:cNvSpPr>
          <p:nvPr/>
        </p:nvSpPr>
        <p:spPr bwMode="auto">
          <a:xfrm>
            <a:off x="2915816" y="5877272"/>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simple             </a:t>
            </a:r>
            <a:r>
              <a:rPr kumimoji="0" lang="fr-FR" sz="2000" b="1" i="0" u="none" strike="noStrike" cap="none" normalizeH="0" baseline="0" dirty="0" smtClean="0">
                <a:ln>
                  <a:noFill/>
                </a:ln>
                <a:solidFill>
                  <a:srgbClr val="FF0000"/>
                </a:solidFill>
                <a:effectLst/>
                <a:latin typeface="Arial" pitchFamily="34" charset="0"/>
                <a:cs typeface="Arial" pitchFamily="34" charset="0"/>
              </a:rPr>
              <a:t>1 doublet liant </a:t>
            </a:r>
            <a:r>
              <a:rPr kumimoji="0" lang="fr-FR" sz="2000" b="0" i="0" u="none" strike="noStrike" cap="none" normalizeH="0" baseline="0" dirty="0" smtClean="0">
                <a:ln>
                  <a:noFill/>
                </a:ln>
                <a:solidFill>
                  <a:srgbClr val="002060"/>
                </a:solidFill>
                <a:effectLst/>
                <a:latin typeface="Arial" pitchFamily="34" charset="0"/>
                <a:cs typeface="Arial" pitchFamily="34" charset="0"/>
              </a:rPr>
              <a:t>(DL)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22" name="Text Box 1"/>
          <p:cNvSpPr txBox="1">
            <a:spLocks noChangeArrowheads="1"/>
          </p:cNvSpPr>
          <p:nvPr/>
        </p:nvSpPr>
        <p:spPr bwMode="auto">
          <a:xfrm>
            <a:off x="2915816" y="6165304"/>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2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grpSp>
        <p:nvGrpSpPr>
          <p:cNvPr id="20" name="Groupe 19"/>
          <p:cNvGrpSpPr/>
          <p:nvPr/>
        </p:nvGrpSpPr>
        <p:grpSpPr>
          <a:xfrm>
            <a:off x="2915816" y="6453336"/>
            <a:ext cx="6228184" cy="360040"/>
            <a:chOff x="2915816" y="6453336"/>
            <a:chExt cx="6228184" cy="360040"/>
          </a:xfrm>
        </p:grpSpPr>
        <p:sp>
          <p:nvSpPr>
            <p:cNvPr id="23" name="Text Box 1"/>
            <p:cNvSpPr txBox="1">
              <a:spLocks noChangeArrowheads="1"/>
            </p:cNvSpPr>
            <p:nvPr/>
          </p:nvSpPr>
          <p:spPr bwMode="auto">
            <a:xfrm>
              <a:off x="2915816" y="6453336"/>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triple             </a:t>
              </a:r>
              <a:r>
                <a:rPr kumimoji="0" lang="fr-FR" sz="2000" b="1" i="0" u="none" strike="noStrike" cap="none" normalizeH="0" baseline="0" dirty="0" smtClean="0">
                  <a:ln>
                    <a:noFill/>
                  </a:ln>
                  <a:solidFill>
                    <a:srgbClr val="FF0000"/>
                  </a:solidFill>
                  <a:effectLst/>
                  <a:latin typeface="Arial" pitchFamily="34" charset="0"/>
                  <a:cs typeface="Arial" pitchFamily="34" charset="0"/>
                </a:rPr>
                <a:t>3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cxnSp>
          <p:nvCxnSpPr>
            <p:cNvPr id="25" name="Connecteur droit 24"/>
            <p:cNvCxnSpPr/>
            <p:nvPr/>
          </p:nvCxnSpPr>
          <p:spPr>
            <a:xfrm>
              <a:off x="7884368" y="6561727"/>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433"/>
                                        </p:tgtEl>
                                        <p:attrNameLst>
                                          <p:attrName>style.visibility</p:attrName>
                                        </p:attrNameLst>
                                      </p:cBhvr>
                                      <p:to>
                                        <p:strVal val="visible"/>
                                      </p:to>
                                    </p:set>
                                    <p:animEffect transition="in" filter="wipe(left)">
                                      <p:cBhvr>
                                        <p:cTn id="64" dur="500"/>
                                        <p:tgtEl>
                                          <p:spTgt spid="184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10" grpId="0" animBg="1"/>
      <p:bldP spid="11" grpId="0" animBg="1"/>
      <p:bldP spid="12" grpId="0" animBg="1"/>
      <p:bldP spid="13" grpId="0"/>
      <p:bldP spid="14" grpId="0"/>
      <p:bldP spid="15" grpId="0" animBg="1"/>
      <p:bldP spid="17" grpId="0"/>
      <p:bldP spid="18433"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5406"/>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 Liaison 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4213" y="1383432"/>
            <a:ext cx="3171825" cy="533400"/>
          </a:xfrm>
          <a:prstGeom prst="rect">
            <a:avLst/>
          </a:prstGeom>
          <a:noFill/>
          <a:ln w="9525">
            <a:noFill/>
            <a:miter lim="800000"/>
            <a:headEnd/>
            <a:tailEnd/>
          </a:ln>
        </p:spPr>
      </p:pic>
      <p:sp>
        <p:nvSpPr>
          <p:cNvPr id="6" name="Forme libre 5"/>
          <p:cNvSpPr/>
          <p:nvPr/>
        </p:nvSpPr>
        <p:spPr>
          <a:xfrm rot="4927779" flipH="1">
            <a:off x="1614488" y="1057994"/>
            <a:ext cx="446088"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10614" flipH="1">
            <a:off x="2897981" y="1222301"/>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8" name="Connecteur droit avec flèche 7"/>
          <p:cNvCxnSpPr/>
          <p:nvPr/>
        </p:nvCxnSpPr>
        <p:spPr>
          <a:xfrm>
            <a:off x="4140200" y="167076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AutoShape 3"/>
          <p:cNvSpPr>
            <a:spLocks/>
          </p:cNvSpPr>
          <p:nvPr/>
        </p:nvSpPr>
        <p:spPr bwMode="auto">
          <a:xfrm>
            <a:off x="684213" y="1107207"/>
            <a:ext cx="142875" cy="804862"/>
          </a:xfrm>
          <a:prstGeom prst="leftBracket">
            <a:avLst>
              <a:gd name="adj" fmla="val 13353"/>
            </a:avLst>
          </a:prstGeom>
          <a:noFill/>
          <a:ln w="19050">
            <a:solidFill>
              <a:srgbClr val="000000"/>
            </a:solidFill>
            <a:round/>
            <a:headEnd/>
            <a:tailEnd/>
          </a:ln>
        </p:spPr>
        <p:txBody>
          <a:bodyPr/>
          <a:lstStyle/>
          <a:p>
            <a:endParaRPr lang="fr-FR"/>
          </a:p>
        </p:txBody>
      </p:sp>
      <p:sp>
        <p:nvSpPr>
          <p:cNvPr id="10" name="AutoShape 2"/>
          <p:cNvSpPr>
            <a:spLocks/>
          </p:cNvSpPr>
          <p:nvPr/>
        </p:nvSpPr>
        <p:spPr bwMode="auto">
          <a:xfrm flipH="1">
            <a:off x="8748713" y="1107207"/>
            <a:ext cx="144462" cy="792162"/>
          </a:xfrm>
          <a:prstGeom prst="leftBracket">
            <a:avLst>
              <a:gd name="adj" fmla="val 16019"/>
            </a:avLst>
          </a:prstGeom>
          <a:noFill/>
          <a:ln w="19050">
            <a:solidFill>
              <a:srgbClr val="000000"/>
            </a:solidFill>
            <a:round/>
            <a:headEnd/>
            <a:tailEnd/>
          </a:ln>
        </p:spPr>
        <p:txBody>
          <a:bodyPr/>
          <a:lstStyle/>
          <a:p>
            <a:endParaRPr lang="fr-FR"/>
          </a:p>
        </p:txBody>
      </p:sp>
      <p:pic>
        <p:nvPicPr>
          <p:cNvPr id="11" name="Picture 5"/>
          <p:cNvPicPr>
            <a:picLocks noChangeAspect="1" noChangeArrowheads="1"/>
          </p:cNvPicPr>
          <p:nvPr/>
        </p:nvPicPr>
        <p:blipFill>
          <a:blip r:embed="rId3" cstate="print"/>
          <a:srcRect/>
          <a:stretch>
            <a:fillRect/>
          </a:stretch>
        </p:blipFill>
        <p:spPr bwMode="auto">
          <a:xfrm>
            <a:off x="4859338" y="1094507"/>
            <a:ext cx="3810000" cy="790575"/>
          </a:xfrm>
          <a:prstGeom prst="rect">
            <a:avLst/>
          </a:prstGeom>
          <a:noFill/>
          <a:ln w="9525">
            <a:noFill/>
            <a:miter lim="800000"/>
            <a:headEnd/>
            <a:tailEnd/>
          </a:ln>
        </p:spPr>
      </p:pic>
      <p:sp>
        <p:nvSpPr>
          <p:cNvPr id="12" name="Rectangle 11"/>
          <p:cNvSpPr/>
          <p:nvPr/>
        </p:nvSpPr>
        <p:spPr>
          <a:xfrm>
            <a:off x="0" y="3704208"/>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13" name="Picture 6"/>
          <p:cNvPicPr>
            <a:picLocks noChangeAspect="1" noChangeArrowheads="1"/>
          </p:cNvPicPr>
          <p:nvPr/>
        </p:nvPicPr>
        <p:blipFill>
          <a:blip r:embed="rId4" cstate="print"/>
          <a:srcRect/>
          <a:stretch>
            <a:fillRect/>
          </a:stretch>
        </p:blipFill>
        <p:spPr bwMode="auto">
          <a:xfrm>
            <a:off x="1116013" y="4472558"/>
            <a:ext cx="2362200" cy="552450"/>
          </a:xfrm>
          <a:prstGeom prst="rect">
            <a:avLst/>
          </a:prstGeom>
          <a:noFill/>
          <a:ln w="9525">
            <a:noFill/>
            <a:miter lim="800000"/>
            <a:headEnd/>
            <a:tailEnd/>
          </a:ln>
        </p:spPr>
      </p:pic>
      <p:sp>
        <p:nvSpPr>
          <p:cNvPr id="14" name="Forme libre 13"/>
          <p:cNvSpPr/>
          <p:nvPr/>
        </p:nvSpPr>
        <p:spPr>
          <a:xfrm rot="6217665" flipH="1">
            <a:off x="1593850" y="4263008"/>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4210614" flipH="1">
            <a:off x="2624931" y="4376515"/>
            <a:ext cx="385763" cy="29210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6" name="Connecteur droit avec flèche 15"/>
          <p:cNvCxnSpPr/>
          <p:nvPr/>
        </p:nvCxnSpPr>
        <p:spPr>
          <a:xfrm>
            <a:off x="3779838" y="4761483"/>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AutoShape 3"/>
          <p:cNvSpPr>
            <a:spLocks/>
          </p:cNvSpPr>
          <p:nvPr/>
        </p:nvSpPr>
        <p:spPr bwMode="auto">
          <a:xfrm>
            <a:off x="719138" y="4143946"/>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18" name="AutoShape 2"/>
          <p:cNvSpPr>
            <a:spLocks/>
          </p:cNvSpPr>
          <p:nvPr/>
        </p:nvSpPr>
        <p:spPr bwMode="auto">
          <a:xfrm flipH="1">
            <a:off x="7524750" y="4136008"/>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19" name="Picture 7"/>
          <p:cNvPicPr>
            <a:picLocks noChangeAspect="1" noChangeArrowheads="1"/>
          </p:cNvPicPr>
          <p:nvPr/>
        </p:nvPicPr>
        <p:blipFill>
          <a:blip r:embed="rId5" cstate="print"/>
          <a:srcRect/>
          <a:stretch>
            <a:fillRect/>
          </a:stretch>
        </p:blipFill>
        <p:spPr bwMode="auto">
          <a:xfrm>
            <a:off x="4716463" y="4185221"/>
            <a:ext cx="2562225" cy="819150"/>
          </a:xfrm>
          <a:prstGeom prst="rect">
            <a:avLst/>
          </a:prstGeom>
          <a:noFill/>
          <a:ln w="9525">
            <a:noFill/>
            <a:miter lim="800000"/>
            <a:headEnd/>
            <a:tailEnd/>
          </a:ln>
        </p:spPr>
      </p:pic>
      <p:pic>
        <p:nvPicPr>
          <p:cNvPr id="23" name="Picture 4"/>
          <p:cNvPicPr>
            <a:picLocks noChangeAspect="1" noChangeArrowheads="1"/>
          </p:cNvPicPr>
          <p:nvPr/>
        </p:nvPicPr>
        <p:blipFill>
          <a:blip r:embed="rId6" cstate="print"/>
          <a:srcRect/>
          <a:stretch>
            <a:fillRect/>
          </a:stretch>
        </p:blipFill>
        <p:spPr bwMode="auto">
          <a:xfrm>
            <a:off x="1403350" y="5796111"/>
            <a:ext cx="2352675" cy="695325"/>
          </a:xfrm>
          <a:prstGeom prst="rect">
            <a:avLst/>
          </a:prstGeom>
          <a:noFill/>
          <a:ln w="9525">
            <a:noFill/>
            <a:miter lim="800000"/>
            <a:headEnd/>
            <a:tailEnd/>
          </a:ln>
        </p:spPr>
      </p:pic>
      <p:pic>
        <p:nvPicPr>
          <p:cNvPr id="24" name="Picture 7"/>
          <p:cNvPicPr>
            <a:picLocks noChangeAspect="1" noChangeArrowheads="1"/>
          </p:cNvPicPr>
          <p:nvPr/>
        </p:nvPicPr>
        <p:blipFill>
          <a:blip r:embed="rId7" cstate="print"/>
          <a:srcRect/>
          <a:stretch>
            <a:fillRect/>
          </a:stretch>
        </p:blipFill>
        <p:spPr bwMode="auto">
          <a:xfrm>
            <a:off x="4932363" y="5711974"/>
            <a:ext cx="2371725" cy="800100"/>
          </a:xfrm>
          <a:prstGeom prst="rect">
            <a:avLst/>
          </a:prstGeom>
          <a:noFill/>
          <a:ln w="9525">
            <a:noFill/>
            <a:miter lim="800000"/>
            <a:headEnd/>
            <a:tailEnd/>
          </a:ln>
        </p:spPr>
      </p:pic>
      <p:sp>
        <p:nvSpPr>
          <p:cNvPr id="28" name="Rectangle 27"/>
          <p:cNvSpPr/>
          <p:nvPr/>
        </p:nvSpPr>
        <p:spPr>
          <a:xfrm>
            <a:off x="0" y="532032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29" name="Connecteur droit avec flèche 28"/>
          <p:cNvCxnSpPr/>
          <p:nvPr/>
        </p:nvCxnSpPr>
        <p:spPr>
          <a:xfrm>
            <a:off x="4067175" y="633744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utoShape 3"/>
          <p:cNvSpPr>
            <a:spLocks/>
          </p:cNvSpPr>
          <p:nvPr/>
        </p:nvSpPr>
        <p:spPr bwMode="auto">
          <a:xfrm>
            <a:off x="1006475" y="585484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31" name="AutoShape 2"/>
          <p:cNvSpPr>
            <a:spLocks/>
          </p:cNvSpPr>
          <p:nvPr/>
        </p:nvSpPr>
        <p:spPr bwMode="auto">
          <a:xfrm flipH="1">
            <a:off x="7812088" y="592787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33" name="Forme libre 32"/>
          <p:cNvSpPr/>
          <p:nvPr/>
        </p:nvSpPr>
        <p:spPr>
          <a:xfrm rot="6217665" flipH="1">
            <a:off x="1812925" y="5780133"/>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 name="Rectangle 33"/>
          <p:cNvSpPr/>
          <p:nvPr/>
        </p:nvSpPr>
        <p:spPr>
          <a:xfrm>
            <a:off x="0" y="2217316"/>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 </a:t>
            </a:r>
            <a:r>
              <a:rPr lang="fr-FR" sz="2000" dirty="0" smtClean="0">
                <a:latin typeface="Arial" charset="0"/>
                <a:cs typeface="Arial" charset="0"/>
              </a:rPr>
              <a:t> </a:t>
            </a:r>
            <a:r>
              <a:rPr lang="fr-FR" sz="2000" dirty="0">
                <a:latin typeface="Arial" charset="0"/>
                <a:cs typeface="Arial" charset="0"/>
              </a:rPr>
              <a:t>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pic>
        <p:nvPicPr>
          <p:cNvPr id="35" name="Picture 2"/>
          <p:cNvPicPr>
            <a:picLocks noChangeAspect="1" noChangeArrowheads="1"/>
          </p:cNvPicPr>
          <p:nvPr/>
        </p:nvPicPr>
        <p:blipFill>
          <a:blip r:embed="rId8" cstate="print"/>
          <a:srcRect/>
          <a:stretch>
            <a:fillRect/>
          </a:stretch>
        </p:blipFill>
        <p:spPr bwMode="auto">
          <a:xfrm>
            <a:off x="1258888" y="2685802"/>
            <a:ext cx="2447925" cy="666750"/>
          </a:xfrm>
          <a:prstGeom prst="rect">
            <a:avLst/>
          </a:prstGeom>
          <a:noFill/>
          <a:ln w="9525">
            <a:noFill/>
            <a:miter lim="800000"/>
            <a:headEnd/>
            <a:tailEnd/>
          </a:ln>
        </p:spPr>
      </p:pic>
      <p:pic>
        <p:nvPicPr>
          <p:cNvPr id="36" name="Picture 3"/>
          <p:cNvPicPr>
            <a:picLocks noChangeAspect="1" noChangeArrowheads="1"/>
          </p:cNvPicPr>
          <p:nvPr/>
        </p:nvPicPr>
        <p:blipFill>
          <a:blip r:embed="rId9" cstate="print"/>
          <a:srcRect/>
          <a:stretch>
            <a:fillRect/>
          </a:stretch>
        </p:blipFill>
        <p:spPr bwMode="auto">
          <a:xfrm>
            <a:off x="4643438" y="2638177"/>
            <a:ext cx="2838450" cy="695325"/>
          </a:xfrm>
          <a:prstGeom prst="rect">
            <a:avLst/>
          </a:prstGeom>
          <a:noFill/>
          <a:ln w="9525">
            <a:noFill/>
            <a:miter lim="800000"/>
            <a:headEnd/>
            <a:tailEnd/>
          </a:ln>
        </p:spPr>
      </p:pic>
      <p:cxnSp>
        <p:nvCxnSpPr>
          <p:cNvPr id="37" name="Connecteur droit avec flèche 36"/>
          <p:cNvCxnSpPr/>
          <p:nvPr/>
        </p:nvCxnSpPr>
        <p:spPr>
          <a:xfrm>
            <a:off x="3995738" y="3166814"/>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AutoShape 3"/>
          <p:cNvSpPr>
            <a:spLocks/>
          </p:cNvSpPr>
          <p:nvPr/>
        </p:nvSpPr>
        <p:spPr bwMode="auto">
          <a:xfrm>
            <a:off x="935038" y="2685802"/>
            <a:ext cx="107950" cy="755650"/>
          </a:xfrm>
          <a:prstGeom prst="leftBracket">
            <a:avLst>
              <a:gd name="adj" fmla="val 13384"/>
            </a:avLst>
          </a:prstGeom>
          <a:noFill/>
          <a:ln w="19050">
            <a:solidFill>
              <a:srgbClr val="000000"/>
            </a:solidFill>
            <a:round/>
            <a:headEnd/>
            <a:tailEnd/>
          </a:ln>
        </p:spPr>
        <p:txBody>
          <a:bodyPr/>
          <a:lstStyle/>
          <a:p>
            <a:endParaRPr lang="fr-FR"/>
          </a:p>
        </p:txBody>
      </p:sp>
      <p:sp>
        <p:nvSpPr>
          <p:cNvPr id="39" name="AutoShape 2"/>
          <p:cNvSpPr>
            <a:spLocks/>
          </p:cNvSpPr>
          <p:nvPr/>
        </p:nvSpPr>
        <p:spPr bwMode="auto">
          <a:xfrm flipH="1">
            <a:off x="7596188" y="2720727"/>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40" name="Forme libre 39"/>
          <p:cNvSpPr/>
          <p:nvPr/>
        </p:nvSpPr>
        <p:spPr>
          <a:xfrm rot="4927779" flipH="1">
            <a:off x="2093913" y="2563943"/>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par>
                          <p:cTn id="91" fill="hold">
                            <p:stCondLst>
                              <p:cond delay="2500"/>
                            </p:stCondLst>
                            <p:childTnLst>
                              <p:par>
                                <p:cTn id="92" presetID="22" presetClass="entr" presetSubtype="8"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P spid="28" grpId="0" animBg="1"/>
      <p:bldP spid="30" grpId="0" animBg="1"/>
      <p:bldP spid="31" grpId="0" animBg="1"/>
      <p:bldP spid="34"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403350" y="2180781"/>
            <a:ext cx="2352675" cy="69532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932363" y="2096644"/>
            <a:ext cx="2371725" cy="800100"/>
          </a:xfrm>
          <a:prstGeom prst="rect">
            <a:avLst/>
          </a:prstGeom>
          <a:noFill/>
          <a:ln w="9525">
            <a:noFill/>
            <a:miter lim="800000"/>
            <a:headEnd/>
            <a:tailEnd/>
          </a:ln>
        </p:spPr>
      </p:pic>
      <p:sp>
        <p:nvSpPr>
          <p:cNvPr id="10" name="Rectangle 9"/>
          <p:cNvSpPr/>
          <p:nvPr/>
        </p:nvSpPr>
        <p:spPr>
          <a:xfrm>
            <a:off x="0" y="170499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11" name="Connecteur droit avec flèche 10"/>
          <p:cNvCxnSpPr/>
          <p:nvPr/>
        </p:nvCxnSpPr>
        <p:spPr>
          <a:xfrm>
            <a:off x="4067175" y="272211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utoShape 3"/>
          <p:cNvSpPr>
            <a:spLocks/>
          </p:cNvSpPr>
          <p:nvPr/>
        </p:nvSpPr>
        <p:spPr bwMode="auto">
          <a:xfrm>
            <a:off x="1006475" y="223951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13" name="AutoShape 2"/>
          <p:cNvSpPr>
            <a:spLocks/>
          </p:cNvSpPr>
          <p:nvPr/>
        </p:nvSpPr>
        <p:spPr bwMode="auto">
          <a:xfrm flipH="1">
            <a:off x="7812088" y="231254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15" name="Forme libre 14"/>
          <p:cNvSpPr/>
          <p:nvPr/>
        </p:nvSpPr>
        <p:spPr>
          <a:xfrm rot="6217665" flipH="1">
            <a:off x="1812925" y="2185166"/>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Rectangle 1"/>
          <p:cNvSpPr>
            <a:spLocks noChangeArrowheads="1"/>
          </p:cNvSpPr>
          <p:nvPr/>
        </p:nvSpPr>
        <p:spPr bwMode="auto">
          <a:xfrm>
            <a:off x="0" y="3346337"/>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17" name="Text Box 1"/>
          <p:cNvSpPr txBox="1">
            <a:spLocks noChangeArrowheads="1"/>
          </p:cNvSpPr>
          <p:nvPr/>
        </p:nvSpPr>
        <p:spPr bwMode="auto">
          <a:xfrm>
            <a:off x="107950" y="3767054"/>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14"/>
          <p:cNvSpPr>
            <a:spLocks noChangeArrowheads="1"/>
          </p:cNvSpPr>
          <p:nvPr/>
        </p:nvSpPr>
        <p:spPr bwMode="auto">
          <a:xfrm>
            <a:off x="119525" y="4463104"/>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19" name="Rectangle 14"/>
          <p:cNvSpPr>
            <a:spLocks noChangeArrowheads="1"/>
          </p:cNvSpPr>
          <p:nvPr/>
        </p:nvSpPr>
        <p:spPr bwMode="auto">
          <a:xfrm>
            <a:off x="107950" y="4860179"/>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endParaRPr lang="fr-FR" dirty="0">
              <a:solidFill>
                <a:schemeClr val="tx2">
                  <a:lumMod val="50000"/>
                </a:schemeClr>
              </a:solidFill>
              <a:latin typeface="Arial" charset="0"/>
              <a:cs typeface="Arial" charset="0"/>
            </a:endParaRPr>
          </a:p>
        </p:txBody>
      </p:sp>
      <p:sp>
        <p:nvSpPr>
          <p:cNvPr id="20" name="Rectangle 14"/>
          <p:cNvSpPr>
            <a:spLocks noChangeArrowheads="1"/>
          </p:cNvSpPr>
          <p:nvPr/>
        </p:nvSpPr>
        <p:spPr bwMode="auto">
          <a:xfrm>
            <a:off x="107950" y="5673442"/>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sp>
        <p:nvSpPr>
          <p:cNvPr id="22" name="Rectangle 21"/>
          <p:cNvSpPr/>
          <p:nvPr/>
        </p:nvSpPr>
        <p:spPr>
          <a:xfrm>
            <a:off x="0" y="116632"/>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24" name="Picture 6"/>
          <p:cNvPicPr>
            <a:picLocks noChangeAspect="1" noChangeArrowheads="1"/>
          </p:cNvPicPr>
          <p:nvPr/>
        </p:nvPicPr>
        <p:blipFill>
          <a:blip r:embed="rId4" cstate="print"/>
          <a:srcRect/>
          <a:stretch>
            <a:fillRect/>
          </a:stretch>
        </p:blipFill>
        <p:spPr bwMode="auto">
          <a:xfrm>
            <a:off x="1116013" y="884982"/>
            <a:ext cx="2362200" cy="552450"/>
          </a:xfrm>
          <a:prstGeom prst="rect">
            <a:avLst/>
          </a:prstGeom>
          <a:noFill/>
          <a:ln w="9525">
            <a:noFill/>
            <a:miter lim="800000"/>
            <a:headEnd/>
            <a:tailEnd/>
          </a:ln>
        </p:spPr>
      </p:pic>
      <p:sp>
        <p:nvSpPr>
          <p:cNvPr id="25" name="Forme libre 24"/>
          <p:cNvSpPr/>
          <p:nvPr/>
        </p:nvSpPr>
        <p:spPr>
          <a:xfrm rot="6217665" flipH="1">
            <a:off x="1593850" y="675432"/>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6" name="Connecteur droit avec flèche 25"/>
          <p:cNvCxnSpPr/>
          <p:nvPr/>
        </p:nvCxnSpPr>
        <p:spPr>
          <a:xfrm>
            <a:off x="3779838" y="1173907"/>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AutoShape 3"/>
          <p:cNvSpPr>
            <a:spLocks/>
          </p:cNvSpPr>
          <p:nvPr/>
        </p:nvSpPr>
        <p:spPr bwMode="auto">
          <a:xfrm>
            <a:off x="719138" y="556370"/>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28" name="AutoShape 2"/>
          <p:cNvSpPr>
            <a:spLocks/>
          </p:cNvSpPr>
          <p:nvPr/>
        </p:nvSpPr>
        <p:spPr bwMode="auto">
          <a:xfrm flipH="1">
            <a:off x="7524750" y="548432"/>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29" name="Picture 7"/>
          <p:cNvPicPr>
            <a:picLocks noChangeAspect="1" noChangeArrowheads="1"/>
          </p:cNvPicPr>
          <p:nvPr/>
        </p:nvPicPr>
        <p:blipFill>
          <a:blip r:embed="rId5" cstate="print"/>
          <a:srcRect/>
          <a:stretch>
            <a:fillRect/>
          </a:stretch>
        </p:blipFill>
        <p:spPr bwMode="auto">
          <a:xfrm>
            <a:off x="4716463" y="597645"/>
            <a:ext cx="2562225"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384"/>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3" name="Text Box 1"/>
          <p:cNvSpPr txBox="1">
            <a:spLocks noChangeArrowheads="1"/>
          </p:cNvSpPr>
          <p:nvPr/>
        </p:nvSpPr>
        <p:spPr bwMode="auto">
          <a:xfrm>
            <a:off x="107950" y="393333"/>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4" name="Rectangle 14"/>
          <p:cNvSpPr>
            <a:spLocks noChangeArrowheads="1"/>
          </p:cNvSpPr>
          <p:nvPr/>
        </p:nvSpPr>
        <p:spPr bwMode="auto">
          <a:xfrm>
            <a:off x="119525" y="1089383"/>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5" name="Rectangle 14"/>
          <p:cNvSpPr>
            <a:spLocks noChangeArrowheads="1"/>
          </p:cNvSpPr>
          <p:nvPr/>
        </p:nvSpPr>
        <p:spPr bwMode="auto">
          <a:xfrm>
            <a:off x="107950" y="1486458"/>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endParaRPr lang="fr-FR" dirty="0">
              <a:solidFill>
                <a:schemeClr val="tx2">
                  <a:lumMod val="50000"/>
                </a:schemeClr>
              </a:solidFill>
              <a:latin typeface="Arial" charset="0"/>
              <a:cs typeface="Arial" charset="0"/>
            </a:endParaRPr>
          </a:p>
        </p:txBody>
      </p:sp>
      <p:sp>
        <p:nvSpPr>
          <p:cNvPr id="6" name="Rectangle 14"/>
          <p:cNvSpPr>
            <a:spLocks noChangeArrowheads="1"/>
          </p:cNvSpPr>
          <p:nvPr/>
        </p:nvSpPr>
        <p:spPr bwMode="auto">
          <a:xfrm>
            <a:off x="107950" y="2299721"/>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pic>
        <p:nvPicPr>
          <p:cNvPr id="7" name="Image 6"/>
          <p:cNvPicPr/>
          <p:nvPr/>
        </p:nvPicPr>
        <p:blipFill>
          <a:blip r:embed="rId2" cstate="print"/>
          <a:srcRect r="39622"/>
          <a:stretch>
            <a:fillRect/>
          </a:stretch>
        </p:blipFill>
        <p:spPr bwMode="auto">
          <a:xfrm>
            <a:off x="395536" y="3356992"/>
            <a:ext cx="3928302" cy="1440160"/>
          </a:xfrm>
          <a:prstGeom prst="rect">
            <a:avLst/>
          </a:prstGeom>
          <a:noFill/>
          <a:ln w="9525">
            <a:noFill/>
            <a:miter lim="800000"/>
            <a:headEnd/>
            <a:tailEnd/>
          </a:ln>
        </p:spPr>
      </p:pic>
      <p:sp>
        <p:nvSpPr>
          <p:cNvPr id="8" name="Rectangle 2"/>
          <p:cNvSpPr>
            <a:spLocks noChangeArrowheads="1"/>
          </p:cNvSpPr>
          <p:nvPr/>
        </p:nvSpPr>
        <p:spPr bwMode="auto">
          <a:xfrm>
            <a:off x="-26422" y="3006645"/>
            <a:ext cx="2969083"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1</a:t>
            </a:r>
            <a:r>
              <a:rPr lang="fr-FR" sz="2000" i="1" dirty="0">
                <a:latin typeface="Times New Roman" pitchFamily="18" charset="0"/>
                <a:ea typeface="Calibri" pitchFamily="34" charset="0"/>
                <a:cs typeface="Times New Roman" pitchFamily="18" charset="0"/>
                <a:sym typeface="Wingdings" pitchFamily="2" charset="2"/>
              </a:rPr>
              <a:t> : le méthanal</a:t>
            </a:r>
            <a:endParaRPr lang="fr-FR" sz="2000" dirty="0">
              <a:latin typeface="Times New Roman" pitchFamily="18" charset="0"/>
              <a:ea typeface="Calibri" pitchFamily="34" charset="0"/>
              <a:cs typeface="Times New Roman" pitchFamily="18" charset="0"/>
              <a:sym typeface="Wingdings" pitchFamily="2" charset="2"/>
            </a:endParaRPr>
          </a:p>
        </p:txBody>
      </p:sp>
      <p:sp>
        <p:nvSpPr>
          <p:cNvPr id="9" name="AutoShape 4"/>
          <p:cNvSpPr>
            <a:spLocks/>
          </p:cNvSpPr>
          <p:nvPr/>
        </p:nvSpPr>
        <p:spPr bwMode="auto">
          <a:xfrm>
            <a:off x="251520" y="3356992"/>
            <a:ext cx="144462" cy="1441450"/>
          </a:xfrm>
          <a:prstGeom prst="leftBracket">
            <a:avLst>
              <a:gd name="adj" fmla="val 11364"/>
            </a:avLst>
          </a:prstGeom>
          <a:noFill/>
          <a:ln w="19050">
            <a:solidFill>
              <a:srgbClr val="000000"/>
            </a:solidFill>
            <a:round/>
            <a:headEnd/>
            <a:tailEnd/>
          </a:ln>
        </p:spPr>
        <p:txBody>
          <a:bodyPr/>
          <a:lstStyle/>
          <a:p>
            <a:endParaRPr lang="fr-FR"/>
          </a:p>
        </p:txBody>
      </p:sp>
      <p:sp>
        <p:nvSpPr>
          <p:cNvPr id="10" name="AutoShape 4"/>
          <p:cNvSpPr>
            <a:spLocks/>
          </p:cNvSpPr>
          <p:nvPr/>
        </p:nvSpPr>
        <p:spPr bwMode="auto">
          <a:xfrm flipH="1">
            <a:off x="4355976" y="3356992"/>
            <a:ext cx="142875" cy="1441450"/>
          </a:xfrm>
          <a:prstGeom prst="leftBracket">
            <a:avLst>
              <a:gd name="adj" fmla="val 11490"/>
            </a:avLst>
          </a:prstGeom>
          <a:noFill/>
          <a:ln w="19050">
            <a:solidFill>
              <a:srgbClr val="000000"/>
            </a:solidFill>
            <a:round/>
            <a:headEnd/>
            <a:tailEnd/>
          </a:ln>
        </p:spPr>
        <p:txBody>
          <a:bodyPr/>
          <a:lstStyle/>
          <a:p>
            <a:endParaRPr lang="fr-FR"/>
          </a:p>
        </p:txBody>
      </p:sp>
      <p:sp>
        <p:nvSpPr>
          <p:cNvPr id="11" name="Forme libre 10"/>
          <p:cNvSpPr/>
          <p:nvPr/>
        </p:nvSpPr>
        <p:spPr>
          <a:xfrm rot="7484702">
            <a:off x="739452" y="3533514"/>
            <a:ext cx="333375" cy="4857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Lst>
            <a:ahLst/>
            <a:cxnLst>
              <a:cxn ang="0">
                <a:pos x="connsiteX0" y="connsiteY0"/>
              </a:cxn>
              <a:cxn ang="0">
                <a:pos x="connsiteX1" y="connsiteY1"/>
              </a:cxn>
              <a:cxn ang="0">
                <a:pos x="connsiteX2" y="connsiteY2"/>
              </a:cxn>
              <a:cxn ang="0">
                <a:pos x="connsiteX3" y="connsiteY3"/>
              </a:cxn>
            </a:cxnLst>
            <a:rect l="l" t="t" r="r" b="b"/>
            <a:pathLst>
              <a:path w="390541" h="317318">
                <a:moveTo>
                  <a:pt x="0" y="209241"/>
                </a:moveTo>
                <a:cubicBezTo>
                  <a:pt x="35796" y="209266"/>
                  <a:pt x="266798" y="317318"/>
                  <a:pt x="328669" y="312717"/>
                </a:cubicBezTo>
                <a:cubicBezTo>
                  <a:pt x="390540" y="308116"/>
                  <a:pt x="384668" y="233755"/>
                  <a:pt x="371224" y="181636"/>
                </a:cubicBezTo>
                <a:cubicBezTo>
                  <a:pt x="357780" y="129517"/>
                  <a:pt x="264412" y="57189"/>
                  <a:pt x="24800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Rectangle 5"/>
          <p:cNvSpPr>
            <a:spLocks noChangeArrowheads="1"/>
          </p:cNvSpPr>
          <p:nvPr/>
        </p:nvSpPr>
        <p:spPr bwMode="auto">
          <a:xfrm>
            <a:off x="5004048" y="3429000"/>
            <a:ext cx="3888681" cy="1323439"/>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charset="0"/>
                <a:cs typeface="Arial" charset="0"/>
              </a:rPr>
              <a:t>Seule la </a:t>
            </a:r>
            <a:r>
              <a:rPr lang="fr-FR" sz="2000" b="1" u="sng" dirty="0" smtClean="0">
                <a:solidFill>
                  <a:schemeClr val="tx2">
                    <a:lumMod val="50000"/>
                  </a:schemeClr>
                </a:solidFill>
                <a:latin typeface="Arial" charset="0"/>
                <a:cs typeface="Arial" charset="0"/>
              </a:rPr>
              <a:t>2</a:t>
            </a:r>
            <a:r>
              <a:rPr lang="fr-FR" sz="2000" b="1" u="sng" baseline="30000" dirty="0" smtClean="0">
                <a:solidFill>
                  <a:schemeClr val="tx2">
                    <a:lumMod val="50000"/>
                  </a:schemeClr>
                </a:solidFill>
                <a:latin typeface="Arial" charset="0"/>
                <a:cs typeface="Arial" charset="0"/>
              </a:rPr>
              <a:t>ème</a:t>
            </a:r>
            <a:r>
              <a:rPr lang="fr-FR" sz="2000" b="1" u="sng" dirty="0" smtClean="0">
                <a:solidFill>
                  <a:schemeClr val="tx2">
                    <a:lumMod val="50000"/>
                  </a:schemeClr>
                </a:solidFill>
                <a:latin typeface="Arial" charset="0"/>
                <a:cs typeface="Arial" charset="0"/>
              </a:rPr>
              <a:t> </a:t>
            </a:r>
            <a:r>
              <a:rPr lang="fr-FR" sz="2000" b="1" u="sng" dirty="0">
                <a:solidFill>
                  <a:schemeClr val="tx2">
                    <a:lumMod val="50000"/>
                  </a:schemeClr>
                </a:solidFill>
                <a:latin typeface="Arial" charset="0"/>
                <a:cs typeface="Arial" charset="0"/>
              </a:rPr>
              <a:t>forme</a:t>
            </a:r>
            <a:r>
              <a:rPr lang="fr-FR" sz="2000" dirty="0">
                <a:solidFill>
                  <a:schemeClr val="tx2">
                    <a:lumMod val="50000"/>
                  </a:schemeClr>
                </a:solidFill>
                <a:latin typeface="Arial" charset="0"/>
                <a:cs typeface="Arial" charset="0"/>
              </a:rPr>
              <a:t> respecte la règle de l’octet pour C </a:t>
            </a:r>
            <a:r>
              <a:rPr lang="fr-FR" sz="2000" b="1" u="sng" dirty="0">
                <a:solidFill>
                  <a:schemeClr val="tx2">
                    <a:lumMod val="50000"/>
                  </a:schemeClr>
                </a:solidFill>
                <a:latin typeface="Arial" charset="0"/>
                <a:cs typeface="Arial" charset="0"/>
              </a:rPr>
              <a:t>et</a:t>
            </a:r>
            <a:r>
              <a:rPr lang="fr-FR" sz="2000" dirty="0">
                <a:solidFill>
                  <a:schemeClr val="tx2">
                    <a:lumMod val="50000"/>
                  </a:schemeClr>
                </a:solidFill>
                <a:latin typeface="Arial" charset="0"/>
                <a:cs typeface="Arial" charset="0"/>
              </a:rPr>
              <a:t> O : il s’agit de la forme mésomère la plus </a:t>
            </a:r>
            <a:r>
              <a:rPr lang="fr-FR" sz="2000" smtClean="0">
                <a:solidFill>
                  <a:schemeClr val="tx2">
                    <a:lumMod val="50000"/>
                  </a:schemeClr>
                </a:solidFill>
                <a:latin typeface="Arial" charset="0"/>
                <a:cs typeface="Arial" charset="0"/>
              </a:rPr>
              <a:t>représentative du méthanal</a:t>
            </a:r>
            <a:r>
              <a:rPr lang="fr-FR" sz="2000" dirty="0">
                <a:solidFill>
                  <a:schemeClr val="tx2">
                    <a:lumMod val="50000"/>
                  </a:schemeClr>
                </a:solidFill>
                <a:latin typeface="Arial" charset="0"/>
                <a:cs typeface="Arial" charset="0"/>
              </a:rPr>
              <a:t>.</a:t>
            </a:r>
          </a:p>
        </p:txBody>
      </p:sp>
      <p:sp>
        <p:nvSpPr>
          <p:cNvPr id="14" name="Rectangle 2"/>
          <p:cNvSpPr>
            <a:spLocks noChangeArrowheads="1"/>
          </p:cNvSpPr>
          <p:nvPr/>
        </p:nvSpPr>
        <p:spPr bwMode="auto">
          <a:xfrm>
            <a:off x="-138465" y="4953292"/>
            <a:ext cx="2994731"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2</a:t>
            </a:r>
            <a:r>
              <a:rPr lang="fr-FR" sz="2000" i="1" dirty="0">
                <a:latin typeface="Times New Roman" pitchFamily="18" charset="0"/>
                <a:ea typeface="Calibri" pitchFamily="34" charset="0"/>
                <a:cs typeface="Times New Roman" pitchFamily="18" charset="0"/>
                <a:sym typeface="Wingdings" pitchFamily="2" charset="2"/>
              </a:rPr>
              <a:t> : l’ion sulfate</a:t>
            </a:r>
            <a:endParaRPr lang="fr-FR" sz="2000" dirty="0">
              <a:latin typeface="Times New Roman" pitchFamily="18" charset="0"/>
              <a:ea typeface="Calibri" pitchFamily="34" charset="0"/>
              <a:cs typeface="Times New Roman" pitchFamily="18" charset="0"/>
              <a:sym typeface="Wingdings" pitchFamily="2" charset="2"/>
            </a:endParaRPr>
          </a:p>
        </p:txBody>
      </p:sp>
      <p:pic>
        <p:nvPicPr>
          <p:cNvPr id="15" name="Picture 1"/>
          <p:cNvPicPr>
            <a:picLocks noChangeAspect="1" noChangeArrowheads="1"/>
          </p:cNvPicPr>
          <p:nvPr/>
        </p:nvPicPr>
        <p:blipFill>
          <a:blip r:embed="rId3" cstate="print"/>
          <a:srcRect b="66739"/>
          <a:stretch>
            <a:fillRect/>
          </a:stretch>
        </p:blipFill>
        <p:spPr bwMode="auto">
          <a:xfrm>
            <a:off x="0" y="5301208"/>
            <a:ext cx="9144000" cy="1484784"/>
          </a:xfrm>
          <a:prstGeom prst="rect">
            <a:avLst/>
          </a:prstGeom>
          <a:noFill/>
          <a:ln w="9525">
            <a:noFill/>
            <a:miter lim="800000"/>
            <a:headEnd/>
            <a:tailEnd/>
          </a:ln>
        </p:spPr>
      </p:pic>
      <p:sp>
        <p:nvSpPr>
          <p:cNvPr id="17" name="Forme libre 16"/>
          <p:cNvSpPr/>
          <p:nvPr/>
        </p:nvSpPr>
        <p:spPr>
          <a:xfrm rot="4278259" flipV="1">
            <a:off x="1236663" y="5700068"/>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84702" flipH="1" flipV="1">
            <a:off x="2728912" y="5601644"/>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2925763" y="6087418"/>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 name="Forme libre 20"/>
          <p:cNvSpPr/>
          <p:nvPr/>
        </p:nvSpPr>
        <p:spPr>
          <a:xfrm rot="10966963" flipH="1">
            <a:off x="5588000" y="5784206"/>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4516438" y="6138218"/>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8980640" flipH="1" flipV="1">
            <a:off x="4059238" y="6211243"/>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6931618">
            <a:off x="6057900" y="6281093"/>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4278259" flipV="1">
            <a:off x="7582174" y="5651065"/>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17" presetClass="entr" presetSubtype="1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par>
                          <p:cTn id="50" fill="hold">
                            <p:stCondLst>
                              <p:cond delay="2000"/>
                            </p:stCondLst>
                            <p:childTnLst>
                              <p:par>
                                <p:cTn id="51" presetID="9"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par>
                          <p:cTn id="54" fill="hold">
                            <p:stCondLst>
                              <p:cond delay="2500"/>
                            </p:stCondLst>
                            <p:childTnLst>
                              <p:par>
                                <p:cTn id="55" presetID="9"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par>
                          <p:cTn id="62" fill="hold">
                            <p:stCondLst>
                              <p:cond delay="3500"/>
                            </p:stCondLst>
                            <p:childTnLst>
                              <p:par>
                                <p:cTn id="63" presetID="9"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childTnLst>
                          </p:cTn>
                        </p:par>
                        <p:par>
                          <p:cTn id="66" fill="hold">
                            <p:stCondLst>
                              <p:cond delay="4000"/>
                            </p:stCondLst>
                            <p:childTnLst>
                              <p:par>
                                <p:cTn id="67" presetID="9"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childTnLst>
                          </p:cTn>
                        </p:par>
                        <p:par>
                          <p:cTn id="70" fill="hold">
                            <p:stCondLst>
                              <p:cond delay="4500"/>
                            </p:stCondLst>
                            <p:childTnLst>
                              <p:par>
                                <p:cTn id="71" presetID="9"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noChangeArrowheads="1"/>
          </p:cNvPicPr>
          <p:nvPr/>
        </p:nvPicPr>
        <p:blipFill>
          <a:blip r:embed="rId3" cstate="print"/>
          <a:srcRect/>
          <a:stretch>
            <a:fillRect/>
          </a:stretch>
        </p:blipFill>
        <p:spPr bwMode="auto">
          <a:xfrm>
            <a:off x="0" y="-27384"/>
            <a:ext cx="9144000" cy="4464050"/>
          </a:xfrm>
          <a:prstGeom prst="rect">
            <a:avLst/>
          </a:prstGeom>
          <a:noFill/>
          <a:ln w="9525">
            <a:noFill/>
            <a:miter lim="800000"/>
            <a:headEnd/>
            <a:tailEnd/>
          </a:ln>
        </p:spPr>
      </p:pic>
      <p:sp>
        <p:nvSpPr>
          <p:cNvPr id="4" name="Forme libre 3"/>
          <p:cNvSpPr/>
          <p:nvPr/>
        </p:nvSpPr>
        <p:spPr>
          <a:xfrm rot="4278259" flipV="1">
            <a:off x="1236663" y="373865"/>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 name="Forme libre 4"/>
          <p:cNvSpPr/>
          <p:nvPr/>
        </p:nvSpPr>
        <p:spPr>
          <a:xfrm rot="4278259" flipV="1">
            <a:off x="7595394" y="358784"/>
            <a:ext cx="217488"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 name="Forme libre 5"/>
          <p:cNvSpPr/>
          <p:nvPr/>
        </p:nvSpPr>
        <p:spPr>
          <a:xfrm rot="4278259" flipV="1">
            <a:off x="3725069" y="1881196"/>
            <a:ext cx="219075"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78259" flipV="1">
            <a:off x="4392612" y="3320266"/>
            <a:ext cx="219075"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 name="Forme libre 7"/>
          <p:cNvSpPr/>
          <p:nvPr/>
        </p:nvSpPr>
        <p:spPr>
          <a:xfrm rot="7484702" flipH="1" flipV="1">
            <a:off x="2728912" y="275441"/>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rot="7484702" flipH="1" flipV="1">
            <a:off x="8427244" y="1800234"/>
            <a:ext cx="360363" cy="2825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rot="10966963" flipV="1">
            <a:off x="2925763" y="761215"/>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10966963" flipV="1">
            <a:off x="2352675"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10966963" flipV="1">
            <a:off x="2943225" y="3755240"/>
            <a:ext cx="274638"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Forme libre 12"/>
          <p:cNvSpPr/>
          <p:nvPr/>
        </p:nvSpPr>
        <p:spPr>
          <a:xfrm rot="10966963" flipV="1">
            <a:off x="8631238"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10966963" flipH="1">
            <a:off x="258763" y="193596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10966963" flipH="1">
            <a:off x="5588000" y="458003"/>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10966963" flipH="1">
            <a:off x="5659438" y="3447265"/>
            <a:ext cx="2794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Forme libre 16"/>
          <p:cNvSpPr/>
          <p:nvPr/>
        </p:nvSpPr>
        <p:spPr>
          <a:xfrm rot="10966963" flipH="1">
            <a:off x="3941763" y="3394878"/>
            <a:ext cx="277812"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10966963" flipH="1">
            <a:off x="4857750" y="191691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4516438" y="812015"/>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7099300" y="22963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0966963" flipV="1">
            <a:off x="3868738" y="2305853"/>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0966963" flipV="1">
            <a:off x="1401763" y="37885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8980640" flipH="1" flipV="1">
            <a:off x="911225" y="3874303"/>
            <a:ext cx="3429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6" name="Forme libre 25"/>
          <p:cNvSpPr/>
          <p:nvPr/>
        </p:nvSpPr>
        <p:spPr>
          <a:xfrm rot="18980640" flipH="1" flipV="1">
            <a:off x="4059238" y="885040"/>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7" name="Forme libre 26"/>
          <p:cNvSpPr/>
          <p:nvPr/>
        </p:nvSpPr>
        <p:spPr>
          <a:xfrm rot="18980640" flipH="1" flipV="1">
            <a:off x="6616700" y="2396340"/>
            <a:ext cx="3429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8" name="Forme libre 27"/>
          <p:cNvSpPr/>
          <p:nvPr/>
        </p:nvSpPr>
        <p:spPr>
          <a:xfrm rot="10966963" flipV="1">
            <a:off x="5443538" y="22582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Forme libre 28"/>
          <p:cNvSpPr/>
          <p:nvPr/>
        </p:nvSpPr>
        <p:spPr>
          <a:xfrm rot="16931618">
            <a:off x="6057900" y="954890"/>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Forme libre 29"/>
          <p:cNvSpPr/>
          <p:nvPr/>
        </p:nvSpPr>
        <p:spPr>
          <a:xfrm rot="16200000" flipV="1">
            <a:off x="1748632" y="2447933"/>
            <a:ext cx="495300" cy="3222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1" name="Forme libre 30"/>
          <p:cNvSpPr/>
          <p:nvPr/>
        </p:nvSpPr>
        <p:spPr>
          <a:xfrm rot="7484702" flipH="1" flipV="1">
            <a:off x="2738438" y="3239303"/>
            <a:ext cx="360362"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420" name="Rectangle 5"/>
          <p:cNvSpPr>
            <a:spLocks noChangeArrowheads="1"/>
          </p:cNvSpPr>
          <p:nvPr/>
        </p:nvSpPr>
        <p:spPr bwMode="auto">
          <a:xfrm>
            <a:off x="0" y="4462854"/>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9" name="Rectangle 38"/>
          <p:cNvSpPr/>
          <p:nvPr/>
        </p:nvSpPr>
        <p:spPr>
          <a:xfrm>
            <a:off x="611188" y="44624"/>
            <a:ext cx="1223962" cy="1368425"/>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A</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0" name="Rectangle 39"/>
          <p:cNvSpPr/>
          <p:nvPr/>
        </p:nvSpPr>
        <p:spPr>
          <a:xfrm>
            <a:off x="2195513" y="44624"/>
            <a:ext cx="5976937" cy="1368425"/>
          </a:xfrm>
          <a:prstGeom prst="rect">
            <a:avLst/>
          </a:prstGeom>
          <a:solidFill>
            <a:srgbClr val="FFC000">
              <a:alpha val="4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B</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1" name="Rectangle 40"/>
          <p:cNvSpPr/>
          <p:nvPr/>
        </p:nvSpPr>
        <p:spPr>
          <a:xfrm>
            <a:off x="107950" y="1557512"/>
            <a:ext cx="8928100" cy="1368425"/>
          </a:xfrm>
          <a:prstGeom prst="rect">
            <a:avLst/>
          </a:prstGeom>
          <a:solidFill>
            <a:srgbClr val="00B050">
              <a:alpha val="4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C</a:t>
            </a:r>
          </a:p>
          <a:p>
            <a:pPr algn="ctr">
              <a:defRPr/>
            </a:pPr>
            <a:endParaRPr lang="fr-FR" sz="2400" b="1" dirty="0"/>
          </a:p>
          <a:p>
            <a:pPr algn="ctr">
              <a:defRPr/>
            </a:pPr>
            <a:endParaRPr lang="fr-FR" sz="2400" b="1" dirty="0"/>
          </a:p>
          <a:p>
            <a:pPr algn="ctr">
              <a:defRPr/>
            </a:pPr>
            <a:endParaRPr lang="fr-FR" dirty="0"/>
          </a:p>
        </p:txBody>
      </p:sp>
      <p:sp>
        <p:nvSpPr>
          <p:cNvPr id="42" name="Rectangle 41"/>
          <p:cNvSpPr/>
          <p:nvPr/>
        </p:nvSpPr>
        <p:spPr>
          <a:xfrm>
            <a:off x="611188" y="2997374"/>
            <a:ext cx="6048375" cy="1368425"/>
          </a:xfrm>
          <a:prstGeom prst="rect">
            <a:avLst/>
          </a:prstGeom>
          <a:solidFill>
            <a:srgbClr val="FF0000">
              <a:alpha val="4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D</a:t>
            </a:r>
          </a:p>
          <a:p>
            <a:pPr algn="ctr">
              <a:defRPr/>
            </a:pPr>
            <a:endParaRPr lang="fr-FR" sz="2400" b="1" dirty="0"/>
          </a:p>
          <a:p>
            <a:pPr algn="ctr">
              <a:defRPr/>
            </a:pPr>
            <a:endParaRPr lang="fr-FR" sz="2400" b="1" dirty="0"/>
          </a:p>
          <a:p>
            <a:pPr algn="ctr">
              <a:defRPr/>
            </a:pPr>
            <a:endParaRPr lang="fr-FR" dirty="0"/>
          </a:p>
        </p:txBody>
      </p:sp>
      <p:sp>
        <p:nvSpPr>
          <p:cNvPr id="43" name="Rectangle 42"/>
          <p:cNvSpPr/>
          <p:nvPr/>
        </p:nvSpPr>
        <p:spPr>
          <a:xfrm>
            <a:off x="7092950" y="2997374"/>
            <a:ext cx="1223963" cy="1368425"/>
          </a:xfrm>
          <a:prstGeom prst="rect">
            <a:avLst/>
          </a:prstGeom>
          <a:solidFill>
            <a:srgbClr val="7030A0">
              <a:alpha val="4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E</a:t>
            </a:r>
          </a:p>
          <a:p>
            <a:pPr>
              <a:defRPr/>
            </a:pPr>
            <a:endParaRPr lang="fr-FR" b="1" dirty="0"/>
          </a:p>
          <a:p>
            <a:pPr>
              <a:defRPr/>
            </a:pPr>
            <a:endParaRPr lang="fr-FR" b="1" dirty="0"/>
          </a:p>
          <a:p>
            <a:pPr>
              <a:defRPr/>
            </a:pPr>
            <a:endParaRPr lang="fr-FR" b="1" dirty="0"/>
          </a:p>
          <a:p>
            <a:pPr>
              <a:defRPr/>
            </a:pPr>
            <a:endParaRPr lang="fr-FR" b="1" dirty="0"/>
          </a:p>
        </p:txBody>
      </p:sp>
      <p:sp>
        <p:nvSpPr>
          <p:cNvPr id="44" name="Rectangle 43"/>
          <p:cNvSpPr/>
          <p:nvPr/>
        </p:nvSpPr>
        <p:spPr>
          <a:xfrm>
            <a:off x="0" y="6093296"/>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Les 4 </a:t>
            </a:r>
            <a:r>
              <a:rPr lang="fr-FR" sz="2000" b="1" u="sng" dirty="0" smtClean="0">
                <a:solidFill>
                  <a:srgbClr val="002060"/>
                </a:solidFill>
                <a:latin typeface="Arial" pitchFamily="34" charset="0"/>
                <a:cs typeface="Arial" pitchFamily="34" charset="0"/>
              </a:rPr>
              <a:t>liaisons </a:t>
            </a:r>
            <a:r>
              <a:rPr lang="fr-FR" sz="2000" b="1" u="sng" dirty="0" smtClean="0">
                <a:solidFill>
                  <a:srgbClr val="002060"/>
                </a:solidFill>
                <a:latin typeface="Arial" pitchFamily="34" charset="0"/>
                <a:cs typeface="Arial" pitchFamily="34" charset="0"/>
              </a:rPr>
              <a:t>S/O </a:t>
            </a:r>
            <a:r>
              <a:rPr lang="fr-FR" sz="2000" b="1" u="sng" dirty="0" smtClean="0">
                <a:solidFill>
                  <a:srgbClr val="002060"/>
                </a:solidFill>
                <a:latin typeface="Arial" pitchFamily="34" charset="0"/>
                <a:cs typeface="Arial" pitchFamily="34" charset="0"/>
              </a:rPr>
              <a:t>ont la même longueur</a:t>
            </a:r>
            <a:r>
              <a:rPr lang="fr-FR" sz="2000" dirty="0" smtClean="0">
                <a:solidFill>
                  <a:srgbClr val="002060"/>
                </a:solidFill>
                <a:latin typeface="Arial" pitchFamily="34" charset="0"/>
                <a:cs typeface="Arial" pitchFamily="34" charset="0"/>
              </a:rPr>
              <a:t>, intermédiaire entre simple et double (</a:t>
            </a:r>
            <a:r>
              <a:rPr lang="fr-FR" sz="2000" dirty="0" smtClean="0">
                <a:solidFill>
                  <a:srgbClr val="FF0000"/>
                </a:solidFill>
                <a:latin typeface="Arial" pitchFamily="34" charset="0"/>
                <a:cs typeface="Arial" pitchFamily="34" charset="0"/>
              </a:rPr>
              <a:t>moitié </a:t>
            </a:r>
            <a:r>
              <a:rPr lang="fr-FR" sz="2000" dirty="0" smtClean="0">
                <a:solidFill>
                  <a:srgbClr val="FF0000"/>
                </a:solidFill>
                <a:latin typeface="Arial" pitchFamily="34" charset="0"/>
                <a:cs typeface="Arial" pitchFamily="34" charset="0"/>
              </a:rPr>
              <a:t>du temps double</a:t>
            </a:r>
            <a:r>
              <a:rPr lang="fr-FR" sz="2000" dirty="0" smtClean="0">
                <a:solidFill>
                  <a:srgbClr val="002060"/>
                </a:solidFill>
                <a:latin typeface="Arial" pitchFamily="34" charset="0"/>
                <a:cs typeface="Arial" pitchFamily="34" charset="0"/>
              </a:rPr>
              <a:t> et </a:t>
            </a:r>
            <a:r>
              <a:rPr lang="fr-FR" sz="2000" dirty="0" smtClean="0">
                <a:solidFill>
                  <a:srgbClr val="FF0000"/>
                </a:solidFill>
                <a:latin typeface="Arial" pitchFamily="34" charset="0"/>
                <a:cs typeface="Arial" pitchFamily="34" charset="0"/>
              </a:rPr>
              <a:t>moitié </a:t>
            </a:r>
            <a:r>
              <a:rPr lang="fr-FR" sz="2000" dirty="0" smtClean="0">
                <a:solidFill>
                  <a:srgbClr val="FF0000"/>
                </a:solidFill>
                <a:latin typeface="Arial" pitchFamily="34" charset="0"/>
                <a:cs typeface="Arial" pitchFamily="34" charset="0"/>
              </a:rPr>
              <a:t>du temps </a:t>
            </a:r>
            <a:r>
              <a:rPr lang="fr-FR" sz="2000" dirty="0" smtClean="0">
                <a:solidFill>
                  <a:srgbClr val="FF0000"/>
                </a:solidFill>
                <a:latin typeface="Arial" pitchFamily="34" charset="0"/>
                <a:cs typeface="Arial" pitchFamily="34" charset="0"/>
              </a:rPr>
              <a:t>simple</a:t>
            </a:r>
            <a:r>
              <a:rPr lang="fr-FR" sz="2000" dirty="0" smtClean="0">
                <a:solidFill>
                  <a:srgbClr val="002060"/>
                </a:solidFill>
                <a:latin typeface="Arial" pitchFamily="34" charset="0"/>
                <a:cs typeface="Arial" pitchFamily="34" charset="0"/>
              </a:rPr>
              <a:t>).</a:t>
            </a:r>
            <a:endParaRPr lang="fr-FR"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20">
                                            <p:txEl>
                                              <p:pRg st="0" end="0"/>
                                            </p:txEl>
                                          </p:spTgt>
                                        </p:tgtEl>
                                        <p:attrNameLst>
                                          <p:attrName>style.visibility</p:attrName>
                                        </p:attrNameLst>
                                      </p:cBhvr>
                                      <p:to>
                                        <p:strVal val="visible"/>
                                      </p:to>
                                    </p:set>
                                    <p:animEffect transition="in" filter="wipe(left)">
                                      <p:cBhvr>
                                        <p:cTn id="32" dur="500"/>
                                        <p:tgtEl>
                                          <p:spTgt spid="164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20">
                                            <p:txEl>
                                              <p:pRg st="1" end="1"/>
                                            </p:txEl>
                                          </p:spTgt>
                                        </p:tgtEl>
                                        <p:attrNameLst>
                                          <p:attrName>style.visibility</p:attrName>
                                        </p:attrNameLst>
                                      </p:cBhvr>
                                      <p:to>
                                        <p:strVal val="visible"/>
                                      </p:to>
                                    </p:set>
                                    <p:animEffect transition="in" filter="wipe(left)">
                                      <p:cBhvr>
                                        <p:cTn id="37" dur="500"/>
                                        <p:tgtEl>
                                          <p:spTgt spid="164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20">
                                            <p:txEl>
                                              <p:pRg st="3" end="3"/>
                                            </p:txEl>
                                          </p:spTgt>
                                        </p:tgtEl>
                                        <p:attrNameLst>
                                          <p:attrName>style.visibility</p:attrName>
                                        </p:attrNameLst>
                                      </p:cBhvr>
                                      <p:to>
                                        <p:strVal val="visible"/>
                                      </p:to>
                                    </p:set>
                                    <p:animEffect transition="in" filter="wipe(left)">
                                      <p:cBhvr>
                                        <p:cTn id="42" dur="500"/>
                                        <p:tgtEl>
                                          <p:spTgt spid="164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20">
                                            <p:txEl>
                                              <p:pRg st="4" end="4"/>
                                            </p:txEl>
                                          </p:spTgt>
                                        </p:tgtEl>
                                        <p:attrNameLst>
                                          <p:attrName>style.visibility</p:attrName>
                                        </p:attrNameLst>
                                      </p:cBhvr>
                                      <p:to>
                                        <p:strVal val="visible"/>
                                      </p:to>
                                    </p:set>
                                    <p:animEffect transition="in" filter="wipe(left)">
                                      <p:cBhvr>
                                        <p:cTn id="47" dur="500"/>
                                        <p:tgtEl>
                                          <p:spTgt spid="164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0552"/>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 name="Rectangle 2"/>
          <p:cNvSpPr/>
          <p:nvPr/>
        </p:nvSpPr>
        <p:spPr>
          <a:xfrm>
            <a:off x="0" y="1640994"/>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Les 4 liaisons S/O ont la même longueur</a:t>
            </a:r>
            <a:r>
              <a:rPr lang="fr-FR" sz="2000" dirty="0" smtClean="0">
                <a:solidFill>
                  <a:srgbClr val="002060"/>
                </a:solidFill>
                <a:latin typeface="Arial" pitchFamily="34" charset="0"/>
                <a:cs typeface="Arial" pitchFamily="34" charset="0"/>
              </a:rPr>
              <a:t>, intermédiaire entre simple et double (</a:t>
            </a:r>
            <a:r>
              <a:rPr lang="fr-FR" sz="2000" dirty="0" smtClean="0">
                <a:solidFill>
                  <a:srgbClr val="FF0000"/>
                </a:solidFill>
                <a:latin typeface="Arial" pitchFamily="34" charset="0"/>
                <a:cs typeface="Arial" pitchFamily="34" charset="0"/>
              </a:rPr>
              <a:t>moitié du temps double</a:t>
            </a:r>
            <a:r>
              <a:rPr lang="fr-FR" sz="2000" dirty="0" smtClean="0">
                <a:solidFill>
                  <a:srgbClr val="002060"/>
                </a:solidFill>
                <a:latin typeface="Arial" pitchFamily="34" charset="0"/>
                <a:cs typeface="Arial" pitchFamily="34" charset="0"/>
              </a:rPr>
              <a:t> et </a:t>
            </a:r>
            <a:r>
              <a:rPr lang="fr-FR" sz="2000" dirty="0" smtClean="0">
                <a:solidFill>
                  <a:srgbClr val="FF0000"/>
                </a:solidFill>
                <a:latin typeface="Arial" pitchFamily="34" charset="0"/>
                <a:cs typeface="Arial" pitchFamily="34" charset="0"/>
              </a:rPr>
              <a:t>moitié du temps simple</a:t>
            </a:r>
            <a:r>
              <a:rPr lang="fr-FR" sz="2000" dirty="0" smtClean="0">
                <a:solidFill>
                  <a:srgbClr val="002060"/>
                </a:solidFill>
                <a:latin typeface="Arial" pitchFamily="34" charset="0"/>
                <a:cs typeface="Arial" pitchFamily="34" charset="0"/>
              </a:rPr>
              <a:t>).</a:t>
            </a:r>
            <a:endParaRPr lang="fr-FR" sz="2000" dirty="0">
              <a:solidFill>
                <a:srgbClr val="FF0000"/>
              </a:solidFill>
              <a:latin typeface="Arial" pitchFamily="34" charset="0"/>
              <a:cs typeface="Arial" pitchFamily="34" charset="0"/>
            </a:endParaRPr>
          </a:p>
        </p:txBody>
      </p:sp>
      <p:sp>
        <p:nvSpPr>
          <p:cNvPr id="4" name="Rectangle 3"/>
          <p:cNvSpPr>
            <a:spLocks noChangeArrowheads="1"/>
          </p:cNvSpPr>
          <p:nvPr/>
        </p:nvSpPr>
        <p:spPr bwMode="auto">
          <a:xfrm>
            <a:off x="0" y="2565211"/>
            <a:ext cx="9144000" cy="892552"/>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5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Méthode VSEPR ou théorie de Gillespie</a:t>
            </a:r>
            <a:endParaRPr lang="fr-FR" sz="2000" dirty="0"/>
          </a:p>
        </p:txBody>
      </p:sp>
      <p:sp>
        <p:nvSpPr>
          <p:cNvPr id="5" name="Rectangle 2"/>
          <p:cNvSpPr>
            <a:spLocks noChangeArrowheads="1"/>
          </p:cNvSpPr>
          <p:nvPr/>
        </p:nvSpPr>
        <p:spPr bwMode="auto">
          <a:xfrm>
            <a:off x="-73146" y="3486914"/>
            <a:ext cx="163378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Principe</a:t>
            </a:r>
            <a:endParaRPr lang="fr-FR" sz="2000" dirty="0">
              <a:latin typeface="Bookman Old Style" pitchFamily="18" charset="0"/>
              <a:ea typeface="Calibri" pitchFamily="34" charset="0"/>
              <a:cs typeface="Times New Roman" pitchFamily="18" charset="0"/>
            </a:endParaRPr>
          </a:p>
        </p:txBody>
      </p:sp>
      <p:sp>
        <p:nvSpPr>
          <p:cNvPr id="6" name="Rectangle 1"/>
          <p:cNvSpPr>
            <a:spLocks noChangeArrowheads="1"/>
          </p:cNvSpPr>
          <p:nvPr/>
        </p:nvSpPr>
        <p:spPr bwMode="auto">
          <a:xfrm>
            <a:off x="0" y="3861048"/>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7" name="Rectangle 14"/>
          <p:cNvSpPr>
            <a:spLocks noChangeArrowheads="1"/>
          </p:cNvSpPr>
          <p:nvPr/>
        </p:nvSpPr>
        <p:spPr bwMode="auto">
          <a:xfrm>
            <a:off x="179388" y="4576763"/>
            <a:ext cx="8856662" cy="2010807"/>
          </a:xfrm>
          <a:prstGeom prst="rect">
            <a:avLst/>
          </a:prstGeom>
          <a:noFill/>
          <a:ln w="9525">
            <a:noFill/>
            <a:miter lim="800000"/>
            <a:headEnd/>
            <a:tailEnd/>
          </a:ln>
        </p:spPr>
        <p:txBody>
          <a:bodyPr>
            <a:spAutoFit/>
          </a:bodyPr>
          <a:lstStyle/>
          <a:p>
            <a:pPr algn="just">
              <a:spcAft>
                <a:spcPts val="1000"/>
              </a:spcAft>
            </a:pPr>
            <a:r>
              <a:rPr lang="fr-FR" sz="2400" dirty="0">
                <a:latin typeface="+mj-lt"/>
                <a:cs typeface="Arial" pitchFamily="34" charset="0"/>
              </a:rPr>
              <a:t>         </a:t>
            </a:r>
            <a:r>
              <a:rPr lang="fr-FR" sz="2400" dirty="0">
                <a:latin typeface="+mj-lt"/>
                <a:cs typeface="Arial" pitchFamily="34" charset="0"/>
                <a:sym typeface="Wingdings 2" pitchFamily="18" charset="2"/>
              </a:rPr>
              <a:t> </a:t>
            </a:r>
            <a:r>
              <a:rPr lang="fr-FR" sz="2400" dirty="0">
                <a:latin typeface="+mj-lt"/>
                <a:cs typeface="Arial" pitchFamily="34" charset="0"/>
              </a:rPr>
              <a:t> </a:t>
            </a:r>
            <a:r>
              <a:rPr lang="fr-FR" sz="2400" b="1" dirty="0">
                <a:solidFill>
                  <a:srgbClr val="FF0000"/>
                </a:solidFill>
                <a:latin typeface="+mj-lt"/>
                <a:cs typeface="Arial" pitchFamily="34" charset="0"/>
              </a:rPr>
              <a:t>VSEPR</a:t>
            </a:r>
            <a:r>
              <a:rPr lang="fr-FR" sz="2400" b="1" dirty="0">
                <a:latin typeface="+mj-lt"/>
                <a:cs typeface="Arial" pitchFamily="34" charset="0"/>
              </a:rPr>
              <a:t> = </a:t>
            </a:r>
            <a:r>
              <a:rPr lang="fr-FR" sz="2400" b="1" dirty="0">
                <a:solidFill>
                  <a:srgbClr val="FF0000"/>
                </a:solidFill>
                <a:latin typeface="+mj-lt"/>
                <a:cs typeface="Arial" pitchFamily="34" charset="0"/>
              </a:rPr>
              <a:t>V</a:t>
            </a:r>
            <a:r>
              <a:rPr lang="fr-FR" sz="2400" b="1" dirty="0">
                <a:latin typeface="+mj-lt"/>
                <a:cs typeface="Arial" pitchFamily="34" charset="0"/>
              </a:rPr>
              <a:t>alence </a:t>
            </a:r>
            <a:r>
              <a:rPr lang="fr-FR" sz="2400" b="1" dirty="0">
                <a:solidFill>
                  <a:srgbClr val="FF0000"/>
                </a:solidFill>
                <a:latin typeface="+mj-lt"/>
                <a:cs typeface="Arial" pitchFamily="34" charset="0"/>
              </a:rPr>
              <a:t>S</a:t>
            </a:r>
            <a:r>
              <a:rPr lang="fr-FR" sz="2400" b="1" dirty="0">
                <a:latin typeface="+mj-lt"/>
                <a:cs typeface="Arial" pitchFamily="34" charset="0"/>
              </a:rPr>
              <a:t>hell </a:t>
            </a:r>
            <a:r>
              <a:rPr lang="fr-FR" sz="2400" b="1" dirty="0">
                <a:solidFill>
                  <a:srgbClr val="FF0000"/>
                </a:solidFill>
                <a:latin typeface="+mj-lt"/>
                <a:cs typeface="Arial" pitchFamily="34" charset="0"/>
              </a:rPr>
              <a:t>E</a:t>
            </a:r>
            <a:r>
              <a:rPr lang="fr-FR" sz="2400" b="1" dirty="0">
                <a:latin typeface="+mj-lt"/>
                <a:cs typeface="Arial" pitchFamily="34" charset="0"/>
              </a:rPr>
              <a:t>lectron of </a:t>
            </a:r>
            <a:r>
              <a:rPr lang="fr-FR" sz="2400" b="1" dirty="0">
                <a:solidFill>
                  <a:srgbClr val="FF0000"/>
                </a:solidFill>
                <a:latin typeface="+mj-lt"/>
                <a:cs typeface="Arial" pitchFamily="34" charset="0"/>
              </a:rPr>
              <a:t>P</a:t>
            </a:r>
            <a:r>
              <a:rPr lang="fr-FR" sz="2400" b="1" dirty="0">
                <a:latin typeface="+mj-lt"/>
                <a:cs typeface="Arial" pitchFamily="34" charset="0"/>
              </a:rPr>
              <a:t>air </a:t>
            </a:r>
            <a:r>
              <a:rPr lang="fr-FR" sz="2400" b="1" dirty="0" err="1">
                <a:solidFill>
                  <a:srgbClr val="FF0000"/>
                </a:solidFill>
                <a:latin typeface="+mj-lt"/>
                <a:cs typeface="Arial" pitchFamily="34" charset="0"/>
              </a:rPr>
              <a:t>R</a:t>
            </a:r>
            <a:r>
              <a:rPr lang="fr-FR" sz="2400" b="1" dirty="0" err="1">
                <a:latin typeface="+mj-lt"/>
                <a:cs typeface="Arial" pitchFamily="34" charset="0"/>
              </a:rPr>
              <a:t>epulsion</a:t>
            </a:r>
            <a:endParaRPr lang="fr-FR" sz="2400" dirty="0">
              <a:latin typeface="+mj-lt"/>
              <a:cs typeface="Arial" pitchFamily="34" charset="0"/>
            </a:endParaRPr>
          </a:p>
          <a:p>
            <a:pPr algn="ctr">
              <a:spcAft>
                <a:spcPts val="1000"/>
              </a:spcAft>
            </a:pPr>
            <a:r>
              <a:rPr lang="fr-FR" sz="2400" u="sng" dirty="0" smtClean="0">
                <a:latin typeface="Arial Narrow" pitchFamily="34" charset="0"/>
                <a:cs typeface="Arial" pitchFamily="34" charset="0"/>
                <a:sym typeface="Wingdings" pitchFamily="2" charset="2"/>
              </a:rPr>
              <a:t>(en </a:t>
            </a:r>
            <a:r>
              <a:rPr lang="fr-FR" sz="2400" u="sng" dirty="0">
                <a:latin typeface="Arial Narrow" pitchFamily="34" charset="0"/>
                <a:cs typeface="Arial" pitchFamily="34" charset="0"/>
                <a:sym typeface="Wingdings" pitchFamily="2" charset="2"/>
              </a:rPr>
              <a:t>français</a:t>
            </a:r>
            <a:r>
              <a:rPr lang="fr-FR" sz="2400" dirty="0">
                <a:latin typeface="Arial Narrow" pitchFamily="34" charset="0"/>
                <a:cs typeface="Arial" pitchFamily="34" charset="0"/>
                <a:sym typeface="Wingdings" pitchFamily="2" charset="2"/>
              </a:rPr>
              <a:t> : </a:t>
            </a:r>
            <a:r>
              <a:rPr lang="fr-FR" sz="2400" dirty="0" smtClean="0">
                <a:latin typeface="Arial Narrow" pitchFamily="34" charset="0"/>
                <a:cs typeface="Arial" pitchFamily="34" charset="0"/>
                <a:sym typeface="Wingdings" pitchFamily="2" charset="2"/>
              </a:rPr>
              <a:t>Répulsion </a:t>
            </a:r>
            <a:r>
              <a:rPr lang="fr-FR" sz="2400" dirty="0">
                <a:latin typeface="Arial Narrow" pitchFamily="34" charset="0"/>
                <a:cs typeface="Arial" pitchFamily="34" charset="0"/>
                <a:sym typeface="Wingdings" pitchFamily="2" charset="2"/>
              </a:rPr>
              <a:t>des Paires Electroniques de la Couche </a:t>
            </a:r>
            <a:r>
              <a:rPr lang="fr-FR" sz="2400" dirty="0" smtClean="0">
                <a:latin typeface="Arial Narrow" pitchFamily="34" charset="0"/>
                <a:cs typeface="Arial" pitchFamily="34" charset="0"/>
                <a:sym typeface="Wingdings" pitchFamily="2" charset="2"/>
              </a:rPr>
              <a:t>de </a:t>
            </a:r>
            <a:r>
              <a:rPr lang="fr-FR" sz="2400" dirty="0">
                <a:latin typeface="Arial Narrow" pitchFamily="34" charset="0"/>
                <a:cs typeface="Arial" pitchFamily="34" charset="0"/>
                <a:sym typeface="Wingdings" pitchFamily="2" charset="2"/>
              </a:rPr>
              <a:t>Valence </a:t>
            </a:r>
            <a:r>
              <a:rPr lang="fr-FR" sz="2400" dirty="0" smtClean="0">
                <a:latin typeface="Arial Narrow" pitchFamily="34" charset="0"/>
                <a:cs typeface="Arial" pitchFamily="34" charset="0"/>
                <a:sym typeface="Wingdings" pitchFamily="2" charset="2"/>
              </a:rPr>
              <a:t>)</a:t>
            </a:r>
            <a:endParaRPr lang="fr-FR" sz="2400" dirty="0">
              <a:latin typeface="Arial Narrow" pitchFamily="34" charset="0"/>
              <a:cs typeface="Arial" pitchFamily="34" charset="0"/>
              <a:sym typeface="Wingdings" pitchFamily="2" charset="2"/>
            </a:endParaRPr>
          </a:p>
          <a:p>
            <a:pPr algn="just">
              <a:spcAft>
                <a:spcPts val="1000"/>
              </a:spcAft>
            </a:pPr>
            <a:r>
              <a:rPr lang="fr-FR" sz="2000" dirty="0">
                <a:solidFill>
                  <a:srgbClr val="002060"/>
                </a:solidFill>
                <a:latin typeface="Arial" pitchFamily="34" charset="0"/>
                <a:cs typeface="Arial" pitchFamily="34" charset="0"/>
                <a:sym typeface="Wingdings" pitchFamily="2" charset="2"/>
              </a:rPr>
              <a:t>         </a:t>
            </a:r>
            <a:r>
              <a:rPr lang="fr-FR" sz="2000" b="1"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sym typeface="Wingdings" pitchFamily="2" charset="2"/>
              </a:rPr>
              <a:t> La géométrie des édifices tend à </a:t>
            </a:r>
            <a:r>
              <a:rPr lang="fr-FR" sz="2000" dirty="0">
                <a:solidFill>
                  <a:srgbClr val="FF0000"/>
                </a:solidFill>
                <a:latin typeface="Arial" pitchFamily="34" charset="0"/>
                <a:cs typeface="Arial" pitchFamily="34" charset="0"/>
                <a:sym typeface="Wingdings" pitchFamily="2" charset="2"/>
              </a:rPr>
              <a:t>minimiser les répulsions électriques entre doublets</a:t>
            </a:r>
            <a:r>
              <a:rPr lang="fr-FR" sz="2000" dirty="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8" name="Text Box 1"/>
          <p:cNvSpPr txBox="1">
            <a:spLocks noChangeArrowheads="1"/>
          </p:cNvSpPr>
          <p:nvPr/>
        </p:nvSpPr>
        <p:spPr bwMode="auto">
          <a:xfrm>
            <a:off x="107950" y="4556388"/>
            <a:ext cx="8928100" cy="2040964"/>
          </a:xfrm>
          <a:prstGeom prst="rect">
            <a:avLst/>
          </a:prstGeom>
          <a:noFill/>
          <a:ln w="19050">
            <a:solidFill>
              <a:srgbClr val="000000"/>
            </a:solidFill>
            <a:miter lim="800000"/>
            <a:headEnd/>
            <a:tailEnd/>
          </a:ln>
        </p:spPr>
        <p:txBody>
          <a:bodyPr/>
          <a:lstStyle/>
          <a:p>
            <a:pPr algn="just">
              <a:spcAft>
                <a:spcPts val="1000"/>
              </a:spcAft>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4605422"/>
            <a:ext cx="9058275" cy="2277547"/>
          </a:xfrm>
          <a:prstGeom prst="rect">
            <a:avLst/>
          </a:prstGeom>
          <a:noFill/>
          <a:ln w="9525">
            <a:noFill/>
            <a:miter lim="800000"/>
            <a:headEnd/>
            <a:tailEnd/>
          </a:ln>
          <a:effectLst/>
        </p:spPr>
        <p:txBody>
          <a:bodyPr anchor="ctr">
            <a:spAutoFit/>
          </a:bodyPr>
          <a:lstStyle/>
          <a:p>
            <a:pPr indent="449263" eaLnBrk="0" hangingPunct="0">
              <a:spcAft>
                <a:spcPts val="600"/>
              </a:spcAft>
              <a:defRPr/>
            </a:pPr>
            <a:r>
              <a:rPr lang="fr-FR" sz="1950" dirty="0">
                <a:ea typeface="Calibri" pitchFamily="34" charset="0"/>
              </a:rPr>
              <a:t>La molécule ou l’ion </a:t>
            </a:r>
            <a:r>
              <a:rPr lang="fr-FR" sz="1950" dirty="0" err="1">
                <a:ea typeface="Calibri" pitchFamily="34" charset="0"/>
              </a:rPr>
              <a:t>polyatomique</a:t>
            </a:r>
            <a:r>
              <a:rPr lang="fr-FR" sz="1950" dirty="0">
                <a:ea typeface="Calibri" pitchFamily="34" charset="0"/>
              </a:rPr>
              <a:t> est dit de type </a:t>
            </a:r>
            <a:r>
              <a:rPr lang="fr-FR" sz="1950" b="1" dirty="0" err="1">
                <a:ea typeface="Calibri" pitchFamily="34" charset="0"/>
              </a:rPr>
              <a:t>AX</a:t>
            </a:r>
            <a:r>
              <a:rPr lang="fr-FR" sz="1950" b="1" baseline="-30000" dirty="0" err="1">
                <a:ea typeface="Calibri" pitchFamily="34" charset="0"/>
              </a:rPr>
              <a:t>p</a:t>
            </a:r>
            <a:r>
              <a:rPr lang="fr-FR" sz="1950" b="1" dirty="0" err="1">
                <a:ea typeface="Calibri" pitchFamily="34" charset="0"/>
              </a:rPr>
              <a:t>E</a:t>
            </a:r>
            <a:r>
              <a:rPr lang="fr-FR" sz="1950" b="1" baseline="-30000" dirty="0" err="1">
                <a:ea typeface="Calibri" pitchFamily="34" charset="0"/>
              </a:rPr>
              <a:t>q</a:t>
            </a:r>
            <a:r>
              <a:rPr lang="fr-FR" sz="1950" dirty="0">
                <a:ea typeface="Calibri" pitchFamily="34" charset="0"/>
              </a:rPr>
              <a:t> avec :</a:t>
            </a:r>
          </a:p>
          <a:p>
            <a:pPr eaLnBrk="0" hangingPunct="0">
              <a:spcAft>
                <a:spcPts val="600"/>
              </a:spcAft>
              <a:defRPr/>
            </a:pPr>
            <a:r>
              <a:rPr lang="fr-FR" sz="1950" dirty="0">
                <a:ea typeface="Calibri" pitchFamily="34" charset="0"/>
              </a:rPr>
              <a:t>- </a:t>
            </a:r>
            <a:r>
              <a:rPr lang="fr-FR" sz="1950" b="1" dirty="0">
                <a:ea typeface="Calibri" pitchFamily="34" charset="0"/>
              </a:rPr>
              <a:t>A</a:t>
            </a:r>
            <a:r>
              <a:rPr lang="fr-FR" sz="1950" dirty="0">
                <a:ea typeface="Calibri" pitchFamily="34" charset="0"/>
              </a:rPr>
              <a:t> l’atome central autour duquel on souhaite déterminer la géométrie :</a:t>
            </a:r>
            <a:endParaRPr lang="fr-FR" sz="1950" dirty="0"/>
          </a:p>
          <a:p>
            <a:pPr eaLnBrk="0" hangingPunct="0">
              <a:spcAft>
                <a:spcPts val="600"/>
              </a:spcAft>
              <a:defRPr/>
            </a:pPr>
            <a:r>
              <a:rPr lang="fr-FR" sz="1950" dirty="0">
                <a:ea typeface="Calibri" pitchFamily="34" charset="0"/>
              </a:rPr>
              <a:t>- </a:t>
            </a:r>
            <a:r>
              <a:rPr lang="fr-FR" sz="1950" b="1" dirty="0">
                <a:ea typeface="Calibri" pitchFamily="34" charset="0"/>
              </a:rPr>
              <a:t>X</a:t>
            </a:r>
            <a:r>
              <a:rPr lang="fr-FR" sz="1950" dirty="0">
                <a:ea typeface="Calibri" pitchFamily="34" charset="0"/>
              </a:rPr>
              <a:t> les atomes et/ou groupes d’atomes directement liés à </a:t>
            </a:r>
            <a:r>
              <a:rPr lang="fr-FR" sz="1950" b="1" dirty="0">
                <a:ea typeface="Calibri" pitchFamily="34" charset="0"/>
              </a:rPr>
              <a:t>A</a:t>
            </a:r>
            <a:r>
              <a:rPr lang="fr-FR" sz="1950" dirty="0">
                <a:ea typeface="Calibri" pitchFamily="34" charset="0"/>
              </a:rPr>
              <a:t> :</a:t>
            </a:r>
            <a:endParaRPr lang="fr-FR" sz="1950" dirty="0"/>
          </a:p>
          <a:p>
            <a:pPr eaLnBrk="0" hangingPunct="0">
              <a:spcAft>
                <a:spcPts val="600"/>
              </a:spcAft>
              <a:buFontTx/>
              <a:buChar char="-"/>
              <a:defRPr/>
            </a:pPr>
            <a:r>
              <a:rPr lang="fr-FR" sz="1950" b="1" dirty="0">
                <a:ea typeface="Calibri" pitchFamily="34" charset="0"/>
              </a:rPr>
              <a:t> p</a:t>
            </a:r>
            <a:r>
              <a:rPr lang="fr-FR" sz="1950" dirty="0">
                <a:ea typeface="Calibri" pitchFamily="34" charset="0"/>
              </a:rPr>
              <a:t> le nombre d’atomes et/ou groupes d’atomes </a:t>
            </a:r>
            <a:r>
              <a:rPr lang="fr-FR" sz="1950" b="1" dirty="0">
                <a:ea typeface="Calibri" pitchFamily="34" charset="0"/>
              </a:rPr>
              <a:t>X </a:t>
            </a:r>
            <a:r>
              <a:rPr lang="fr-FR" sz="1950" dirty="0">
                <a:ea typeface="Calibri" pitchFamily="34" charset="0"/>
              </a:rPr>
              <a:t>;</a:t>
            </a:r>
          </a:p>
          <a:p>
            <a:pPr algn="just" eaLnBrk="0" hangingPunct="0">
              <a:spcAft>
                <a:spcPts val="600"/>
              </a:spcAft>
              <a:defRPr/>
            </a:pPr>
            <a:r>
              <a:rPr lang="fr-FR" sz="1950" dirty="0">
                <a:ea typeface="Calibri" pitchFamily="34" charset="0"/>
              </a:rPr>
              <a:t>- </a:t>
            </a:r>
            <a:r>
              <a:rPr lang="fr-FR" sz="1950" b="1" dirty="0">
                <a:ea typeface="Calibri" pitchFamily="34" charset="0"/>
              </a:rPr>
              <a:t>E</a:t>
            </a:r>
            <a:r>
              <a:rPr lang="fr-FR" sz="1950" dirty="0">
                <a:ea typeface="Calibri" pitchFamily="34" charset="0"/>
              </a:rPr>
              <a:t> les doublets non liants et/ou d’électrons célibataires portés par l’atome </a:t>
            </a:r>
            <a:r>
              <a:rPr lang="fr-FR" sz="1950" b="1" dirty="0">
                <a:ea typeface="Calibri" pitchFamily="34" charset="0"/>
              </a:rPr>
              <a:t>A</a:t>
            </a:r>
            <a:r>
              <a:rPr lang="fr-FR" sz="1950" dirty="0">
                <a:ea typeface="Calibri" pitchFamily="34" charset="0"/>
              </a:rPr>
              <a:t> :</a:t>
            </a:r>
            <a:endParaRPr lang="fr-FR" sz="1950" dirty="0"/>
          </a:p>
          <a:p>
            <a:pPr algn="just" eaLnBrk="0" hangingPunct="0">
              <a:spcAft>
                <a:spcPts val="600"/>
              </a:spcAft>
              <a:defRPr/>
            </a:pPr>
            <a:r>
              <a:rPr lang="fr-FR" sz="1950" dirty="0">
                <a:ea typeface="Calibri" pitchFamily="34" charset="0"/>
              </a:rPr>
              <a:t>- </a:t>
            </a:r>
            <a:r>
              <a:rPr lang="fr-FR" sz="1950" b="1" dirty="0">
                <a:ea typeface="Calibri" pitchFamily="34" charset="0"/>
              </a:rPr>
              <a:t>q</a:t>
            </a:r>
            <a:r>
              <a:rPr lang="fr-FR" sz="1950" dirty="0">
                <a:ea typeface="Calibri" pitchFamily="34" charset="0"/>
              </a:rPr>
              <a:t> le nombre de doublets non liants et/ou d’électrons célibataires portés par l’atome </a:t>
            </a:r>
            <a:r>
              <a:rPr lang="fr-FR" sz="1950" b="1" dirty="0">
                <a:ea typeface="Calibri" pitchFamily="34" charset="0"/>
              </a:rPr>
              <a:t>A</a:t>
            </a:r>
            <a:r>
              <a:rPr lang="fr-FR" sz="1950" dirty="0">
                <a:ea typeface="Calibri" pitchFamily="34" charset="0"/>
              </a:rPr>
              <a:t>.</a:t>
            </a:r>
            <a:endParaRPr lang="fr-FR" sz="1950" dirty="0"/>
          </a:p>
        </p:txBody>
      </p:sp>
      <p:sp>
        <p:nvSpPr>
          <p:cNvPr id="3" name="Rectangle 2"/>
          <p:cNvSpPr>
            <a:spLocks noChangeArrowheads="1"/>
          </p:cNvSpPr>
          <p:nvPr/>
        </p:nvSpPr>
        <p:spPr bwMode="auto">
          <a:xfrm>
            <a:off x="0" y="0"/>
            <a:ext cx="8604448" cy="892552"/>
          </a:xfrm>
          <a:prstGeom prst="rect">
            <a:avLst/>
          </a:prstGeom>
          <a:noFill/>
          <a:ln w="9525">
            <a:noFill/>
            <a:miter lim="800000"/>
            <a:headEnd/>
            <a:tailEnd/>
          </a:ln>
          <a:effectLst/>
        </p:spPr>
        <p:txBody>
          <a:bodyPr wrap="square"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dirty="0" smtClean="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a:t>
            </a:r>
            <a:r>
              <a:rPr lang="fr-FR" sz="2000" b="1" i="1" u="sng" dirty="0">
                <a:latin typeface="Bookman Old Style" pitchFamily="18" charset="0"/>
                <a:ea typeface="Calibri" pitchFamily="34" charset="0"/>
                <a:cs typeface="Times New Roman" pitchFamily="18" charset="0"/>
              </a:rPr>
              <a:t>) Méthode VSEPR ou théorie de Gillespie</a:t>
            </a:r>
            <a:endParaRPr lang="fr-FR" sz="2000" dirty="0"/>
          </a:p>
        </p:txBody>
      </p:sp>
      <p:sp>
        <p:nvSpPr>
          <p:cNvPr id="4" name="Rectangle 1"/>
          <p:cNvSpPr>
            <a:spLocks noChangeArrowheads="1"/>
          </p:cNvSpPr>
          <p:nvPr/>
        </p:nvSpPr>
        <p:spPr bwMode="auto">
          <a:xfrm>
            <a:off x="0" y="1124744"/>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5" name="Text Box 1"/>
          <p:cNvSpPr txBox="1">
            <a:spLocks noChangeArrowheads="1"/>
          </p:cNvSpPr>
          <p:nvPr/>
        </p:nvSpPr>
        <p:spPr bwMode="auto">
          <a:xfrm>
            <a:off x="107950" y="1844675"/>
            <a:ext cx="8928100" cy="2232397"/>
          </a:xfrm>
          <a:prstGeom prst="rect">
            <a:avLst/>
          </a:prstGeom>
          <a:solidFill>
            <a:srgbClr val="FFFFFF"/>
          </a:solidFill>
          <a:ln w="19050">
            <a:solidFill>
              <a:srgbClr val="000000"/>
            </a:solidFill>
            <a:miter lim="800000"/>
            <a:headEnd/>
            <a:tailEnd/>
          </a:ln>
        </p:spPr>
        <p:txBody>
          <a:bodyPr/>
          <a:lstStyle/>
          <a:p>
            <a:pPr algn="just">
              <a:spcAft>
                <a:spcPts val="1000"/>
              </a:spcAft>
            </a:pPr>
            <a:endParaRPr lang="fr-FR"/>
          </a:p>
        </p:txBody>
      </p:sp>
      <p:sp>
        <p:nvSpPr>
          <p:cNvPr id="6" name="Rectangle 6"/>
          <p:cNvSpPr>
            <a:spLocks noChangeArrowheads="1"/>
          </p:cNvSpPr>
          <p:nvPr/>
        </p:nvSpPr>
        <p:spPr bwMode="auto">
          <a:xfrm>
            <a:off x="-9272" y="4278903"/>
            <a:ext cx="342914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Géométries courantes</a:t>
            </a:r>
            <a:endParaRPr lang="fr-FR" sz="2000" dirty="0">
              <a:latin typeface="Bookman Old Style" pitchFamily="18" charset="0"/>
              <a:ea typeface="Calibri" pitchFamily="34" charset="0"/>
              <a:cs typeface="Times New Roman" pitchFamily="18" charset="0"/>
            </a:endParaRPr>
          </a:p>
        </p:txBody>
      </p:sp>
      <p:sp>
        <p:nvSpPr>
          <p:cNvPr id="7" name="Oval 2"/>
          <p:cNvSpPr>
            <a:spLocks noChangeArrowheads="1"/>
          </p:cNvSpPr>
          <p:nvPr/>
        </p:nvSpPr>
        <p:spPr bwMode="auto">
          <a:xfrm>
            <a:off x="7975600" y="6195839"/>
            <a:ext cx="647700" cy="198437"/>
          </a:xfrm>
          <a:prstGeom prst="ellipse">
            <a:avLst/>
          </a:prstGeom>
          <a:solidFill>
            <a:srgbClr val="A5A5A5"/>
          </a:solidFill>
          <a:ln w="9525">
            <a:solidFill>
              <a:srgbClr val="000000"/>
            </a:solidFill>
            <a:round/>
            <a:headEnd/>
            <a:tailEnd/>
          </a:ln>
        </p:spPr>
        <p:txBody>
          <a:bodyPr/>
          <a:lstStyle/>
          <a:p>
            <a:endParaRPr lang="fr-FR"/>
          </a:p>
        </p:txBody>
      </p:sp>
      <p:sp>
        <p:nvSpPr>
          <p:cNvPr id="8" name="Oval 9"/>
          <p:cNvSpPr>
            <a:spLocks noChangeArrowheads="1"/>
          </p:cNvSpPr>
          <p:nvPr/>
        </p:nvSpPr>
        <p:spPr bwMode="auto">
          <a:xfrm>
            <a:off x="7380436" y="5073214"/>
            <a:ext cx="215900" cy="215900"/>
          </a:xfrm>
          <a:prstGeom prst="ellipse">
            <a:avLst/>
          </a:prstGeom>
          <a:solidFill>
            <a:srgbClr val="FFFFFF"/>
          </a:solidFill>
          <a:ln w="19050">
            <a:solidFill>
              <a:srgbClr val="000000"/>
            </a:solidFill>
            <a:round/>
            <a:headEnd/>
            <a:tailEnd/>
          </a:ln>
        </p:spPr>
        <p:txBody>
          <a:bodyPr/>
          <a:lstStyle/>
          <a:p>
            <a:endParaRPr lang="fr-FR"/>
          </a:p>
        </p:txBody>
      </p:sp>
      <p:sp>
        <p:nvSpPr>
          <p:cNvPr id="9" name="Oval 10"/>
          <p:cNvSpPr>
            <a:spLocks noChangeArrowheads="1"/>
          </p:cNvSpPr>
          <p:nvPr/>
        </p:nvSpPr>
        <p:spPr bwMode="auto">
          <a:xfrm>
            <a:off x="6300788" y="5517976"/>
            <a:ext cx="127000" cy="127000"/>
          </a:xfrm>
          <a:prstGeom prst="ellipse">
            <a:avLst/>
          </a:prstGeom>
          <a:solidFill>
            <a:srgbClr val="000000"/>
          </a:solidFill>
          <a:ln w="12700">
            <a:solidFill>
              <a:srgbClr val="000000"/>
            </a:solidFill>
            <a:round/>
            <a:headEnd/>
            <a:tailEnd/>
          </a:ln>
        </p:spPr>
        <p:txBody>
          <a:bodyPr/>
          <a:lstStyle/>
          <a:p>
            <a:endParaRPr lang="fr-FR"/>
          </a:p>
        </p:txBody>
      </p:sp>
      <p:sp>
        <p:nvSpPr>
          <p:cNvPr id="10" name="Rectangle 14"/>
          <p:cNvSpPr>
            <a:spLocks noChangeArrowheads="1"/>
          </p:cNvSpPr>
          <p:nvPr/>
        </p:nvSpPr>
        <p:spPr bwMode="auto">
          <a:xfrm>
            <a:off x="179388" y="1911350"/>
            <a:ext cx="8856662" cy="2010807"/>
          </a:xfrm>
          <a:prstGeom prst="rect">
            <a:avLst/>
          </a:prstGeom>
          <a:noFill/>
          <a:ln w="9525">
            <a:noFill/>
            <a:miter lim="800000"/>
            <a:headEnd/>
            <a:tailEnd/>
          </a:ln>
        </p:spPr>
        <p:txBody>
          <a:bodyPr>
            <a:spAutoFit/>
          </a:bodyPr>
          <a:lstStyle/>
          <a:p>
            <a:pPr algn="just">
              <a:spcAft>
                <a:spcPts val="1000"/>
              </a:spcAft>
            </a:pPr>
            <a:r>
              <a:rPr lang="fr-FR" sz="2000" dirty="0" smtClean="0">
                <a:cs typeface="Arial" pitchFamily="34" charset="0"/>
                <a:sym typeface="Wingdings 2" pitchFamily="18" charset="2"/>
              </a:rPr>
              <a:t> </a:t>
            </a:r>
            <a:r>
              <a:rPr lang="fr-FR" sz="2400" dirty="0" smtClean="0">
                <a:cs typeface="Arial" pitchFamily="34" charset="0"/>
                <a:sym typeface="Wingdings 2" pitchFamily="18" charset="2"/>
              </a:rPr>
              <a:t></a:t>
            </a:r>
            <a:r>
              <a:rPr lang="fr-FR" sz="2400" dirty="0" smtClean="0">
                <a:cs typeface="Arial" pitchFamily="34" charset="0"/>
              </a:rPr>
              <a:t> </a:t>
            </a:r>
            <a:r>
              <a:rPr lang="fr-FR" sz="2400" b="1" dirty="0" smtClean="0">
                <a:solidFill>
                  <a:srgbClr val="FF0000"/>
                </a:solidFill>
                <a:cs typeface="Arial" pitchFamily="34" charset="0"/>
              </a:rPr>
              <a:t>VSEPR</a:t>
            </a:r>
            <a:r>
              <a:rPr lang="fr-FR" sz="2400" b="1" dirty="0" smtClean="0">
                <a:cs typeface="Arial" pitchFamily="34" charset="0"/>
              </a:rPr>
              <a:t> = </a:t>
            </a:r>
            <a:r>
              <a:rPr lang="fr-FR" sz="2400" b="1" dirty="0" smtClean="0">
                <a:solidFill>
                  <a:srgbClr val="FF0000"/>
                </a:solidFill>
                <a:cs typeface="Arial" pitchFamily="34" charset="0"/>
              </a:rPr>
              <a:t>V</a:t>
            </a:r>
            <a:r>
              <a:rPr lang="fr-FR" sz="2400" b="1" dirty="0" smtClean="0">
                <a:cs typeface="Arial" pitchFamily="34" charset="0"/>
              </a:rPr>
              <a:t>alence </a:t>
            </a:r>
            <a:r>
              <a:rPr lang="fr-FR" sz="2400" b="1" dirty="0" smtClean="0">
                <a:solidFill>
                  <a:srgbClr val="FF0000"/>
                </a:solidFill>
                <a:cs typeface="Arial" pitchFamily="34" charset="0"/>
              </a:rPr>
              <a:t>S</a:t>
            </a:r>
            <a:r>
              <a:rPr lang="fr-FR" sz="2400" b="1" dirty="0" smtClean="0">
                <a:cs typeface="Arial" pitchFamily="34" charset="0"/>
              </a:rPr>
              <a:t>hell </a:t>
            </a:r>
            <a:r>
              <a:rPr lang="fr-FR" sz="2400" b="1" dirty="0" smtClean="0">
                <a:solidFill>
                  <a:srgbClr val="FF0000"/>
                </a:solidFill>
                <a:cs typeface="Arial" pitchFamily="34" charset="0"/>
              </a:rPr>
              <a:t>E</a:t>
            </a:r>
            <a:r>
              <a:rPr lang="fr-FR" sz="2400" b="1" dirty="0" smtClean="0">
                <a:cs typeface="Arial" pitchFamily="34" charset="0"/>
              </a:rPr>
              <a:t>lectron of </a:t>
            </a:r>
            <a:r>
              <a:rPr lang="fr-FR" sz="2400" b="1" dirty="0" smtClean="0">
                <a:solidFill>
                  <a:srgbClr val="FF0000"/>
                </a:solidFill>
                <a:cs typeface="Arial" pitchFamily="34" charset="0"/>
              </a:rPr>
              <a:t>P</a:t>
            </a:r>
            <a:r>
              <a:rPr lang="fr-FR" sz="2400" b="1" dirty="0" smtClean="0">
                <a:cs typeface="Arial" pitchFamily="34" charset="0"/>
              </a:rPr>
              <a:t>air </a:t>
            </a:r>
            <a:r>
              <a:rPr lang="fr-FR" sz="2400" b="1" dirty="0" err="1" smtClean="0">
                <a:solidFill>
                  <a:srgbClr val="FF0000"/>
                </a:solidFill>
                <a:cs typeface="Arial" pitchFamily="34" charset="0"/>
              </a:rPr>
              <a:t>R</a:t>
            </a:r>
            <a:r>
              <a:rPr lang="fr-FR" sz="2400" b="1" dirty="0" err="1" smtClean="0">
                <a:cs typeface="Arial" pitchFamily="34" charset="0"/>
              </a:rPr>
              <a:t>epulsion</a:t>
            </a:r>
            <a:endParaRPr lang="fr-FR" sz="2400" dirty="0" smtClean="0">
              <a:cs typeface="Arial" pitchFamily="34" charset="0"/>
            </a:endParaRPr>
          </a:p>
          <a:p>
            <a:pPr algn="ctr">
              <a:spcAft>
                <a:spcPts val="1000"/>
              </a:spcAft>
            </a:pPr>
            <a:r>
              <a:rPr lang="fr-FR" sz="2400" u="sng" dirty="0" smtClean="0">
                <a:latin typeface="Arial Narrow" pitchFamily="34" charset="0"/>
                <a:cs typeface="Arial" pitchFamily="34" charset="0"/>
                <a:sym typeface="Wingdings" pitchFamily="2" charset="2"/>
              </a:rPr>
              <a:t>(en français</a:t>
            </a:r>
            <a:r>
              <a:rPr lang="fr-FR" sz="2400" dirty="0" smtClean="0">
                <a:latin typeface="Arial Narrow" pitchFamily="34" charset="0"/>
                <a:cs typeface="Arial" pitchFamily="34" charset="0"/>
                <a:sym typeface="Wingdings" pitchFamily="2" charset="2"/>
              </a:rPr>
              <a:t> : Répulsion des Paires Electroniques de la Couche de Valence )</a:t>
            </a:r>
          </a:p>
          <a:p>
            <a:pPr algn="just">
              <a:spcAft>
                <a:spcPts val="1000"/>
              </a:spcAft>
            </a:pPr>
            <a:r>
              <a:rPr lang="fr-FR" sz="2000" dirty="0" smtClean="0">
                <a:solidFill>
                  <a:srgbClr val="002060"/>
                </a:solidFill>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sym typeface="Wingdings" pitchFamily="2" charset="2"/>
              </a:rPr>
              <a:t></a:t>
            </a:r>
            <a:r>
              <a:rPr lang="fr-FR" sz="2000" dirty="0" smtClean="0">
                <a:solidFill>
                  <a:srgbClr val="002060"/>
                </a:solidFill>
                <a:latin typeface="Arial" pitchFamily="34" charset="0"/>
                <a:cs typeface="Arial" pitchFamily="34" charset="0"/>
                <a:sym typeface="Wingdings" pitchFamily="2" charset="2"/>
              </a:rPr>
              <a:t> La géométrie des édifices tend à </a:t>
            </a:r>
            <a:r>
              <a:rPr lang="fr-FR" sz="2000" dirty="0" smtClean="0">
                <a:solidFill>
                  <a:srgbClr val="FF0000"/>
                </a:solidFill>
                <a:latin typeface="Arial" pitchFamily="34" charset="0"/>
                <a:cs typeface="Arial" pitchFamily="34" charset="0"/>
                <a:sym typeface="Wingdings" pitchFamily="2" charset="2"/>
              </a:rPr>
              <a:t>minimiser les répulsions électriques entre doublets</a:t>
            </a:r>
            <a:r>
              <a:rPr lang="fr-FR" sz="2000" dirty="0" smtClean="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11" name="Rectangle 2"/>
          <p:cNvSpPr>
            <a:spLocks noChangeArrowheads="1"/>
          </p:cNvSpPr>
          <p:nvPr/>
        </p:nvSpPr>
        <p:spPr bwMode="auto">
          <a:xfrm>
            <a:off x="0" y="836613"/>
            <a:ext cx="1487488" cy="369887"/>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a) Principe</a:t>
            </a:r>
            <a:endParaRPr lang="fr-FR" dirty="0">
              <a:latin typeface="Bookman Old Style"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additive="base">
                                        <p:cTn id="5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973591"/>
            <a:ext cx="9058275" cy="2277547"/>
          </a:xfrm>
          <a:prstGeom prst="rect">
            <a:avLst/>
          </a:prstGeom>
          <a:noFill/>
          <a:ln w="9525">
            <a:noFill/>
            <a:miter lim="800000"/>
            <a:headEnd/>
            <a:tailEnd/>
          </a:ln>
          <a:effectLst/>
        </p:spPr>
        <p:txBody>
          <a:bodyPr anchor="ctr">
            <a:spAutoFit/>
          </a:bodyPr>
          <a:lstStyle/>
          <a:p>
            <a:pPr indent="449263" eaLnBrk="0" hangingPunct="0">
              <a:spcAft>
                <a:spcPts val="600"/>
              </a:spcAft>
              <a:defRPr/>
            </a:pPr>
            <a:r>
              <a:rPr lang="fr-FR" sz="1950" dirty="0">
                <a:ea typeface="Calibri" pitchFamily="34" charset="0"/>
              </a:rPr>
              <a:t>La molécule ou l’ion </a:t>
            </a:r>
            <a:r>
              <a:rPr lang="fr-FR" sz="1950" dirty="0" err="1">
                <a:ea typeface="Calibri" pitchFamily="34" charset="0"/>
              </a:rPr>
              <a:t>polyatomique</a:t>
            </a:r>
            <a:r>
              <a:rPr lang="fr-FR" sz="1950" dirty="0">
                <a:ea typeface="Calibri" pitchFamily="34" charset="0"/>
              </a:rPr>
              <a:t> est dit de type </a:t>
            </a:r>
            <a:r>
              <a:rPr lang="fr-FR" sz="1950" b="1" dirty="0" err="1">
                <a:ea typeface="Calibri" pitchFamily="34" charset="0"/>
              </a:rPr>
              <a:t>AX</a:t>
            </a:r>
            <a:r>
              <a:rPr lang="fr-FR" sz="1950" b="1" baseline="-30000" dirty="0" err="1">
                <a:ea typeface="Calibri" pitchFamily="34" charset="0"/>
              </a:rPr>
              <a:t>p</a:t>
            </a:r>
            <a:r>
              <a:rPr lang="fr-FR" sz="1950" b="1" dirty="0" err="1">
                <a:ea typeface="Calibri" pitchFamily="34" charset="0"/>
              </a:rPr>
              <a:t>E</a:t>
            </a:r>
            <a:r>
              <a:rPr lang="fr-FR" sz="1950" b="1" baseline="-30000" dirty="0" err="1">
                <a:ea typeface="Calibri" pitchFamily="34" charset="0"/>
              </a:rPr>
              <a:t>q</a:t>
            </a:r>
            <a:r>
              <a:rPr lang="fr-FR" sz="1950" dirty="0">
                <a:ea typeface="Calibri" pitchFamily="34" charset="0"/>
              </a:rPr>
              <a:t> avec :</a:t>
            </a:r>
          </a:p>
          <a:p>
            <a:pPr eaLnBrk="0" hangingPunct="0">
              <a:spcAft>
                <a:spcPts val="600"/>
              </a:spcAft>
              <a:defRPr/>
            </a:pPr>
            <a:r>
              <a:rPr lang="fr-FR" sz="1950" dirty="0">
                <a:ea typeface="Calibri" pitchFamily="34" charset="0"/>
              </a:rPr>
              <a:t>- </a:t>
            </a:r>
            <a:r>
              <a:rPr lang="fr-FR" sz="1950" b="1" dirty="0">
                <a:ea typeface="Calibri" pitchFamily="34" charset="0"/>
              </a:rPr>
              <a:t>A</a:t>
            </a:r>
            <a:r>
              <a:rPr lang="fr-FR" sz="1950" dirty="0">
                <a:ea typeface="Calibri" pitchFamily="34" charset="0"/>
              </a:rPr>
              <a:t> l’atome central autour duquel on souhaite déterminer la géométrie :</a:t>
            </a:r>
            <a:endParaRPr lang="fr-FR" sz="1950" dirty="0"/>
          </a:p>
          <a:p>
            <a:pPr eaLnBrk="0" hangingPunct="0">
              <a:spcAft>
                <a:spcPts val="600"/>
              </a:spcAft>
              <a:defRPr/>
            </a:pPr>
            <a:r>
              <a:rPr lang="fr-FR" sz="1950" dirty="0">
                <a:ea typeface="Calibri" pitchFamily="34" charset="0"/>
              </a:rPr>
              <a:t>- </a:t>
            </a:r>
            <a:r>
              <a:rPr lang="fr-FR" sz="1950" b="1" dirty="0">
                <a:ea typeface="Calibri" pitchFamily="34" charset="0"/>
              </a:rPr>
              <a:t>X</a:t>
            </a:r>
            <a:r>
              <a:rPr lang="fr-FR" sz="1950" dirty="0">
                <a:ea typeface="Calibri" pitchFamily="34" charset="0"/>
              </a:rPr>
              <a:t> les atomes et/ou groupes d’atomes directement liés à </a:t>
            </a:r>
            <a:r>
              <a:rPr lang="fr-FR" sz="1950" b="1" dirty="0">
                <a:ea typeface="Calibri" pitchFamily="34" charset="0"/>
              </a:rPr>
              <a:t>A</a:t>
            </a:r>
            <a:r>
              <a:rPr lang="fr-FR" sz="1950" dirty="0">
                <a:ea typeface="Calibri" pitchFamily="34" charset="0"/>
              </a:rPr>
              <a:t> :</a:t>
            </a:r>
            <a:endParaRPr lang="fr-FR" sz="1950" dirty="0"/>
          </a:p>
          <a:p>
            <a:pPr eaLnBrk="0" hangingPunct="0">
              <a:spcAft>
                <a:spcPts val="600"/>
              </a:spcAft>
              <a:buFontTx/>
              <a:buChar char="-"/>
              <a:defRPr/>
            </a:pPr>
            <a:r>
              <a:rPr lang="fr-FR" sz="1950" b="1" dirty="0">
                <a:ea typeface="Calibri" pitchFamily="34" charset="0"/>
              </a:rPr>
              <a:t> p</a:t>
            </a:r>
            <a:r>
              <a:rPr lang="fr-FR" sz="1950" dirty="0">
                <a:ea typeface="Calibri" pitchFamily="34" charset="0"/>
              </a:rPr>
              <a:t> le nombre d’atomes et/ou groupes d’atomes </a:t>
            </a:r>
            <a:r>
              <a:rPr lang="fr-FR" sz="1950" b="1" dirty="0">
                <a:ea typeface="Calibri" pitchFamily="34" charset="0"/>
              </a:rPr>
              <a:t>X </a:t>
            </a:r>
            <a:r>
              <a:rPr lang="fr-FR" sz="1950" dirty="0">
                <a:ea typeface="Calibri" pitchFamily="34" charset="0"/>
              </a:rPr>
              <a:t>;</a:t>
            </a:r>
          </a:p>
          <a:p>
            <a:pPr algn="just" eaLnBrk="0" hangingPunct="0">
              <a:spcAft>
                <a:spcPts val="600"/>
              </a:spcAft>
              <a:defRPr/>
            </a:pPr>
            <a:r>
              <a:rPr lang="fr-FR" sz="1950" dirty="0">
                <a:ea typeface="Calibri" pitchFamily="34" charset="0"/>
              </a:rPr>
              <a:t>- </a:t>
            </a:r>
            <a:r>
              <a:rPr lang="fr-FR" sz="1950" b="1" dirty="0">
                <a:ea typeface="Calibri" pitchFamily="34" charset="0"/>
              </a:rPr>
              <a:t>E</a:t>
            </a:r>
            <a:r>
              <a:rPr lang="fr-FR" sz="1950" dirty="0">
                <a:ea typeface="Calibri" pitchFamily="34" charset="0"/>
              </a:rPr>
              <a:t> les doublets non liants et/ou d’électrons célibataires portés par l’atome </a:t>
            </a:r>
            <a:r>
              <a:rPr lang="fr-FR" sz="1950" b="1" dirty="0">
                <a:ea typeface="Calibri" pitchFamily="34" charset="0"/>
              </a:rPr>
              <a:t>A</a:t>
            </a:r>
            <a:r>
              <a:rPr lang="fr-FR" sz="1950" dirty="0">
                <a:ea typeface="Calibri" pitchFamily="34" charset="0"/>
              </a:rPr>
              <a:t> :</a:t>
            </a:r>
            <a:endParaRPr lang="fr-FR" sz="1950" dirty="0"/>
          </a:p>
          <a:p>
            <a:pPr algn="just" eaLnBrk="0" hangingPunct="0">
              <a:spcAft>
                <a:spcPts val="600"/>
              </a:spcAft>
              <a:defRPr/>
            </a:pPr>
            <a:r>
              <a:rPr lang="fr-FR" sz="1950" dirty="0">
                <a:ea typeface="Calibri" pitchFamily="34" charset="0"/>
              </a:rPr>
              <a:t>- </a:t>
            </a:r>
            <a:r>
              <a:rPr lang="fr-FR" sz="1950" b="1" dirty="0">
                <a:ea typeface="Calibri" pitchFamily="34" charset="0"/>
              </a:rPr>
              <a:t>q</a:t>
            </a:r>
            <a:r>
              <a:rPr lang="fr-FR" sz="1950" dirty="0">
                <a:ea typeface="Calibri" pitchFamily="34" charset="0"/>
              </a:rPr>
              <a:t> le nombre de doublets non liants et/ou d’électrons célibataires portés par l’atome </a:t>
            </a:r>
            <a:r>
              <a:rPr lang="fr-FR" sz="1950" b="1" dirty="0">
                <a:ea typeface="Calibri" pitchFamily="34" charset="0"/>
              </a:rPr>
              <a:t>A</a:t>
            </a:r>
            <a:r>
              <a:rPr lang="fr-FR" sz="1950" dirty="0">
                <a:ea typeface="Calibri" pitchFamily="34" charset="0"/>
              </a:rPr>
              <a:t>.</a:t>
            </a:r>
            <a:endParaRPr lang="fr-FR" sz="1950" dirty="0"/>
          </a:p>
        </p:txBody>
      </p:sp>
      <p:sp>
        <p:nvSpPr>
          <p:cNvPr id="6" name="Rectangle 6"/>
          <p:cNvSpPr>
            <a:spLocks noChangeArrowheads="1"/>
          </p:cNvSpPr>
          <p:nvPr/>
        </p:nvSpPr>
        <p:spPr bwMode="auto">
          <a:xfrm>
            <a:off x="-9272" y="647072"/>
            <a:ext cx="342914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Géométries courantes</a:t>
            </a:r>
            <a:endParaRPr lang="fr-FR" sz="2000" dirty="0">
              <a:latin typeface="Bookman Old Style" pitchFamily="18" charset="0"/>
              <a:ea typeface="Calibri" pitchFamily="34" charset="0"/>
              <a:cs typeface="Times New Roman" pitchFamily="18" charset="0"/>
            </a:endParaRPr>
          </a:p>
        </p:txBody>
      </p:sp>
      <p:sp>
        <p:nvSpPr>
          <p:cNvPr id="7" name="Oval 2"/>
          <p:cNvSpPr>
            <a:spLocks noChangeArrowheads="1"/>
          </p:cNvSpPr>
          <p:nvPr/>
        </p:nvSpPr>
        <p:spPr bwMode="auto">
          <a:xfrm>
            <a:off x="7975600" y="2564008"/>
            <a:ext cx="647700" cy="198437"/>
          </a:xfrm>
          <a:prstGeom prst="ellipse">
            <a:avLst/>
          </a:prstGeom>
          <a:solidFill>
            <a:srgbClr val="A5A5A5"/>
          </a:solidFill>
          <a:ln w="9525">
            <a:solidFill>
              <a:srgbClr val="000000"/>
            </a:solidFill>
            <a:round/>
            <a:headEnd/>
            <a:tailEnd/>
          </a:ln>
        </p:spPr>
        <p:txBody>
          <a:bodyPr/>
          <a:lstStyle/>
          <a:p>
            <a:endParaRPr lang="fr-FR"/>
          </a:p>
        </p:txBody>
      </p:sp>
      <p:sp>
        <p:nvSpPr>
          <p:cNvPr id="8" name="Oval 9"/>
          <p:cNvSpPr>
            <a:spLocks noChangeArrowheads="1"/>
          </p:cNvSpPr>
          <p:nvPr/>
        </p:nvSpPr>
        <p:spPr bwMode="auto">
          <a:xfrm>
            <a:off x="7380436" y="1441383"/>
            <a:ext cx="215900" cy="215900"/>
          </a:xfrm>
          <a:prstGeom prst="ellipse">
            <a:avLst/>
          </a:prstGeom>
          <a:solidFill>
            <a:srgbClr val="FFFFFF"/>
          </a:solidFill>
          <a:ln w="19050">
            <a:solidFill>
              <a:srgbClr val="000000"/>
            </a:solidFill>
            <a:round/>
            <a:headEnd/>
            <a:tailEnd/>
          </a:ln>
        </p:spPr>
        <p:txBody>
          <a:bodyPr/>
          <a:lstStyle/>
          <a:p>
            <a:endParaRPr lang="fr-FR"/>
          </a:p>
        </p:txBody>
      </p:sp>
      <p:sp>
        <p:nvSpPr>
          <p:cNvPr id="9" name="Oval 10"/>
          <p:cNvSpPr>
            <a:spLocks noChangeArrowheads="1"/>
          </p:cNvSpPr>
          <p:nvPr/>
        </p:nvSpPr>
        <p:spPr bwMode="auto">
          <a:xfrm>
            <a:off x="6300788" y="1886145"/>
            <a:ext cx="127000" cy="127000"/>
          </a:xfrm>
          <a:prstGeom prst="ellipse">
            <a:avLst/>
          </a:prstGeom>
          <a:solidFill>
            <a:srgbClr val="000000"/>
          </a:solidFill>
          <a:ln w="12700">
            <a:solidFill>
              <a:srgbClr val="000000"/>
            </a:solidFill>
            <a:round/>
            <a:headEnd/>
            <a:tailEnd/>
          </a:ln>
        </p:spPr>
        <p:txBody>
          <a:bodyPr/>
          <a:lstStyle/>
          <a:p>
            <a:endParaRPr lang="fr-FR"/>
          </a:p>
        </p:txBody>
      </p:sp>
      <p:pic>
        <p:nvPicPr>
          <p:cNvPr id="12" name="Picture 2"/>
          <p:cNvPicPr>
            <a:picLocks noChangeAspect="1" noChangeArrowheads="1"/>
          </p:cNvPicPr>
          <p:nvPr/>
        </p:nvPicPr>
        <p:blipFill>
          <a:blip r:embed="rId2" cstate="print"/>
          <a:srcRect/>
          <a:stretch>
            <a:fillRect/>
          </a:stretch>
        </p:blipFill>
        <p:spPr bwMode="auto">
          <a:xfrm>
            <a:off x="35496" y="3318035"/>
            <a:ext cx="9144000" cy="3463925"/>
          </a:xfrm>
          <a:prstGeom prst="rect">
            <a:avLst/>
          </a:prstGeom>
          <a:noFill/>
          <a:ln w="9525">
            <a:noFill/>
            <a:miter lim="800000"/>
            <a:headEnd/>
            <a:tailEnd/>
          </a:ln>
        </p:spPr>
      </p:pic>
      <p:sp>
        <p:nvSpPr>
          <p:cNvPr id="13" name="ZoneTexte 12"/>
          <p:cNvSpPr txBox="1"/>
          <p:nvPr/>
        </p:nvSpPr>
        <p:spPr>
          <a:xfrm>
            <a:off x="4175448" y="4010185"/>
            <a:ext cx="2376263" cy="2600712"/>
          </a:xfrm>
          <a:prstGeom prst="rect">
            <a:avLst/>
          </a:prstGeom>
          <a:noFill/>
        </p:spPr>
        <p:txBody>
          <a:bodyPr wrap="square">
            <a:spAutoFit/>
          </a:bodyPr>
          <a:lstStyle/>
          <a:p>
            <a:pPr algn="ctr">
              <a:defRPr/>
            </a:pPr>
            <a:r>
              <a:rPr lang="fr-FR" sz="2000" b="1" dirty="0">
                <a:solidFill>
                  <a:srgbClr val="FF0000"/>
                </a:solidFill>
                <a:latin typeface="Arial" charset="0"/>
                <a:cs typeface="Arial" charset="0"/>
              </a:rPr>
              <a:t>Linéaire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180 °</a:t>
            </a:r>
          </a:p>
          <a:p>
            <a:pPr algn="ctr">
              <a:defRPr/>
            </a:pPr>
            <a:endParaRPr lang="fr-FR" sz="2000" dirty="0">
              <a:latin typeface="Arial" charset="0"/>
              <a:cs typeface="Arial" charset="0"/>
            </a:endParaRPr>
          </a:p>
          <a:p>
            <a:pPr algn="ctr">
              <a:defRPr/>
            </a:pPr>
            <a:endParaRPr lang="fr-FR" sz="300" dirty="0">
              <a:latin typeface="Arial" charset="0"/>
              <a:cs typeface="Arial" charset="0"/>
            </a:endParaRPr>
          </a:p>
          <a:p>
            <a:pPr algn="ctr">
              <a:defRPr/>
            </a:pPr>
            <a:r>
              <a:rPr lang="fr-FR" sz="2000" b="1" dirty="0">
                <a:solidFill>
                  <a:srgbClr val="FF0000"/>
                </a:solidFill>
                <a:latin typeface="Arial" charset="0"/>
                <a:cs typeface="Arial" charset="0"/>
              </a:rPr>
              <a:t>Triangulaire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120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120 </a:t>
            </a:r>
            <a:r>
              <a:rPr lang="fr-FR" sz="2000" b="1" dirty="0" smtClean="0">
                <a:solidFill>
                  <a:srgbClr val="005828"/>
                </a:solidFill>
                <a:latin typeface="Arial" charset="0"/>
                <a:cs typeface="Arial" charset="0"/>
              </a:rPr>
              <a:t>°</a:t>
            </a:r>
            <a:endParaRPr lang="fr-FR" sz="2400" dirty="0">
              <a:latin typeface="Arial" charset="0"/>
              <a:cs typeface="Arial" charset="0"/>
            </a:endParaRPr>
          </a:p>
        </p:txBody>
      </p:sp>
      <p:pic>
        <p:nvPicPr>
          <p:cNvPr id="14" name="Picture 8"/>
          <p:cNvPicPr>
            <a:picLocks noChangeAspect="1" noChangeArrowheads="1"/>
          </p:cNvPicPr>
          <p:nvPr/>
        </p:nvPicPr>
        <p:blipFill>
          <a:blip r:embed="rId3" cstate="print"/>
          <a:srcRect/>
          <a:stretch>
            <a:fillRect/>
          </a:stretch>
        </p:blipFill>
        <p:spPr bwMode="auto">
          <a:xfrm>
            <a:off x="7271793" y="4863252"/>
            <a:ext cx="864096" cy="947355"/>
          </a:xfrm>
          <a:prstGeom prst="rect">
            <a:avLst/>
          </a:prstGeom>
          <a:noFill/>
          <a:ln w="9525">
            <a:noFill/>
            <a:miter lim="800000"/>
            <a:headEnd/>
            <a:tailEnd/>
          </a:ln>
        </p:spPr>
      </p:pic>
      <p:pic>
        <p:nvPicPr>
          <p:cNvPr id="15" name="Picture 12" descr="http://tube-a-essai.fr/wp-content/uploads/2019/10/Sch%C3%A9ma-Lewis-CO2.png"/>
          <p:cNvPicPr>
            <a:picLocks noChangeAspect="1" noChangeArrowheads="1"/>
          </p:cNvPicPr>
          <p:nvPr/>
        </p:nvPicPr>
        <p:blipFill>
          <a:blip r:embed="rId4" cstate="print"/>
          <a:srcRect/>
          <a:stretch>
            <a:fillRect/>
          </a:stretch>
        </p:blipFill>
        <p:spPr bwMode="auto">
          <a:xfrm>
            <a:off x="6983760" y="4010731"/>
            <a:ext cx="1778771" cy="697802"/>
          </a:xfrm>
          <a:prstGeom prst="rect">
            <a:avLst/>
          </a:prstGeom>
          <a:noFill/>
        </p:spPr>
      </p:pic>
      <p:pic>
        <p:nvPicPr>
          <p:cNvPr id="16" name="Picture 13"/>
          <p:cNvPicPr>
            <a:picLocks noChangeAspect="1" noChangeArrowheads="1"/>
          </p:cNvPicPr>
          <p:nvPr/>
        </p:nvPicPr>
        <p:blipFill>
          <a:blip r:embed="rId5" cstate="print"/>
          <a:srcRect/>
          <a:stretch>
            <a:fillRect/>
          </a:stretch>
        </p:blipFill>
        <p:spPr bwMode="auto">
          <a:xfrm>
            <a:off x="7031508" y="5882940"/>
            <a:ext cx="1680444" cy="805876"/>
          </a:xfrm>
          <a:prstGeom prst="rect">
            <a:avLst/>
          </a:prstGeom>
          <a:noFill/>
          <a:ln w="9525">
            <a:noFill/>
            <a:miter lim="800000"/>
            <a:headEnd/>
            <a:tailEnd/>
          </a:ln>
        </p:spPr>
      </p:pic>
      <p:sp>
        <p:nvSpPr>
          <p:cNvPr id="17" name="Rectangle 16"/>
          <p:cNvSpPr>
            <a:spLocks noChangeArrowheads="1"/>
          </p:cNvSpPr>
          <p:nvPr/>
        </p:nvSpPr>
        <p:spPr bwMode="auto">
          <a:xfrm>
            <a:off x="0" y="-27384"/>
            <a:ext cx="8604448" cy="707886"/>
          </a:xfrm>
          <a:prstGeom prst="rect">
            <a:avLst/>
          </a:prstGeom>
          <a:noFill/>
          <a:ln w="9525">
            <a:noFill/>
            <a:miter lim="800000"/>
            <a:headEnd/>
            <a:tailEnd/>
          </a:ln>
          <a:effectLst/>
        </p:spPr>
        <p:txBody>
          <a:bodyPr wrap="square"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00"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a:t>
            </a:r>
            <a:r>
              <a:rPr lang="fr-FR" sz="2000" b="1" i="1" u="sng" dirty="0">
                <a:latin typeface="Bookman Old Style" pitchFamily="18" charset="0"/>
                <a:ea typeface="Calibri" pitchFamily="34" charset="0"/>
                <a:cs typeface="Times New Roman" pitchFamily="18" charset="0"/>
              </a:rPr>
              <a:t>) Méthode VSEPR ou théorie de Gillespie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ssolv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dissolv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dissolve">
                                      <p:cBhvr>
                                        <p:cTn id="28" dur="500"/>
                                        <p:tgtEl>
                                          <p:spTgt spid="1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dissolve">
                                      <p:cBhvr>
                                        <p:cTn id="33" dur="500"/>
                                        <p:tgtEl>
                                          <p:spTgt spid="1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xEl>
                                              <p:pRg st="7" end="7"/>
                                            </p:txEl>
                                          </p:spTgt>
                                        </p:tgtEl>
                                        <p:attrNameLst>
                                          <p:attrName>style.visibility</p:attrName>
                                        </p:attrNameLst>
                                      </p:cBhvr>
                                      <p:to>
                                        <p:strVal val="visible"/>
                                      </p:to>
                                    </p:set>
                                    <p:animEffect transition="in" filter="dissolve">
                                      <p:cBhvr>
                                        <p:cTn id="44" dur="500"/>
                                        <p:tgtEl>
                                          <p:spTgt spid="1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Effect transition="in" filter="dissolve">
                                      <p:cBhvr>
                                        <p:cTn id="49" dur="500"/>
                                        <p:tgtEl>
                                          <p:spTgt spid="1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3467100"/>
            <a:ext cx="9144000" cy="2962275"/>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0" y="0"/>
            <a:ext cx="9144000" cy="3463925"/>
          </a:xfrm>
          <a:prstGeom prst="rect">
            <a:avLst/>
          </a:prstGeom>
          <a:noFill/>
          <a:ln w="9525">
            <a:noFill/>
            <a:miter lim="800000"/>
            <a:headEnd/>
            <a:tailEnd/>
          </a:ln>
        </p:spPr>
      </p:pic>
      <p:sp>
        <p:nvSpPr>
          <p:cNvPr id="3" name="ZoneTexte 2"/>
          <p:cNvSpPr txBox="1"/>
          <p:nvPr/>
        </p:nvSpPr>
        <p:spPr>
          <a:xfrm>
            <a:off x="4139952" y="692150"/>
            <a:ext cx="2376263" cy="5740033"/>
          </a:xfrm>
          <a:prstGeom prst="rect">
            <a:avLst/>
          </a:prstGeom>
          <a:noFill/>
        </p:spPr>
        <p:txBody>
          <a:bodyPr wrap="square">
            <a:spAutoFit/>
          </a:bodyPr>
          <a:lstStyle/>
          <a:p>
            <a:pPr algn="ctr">
              <a:defRPr/>
            </a:pPr>
            <a:r>
              <a:rPr lang="fr-FR" sz="2000" b="1" dirty="0">
                <a:solidFill>
                  <a:srgbClr val="FF0000"/>
                </a:solidFill>
                <a:latin typeface="Arial" charset="0"/>
                <a:cs typeface="Arial" charset="0"/>
              </a:rPr>
              <a:t>Linéaire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180 °</a:t>
            </a:r>
          </a:p>
          <a:p>
            <a:pPr algn="ctr">
              <a:defRPr/>
            </a:pPr>
            <a:endParaRPr lang="fr-FR" sz="2000" dirty="0">
              <a:latin typeface="Arial" charset="0"/>
              <a:cs typeface="Arial" charset="0"/>
            </a:endParaRPr>
          </a:p>
          <a:p>
            <a:pPr algn="ctr">
              <a:defRPr/>
            </a:pPr>
            <a:endParaRPr lang="fr-FR" sz="300" dirty="0">
              <a:latin typeface="Arial" charset="0"/>
              <a:cs typeface="Arial" charset="0"/>
            </a:endParaRPr>
          </a:p>
          <a:p>
            <a:pPr algn="ctr">
              <a:defRPr/>
            </a:pPr>
            <a:r>
              <a:rPr lang="fr-FR" sz="2000" b="1" dirty="0">
                <a:solidFill>
                  <a:srgbClr val="FF0000"/>
                </a:solidFill>
                <a:latin typeface="Arial" charset="0"/>
                <a:cs typeface="Arial" charset="0"/>
              </a:rPr>
              <a:t>Triangulaire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120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120 °</a:t>
            </a:r>
          </a:p>
          <a:p>
            <a:pPr algn="ctr">
              <a:defRPr/>
            </a:pPr>
            <a:endParaRPr lang="fr-FR" sz="2400" dirty="0">
              <a:latin typeface="Arial" charset="0"/>
              <a:cs typeface="Arial" charset="0"/>
            </a:endParaRPr>
          </a:p>
          <a:p>
            <a:pPr algn="ctr">
              <a:defRPr/>
            </a:pPr>
            <a:r>
              <a:rPr lang="fr-FR" sz="2000" b="1" dirty="0">
                <a:solidFill>
                  <a:srgbClr val="FF0000"/>
                </a:solidFill>
                <a:latin typeface="Arial" charset="0"/>
                <a:cs typeface="Arial" charset="0"/>
              </a:rPr>
              <a:t>Tétraédrique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 109,5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Pyramidale à base triangulaire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a:p>
            <a:pPr algn="ctr">
              <a:defRPr/>
            </a:pPr>
            <a:endParaRPr lang="fr-FR" sz="12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p:txBody>
      </p:sp>
      <p:pic>
        <p:nvPicPr>
          <p:cNvPr id="14339" name="Picture 3"/>
          <p:cNvPicPr>
            <a:picLocks noChangeAspect="1" noChangeArrowheads="1"/>
          </p:cNvPicPr>
          <p:nvPr/>
        </p:nvPicPr>
        <p:blipFill>
          <a:blip r:embed="rId4" cstate="print"/>
          <a:srcRect/>
          <a:stretch>
            <a:fillRect/>
          </a:stretch>
        </p:blipFill>
        <p:spPr bwMode="auto">
          <a:xfrm>
            <a:off x="7092280" y="3459171"/>
            <a:ext cx="936104" cy="977941"/>
          </a:xfrm>
          <a:prstGeom prst="rect">
            <a:avLst/>
          </a:prstGeom>
          <a:noFill/>
          <a:ln w="9525">
            <a:noFill/>
            <a:miter lim="800000"/>
            <a:headEnd/>
            <a:tailEnd/>
          </a:ln>
        </p:spPr>
      </p:pic>
      <p:pic>
        <p:nvPicPr>
          <p:cNvPr id="14344" name="Picture 8"/>
          <p:cNvPicPr>
            <a:picLocks noChangeAspect="1" noChangeArrowheads="1"/>
          </p:cNvPicPr>
          <p:nvPr/>
        </p:nvPicPr>
        <p:blipFill>
          <a:blip r:embed="rId5" cstate="print"/>
          <a:srcRect/>
          <a:stretch>
            <a:fillRect/>
          </a:stretch>
        </p:blipFill>
        <p:spPr bwMode="auto">
          <a:xfrm>
            <a:off x="7236297" y="1545217"/>
            <a:ext cx="864096" cy="947355"/>
          </a:xfrm>
          <a:prstGeom prst="rect">
            <a:avLst/>
          </a:prstGeom>
          <a:noFill/>
          <a:ln w="9525">
            <a:noFill/>
            <a:miter lim="800000"/>
            <a:headEnd/>
            <a:tailEnd/>
          </a:ln>
        </p:spPr>
      </p:pic>
      <p:pic>
        <p:nvPicPr>
          <p:cNvPr id="14345" name="Picture 9"/>
          <p:cNvPicPr>
            <a:picLocks noChangeAspect="1" noChangeArrowheads="1"/>
          </p:cNvPicPr>
          <p:nvPr/>
        </p:nvPicPr>
        <p:blipFill>
          <a:blip r:embed="rId6" cstate="print"/>
          <a:srcRect/>
          <a:stretch>
            <a:fillRect/>
          </a:stretch>
        </p:blipFill>
        <p:spPr bwMode="auto">
          <a:xfrm>
            <a:off x="7164288" y="5589240"/>
            <a:ext cx="1139517" cy="741239"/>
          </a:xfrm>
          <a:prstGeom prst="rect">
            <a:avLst/>
          </a:prstGeom>
          <a:noFill/>
          <a:ln w="9525">
            <a:noFill/>
            <a:miter lim="800000"/>
            <a:headEnd/>
            <a:tailEnd/>
          </a:ln>
        </p:spPr>
      </p:pic>
      <p:pic>
        <p:nvPicPr>
          <p:cNvPr id="14346" name="Picture 10"/>
          <p:cNvPicPr>
            <a:picLocks noChangeAspect="1" noChangeArrowheads="1"/>
          </p:cNvPicPr>
          <p:nvPr/>
        </p:nvPicPr>
        <p:blipFill>
          <a:blip r:embed="rId7" cstate="print"/>
          <a:srcRect/>
          <a:stretch>
            <a:fillRect/>
          </a:stretch>
        </p:blipFill>
        <p:spPr bwMode="auto">
          <a:xfrm>
            <a:off x="7381118" y="4509120"/>
            <a:ext cx="1358987" cy="864096"/>
          </a:xfrm>
          <a:prstGeom prst="rect">
            <a:avLst/>
          </a:prstGeom>
          <a:noFill/>
          <a:ln w="9525">
            <a:noFill/>
            <a:miter lim="800000"/>
            <a:headEnd/>
            <a:tailEnd/>
          </a:ln>
        </p:spPr>
      </p:pic>
      <p:pic>
        <p:nvPicPr>
          <p:cNvPr id="14348" name="Picture 12" descr="http://tube-a-essai.fr/wp-content/uploads/2019/10/Sch%C3%A9ma-Lewis-CO2.png"/>
          <p:cNvPicPr>
            <a:picLocks noChangeAspect="1" noChangeArrowheads="1"/>
          </p:cNvPicPr>
          <p:nvPr/>
        </p:nvPicPr>
        <p:blipFill>
          <a:blip r:embed="rId8" cstate="print"/>
          <a:srcRect/>
          <a:stretch>
            <a:fillRect/>
          </a:stretch>
        </p:blipFill>
        <p:spPr bwMode="auto">
          <a:xfrm>
            <a:off x="6948264" y="692696"/>
            <a:ext cx="1778771" cy="697802"/>
          </a:xfrm>
          <a:prstGeom prst="rect">
            <a:avLst/>
          </a:prstGeom>
          <a:noFill/>
        </p:spPr>
      </p:pic>
      <p:pic>
        <p:nvPicPr>
          <p:cNvPr id="14349" name="Picture 13"/>
          <p:cNvPicPr>
            <a:picLocks noChangeAspect="1" noChangeArrowheads="1"/>
          </p:cNvPicPr>
          <p:nvPr/>
        </p:nvPicPr>
        <p:blipFill>
          <a:blip r:embed="rId9" cstate="print"/>
          <a:srcRect/>
          <a:stretch>
            <a:fillRect/>
          </a:stretch>
        </p:blipFill>
        <p:spPr bwMode="auto">
          <a:xfrm>
            <a:off x="6996012" y="2564905"/>
            <a:ext cx="1680444" cy="8058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dissolv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dissolve">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 calcmode="lin" valueType="num">
                                      <p:cBhvr additive="base">
                                        <p:cTn id="22" dur="500" fill="hold"/>
                                        <p:tgtEl>
                                          <p:spTgt spid="14339"/>
                                        </p:tgtEl>
                                        <p:attrNameLst>
                                          <p:attrName>ppt_x</p:attrName>
                                        </p:attrNameLst>
                                      </p:cBhvr>
                                      <p:tavLst>
                                        <p:tav tm="0">
                                          <p:val>
                                            <p:strVal val="#ppt_x"/>
                                          </p:val>
                                        </p:tav>
                                        <p:tav tm="100000">
                                          <p:val>
                                            <p:strVal val="#ppt_x"/>
                                          </p:val>
                                        </p:tav>
                                      </p:tavLst>
                                    </p:anim>
                                    <p:anim calcmode="lin" valueType="num">
                                      <p:cBhvr additive="base">
                                        <p:cTn id="23"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dissolve">
                                      <p:cBhvr>
                                        <p:cTn id="28" dur="500"/>
                                        <p:tgtEl>
                                          <p:spTgt spid="3">
                                            <p:txEl>
                                              <p:pRg st="13"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dissolve">
                                      <p:cBhvr>
                                        <p:cTn id="33" dur="500"/>
                                        <p:tgtEl>
                                          <p:spTgt spid="3">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346"/>
                                        </p:tgtEl>
                                        <p:attrNameLst>
                                          <p:attrName>style.visibility</p:attrName>
                                        </p:attrNameLst>
                                      </p:cBhvr>
                                      <p:to>
                                        <p:strVal val="visible"/>
                                      </p:to>
                                    </p:set>
                                    <p:anim calcmode="lin" valueType="num">
                                      <p:cBhvr additive="base">
                                        <p:cTn id="38" dur="500" fill="hold"/>
                                        <p:tgtEl>
                                          <p:spTgt spid="14346"/>
                                        </p:tgtEl>
                                        <p:attrNameLst>
                                          <p:attrName>ppt_x</p:attrName>
                                        </p:attrNameLst>
                                      </p:cBhvr>
                                      <p:tavLst>
                                        <p:tav tm="0">
                                          <p:val>
                                            <p:strVal val="#ppt_x"/>
                                          </p:val>
                                        </p:tav>
                                        <p:tav tm="100000">
                                          <p:val>
                                            <p:strVal val="#ppt_x"/>
                                          </p:val>
                                        </p:tav>
                                      </p:tavLst>
                                    </p:anim>
                                    <p:anim calcmode="lin" valueType="num">
                                      <p:cBhvr additive="base">
                                        <p:cTn id="39"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Effect transition="in" filter="dissolve">
                                      <p:cBhvr>
                                        <p:cTn id="44" dur="500"/>
                                        <p:tgtEl>
                                          <p:spTgt spid="3">
                                            <p:txEl>
                                              <p:pRg st="16" end="1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dissolve">
                                      <p:cBhvr>
                                        <p:cTn id="49" dur="500"/>
                                        <p:tgtEl>
                                          <p:spTgt spid="3">
                                            <p:txEl>
                                              <p:pRg st="17" end="1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345"/>
                                        </p:tgtEl>
                                        <p:attrNameLst>
                                          <p:attrName>style.visibility</p:attrName>
                                        </p:attrNameLst>
                                      </p:cBhvr>
                                      <p:to>
                                        <p:strVal val="visible"/>
                                      </p:to>
                                    </p:set>
                                    <p:anim calcmode="lin" valueType="num">
                                      <p:cBhvr additive="base">
                                        <p:cTn id="54" dur="500" fill="hold"/>
                                        <p:tgtEl>
                                          <p:spTgt spid="14345"/>
                                        </p:tgtEl>
                                        <p:attrNameLst>
                                          <p:attrName>ppt_x</p:attrName>
                                        </p:attrNameLst>
                                      </p:cBhvr>
                                      <p:tavLst>
                                        <p:tav tm="0">
                                          <p:val>
                                            <p:strVal val="#ppt_x"/>
                                          </p:val>
                                        </p:tav>
                                        <p:tav tm="100000">
                                          <p:val>
                                            <p:strVal val="#ppt_x"/>
                                          </p:val>
                                        </p:tav>
                                      </p:tavLst>
                                    </p:anim>
                                    <p:anim calcmode="lin" valueType="num">
                                      <p:cBhvr additive="base">
                                        <p:cTn id="55"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nvGraphicFramePr>
        <p:xfrm>
          <a:off x="107950" y="4093448"/>
          <a:ext cx="8928991" cy="908680"/>
        </p:xfrm>
        <a:graphic>
          <a:graphicData uri="http://schemas.openxmlformats.org/drawingml/2006/table">
            <a:tbl>
              <a:tblPr/>
              <a:tblGrid>
                <a:gridCol w="1511722"/>
                <a:gridCol w="2376264"/>
                <a:gridCol w="2448272"/>
                <a:gridCol w="2592733"/>
              </a:tblGrid>
              <a:tr h="360040">
                <a:tc>
                  <a:txBody>
                    <a:bodyPr/>
                    <a:lstStyle/>
                    <a:p>
                      <a:pPr algn="ctr">
                        <a:spcAft>
                          <a:spcPts val="0"/>
                        </a:spcAft>
                      </a:pPr>
                      <a:endParaRPr lang="fr-FR" sz="1000" b="1" dirty="0" smtClean="0">
                        <a:latin typeface="Comic Sans MS"/>
                        <a:ea typeface="Calibri"/>
                        <a:cs typeface="Times New Roman"/>
                      </a:endParaRPr>
                    </a:p>
                    <a:p>
                      <a:pPr algn="ctr">
                        <a:spcAft>
                          <a:spcPts val="0"/>
                        </a:spcAft>
                      </a:pPr>
                      <a:r>
                        <a:rPr lang="fr-FR" sz="1800" b="1" dirty="0" smtClean="0">
                          <a:latin typeface="Comic Sans MS"/>
                          <a:ea typeface="Calibri"/>
                          <a:cs typeface="Times New Roman"/>
                        </a:rPr>
                        <a:t>Composé</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CH</a:t>
                      </a:r>
                      <a:r>
                        <a:rPr lang="fr-FR" sz="1800" b="1" baseline="-25000" dirty="0">
                          <a:latin typeface="Comic Sans MS"/>
                          <a:ea typeface="Calibri"/>
                          <a:cs typeface="Times New Roman"/>
                        </a:rPr>
                        <a:t>4</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0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1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H</a:t>
                      </a:r>
                      <a:r>
                        <a:rPr lang="fr-FR" sz="1800" b="1" baseline="-25000" dirty="0">
                          <a:latin typeface="Comic Sans MS"/>
                          <a:ea typeface="Calibri"/>
                          <a:cs typeface="Times New Roman"/>
                        </a:rPr>
                        <a:t>2</a:t>
                      </a:r>
                      <a:r>
                        <a:rPr lang="fr-FR" sz="1800" b="1" dirty="0">
                          <a:latin typeface="Comic Sans MS"/>
                          <a:ea typeface="Calibri"/>
                          <a:cs typeface="Times New Roman"/>
                        </a:rPr>
                        <a:t>O</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2 doublets non liants)</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800" b="1" i="1" dirty="0" smtClean="0">
                          <a:latin typeface="Georgia"/>
                          <a:ea typeface="Calibri"/>
                          <a:cs typeface="Times New Roman"/>
                        </a:rPr>
                        <a:t>Angle  XAX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109,5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104,5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16"/>
          <p:cNvSpPr>
            <a:spLocks noChangeArrowheads="1"/>
          </p:cNvSpPr>
          <p:nvPr/>
        </p:nvSpPr>
        <p:spPr bwMode="auto">
          <a:xfrm>
            <a:off x="0" y="3140968"/>
            <a:ext cx="9036050" cy="400110"/>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Déformations </a:t>
            </a:r>
            <a:r>
              <a:rPr lang="fr-FR" sz="2000" b="1" i="1" u="sng" dirty="0" smtClean="0">
                <a:latin typeface="Bookman Old Style" pitchFamily="18" charset="0"/>
                <a:ea typeface="Calibri" pitchFamily="34" charset="0"/>
                <a:cs typeface="Times New Roman" pitchFamily="18" charset="0"/>
              </a:rPr>
              <a:t>angulaires</a:t>
            </a:r>
            <a:endParaRPr lang="fr-FR" sz="1100" dirty="0">
              <a:ea typeface="Calibri" pitchFamily="34" charset="0"/>
            </a:endParaRPr>
          </a:p>
        </p:txBody>
      </p:sp>
      <p:sp>
        <p:nvSpPr>
          <p:cNvPr id="18" name="Rectangle 48"/>
          <p:cNvSpPr>
            <a:spLocks noChangeArrowheads="1"/>
          </p:cNvSpPr>
          <p:nvPr/>
        </p:nvSpPr>
        <p:spPr bwMode="auto">
          <a:xfrm>
            <a:off x="0" y="3573016"/>
            <a:ext cx="546816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Influence des doublets non liants E :</a:t>
            </a:r>
            <a:endParaRPr lang="fr-FR" sz="2000" dirty="0">
              <a:latin typeface="Bookman Old Style" pitchFamily="18" charset="0"/>
              <a:ea typeface="Calibri" pitchFamily="34" charset="0"/>
              <a:cs typeface="Times New Roman" pitchFamily="18" charset="0"/>
            </a:endParaRPr>
          </a:p>
        </p:txBody>
      </p:sp>
      <p:pic>
        <p:nvPicPr>
          <p:cNvPr id="19" name="Picture 6"/>
          <p:cNvPicPr>
            <a:picLocks noChangeAspect="1" noChangeArrowheads="1"/>
          </p:cNvPicPr>
          <p:nvPr/>
        </p:nvPicPr>
        <p:blipFill>
          <a:blip r:embed="rId2" cstate="print"/>
          <a:srcRect/>
          <a:stretch>
            <a:fillRect/>
          </a:stretch>
        </p:blipFill>
        <p:spPr bwMode="auto">
          <a:xfrm>
            <a:off x="2123728" y="5085184"/>
            <a:ext cx="1482725" cy="1557338"/>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a:stretch>
            <a:fillRect/>
          </a:stretch>
        </p:blipFill>
        <p:spPr bwMode="auto">
          <a:xfrm>
            <a:off x="4644008" y="5085184"/>
            <a:ext cx="1579562" cy="1557338"/>
          </a:xfrm>
          <a:prstGeom prst="rect">
            <a:avLst/>
          </a:prstGeom>
          <a:noFill/>
          <a:ln w="9525">
            <a:noFill/>
            <a:miter lim="800000"/>
            <a:headEnd/>
            <a:tailEnd/>
          </a:ln>
        </p:spPr>
      </p:pic>
      <p:pic>
        <p:nvPicPr>
          <p:cNvPr id="21" name="Picture 8"/>
          <p:cNvPicPr>
            <a:picLocks noChangeAspect="1" noChangeArrowheads="1"/>
          </p:cNvPicPr>
          <p:nvPr/>
        </p:nvPicPr>
        <p:blipFill>
          <a:blip r:embed="rId4" cstate="print"/>
          <a:srcRect/>
          <a:stretch>
            <a:fillRect/>
          </a:stretch>
        </p:blipFill>
        <p:spPr bwMode="auto">
          <a:xfrm>
            <a:off x="7092280" y="5085184"/>
            <a:ext cx="1616075" cy="1579563"/>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0" y="11262"/>
            <a:ext cx="9144000" cy="2962275"/>
          </a:xfrm>
          <a:prstGeom prst="rect">
            <a:avLst/>
          </a:prstGeom>
          <a:noFill/>
          <a:ln w="9525">
            <a:noFill/>
            <a:miter lim="800000"/>
            <a:headEnd/>
            <a:tailEnd/>
          </a:ln>
        </p:spPr>
      </p:pic>
      <p:sp>
        <p:nvSpPr>
          <p:cNvPr id="13" name="ZoneTexte 12"/>
          <p:cNvSpPr txBox="1"/>
          <p:nvPr/>
        </p:nvSpPr>
        <p:spPr>
          <a:xfrm>
            <a:off x="4139952" y="-2763688"/>
            <a:ext cx="2376263" cy="5740033"/>
          </a:xfrm>
          <a:prstGeom prst="rect">
            <a:avLst/>
          </a:prstGeom>
          <a:noFill/>
        </p:spPr>
        <p:txBody>
          <a:bodyPr wrap="square">
            <a:spAutoFit/>
          </a:bodyPr>
          <a:lstStyle/>
          <a:p>
            <a:pPr algn="ctr">
              <a:defRPr/>
            </a:pPr>
            <a:r>
              <a:rPr lang="fr-FR" sz="2000" b="1" dirty="0">
                <a:solidFill>
                  <a:srgbClr val="FF0000"/>
                </a:solidFill>
                <a:latin typeface="Arial" charset="0"/>
                <a:cs typeface="Arial" charset="0"/>
              </a:rPr>
              <a:t>Linéaire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180 °</a:t>
            </a:r>
          </a:p>
          <a:p>
            <a:pPr algn="ctr">
              <a:defRPr/>
            </a:pPr>
            <a:endParaRPr lang="fr-FR" sz="2000" dirty="0">
              <a:latin typeface="Arial" charset="0"/>
              <a:cs typeface="Arial" charset="0"/>
            </a:endParaRPr>
          </a:p>
          <a:p>
            <a:pPr algn="ctr">
              <a:defRPr/>
            </a:pPr>
            <a:endParaRPr lang="fr-FR" sz="300" dirty="0">
              <a:latin typeface="Arial" charset="0"/>
              <a:cs typeface="Arial" charset="0"/>
            </a:endParaRPr>
          </a:p>
          <a:p>
            <a:pPr algn="ctr">
              <a:defRPr/>
            </a:pPr>
            <a:r>
              <a:rPr lang="fr-FR" sz="2000" b="1" dirty="0">
                <a:solidFill>
                  <a:srgbClr val="FF0000"/>
                </a:solidFill>
                <a:latin typeface="Arial" charset="0"/>
                <a:cs typeface="Arial" charset="0"/>
              </a:rPr>
              <a:t>Triangulaire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120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120 °</a:t>
            </a:r>
          </a:p>
          <a:p>
            <a:pPr algn="ctr">
              <a:defRPr/>
            </a:pPr>
            <a:endParaRPr lang="fr-FR" sz="2400" dirty="0">
              <a:latin typeface="Arial" charset="0"/>
              <a:cs typeface="Arial" charset="0"/>
            </a:endParaRPr>
          </a:p>
          <a:p>
            <a:pPr algn="ctr">
              <a:defRPr/>
            </a:pPr>
            <a:r>
              <a:rPr lang="fr-FR" sz="2000" b="1" dirty="0">
                <a:solidFill>
                  <a:srgbClr val="FF0000"/>
                </a:solidFill>
                <a:latin typeface="Arial" charset="0"/>
                <a:cs typeface="Arial" charset="0"/>
              </a:rPr>
              <a:t>Tétraédrique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 109,5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Pyramidale à base triangulaire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a:p>
            <a:pPr algn="ctr">
              <a:defRPr/>
            </a:pPr>
            <a:endParaRPr lang="fr-FR" sz="12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p:txBody>
      </p:sp>
      <p:pic>
        <p:nvPicPr>
          <p:cNvPr id="14" name="Picture 3"/>
          <p:cNvPicPr>
            <a:picLocks noChangeAspect="1" noChangeArrowheads="1"/>
          </p:cNvPicPr>
          <p:nvPr/>
        </p:nvPicPr>
        <p:blipFill>
          <a:blip r:embed="rId6" cstate="print"/>
          <a:srcRect/>
          <a:stretch>
            <a:fillRect/>
          </a:stretch>
        </p:blipFill>
        <p:spPr bwMode="auto">
          <a:xfrm>
            <a:off x="7092280" y="-27384"/>
            <a:ext cx="936104" cy="977941"/>
          </a:xfrm>
          <a:prstGeom prst="rect">
            <a:avLst/>
          </a:prstGeom>
          <a:noFill/>
          <a:ln w="9525">
            <a:noFill/>
            <a:miter lim="800000"/>
            <a:headEnd/>
            <a:tailEnd/>
          </a:ln>
        </p:spPr>
      </p:pic>
      <p:pic>
        <p:nvPicPr>
          <p:cNvPr id="15" name="Picture 9"/>
          <p:cNvPicPr>
            <a:picLocks noChangeAspect="1" noChangeArrowheads="1"/>
          </p:cNvPicPr>
          <p:nvPr/>
        </p:nvPicPr>
        <p:blipFill>
          <a:blip r:embed="rId7" cstate="print"/>
          <a:srcRect/>
          <a:stretch>
            <a:fillRect/>
          </a:stretch>
        </p:blipFill>
        <p:spPr bwMode="auto">
          <a:xfrm>
            <a:off x="7164288" y="2102685"/>
            <a:ext cx="1139517" cy="741239"/>
          </a:xfrm>
          <a:prstGeom prst="rect">
            <a:avLst/>
          </a:prstGeom>
          <a:noFill/>
          <a:ln w="9525">
            <a:noFill/>
            <a:miter lim="800000"/>
            <a:headEnd/>
            <a:tailEnd/>
          </a:ln>
        </p:spPr>
      </p:pic>
      <p:pic>
        <p:nvPicPr>
          <p:cNvPr id="22" name="Picture 10"/>
          <p:cNvPicPr>
            <a:picLocks noChangeAspect="1" noChangeArrowheads="1"/>
          </p:cNvPicPr>
          <p:nvPr/>
        </p:nvPicPr>
        <p:blipFill>
          <a:blip r:embed="rId8" cstate="print"/>
          <a:srcRect/>
          <a:stretch>
            <a:fillRect/>
          </a:stretch>
        </p:blipFill>
        <p:spPr bwMode="auto">
          <a:xfrm>
            <a:off x="7333668" y="1022564"/>
            <a:ext cx="1406438" cy="8942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80">
                                          <p:stCondLst>
                                            <p:cond delay="0"/>
                                          </p:stCondLst>
                                        </p:cTn>
                                        <p:tgtEl>
                                          <p:spTgt spid="19"/>
                                        </p:tgtEl>
                                      </p:cBhvr>
                                    </p:animEffect>
                                    <p:anim calcmode="lin" valueType="num">
                                      <p:cBhvr>
                                        <p:cTn id="1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 dur="26">
                                          <p:stCondLst>
                                            <p:cond delay="650"/>
                                          </p:stCondLst>
                                        </p:cTn>
                                        <p:tgtEl>
                                          <p:spTgt spid="19"/>
                                        </p:tgtEl>
                                      </p:cBhvr>
                                      <p:to x="100000" y="60000"/>
                                    </p:animScale>
                                    <p:animScale>
                                      <p:cBhvr>
                                        <p:cTn id="24" dur="166" decel="50000">
                                          <p:stCondLst>
                                            <p:cond delay="676"/>
                                          </p:stCondLst>
                                        </p:cTn>
                                        <p:tgtEl>
                                          <p:spTgt spid="19"/>
                                        </p:tgtEl>
                                      </p:cBhvr>
                                      <p:to x="100000" y="100000"/>
                                    </p:animScale>
                                    <p:animScale>
                                      <p:cBhvr>
                                        <p:cTn id="25" dur="26">
                                          <p:stCondLst>
                                            <p:cond delay="1312"/>
                                          </p:stCondLst>
                                        </p:cTn>
                                        <p:tgtEl>
                                          <p:spTgt spid="19"/>
                                        </p:tgtEl>
                                      </p:cBhvr>
                                      <p:to x="100000" y="80000"/>
                                    </p:animScale>
                                    <p:animScale>
                                      <p:cBhvr>
                                        <p:cTn id="26" dur="166" decel="50000">
                                          <p:stCondLst>
                                            <p:cond delay="1338"/>
                                          </p:stCondLst>
                                        </p:cTn>
                                        <p:tgtEl>
                                          <p:spTgt spid="19"/>
                                        </p:tgtEl>
                                      </p:cBhvr>
                                      <p:to x="100000" y="100000"/>
                                    </p:animScale>
                                    <p:animScale>
                                      <p:cBhvr>
                                        <p:cTn id="27" dur="26">
                                          <p:stCondLst>
                                            <p:cond delay="1642"/>
                                          </p:stCondLst>
                                        </p:cTn>
                                        <p:tgtEl>
                                          <p:spTgt spid="19"/>
                                        </p:tgtEl>
                                      </p:cBhvr>
                                      <p:to x="100000" y="90000"/>
                                    </p:animScale>
                                    <p:animScale>
                                      <p:cBhvr>
                                        <p:cTn id="28" dur="166" decel="50000">
                                          <p:stCondLst>
                                            <p:cond delay="1668"/>
                                          </p:stCondLst>
                                        </p:cTn>
                                        <p:tgtEl>
                                          <p:spTgt spid="19"/>
                                        </p:tgtEl>
                                      </p:cBhvr>
                                      <p:to x="100000" y="100000"/>
                                    </p:animScale>
                                    <p:animScale>
                                      <p:cBhvr>
                                        <p:cTn id="29" dur="26">
                                          <p:stCondLst>
                                            <p:cond delay="1808"/>
                                          </p:stCondLst>
                                        </p:cTn>
                                        <p:tgtEl>
                                          <p:spTgt spid="19"/>
                                        </p:tgtEl>
                                      </p:cBhvr>
                                      <p:to x="100000" y="95000"/>
                                    </p:animScale>
                                    <p:animScale>
                                      <p:cBhvr>
                                        <p:cTn id="30" dur="166" decel="50000">
                                          <p:stCondLst>
                                            <p:cond delay="1834"/>
                                          </p:stCondLst>
                                        </p:cTn>
                                        <p:tgtEl>
                                          <p:spTgt spid="19"/>
                                        </p:tgtEl>
                                      </p:cBhvr>
                                      <p:to x="100000" y="100000"/>
                                    </p:animScale>
                                  </p:childTnLst>
                                </p:cTn>
                              </p:par>
                            </p:childTnLst>
                          </p:cTn>
                        </p:par>
                        <p:par>
                          <p:cTn id="31" fill="hold">
                            <p:stCondLst>
                              <p:cond delay="2500"/>
                            </p:stCondLst>
                            <p:childTnLst>
                              <p:par>
                                <p:cTn id="32" presetID="26"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80">
                                          <p:stCondLst>
                                            <p:cond delay="0"/>
                                          </p:stCondLst>
                                        </p:cTn>
                                        <p:tgtEl>
                                          <p:spTgt spid="20"/>
                                        </p:tgtEl>
                                      </p:cBhvr>
                                    </p:animEffect>
                                    <p:anim calcmode="lin" valueType="num">
                                      <p:cBhvr>
                                        <p:cTn id="3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0" dur="26">
                                          <p:stCondLst>
                                            <p:cond delay="650"/>
                                          </p:stCondLst>
                                        </p:cTn>
                                        <p:tgtEl>
                                          <p:spTgt spid="20"/>
                                        </p:tgtEl>
                                      </p:cBhvr>
                                      <p:to x="100000" y="60000"/>
                                    </p:animScale>
                                    <p:animScale>
                                      <p:cBhvr>
                                        <p:cTn id="41" dur="166" decel="50000">
                                          <p:stCondLst>
                                            <p:cond delay="676"/>
                                          </p:stCondLst>
                                        </p:cTn>
                                        <p:tgtEl>
                                          <p:spTgt spid="20"/>
                                        </p:tgtEl>
                                      </p:cBhvr>
                                      <p:to x="100000" y="100000"/>
                                    </p:animScale>
                                    <p:animScale>
                                      <p:cBhvr>
                                        <p:cTn id="42" dur="26">
                                          <p:stCondLst>
                                            <p:cond delay="1312"/>
                                          </p:stCondLst>
                                        </p:cTn>
                                        <p:tgtEl>
                                          <p:spTgt spid="20"/>
                                        </p:tgtEl>
                                      </p:cBhvr>
                                      <p:to x="100000" y="80000"/>
                                    </p:animScale>
                                    <p:animScale>
                                      <p:cBhvr>
                                        <p:cTn id="43" dur="166" decel="50000">
                                          <p:stCondLst>
                                            <p:cond delay="1338"/>
                                          </p:stCondLst>
                                        </p:cTn>
                                        <p:tgtEl>
                                          <p:spTgt spid="20"/>
                                        </p:tgtEl>
                                      </p:cBhvr>
                                      <p:to x="100000" y="100000"/>
                                    </p:animScale>
                                    <p:animScale>
                                      <p:cBhvr>
                                        <p:cTn id="44" dur="26">
                                          <p:stCondLst>
                                            <p:cond delay="1642"/>
                                          </p:stCondLst>
                                        </p:cTn>
                                        <p:tgtEl>
                                          <p:spTgt spid="20"/>
                                        </p:tgtEl>
                                      </p:cBhvr>
                                      <p:to x="100000" y="90000"/>
                                    </p:animScale>
                                    <p:animScale>
                                      <p:cBhvr>
                                        <p:cTn id="45" dur="166" decel="50000">
                                          <p:stCondLst>
                                            <p:cond delay="1668"/>
                                          </p:stCondLst>
                                        </p:cTn>
                                        <p:tgtEl>
                                          <p:spTgt spid="20"/>
                                        </p:tgtEl>
                                      </p:cBhvr>
                                      <p:to x="100000" y="100000"/>
                                    </p:animScale>
                                    <p:animScale>
                                      <p:cBhvr>
                                        <p:cTn id="46" dur="26">
                                          <p:stCondLst>
                                            <p:cond delay="1808"/>
                                          </p:stCondLst>
                                        </p:cTn>
                                        <p:tgtEl>
                                          <p:spTgt spid="20"/>
                                        </p:tgtEl>
                                      </p:cBhvr>
                                      <p:to x="100000" y="95000"/>
                                    </p:animScale>
                                    <p:animScale>
                                      <p:cBhvr>
                                        <p:cTn id="47" dur="166" decel="50000">
                                          <p:stCondLst>
                                            <p:cond delay="1834"/>
                                          </p:stCondLst>
                                        </p:cTn>
                                        <p:tgtEl>
                                          <p:spTgt spid="20"/>
                                        </p:tgtEl>
                                      </p:cBhvr>
                                      <p:to x="100000" y="100000"/>
                                    </p:animScale>
                                  </p:childTnLst>
                                </p:cTn>
                              </p:par>
                            </p:childTnLst>
                          </p:cTn>
                        </p:par>
                        <p:par>
                          <p:cTn id="48" fill="hold">
                            <p:stCondLst>
                              <p:cond delay="4500"/>
                            </p:stCondLst>
                            <p:childTnLst>
                              <p:par>
                                <p:cTn id="49" presetID="26"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80">
                                          <p:stCondLst>
                                            <p:cond delay="0"/>
                                          </p:stCondLst>
                                        </p:cTn>
                                        <p:tgtEl>
                                          <p:spTgt spid="21"/>
                                        </p:tgtEl>
                                      </p:cBhvr>
                                    </p:animEffect>
                                    <p:anim calcmode="lin" valueType="num">
                                      <p:cBhvr>
                                        <p:cTn id="5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7" dur="26">
                                          <p:stCondLst>
                                            <p:cond delay="650"/>
                                          </p:stCondLst>
                                        </p:cTn>
                                        <p:tgtEl>
                                          <p:spTgt spid="21"/>
                                        </p:tgtEl>
                                      </p:cBhvr>
                                      <p:to x="100000" y="60000"/>
                                    </p:animScale>
                                    <p:animScale>
                                      <p:cBhvr>
                                        <p:cTn id="58" dur="166" decel="50000">
                                          <p:stCondLst>
                                            <p:cond delay="676"/>
                                          </p:stCondLst>
                                        </p:cTn>
                                        <p:tgtEl>
                                          <p:spTgt spid="21"/>
                                        </p:tgtEl>
                                      </p:cBhvr>
                                      <p:to x="100000" y="100000"/>
                                    </p:animScale>
                                    <p:animScale>
                                      <p:cBhvr>
                                        <p:cTn id="59" dur="26">
                                          <p:stCondLst>
                                            <p:cond delay="1312"/>
                                          </p:stCondLst>
                                        </p:cTn>
                                        <p:tgtEl>
                                          <p:spTgt spid="21"/>
                                        </p:tgtEl>
                                      </p:cBhvr>
                                      <p:to x="100000" y="80000"/>
                                    </p:animScale>
                                    <p:animScale>
                                      <p:cBhvr>
                                        <p:cTn id="60" dur="166" decel="50000">
                                          <p:stCondLst>
                                            <p:cond delay="1338"/>
                                          </p:stCondLst>
                                        </p:cTn>
                                        <p:tgtEl>
                                          <p:spTgt spid="21"/>
                                        </p:tgtEl>
                                      </p:cBhvr>
                                      <p:to x="100000" y="100000"/>
                                    </p:animScale>
                                    <p:animScale>
                                      <p:cBhvr>
                                        <p:cTn id="61" dur="26">
                                          <p:stCondLst>
                                            <p:cond delay="1642"/>
                                          </p:stCondLst>
                                        </p:cTn>
                                        <p:tgtEl>
                                          <p:spTgt spid="21"/>
                                        </p:tgtEl>
                                      </p:cBhvr>
                                      <p:to x="100000" y="90000"/>
                                    </p:animScale>
                                    <p:animScale>
                                      <p:cBhvr>
                                        <p:cTn id="62" dur="166" decel="50000">
                                          <p:stCondLst>
                                            <p:cond delay="1668"/>
                                          </p:stCondLst>
                                        </p:cTn>
                                        <p:tgtEl>
                                          <p:spTgt spid="21"/>
                                        </p:tgtEl>
                                      </p:cBhvr>
                                      <p:to x="100000" y="100000"/>
                                    </p:animScale>
                                    <p:animScale>
                                      <p:cBhvr>
                                        <p:cTn id="63" dur="26">
                                          <p:stCondLst>
                                            <p:cond delay="1808"/>
                                          </p:stCondLst>
                                        </p:cTn>
                                        <p:tgtEl>
                                          <p:spTgt spid="21"/>
                                        </p:tgtEl>
                                      </p:cBhvr>
                                      <p:to x="100000" y="95000"/>
                                    </p:animScale>
                                    <p:animScale>
                                      <p:cBhvr>
                                        <p:cTn id="6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8928991" cy="847720"/>
        </p:xfrm>
        <a:graphic>
          <a:graphicData uri="http://schemas.openxmlformats.org/drawingml/2006/table">
            <a:tbl>
              <a:tblPr/>
              <a:tblGrid>
                <a:gridCol w="1617540"/>
                <a:gridCol w="2436869"/>
                <a:gridCol w="2436869"/>
                <a:gridCol w="2437713"/>
              </a:tblGrid>
              <a:tr h="360040">
                <a:tc>
                  <a:txBody>
                    <a:bodyPr/>
                    <a:lstStyle/>
                    <a:p>
                      <a:pPr algn="ctr">
                        <a:spcAft>
                          <a:spcPts val="0"/>
                        </a:spcAft>
                      </a:pPr>
                      <a:r>
                        <a:rPr lang="fr-FR" sz="1600" b="1" dirty="0">
                          <a:latin typeface="Comic Sans MS"/>
                          <a:ea typeface="Calibri"/>
                          <a:cs typeface="Times New Roman"/>
                        </a:rPr>
                        <a:t>Composé</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CH</a:t>
                      </a:r>
                      <a:r>
                        <a:rPr lang="fr-FR" sz="1600" b="1" baseline="-25000" dirty="0">
                          <a:latin typeface="Comic Sans MS"/>
                          <a:ea typeface="Calibri"/>
                          <a:cs typeface="Times New Roman"/>
                        </a:rPr>
                        <a:t>4</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0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NH</a:t>
                      </a:r>
                      <a:r>
                        <a:rPr lang="fr-FR" sz="1600" b="1" baseline="-25000" dirty="0">
                          <a:latin typeface="Comic Sans MS"/>
                          <a:ea typeface="Calibri"/>
                          <a:cs typeface="Times New Roman"/>
                        </a:rPr>
                        <a:t>3</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1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H</a:t>
                      </a:r>
                      <a:r>
                        <a:rPr lang="fr-FR" sz="1600" b="1" baseline="-25000" dirty="0">
                          <a:latin typeface="Comic Sans MS"/>
                          <a:ea typeface="Calibri"/>
                          <a:cs typeface="Times New Roman"/>
                        </a:rPr>
                        <a:t>2</a:t>
                      </a:r>
                      <a:r>
                        <a:rPr lang="fr-FR" sz="1600" b="1" dirty="0">
                          <a:latin typeface="Comic Sans MS"/>
                          <a:ea typeface="Calibri"/>
                          <a:cs typeface="Times New Roman"/>
                        </a:rPr>
                        <a:t>O</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2 doublets non liants)</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600" b="1" i="1" dirty="0" smtClean="0">
                          <a:latin typeface="Georgia"/>
                          <a:ea typeface="Calibri"/>
                          <a:cs typeface="Times New Roman"/>
                        </a:rPr>
                        <a:t>Angle  XAX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109,5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107,3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104,5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2" name="Picture 54"/>
          <p:cNvPicPr>
            <a:picLocks noChangeAspect="1" noChangeArrowheads="1"/>
          </p:cNvPicPr>
          <p:nvPr/>
        </p:nvPicPr>
        <p:blipFill>
          <a:blip r:embed="rId2" cstate="print"/>
          <a:srcRect/>
          <a:stretch>
            <a:fillRect/>
          </a:stretch>
        </p:blipFill>
        <p:spPr bwMode="auto">
          <a:xfrm>
            <a:off x="179388" y="3357563"/>
            <a:ext cx="8640762" cy="3387725"/>
          </a:xfrm>
          <a:prstGeom prst="rect">
            <a:avLst/>
          </a:prstGeom>
          <a:noFill/>
          <a:ln w="9525">
            <a:noFill/>
            <a:miter lim="800000"/>
            <a:headEnd/>
            <a:tailEnd/>
          </a:ln>
        </p:spPr>
      </p:pic>
      <p:sp>
        <p:nvSpPr>
          <p:cNvPr id="20503" name="Rectangle 14"/>
          <p:cNvSpPr>
            <a:spLocks noChangeArrowheads="1"/>
          </p:cNvSpPr>
          <p:nvPr/>
        </p:nvSpPr>
        <p:spPr bwMode="auto">
          <a:xfrm>
            <a:off x="0" y="2636838"/>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
        <p:nvSpPr>
          <p:cNvPr id="20504" name="Rectangle 14"/>
          <p:cNvSpPr>
            <a:spLocks noChangeArrowheads="1"/>
          </p:cNvSpPr>
          <p:nvPr/>
        </p:nvSpPr>
        <p:spPr bwMode="auto">
          <a:xfrm>
            <a:off x="323850" y="5157788"/>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u="sng" dirty="0">
                <a:solidFill>
                  <a:srgbClr val="00B050"/>
                </a:solidFill>
                <a:latin typeface="Arial" pitchFamily="34" charset="0"/>
                <a:cs typeface="Arial" pitchFamily="34" charset="0"/>
              </a:rPr>
              <a:t>répulsions 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5084763"/>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pic>
        <p:nvPicPr>
          <p:cNvPr id="14" name="Picture 6"/>
          <p:cNvPicPr>
            <a:picLocks noChangeAspect="1" noChangeArrowheads="1"/>
          </p:cNvPicPr>
          <p:nvPr/>
        </p:nvPicPr>
        <p:blipFill>
          <a:blip r:embed="rId3" cstate="print"/>
          <a:srcRect/>
          <a:stretch>
            <a:fillRect/>
          </a:stretch>
        </p:blipFill>
        <p:spPr bwMode="auto">
          <a:xfrm>
            <a:off x="2051720" y="908720"/>
            <a:ext cx="1482725" cy="1557338"/>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4572000" y="908720"/>
            <a:ext cx="1579562" cy="1557338"/>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a:stretch>
            <a:fillRect/>
          </a:stretch>
        </p:blipFill>
        <p:spPr bwMode="auto">
          <a:xfrm>
            <a:off x="7020272" y="908720"/>
            <a:ext cx="1616075" cy="1579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wipe(left)">
                                      <p:cBhvr>
                                        <p:cTn id="7" dur="500"/>
                                        <p:tgtEl>
                                          <p:spTgt spid="205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2"/>
                                        </p:tgtEl>
                                        <p:attrNameLst>
                                          <p:attrName>style.visibility</p:attrName>
                                        </p:attrNameLst>
                                      </p:cBhvr>
                                      <p:to>
                                        <p:strVal val="visible"/>
                                      </p:to>
                                    </p:set>
                                    <p:animEffect transition="in" filter="dissolve">
                                      <p:cBhvr>
                                        <p:cTn id="12" dur="500"/>
                                        <p:tgtEl>
                                          <p:spTgt spid="205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04"/>
                                        </p:tgtEl>
                                        <p:attrNameLst>
                                          <p:attrName>style.visibility</p:attrName>
                                        </p:attrNameLst>
                                      </p:cBhvr>
                                      <p:to>
                                        <p:strVal val="visible"/>
                                      </p:to>
                                    </p:set>
                                    <p:animEffect transition="in" filter="dissolve">
                                      <p:cBhvr>
                                        <p:cTn id="17" dur="500"/>
                                        <p:tgtEl>
                                          <p:spTgt spid="205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5"/>
                                        </p:tgtEl>
                                        <p:attrNameLst>
                                          <p:attrName>style.visibility</p:attrName>
                                        </p:attrNameLst>
                                      </p:cBhvr>
                                      <p:to>
                                        <p:strVal val="visible"/>
                                      </p:to>
                                    </p:set>
                                    <p:animEffect transition="in" filter="dissolve">
                                      <p:cBhvr>
                                        <p:cTn id="22" dur="5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3" grpId="0"/>
      <p:bldP spid="20504" grpId="0"/>
      <p:bldP spid="205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27384"/>
            <a:ext cx="9144000" cy="400110"/>
          </a:xfrm>
          <a:prstGeom prst="rect">
            <a:avLst/>
          </a:prstGeom>
          <a:noFill/>
          <a:ln w="9525">
            <a:noFill/>
            <a:miter lim="800000"/>
            <a:headEnd/>
            <a:tailEnd/>
          </a:ln>
        </p:spPr>
        <p:txBody>
          <a:bodyPr anchor="ctr">
            <a:spAutoFit/>
          </a:bodyPr>
          <a:lstStyle/>
          <a:p>
            <a:pPr indent="449263" algn="just">
              <a:defRPr/>
            </a:pPr>
            <a:r>
              <a:rPr lang="fr-FR" sz="2000" dirty="0">
                <a:ea typeface="Calibri" pitchFamily="34" charset="0"/>
                <a:cs typeface="Times New Roman" pitchFamily="18" charset="0"/>
              </a:rPr>
              <a:t>O</a:t>
            </a:r>
            <a:r>
              <a:rPr lang="fr-FR" sz="2000" dirty="0" smtClean="0">
                <a:ea typeface="Calibri" pitchFamily="34" charset="0"/>
                <a:cs typeface="Times New Roman" pitchFamily="18" charset="0"/>
              </a:rPr>
              <a:t>n rencontre </a:t>
            </a:r>
            <a:r>
              <a:rPr lang="fr-FR" sz="2000" b="1" u="sng" dirty="0" smtClean="0">
                <a:ea typeface="Calibri" pitchFamily="34" charset="0"/>
                <a:cs typeface="Times New Roman" pitchFamily="18" charset="0"/>
              </a:rPr>
              <a:t>3 types de liaisons covalentes</a:t>
            </a:r>
            <a:r>
              <a:rPr lang="fr-FR" sz="2000" b="1" dirty="0" smtClean="0">
                <a:ea typeface="Calibri" pitchFamily="34" charset="0"/>
                <a:cs typeface="Times New Roman" pitchFamily="18" charset="0"/>
              </a:rPr>
              <a:t> </a:t>
            </a:r>
            <a:r>
              <a:rPr lang="fr-FR" sz="2000" dirty="0" smtClean="0">
                <a:ea typeface="Calibri" pitchFamily="34" charset="0"/>
                <a:cs typeface="Times New Roman" pitchFamily="18" charset="0"/>
              </a:rPr>
              <a:t>dans les édifices </a:t>
            </a:r>
            <a:r>
              <a:rPr lang="fr-FR" sz="2000" dirty="0" err="1" smtClean="0">
                <a:ea typeface="Calibri" pitchFamily="34" charset="0"/>
                <a:cs typeface="Times New Roman" pitchFamily="18" charset="0"/>
              </a:rPr>
              <a:t>polyatomiques</a:t>
            </a:r>
            <a:r>
              <a:rPr lang="fr-FR" sz="2000" dirty="0" smtClean="0">
                <a:ea typeface="Calibri" pitchFamily="34" charset="0"/>
                <a:cs typeface="Times New Roman" pitchFamily="18" charset="0"/>
              </a:rPr>
              <a:t> :</a:t>
            </a:r>
            <a:endParaRPr lang="fr-FR" sz="2000" dirty="0"/>
          </a:p>
        </p:txBody>
      </p:sp>
      <p:graphicFrame>
        <p:nvGraphicFramePr>
          <p:cNvPr id="3" name="Tableau 2"/>
          <p:cNvGraphicFramePr>
            <a:graphicFrameLocks noGrp="1"/>
          </p:cNvGraphicFramePr>
          <p:nvPr/>
        </p:nvGraphicFramePr>
        <p:xfrm>
          <a:off x="107504" y="427814"/>
          <a:ext cx="8964488" cy="1371600"/>
        </p:xfrm>
        <a:graphic>
          <a:graphicData uri="http://schemas.openxmlformats.org/drawingml/2006/table">
            <a:tbl>
              <a:tblPr/>
              <a:tblGrid>
                <a:gridCol w="2808312"/>
                <a:gridCol w="2016224"/>
                <a:gridCol w="4139952"/>
              </a:tblGrid>
              <a:tr h="140780">
                <a:tc>
                  <a:txBody>
                    <a:bodyPr/>
                    <a:lstStyle/>
                    <a:p>
                      <a:pPr algn="ctr">
                        <a:spcAft>
                          <a:spcPts val="0"/>
                        </a:spcAft>
                      </a:pPr>
                      <a:r>
                        <a:rPr lang="fr-FR" sz="1800" b="1" dirty="0">
                          <a:latin typeface="Comic Sans MS"/>
                          <a:ea typeface="Arial Unicode MS"/>
                          <a:cs typeface="Calibri"/>
                        </a:rPr>
                        <a:t>Nombre d’électrons de valence partagés</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Arial Unicode MS"/>
                          <a:cs typeface="Calibri"/>
                        </a:rPr>
                        <a:t>Type de liaison covalente</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b="1" dirty="0" smtClean="0">
                        <a:latin typeface="Comic Sans MS"/>
                        <a:ea typeface="Arial Unicode MS"/>
                        <a:cs typeface="Calibri"/>
                      </a:endParaRPr>
                    </a:p>
                    <a:p>
                      <a:pPr algn="ctr">
                        <a:spcAft>
                          <a:spcPts val="0"/>
                        </a:spcAft>
                      </a:pPr>
                      <a:r>
                        <a:rPr lang="fr-FR" sz="1800" b="1" dirty="0" smtClean="0">
                          <a:latin typeface="Comic Sans MS"/>
                          <a:ea typeface="Arial Unicode MS"/>
                          <a:cs typeface="Calibri"/>
                        </a:rPr>
                        <a:t>Symbolisation</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2</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4</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dirty="0">
                          <a:latin typeface="Comic Sans MS"/>
                          <a:ea typeface="Arial Unicode MS"/>
                          <a:cs typeface="Calibri"/>
                        </a:rPr>
                        <a:t>6</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 Box 1"/>
          <p:cNvSpPr txBox="1">
            <a:spLocks noChangeArrowheads="1"/>
          </p:cNvSpPr>
          <p:nvPr/>
        </p:nvSpPr>
        <p:spPr bwMode="auto">
          <a:xfrm>
            <a:off x="2915816" y="908720"/>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simple             </a:t>
            </a:r>
            <a:r>
              <a:rPr kumimoji="0" lang="fr-FR" sz="2000" b="1" i="0" u="none" strike="noStrike" cap="none" normalizeH="0" baseline="0" dirty="0" smtClean="0">
                <a:ln>
                  <a:noFill/>
                </a:ln>
                <a:solidFill>
                  <a:srgbClr val="FF0000"/>
                </a:solidFill>
                <a:effectLst/>
                <a:latin typeface="Arial" pitchFamily="34" charset="0"/>
                <a:cs typeface="Arial" pitchFamily="34" charset="0"/>
              </a:rPr>
              <a:t>1 doublet liant </a:t>
            </a:r>
            <a:r>
              <a:rPr kumimoji="0" lang="fr-FR" sz="2000" b="0" i="0" u="none" strike="noStrike" cap="none" normalizeH="0" baseline="0" dirty="0" smtClean="0">
                <a:ln>
                  <a:noFill/>
                </a:ln>
                <a:solidFill>
                  <a:srgbClr val="002060"/>
                </a:solidFill>
                <a:effectLst/>
                <a:latin typeface="Arial" pitchFamily="34" charset="0"/>
                <a:cs typeface="Arial" pitchFamily="34" charset="0"/>
              </a:rPr>
              <a:t>(DL)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5" name="Text Box 1"/>
          <p:cNvSpPr txBox="1">
            <a:spLocks noChangeArrowheads="1"/>
          </p:cNvSpPr>
          <p:nvPr/>
        </p:nvSpPr>
        <p:spPr bwMode="auto">
          <a:xfrm>
            <a:off x="2915816" y="1196752"/>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2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6" name="Text Box 1"/>
          <p:cNvSpPr txBox="1">
            <a:spLocks noChangeArrowheads="1"/>
          </p:cNvSpPr>
          <p:nvPr/>
        </p:nvSpPr>
        <p:spPr bwMode="auto">
          <a:xfrm>
            <a:off x="2915816" y="1484784"/>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triple             </a:t>
            </a:r>
            <a:r>
              <a:rPr kumimoji="0" lang="fr-FR" sz="2000" b="1" i="0" u="none" strike="noStrike" cap="none" normalizeH="0" baseline="0" dirty="0" smtClean="0">
                <a:ln>
                  <a:noFill/>
                </a:ln>
                <a:solidFill>
                  <a:srgbClr val="FF0000"/>
                </a:solidFill>
                <a:effectLst/>
                <a:latin typeface="Arial" pitchFamily="34" charset="0"/>
                <a:cs typeface="Arial" pitchFamily="34" charset="0"/>
              </a:rPr>
              <a:t>3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pic>
        <p:nvPicPr>
          <p:cNvPr id="7" name="Picture 1"/>
          <p:cNvPicPr>
            <a:picLocks noChangeAspect="1" noChangeArrowheads="1"/>
          </p:cNvPicPr>
          <p:nvPr/>
        </p:nvPicPr>
        <p:blipFill>
          <a:blip r:embed="rId2" cstate="print"/>
          <a:srcRect/>
          <a:stretch>
            <a:fillRect/>
          </a:stretch>
        </p:blipFill>
        <p:spPr bwMode="auto">
          <a:xfrm>
            <a:off x="971600" y="1988270"/>
            <a:ext cx="576262" cy="660400"/>
          </a:xfrm>
          <a:prstGeom prst="rect">
            <a:avLst/>
          </a:prstGeom>
          <a:noFill/>
          <a:ln w="9525">
            <a:noFill/>
            <a:miter lim="800000"/>
            <a:headEnd/>
            <a:tailEnd/>
          </a:ln>
        </p:spPr>
      </p:pic>
      <p:sp>
        <p:nvSpPr>
          <p:cNvPr id="8" name="Rectangle 7"/>
          <p:cNvSpPr>
            <a:spLocks noChangeArrowheads="1"/>
          </p:cNvSpPr>
          <p:nvPr/>
        </p:nvSpPr>
        <p:spPr bwMode="auto">
          <a:xfrm>
            <a:off x="1690737" y="1870963"/>
            <a:ext cx="7345363" cy="1015663"/>
          </a:xfrm>
          <a:prstGeom prst="rect">
            <a:avLst/>
          </a:prstGeom>
          <a:solidFill>
            <a:srgbClr val="FFC000"/>
          </a:solidFill>
          <a:ln w="9525">
            <a:noFill/>
            <a:miter lim="800000"/>
            <a:headEnd/>
            <a:tailEnd/>
          </a:ln>
        </p:spPr>
        <p:txBody>
          <a:bodyPr anchor="ctr">
            <a:spAutoFit/>
          </a:bodyPr>
          <a:lstStyle/>
          <a:p>
            <a:pPr algn="just"/>
            <a:r>
              <a:rPr lang="fr-FR" sz="2000" i="1" dirty="0">
                <a:ea typeface="Calibri" pitchFamily="34" charset="0"/>
                <a:cs typeface="Times New Roman" pitchFamily="18" charset="0"/>
              </a:rPr>
              <a:t>Une fois les électrons de valence mis en commun, ils appartiennent indifféremment aux deux atomes et restent localisés entre ces deux atomes, d’où le terme « liaison covalente </a:t>
            </a:r>
            <a:r>
              <a:rPr lang="fr-FR" sz="2000" b="1" i="1" u="sng" dirty="0">
                <a:ea typeface="Calibri" pitchFamily="34" charset="0"/>
                <a:cs typeface="Times New Roman" pitchFamily="18" charset="0"/>
              </a:rPr>
              <a:t>localisée</a:t>
            </a:r>
            <a:r>
              <a:rPr lang="fr-FR" sz="2000" i="1" dirty="0">
                <a:ea typeface="Calibri" pitchFamily="34" charset="0"/>
                <a:cs typeface="Times New Roman" pitchFamily="18" charset="0"/>
              </a:rPr>
              <a:t> ».  </a:t>
            </a:r>
            <a:endParaRPr lang="fr-FR" sz="2000" dirty="0">
              <a:ea typeface="Calibri" pitchFamily="34" charset="0"/>
              <a:cs typeface="Times New Roman" pitchFamily="18" charset="0"/>
            </a:endParaRPr>
          </a:p>
        </p:txBody>
      </p:sp>
      <p:sp>
        <p:nvSpPr>
          <p:cNvPr id="11265" name="Rectangle 1"/>
          <p:cNvSpPr>
            <a:spLocks noChangeArrowheads="1"/>
          </p:cNvSpPr>
          <p:nvPr/>
        </p:nvSpPr>
        <p:spPr bwMode="auto">
          <a:xfrm>
            <a:off x="0" y="314096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atomes ne mettent pas forcément en commun tous leurs électrons de valence pour se lier entre eux. Les électrons de valence qui ne sont pas mis en commun se regroupent par deux (si possible) en restant autour de l’atome auquel ils appartiennent : ils forment alors des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Doublets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______________________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
          <p:cNvSpPr txBox="1">
            <a:spLocks noChangeArrowheads="1"/>
          </p:cNvSpPr>
          <p:nvPr/>
        </p:nvSpPr>
        <p:spPr bwMode="auto">
          <a:xfrm>
            <a:off x="4860032" y="4077072"/>
            <a:ext cx="230425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Non Liants</a:t>
            </a:r>
            <a:r>
              <a:rPr kumimoji="0" lang="fr-FR" sz="2000" b="1" i="0" u="none" strike="noStrike" cap="none" normalizeH="0" dirty="0" smtClean="0">
                <a:ln>
                  <a:noFill/>
                </a:ln>
                <a:solidFill>
                  <a:srgbClr val="FF0000"/>
                </a:solidFill>
                <a:effectLst/>
                <a:latin typeface="Arial" pitchFamily="34" charset="0"/>
                <a:cs typeface="Arial" pitchFamily="34" charset="0"/>
              </a:rPr>
              <a:t> (DNL)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2"/>
          <p:cNvSpPr>
            <a:spLocks noChangeArrowheads="1"/>
          </p:cNvSpPr>
          <p:nvPr/>
        </p:nvSpPr>
        <p:spPr bwMode="auto">
          <a:xfrm>
            <a:off x="0" y="4825403"/>
            <a:ext cx="9144000" cy="5693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Règles de stabilité</a:t>
            </a:r>
            <a:endParaRPr lang="fr-FR" sz="2000" dirty="0">
              <a:ea typeface="Calibri" pitchFamily="34" charset="0"/>
              <a:cs typeface="Times New Roman" pitchFamily="18" charset="0"/>
            </a:endParaRPr>
          </a:p>
          <a:p>
            <a:pPr indent="449263" eaLnBrk="0" hangingPunct="0"/>
            <a:endParaRPr lang="fr-FR" sz="1100" dirty="0">
              <a:ea typeface="Calibri" pitchFamily="34" charset="0"/>
              <a:cs typeface="Times New Roman" pitchFamily="18" charset="0"/>
              <a:sym typeface="Wingdings 2" pitchFamily="18" charset="2"/>
            </a:endParaRPr>
          </a:p>
        </p:txBody>
      </p:sp>
      <p:sp>
        <p:nvSpPr>
          <p:cNvPr id="12" name="Rectangle 11"/>
          <p:cNvSpPr/>
          <p:nvPr/>
        </p:nvSpPr>
        <p:spPr>
          <a:xfrm>
            <a:off x="0" y="5257451"/>
            <a:ext cx="1835696" cy="400110"/>
          </a:xfrm>
          <a:prstGeom prst="rect">
            <a:avLst/>
          </a:prstGeom>
        </p:spPr>
        <p:txBody>
          <a:bodyPr wrap="square">
            <a:spAutoFit/>
          </a:bodyPr>
          <a:lstStyle/>
          <a:p>
            <a:pPr lvl="0"/>
            <a:r>
              <a:rPr lang="fr-FR" sz="2000" dirty="0">
                <a:solidFill>
                  <a:prstClr val="black"/>
                </a:solidFill>
              </a:rPr>
              <a:t>Un atome voit </a:t>
            </a:r>
            <a:r>
              <a:rPr lang="fr-FR" sz="2000" dirty="0" smtClean="0">
                <a:solidFill>
                  <a:prstClr val="black"/>
                </a:solidFill>
              </a:rPr>
              <a:t>:</a:t>
            </a:r>
            <a:endParaRPr lang="fr-FR" sz="2000" dirty="0">
              <a:solidFill>
                <a:prstClr val="black"/>
              </a:solidFill>
            </a:endParaRPr>
          </a:p>
        </p:txBody>
      </p:sp>
      <p:sp>
        <p:nvSpPr>
          <p:cNvPr id="13" name="Rectangle 12"/>
          <p:cNvSpPr/>
          <p:nvPr/>
        </p:nvSpPr>
        <p:spPr>
          <a:xfrm>
            <a:off x="1763688" y="5805264"/>
            <a:ext cx="7272808" cy="830997"/>
          </a:xfrm>
          <a:prstGeom prst="rect">
            <a:avLst/>
          </a:prstGeom>
        </p:spPr>
        <p:txBody>
          <a:bodyPr wrap="square">
            <a:spAutoFit/>
          </a:bodyPr>
          <a:lstStyle/>
          <a:p>
            <a:pPr lvl="0"/>
            <a:r>
              <a:rPr lang="fr-FR" sz="2400" dirty="0" smtClean="0">
                <a:solidFill>
                  <a:prstClr val="black"/>
                </a:solidFill>
                <a:sym typeface="Wingdings 3"/>
              </a:rPr>
              <a:t></a:t>
            </a:r>
            <a:r>
              <a:rPr lang="fr-FR" sz="2400" dirty="0">
                <a:solidFill>
                  <a:prstClr val="black"/>
                </a:solidFill>
                <a:sym typeface="Wingdings 3"/>
              </a:rPr>
              <a:t> </a:t>
            </a:r>
            <a:r>
              <a:rPr lang="fr-FR" sz="2400" b="1" dirty="0" smtClean="0">
                <a:solidFill>
                  <a:prstClr val="black"/>
                </a:solidFill>
              </a:rPr>
              <a:t>Saturation</a:t>
            </a:r>
            <a:r>
              <a:rPr lang="fr-FR" sz="2400" dirty="0" smtClean="0">
                <a:solidFill>
                  <a:prstClr val="black"/>
                </a:solidFill>
              </a:rPr>
              <a:t> </a:t>
            </a:r>
            <a:r>
              <a:rPr lang="fr-FR" sz="2400" dirty="0">
                <a:solidFill>
                  <a:prstClr val="black"/>
                </a:solidFill>
              </a:rPr>
              <a:t>de </a:t>
            </a:r>
            <a:r>
              <a:rPr lang="fr-FR" sz="2400" dirty="0" smtClean="0">
                <a:solidFill>
                  <a:prstClr val="black"/>
                </a:solidFill>
              </a:rPr>
              <a:t>la sous-couche </a:t>
            </a:r>
            <a:r>
              <a:rPr lang="fr-FR" sz="2400" dirty="0">
                <a:solidFill>
                  <a:prstClr val="black"/>
                </a:solidFill>
              </a:rPr>
              <a:t>« </a:t>
            </a:r>
            <a:r>
              <a:rPr lang="fr-FR" sz="2400" b="1" dirty="0">
                <a:solidFill>
                  <a:prstClr val="black"/>
                </a:solidFill>
              </a:rPr>
              <a:t>1s</a:t>
            </a:r>
            <a:r>
              <a:rPr lang="fr-FR" sz="2400" dirty="0">
                <a:solidFill>
                  <a:prstClr val="black"/>
                </a:solidFill>
              </a:rPr>
              <a:t> » ou des </a:t>
            </a:r>
            <a:r>
              <a:rPr lang="fr-FR" sz="2400" dirty="0" smtClean="0">
                <a:solidFill>
                  <a:prstClr val="black"/>
                </a:solidFill>
              </a:rPr>
              <a:t>sous-couches </a:t>
            </a:r>
            <a:r>
              <a:rPr lang="fr-FR" sz="2400" dirty="0">
                <a:solidFill>
                  <a:prstClr val="black"/>
                </a:solidFill>
              </a:rPr>
              <a:t>« </a:t>
            </a:r>
            <a:r>
              <a:rPr lang="fr-FR" sz="2400" b="1" dirty="0">
                <a:solidFill>
                  <a:prstClr val="black"/>
                </a:solidFill>
              </a:rPr>
              <a:t>ns</a:t>
            </a:r>
            <a:r>
              <a:rPr lang="fr-FR" sz="2400" dirty="0">
                <a:solidFill>
                  <a:prstClr val="black"/>
                </a:solidFill>
              </a:rPr>
              <a:t> » et « </a:t>
            </a:r>
            <a:r>
              <a:rPr lang="fr-FR" sz="2400" b="1" dirty="0" err="1">
                <a:solidFill>
                  <a:prstClr val="black"/>
                </a:solidFill>
              </a:rPr>
              <a:t>np</a:t>
            </a:r>
            <a:r>
              <a:rPr lang="fr-FR" sz="2400" dirty="0">
                <a:solidFill>
                  <a:prstClr val="black"/>
                </a:solidFill>
              </a:rPr>
              <a:t> », comme </a:t>
            </a:r>
            <a:r>
              <a:rPr lang="fr-FR" sz="2400" b="1" u="sng" dirty="0" smtClean="0">
                <a:solidFill>
                  <a:prstClr val="black"/>
                </a:solidFill>
              </a:rPr>
              <a:t>le </a:t>
            </a:r>
            <a:r>
              <a:rPr lang="fr-FR" sz="2400" b="1" u="sng" dirty="0">
                <a:solidFill>
                  <a:prstClr val="black"/>
                </a:solidFill>
              </a:rPr>
              <a:t>gaz </a:t>
            </a:r>
            <a:r>
              <a:rPr lang="fr-FR" sz="2400" b="1" u="sng" dirty="0" smtClean="0">
                <a:solidFill>
                  <a:prstClr val="black"/>
                </a:solidFill>
              </a:rPr>
              <a:t>noble qui le suit </a:t>
            </a:r>
            <a:r>
              <a:rPr lang="fr-FR" sz="2400" dirty="0">
                <a:solidFill>
                  <a:prstClr val="black"/>
                </a:solidFill>
              </a:rPr>
              <a:t>!</a:t>
            </a:r>
          </a:p>
        </p:txBody>
      </p:sp>
      <p:sp>
        <p:nvSpPr>
          <p:cNvPr id="15" name="Rectangle 14"/>
          <p:cNvSpPr/>
          <p:nvPr/>
        </p:nvSpPr>
        <p:spPr>
          <a:xfrm>
            <a:off x="1763688" y="5261138"/>
            <a:ext cx="3744416"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a:solidFill>
                  <a:prstClr val="black"/>
                </a:solidFill>
              </a:rPr>
              <a:t>ses propres électrons de valence </a:t>
            </a:r>
            <a:endParaRPr lang="fr-FR" dirty="0"/>
          </a:p>
        </p:txBody>
      </p:sp>
      <p:sp>
        <p:nvSpPr>
          <p:cNvPr id="16" name="Rectangle 15"/>
          <p:cNvSpPr/>
          <p:nvPr/>
        </p:nvSpPr>
        <p:spPr>
          <a:xfrm>
            <a:off x="5580112" y="5256693"/>
            <a:ext cx="3456384" cy="400110"/>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000" b="1" dirty="0">
                <a:solidFill>
                  <a:prstClr val="black"/>
                </a:solidFill>
              </a:rPr>
              <a:t>+  ceux partagés par son voisin</a:t>
            </a:r>
            <a:endParaRPr lang="fr-FR" dirty="0"/>
          </a:p>
        </p:txBody>
      </p:sp>
      <p:cxnSp>
        <p:nvCxnSpPr>
          <p:cNvPr id="18" name="Connecteur droit 17"/>
          <p:cNvCxnSpPr/>
          <p:nvPr/>
        </p:nvCxnSpPr>
        <p:spPr>
          <a:xfrm>
            <a:off x="7884368" y="1761241"/>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265"/>
                                        </p:tgtEl>
                                        <p:attrNameLst>
                                          <p:attrName>style.visibility</p:attrName>
                                        </p:attrNameLst>
                                      </p:cBhvr>
                                      <p:to>
                                        <p:strVal val="visible"/>
                                      </p:to>
                                    </p:set>
                                    <p:animEffect transition="in" filter="wipe(up)">
                                      <p:cBhvr>
                                        <p:cTn id="25" dur="500"/>
                                        <p:tgtEl>
                                          <p:spTgt spid="112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265" grpId="0"/>
      <p:bldP spid="10" grpId="0"/>
      <p:bldP spid="11" grpId="0"/>
      <p:bldP spid="12" grpId="0"/>
      <p:bldP spid="13" grpId="0"/>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2" name="Picture 54"/>
          <p:cNvPicPr>
            <a:picLocks noChangeAspect="1" noChangeArrowheads="1"/>
          </p:cNvPicPr>
          <p:nvPr/>
        </p:nvPicPr>
        <p:blipFill>
          <a:blip r:embed="rId2" cstate="print"/>
          <a:srcRect/>
          <a:stretch>
            <a:fillRect/>
          </a:stretch>
        </p:blipFill>
        <p:spPr bwMode="auto">
          <a:xfrm>
            <a:off x="179388" y="717639"/>
            <a:ext cx="8640762" cy="3287425"/>
          </a:xfrm>
          <a:prstGeom prst="rect">
            <a:avLst/>
          </a:prstGeom>
          <a:noFill/>
          <a:ln w="9525">
            <a:noFill/>
            <a:miter lim="800000"/>
            <a:headEnd/>
            <a:tailEnd/>
          </a:ln>
        </p:spPr>
      </p:pic>
      <p:sp>
        <p:nvSpPr>
          <p:cNvPr id="20504" name="Rectangle 14"/>
          <p:cNvSpPr>
            <a:spLocks noChangeArrowheads="1"/>
          </p:cNvSpPr>
          <p:nvPr/>
        </p:nvSpPr>
        <p:spPr bwMode="auto">
          <a:xfrm>
            <a:off x="323850" y="2364831"/>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u="sng" dirty="0">
                <a:solidFill>
                  <a:srgbClr val="00B050"/>
                </a:solidFill>
                <a:latin typeface="Arial" pitchFamily="34" charset="0"/>
                <a:cs typeface="Arial" pitchFamily="34" charset="0"/>
              </a:rPr>
              <a:t>répulsions 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2280231"/>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sp>
        <p:nvSpPr>
          <p:cNvPr id="10" name="Rectangle 1"/>
          <p:cNvSpPr>
            <a:spLocks noChangeArrowheads="1"/>
          </p:cNvSpPr>
          <p:nvPr/>
        </p:nvSpPr>
        <p:spPr bwMode="auto">
          <a:xfrm>
            <a:off x="0" y="4149080"/>
            <a:ext cx="7626350" cy="369888"/>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b) Influence de la différence d’électronégativité entre A et X :</a:t>
            </a:r>
            <a:endParaRPr lang="fr-FR" dirty="0">
              <a:latin typeface="Bookman Old Style" pitchFamily="18" charset="0"/>
              <a:ea typeface="Calibri" pitchFamily="34" charset="0"/>
              <a:cs typeface="Times New Roman" pitchFamily="18" charset="0"/>
            </a:endParaRPr>
          </a:p>
        </p:txBody>
      </p:sp>
      <p:graphicFrame>
        <p:nvGraphicFramePr>
          <p:cNvPr id="11" name="Tableau 10"/>
          <p:cNvGraphicFramePr>
            <a:graphicFrameLocks noGrp="1"/>
          </p:cNvGraphicFramePr>
          <p:nvPr/>
        </p:nvGraphicFramePr>
        <p:xfrm>
          <a:off x="395288" y="4553893"/>
          <a:ext cx="8424936" cy="747316"/>
        </p:xfrm>
        <a:graphic>
          <a:graphicData uri="http://schemas.openxmlformats.org/drawingml/2006/table">
            <a:tbl>
              <a:tblPr/>
              <a:tblGrid>
                <a:gridCol w="1296144"/>
                <a:gridCol w="3456384"/>
                <a:gridCol w="3672408"/>
              </a:tblGrid>
              <a:tr h="373658">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58">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1"/>
          <p:cNvPicPr>
            <a:picLocks noChangeAspect="1" noChangeArrowheads="1"/>
          </p:cNvPicPr>
          <p:nvPr/>
        </p:nvPicPr>
        <p:blipFill>
          <a:blip r:embed="rId3" cstate="print"/>
          <a:srcRect/>
          <a:stretch>
            <a:fillRect/>
          </a:stretch>
        </p:blipFill>
        <p:spPr bwMode="auto">
          <a:xfrm>
            <a:off x="323850" y="5849615"/>
            <a:ext cx="8418513" cy="1027113"/>
          </a:xfrm>
          <a:prstGeom prst="rect">
            <a:avLst/>
          </a:prstGeom>
          <a:noFill/>
          <a:ln w="12700">
            <a:noFill/>
            <a:miter lim="800000"/>
            <a:headEnd/>
            <a:tailEnd/>
          </a:ln>
        </p:spPr>
      </p:pic>
      <p:sp>
        <p:nvSpPr>
          <p:cNvPr id="13" name="Rectangle 4"/>
          <p:cNvSpPr>
            <a:spLocks noChangeArrowheads="1"/>
          </p:cNvSpPr>
          <p:nvPr/>
        </p:nvSpPr>
        <p:spPr bwMode="auto">
          <a:xfrm>
            <a:off x="0" y="5301208"/>
            <a:ext cx="9144000" cy="707886"/>
          </a:xfrm>
          <a:prstGeom prst="rect">
            <a:avLst/>
          </a:prstGeom>
          <a:noFill/>
          <a:ln w="9525">
            <a:noFill/>
            <a:miter lim="800000"/>
            <a:headEnd/>
            <a:tailEnd/>
          </a:ln>
        </p:spPr>
        <p:txBody>
          <a:bodyPr anchor="ctr">
            <a:spAutoFit/>
          </a:bodyPr>
          <a:lstStyle/>
          <a:p>
            <a:pPr indent="449263" algn="just" eaLnBrk="0" hangingPunct="0"/>
            <a:r>
              <a:rPr lang="fr-FR" sz="2000" b="1" i="1" u="sng" dirty="0"/>
              <a:t>Rappel</a:t>
            </a:r>
            <a:r>
              <a:rPr lang="fr-FR" sz="2000" i="1" u="sng" dirty="0"/>
              <a:t>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r>
              <a:rPr lang="fr-FR" sz="2000" dirty="0" smtClean="0"/>
              <a:t>:</a:t>
            </a:r>
            <a:endParaRPr lang="fr-FR" dirty="0"/>
          </a:p>
        </p:txBody>
      </p:sp>
      <p:sp>
        <p:nvSpPr>
          <p:cNvPr id="17" name="Rectangle 14"/>
          <p:cNvSpPr>
            <a:spLocks noChangeArrowheads="1"/>
          </p:cNvSpPr>
          <p:nvPr/>
        </p:nvSpPr>
        <p:spPr bwMode="auto">
          <a:xfrm>
            <a:off x="0" y="-27384"/>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7626350" cy="369888"/>
          </a:xfrm>
          <a:prstGeom prst="rect">
            <a:avLst/>
          </a:prstGeom>
          <a:noFill/>
          <a:ln w="9525">
            <a:noFill/>
            <a:miter lim="800000"/>
            <a:headEnd/>
            <a:tailEnd/>
          </a:ln>
        </p:spPr>
        <p:txBody>
          <a:bodyPr wrap="none" anchor="ctr">
            <a:spAutoFit/>
          </a:bodyPr>
          <a:lstStyle/>
          <a:p>
            <a:pPr algn="just"/>
            <a:r>
              <a:rPr lang="fr-FR" b="1" i="1" u="sng">
                <a:latin typeface="Bookman Old Style" pitchFamily="18" charset="0"/>
                <a:ea typeface="Calibri" pitchFamily="34" charset="0"/>
                <a:cs typeface="Times New Roman" pitchFamily="18" charset="0"/>
              </a:rPr>
              <a:t>b) Influence de la différence d’électronégativité entre A et X :</a:t>
            </a:r>
            <a:endParaRPr lang="fr-FR">
              <a:latin typeface="Bookman Old Style" pitchFamily="18" charset="0"/>
              <a:ea typeface="Calibri" pitchFamily="34" charset="0"/>
              <a:cs typeface="Times New Roman" pitchFamily="18" charset="0"/>
            </a:endParaRPr>
          </a:p>
        </p:txBody>
      </p:sp>
      <p:graphicFrame>
        <p:nvGraphicFramePr>
          <p:cNvPr id="3" name="Tableau 2"/>
          <p:cNvGraphicFramePr>
            <a:graphicFrameLocks noGrp="1"/>
          </p:cNvGraphicFramePr>
          <p:nvPr/>
        </p:nvGraphicFramePr>
        <p:xfrm>
          <a:off x="395288" y="404813"/>
          <a:ext cx="8424936" cy="791940"/>
        </p:xfrm>
        <a:graphic>
          <a:graphicData uri="http://schemas.openxmlformats.org/drawingml/2006/table">
            <a:tbl>
              <a:tblPr/>
              <a:tblGrid>
                <a:gridCol w="1296144"/>
                <a:gridCol w="3456384"/>
                <a:gridCol w="3672408"/>
              </a:tblGrid>
              <a:tr h="395970">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70">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21" name="Picture 1"/>
          <p:cNvPicPr>
            <a:picLocks noChangeAspect="1" noChangeArrowheads="1"/>
          </p:cNvPicPr>
          <p:nvPr/>
        </p:nvPicPr>
        <p:blipFill>
          <a:blip r:embed="rId2" cstate="print"/>
          <a:srcRect/>
          <a:stretch>
            <a:fillRect/>
          </a:stretch>
        </p:blipFill>
        <p:spPr bwMode="auto">
          <a:xfrm>
            <a:off x="323850" y="2060575"/>
            <a:ext cx="8418513" cy="1027113"/>
          </a:xfrm>
          <a:prstGeom prst="rect">
            <a:avLst/>
          </a:prstGeom>
          <a:noFill/>
          <a:ln w="12700">
            <a:noFill/>
            <a:miter lim="800000"/>
            <a:headEnd/>
            <a:tailEnd/>
          </a:ln>
        </p:spPr>
      </p:pic>
      <p:sp>
        <p:nvSpPr>
          <p:cNvPr id="2869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1523" name="Rectangle 4"/>
          <p:cNvSpPr>
            <a:spLocks noChangeArrowheads="1"/>
          </p:cNvSpPr>
          <p:nvPr/>
        </p:nvSpPr>
        <p:spPr bwMode="auto">
          <a:xfrm>
            <a:off x="0" y="1340768"/>
            <a:ext cx="9144000" cy="984885"/>
          </a:xfrm>
          <a:prstGeom prst="rect">
            <a:avLst/>
          </a:prstGeom>
          <a:noFill/>
          <a:ln w="9525">
            <a:noFill/>
            <a:miter lim="800000"/>
            <a:headEnd/>
            <a:tailEnd/>
          </a:ln>
        </p:spPr>
        <p:txBody>
          <a:bodyPr anchor="ctr">
            <a:spAutoFit/>
          </a:bodyPr>
          <a:lstStyle/>
          <a:p>
            <a:pPr indent="449263" algn="just" eaLnBrk="0" hangingPunct="0"/>
            <a:r>
              <a:rPr lang="fr-FR" sz="2000" i="1" u="sng" dirty="0"/>
              <a:t>Rappel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p>
          <a:p>
            <a:pPr indent="449263" algn="just" eaLnBrk="0" hangingPunct="0"/>
            <a:endParaRPr lang="fr-FR" dirty="0"/>
          </a:p>
        </p:txBody>
      </p:sp>
      <p:sp>
        <p:nvSpPr>
          <p:cNvPr id="28692"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1525" name="Picture 6"/>
          <p:cNvPicPr>
            <a:picLocks noChangeAspect="1" noChangeArrowheads="1"/>
          </p:cNvPicPr>
          <p:nvPr/>
        </p:nvPicPr>
        <p:blipFill>
          <a:blip r:embed="rId3" cstate="print"/>
          <a:srcRect/>
          <a:stretch>
            <a:fillRect/>
          </a:stretch>
        </p:blipFill>
        <p:spPr bwMode="auto">
          <a:xfrm>
            <a:off x="250825" y="3213100"/>
            <a:ext cx="8605838" cy="3541713"/>
          </a:xfrm>
          <a:prstGeom prst="rect">
            <a:avLst/>
          </a:prstGeom>
          <a:noFill/>
          <a:ln w="9525">
            <a:noFill/>
            <a:miter lim="800000"/>
            <a:headEnd/>
            <a:tailEnd/>
          </a:ln>
        </p:spPr>
      </p:pic>
      <p:sp>
        <p:nvSpPr>
          <p:cNvPr id="10" name="Forme libre 9"/>
          <p:cNvSpPr/>
          <p:nvPr/>
        </p:nvSpPr>
        <p:spPr>
          <a:xfrm>
            <a:off x="1908175" y="450850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450850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528" name="Rectangle 14"/>
          <p:cNvSpPr>
            <a:spLocks noChangeArrowheads="1"/>
          </p:cNvSpPr>
          <p:nvPr/>
        </p:nvSpPr>
        <p:spPr bwMode="auto">
          <a:xfrm>
            <a:off x="323850" y="558958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empêche un fort rapprochement des DL.</a:t>
            </a:r>
          </a:p>
        </p:txBody>
      </p:sp>
      <p:sp>
        <p:nvSpPr>
          <p:cNvPr id="21529" name="Rectangle 14"/>
          <p:cNvSpPr>
            <a:spLocks noChangeArrowheads="1"/>
          </p:cNvSpPr>
          <p:nvPr/>
        </p:nvSpPr>
        <p:spPr bwMode="auto">
          <a:xfrm>
            <a:off x="4716463" y="558958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permet un fort rapprochement des DL.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528"/>
                                        </p:tgtEl>
                                        <p:attrNameLst>
                                          <p:attrName>style.visibility</p:attrName>
                                        </p:attrNameLst>
                                      </p:cBhvr>
                                      <p:to>
                                        <p:strVal val="visible"/>
                                      </p:to>
                                    </p:set>
                                    <p:animEffect transition="in" filter="dissolve">
                                      <p:cBhvr>
                                        <p:cTn id="24" dur="500"/>
                                        <p:tgtEl>
                                          <p:spTgt spid="215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1529"/>
                                        </p:tgtEl>
                                        <p:attrNameLst>
                                          <p:attrName>style.visibility</p:attrName>
                                        </p:attrNameLst>
                                      </p:cBhvr>
                                      <p:to>
                                        <p:strVal val="visible"/>
                                      </p:to>
                                    </p:set>
                                    <p:animEffect transition="in" filter="dissolve">
                                      <p:cBhvr>
                                        <p:cTn id="34"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23" grpId="0"/>
      <p:bldP spid="21528" grpId="0"/>
      <p:bldP spid="215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9699"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9700" name="Picture 6"/>
          <p:cNvPicPr>
            <a:picLocks noChangeAspect="1" noChangeArrowheads="1"/>
          </p:cNvPicPr>
          <p:nvPr/>
        </p:nvPicPr>
        <p:blipFill>
          <a:blip r:embed="rId2" cstate="print"/>
          <a:srcRect/>
          <a:stretch>
            <a:fillRect/>
          </a:stretch>
        </p:blipFill>
        <p:spPr bwMode="auto">
          <a:xfrm>
            <a:off x="250825" y="31750"/>
            <a:ext cx="8605838" cy="3541713"/>
          </a:xfrm>
          <a:prstGeom prst="rect">
            <a:avLst/>
          </a:prstGeom>
          <a:noFill/>
          <a:ln w="9525">
            <a:noFill/>
            <a:miter lim="800000"/>
            <a:headEnd/>
            <a:tailEnd/>
          </a:ln>
        </p:spPr>
      </p:pic>
      <p:sp>
        <p:nvSpPr>
          <p:cNvPr id="10" name="Forme libre 9"/>
          <p:cNvSpPr/>
          <p:nvPr/>
        </p:nvSpPr>
        <p:spPr>
          <a:xfrm>
            <a:off x="1908175" y="132715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132715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703" name="Rectangle 14"/>
          <p:cNvSpPr>
            <a:spLocks noChangeArrowheads="1"/>
          </p:cNvSpPr>
          <p:nvPr/>
        </p:nvSpPr>
        <p:spPr bwMode="auto">
          <a:xfrm>
            <a:off x="323850" y="240823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empêche un fort rapprochement des DL.</a:t>
            </a:r>
          </a:p>
        </p:txBody>
      </p:sp>
      <p:sp>
        <p:nvSpPr>
          <p:cNvPr id="29704" name="Rectangle 14"/>
          <p:cNvSpPr>
            <a:spLocks noChangeArrowheads="1"/>
          </p:cNvSpPr>
          <p:nvPr/>
        </p:nvSpPr>
        <p:spPr bwMode="auto">
          <a:xfrm>
            <a:off x="4716463" y="240823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permet un fort rapprochement des DL.</a:t>
            </a:r>
          </a:p>
        </p:txBody>
      </p:sp>
      <p:sp>
        <p:nvSpPr>
          <p:cNvPr id="13" name="Text Box 3"/>
          <p:cNvSpPr txBox="1">
            <a:spLocks noChangeArrowheads="1"/>
          </p:cNvSpPr>
          <p:nvPr/>
        </p:nvSpPr>
        <p:spPr bwMode="auto">
          <a:xfrm>
            <a:off x="107950" y="4652963"/>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a:t>
            </a:r>
            <a:r>
              <a:rPr lang="fr-FR" sz="2000" b="1" dirty="0" smtClean="0">
                <a:solidFill>
                  <a:srgbClr val="FF0000"/>
                </a:solidFill>
                <a:sym typeface="Wingdings 2" pitchFamily="18" charset="2"/>
              </a:rPr>
              <a:t>charge partielle négative – q</a:t>
            </a:r>
            <a:r>
              <a:rPr lang="fr-FR" sz="2000" dirty="0" smtClean="0">
                <a:sym typeface="Wingdings 2" pitchFamily="18" charset="2"/>
              </a:rPr>
              <a:t> et sur l’atome le moins électronégatif une </a:t>
            </a:r>
            <a:r>
              <a:rPr lang="fr-FR" sz="2000" b="1" dirty="0" smtClean="0">
                <a:solidFill>
                  <a:srgbClr val="FF0000"/>
                </a:solidFill>
                <a:sym typeface="Wingdings 2" pitchFamily="18" charset="2"/>
              </a:rPr>
              <a:t>charge partielle positive</a:t>
            </a:r>
            <a:r>
              <a:rPr lang="fr-FR" sz="2000" dirty="0" smtClean="0">
                <a:sym typeface="Wingdings 2" pitchFamily="18" charset="2"/>
              </a:rPr>
              <a:t>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14" name="Rectangle 13"/>
          <p:cNvSpPr>
            <a:spLocks noChangeArrowheads="1"/>
          </p:cNvSpPr>
          <p:nvPr/>
        </p:nvSpPr>
        <p:spPr bwMode="auto">
          <a:xfrm>
            <a:off x="395536" y="4277363"/>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8" name="ZoneTexte 11"/>
          <p:cNvSpPr txBox="1">
            <a:spLocks noChangeArrowheads="1"/>
          </p:cNvSpPr>
          <p:nvPr/>
        </p:nvSpPr>
        <p:spPr bwMode="auto">
          <a:xfrm>
            <a:off x="395536" y="5714092"/>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0" name="Rectangle 19"/>
          <p:cNvSpPr/>
          <p:nvPr/>
        </p:nvSpPr>
        <p:spPr>
          <a:xfrm>
            <a:off x="2088864" y="5805264"/>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1" name="Rectangle 20"/>
          <p:cNvSpPr/>
          <p:nvPr/>
        </p:nvSpPr>
        <p:spPr>
          <a:xfrm>
            <a:off x="2896138" y="6165304"/>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2" name="Rectangle 21"/>
          <p:cNvSpPr/>
          <p:nvPr/>
        </p:nvSpPr>
        <p:spPr>
          <a:xfrm>
            <a:off x="179512" y="5661248"/>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a:spLocks noChangeArrowheads="1"/>
          </p:cNvSpPr>
          <p:nvPr/>
        </p:nvSpPr>
        <p:spPr bwMode="auto">
          <a:xfrm>
            <a:off x="0" y="3845659"/>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cxnSp>
        <p:nvCxnSpPr>
          <p:cNvPr id="17" name="Connecteur droit 16"/>
          <p:cNvCxnSpPr/>
          <p:nvPr/>
        </p:nvCxnSpPr>
        <p:spPr>
          <a:xfrm>
            <a:off x="590352" y="6190704"/>
            <a:ext cx="309240" cy="2626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331640" y="6165304"/>
            <a:ext cx="288032" cy="2880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99592" y="6237312"/>
            <a:ext cx="407484"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rPr>
              <a:t>C</a:t>
            </a:r>
            <a:endParaRPr lang="fr-FR" sz="20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20" grpId="0"/>
      <p:bldP spid="21" grpId="0"/>
      <p:bldP spid="22" grpId="0" animBg="1"/>
      <p:bldP spid="23"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764531"/>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a:t>
            </a:r>
            <a:r>
              <a:rPr lang="fr-FR" sz="2000" b="1" dirty="0">
                <a:solidFill>
                  <a:srgbClr val="FF0000"/>
                </a:solidFill>
                <a:sym typeface="Wingdings 2" pitchFamily="18" charset="2"/>
              </a:rPr>
              <a:t>charge partielle négative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et sur l’atome le moins électronégatif une </a:t>
            </a:r>
            <a:r>
              <a:rPr lang="fr-FR" sz="2000" b="1" dirty="0">
                <a:solidFill>
                  <a:srgbClr val="FF0000"/>
                </a:solidFill>
                <a:sym typeface="Wingdings 2" pitchFamily="18" charset="2"/>
              </a:rPr>
              <a:t>charge partielle positive</a:t>
            </a:r>
            <a:r>
              <a:rPr lang="fr-FR" sz="2000" dirty="0">
                <a:sym typeface="Wingdings 2" pitchFamily="18" charset="2"/>
              </a:rPr>
              <a:t>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22" name="ZoneTexte 11"/>
          <p:cNvSpPr txBox="1">
            <a:spLocks noChangeArrowheads="1"/>
          </p:cNvSpPr>
          <p:nvPr/>
        </p:nvSpPr>
        <p:spPr bwMode="auto">
          <a:xfrm>
            <a:off x="395536" y="1825660"/>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3" name="Rectangle 22"/>
          <p:cNvSpPr/>
          <p:nvPr/>
        </p:nvSpPr>
        <p:spPr>
          <a:xfrm>
            <a:off x="2088864" y="1916832"/>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4" name="Rectangle 23"/>
          <p:cNvSpPr/>
          <p:nvPr/>
        </p:nvSpPr>
        <p:spPr>
          <a:xfrm>
            <a:off x="2896138" y="2276872"/>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5" name="Rectangle 24"/>
          <p:cNvSpPr/>
          <p:nvPr/>
        </p:nvSpPr>
        <p:spPr>
          <a:xfrm>
            <a:off x="179512" y="1772816"/>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Text Box 4"/>
          <p:cNvSpPr txBox="1">
            <a:spLocks noChangeArrowheads="1"/>
          </p:cNvSpPr>
          <p:nvPr/>
        </p:nvSpPr>
        <p:spPr bwMode="auto">
          <a:xfrm>
            <a:off x="4067944" y="3861048"/>
            <a:ext cx="493204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Narrow" pitchFamily="34" charset="0"/>
                <a:ea typeface="Arial Unicode MS" pitchFamily="34" charset="-128"/>
                <a:cs typeface="Arial" pitchFamily="34" charset="0"/>
              </a:rPr>
              <a:t>L</a:t>
            </a:r>
            <a:r>
              <a:rPr kumimoji="0" lang="fr-FR" sz="2400" b="0" i="0" u="none" strike="noStrike" cap="none" normalizeH="0" baseline="0" dirty="0" smtClean="0">
                <a:ln>
                  <a:noFill/>
                </a:ln>
                <a:effectLst/>
                <a:latin typeface="Arial Narrow" pitchFamily="34" charset="0"/>
                <a:ea typeface="Arial Unicode MS" pitchFamily="34" charset="-128"/>
                <a:cs typeface="Arial" pitchFamily="34" charset="0"/>
              </a:rPr>
              <a:t>es électrons de la liaison se répartissent de manière </a:t>
            </a:r>
            <a:r>
              <a:rPr kumimoji="0" lang="fr-FR" sz="2400" b="1" i="1" u="none" strike="noStrike" cap="none" normalizeH="0" baseline="0" dirty="0" smtClean="0">
                <a:ln>
                  <a:noFill/>
                </a:ln>
                <a:effectLst/>
                <a:latin typeface="Arial Narrow" pitchFamily="34" charset="0"/>
                <a:ea typeface="Arial Unicode MS" pitchFamily="34" charset="-128"/>
                <a:cs typeface="Arial" pitchFamily="34" charset="0"/>
              </a:rPr>
              <a:t>symétrique</a:t>
            </a:r>
            <a:endParaRPr kumimoji="0" lang="fr-FR" sz="2400" b="1" i="1" u="none" strike="noStrike" cap="none" normalizeH="0" baseline="0" dirty="0" smtClean="0">
              <a:ln>
                <a:noFill/>
              </a:ln>
              <a:effectLst/>
              <a:latin typeface="Arial Narrow"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055" name="Rectangle 7"/>
          <p:cNvSpPr>
            <a:spLocks noChangeArrowheads="1"/>
          </p:cNvSpPr>
          <p:nvPr/>
        </p:nvSpPr>
        <p:spPr bwMode="auto">
          <a:xfrm>
            <a:off x="0" y="2996952"/>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2056" name="Picture 8"/>
          <p:cNvPicPr>
            <a:picLocks noChangeAspect="1" noChangeArrowheads="1"/>
          </p:cNvPicPr>
          <p:nvPr/>
        </p:nvPicPr>
        <p:blipFill>
          <a:blip r:embed="rId2" cstate="print"/>
          <a:srcRect l="7560" t="25200" r="73068" b="47920"/>
          <a:stretch>
            <a:fillRect/>
          </a:stretch>
        </p:blipFill>
        <p:spPr bwMode="auto">
          <a:xfrm>
            <a:off x="107504" y="3429000"/>
            <a:ext cx="1800201" cy="1405035"/>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l="4252" t="40319" r="73540" b="23561"/>
          <a:stretch>
            <a:fillRect/>
          </a:stretch>
        </p:blipFill>
        <p:spPr bwMode="auto">
          <a:xfrm>
            <a:off x="107504" y="5057800"/>
            <a:ext cx="1967660" cy="1800200"/>
          </a:xfrm>
          <a:prstGeom prst="rect">
            <a:avLst/>
          </a:prstGeom>
          <a:noFill/>
          <a:ln w="9525">
            <a:noFill/>
            <a:miter lim="800000"/>
            <a:headEnd/>
            <a:tailEnd/>
          </a:ln>
        </p:spPr>
      </p:pic>
      <p:sp>
        <p:nvSpPr>
          <p:cNvPr id="2058" name="Text Box 10"/>
          <p:cNvSpPr txBox="1">
            <a:spLocks noChangeArrowheads="1"/>
          </p:cNvSpPr>
          <p:nvPr/>
        </p:nvSpPr>
        <p:spPr bwMode="auto">
          <a:xfrm>
            <a:off x="2123728" y="5589240"/>
            <a:ext cx="259228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strike="noStrike" cap="none" normalizeH="0" baseline="0" dirty="0" smtClean="0">
                <a:ln>
                  <a:noFill/>
                </a:ln>
                <a:solidFill>
                  <a:srgbClr val="FF0000"/>
                </a:solidFill>
                <a:effectLst/>
                <a:latin typeface="Arial" pitchFamily="34" charset="0"/>
                <a:cs typeface="Arial" pitchFamily="34" charset="0"/>
              </a:rPr>
              <a:t>0 &lt;</a:t>
            </a:r>
            <a:r>
              <a:rPr kumimoji="0" lang="fr-FR" sz="2000" b="1" i="0" strike="noStrike" cap="none" normalizeH="0" baseline="0" dirty="0" smtClean="0">
                <a:ln>
                  <a:noFill/>
                </a:ln>
                <a:solidFill>
                  <a:srgbClr val="FF0000"/>
                </a:solidFill>
                <a:effectLst/>
                <a:latin typeface="Symbol" pitchFamily="18" charset="2"/>
                <a:cs typeface="Arial" pitchFamily="34" charset="0"/>
              </a:rPr>
              <a:t> d</a:t>
            </a:r>
            <a:r>
              <a:rPr kumimoji="0" lang="fr-FR" sz="2000" b="1" i="0" strike="noStrike" cap="none" normalizeH="0" baseline="0" dirty="0" smtClean="0">
                <a:ln>
                  <a:noFill/>
                </a:ln>
                <a:solidFill>
                  <a:srgbClr val="FF0000"/>
                </a:solidFill>
                <a:effectLst/>
                <a:latin typeface="Arial" pitchFamily="34" charset="0"/>
                <a:cs typeface="Arial" pitchFamily="34" charset="0"/>
              </a:rPr>
              <a:t> &lt; 1 </a:t>
            </a:r>
            <a:r>
              <a:rPr kumimoji="0" lang="fr-FR" sz="2000" i="0" u="none" strike="noStrike" cap="none" normalizeH="0" baseline="0" dirty="0" smtClean="0">
                <a:ln>
                  <a:noFill/>
                </a:ln>
                <a:solidFill>
                  <a:srgbClr val="002060"/>
                </a:solidFill>
                <a:effectLst/>
                <a:latin typeface="Arial" pitchFamily="34" charset="0"/>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a:t>
            </a:r>
            <a:endParaRPr lang="fr-FR" dirty="0" smtClean="0">
              <a:latin typeface="Arial" pitchFamily="34" charset="0"/>
              <a:cs typeface="Arial" pitchFamily="34" charset="0"/>
            </a:endParaRPr>
          </a:p>
        </p:txBody>
      </p:sp>
      <p:sp>
        <p:nvSpPr>
          <p:cNvPr id="32" name="Rectangle 31"/>
          <p:cNvSpPr>
            <a:spLocks noChangeArrowheads="1"/>
          </p:cNvSpPr>
          <p:nvPr/>
        </p:nvSpPr>
        <p:spPr bwMode="auto">
          <a:xfrm>
            <a:off x="395536" y="404320"/>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33" name="Rectangle 32"/>
          <p:cNvSpPr>
            <a:spLocks noChangeArrowheads="1"/>
          </p:cNvSpPr>
          <p:nvPr/>
        </p:nvSpPr>
        <p:spPr bwMode="auto">
          <a:xfrm>
            <a:off x="0" y="-27384"/>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sp>
        <p:nvSpPr>
          <p:cNvPr id="16" name="Rectangle 15"/>
          <p:cNvSpPr/>
          <p:nvPr/>
        </p:nvSpPr>
        <p:spPr>
          <a:xfrm>
            <a:off x="2123728" y="3429000"/>
            <a:ext cx="687625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MÊME 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000" dirty="0">
              <a:latin typeface="Arial Narrow" pitchFamily="34" charset="0"/>
            </a:endParaRPr>
          </a:p>
        </p:txBody>
      </p:sp>
      <p:sp>
        <p:nvSpPr>
          <p:cNvPr id="17" name="Rectangle 16"/>
          <p:cNvSpPr/>
          <p:nvPr/>
        </p:nvSpPr>
        <p:spPr>
          <a:xfrm>
            <a:off x="2098328" y="5068168"/>
            <a:ext cx="7020272"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FAIBLE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cxnSp>
        <p:nvCxnSpPr>
          <p:cNvPr id="18" name="Connecteur droit 17"/>
          <p:cNvCxnSpPr/>
          <p:nvPr/>
        </p:nvCxnSpPr>
        <p:spPr>
          <a:xfrm>
            <a:off x="590352" y="2302272"/>
            <a:ext cx="309240" cy="2626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331640" y="2276872"/>
            <a:ext cx="288032" cy="2880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99592" y="2348880"/>
            <a:ext cx="407484"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rPr>
              <a:t>C</a:t>
            </a:r>
            <a:endParaRPr lang="fr-FR" sz="2000" b="1" dirty="0">
              <a:solidFill>
                <a:srgbClr val="006600"/>
              </a:solidFill>
            </a:endParaRPr>
          </a:p>
        </p:txBody>
      </p:sp>
      <p:sp>
        <p:nvSpPr>
          <p:cNvPr id="26" name="Text Box 4"/>
          <p:cNvSpPr txBox="1">
            <a:spLocks noChangeArrowheads="1"/>
          </p:cNvSpPr>
          <p:nvPr/>
        </p:nvSpPr>
        <p:spPr bwMode="auto">
          <a:xfrm>
            <a:off x="2123728" y="3928864"/>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7" name="Rectangle 26"/>
          <p:cNvSpPr/>
          <p:nvPr/>
        </p:nvSpPr>
        <p:spPr>
          <a:xfrm>
            <a:off x="3457972" y="4653136"/>
            <a:ext cx="5076056" cy="400110"/>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r>
              <a:rPr lang="fr-FR" sz="2000" dirty="0" smtClean="0">
                <a:solidFill>
                  <a:srgbClr val="002060"/>
                </a:solidFill>
                <a:latin typeface="Arial" pitchFamily="34" charset="0"/>
                <a:ea typeface="Arial Unicode MS" pitchFamily="34" charset="-128"/>
                <a:cs typeface="Arial" pitchFamily="34" charset="0"/>
              </a:rPr>
              <a:t> Liaison </a:t>
            </a:r>
            <a:r>
              <a:rPr lang="fr-FR" sz="2000" b="1" u="sng" dirty="0" smtClean="0">
                <a:solidFill>
                  <a:srgbClr val="FF0000"/>
                </a:solidFill>
                <a:latin typeface="Arial" pitchFamily="34" charset="0"/>
                <a:ea typeface="Arial Unicode MS" pitchFamily="34" charset="-128"/>
                <a:cs typeface="Arial" pitchFamily="34" charset="0"/>
                <a:sym typeface="Wingdings 3" pitchFamily="18" charset="2"/>
              </a:rPr>
              <a:t>purement COVALENTE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sz="1400" dirty="0" smtClean="0">
              <a:solidFill>
                <a:srgbClr val="FF0000"/>
              </a:solidFill>
              <a:latin typeface="Arial" pitchFamily="34" charset="0"/>
              <a:ea typeface="Arial Unicode MS" pitchFamily="34" charset="-128"/>
              <a:cs typeface="Arial" pitchFamily="34" charset="0"/>
              <a:sym typeface="Wingdings 3" pitchFamily="18" charset="2"/>
            </a:endParaRPr>
          </a:p>
        </p:txBody>
      </p:sp>
      <p:sp>
        <p:nvSpPr>
          <p:cNvPr id="28" name="Text Box 10"/>
          <p:cNvSpPr txBox="1">
            <a:spLocks noChangeArrowheads="1"/>
          </p:cNvSpPr>
          <p:nvPr/>
        </p:nvSpPr>
        <p:spPr bwMode="auto">
          <a:xfrm>
            <a:off x="4752528" y="5589240"/>
            <a:ext cx="522007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latin typeface="Arial" pitchFamily="34" charset="0"/>
                <a:cs typeface="Arial" pitchFamily="34" charset="0"/>
              </a:rPr>
              <a:t>L</a:t>
            </a:r>
            <a:r>
              <a:rPr kumimoji="0" lang="fr-FR" sz="2000" b="0" i="0" u="none" strike="noStrike" cap="none" normalizeH="0" baseline="0" dirty="0" smtClean="0">
                <a:ln>
                  <a:noFill/>
                </a:ln>
                <a:effectLst/>
                <a:latin typeface="Arial" pitchFamily="34" charset="0"/>
                <a:cs typeface="Arial" pitchFamily="34" charset="0"/>
              </a:rPr>
              <a:t>es électrons de la liaison se répartis-</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effectLst/>
                <a:latin typeface="Arial" pitchFamily="34" charset="0"/>
                <a:cs typeface="Arial" pitchFamily="34" charset="0"/>
              </a:rPr>
              <a:t>sent de manière </a:t>
            </a:r>
            <a:r>
              <a:rPr kumimoji="0" lang="fr-FR" sz="2000" b="1" i="1" u="none" strike="noStrike" cap="none" normalizeH="0" baseline="0" dirty="0" smtClean="0">
                <a:ln>
                  <a:noFill/>
                </a:ln>
                <a:effectLst/>
                <a:latin typeface="Arial" pitchFamily="34" charset="0"/>
                <a:cs typeface="Arial" pitchFamily="34" charset="0"/>
              </a:rPr>
              <a:t>dissymétrique</a:t>
            </a:r>
            <a:r>
              <a:rPr kumimoji="0" lang="fr-FR" sz="2000" b="0" i="0" u="none" strike="noStrike" cap="none" normalizeH="0" baseline="0" dirty="0" smtClean="0">
                <a:ln>
                  <a:noFill/>
                </a:ln>
                <a:effectLst/>
                <a:latin typeface="Arial" pitchFamily="34" charset="0"/>
                <a:cs typeface="Arial" pitchFamily="34" charset="0"/>
              </a:rPr>
              <a:t>.</a:t>
            </a:r>
            <a:endParaRPr lang="fr-FR" dirty="0" smtClean="0">
              <a:latin typeface="Arial" pitchFamily="34" charset="0"/>
              <a:cs typeface="Arial" pitchFamily="34" charset="0"/>
            </a:endParaRPr>
          </a:p>
        </p:txBody>
      </p:sp>
      <p:sp>
        <p:nvSpPr>
          <p:cNvPr id="29" name="Text Box 10"/>
          <p:cNvSpPr txBox="1">
            <a:spLocks noChangeArrowheads="1"/>
          </p:cNvSpPr>
          <p:nvPr/>
        </p:nvSpPr>
        <p:spPr bwMode="auto">
          <a:xfrm>
            <a:off x="3500264" y="6318932"/>
            <a:ext cx="5796136" cy="48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a:t>
            </a:r>
            <a:r>
              <a:rPr lang="fr-FR" sz="2000" dirty="0" smtClean="0">
                <a:solidFill>
                  <a:srgbClr val="002060"/>
                </a:solidFill>
                <a:latin typeface="Arial" pitchFamily="34" charset="0"/>
                <a:cs typeface="Arial" pitchFamily="34" charset="0"/>
              </a:rPr>
              <a:t>Liaison </a:t>
            </a:r>
            <a:r>
              <a:rPr lang="fr-FR" sz="2000" b="1" u="sng" dirty="0" smtClean="0">
                <a:solidFill>
                  <a:srgbClr val="FF0000"/>
                </a:solidFill>
                <a:latin typeface="Arial" pitchFamily="34" charset="0"/>
                <a:cs typeface="Arial" pitchFamily="34" charset="0"/>
              </a:rPr>
              <a:t>COVALENTE</a:t>
            </a:r>
            <a:r>
              <a:rPr lang="fr-FR" sz="2000" u="sng" dirty="0" smtClean="0">
                <a:solidFill>
                  <a:srgbClr val="FF0000"/>
                </a:solidFill>
                <a:latin typeface="Arial" pitchFamily="34" charset="0"/>
                <a:cs typeface="Arial" pitchFamily="34" charset="0"/>
              </a:rPr>
              <a:t> </a:t>
            </a:r>
            <a:r>
              <a:rPr lang="fr-FR" sz="2000" b="1" u="sng" dirty="0" smtClean="0">
                <a:solidFill>
                  <a:srgbClr val="FF0000"/>
                </a:solidFill>
                <a:latin typeface="Arial" pitchFamily="34" charset="0"/>
                <a:cs typeface="Arial" pitchFamily="34" charset="0"/>
              </a:rPr>
              <a:t>à caractère IONIQUE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dirty="0" smtClean="0">
              <a:latin typeface="Arial" pitchFamily="34" charset="0"/>
              <a:cs typeface="Arial" pitchFamily="34" charset="0"/>
            </a:endParaRPr>
          </a:p>
        </p:txBody>
      </p:sp>
      <p:cxnSp>
        <p:nvCxnSpPr>
          <p:cNvPr id="31" name="Connecteur droit 30"/>
          <p:cNvCxnSpPr/>
          <p:nvPr/>
        </p:nvCxnSpPr>
        <p:spPr>
          <a:xfrm>
            <a:off x="0" y="503521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0-#ppt_w/2"/>
                                          </p:val>
                                        </p:tav>
                                        <p:tav tm="100000">
                                          <p:val>
                                            <p:strVal val="#ppt_x"/>
                                          </p:val>
                                        </p:tav>
                                      </p:tavLst>
                                    </p:anim>
                                    <p:anim calcmode="lin" valueType="num">
                                      <p:cBhvr additive="base">
                                        <p:cTn id="13" dur="500" fill="hold"/>
                                        <p:tgtEl>
                                          <p:spTgt spid="205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0-#ppt_w/2"/>
                                          </p:val>
                                        </p:tav>
                                        <p:tav tm="100000">
                                          <p:val>
                                            <p:strVal val="#ppt_x"/>
                                          </p:val>
                                        </p:tav>
                                      </p:tavLst>
                                    </p:anim>
                                    <p:anim calcmode="lin" valueType="num">
                                      <p:cBhvr additive="base">
                                        <p:cTn id="21"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057"/>
                                        </p:tgtEl>
                                        <p:attrNameLst>
                                          <p:attrName>style.visibility</p:attrName>
                                        </p:attrNameLst>
                                      </p:cBhvr>
                                      <p:to>
                                        <p:strVal val="visible"/>
                                      </p:to>
                                    </p:set>
                                    <p:anim calcmode="lin" valueType="num">
                                      <p:cBhvr additive="base">
                                        <p:cTn id="40" dur="500" fill="hold"/>
                                        <p:tgtEl>
                                          <p:spTgt spid="2057"/>
                                        </p:tgtEl>
                                        <p:attrNameLst>
                                          <p:attrName>ppt_x</p:attrName>
                                        </p:attrNameLst>
                                      </p:cBhvr>
                                      <p:tavLst>
                                        <p:tav tm="0">
                                          <p:val>
                                            <p:strVal val="0-#ppt_w/2"/>
                                          </p:val>
                                        </p:tav>
                                        <p:tav tm="100000">
                                          <p:val>
                                            <p:strVal val="#ppt_x"/>
                                          </p:val>
                                        </p:tav>
                                      </p:tavLst>
                                    </p:anim>
                                    <p:anim calcmode="lin" valueType="num">
                                      <p:cBhvr additive="base">
                                        <p:cTn id="41" dur="500" fill="hold"/>
                                        <p:tgtEl>
                                          <p:spTgt spid="205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58"/>
                                        </p:tgtEl>
                                        <p:attrNameLst>
                                          <p:attrName>style.visibility</p:attrName>
                                        </p:attrNameLst>
                                      </p:cBhvr>
                                      <p:to>
                                        <p:strVal val="visible"/>
                                      </p:to>
                                    </p:set>
                                    <p:animEffect transition="in" filter="wipe(left)">
                                      <p:cBhvr>
                                        <p:cTn id="54" dur="500"/>
                                        <p:tgtEl>
                                          <p:spTgt spid="2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5" grpId="0" animBg="1"/>
      <p:bldP spid="2058" grpId="0" animBg="1"/>
      <p:bldP spid="16" grpId="0"/>
      <p:bldP spid="17" grpId="0"/>
      <p:bldP spid="26" grpId="0" animBg="1"/>
      <p:bldP spid="27"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5" name="Rectangle 7"/>
          <p:cNvSpPr>
            <a:spLocks noChangeArrowheads="1"/>
          </p:cNvSpPr>
          <p:nvPr/>
        </p:nvSpPr>
        <p:spPr bwMode="auto">
          <a:xfrm>
            <a:off x="0" y="188640"/>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covalente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54274" name="Picture 2"/>
          <p:cNvPicPr>
            <a:picLocks noChangeAspect="1" noChangeArrowheads="1"/>
          </p:cNvPicPr>
          <p:nvPr/>
        </p:nvPicPr>
        <p:blipFill>
          <a:blip r:embed="rId2" cstate="print"/>
          <a:srcRect l="4252" t="38639" r="72595" b="25241"/>
          <a:stretch>
            <a:fillRect/>
          </a:stretch>
        </p:blipFill>
        <p:spPr bwMode="auto">
          <a:xfrm>
            <a:off x="107504" y="4869160"/>
            <a:ext cx="2016224" cy="1769339"/>
          </a:xfrm>
          <a:prstGeom prst="rect">
            <a:avLst/>
          </a:prstGeom>
          <a:noFill/>
          <a:ln w="9525">
            <a:noFill/>
            <a:miter lim="800000"/>
            <a:headEnd/>
            <a:tailEnd/>
          </a:ln>
        </p:spPr>
      </p:pic>
      <p:sp>
        <p:nvSpPr>
          <p:cNvPr id="54275" name="Text Box 3"/>
          <p:cNvSpPr txBox="1">
            <a:spLocks noChangeArrowheads="1"/>
          </p:cNvSpPr>
          <p:nvPr/>
        </p:nvSpPr>
        <p:spPr bwMode="auto">
          <a:xfrm>
            <a:off x="2267744" y="5263108"/>
            <a:ext cx="6876256" cy="1323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400" dirty="0" smtClean="0">
                <a:latin typeface="Arial Narrow" pitchFamily="34" charset="0"/>
                <a:cs typeface="Arial" pitchFamily="34" charset="0"/>
              </a:rPr>
              <a:t>                           L</a:t>
            </a:r>
            <a:r>
              <a:rPr kumimoji="0" lang="fr-FR" sz="2400" b="0" i="0" u="none" strike="noStrike" cap="none" normalizeH="0" baseline="0" dirty="0" smtClean="0">
                <a:ln>
                  <a:noFill/>
                </a:ln>
                <a:effectLst/>
                <a:latin typeface="Arial Narrow" pitchFamily="34" charset="0"/>
                <a:cs typeface="Arial" pitchFamily="34" charset="0"/>
              </a:rPr>
              <a:t>’atome le ………….. électronégatif cède complètement un ou plusieurs électron(s) à l’atome le …….. électronégatif. </a:t>
            </a:r>
            <a:r>
              <a:rPr kumimoji="0" lang="fr-FR" sz="2400" b="1" i="0" u="sng" strike="noStrike" cap="none" normalizeH="0" baseline="0" dirty="0" smtClean="0">
                <a:ln>
                  <a:noFill/>
                </a:ln>
                <a:effectLst/>
                <a:latin typeface="Arial Narrow" pitchFamily="34" charset="0"/>
                <a:cs typeface="Arial" pitchFamily="34" charset="0"/>
              </a:rPr>
              <a:t>Chacun devient un ion</a:t>
            </a:r>
            <a:r>
              <a:rPr kumimoji="0" lang="fr-FR" sz="2400" b="1" i="0" strike="noStrike" cap="none" normalizeH="0" baseline="0" dirty="0" smtClean="0">
                <a:ln>
                  <a:noFill/>
                </a:ln>
                <a:effectLst/>
                <a:latin typeface="Arial Narrow" pitchFamily="34" charset="0"/>
                <a:cs typeface="Arial" pitchFamily="34" charset="0"/>
              </a:rPr>
              <a:t> </a:t>
            </a:r>
            <a:r>
              <a:rPr kumimoji="0" lang="fr-FR" sz="2400" b="0" i="0" u="none" strike="noStrike" cap="none" normalizeH="0" baseline="0" dirty="0" smtClean="0">
                <a:ln>
                  <a:noFill/>
                </a:ln>
                <a:effectLst/>
                <a:latin typeface="Arial Narrow" pitchFamily="34" charset="0"/>
                <a:cs typeface="Arial" pitchFamily="34" charset="0"/>
              </a:rPr>
              <a:t>(ici, …….. et ……..).</a:t>
            </a:r>
          </a:p>
        </p:txBody>
      </p:sp>
      <p:grpSp>
        <p:nvGrpSpPr>
          <p:cNvPr id="15" name="Groupe 14"/>
          <p:cNvGrpSpPr/>
          <p:nvPr/>
        </p:nvGrpSpPr>
        <p:grpSpPr>
          <a:xfrm>
            <a:off x="297820" y="5208608"/>
            <a:ext cx="1321852" cy="596656"/>
            <a:chOff x="441836" y="4560536"/>
            <a:chExt cx="1321852" cy="596656"/>
          </a:xfrm>
        </p:grpSpPr>
        <p:sp>
          <p:nvSpPr>
            <p:cNvPr id="11" name="Flèche courbée vers le bas 10"/>
            <p:cNvSpPr/>
            <p:nvPr/>
          </p:nvSpPr>
          <p:spPr>
            <a:xfrm>
              <a:off x="755576" y="4797152"/>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441836" y="4560536"/>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grpSp>
      <p:sp>
        <p:nvSpPr>
          <p:cNvPr id="13" name="Rectangle 12"/>
          <p:cNvSpPr/>
          <p:nvPr/>
        </p:nvSpPr>
        <p:spPr>
          <a:xfrm>
            <a:off x="309395" y="5459357"/>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4" name="Rectangle 13"/>
          <p:cNvSpPr/>
          <p:nvPr/>
        </p:nvSpPr>
        <p:spPr>
          <a:xfrm>
            <a:off x="1763688" y="5445224"/>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20" name="Rectangle 19"/>
          <p:cNvSpPr/>
          <p:nvPr/>
        </p:nvSpPr>
        <p:spPr>
          <a:xfrm>
            <a:off x="2123728" y="4797152"/>
            <a:ext cx="734481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GRANDE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31" name="Text Box 4"/>
          <p:cNvSpPr txBox="1">
            <a:spLocks noChangeArrowheads="1"/>
          </p:cNvSpPr>
          <p:nvPr/>
        </p:nvSpPr>
        <p:spPr bwMode="auto">
          <a:xfrm>
            <a:off x="4067944" y="1340768"/>
            <a:ext cx="493204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Narrow" pitchFamily="34" charset="0"/>
                <a:ea typeface="Arial Unicode MS" pitchFamily="34" charset="-128"/>
                <a:cs typeface="Arial" pitchFamily="34" charset="0"/>
              </a:rPr>
              <a:t>L</a:t>
            </a:r>
            <a:r>
              <a:rPr kumimoji="0" lang="fr-FR" sz="2400" b="0" i="0" u="none" strike="noStrike" cap="none" normalizeH="0" baseline="0" dirty="0" smtClean="0">
                <a:ln>
                  <a:noFill/>
                </a:ln>
                <a:effectLst/>
                <a:latin typeface="Arial Narrow" pitchFamily="34" charset="0"/>
                <a:ea typeface="Arial Unicode MS" pitchFamily="34" charset="-128"/>
                <a:cs typeface="Arial" pitchFamily="34" charset="0"/>
              </a:rPr>
              <a:t>es électrons de la liaison se répartissent de manière </a:t>
            </a:r>
            <a:r>
              <a:rPr kumimoji="0" lang="fr-FR" sz="2400" b="1" i="1" u="none" strike="noStrike" cap="none" normalizeH="0" baseline="0" dirty="0" smtClean="0">
                <a:ln>
                  <a:noFill/>
                </a:ln>
                <a:effectLst/>
                <a:latin typeface="Arial Narrow" pitchFamily="34" charset="0"/>
                <a:ea typeface="Arial Unicode MS" pitchFamily="34" charset="-128"/>
                <a:cs typeface="Arial" pitchFamily="34" charset="0"/>
              </a:rPr>
              <a:t>symétrique</a:t>
            </a:r>
            <a:endParaRPr kumimoji="0" lang="fr-FR" sz="2400" b="1" i="1" u="none" strike="noStrike" cap="none" normalizeH="0" baseline="0" dirty="0" smtClean="0">
              <a:ln>
                <a:noFill/>
              </a:ln>
              <a:effectLst/>
              <a:latin typeface="Arial Narrow"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pic>
        <p:nvPicPr>
          <p:cNvPr id="32" name="Picture 8"/>
          <p:cNvPicPr>
            <a:picLocks noChangeAspect="1" noChangeArrowheads="1"/>
          </p:cNvPicPr>
          <p:nvPr/>
        </p:nvPicPr>
        <p:blipFill>
          <a:blip r:embed="rId3" cstate="print"/>
          <a:srcRect l="7560" t="25200" r="73068" b="47920"/>
          <a:stretch>
            <a:fillRect/>
          </a:stretch>
        </p:blipFill>
        <p:spPr bwMode="auto">
          <a:xfrm>
            <a:off x="107504" y="908720"/>
            <a:ext cx="1800201" cy="1405035"/>
          </a:xfrm>
          <a:prstGeom prst="rect">
            <a:avLst/>
          </a:prstGeom>
          <a:noFill/>
          <a:ln w="9525">
            <a:noFill/>
            <a:miter lim="800000"/>
            <a:headEnd/>
            <a:tailEnd/>
          </a:ln>
        </p:spPr>
      </p:pic>
      <p:pic>
        <p:nvPicPr>
          <p:cNvPr id="33" name="Picture 9"/>
          <p:cNvPicPr>
            <a:picLocks noChangeAspect="1" noChangeArrowheads="1"/>
          </p:cNvPicPr>
          <p:nvPr/>
        </p:nvPicPr>
        <p:blipFill>
          <a:blip r:embed="rId4" cstate="print"/>
          <a:srcRect l="4252" t="40319" r="73540" b="23561"/>
          <a:stretch>
            <a:fillRect/>
          </a:stretch>
        </p:blipFill>
        <p:spPr bwMode="auto">
          <a:xfrm>
            <a:off x="107504" y="2825552"/>
            <a:ext cx="1967660" cy="1800200"/>
          </a:xfrm>
          <a:prstGeom prst="rect">
            <a:avLst/>
          </a:prstGeom>
          <a:noFill/>
          <a:ln w="9525">
            <a:noFill/>
            <a:miter lim="800000"/>
            <a:headEnd/>
            <a:tailEnd/>
          </a:ln>
        </p:spPr>
      </p:pic>
      <p:sp>
        <p:nvSpPr>
          <p:cNvPr id="34" name="Text Box 10"/>
          <p:cNvSpPr txBox="1">
            <a:spLocks noChangeArrowheads="1"/>
          </p:cNvSpPr>
          <p:nvPr/>
        </p:nvSpPr>
        <p:spPr bwMode="auto">
          <a:xfrm>
            <a:off x="2123728" y="3356992"/>
            <a:ext cx="259228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strike="noStrike" cap="none" normalizeH="0" baseline="0" dirty="0" smtClean="0">
                <a:ln>
                  <a:noFill/>
                </a:ln>
                <a:solidFill>
                  <a:srgbClr val="FF0000"/>
                </a:solidFill>
                <a:effectLst/>
                <a:latin typeface="Arial" pitchFamily="34" charset="0"/>
                <a:cs typeface="Arial" pitchFamily="34" charset="0"/>
              </a:rPr>
              <a:t>0 &lt;</a:t>
            </a:r>
            <a:r>
              <a:rPr kumimoji="0" lang="fr-FR" sz="2000" b="1" i="0" strike="noStrike" cap="none" normalizeH="0" baseline="0" dirty="0" smtClean="0">
                <a:ln>
                  <a:noFill/>
                </a:ln>
                <a:solidFill>
                  <a:srgbClr val="FF0000"/>
                </a:solidFill>
                <a:effectLst/>
                <a:latin typeface="Symbol" pitchFamily="18" charset="2"/>
                <a:cs typeface="Arial" pitchFamily="34" charset="0"/>
              </a:rPr>
              <a:t> d</a:t>
            </a:r>
            <a:r>
              <a:rPr kumimoji="0" lang="fr-FR" sz="2000" b="1" i="0" strike="noStrike" cap="none" normalizeH="0" baseline="0" dirty="0" smtClean="0">
                <a:ln>
                  <a:noFill/>
                </a:ln>
                <a:solidFill>
                  <a:srgbClr val="FF0000"/>
                </a:solidFill>
                <a:effectLst/>
                <a:latin typeface="Arial" pitchFamily="34" charset="0"/>
                <a:cs typeface="Arial" pitchFamily="34" charset="0"/>
              </a:rPr>
              <a:t> &lt; 1 </a:t>
            </a:r>
            <a:r>
              <a:rPr kumimoji="0" lang="fr-FR" sz="2000" i="0" u="none" strike="noStrike" cap="none" normalizeH="0" baseline="0" dirty="0" smtClean="0">
                <a:ln>
                  <a:noFill/>
                </a:ln>
                <a:solidFill>
                  <a:srgbClr val="002060"/>
                </a:solidFill>
                <a:effectLst/>
                <a:latin typeface="Arial" pitchFamily="34" charset="0"/>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a:t>
            </a:r>
            <a:endParaRPr lang="fr-FR" dirty="0" smtClean="0">
              <a:latin typeface="Arial" pitchFamily="34" charset="0"/>
              <a:cs typeface="Arial" pitchFamily="34" charset="0"/>
            </a:endParaRPr>
          </a:p>
        </p:txBody>
      </p:sp>
      <p:sp>
        <p:nvSpPr>
          <p:cNvPr id="35" name="Rectangle 34"/>
          <p:cNvSpPr/>
          <p:nvPr/>
        </p:nvSpPr>
        <p:spPr>
          <a:xfrm>
            <a:off x="2123728" y="908720"/>
            <a:ext cx="687625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MÊME 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000" dirty="0">
              <a:latin typeface="Arial Narrow" pitchFamily="34" charset="0"/>
            </a:endParaRPr>
          </a:p>
        </p:txBody>
      </p:sp>
      <p:sp>
        <p:nvSpPr>
          <p:cNvPr id="36" name="Rectangle 35"/>
          <p:cNvSpPr/>
          <p:nvPr/>
        </p:nvSpPr>
        <p:spPr>
          <a:xfrm>
            <a:off x="2098328" y="2835920"/>
            <a:ext cx="7020272"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FAIBLE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37" name="Text Box 4"/>
          <p:cNvSpPr txBox="1">
            <a:spLocks noChangeArrowheads="1"/>
          </p:cNvSpPr>
          <p:nvPr/>
        </p:nvSpPr>
        <p:spPr bwMode="auto">
          <a:xfrm>
            <a:off x="2123728" y="1408584"/>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38" name="Rectangle 37"/>
          <p:cNvSpPr/>
          <p:nvPr/>
        </p:nvSpPr>
        <p:spPr>
          <a:xfrm>
            <a:off x="3491880" y="2164794"/>
            <a:ext cx="5076056" cy="400110"/>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r>
              <a:rPr lang="fr-FR" sz="2000" dirty="0" smtClean="0">
                <a:solidFill>
                  <a:srgbClr val="002060"/>
                </a:solidFill>
                <a:latin typeface="Arial" pitchFamily="34" charset="0"/>
                <a:ea typeface="Arial Unicode MS" pitchFamily="34" charset="-128"/>
                <a:cs typeface="Arial" pitchFamily="34" charset="0"/>
              </a:rPr>
              <a:t> Liaison </a:t>
            </a:r>
            <a:r>
              <a:rPr lang="fr-FR" sz="2000" b="1" u="sng" dirty="0" smtClean="0">
                <a:solidFill>
                  <a:srgbClr val="FF0000"/>
                </a:solidFill>
                <a:latin typeface="Arial" pitchFamily="34" charset="0"/>
                <a:ea typeface="Arial Unicode MS" pitchFamily="34" charset="-128"/>
                <a:cs typeface="Arial" pitchFamily="34" charset="0"/>
                <a:sym typeface="Wingdings 3" pitchFamily="18" charset="2"/>
              </a:rPr>
              <a:t>purement COVALENTE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sz="1400" dirty="0" smtClean="0">
              <a:solidFill>
                <a:srgbClr val="FF0000"/>
              </a:solidFill>
              <a:latin typeface="Arial" pitchFamily="34" charset="0"/>
              <a:ea typeface="Arial Unicode MS" pitchFamily="34" charset="-128"/>
              <a:cs typeface="Arial" pitchFamily="34" charset="0"/>
              <a:sym typeface="Wingdings 3" pitchFamily="18" charset="2"/>
            </a:endParaRPr>
          </a:p>
        </p:txBody>
      </p:sp>
      <p:sp>
        <p:nvSpPr>
          <p:cNvPr id="39" name="Text Box 10"/>
          <p:cNvSpPr txBox="1">
            <a:spLocks noChangeArrowheads="1"/>
          </p:cNvSpPr>
          <p:nvPr/>
        </p:nvSpPr>
        <p:spPr bwMode="auto">
          <a:xfrm>
            <a:off x="4752528" y="3356992"/>
            <a:ext cx="522007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latin typeface="Arial" pitchFamily="34" charset="0"/>
                <a:cs typeface="Arial" pitchFamily="34" charset="0"/>
              </a:rPr>
              <a:t>L</a:t>
            </a:r>
            <a:r>
              <a:rPr kumimoji="0" lang="fr-FR" sz="2000" b="0" i="0" u="none" strike="noStrike" cap="none" normalizeH="0" baseline="0" dirty="0" smtClean="0">
                <a:ln>
                  <a:noFill/>
                </a:ln>
                <a:effectLst/>
                <a:latin typeface="Arial" pitchFamily="34" charset="0"/>
                <a:cs typeface="Arial" pitchFamily="34" charset="0"/>
              </a:rPr>
              <a:t>es électrons de la liaison se répartis-</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effectLst/>
                <a:latin typeface="Arial" pitchFamily="34" charset="0"/>
                <a:cs typeface="Arial" pitchFamily="34" charset="0"/>
              </a:rPr>
              <a:t>sent de manière </a:t>
            </a:r>
            <a:r>
              <a:rPr kumimoji="0" lang="fr-FR" sz="2000" b="1" i="1" u="none" strike="noStrike" cap="none" normalizeH="0" baseline="0" dirty="0" smtClean="0">
                <a:ln>
                  <a:noFill/>
                </a:ln>
                <a:effectLst/>
                <a:latin typeface="Arial" pitchFamily="34" charset="0"/>
                <a:cs typeface="Arial" pitchFamily="34" charset="0"/>
              </a:rPr>
              <a:t>dissymétrique</a:t>
            </a:r>
            <a:r>
              <a:rPr kumimoji="0" lang="fr-FR" sz="2000" b="0" i="0" u="none" strike="noStrike" cap="none" normalizeH="0" baseline="0" dirty="0" smtClean="0">
                <a:ln>
                  <a:noFill/>
                </a:ln>
                <a:effectLst/>
                <a:latin typeface="Arial" pitchFamily="34" charset="0"/>
                <a:cs typeface="Arial" pitchFamily="34" charset="0"/>
              </a:rPr>
              <a:t>.</a:t>
            </a:r>
            <a:endParaRPr lang="fr-FR" dirty="0" smtClean="0">
              <a:latin typeface="Arial" pitchFamily="34" charset="0"/>
              <a:cs typeface="Arial" pitchFamily="34" charset="0"/>
            </a:endParaRPr>
          </a:p>
        </p:txBody>
      </p:sp>
      <p:sp>
        <p:nvSpPr>
          <p:cNvPr id="40" name="Text Box 10"/>
          <p:cNvSpPr txBox="1">
            <a:spLocks noChangeArrowheads="1"/>
          </p:cNvSpPr>
          <p:nvPr/>
        </p:nvSpPr>
        <p:spPr bwMode="auto">
          <a:xfrm>
            <a:off x="3500264" y="4086684"/>
            <a:ext cx="5796136" cy="48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a:t>
            </a:r>
            <a:r>
              <a:rPr lang="fr-FR" sz="2000" dirty="0" smtClean="0">
                <a:solidFill>
                  <a:srgbClr val="002060"/>
                </a:solidFill>
                <a:latin typeface="Arial" pitchFamily="34" charset="0"/>
                <a:cs typeface="Arial" pitchFamily="34" charset="0"/>
              </a:rPr>
              <a:t>Liaison </a:t>
            </a:r>
            <a:r>
              <a:rPr lang="fr-FR" sz="2000" b="1" u="sng" dirty="0" smtClean="0">
                <a:solidFill>
                  <a:srgbClr val="FF0000"/>
                </a:solidFill>
                <a:latin typeface="Arial" pitchFamily="34" charset="0"/>
                <a:cs typeface="Arial" pitchFamily="34" charset="0"/>
              </a:rPr>
              <a:t>COVALENTE</a:t>
            </a:r>
            <a:r>
              <a:rPr lang="fr-FR" sz="2000" u="sng" dirty="0" smtClean="0">
                <a:solidFill>
                  <a:srgbClr val="FF0000"/>
                </a:solidFill>
                <a:latin typeface="Arial" pitchFamily="34" charset="0"/>
                <a:cs typeface="Arial" pitchFamily="34" charset="0"/>
              </a:rPr>
              <a:t> </a:t>
            </a:r>
            <a:r>
              <a:rPr lang="fr-FR" sz="2000" b="1" u="sng" dirty="0" smtClean="0">
                <a:solidFill>
                  <a:srgbClr val="FF0000"/>
                </a:solidFill>
                <a:latin typeface="Arial" pitchFamily="34" charset="0"/>
                <a:cs typeface="Arial" pitchFamily="34" charset="0"/>
              </a:rPr>
              <a:t>à caractère IONIQUE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dirty="0" smtClean="0">
              <a:latin typeface="Arial" pitchFamily="34" charset="0"/>
              <a:cs typeface="Arial" pitchFamily="34" charset="0"/>
            </a:endParaRPr>
          </a:p>
        </p:txBody>
      </p:sp>
      <p:sp>
        <p:nvSpPr>
          <p:cNvPr id="41" name="Text Box 4"/>
          <p:cNvSpPr txBox="1">
            <a:spLocks noChangeArrowheads="1"/>
          </p:cNvSpPr>
          <p:nvPr/>
        </p:nvSpPr>
        <p:spPr bwMode="auto">
          <a:xfrm>
            <a:off x="2267744" y="5301208"/>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1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e</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42" name="Rectangle 41"/>
          <p:cNvSpPr/>
          <p:nvPr/>
        </p:nvSpPr>
        <p:spPr>
          <a:xfrm>
            <a:off x="3491880" y="6427936"/>
            <a:ext cx="376096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000" dirty="0" smtClean="0">
                <a:solidFill>
                  <a:srgbClr val="002060"/>
                </a:solidFill>
                <a:latin typeface="Arial" pitchFamily="34" charset="0"/>
                <a:cs typeface="Arial" pitchFamily="34" charset="0"/>
              </a:rPr>
              <a:t> Liaison </a:t>
            </a:r>
            <a:r>
              <a:rPr lang="fr-FR" sz="2000" b="1" u="sng" dirty="0" smtClean="0">
                <a:solidFill>
                  <a:srgbClr val="FF0000"/>
                </a:solidFill>
                <a:latin typeface="Arial" pitchFamily="34" charset="0"/>
                <a:cs typeface="Arial" pitchFamily="34" charset="0"/>
              </a:rPr>
              <a:t>purement IONIQUE</a:t>
            </a:r>
            <a:endParaRPr lang="fr-FR" sz="2000" dirty="0"/>
          </a:p>
        </p:txBody>
      </p:sp>
      <p:sp>
        <p:nvSpPr>
          <p:cNvPr id="43" name="Rectangle 42"/>
          <p:cNvSpPr/>
          <p:nvPr/>
        </p:nvSpPr>
        <p:spPr>
          <a:xfrm>
            <a:off x="5444604" y="5305400"/>
            <a:ext cx="1024639"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MOINS</a:t>
            </a:r>
            <a:endParaRPr lang="fr-FR" sz="2000" b="1" dirty="0">
              <a:solidFill>
                <a:srgbClr val="FF0000"/>
              </a:solidFill>
            </a:endParaRPr>
          </a:p>
        </p:txBody>
      </p:sp>
      <p:sp>
        <p:nvSpPr>
          <p:cNvPr id="44" name="Rectangle 43"/>
          <p:cNvSpPr/>
          <p:nvPr/>
        </p:nvSpPr>
        <p:spPr>
          <a:xfrm>
            <a:off x="8202717" y="5686648"/>
            <a:ext cx="941283"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PLUS</a:t>
            </a:r>
            <a:endParaRPr lang="fr-FR" sz="2000" b="1" dirty="0">
              <a:solidFill>
                <a:srgbClr val="FF0000"/>
              </a:solidFill>
            </a:endParaRPr>
          </a:p>
        </p:txBody>
      </p:sp>
      <p:sp>
        <p:nvSpPr>
          <p:cNvPr id="45" name="Rectangle 44"/>
          <p:cNvSpPr/>
          <p:nvPr/>
        </p:nvSpPr>
        <p:spPr>
          <a:xfrm>
            <a:off x="7164288" y="5970488"/>
            <a:ext cx="784189"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Na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
        <p:nvSpPr>
          <p:cNvPr id="46" name="Rectangle 45"/>
          <p:cNvSpPr/>
          <p:nvPr/>
        </p:nvSpPr>
        <p:spPr>
          <a:xfrm>
            <a:off x="8100392" y="5961980"/>
            <a:ext cx="761747" cy="461665"/>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Cl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cxnSp>
        <p:nvCxnSpPr>
          <p:cNvPr id="29" name="Connecteur droit 28"/>
          <p:cNvCxnSpPr/>
          <p:nvPr/>
        </p:nvCxnSpPr>
        <p:spPr>
          <a:xfrm>
            <a:off x="0" y="2636912"/>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0" y="4725144"/>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 calcmode="lin" valueType="num">
                                      <p:cBhvr additive="base">
                                        <p:cTn id="11" dur="500" fill="hold"/>
                                        <p:tgtEl>
                                          <p:spTgt spid="54274"/>
                                        </p:tgtEl>
                                        <p:attrNameLst>
                                          <p:attrName>ppt_x</p:attrName>
                                        </p:attrNameLst>
                                      </p:cBhvr>
                                      <p:tavLst>
                                        <p:tav tm="0">
                                          <p:val>
                                            <p:strVal val="0-#ppt_w/2"/>
                                          </p:val>
                                        </p:tav>
                                        <p:tav tm="100000">
                                          <p:val>
                                            <p:strVal val="#ppt_x"/>
                                          </p:val>
                                        </p:tav>
                                      </p:tavLst>
                                    </p:anim>
                                    <p:anim calcmode="lin" valueType="num">
                                      <p:cBhvr additive="base">
                                        <p:cTn id="12" dur="500" fill="hold"/>
                                        <p:tgtEl>
                                          <p:spTgt spid="542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4275"/>
                                        </p:tgtEl>
                                        <p:attrNameLst>
                                          <p:attrName>style.visibility</p:attrName>
                                        </p:attrNameLst>
                                      </p:cBhvr>
                                      <p:to>
                                        <p:strVal val="visible"/>
                                      </p:to>
                                    </p:set>
                                    <p:anim calcmode="lin" valueType="num">
                                      <p:cBhvr additive="base">
                                        <p:cTn id="19" dur="500" fill="hold"/>
                                        <p:tgtEl>
                                          <p:spTgt spid="54275"/>
                                        </p:tgtEl>
                                        <p:attrNameLst>
                                          <p:attrName>ppt_x</p:attrName>
                                        </p:attrNameLst>
                                      </p:cBhvr>
                                      <p:tavLst>
                                        <p:tav tm="0">
                                          <p:val>
                                            <p:strVal val="0-#ppt_w/2"/>
                                          </p:val>
                                        </p:tav>
                                        <p:tav tm="100000">
                                          <p:val>
                                            <p:strVal val="#ppt_x"/>
                                          </p:val>
                                        </p:tav>
                                      </p:tavLst>
                                    </p:anim>
                                    <p:anim calcmode="lin" valueType="num">
                                      <p:cBhvr additive="base">
                                        <p:cTn id="20"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13" grpId="0"/>
      <p:bldP spid="14" grpId="0"/>
      <p:bldP spid="20" grpId="0"/>
      <p:bldP spid="41" grpId="0" animBg="1"/>
      <p:bldP spid="42" grpId="0"/>
      <p:bldP spid="43" grpId="0"/>
      <p:bldP spid="44"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pic>
        <p:nvPicPr>
          <p:cNvPr id="27" name="Picture 2"/>
          <p:cNvPicPr>
            <a:picLocks noChangeAspect="1" noChangeArrowheads="1"/>
          </p:cNvPicPr>
          <p:nvPr/>
        </p:nvPicPr>
        <p:blipFill>
          <a:blip r:embed="rId2" cstate="print"/>
          <a:srcRect l="4252" t="38639" r="72595" b="25241"/>
          <a:stretch>
            <a:fillRect/>
          </a:stretch>
        </p:blipFill>
        <p:spPr bwMode="auto">
          <a:xfrm>
            <a:off x="86420" y="188640"/>
            <a:ext cx="2016224" cy="1769339"/>
          </a:xfrm>
          <a:prstGeom prst="rect">
            <a:avLst/>
          </a:prstGeom>
          <a:noFill/>
          <a:ln w="9525">
            <a:noFill/>
            <a:miter lim="800000"/>
            <a:headEnd/>
            <a:tailEnd/>
          </a:ln>
        </p:spPr>
      </p:pic>
      <p:sp>
        <p:nvSpPr>
          <p:cNvPr id="51204" name="Rectangle 4"/>
          <p:cNvSpPr>
            <a:spLocks noChangeArrowheads="1"/>
          </p:cNvSpPr>
          <p:nvPr/>
        </p:nvSpPr>
        <p:spPr bwMode="auto">
          <a:xfrm>
            <a:off x="0" y="243076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La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liaison ionique</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ne se rencontre qu’à l’état solide. La stabilité de ces édifices se justifie par des interactions électrostatiques (force de Coulomb) attractives entre voisins. En effet, les plus proches voisins sont toujours des ions dont le signe de la charge est opposée.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p:nvPr/>
        </p:nvSpPr>
        <p:spPr>
          <a:xfrm>
            <a:off x="1" y="4573756"/>
            <a:ext cx="2123727" cy="707886"/>
          </a:xfrm>
          <a:prstGeom prst="rect">
            <a:avLst/>
          </a:prstGeom>
        </p:spPr>
        <p:txBody>
          <a:bodyPr wrap="square">
            <a:spAutoFit/>
          </a:bodyPr>
          <a:lstStyle/>
          <a:p>
            <a:pPr lvl="0" algn="just" eaLnBrk="0" fontAlgn="base" hangingPunct="0">
              <a:spcBef>
                <a:spcPct val="0"/>
              </a:spcBef>
              <a:spcAft>
                <a:spcPct val="0"/>
              </a:spcAft>
            </a:pPr>
            <a:r>
              <a:rPr lang="fr-FR" sz="2000" b="1" u="sng" dirty="0" smtClean="0">
                <a:solidFill>
                  <a:prstClr val="black"/>
                </a:solidFill>
                <a:latin typeface="Comic Sans MS" pitchFamily="66" charset="0"/>
                <a:ea typeface="Arial Unicode MS" pitchFamily="34" charset="-128"/>
                <a:cs typeface="Times New Roman" pitchFamily="18" charset="0"/>
              </a:rPr>
              <a:t>Le chlorure de sodium solide</a:t>
            </a:r>
            <a:r>
              <a:rPr lang="fr-FR" sz="2000" dirty="0" smtClean="0">
                <a:solidFill>
                  <a:prstClr val="black"/>
                </a:solidFill>
                <a:latin typeface="Bookman Old Style" pitchFamily="18" charset="0"/>
                <a:ea typeface="Arial Unicode MS" pitchFamily="34" charset="-128"/>
                <a:cs typeface="Times New Roman" pitchFamily="18" charset="0"/>
              </a:rPr>
              <a:t> </a:t>
            </a:r>
            <a:r>
              <a:rPr lang="fr-FR" sz="2000" b="1" dirty="0" smtClean="0">
                <a:solidFill>
                  <a:prstClr val="black"/>
                </a:solidFill>
                <a:latin typeface="Bookman Old Style" pitchFamily="18" charset="0"/>
                <a:ea typeface="Arial Unicode MS" pitchFamily="34" charset="-128"/>
                <a:cs typeface="Times New Roman" pitchFamily="18" charset="0"/>
                <a:sym typeface="Wingdings" pitchFamily="2" charset="2"/>
              </a:rPr>
              <a:t></a:t>
            </a:r>
          </a:p>
        </p:txBody>
      </p:sp>
      <p:pic>
        <p:nvPicPr>
          <p:cNvPr id="30" name="Image 29"/>
          <p:cNvPicPr/>
          <p:nvPr/>
        </p:nvPicPr>
        <p:blipFill>
          <a:blip r:embed="rId3" cstate="print"/>
          <a:srcRect/>
          <a:stretch>
            <a:fillRect/>
          </a:stretch>
        </p:blipFill>
        <p:spPr bwMode="auto">
          <a:xfrm>
            <a:off x="2267744" y="3429000"/>
            <a:ext cx="6876256" cy="3284984"/>
          </a:xfrm>
          <a:prstGeom prst="rect">
            <a:avLst/>
          </a:prstGeom>
          <a:noFill/>
          <a:ln w="9525">
            <a:noFill/>
            <a:miter lim="800000"/>
            <a:headEnd/>
            <a:tailEnd/>
          </a:ln>
        </p:spPr>
      </p:pic>
      <p:sp>
        <p:nvSpPr>
          <p:cNvPr id="8" name="Flèche courbée vers le bas 7"/>
          <p:cNvSpPr/>
          <p:nvPr/>
        </p:nvSpPr>
        <p:spPr>
          <a:xfrm>
            <a:off x="590476" y="713288"/>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323036" y="488247"/>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sp>
        <p:nvSpPr>
          <p:cNvPr id="10" name="Rectangle 9"/>
          <p:cNvSpPr/>
          <p:nvPr/>
        </p:nvSpPr>
        <p:spPr>
          <a:xfrm>
            <a:off x="288311" y="727421"/>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1" name="Rectangle 10"/>
          <p:cNvSpPr/>
          <p:nvPr/>
        </p:nvSpPr>
        <p:spPr>
          <a:xfrm>
            <a:off x="1742604" y="713288"/>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4" name="Text Box 3"/>
          <p:cNvSpPr txBox="1">
            <a:spLocks noChangeArrowheads="1"/>
          </p:cNvSpPr>
          <p:nvPr/>
        </p:nvSpPr>
        <p:spPr bwMode="auto">
          <a:xfrm>
            <a:off x="2195736" y="654596"/>
            <a:ext cx="6876256" cy="1323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400" dirty="0" smtClean="0">
                <a:latin typeface="Arial Narrow" pitchFamily="34" charset="0"/>
                <a:cs typeface="Arial" pitchFamily="34" charset="0"/>
              </a:rPr>
              <a:t>                           L</a:t>
            </a:r>
            <a:r>
              <a:rPr kumimoji="0" lang="fr-FR" sz="2400" b="0" i="0" u="none" strike="noStrike" cap="none" normalizeH="0" baseline="0" dirty="0" smtClean="0">
                <a:ln>
                  <a:noFill/>
                </a:ln>
                <a:effectLst/>
                <a:latin typeface="Arial Narrow" pitchFamily="34" charset="0"/>
                <a:cs typeface="Arial" pitchFamily="34" charset="0"/>
              </a:rPr>
              <a:t>’atome le ………….. électronégatif cède complètement un ou plusieurs électron(s) à l’atome le …….. électronégatif. </a:t>
            </a:r>
            <a:r>
              <a:rPr kumimoji="0" lang="fr-FR" sz="2400" b="1" i="0" u="sng" strike="noStrike" cap="none" normalizeH="0" baseline="0" dirty="0" smtClean="0">
                <a:ln>
                  <a:noFill/>
                </a:ln>
                <a:effectLst/>
                <a:latin typeface="Arial Narrow" pitchFamily="34" charset="0"/>
                <a:cs typeface="Arial" pitchFamily="34" charset="0"/>
              </a:rPr>
              <a:t>Chacun devient un ion</a:t>
            </a:r>
            <a:r>
              <a:rPr kumimoji="0" lang="fr-FR" sz="2400" b="1" i="0" strike="noStrike" cap="none" normalizeH="0" baseline="0" dirty="0" smtClean="0">
                <a:ln>
                  <a:noFill/>
                </a:ln>
                <a:effectLst/>
                <a:latin typeface="Arial Narrow" pitchFamily="34" charset="0"/>
                <a:cs typeface="Arial" pitchFamily="34" charset="0"/>
              </a:rPr>
              <a:t> </a:t>
            </a:r>
            <a:r>
              <a:rPr kumimoji="0" lang="fr-FR" sz="2400" b="0" i="0" u="none" strike="noStrike" cap="none" normalizeH="0" baseline="0" dirty="0" smtClean="0">
                <a:ln>
                  <a:noFill/>
                </a:ln>
                <a:effectLst/>
                <a:latin typeface="Arial Narrow" pitchFamily="34" charset="0"/>
                <a:cs typeface="Arial" pitchFamily="34" charset="0"/>
              </a:rPr>
              <a:t>(ici, …….. et ……..).</a:t>
            </a:r>
          </a:p>
        </p:txBody>
      </p:sp>
      <p:sp>
        <p:nvSpPr>
          <p:cNvPr id="15" name="Rectangle 14"/>
          <p:cNvSpPr/>
          <p:nvPr/>
        </p:nvSpPr>
        <p:spPr>
          <a:xfrm>
            <a:off x="2051720" y="188640"/>
            <a:ext cx="734481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GRANDE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16" name="Text Box 4"/>
          <p:cNvSpPr txBox="1">
            <a:spLocks noChangeArrowheads="1"/>
          </p:cNvSpPr>
          <p:nvPr/>
        </p:nvSpPr>
        <p:spPr bwMode="auto">
          <a:xfrm>
            <a:off x="2195736" y="692696"/>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1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e</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17" name="Rectangle 16"/>
          <p:cNvSpPr/>
          <p:nvPr/>
        </p:nvSpPr>
        <p:spPr>
          <a:xfrm>
            <a:off x="3419872" y="1819424"/>
            <a:ext cx="376096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000" dirty="0" smtClean="0">
                <a:solidFill>
                  <a:srgbClr val="002060"/>
                </a:solidFill>
                <a:latin typeface="Arial" pitchFamily="34" charset="0"/>
                <a:cs typeface="Arial" pitchFamily="34" charset="0"/>
              </a:rPr>
              <a:t> Liaison </a:t>
            </a:r>
            <a:r>
              <a:rPr lang="fr-FR" sz="2000" b="1" u="sng" dirty="0" smtClean="0">
                <a:solidFill>
                  <a:srgbClr val="FF0000"/>
                </a:solidFill>
                <a:latin typeface="Arial" pitchFamily="34" charset="0"/>
                <a:cs typeface="Arial" pitchFamily="34" charset="0"/>
              </a:rPr>
              <a:t>purement IONIQUE</a:t>
            </a:r>
            <a:endParaRPr lang="fr-FR" sz="2000" dirty="0"/>
          </a:p>
        </p:txBody>
      </p:sp>
      <p:sp>
        <p:nvSpPr>
          <p:cNvPr id="18" name="Rectangle 17"/>
          <p:cNvSpPr/>
          <p:nvPr/>
        </p:nvSpPr>
        <p:spPr>
          <a:xfrm>
            <a:off x="5372596" y="696888"/>
            <a:ext cx="1024639"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MOINS</a:t>
            </a:r>
            <a:endParaRPr lang="fr-FR" sz="2000" b="1" dirty="0">
              <a:solidFill>
                <a:srgbClr val="FF0000"/>
              </a:solidFill>
            </a:endParaRPr>
          </a:p>
        </p:txBody>
      </p:sp>
      <p:sp>
        <p:nvSpPr>
          <p:cNvPr id="19" name="Rectangle 18"/>
          <p:cNvSpPr/>
          <p:nvPr/>
        </p:nvSpPr>
        <p:spPr>
          <a:xfrm>
            <a:off x="8130709" y="1078136"/>
            <a:ext cx="941283"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PLUS</a:t>
            </a:r>
            <a:endParaRPr lang="fr-FR" sz="2000" b="1" dirty="0">
              <a:solidFill>
                <a:srgbClr val="FF0000"/>
              </a:solidFill>
            </a:endParaRPr>
          </a:p>
        </p:txBody>
      </p:sp>
      <p:sp>
        <p:nvSpPr>
          <p:cNvPr id="20" name="Rectangle 19"/>
          <p:cNvSpPr/>
          <p:nvPr/>
        </p:nvSpPr>
        <p:spPr>
          <a:xfrm>
            <a:off x="7092280" y="1361976"/>
            <a:ext cx="784189"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Na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
        <p:nvSpPr>
          <p:cNvPr id="21" name="Rectangle 20"/>
          <p:cNvSpPr/>
          <p:nvPr/>
        </p:nvSpPr>
        <p:spPr>
          <a:xfrm>
            <a:off x="8028384" y="1353468"/>
            <a:ext cx="761747" cy="461665"/>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Cl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7950" y="4869160"/>
            <a:ext cx="8928100" cy="1844824"/>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On </a:t>
            </a:r>
            <a:r>
              <a:rPr lang="fr-FR" sz="2000" dirty="0">
                <a:latin typeface="Arial" pitchFamily="34" charset="0"/>
                <a:ea typeface="Calibri" pitchFamily="34" charset="0"/>
                <a:cs typeface="Arial" pitchFamily="34" charset="0"/>
              </a:rPr>
              <a:t>associe à ce dipôle électrique une grandeur </a:t>
            </a:r>
            <a:endParaRPr lang="fr-FR" sz="2000" dirty="0" smtClean="0">
              <a:latin typeface="Arial" pitchFamily="34" charset="0"/>
              <a:ea typeface="Calibri" pitchFamily="34" charset="0"/>
              <a:cs typeface="Arial" pitchFamily="34" charset="0"/>
            </a:endParaRPr>
          </a:p>
          <a:p>
            <a:pPr eaLnBrk="0" hangingPunct="0">
              <a:defRPr/>
            </a:pPr>
            <a:r>
              <a:rPr lang="fr-FR" sz="2000" dirty="0" smtClean="0">
                <a:latin typeface="Arial" pitchFamily="34" charset="0"/>
                <a:ea typeface="Calibri" pitchFamily="34" charset="0"/>
                <a:cs typeface="Arial" pitchFamily="34" charset="0"/>
              </a:rPr>
              <a:t>Vectorielle 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037" name="Rectangle 14"/>
          <p:cNvSpPr>
            <a:spLocks noChangeArrowheads="1"/>
          </p:cNvSpPr>
          <p:nvPr/>
        </p:nvSpPr>
        <p:spPr bwMode="auto">
          <a:xfrm>
            <a:off x="251520" y="5517232"/>
            <a:ext cx="6769100" cy="114390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a:t>
            </a:r>
            <a:endParaRPr lang="fr-FR" sz="2000" b="1" i="1" dirty="0" smtClean="0">
              <a:solidFill>
                <a:srgbClr val="002060"/>
              </a:solidFill>
              <a:latin typeface="Arial" pitchFamily="34" charset="0"/>
              <a:cs typeface="Arial" pitchFamily="34" charset="0"/>
            </a:endParaRPr>
          </a:p>
          <a:p>
            <a:pPr algn="just">
              <a:spcAft>
                <a:spcPts val="500"/>
              </a:spcAft>
            </a:pPr>
            <a:r>
              <a:rPr lang="fr-FR" sz="2000" b="1" i="1" dirty="0" smtClean="0">
                <a:solidFill>
                  <a:srgbClr val="002060"/>
                </a:solidFill>
                <a:latin typeface="Arial" pitchFamily="34" charset="0"/>
                <a:cs typeface="Arial" pitchFamily="34" charset="0"/>
              </a:rPr>
              <a:t>la </a:t>
            </a:r>
            <a:r>
              <a:rPr lang="fr-FR" sz="2000" b="1" i="1" dirty="0">
                <a:solidFill>
                  <a:srgbClr val="002060"/>
                </a:solidFill>
                <a:latin typeface="Arial" pitchFamily="34" charset="0"/>
                <a:cs typeface="Arial" pitchFamily="34" charset="0"/>
              </a:rPr>
              <a:t>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16" name="Rectangle 15"/>
          <p:cNvSpPr/>
          <p:nvPr/>
        </p:nvSpPr>
        <p:spPr>
          <a:xfrm>
            <a:off x="2866958" y="6246329"/>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8" name="Rectangle 7"/>
          <p:cNvSpPr>
            <a:spLocks noChangeArrowheads="1"/>
          </p:cNvSpPr>
          <p:nvPr/>
        </p:nvSpPr>
        <p:spPr bwMode="auto">
          <a:xfrm>
            <a:off x="467544" y="3964994"/>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Polarité des molécules</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032" name="Rectangle 8"/>
          <p:cNvSpPr>
            <a:spLocks noChangeArrowheads="1"/>
          </p:cNvSpPr>
          <p:nvPr/>
        </p:nvSpPr>
        <p:spPr bwMode="auto">
          <a:xfrm>
            <a:off x="23452" y="4397042"/>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1026" name="Object 2"/>
          <p:cNvGraphicFramePr>
            <a:graphicFrameLocks noChangeAspect="1"/>
          </p:cNvGraphicFramePr>
          <p:nvPr/>
        </p:nvGraphicFramePr>
        <p:xfrm>
          <a:off x="5677828" y="5119909"/>
          <a:ext cx="227013" cy="473075"/>
        </p:xfrm>
        <a:graphic>
          <a:graphicData uri="http://schemas.openxmlformats.org/presentationml/2006/ole">
            <p:oleObj spid="_x0000_s55298" name="Équation" r:id="rId3" imgW="126720" imgH="253800" progId="">
              <p:embed/>
            </p:oleObj>
          </a:graphicData>
        </a:graphic>
      </p:graphicFrame>
      <p:sp>
        <p:nvSpPr>
          <p:cNvPr id="1040" name="ZoneTexte 16"/>
          <p:cNvSpPr txBox="1">
            <a:spLocks noChangeArrowheads="1"/>
          </p:cNvSpPr>
          <p:nvPr/>
        </p:nvSpPr>
        <p:spPr bwMode="auto">
          <a:xfrm>
            <a:off x="7304980" y="5229522"/>
            <a:ext cx="1552575" cy="708025"/>
          </a:xfrm>
          <a:prstGeom prst="rect">
            <a:avLst/>
          </a:prstGeom>
          <a:noFill/>
          <a:ln w="9525">
            <a:noFill/>
            <a:miter lim="800000"/>
            <a:headEnd/>
            <a:tailEnd/>
          </a:ln>
        </p:spPr>
        <p:txBody>
          <a:bodyPr wrap="none">
            <a:spAutoFit/>
          </a:bodyPr>
          <a:lstStyle/>
          <a:p>
            <a:r>
              <a:rPr lang="fr-FR" sz="4000" dirty="0"/>
              <a:t>A – B </a:t>
            </a:r>
          </a:p>
        </p:txBody>
      </p:sp>
      <p:sp>
        <p:nvSpPr>
          <p:cNvPr id="1041" name="Rectangle 17"/>
          <p:cNvSpPr>
            <a:spLocks noChangeArrowheads="1"/>
          </p:cNvSpPr>
          <p:nvPr/>
        </p:nvSpPr>
        <p:spPr bwMode="auto">
          <a:xfrm>
            <a:off x="7089080" y="4869160"/>
            <a:ext cx="795338" cy="461962"/>
          </a:xfrm>
          <a:prstGeom prst="rect">
            <a:avLst/>
          </a:prstGeom>
          <a:noFill/>
          <a:ln w="9525">
            <a:noFill/>
            <a:miter lim="800000"/>
            <a:headEnd/>
            <a:tailEnd/>
          </a:ln>
        </p:spPr>
        <p:txBody>
          <a:bodyPr wrap="none">
            <a:spAutoFit/>
          </a:bodyPr>
          <a:lstStyle/>
          <a:p>
            <a:r>
              <a:rPr lang="fr-FR" sz="2400" b="1" dirty="0">
                <a:solidFill>
                  <a:srgbClr val="005828"/>
                </a:solidFill>
                <a:latin typeface="Symbol" pitchFamily="18" charset="2"/>
              </a:rPr>
              <a:t>- </a:t>
            </a:r>
            <a:r>
              <a:rPr lang="fr-FR" sz="2400" b="1" dirty="0" err="1">
                <a:solidFill>
                  <a:srgbClr val="005828"/>
                </a:solidFill>
                <a:latin typeface="Symbol" pitchFamily="18" charset="2"/>
              </a:rPr>
              <a:t>d</a:t>
            </a:r>
            <a:r>
              <a:rPr lang="fr-FR" sz="2400" b="1" dirty="0" err="1">
                <a:solidFill>
                  <a:srgbClr val="005828"/>
                </a:solidFill>
                <a:latin typeface="Times New Roman" pitchFamily="18" charset="0"/>
                <a:cs typeface="Times New Roman" pitchFamily="18" charset="0"/>
              </a:rPr>
              <a:t>.e</a:t>
            </a:r>
            <a:endParaRPr lang="fr-FR" sz="2400" dirty="0">
              <a:solidFill>
                <a:srgbClr val="005828"/>
              </a:solidFill>
              <a:latin typeface="Times New Roman" pitchFamily="18" charset="0"/>
              <a:cs typeface="Times New Roman" pitchFamily="18" charset="0"/>
            </a:endParaRPr>
          </a:p>
        </p:txBody>
      </p:sp>
      <p:sp>
        <p:nvSpPr>
          <p:cNvPr id="1042" name="Rectangle 18"/>
          <p:cNvSpPr>
            <a:spLocks noChangeArrowheads="1"/>
          </p:cNvSpPr>
          <p:nvPr/>
        </p:nvSpPr>
        <p:spPr bwMode="auto">
          <a:xfrm>
            <a:off x="8097143" y="486916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21" name="Connecteur droit avec flèche 20"/>
          <p:cNvCxnSpPr/>
          <p:nvPr/>
        </p:nvCxnSpPr>
        <p:spPr>
          <a:xfrm>
            <a:off x="7378005" y="595024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7" name="Object 9"/>
          <p:cNvGraphicFramePr>
            <a:graphicFrameLocks noChangeAspect="1"/>
          </p:cNvGraphicFramePr>
          <p:nvPr/>
        </p:nvGraphicFramePr>
        <p:xfrm>
          <a:off x="7809805" y="6021685"/>
          <a:ext cx="287338" cy="600075"/>
        </p:xfrm>
        <a:graphic>
          <a:graphicData uri="http://schemas.openxmlformats.org/presentationml/2006/ole">
            <p:oleObj spid="_x0000_s55299" name="Équation" r:id="rId4" imgW="126720" imgH="253800" progId="">
              <p:embed/>
            </p:oleObj>
          </a:graphicData>
        </a:graphic>
      </p:graphicFrame>
      <p:sp>
        <p:nvSpPr>
          <p:cNvPr id="55300" name="Rectangle 4"/>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solides ioniques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sont </a:t>
            </a:r>
            <a:r>
              <a:rPr kumimoji="0" lang="fr-FR" sz="20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électriquement neutres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leur formule (dite formule « statistique ») ne fait donc pas apparaître de charges, elle comporte le nombre minimal de cations et d’anions permettant la neutralité électrique et commence toujours par la formule du cation. En revanche, le nom du solide ionique commence par celui de l’anion, suivi de celui du cation, le déterminant « de » s’intercalant entre le nom des deux ions.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1916832"/>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Exemple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Donner les noms et la formule statistique des solides ioniques constitués  des ions suivants :</a:t>
            </a:r>
          </a:p>
          <a:p>
            <a:pPr marR="0" lvl="0" algn="just"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F</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4</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2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9" name="Rectangle 14"/>
          <p:cNvSpPr>
            <a:spLocks noChangeArrowheads="1"/>
          </p:cNvSpPr>
          <p:nvPr/>
        </p:nvSpPr>
        <p:spPr bwMode="auto">
          <a:xfrm>
            <a:off x="1979712" y="2636912"/>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Fluorure de calcium : </a:t>
            </a:r>
            <a:r>
              <a:rPr lang="fr-FR" sz="2000" b="1" dirty="0" smtClean="0">
                <a:solidFill>
                  <a:srgbClr val="FF0000"/>
                </a:solidFill>
                <a:latin typeface="Arial" pitchFamily="34" charset="0"/>
                <a:cs typeface="Arial" pitchFamily="34" charset="0"/>
              </a:rPr>
              <a:t>CaF</a:t>
            </a:r>
            <a:r>
              <a:rPr lang="fr-FR" sz="2000" b="1" baseline="-25000" dirty="0" smtClean="0">
                <a:solidFill>
                  <a:srgbClr val="FF0000"/>
                </a:solidFill>
                <a:latin typeface="Arial" pitchFamily="34" charset="0"/>
                <a:cs typeface="Arial" pitchFamily="34" charset="0"/>
              </a:rPr>
              <a:t>2</a:t>
            </a:r>
            <a:endParaRPr lang="fr-FR" sz="2000" b="1" dirty="0">
              <a:solidFill>
                <a:srgbClr val="FF0000"/>
              </a:solidFill>
              <a:latin typeface="Arial" pitchFamily="34" charset="0"/>
              <a:cs typeface="Arial" pitchFamily="34" charset="0"/>
            </a:endParaRPr>
          </a:p>
        </p:txBody>
      </p:sp>
      <p:sp>
        <p:nvSpPr>
          <p:cNvPr id="20" name="Rectangle 14"/>
          <p:cNvSpPr>
            <a:spLocks noChangeArrowheads="1"/>
          </p:cNvSpPr>
          <p:nvPr/>
        </p:nvSpPr>
        <p:spPr bwMode="auto">
          <a:xfrm>
            <a:off x="2195736" y="3068960"/>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Sulfate d’aluminium : </a:t>
            </a:r>
            <a:r>
              <a:rPr lang="fr-FR" sz="2000" b="1" dirty="0" smtClean="0">
                <a:solidFill>
                  <a:srgbClr val="FF0000"/>
                </a:solidFill>
                <a:latin typeface="Arial" pitchFamily="34" charset="0"/>
                <a:cs typeface="Arial" pitchFamily="34" charset="0"/>
              </a:rPr>
              <a:t>(Al)</a:t>
            </a:r>
            <a:r>
              <a:rPr lang="fr-FR" sz="2000" b="1" baseline="-25000" dirty="0" smtClean="0">
                <a:solidFill>
                  <a:srgbClr val="FF0000"/>
                </a:solidFill>
                <a:latin typeface="Arial" pitchFamily="34" charset="0"/>
                <a:cs typeface="Arial" pitchFamily="34" charset="0"/>
              </a:rPr>
              <a:t>2</a:t>
            </a:r>
            <a:r>
              <a:rPr lang="fr-FR" sz="2000" b="1" dirty="0" smtClean="0">
                <a:solidFill>
                  <a:srgbClr val="FF0000"/>
                </a:solidFill>
                <a:latin typeface="Arial" pitchFamily="34" charset="0"/>
                <a:cs typeface="Arial" pitchFamily="34" charset="0"/>
              </a:rPr>
              <a:t>(SO</a:t>
            </a:r>
            <a:r>
              <a:rPr lang="fr-FR" sz="2000" b="1" baseline="-25000" dirty="0" smtClean="0">
                <a:solidFill>
                  <a:srgbClr val="FF0000"/>
                </a:solidFill>
                <a:latin typeface="Arial" pitchFamily="34" charset="0"/>
                <a:cs typeface="Arial" pitchFamily="34" charset="0"/>
              </a:rPr>
              <a:t>4</a:t>
            </a:r>
            <a:r>
              <a:rPr lang="fr-FR" sz="2000" b="1" dirty="0" smtClean="0">
                <a:solidFill>
                  <a:srgbClr val="FF0000"/>
                </a:solidFill>
                <a:latin typeface="Arial" pitchFamily="34" charset="0"/>
                <a:cs typeface="Arial" pitchFamily="34" charset="0"/>
              </a:rPr>
              <a:t>)</a:t>
            </a:r>
            <a:r>
              <a:rPr lang="fr-FR" sz="2000" b="1" baseline="-25000" dirty="0" smtClean="0">
                <a:solidFill>
                  <a:srgbClr val="FF0000"/>
                </a:solidFill>
                <a:latin typeface="Arial" pitchFamily="34" charset="0"/>
                <a:cs typeface="Arial" pitchFamily="34" charset="0"/>
              </a:rPr>
              <a:t>3</a:t>
            </a:r>
            <a:endParaRPr lang="fr-FR" sz="2000" b="1"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301"/>
                                        </p:tgtEl>
                                        <p:attrNameLst>
                                          <p:attrName>style.visibility</p:attrName>
                                        </p:attrNameLst>
                                      </p:cBhvr>
                                      <p:to>
                                        <p:strVal val="visible"/>
                                      </p:to>
                                    </p:set>
                                    <p:anim calcmode="lin" valueType="num">
                                      <p:cBhvr additive="base">
                                        <p:cTn id="12" dur="500" fill="hold"/>
                                        <p:tgtEl>
                                          <p:spTgt spid="55301"/>
                                        </p:tgtEl>
                                        <p:attrNameLst>
                                          <p:attrName>ppt_x</p:attrName>
                                        </p:attrNameLst>
                                      </p:cBhvr>
                                      <p:tavLst>
                                        <p:tav tm="0">
                                          <p:val>
                                            <p:strVal val="1+#ppt_w/2"/>
                                          </p:val>
                                        </p:tav>
                                        <p:tav tm="100000">
                                          <p:val>
                                            <p:strVal val="#ppt_x"/>
                                          </p:val>
                                        </p:tav>
                                      </p:tavLst>
                                    </p:anim>
                                    <p:anim calcmode="lin" valueType="num">
                                      <p:cBhvr additive="base">
                                        <p:cTn id="13"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1"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1"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p:cTn id="33" dur="500" fill="hold"/>
                                        <p:tgtEl>
                                          <p:spTgt spid="1032"/>
                                        </p:tgtEl>
                                        <p:attrNameLst>
                                          <p:attrName>ppt_w</p:attrName>
                                        </p:attrNameLst>
                                      </p:cBhvr>
                                      <p:tavLst>
                                        <p:tav tm="0">
                                          <p:val>
                                            <p:fltVal val="0"/>
                                          </p:val>
                                        </p:tav>
                                        <p:tav tm="100000">
                                          <p:val>
                                            <p:strVal val="#ppt_w"/>
                                          </p:val>
                                        </p:tav>
                                      </p:tavLst>
                                    </p:anim>
                                    <p:anim calcmode="lin" valueType="num">
                                      <p:cBhvr>
                                        <p:cTn id="34" dur="500" fill="hold"/>
                                        <p:tgtEl>
                                          <p:spTgt spid="1032"/>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1265"/>
                                        </p:tgtEl>
                                        <p:attrNameLst>
                                          <p:attrName>style.visibility</p:attrName>
                                        </p:attrNameLst>
                                      </p:cBhvr>
                                      <p:to>
                                        <p:strVal val="visible"/>
                                      </p:to>
                                    </p:set>
                                    <p:animEffect transition="in" filter="dissolve">
                                      <p:cBhvr>
                                        <p:cTn id="38" dur="500"/>
                                        <p:tgtEl>
                                          <p:spTgt spid="11265"/>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1026">
                                            <p:subSp spid="_x0000_s55298"/>
                                          </p:spTgt>
                                        </p:tgtEl>
                                        <p:attrNameLst>
                                          <p:attrName>style.visibility</p:attrName>
                                        </p:attrNameLst>
                                      </p:cBhvr>
                                      <p:to>
                                        <p:strVal val="visible"/>
                                      </p:to>
                                    </p:set>
                                    <p:animEffect transition="in" filter="dissolve">
                                      <p:cBhvr>
                                        <p:cTn id="42" dur="500"/>
                                        <p:tgtEl>
                                          <p:spTgt spid="1026">
                                            <p:subSp spid="_x0000_s55298"/>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37"/>
                                        </p:tgtEl>
                                        <p:attrNameLst>
                                          <p:attrName>style.visibility</p:attrName>
                                        </p:attrNameLst>
                                      </p:cBhvr>
                                      <p:to>
                                        <p:strVal val="visible"/>
                                      </p:to>
                                    </p:set>
                                    <p:animEffect transition="in" filter="dissolve">
                                      <p:cBhvr>
                                        <p:cTn id="47" dur="500"/>
                                        <p:tgtEl>
                                          <p:spTgt spid="1037"/>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dissolve">
                                      <p:cBhvr>
                                        <p:cTn id="57" dur="500"/>
                                        <p:tgtEl>
                                          <p:spTgt spid="1040"/>
                                        </p:tgtEl>
                                      </p:cBhvr>
                                    </p:animEffec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1041"/>
                                        </p:tgtEl>
                                        <p:attrNameLst>
                                          <p:attrName>style.visibility</p:attrName>
                                        </p:attrNameLst>
                                      </p:cBhvr>
                                      <p:to>
                                        <p:strVal val="visible"/>
                                      </p:to>
                                    </p:set>
                                    <p:anim calcmode="lin" valueType="num">
                                      <p:cBhvr additive="base">
                                        <p:cTn id="61" dur="500" fill="hold"/>
                                        <p:tgtEl>
                                          <p:spTgt spid="1041"/>
                                        </p:tgtEl>
                                        <p:attrNameLst>
                                          <p:attrName>ppt_x</p:attrName>
                                        </p:attrNameLst>
                                      </p:cBhvr>
                                      <p:tavLst>
                                        <p:tav tm="0">
                                          <p:val>
                                            <p:strVal val="#ppt_x"/>
                                          </p:val>
                                        </p:tav>
                                        <p:tav tm="100000">
                                          <p:val>
                                            <p:strVal val="#ppt_x"/>
                                          </p:val>
                                        </p:tav>
                                      </p:tavLst>
                                    </p:anim>
                                    <p:anim calcmode="lin" valueType="num">
                                      <p:cBhvr additive="base">
                                        <p:cTn id="62" dur="500" fill="hold"/>
                                        <p:tgtEl>
                                          <p:spTgt spid="1041"/>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042"/>
                                        </p:tgtEl>
                                        <p:attrNameLst>
                                          <p:attrName>style.visibility</p:attrName>
                                        </p:attrNameLst>
                                      </p:cBhvr>
                                      <p:to>
                                        <p:strVal val="visible"/>
                                      </p:to>
                                    </p:set>
                                    <p:anim calcmode="lin" valueType="num">
                                      <p:cBhvr additive="base">
                                        <p:cTn id="66" dur="500" fill="hold"/>
                                        <p:tgtEl>
                                          <p:spTgt spid="1042"/>
                                        </p:tgtEl>
                                        <p:attrNameLst>
                                          <p:attrName>ppt_x</p:attrName>
                                        </p:attrNameLst>
                                      </p:cBhvr>
                                      <p:tavLst>
                                        <p:tav tm="0">
                                          <p:val>
                                            <p:strVal val="#ppt_x"/>
                                          </p:val>
                                        </p:tav>
                                        <p:tav tm="100000">
                                          <p:val>
                                            <p:strVal val="#ppt_x"/>
                                          </p:val>
                                        </p:tav>
                                      </p:tavLst>
                                    </p:anim>
                                    <p:anim calcmode="lin" valueType="num">
                                      <p:cBhvr additive="base">
                                        <p:cTn id="67"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 presetClass="entr" presetSubtype="12" fill="hold" nodeType="afterEffect">
                                  <p:stCondLst>
                                    <p:cond delay="0"/>
                                  </p:stCondLst>
                                  <p:childTnLst>
                                    <p:set>
                                      <p:cBhvr>
                                        <p:cTn id="76" dur="1" fill="hold">
                                          <p:stCondLst>
                                            <p:cond delay="0"/>
                                          </p:stCondLst>
                                        </p:cTn>
                                        <p:tgtEl>
                                          <p:spTgt spid="1027">
                                            <p:subSp spid="_x0000_s55299"/>
                                          </p:spTgt>
                                        </p:tgtEl>
                                        <p:attrNameLst>
                                          <p:attrName>style.visibility</p:attrName>
                                        </p:attrNameLst>
                                      </p:cBhvr>
                                      <p:to>
                                        <p:strVal val="visible"/>
                                      </p:to>
                                    </p:set>
                                    <p:anim calcmode="lin" valueType="num">
                                      <p:cBhvr additive="base">
                                        <p:cTn id="77" dur="500" fill="hold"/>
                                        <p:tgtEl>
                                          <p:spTgt spid="1027">
                                            <p:subSp spid="_x0000_s55299"/>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27">
                                            <p:subSp spid="_x0000_s55299"/>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autoUpdateAnimBg="0"/>
      <p:bldP spid="1037" grpId="0" autoUpdateAnimBg="0"/>
      <p:bldP spid="16" grpId="0" animBg="1" autoUpdateAnimBg="0"/>
      <p:bldP spid="8" grpId="0"/>
      <p:bldP spid="1032" grpId="0"/>
      <p:bldP spid="1040" grpId="0" autoUpdateAnimBg="0"/>
      <p:bldP spid="1041" grpId="0" autoUpdateAnimBg="0"/>
      <p:bldP spid="1042" grpId="0" autoUpdateAnimBg="0"/>
      <p:bldP spid="55300" grpId="0"/>
      <p:bldP spid="55301" grpId="0"/>
      <p:bldP spid="19" grpId="1"/>
      <p:bldP spid="2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4394200"/>
            <a:ext cx="8928100" cy="1484313"/>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a:solidFill>
                  <a:srgbClr val="002060"/>
                </a:solidFill>
                <a:latin typeface="Arial" pitchFamily="34" charset="0"/>
                <a:ea typeface="Calibri" pitchFamily="34" charset="0"/>
                <a:cs typeface="Arial" pitchFamily="34" charset="0"/>
                <a:sym typeface="Wingdings 2" pitchFamily="18" charset="2"/>
              </a:rPr>
              <a:t></a:t>
            </a:r>
            <a:r>
              <a:rPr lang="fr-FR" sz="2000" dirty="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a:t>
            </a:r>
            <a:r>
              <a:rPr lang="fr-FR" sz="2000" b="1" u="sng" dirty="0">
                <a:solidFill>
                  <a:srgbClr val="002060"/>
                </a:solidFill>
                <a:latin typeface="Arial" pitchFamily="34" charset="0"/>
                <a:ea typeface="Calibri" pitchFamily="34" charset="0"/>
                <a:cs typeface="Arial" pitchFamily="34" charset="0"/>
              </a:rPr>
              <a:t>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dipolaires de chacune des liaisons</a:t>
            </a:r>
            <a:r>
              <a:rPr lang="fr-FR" sz="2000" dirty="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22" name="Rectangle 2"/>
          <p:cNvSpPr>
            <a:spLocks noChangeArrowheads="1"/>
          </p:cNvSpPr>
          <p:nvPr/>
        </p:nvSpPr>
        <p:spPr bwMode="auto">
          <a:xfrm>
            <a:off x="0" y="4005064"/>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23" name="ZoneTexte 22"/>
          <p:cNvSpPr txBox="1"/>
          <p:nvPr/>
        </p:nvSpPr>
        <p:spPr>
          <a:xfrm>
            <a:off x="250825" y="5086350"/>
            <a:ext cx="8959504" cy="830997"/>
          </a:xfrm>
          <a:prstGeom prst="rect">
            <a:avLst/>
          </a:prstGeom>
          <a:noFill/>
        </p:spPr>
        <p:txBody>
          <a:bodyPr wrap="none">
            <a:spAutoFit/>
          </a:bodyPr>
          <a:lstStyle/>
          <a:p>
            <a:pPr>
              <a:defRPr/>
            </a:pPr>
            <a:r>
              <a:rPr lang="fr-FR" sz="2400" b="1" dirty="0">
                <a:latin typeface="Arial Narrow" pitchFamily="34" charset="0"/>
                <a:cs typeface="Arial" pitchFamily="34" charset="0"/>
                <a:sym typeface="Wingdings"/>
              </a:rPr>
              <a:t> </a:t>
            </a:r>
            <a:r>
              <a:rPr lang="fr-FR" sz="2400" dirty="0">
                <a:latin typeface="Arial Narrow" pitchFamily="34" charset="0"/>
                <a:cs typeface="Arial" pitchFamily="34" charset="0"/>
                <a:sym typeface="Wingdings"/>
              </a:rPr>
              <a:t>Une molécule présentant un </a:t>
            </a:r>
            <a:r>
              <a:rPr lang="fr-FR" sz="2400" b="1" u="sng" dirty="0">
                <a:latin typeface="Arial Narrow" pitchFamily="34" charset="0"/>
                <a:cs typeface="Arial" pitchFamily="34" charset="0"/>
                <a:sym typeface="Wingdings"/>
              </a:rPr>
              <a:t>moment dipolaire nul</a:t>
            </a:r>
            <a:r>
              <a:rPr lang="fr-FR" sz="2400" b="1" dirty="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a:p>
            <a:pPr>
              <a:defRPr/>
            </a:pPr>
            <a:r>
              <a:rPr lang="fr-FR" sz="2400" b="1" dirty="0">
                <a:latin typeface="Arial Narrow" pitchFamily="34" charset="0"/>
                <a:cs typeface="Arial" pitchFamily="34" charset="0"/>
                <a:sym typeface="Wingdings"/>
              </a:rPr>
              <a:t> </a:t>
            </a:r>
            <a:r>
              <a:rPr lang="fr-FR" sz="2400" dirty="0">
                <a:latin typeface="Arial Narrow" pitchFamily="34" charset="0"/>
                <a:cs typeface="Arial" pitchFamily="34" charset="0"/>
                <a:sym typeface="Wingdings"/>
              </a:rPr>
              <a:t>Une molécule présentant un </a:t>
            </a:r>
            <a:r>
              <a:rPr lang="fr-FR" sz="2400" b="1" u="sng" dirty="0">
                <a:latin typeface="Arial Narrow" pitchFamily="34" charset="0"/>
                <a:cs typeface="Arial" pitchFamily="34" charset="0"/>
                <a:sym typeface="Wingdings"/>
              </a:rPr>
              <a:t>moment dipolaire non nul</a:t>
            </a:r>
            <a:r>
              <a:rPr lang="fr-FR" sz="2400" b="1" dirty="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p:txBody>
      </p:sp>
      <p:sp>
        <p:nvSpPr>
          <p:cNvPr id="24" name="Rectangle 1"/>
          <p:cNvSpPr>
            <a:spLocks noChangeArrowheads="1"/>
          </p:cNvSpPr>
          <p:nvPr/>
        </p:nvSpPr>
        <p:spPr bwMode="auto">
          <a:xfrm>
            <a:off x="1619250" y="5971451"/>
            <a:ext cx="7380288" cy="707886"/>
          </a:xfrm>
          <a:prstGeom prst="rect">
            <a:avLst/>
          </a:prstGeom>
          <a:solidFill>
            <a:srgbClr val="FFC000"/>
          </a:solidFill>
          <a:ln w="9525">
            <a:noFill/>
            <a:miter lim="800000"/>
            <a:headEnd/>
            <a:tailEnd/>
          </a:ln>
        </p:spPr>
        <p:txBody>
          <a:bodyPr anchor="ctr">
            <a:spAutoFit/>
          </a:bodyPr>
          <a:lstStyle/>
          <a:p>
            <a:pPr algn="just" eaLnBrk="0" hangingPunct="0"/>
            <a:r>
              <a:rPr lang="fr-FR" sz="2000" i="1" dirty="0"/>
              <a:t>Connaître la géométrie d’une molécule est primordial pour déterminer le caractère polaire ou apolaire d’une molécule.</a:t>
            </a:r>
          </a:p>
        </p:txBody>
      </p:sp>
      <p:pic>
        <p:nvPicPr>
          <p:cNvPr id="25" name="Picture 1"/>
          <p:cNvPicPr>
            <a:picLocks noChangeAspect="1" noChangeArrowheads="1"/>
          </p:cNvPicPr>
          <p:nvPr/>
        </p:nvPicPr>
        <p:blipFill>
          <a:blip r:embed="rId3" cstate="print"/>
          <a:srcRect/>
          <a:stretch>
            <a:fillRect/>
          </a:stretch>
        </p:blipFill>
        <p:spPr bwMode="auto">
          <a:xfrm>
            <a:off x="971550" y="5949950"/>
            <a:ext cx="565150" cy="649288"/>
          </a:xfrm>
          <a:prstGeom prst="rect">
            <a:avLst/>
          </a:prstGeom>
          <a:noFill/>
          <a:ln w="9525">
            <a:noFill/>
            <a:miter lim="800000"/>
            <a:headEnd/>
            <a:tailEnd/>
          </a:ln>
        </p:spPr>
      </p:pic>
      <p:sp>
        <p:nvSpPr>
          <p:cNvPr id="18" name="Text Box 1"/>
          <p:cNvSpPr txBox="1">
            <a:spLocks noChangeArrowheads="1"/>
          </p:cNvSpPr>
          <p:nvPr/>
        </p:nvSpPr>
        <p:spPr bwMode="auto">
          <a:xfrm>
            <a:off x="107950" y="404664"/>
            <a:ext cx="8928100" cy="3384376"/>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a:t>
            </a:r>
            <a:r>
              <a:rPr lang="fr-FR" sz="2000" dirty="0">
                <a:latin typeface="Arial" pitchFamily="34" charset="0"/>
                <a:ea typeface="Calibri" pitchFamily="34" charset="0"/>
                <a:cs typeface="Arial" pitchFamily="34" charset="0"/>
              </a:rPr>
              <a:t>On associe à ce dipôle électrique une grandeur vectorielle </a:t>
            </a:r>
          </a:p>
          <a:p>
            <a:pPr eaLnBrk="0" hangingPunct="0">
              <a:defRPr/>
            </a:pPr>
            <a:r>
              <a:rPr lang="fr-FR" sz="2000" dirty="0" smtClean="0">
                <a:latin typeface="Arial" pitchFamily="34" charset="0"/>
                <a:ea typeface="Calibri" pitchFamily="34" charset="0"/>
                <a:cs typeface="Arial" pitchFamily="34" charset="0"/>
              </a:rPr>
              <a:t>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9" name="Rectangle 14"/>
          <p:cNvSpPr>
            <a:spLocks noChangeArrowheads="1"/>
          </p:cNvSpPr>
          <p:nvPr/>
        </p:nvSpPr>
        <p:spPr bwMode="auto">
          <a:xfrm>
            <a:off x="251520" y="1052736"/>
            <a:ext cx="6769100" cy="107978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la 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26" name="Rectangle 25"/>
          <p:cNvSpPr/>
          <p:nvPr/>
        </p:nvSpPr>
        <p:spPr>
          <a:xfrm>
            <a:off x="2843808" y="1700808"/>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8"/>
          <p:cNvSpPr>
            <a:spLocks noChangeArrowheads="1"/>
          </p:cNvSpPr>
          <p:nvPr/>
        </p:nvSpPr>
        <p:spPr bwMode="auto">
          <a:xfrm>
            <a:off x="23452" y="-27384"/>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29" name="Object 2"/>
          <p:cNvGraphicFramePr>
            <a:graphicFrameLocks noChangeAspect="1"/>
          </p:cNvGraphicFramePr>
          <p:nvPr/>
        </p:nvGraphicFramePr>
        <p:xfrm>
          <a:off x="4427984" y="692696"/>
          <a:ext cx="227013" cy="473075"/>
        </p:xfrm>
        <a:graphic>
          <a:graphicData uri="http://schemas.openxmlformats.org/presentationml/2006/ole">
            <p:oleObj spid="_x0000_s3076" name="Équation" r:id="rId4" imgW="126720" imgH="253800" progId="">
              <p:embed/>
            </p:oleObj>
          </a:graphicData>
        </a:graphic>
      </p:graphicFrame>
      <p:sp>
        <p:nvSpPr>
          <p:cNvPr id="30" name="Rectangle 29"/>
          <p:cNvSpPr/>
          <p:nvPr/>
        </p:nvSpPr>
        <p:spPr>
          <a:xfrm>
            <a:off x="214313" y="2204864"/>
            <a:ext cx="8929687" cy="1515800"/>
          </a:xfrm>
          <a:prstGeom prst="rect">
            <a:avLst/>
          </a:prstGeom>
        </p:spPr>
        <p:txBody>
          <a:bodyPr wrap="square">
            <a:spAutoFit/>
          </a:bodyPr>
          <a:lstStyle/>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q</a:t>
            </a:r>
            <a:r>
              <a:rPr lang="fr-FR" sz="2000" dirty="0">
                <a:solidFill>
                  <a:srgbClr val="002060"/>
                </a:solidFill>
                <a:latin typeface="Arial" charset="0"/>
                <a:cs typeface="Arial" charset="0"/>
                <a:sym typeface="Symbol"/>
              </a:rPr>
              <a:t> = charge partielle </a:t>
            </a:r>
            <a:r>
              <a:rPr lang="fr-FR" sz="2000" dirty="0" smtClean="0">
                <a:solidFill>
                  <a:srgbClr val="002060"/>
                </a:solidFill>
                <a:latin typeface="Arial" charset="0"/>
                <a:cs typeface="Arial" charset="0"/>
                <a:sym typeface="Symbol"/>
              </a:rPr>
              <a:t>de l’atome </a:t>
            </a:r>
            <a:r>
              <a:rPr lang="fr-FR" sz="2000" dirty="0">
                <a:solidFill>
                  <a:srgbClr val="002060"/>
                </a:solidFill>
                <a:latin typeface="Arial" charset="0"/>
                <a:cs typeface="Arial" charset="0"/>
                <a:sym typeface="Symbol"/>
              </a:rPr>
              <a:t>le moins électronégatif </a:t>
            </a:r>
            <a:r>
              <a:rPr lang="fr-FR" sz="2000" dirty="0" smtClean="0">
                <a:solidFill>
                  <a:srgbClr val="002060"/>
                </a:solidFill>
                <a:latin typeface="Arial" charset="0"/>
                <a:cs typeface="Arial" charset="0"/>
                <a:sym typeface="Symbol"/>
              </a:rPr>
              <a:t>(en Coulomb, </a:t>
            </a:r>
            <a:r>
              <a:rPr lang="fr-FR" sz="2000" b="1" dirty="0" smtClean="0">
                <a:solidFill>
                  <a:srgbClr val="002060"/>
                </a:solidFill>
                <a:latin typeface="Arial" charset="0"/>
                <a:cs typeface="Arial" charset="0"/>
                <a:sym typeface="Symbol"/>
              </a:rPr>
              <a:t>C</a:t>
            </a:r>
            <a:r>
              <a:rPr lang="fr-FR" sz="2000" dirty="0" smtClean="0">
                <a:solidFill>
                  <a:srgbClr val="002060"/>
                </a:solidFill>
                <a:latin typeface="Arial" charset="0"/>
                <a:cs typeface="Arial" charset="0"/>
                <a:sym typeface="Symbol"/>
              </a:rPr>
              <a:t>) ;</a:t>
            </a:r>
            <a:endParaRPr lang="fr-FR" sz="2000" dirty="0">
              <a:solidFill>
                <a:srgbClr val="002060"/>
              </a:solidFill>
              <a:latin typeface="Arial" charset="0"/>
              <a:cs typeface="Arial" charset="0"/>
              <a:sym typeface="Symbol"/>
            </a:endParaRP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err="1">
                <a:solidFill>
                  <a:srgbClr val="002060"/>
                </a:solidFill>
                <a:latin typeface="Arial" charset="0"/>
                <a:cs typeface="Arial" charset="0"/>
                <a:sym typeface="Symbol"/>
              </a:rPr>
              <a:t>d</a:t>
            </a:r>
            <a:r>
              <a:rPr lang="fr-FR" sz="2000" b="1" baseline="-25000" dirty="0" err="1">
                <a:solidFill>
                  <a:srgbClr val="002060"/>
                </a:solidFill>
                <a:latin typeface="Arial" charset="0"/>
                <a:cs typeface="Arial" charset="0"/>
                <a:sym typeface="Symbol"/>
              </a:rPr>
              <a:t>AB</a:t>
            </a:r>
            <a:r>
              <a:rPr lang="fr-FR" sz="2000" dirty="0">
                <a:solidFill>
                  <a:srgbClr val="002060"/>
                </a:solidFill>
                <a:latin typeface="Arial" charset="0"/>
                <a:cs typeface="Arial" charset="0"/>
                <a:sym typeface="Symbol"/>
              </a:rPr>
              <a:t> = longueur de la liaison AB (en mètre, </a:t>
            </a:r>
            <a:r>
              <a:rPr lang="fr-FR" sz="2000" b="1" dirty="0">
                <a:solidFill>
                  <a:srgbClr val="002060"/>
                </a:solidFill>
                <a:latin typeface="Arial" charset="0"/>
                <a:cs typeface="Arial" charset="0"/>
                <a:sym typeface="Symbol"/>
              </a:rPr>
              <a:t>m</a:t>
            </a:r>
            <a:r>
              <a:rPr lang="fr-FR" sz="2000" dirty="0">
                <a:solidFill>
                  <a:srgbClr val="002060"/>
                </a:solidFill>
                <a:latin typeface="Arial" charset="0"/>
                <a:cs typeface="Arial" charset="0"/>
                <a:sym typeface="Symbol"/>
              </a:rPr>
              <a:t>) ;</a:t>
            </a: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p</a:t>
            </a:r>
            <a:r>
              <a:rPr lang="fr-FR" sz="2000" dirty="0">
                <a:solidFill>
                  <a:srgbClr val="002060"/>
                </a:solidFill>
                <a:latin typeface="Arial" charset="0"/>
                <a:cs typeface="Arial" charset="0"/>
                <a:sym typeface="Symbol"/>
              </a:rPr>
              <a:t> = moment dipolaire (en Coulomb mètre, </a:t>
            </a:r>
            <a:r>
              <a:rPr lang="fr-FR" sz="2000" b="1" dirty="0" err="1">
                <a:solidFill>
                  <a:srgbClr val="002060"/>
                </a:solidFill>
                <a:latin typeface="Arial" charset="0"/>
                <a:cs typeface="Arial" charset="0"/>
                <a:sym typeface="Symbol"/>
              </a:rPr>
              <a:t>C.m</a:t>
            </a:r>
            <a:r>
              <a:rPr lang="fr-FR" sz="2000" dirty="0">
                <a:solidFill>
                  <a:srgbClr val="002060"/>
                </a:solidFill>
                <a:latin typeface="Arial" charset="0"/>
                <a:cs typeface="Arial" charset="0"/>
                <a:sym typeface="Symbol"/>
              </a:rPr>
              <a:t> ou en Debye, </a:t>
            </a:r>
            <a:r>
              <a:rPr lang="fr-FR" sz="2000" b="1" dirty="0">
                <a:solidFill>
                  <a:srgbClr val="002060"/>
                </a:solidFill>
                <a:latin typeface="Arial" charset="0"/>
                <a:cs typeface="Arial" charset="0"/>
                <a:sym typeface="Symbol"/>
              </a:rPr>
              <a:t>D</a:t>
            </a:r>
            <a:r>
              <a:rPr lang="fr-FR" sz="2000" dirty="0">
                <a:solidFill>
                  <a:srgbClr val="002060"/>
                </a:solidFill>
                <a:latin typeface="Arial" charset="0"/>
                <a:cs typeface="Arial" charset="0"/>
                <a:sym typeface="Symbol"/>
              </a:rPr>
              <a:t>) ;</a:t>
            </a:r>
          </a:p>
          <a:p>
            <a:pPr algn="ctr">
              <a:spcAft>
                <a:spcPts val="500"/>
              </a:spcAft>
              <a:defRPr/>
            </a:pPr>
            <a:r>
              <a:rPr lang="fr-FR" sz="2000" dirty="0">
                <a:solidFill>
                  <a:srgbClr val="002060"/>
                </a:solidFill>
                <a:latin typeface="Arial" charset="0"/>
                <a:cs typeface="Arial" charset="0"/>
                <a:sym typeface="Symbol"/>
              </a:rPr>
              <a:t> </a:t>
            </a:r>
            <a:r>
              <a:rPr lang="fr-FR" sz="2000" i="1" u="sng" dirty="0">
                <a:solidFill>
                  <a:srgbClr val="002060"/>
                </a:solidFill>
                <a:latin typeface="Arial" charset="0"/>
                <a:cs typeface="Arial" charset="0"/>
                <a:sym typeface="Symbol"/>
              </a:rPr>
              <a:t>Conversion</a:t>
            </a:r>
            <a:r>
              <a:rPr lang="fr-FR" sz="2000" i="1" dirty="0">
                <a:solidFill>
                  <a:srgbClr val="002060"/>
                </a:solidFill>
                <a:latin typeface="Arial" charset="0"/>
                <a:cs typeface="Arial" charset="0"/>
                <a:sym typeface="Symbol"/>
              </a:rPr>
              <a:t> : </a:t>
            </a:r>
            <a:r>
              <a:rPr lang="fr-FR" sz="2000" b="1" dirty="0">
                <a:solidFill>
                  <a:srgbClr val="002060"/>
                </a:solidFill>
                <a:latin typeface="Arial" charset="0"/>
                <a:cs typeface="Arial" charset="0"/>
                <a:sym typeface="Symbol"/>
              </a:rPr>
              <a:t>1 D = 3,3.10 </a:t>
            </a:r>
            <a:r>
              <a:rPr lang="fr-FR" sz="2000" b="1" baseline="30000" dirty="0">
                <a:solidFill>
                  <a:srgbClr val="002060"/>
                </a:solidFill>
                <a:latin typeface="Arial" charset="0"/>
                <a:cs typeface="Arial" charset="0"/>
                <a:sym typeface="Symbol"/>
              </a:rPr>
              <a:t>– 30</a:t>
            </a:r>
            <a:r>
              <a:rPr lang="fr-FR" sz="2000" b="1" dirty="0">
                <a:solidFill>
                  <a:srgbClr val="002060"/>
                </a:solidFill>
                <a:latin typeface="Arial" charset="0"/>
                <a:cs typeface="Arial" charset="0"/>
                <a:sym typeface="Symbol"/>
              </a:rPr>
              <a:t> </a:t>
            </a:r>
            <a:r>
              <a:rPr lang="fr-FR" sz="2000" b="1" dirty="0" err="1" smtClean="0">
                <a:solidFill>
                  <a:srgbClr val="002060"/>
                </a:solidFill>
                <a:latin typeface="Arial" charset="0"/>
                <a:cs typeface="Arial" charset="0"/>
                <a:sym typeface="Symbol"/>
              </a:rPr>
              <a:t>C.m</a:t>
            </a:r>
            <a:endParaRPr lang="fr-FR" b="1" dirty="0">
              <a:solidFill>
                <a:schemeClr val="tx1">
                  <a:lumMod val="95000"/>
                  <a:lumOff val="5000"/>
                </a:schemeClr>
              </a:solidFill>
              <a:latin typeface="Arial" charset="0"/>
              <a:cs typeface="Arial" charset="0"/>
              <a:sym typeface="Symbol"/>
            </a:endParaRPr>
          </a:p>
        </p:txBody>
      </p:sp>
      <p:sp>
        <p:nvSpPr>
          <p:cNvPr id="31" name="ZoneTexte 16"/>
          <p:cNvSpPr txBox="1">
            <a:spLocks noChangeArrowheads="1"/>
          </p:cNvSpPr>
          <p:nvPr/>
        </p:nvSpPr>
        <p:spPr bwMode="auto">
          <a:xfrm>
            <a:off x="7448996" y="956642"/>
            <a:ext cx="1552575" cy="708025"/>
          </a:xfrm>
          <a:prstGeom prst="rect">
            <a:avLst/>
          </a:prstGeom>
          <a:noFill/>
          <a:ln w="9525">
            <a:noFill/>
            <a:miter lim="800000"/>
            <a:headEnd/>
            <a:tailEnd/>
          </a:ln>
        </p:spPr>
        <p:txBody>
          <a:bodyPr wrap="none">
            <a:spAutoFit/>
          </a:bodyPr>
          <a:lstStyle/>
          <a:p>
            <a:r>
              <a:rPr lang="fr-FR" sz="4000" dirty="0"/>
              <a:t>A – B </a:t>
            </a:r>
          </a:p>
        </p:txBody>
      </p:sp>
      <p:sp>
        <p:nvSpPr>
          <p:cNvPr id="32" name="Rectangle 17"/>
          <p:cNvSpPr>
            <a:spLocks noChangeArrowheads="1"/>
          </p:cNvSpPr>
          <p:nvPr/>
        </p:nvSpPr>
        <p:spPr bwMode="auto">
          <a:xfrm>
            <a:off x="7233096" y="596280"/>
            <a:ext cx="795338"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sp>
        <p:nvSpPr>
          <p:cNvPr id="33" name="Rectangle 18"/>
          <p:cNvSpPr>
            <a:spLocks noChangeArrowheads="1"/>
          </p:cNvSpPr>
          <p:nvPr/>
        </p:nvSpPr>
        <p:spPr bwMode="auto">
          <a:xfrm>
            <a:off x="8241159" y="59628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34" name="Connecteur droit avec flèche 33"/>
          <p:cNvCxnSpPr/>
          <p:nvPr/>
        </p:nvCxnSpPr>
        <p:spPr>
          <a:xfrm>
            <a:off x="7522021" y="167736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9"/>
          <p:cNvGraphicFramePr>
            <a:graphicFrameLocks noChangeAspect="1"/>
          </p:cNvGraphicFramePr>
          <p:nvPr/>
        </p:nvGraphicFramePr>
        <p:xfrm>
          <a:off x="7953821" y="1748805"/>
          <a:ext cx="287338" cy="600075"/>
        </p:xfrm>
        <a:graphic>
          <a:graphicData uri="http://schemas.openxmlformats.org/presentationml/2006/ole">
            <p:oleObj spid="_x0000_s3077" name="Équation" r:id="rId5" imgW="126720" imgH="253800" progId="">
              <p:embed/>
            </p:oleObj>
          </a:graphicData>
        </a:graphic>
      </p:graphicFrame>
      <p:sp>
        <p:nvSpPr>
          <p:cNvPr id="21" name="Rectangle 20"/>
          <p:cNvSpPr/>
          <p:nvPr/>
        </p:nvSpPr>
        <p:spPr>
          <a:xfrm>
            <a:off x="6691358" y="5096473"/>
            <a:ext cx="1774845"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APOLAIRE</a:t>
            </a:r>
            <a:endParaRPr lang="fr-FR" sz="2400" b="1" dirty="0">
              <a:solidFill>
                <a:srgbClr val="FF0000"/>
              </a:solidFill>
            </a:endParaRPr>
          </a:p>
        </p:txBody>
      </p:sp>
      <p:sp>
        <p:nvSpPr>
          <p:cNvPr id="27" name="Rectangle 26"/>
          <p:cNvSpPr/>
          <p:nvPr/>
        </p:nvSpPr>
        <p:spPr>
          <a:xfrm>
            <a:off x="7231185" y="5467258"/>
            <a:ext cx="1622560" cy="461665"/>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POLAIRE</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left)">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left)">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wipe(left)">
                                      <p:cBhvr>
                                        <p:cTn id="35" dur="500"/>
                                        <p:tgtEl>
                                          <p:spTgt spid="23">
                                            <p:txEl>
                                              <p:pRg st="0" end="0"/>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Effect transition="in" filter="wipe(left)">
                                      <p:cBhvr>
                                        <p:cTn id="39" dur="500"/>
                                        <p:tgtEl>
                                          <p:spTgt spid="2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800" decel="100000"/>
                                        <p:tgtEl>
                                          <p:spTgt spid="24"/>
                                        </p:tgtEl>
                                      </p:cBhvr>
                                    </p:animEffect>
                                    <p:anim calcmode="lin" valueType="num">
                                      <p:cBhvr>
                                        <p:cTn id="55" dur="800" decel="100000" fill="hold"/>
                                        <p:tgtEl>
                                          <p:spTgt spid="24"/>
                                        </p:tgtEl>
                                        <p:attrNameLst>
                                          <p:attrName>style.rotation</p:attrName>
                                        </p:attrNameLst>
                                      </p:cBhvr>
                                      <p:tavLst>
                                        <p:tav tm="0">
                                          <p:val>
                                            <p:fltVal val="-90"/>
                                          </p:val>
                                        </p:tav>
                                        <p:tav tm="100000">
                                          <p:val>
                                            <p:fltVal val="0"/>
                                          </p:val>
                                        </p:tav>
                                      </p:tavLst>
                                    </p:anim>
                                    <p:anim calcmode="lin" valueType="num">
                                      <p:cBhvr>
                                        <p:cTn id="56" dur="800" decel="100000" fill="hold"/>
                                        <p:tgtEl>
                                          <p:spTgt spid="24"/>
                                        </p:tgtEl>
                                        <p:attrNameLst>
                                          <p:attrName>ppt_x</p:attrName>
                                        </p:attrNameLst>
                                      </p:cBhvr>
                                      <p:tavLst>
                                        <p:tav tm="0">
                                          <p:val>
                                            <p:strVal val="#ppt_x+0.4"/>
                                          </p:val>
                                        </p:tav>
                                        <p:tav tm="100000">
                                          <p:val>
                                            <p:strVal val="#ppt_x-0.05"/>
                                          </p:val>
                                        </p:tav>
                                      </p:tavLst>
                                    </p:anim>
                                    <p:anim calcmode="lin" valueType="num">
                                      <p:cBhvr>
                                        <p:cTn id="57" dur="800" decel="100000" fill="hold"/>
                                        <p:tgtEl>
                                          <p:spTgt spid="24"/>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60" presetID="3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800" decel="100000"/>
                                        <p:tgtEl>
                                          <p:spTgt spid="25"/>
                                        </p:tgtEl>
                                      </p:cBhvr>
                                    </p:animEffect>
                                    <p:anim calcmode="lin" valueType="num">
                                      <p:cBhvr>
                                        <p:cTn id="63" dur="800" decel="100000" fill="hold"/>
                                        <p:tgtEl>
                                          <p:spTgt spid="25"/>
                                        </p:tgtEl>
                                        <p:attrNameLst>
                                          <p:attrName>style.rotation</p:attrName>
                                        </p:attrNameLst>
                                      </p:cBhvr>
                                      <p:tavLst>
                                        <p:tav tm="0">
                                          <p:val>
                                            <p:fltVal val="-90"/>
                                          </p:val>
                                        </p:tav>
                                        <p:tav tm="100000">
                                          <p:val>
                                            <p:fltVal val="0"/>
                                          </p:val>
                                        </p:tav>
                                      </p:tavLst>
                                    </p:anim>
                                    <p:anim calcmode="lin" valueType="num">
                                      <p:cBhvr>
                                        <p:cTn id="64" dur="800" decel="100000" fill="hold"/>
                                        <p:tgtEl>
                                          <p:spTgt spid="25"/>
                                        </p:tgtEl>
                                        <p:attrNameLst>
                                          <p:attrName>ppt_x</p:attrName>
                                        </p:attrNameLst>
                                      </p:cBhvr>
                                      <p:tavLst>
                                        <p:tav tm="0">
                                          <p:val>
                                            <p:strVal val="#ppt_x+0.4"/>
                                          </p:val>
                                        </p:tav>
                                        <p:tav tm="100000">
                                          <p:val>
                                            <p:strVal val="#ppt_x-0.05"/>
                                          </p:val>
                                        </p:tav>
                                      </p:tavLst>
                                    </p:anim>
                                    <p:anim calcmode="lin" valueType="num">
                                      <p:cBhvr>
                                        <p:cTn id="65" dur="800" decel="100000" fill="hold"/>
                                        <p:tgtEl>
                                          <p:spTgt spid="25"/>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animBg="1"/>
      <p:bldP spid="21"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950" y="360363"/>
            <a:ext cx="8928100" cy="1484312"/>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smtClean="0">
                <a:solidFill>
                  <a:srgbClr val="002060"/>
                </a:solidFill>
                <a:latin typeface="Arial" pitchFamily="34" charset="0"/>
                <a:ea typeface="Calibri" pitchFamily="34" charset="0"/>
                <a:cs typeface="Arial" pitchFamily="34" charset="0"/>
                <a:sym typeface="Wingdings 2" pitchFamily="18" charset="2"/>
              </a:rPr>
              <a:t></a:t>
            </a:r>
            <a:r>
              <a:rPr lang="fr-FR" sz="2000" dirty="0" smtClean="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dipolaires de chacune des liaisons</a:t>
            </a:r>
            <a:r>
              <a:rPr lang="fr-FR" sz="2000" dirty="0" smtClean="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3078" name="Rectangle 2"/>
          <p:cNvSpPr>
            <a:spLocks noChangeArrowheads="1"/>
          </p:cNvSpPr>
          <p:nvPr/>
        </p:nvSpPr>
        <p:spPr bwMode="auto">
          <a:xfrm>
            <a:off x="0" y="0"/>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4" name="ZoneTexte 3"/>
          <p:cNvSpPr txBox="1"/>
          <p:nvPr/>
        </p:nvSpPr>
        <p:spPr>
          <a:xfrm>
            <a:off x="250825" y="1052513"/>
            <a:ext cx="8818440" cy="830997"/>
          </a:xfrm>
          <a:prstGeom prst="rect">
            <a:avLst/>
          </a:prstGeom>
          <a:noFill/>
        </p:spPr>
        <p:txBody>
          <a:bodyPr wrap="none">
            <a:spAutoFit/>
          </a:bodyPr>
          <a:lstStyle/>
          <a:p>
            <a:pPr>
              <a:defRPr/>
            </a:pP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Une molécule présentant un </a:t>
            </a:r>
            <a:r>
              <a:rPr lang="fr-FR" sz="2400" b="1" u="sng" dirty="0" smtClean="0">
                <a:latin typeface="Arial Narrow" pitchFamily="34" charset="0"/>
                <a:cs typeface="Arial" pitchFamily="34" charset="0"/>
                <a:sym typeface="Wingdings"/>
              </a:rPr>
              <a:t>moment dipolaire nul</a:t>
            </a: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smtClean="0">
              <a:latin typeface="Arial Narrow" pitchFamily="34" charset="0"/>
              <a:cs typeface="Arial" pitchFamily="34" charset="0"/>
              <a:sym typeface="Symbol"/>
            </a:endParaRPr>
          </a:p>
          <a:p>
            <a:pPr>
              <a:defRPr/>
            </a:pP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Une molécule présentant un </a:t>
            </a:r>
            <a:r>
              <a:rPr lang="fr-FR" sz="2400" b="1" u="sng" dirty="0" smtClean="0">
                <a:latin typeface="Arial Narrow" pitchFamily="34" charset="0"/>
                <a:cs typeface="Arial" pitchFamily="34" charset="0"/>
                <a:sym typeface="Wingdings"/>
              </a:rPr>
              <a:t>moment dipolaire non nul</a:t>
            </a: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p:txBody>
      </p:sp>
      <p:sp>
        <p:nvSpPr>
          <p:cNvPr id="3080" name="Rectangle 1"/>
          <p:cNvSpPr>
            <a:spLocks noChangeArrowheads="1"/>
          </p:cNvSpPr>
          <p:nvPr/>
        </p:nvSpPr>
        <p:spPr bwMode="auto">
          <a:xfrm>
            <a:off x="1619250" y="1989138"/>
            <a:ext cx="7380288" cy="646112"/>
          </a:xfrm>
          <a:prstGeom prst="rect">
            <a:avLst/>
          </a:prstGeom>
          <a:solidFill>
            <a:srgbClr val="FFC000"/>
          </a:solidFill>
          <a:ln w="9525">
            <a:noFill/>
            <a:miter lim="800000"/>
            <a:headEnd/>
            <a:tailEnd/>
          </a:ln>
        </p:spPr>
        <p:txBody>
          <a:bodyPr anchor="ctr">
            <a:spAutoFit/>
          </a:bodyPr>
          <a:lstStyle/>
          <a:p>
            <a:pPr algn="just" eaLnBrk="0" hangingPunct="0"/>
            <a:r>
              <a:rPr lang="fr-FR" i="1" dirty="0"/>
              <a:t>Connaître la géométrie d’une molécule est primordial pour déterminer le caractère polaire ou apolaire d’une molécule.</a:t>
            </a:r>
          </a:p>
        </p:txBody>
      </p:sp>
      <p:pic>
        <p:nvPicPr>
          <p:cNvPr id="3081" name="Picture 1"/>
          <p:cNvPicPr>
            <a:picLocks noChangeAspect="1" noChangeArrowheads="1"/>
          </p:cNvPicPr>
          <p:nvPr/>
        </p:nvPicPr>
        <p:blipFill>
          <a:blip r:embed="rId3" cstate="print"/>
          <a:srcRect/>
          <a:stretch>
            <a:fillRect/>
          </a:stretch>
        </p:blipFill>
        <p:spPr bwMode="auto">
          <a:xfrm>
            <a:off x="971550" y="1916113"/>
            <a:ext cx="565150" cy="649287"/>
          </a:xfrm>
          <a:prstGeom prst="rect">
            <a:avLst/>
          </a:prstGeom>
          <a:noFill/>
          <a:ln w="9525">
            <a:noFill/>
            <a:miter lim="800000"/>
            <a:headEnd/>
            <a:tailEnd/>
          </a:ln>
        </p:spPr>
      </p:pic>
      <p:sp>
        <p:nvSpPr>
          <p:cNvPr id="2058" name="Rectangle 2"/>
          <p:cNvSpPr>
            <a:spLocks noChangeArrowheads="1"/>
          </p:cNvSpPr>
          <p:nvPr/>
        </p:nvSpPr>
        <p:spPr bwMode="auto">
          <a:xfrm>
            <a:off x="0" y="2708920"/>
            <a:ext cx="9144000" cy="2154436"/>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r>
              <a:rPr lang="fr-FR" sz="1000" dirty="0">
                <a:latin typeface="Times New Roman" pitchFamily="18" charset="0"/>
                <a:cs typeface="Times New Roman" pitchFamily="18" charset="0"/>
              </a:rPr>
              <a:t> </a:t>
            </a:r>
            <a:endParaRPr lang="fr-FR" sz="300" dirty="0">
              <a:latin typeface="Times New Roman" pitchFamily="18" charset="0"/>
              <a:cs typeface="Times New Roman" pitchFamily="18" charset="0"/>
            </a:endParaRPr>
          </a:p>
          <a:p>
            <a:pPr algn="just">
              <a:defRPr/>
            </a:pPr>
            <a:r>
              <a:rPr lang="fr-FR" sz="2000" u="sng" dirty="0">
                <a:latin typeface="Times New Roman" pitchFamily="18" charset="0"/>
                <a:cs typeface="Times New Roman" pitchFamily="18" charset="0"/>
              </a:rPr>
              <a:t>Données</a:t>
            </a:r>
            <a:r>
              <a:rPr lang="fr-FR" sz="2000" dirty="0">
                <a:latin typeface="Times New Roman" pitchFamily="18" charset="0"/>
                <a:cs typeface="Times New Roman" pitchFamily="18" charset="0"/>
              </a:rPr>
              <a:t> : </a:t>
            </a:r>
            <a:endParaRPr lang="fr-FR" sz="2000" dirty="0" smtClean="0">
              <a:latin typeface="Times New Roman" pitchFamily="18" charset="0"/>
              <a:cs typeface="Times New Roman" pitchFamily="18" charset="0"/>
            </a:endParaRPr>
          </a:p>
          <a:p>
            <a:pPr algn="just">
              <a:defRPr/>
            </a:pPr>
            <a:r>
              <a:rPr lang="fr-FR" sz="2000" dirty="0" smtClean="0">
                <a:latin typeface="Times New Roman" pitchFamily="18" charset="0"/>
                <a:cs typeface="Times New Roman" pitchFamily="18" charset="0"/>
              </a:rPr>
              <a:t>    - </a:t>
            </a:r>
            <a:r>
              <a:rPr lang="fr-FR" sz="2000" dirty="0">
                <a:latin typeface="Times New Roman" pitchFamily="18" charset="0"/>
                <a:cs typeface="Times New Roman" pitchFamily="18" charset="0"/>
              </a:rPr>
              <a:t>moment dipolaire de la liaison Be-H dans l’hydrure de béryllium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Be</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0,65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defRPr/>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moment dipolaire de la liaison O-H dans l’eau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O</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1,51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pic>
        <p:nvPicPr>
          <p:cNvPr id="2059" name="Picture 3"/>
          <p:cNvPicPr>
            <a:picLocks noChangeAspect="1" noChangeArrowheads="1"/>
          </p:cNvPicPr>
          <p:nvPr/>
        </p:nvPicPr>
        <p:blipFill>
          <a:blip r:embed="rId4" cstate="print"/>
          <a:srcRect/>
          <a:stretch>
            <a:fillRect/>
          </a:stretch>
        </p:blipFill>
        <p:spPr bwMode="auto">
          <a:xfrm>
            <a:off x="6008688" y="5157192"/>
            <a:ext cx="2663825" cy="1166812"/>
          </a:xfrm>
          <a:prstGeom prst="rect">
            <a:avLst/>
          </a:prstGeom>
          <a:noFill/>
          <a:ln w="9525">
            <a:noFill/>
            <a:miter lim="800000"/>
            <a:headEnd/>
            <a:tailEnd/>
          </a:ln>
        </p:spPr>
      </p:pic>
      <p:sp>
        <p:nvSpPr>
          <p:cNvPr id="9" name="ZoneTexte 8"/>
          <p:cNvSpPr txBox="1">
            <a:spLocks noChangeArrowheads="1"/>
          </p:cNvSpPr>
          <p:nvPr/>
        </p:nvSpPr>
        <p:spPr bwMode="auto">
          <a:xfrm>
            <a:off x="395536" y="4797152"/>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10" name="Connecteur droit avec flèche 9"/>
          <p:cNvCxnSpPr/>
          <p:nvPr/>
        </p:nvCxnSpPr>
        <p:spPr>
          <a:xfrm flipH="1">
            <a:off x="6156325" y="5949354"/>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62" name="Rectangle 11"/>
          <p:cNvSpPr>
            <a:spLocks noChangeArrowheads="1"/>
          </p:cNvSpPr>
          <p:nvPr/>
        </p:nvSpPr>
        <p:spPr bwMode="auto">
          <a:xfrm>
            <a:off x="5514975" y="5169892"/>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3" name="Rectangle 12"/>
          <p:cNvSpPr>
            <a:spLocks noChangeArrowheads="1"/>
          </p:cNvSpPr>
          <p:nvPr/>
        </p:nvSpPr>
        <p:spPr bwMode="auto">
          <a:xfrm>
            <a:off x="6523038" y="5169892"/>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4" name="Rectangle 13"/>
          <p:cNvSpPr>
            <a:spLocks noChangeArrowheads="1"/>
          </p:cNvSpPr>
          <p:nvPr/>
        </p:nvSpPr>
        <p:spPr bwMode="auto">
          <a:xfrm>
            <a:off x="8169275" y="5157192"/>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065" name="Rectangle 14"/>
          <p:cNvSpPr>
            <a:spLocks noChangeArrowheads="1"/>
          </p:cNvSpPr>
          <p:nvPr/>
        </p:nvSpPr>
        <p:spPr bwMode="auto">
          <a:xfrm>
            <a:off x="7232650" y="5228629"/>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5949354"/>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440488" y="6020792"/>
          <a:ext cx="373062" cy="600075"/>
        </p:xfrm>
        <a:graphic>
          <a:graphicData uri="http://schemas.openxmlformats.org/presentationml/2006/ole">
            <p:oleObj spid="_x0000_s4098" name="Équation" r:id="rId5" imgW="164880" imgH="253800" progId="">
              <p:embed/>
            </p:oleObj>
          </a:graphicData>
        </a:graphic>
      </p:graphicFrame>
      <p:graphicFrame>
        <p:nvGraphicFramePr>
          <p:cNvPr id="2051" name="Object 6"/>
          <p:cNvGraphicFramePr>
            <a:graphicFrameLocks noChangeAspect="1"/>
          </p:cNvGraphicFramePr>
          <p:nvPr/>
        </p:nvGraphicFramePr>
        <p:xfrm>
          <a:off x="8015288" y="6020792"/>
          <a:ext cx="373062" cy="600075"/>
        </p:xfrm>
        <a:graphic>
          <a:graphicData uri="http://schemas.openxmlformats.org/presentationml/2006/ole">
            <p:oleObj spid="_x0000_s4099" name="Équation" r:id="rId6" imgW="164880" imgH="253800" progId="">
              <p:embed/>
            </p:oleObj>
          </a:graphicData>
        </a:graphic>
      </p:graphicFrame>
      <p:sp>
        <p:nvSpPr>
          <p:cNvPr id="23" name="ZoneTexte 22"/>
          <p:cNvSpPr txBox="1">
            <a:spLocks noChangeArrowheads="1"/>
          </p:cNvSpPr>
          <p:nvPr/>
        </p:nvSpPr>
        <p:spPr bwMode="auto">
          <a:xfrm>
            <a:off x="468313" y="5662315"/>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2052" name="Object 7"/>
          <p:cNvGraphicFramePr>
            <a:graphicFrameLocks noChangeAspect="1"/>
          </p:cNvGraphicFramePr>
          <p:nvPr/>
        </p:nvGraphicFramePr>
        <p:xfrm>
          <a:off x="1809750" y="5494040"/>
          <a:ext cx="3070225" cy="600075"/>
        </p:xfrm>
        <a:graphic>
          <a:graphicData uri="http://schemas.openxmlformats.org/presentationml/2006/ole">
            <p:oleObj spid="_x0000_s4100" name="Équation" r:id="rId7" imgW="1358640" imgH="253800" progId="">
              <p:embed/>
            </p:oleObj>
          </a:graphicData>
        </a:graphic>
      </p:graphicFrame>
      <p:sp>
        <p:nvSpPr>
          <p:cNvPr id="25" name="Rectangle 24"/>
          <p:cNvSpPr/>
          <p:nvPr/>
        </p:nvSpPr>
        <p:spPr>
          <a:xfrm>
            <a:off x="781050" y="6227465"/>
            <a:ext cx="4078168" cy="400110"/>
          </a:xfrm>
          <a:prstGeom prst="rect">
            <a:avLst/>
          </a:prstGeom>
        </p:spPr>
        <p:txBody>
          <a:bodyPr wrap="none">
            <a:spAutoFit/>
          </a:bodyPr>
          <a:lstStyle/>
          <a:p>
            <a:pPr>
              <a:defRPr/>
            </a:pPr>
            <a:r>
              <a:rPr lang="fr-FR" sz="2000" b="1" u="sng" dirty="0">
                <a:solidFill>
                  <a:schemeClr val="tx1">
                    <a:lumMod val="95000"/>
                    <a:lumOff val="5000"/>
                  </a:schemeClr>
                </a:solidFill>
                <a:sym typeface="Wingdings"/>
              </a:rPr>
              <a:t>L’hydrure de béryllium est </a:t>
            </a:r>
            <a:r>
              <a:rPr lang="fr-FR" sz="2000" b="1" u="sng" dirty="0">
                <a:solidFill>
                  <a:srgbClr val="FF0000"/>
                </a:solidFill>
                <a:sym typeface="Wingdings"/>
              </a:rPr>
              <a:t>APOLAIRE</a:t>
            </a:r>
            <a:endParaRPr lang="fr-FR" sz="2000" b="1" u="sng" dirty="0">
              <a:solidFill>
                <a:srgbClr val="FF0000"/>
              </a:solidFill>
              <a:latin typeface="Arial" charset="0"/>
              <a:cs typeface="Arial" charset="0"/>
            </a:endParaRPr>
          </a:p>
        </p:txBody>
      </p:sp>
      <p:sp>
        <p:nvSpPr>
          <p:cNvPr id="21" name="Rectangle 20"/>
          <p:cNvSpPr/>
          <p:nvPr/>
        </p:nvSpPr>
        <p:spPr>
          <a:xfrm>
            <a:off x="6732240" y="1052736"/>
            <a:ext cx="1774845"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APOLAIRE</a:t>
            </a:r>
            <a:endParaRPr lang="fr-FR" sz="2400" b="1" dirty="0">
              <a:solidFill>
                <a:srgbClr val="FF0000"/>
              </a:solidFill>
            </a:endParaRPr>
          </a:p>
        </p:txBody>
      </p:sp>
      <p:sp>
        <p:nvSpPr>
          <p:cNvPr id="22" name="Rectangle 21"/>
          <p:cNvSpPr/>
          <p:nvPr/>
        </p:nvSpPr>
        <p:spPr>
          <a:xfrm>
            <a:off x="7272067" y="1423521"/>
            <a:ext cx="1622560" cy="461665"/>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POLAIRE</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2000" fill="hold"/>
                                        <p:tgtEl>
                                          <p:spTgt spid="2059"/>
                                        </p:tgtEl>
                                        <p:attrNameLst>
                                          <p:attrName>ppt_w</p:attrName>
                                        </p:attrNameLst>
                                      </p:cBhvr>
                                      <p:tavLst>
                                        <p:tav tm="0" fmla="#ppt_w*sin(2.5*pi*$)">
                                          <p:val>
                                            <p:fltVal val="0"/>
                                          </p:val>
                                        </p:tav>
                                        <p:tav tm="100000">
                                          <p:val>
                                            <p:fltVal val="1"/>
                                          </p:val>
                                        </p:tav>
                                      </p:tavLst>
                                    </p:anim>
                                    <p:anim calcmode="lin" valueType="num">
                                      <p:cBhvr>
                                        <p:cTn id="13" dur="2000" fill="hold"/>
                                        <p:tgtEl>
                                          <p:spTgt spid="205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dissolve">
                                      <p:cBhvr>
                                        <p:cTn id="23" dur="500"/>
                                        <p:tgtEl>
                                          <p:spTgt spid="206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63"/>
                                        </p:tgtEl>
                                        <p:attrNameLst>
                                          <p:attrName>style.visibility</p:attrName>
                                        </p:attrNameLst>
                                      </p:cBhvr>
                                      <p:to>
                                        <p:strVal val="visible"/>
                                      </p:to>
                                    </p:set>
                                    <p:animEffect transition="in" filter="dissolve">
                                      <p:cBhvr>
                                        <p:cTn id="26" dur="500"/>
                                        <p:tgtEl>
                                          <p:spTgt spid="206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dissolv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65"/>
                                        </p:tgtEl>
                                        <p:attrNameLst>
                                          <p:attrName>style.visibility</p:attrName>
                                        </p:attrNameLst>
                                      </p:cBhvr>
                                      <p:to>
                                        <p:strVal val="visible"/>
                                      </p:to>
                                    </p:set>
                                    <p:animEffect transition="in" filter="dissolve">
                                      <p:cBhvr>
                                        <p:cTn id="39" dur="500"/>
                                        <p:tgtEl>
                                          <p:spTgt spid="206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dissolve">
                                      <p:cBhvr>
                                        <p:cTn id="42" dur="500"/>
                                        <p:tgtEl>
                                          <p:spTgt spid="20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par>
                                <p:cTn id="48" presetID="9" presetClass="entr" presetSubtype="0"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dissolve">
                                      <p:cBhvr>
                                        <p:cTn id="50" dur="500"/>
                                        <p:tgtEl>
                                          <p:spTgt spid="20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dissolve">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9" grpId="0"/>
      <p:bldP spid="2062" grpId="0"/>
      <p:bldP spid="2063" grpId="0"/>
      <p:bldP spid="2064" grpId="0"/>
      <p:bldP spid="2065" grpId="0"/>
      <p:bldP spid="23"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5576888" y="3860800"/>
            <a:ext cx="3392487" cy="1450975"/>
            <a:chOff x="5576888" y="3860800"/>
            <a:chExt cx="3392487" cy="1450975"/>
          </a:xfrm>
        </p:grpSpPr>
        <p:pic>
          <p:nvPicPr>
            <p:cNvPr id="21" name="Picture 5"/>
            <p:cNvPicPr>
              <a:picLocks noChangeAspect="1" noChangeArrowheads="1"/>
            </p:cNvPicPr>
            <p:nvPr/>
          </p:nvPicPr>
          <p:blipFill>
            <a:blip r:embed="rId3" cstate="print"/>
            <a:srcRect/>
            <a:stretch>
              <a:fillRect/>
            </a:stretch>
          </p:blipFill>
          <p:spPr bwMode="auto">
            <a:xfrm>
              <a:off x="5576888" y="3860800"/>
              <a:ext cx="3392487" cy="1450975"/>
            </a:xfrm>
            <a:prstGeom prst="rect">
              <a:avLst/>
            </a:prstGeom>
            <a:noFill/>
            <a:ln w="9525">
              <a:noFill/>
              <a:miter lim="800000"/>
              <a:headEnd/>
              <a:tailEnd/>
            </a:ln>
          </p:spPr>
        </p:pic>
        <p:cxnSp>
          <p:nvCxnSpPr>
            <p:cNvPr id="51" name="Connecteur droit 50"/>
            <p:cNvCxnSpPr/>
            <p:nvPr/>
          </p:nvCxnSpPr>
          <p:spPr>
            <a:xfrm>
              <a:off x="7092280" y="4497545"/>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092280" y="3898331"/>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08" name="Picture 3"/>
          <p:cNvPicPr>
            <a:picLocks noChangeAspect="1" noChangeArrowheads="1"/>
          </p:cNvPicPr>
          <p:nvPr/>
        </p:nvPicPr>
        <p:blipFill>
          <a:blip r:embed="rId4" cstate="print"/>
          <a:srcRect/>
          <a:stretch>
            <a:fillRect/>
          </a:stretch>
        </p:blipFill>
        <p:spPr bwMode="auto">
          <a:xfrm>
            <a:off x="6008688" y="2262188"/>
            <a:ext cx="2663825" cy="1166812"/>
          </a:xfrm>
          <a:prstGeom prst="rect">
            <a:avLst/>
          </a:prstGeom>
          <a:noFill/>
          <a:ln w="9525">
            <a:noFill/>
            <a:miter lim="800000"/>
            <a:headEnd/>
            <a:tailEnd/>
          </a:ln>
        </p:spPr>
      </p:pic>
      <p:cxnSp>
        <p:nvCxnSpPr>
          <p:cNvPr id="10" name="Connecteur droit avec flèche 9"/>
          <p:cNvCxnSpPr/>
          <p:nvPr/>
        </p:nvCxnSpPr>
        <p:spPr>
          <a:xfrm flipH="1">
            <a:off x="6156325" y="3044949"/>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111" name="Rectangle 11"/>
          <p:cNvSpPr>
            <a:spLocks noChangeArrowheads="1"/>
          </p:cNvSpPr>
          <p:nvPr/>
        </p:nvSpPr>
        <p:spPr bwMode="auto">
          <a:xfrm>
            <a:off x="5514975" y="2265487"/>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2" name="Rectangle 12"/>
          <p:cNvSpPr>
            <a:spLocks noChangeArrowheads="1"/>
          </p:cNvSpPr>
          <p:nvPr/>
        </p:nvSpPr>
        <p:spPr bwMode="auto">
          <a:xfrm>
            <a:off x="6523038" y="2265487"/>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3" name="Rectangle 13"/>
          <p:cNvSpPr>
            <a:spLocks noChangeArrowheads="1"/>
          </p:cNvSpPr>
          <p:nvPr/>
        </p:nvSpPr>
        <p:spPr bwMode="auto">
          <a:xfrm>
            <a:off x="8169275" y="2252787"/>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4114" name="Rectangle 14"/>
          <p:cNvSpPr>
            <a:spLocks noChangeArrowheads="1"/>
          </p:cNvSpPr>
          <p:nvPr/>
        </p:nvSpPr>
        <p:spPr bwMode="auto">
          <a:xfrm>
            <a:off x="7232650" y="2324224"/>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3044949"/>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383338" y="3044949"/>
          <a:ext cx="373062" cy="600075"/>
        </p:xfrm>
        <a:graphic>
          <a:graphicData uri="http://schemas.openxmlformats.org/presentationml/2006/ole">
            <p:oleObj spid="_x0000_s5122" name="Équation" r:id="rId5" imgW="164880" imgH="253800" progId="">
              <p:embed/>
            </p:oleObj>
          </a:graphicData>
        </a:graphic>
      </p:graphicFrame>
      <p:graphicFrame>
        <p:nvGraphicFramePr>
          <p:cNvPr id="2051" name="Object 6"/>
          <p:cNvGraphicFramePr>
            <a:graphicFrameLocks noChangeAspect="1"/>
          </p:cNvGraphicFramePr>
          <p:nvPr/>
        </p:nvGraphicFramePr>
        <p:xfrm>
          <a:off x="8027988" y="3044949"/>
          <a:ext cx="373062" cy="600075"/>
        </p:xfrm>
        <a:graphic>
          <a:graphicData uri="http://schemas.openxmlformats.org/presentationml/2006/ole">
            <p:oleObj spid="_x0000_s5123" name="Équation" r:id="rId6" imgW="164880" imgH="253800" progId="">
              <p:embed/>
            </p:oleObj>
          </a:graphicData>
        </a:graphic>
      </p:graphicFrame>
      <p:sp>
        <p:nvSpPr>
          <p:cNvPr id="22" name="ZoneTexte 21"/>
          <p:cNvSpPr txBox="1">
            <a:spLocks noChangeArrowheads="1"/>
          </p:cNvSpPr>
          <p:nvPr/>
        </p:nvSpPr>
        <p:spPr bwMode="auto">
          <a:xfrm>
            <a:off x="179388" y="4005263"/>
            <a:ext cx="5329237"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OH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l’oxygène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b="1" dirty="0">
                <a:solidFill>
                  <a:srgbClr val="002060"/>
                </a:solidFill>
                <a:latin typeface="Arial" pitchFamily="34" charset="0"/>
                <a:cs typeface="Arial" pitchFamily="34" charset="0"/>
                <a:sym typeface="Wingdings" pitchFamily="2" charset="2"/>
              </a:rPr>
              <a:t>E</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H-O-H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104,5°</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24" name="Connecteur droit avec flèche 23"/>
          <p:cNvCxnSpPr/>
          <p:nvPr/>
        </p:nvCxnSpPr>
        <p:spPr>
          <a:xfrm flipH="1">
            <a:off x="6297613" y="4365625"/>
            <a:ext cx="719137"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11"/>
          <p:cNvSpPr>
            <a:spLocks noChangeArrowheads="1"/>
          </p:cNvSpPr>
          <p:nvPr/>
        </p:nvSpPr>
        <p:spPr bwMode="auto">
          <a:xfrm>
            <a:off x="6371038" y="3573463"/>
            <a:ext cx="795337" cy="46037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rPr>
              <a:t>- </a:t>
            </a:r>
            <a:r>
              <a:rPr lang="fr-FR" sz="2400" b="1" dirty="0" err="1">
                <a:solidFill>
                  <a:srgbClr val="FF0000"/>
                </a:solidFill>
                <a:latin typeface="Symbol" pitchFamily="18" charset="2"/>
              </a:rPr>
              <a:t>d</a:t>
            </a:r>
            <a:r>
              <a:rPr lang="fr-FR" sz="2400" b="1" dirty="0" err="1">
                <a:solidFill>
                  <a:srgbClr val="FF0000"/>
                </a:solidFill>
                <a:latin typeface="Times New Roman" pitchFamily="18" charset="0"/>
                <a:cs typeface="Times New Roman" pitchFamily="18" charset="0"/>
              </a:rPr>
              <a:t>.e</a:t>
            </a:r>
            <a:endParaRPr lang="fr-FR" sz="2400" dirty="0">
              <a:solidFill>
                <a:srgbClr val="FF0000"/>
              </a:solidFill>
              <a:latin typeface="Times New Roman" pitchFamily="18" charset="0"/>
              <a:cs typeface="Times New Roman" pitchFamily="18" charset="0"/>
            </a:endParaRPr>
          </a:p>
        </p:txBody>
      </p:sp>
      <p:sp>
        <p:nvSpPr>
          <p:cNvPr id="27" name="Rectangle 12"/>
          <p:cNvSpPr>
            <a:spLocks noChangeArrowheads="1"/>
          </p:cNvSpPr>
          <p:nvPr/>
        </p:nvSpPr>
        <p:spPr bwMode="auto">
          <a:xfrm>
            <a:off x="5360988" y="4365625"/>
            <a:ext cx="795337" cy="460375"/>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8" name="Rectangle 13"/>
          <p:cNvSpPr>
            <a:spLocks noChangeArrowheads="1"/>
          </p:cNvSpPr>
          <p:nvPr/>
        </p:nvSpPr>
        <p:spPr bwMode="auto">
          <a:xfrm>
            <a:off x="7305675" y="3573463"/>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9" name="Rectangle 14"/>
          <p:cNvSpPr>
            <a:spLocks noChangeArrowheads="1"/>
          </p:cNvSpPr>
          <p:nvPr/>
        </p:nvSpPr>
        <p:spPr bwMode="auto">
          <a:xfrm>
            <a:off x="8313738" y="4365625"/>
            <a:ext cx="795337"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30" name="Connecteur droit avec flèche 29"/>
          <p:cNvCxnSpPr/>
          <p:nvPr/>
        </p:nvCxnSpPr>
        <p:spPr>
          <a:xfrm>
            <a:off x="7521575" y="4365625"/>
            <a:ext cx="719138" cy="6477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2"/>
          <p:cNvGraphicFramePr>
            <a:graphicFrameLocks noChangeAspect="1"/>
          </p:cNvGraphicFramePr>
          <p:nvPr/>
        </p:nvGraphicFramePr>
        <p:xfrm>
          <a:off x="6656388" y="4581525"/>
          <a:ext cx="373062" cy="600075"/>
        </p:xfrm>
        <a:graphic>
          <a:graphicData uri="http://schemas.openxmlformats.org/presentationml/2006/ole">
            <p:oleObj spid="_x0000_s5125" name="Équation" r:id="rId7" imgW="164880" imgH="253800" progId="">
              <p:embed/>
            </p:oleObj>
          </a:graphicData>
        </a:graphic>
      </p:graphicFrame>
      <p:graphicFrame>
        <p:nvGraphicFramePr>
          <p:cNvPr id="32" name="Object 3"/>
          <p:cNvGraphicFramePr>
            <a:graphicFrameLocks noChangeAspect="1"/>
          </p:cNvGraphicFramePr>
          <p:nvPr/>
        </p:nvGraphicFramePr>
        <p:xfrm>
          <a:off x="7521575" y="4581525"/>
          <a:ext cx="373063" cy="600075"/>
        </p:xfrm>
        <a:graphic>
          <a:graphicData uri="http://schemas.openxmlformats.org/presentationml/2006/ole">
            <p:oleObj spid="_x0000_s5126" name="Équation" r:id="rId8" imgW="164880" imgH="253800" progId="">
              <p:embed/>
            </p:oleObj>
          </a:graphicData>
        </a:graphic>
      </p:graphicFrame>
      <p:sp>
        <p:nvSpPr>
          <p:cNvPr id="33" name="ZoneTexte 32"/>
          <p:cNvSpPr txBox="1">
            <a:spLocks noChangeArrowheads="1"/>
          </p:cNvSpPr>
          <p:nvPr/>
        </p:nvSpPr>
        <p:spPr bwMode="auto">
          <a:xfrm>
            <a:off x="179388" y="4868863"/>
            <a:ext cx="1512887" cy="400110"/>
          </a:xfrm>
          <a:prstGeom prst="rect">
            <a:avLst/>
          </a:prstGeom>
          <a:noFill/>
          <a:ln w="9525">
            <a:noFill/>
            <a:miter lim="800000"/>
            <a:headEnd/>
            <a:tailEnd/>
          </a:ln>
        </p:spPr>
        <p:txBody>
          <a:bodyPr>
            <a:spAutoFit/>
          </a:bodyPr>
          <a:lstStyle/>
          <a:p>
            <a:r>
              <a:rPr lang="fr-FR" sz="2000" dirty="0">
                <a:solidFill>
                  <a:srgbClr val="002060"/>
                </a:solidFill>
                <a:sym typeface="Wingdings" pitchFamily="2" charset="2"/>
              </a:rPr>
              <a:t>On a donc : </a:t>
            </a:r>
            <a:endParaRPr lang="fr-FR" sz="2000" dirty="0">
              <a:solidFill>
                <a:srgbClr val="002060"/>
              </a:solidFill>
              <a:sym typeface="Symbol" pitchFamily="18" charset="2"/>
            </a:endParaRPr>
          </a:p>
        </p:txBody>
      </p:sp>
      <p:graphicFrame>
        <p:nvGraphicFramePr>
          <p:cNvPr id="34" name="Object 4"/>
          <p:cNvGraphicFramePr>
            <a:graphicFrameLocks noChangeAspect="1"/>
          </p:cNvGraphicFramePr>
          <p:nvPr/>
        </p:nvGraphicFramePr>
        <p:xfrm>
          <a:off x="1487488" y="4702175"/>
          <a:ext cx="3070225" cy="600075"/>
        </p:xfrm>
        <a:graphic>
          <a:graphicData uri="http://schemas.openxmlformats.org/presentationml/2006/ole">
            <p:oleObj spid="_x0000_s5127" name="Équation" r:id="rId9" imgW="1358640" imgH="253800" progId="">
              <p:embed/>
            </p:oleObj>
          </a:graphicData>
        </a:graphic>
      </p:graphicFrame>
      <p:sp>
        <p:nvSpPr>
          <p:cNvPr id="36" name="Rectangle 35"/>
          <p:cNvSpPr/>
          <p:nvPr/>
        </p:nvSpPr>
        <p:spPr>
          <a:xfrm>
            <a:off x="1259632" y="5301208"/>
            <a:ext cx="2808932" cy="461665"/>
          </a:xfrm>
          <a:prstGeom prst="rect">
            <a:avLst/>
          </a:prstGeom>
          <a:solidFill>
            <a:schemeClr val="accent2">
              <a:lumMod val="20000"/>
              <a:lumOff val="80000"/>
            </a:schemeClr>
          </a:solidFill>
        </p:spPr>
        <p:txBody>
          <a:bodyPr wrap="square">
            <a:spAutoFit/>
          </a:bodyPr>
          <a:lstStyle/>
          <a:p>
            <a:pPr algn="ctr">
              <a:defRPr/>
            </a:pPr>
            <a:r>
              <a:rPr lang="fr-FR" sz="2400" b="1" u="sng" dirty="0">
                <a:solidFill>
                  <a:schemeClr val="tx1">
                    <a:lumMod val="95000"/>
                    <a:lumOff val="5000"/>
                  </a:schemeClr>
                </a:solidFill>
                <a:sym typeface="Wingdings"/>
              </a:rPr>
              <a:t>L’eau est </a:t>
            </a:r>
            <a:r>
              <a:rPr lang="fr-FR" sz="2400" b="1" u="sng" dirty="0">
                <a:solidFill>
                  <a:srgbClr val="FF0000"/>
                </a:solidFill>
                <a:sym typeface="Wingdings"/>
              </a:rPr>
              <a:t>POLAIRE</a:t>
            </a:r>
            <a:endParaRPr lang="fr-FR" sz="2400" b="1" u="sng" dirty="0">
              <a:solidFill>
                <a:srgbClr val="FF0000"/>
              </a:solidFill>
              <a:latin typeface="Arial" charset="0"/>
              <a:cs typeface="Arial" charset="0"/>
            </a:endParaRPr>
          </a:p>
        </p:txBody>
      </p:sp>
      <p:cxnSp>
        <p:nvCxnSpPr>
          <p:cNvPr id="37" name="Connecteur droit avec flèche 36"/>
          <p:cNvCxnSpPr/>
          <p:nvPr/>
        </p:nvCxnSpPr>
        <p:spPr>
          <a:xfrm flipH="1">
            <a:off x="7051675" y="5445125"/>
            <a:ext cx="719138"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8"/>
          <p:cNvGraphicFramePr>
            <a:graphicFrameLocks noChangeAspect="1"/>
          </p:cNvGraphicFramePr>
          <p:nvPr/>
        </p:nvGraphicFramePr>
        <p:xfrm>
          <a:off x="7123113" y="5229225"/>
          <a:ext cx="373062" cy="600075"/>
        </p:xfrm>
        <a:graphic>
          <a:graphicData uri="http://schemas.openxmlformats.org/presentationml/2006/ole">
            <p:oleObj spid="_x0000_s5128" name="Équation" r:id="rId10" imgW="164880" imgH="253800" progId="">
              <p:embed/>
            </p:oleObj>
          </a:graphicData>
        </a:graphic>
      </p:graphicFrame>
      <p:cxnSp>
        <p:nvCxnSpPr>
          <p:cNvPr id="39" name="Connecteur droit avec flèche 38"/>
          <p:cNvCxnSpPr/>
          <p:nvPr/>
        </p:nvCxnSpPr>
        <p:spPr>
          <a:xfrm>
            <a:off x="7051675" y="6092825"/>
            <a:ext cx="719138" cy="6492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9"/>
          <p:cNvGraphicFramePr>
            <a:graphicFrameLocks noChangeAspect="1"/>
          </p:cNvGraphicFramePr>
          <p:nvPr/>
        </p:nvGraphicFramePr>
        <p:xfrm>
          <a:off x="7051675" y="6308725"/>
          <a:ext cx="373063" cy="600075"/>
        </p:xfrm>
        <a:graphic>
          <a:graphicData uri="http://schemas.openxmlformats.org/presentationml/2006/ole">
            <p:oleObj spid="_x0000_s5129" name="Équation" r:id="rId11" imgW="164880" imgH="253800" progId="">
              <p:embed/>
            </p:oleObj>
          </a:graphicData>
        </a:graphic>
      </p:graphicFrame>
      <p:cxnSp>
        <p:nvCxnSpPr>
          <p:cNvPr id="41" name="Connecteur droit avec flèche 40"/>
          <p:cNvCxnSpPr/>
          <p:nvPr/>
        </p:nvCxnSpPr>
        <p:spPr>
          <a:xfrm>
            <a:off x="7770813" y="5445125"/>
            <a:ext cx="0" cy="12969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8"/>
          <p:cNvGraphicFramePr>
            <a:graphicFrameLocks noChangeAspect="1"/>
          </p:cNvGraphicFramePr>
          <p:nvPr/>
        </p:nvGraphicFramePr>
        <p:xfrm>
          <a:off x="7843838" y="5805488"/>
          <a:ext cx="831850" cy="600075"/>
        </p:xfrm>
        <a:graphic>
          <a:graphicData uri="http://schemas.openxmlformats.org/presentationml/2006/ole">
            <p:oleObj spid="_x0000_s5130" name="Équation" r:id="rId12" imgW="368280" imgH="253800" progId="">
              <p:embed/>
            </p:oleObj>
          </a:graphicData>
        </a:graphic>
      </p:graphicFrame>
      <p:sp>
        <p:nvSpPr>
          <p:cNvPr id="43" name="ZoneTexte 42"/>
          <p:cNvSpPr txBox="1"/>
          <p:nvPr/>
        </p:nvSpPr>
        <p:spPr>
          <a:xfrm>
            <a:off x="0" y="5949280"/>
            <a:ext cx="6948264" cy="677108"/>
          </a:xfrm>
          <a:prstGeom prst="rect">
            <a:avLst/>
          </a:prstGeom>
          <a:noFill/>
        </p:spPr>
        <p:txBody>
          <a:bodyPr wrap="square">
            <a:spAutoFit/>
          </a:bodyPr>
          <a:lstStyle/>
          <a:p>
            <a:pPr>
              <a:defRPr/>
            </a:pPr>
            <a:r>
              <a:rPr lang="fr-FR" sz="2000" dirty="0">
                <a:solidFill>
                  <a:srgbClr val="002060"/>
                </a:solidFill>
                <a:latin typeface="Arial" pitchFamily="34" charset="0"/>
                <a:cs typeface="Arial" pitchFamily="34" charset="0"/>
                <a:sym typeface="Wingdings"/>
              </a:rPr>
              <a:t>Par construction, </a:t>
            </a:r>
            <a:r>
              <a:rPr lang="en-US" sz="2000" b="1" u="sng" dirty="0">
                <a:solidFill>
                  <a:srgbClr val="002060"/>
                </a:solidFill>
                <a:latin typeface="Arial" pitchFamily="34" charset="0"/>
                <a:cs typeface="Arial" pitchFamily="34" charset="0"/>
              </a:rPr>
              <a:t>p(H</a:t>
            </a:r>
            <a:r>
              <a:rPr lang="en-US" sz="2000" b="1" u="sng" baseline="-25000" dirty="0">
                <a:solidFill>
                  <a:srgbClr val="002060"/>
                </a:solidFill>
                <a:latin typeface="Arial" pitchFamily="34" charset="0"/>
                <a:cs typeface="Arial" pitchFamily="34" charset="0"/>
              </a:rPr>
              <a:t>2</a:t>
            </a:r>
            <a:r>
              <a:rPr lang="en-US" sz="2000" b="1" u="sng" dirty="0">
                <a:solidFill>
                  <a:srgbClr val="002060"/>
                </a:solidFill>
                <a:latin typeface="Arial" pitchFamily="34" charset="0"/>
                <a:cs typeface="Arial" pitchFamily="34" charset="0"/>
              </a:rPr>
              <a:t>O) = 2 × p</a:t>
            </a:r>
            <a:r>
              <a:rPr lang="en-US" sz="2000" b="1" u="sng" baseline="-25000" dirty="0">
                <a:solidFill>
                  <a:srgbClr val="002060"/>
                </a:solidFill>
                <a:latin typeface="Arial" pitchFamily="34" charset="0"/>
                <a:cs typeface="Arial" pitchFamily="34" charset="0"/>
              </a:rPr>
              <a:t>1</a:t>
            </a:r>
            <a:r>
              <a:rPr lang="en-US" sz="2000" b="1" u="sng" dirty="0">
                <a:solidFill>
                  <a:srgbClr val="002060"/>
                </a:solidFill>
                <a:latin typeface="Arial" pitchFamily="34" charset="0"/>
                <a:cs typeface="Arial" pitchFamily="34" charset="0"/>
              </a:rPr>
              <a:t> × </a:t>
            </a:r>
            <a:r>
              <a:rPr lang="en-US" sz="2000" b="1" u="sng" dirty="0" err="1">
                <a:solidFill>
                  <a:srgbClr val="002060"/>
                </a:solidFill>
                <a:latin typeface="Arial" pitchFamily="34" charset="0"/>
                <a:cs typeface="Arial" pitchFamily="34" charset="0"/>
              </a:rPr>
              <a:t>cos</a:t>
            </a:r>
            <a:r>
              <a:rPr lang="en-US" sz="2000" b="1" u="sng" dirty="0">
                <a:solidFill>
                  <a:srgbClr val="002060"/>
                </a:solidFill>
                <a:latin typeface="Arial" pitchFamily="34" charset="0"/>
                <a:cs typeface="Arial" pitchFamily="34" charset="0"/>
              </a:rPr>
              <a:t>(HOH </a:t>
            </a:r>
            <a:r>
              <a:rPr lang="en-US" sz="2000" b="1" u="sng" dirty="0" smtClean="0">
                <a:solidFill>
                  <a:srgbClr val="002060"/>
                </a:solidFill>
                <a:latin typeface="Arial" pitchFamily="34" charset="0"/>
                <a:cs typeface="Arial" pitchFamily="34" charset="0"/>
              </a:rPr>
              <a:t>/ 2</a:t>
            </a:r>
            <a:r>
              <a:rPr lang="en-US" sz="2000" b="1" u="sng" dirty="0">
                <a:solidFill>
                  <a:srgbClr val="002060"/>
                </a:solidFill>
                <a:latin typeface="Arial" pitchFamily="34" charset="0"/>
                <a:cs typeface="Arial" pitchFamily="34" charset="0"/>
              </a:rPr>
              <a:t>) = 1,85 D</a:t>
            </a:r>
            <a:endParaRPr lang="fr-FR" sz="2000" b="1" u="sng" dirty="0">
              <a:solidFill>
                <a:srgbClr val="002060"/>
              </a:solidFill>
              <a:latin typeface="Arial" pitchFamily="34" charset="0"/>
              <a:cs typeface="Arial" pitchFamily="34" charset="0"/>
            </a:endParaRPr>
          </a:p>
          <a:p>
            <a:pPr>
              <a:defRPr/>
            </a:pPr>
            <a:endParaRPr lang="fr-FR" dirty="0">
              <a:solidFill>
                <a:schemeClr val="tx1">
                  <a:lumMod val="95000"/>
                  <a:lumOff val="5000"/>
                </a:schemeClr>
              </a:solidFill>
              <a:sym typeface="Symbol"/>
            </a:endParaRPr>
          </a:p>
        </p:txBody>
      </p:sp>
      <p:cxnSp>
        <p:nvCxnSpPr>
          <p:cNvPr id="44" name="Connecteur droit 43"/>
          <p:cNvCxnSpPr/>
          <p:nvPr/>
        </p:nvCxnSpPr>
        <p:spPr>
          <a:xfrm flipH="1">
            <a:off x="3827463" y="4965700"/>
            <a:ext cx="96837" cy="188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
          <p:cNvSpPr>
            <a:spLocks noChangeArrowheads="1"/>
          </p:cNvSpPr>
          <p:nvPr/>
        </p:nvSpPr>
        <p:spPr bwMode="auto">
          <a:xfrm>
            <a:off x="0" y="-27384"/>
            <a:ext cx="9144000" cy="2077492"/>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endParaRPr lang="fr-FR" sz="900" dirty="0">
              <a:latin typeface="Times New Roman" pitchFamily="18" charset="0"/>
              <a:cs typeface="Times New Roman" pitchFamily="18" charset="0"/>
            </a:endParaRPr>
          </a:p>
          <a:p>
            <a:pPr algn="just">
              <a:defRPr/>
            </a:pPr>
            <a:r>
              <a:rPr lang="fr-FR" sz="2000" u="sng" dirty="0">
                <a:latin typeface="Times New Roman" pitchFamily="18" charset="0"/>
                <a:cs typeface="Times New Roman" pitchFamily="18" charset="0"/>
              </a:rPr>
              <a:t>Données</a:t>
            </a:r>
            <a:r>
              <a:rPr lang="fr-FR" sz="2000" dirty="0">
                <a:latin typeface="Times New Roman" pitchFamily="18" charset="0"/>
                <a:cs typeface="Times New Roman" pitchFamily="18" charset="0"/>
              </a:rPr>
              <a:t> : </a:t>
            </a:r>
            <a:endParaRPr lang="fr-FR" sz="2000" dirty="0" smtClean="0">
              <a:latin typeface="Times New Roman" pitchFamily="18" charset="0"/>
              <a:cs typeface="Times New Roman" pitchFamily="18" charset="0"/>
            </a:endParaRPr>
          </a:p>
          <a:p>
            <a:pPr algn="just">
              <a:defRPr/>
            </a:pPr>
            <a:r>
              <a:rPr lang="fr-FR" sz="2000" dirty="0" smtClean="0">
                <a:latin typeface="Times New Roman" pitchFamily="18" charset="0"/>
                <a:cs typeface="Times New Roman" pitchFamily="18" charset="0"/>
              </a:rPr>
              <a:t>    - </a:t>
            </a:r>
            <a:r>
              <a:rPr lang="fr-FR" sz="2000" dirty="0">
                <a:latin typeface="Times New Roman" pitchFamily="18" charset="0"/>
                <a:cs typeface="Times New Roman" pitchFamily="18" charset="0"/>
              </a:rPr>
              <a:t>moment dipolaire de la liaison Be-H dans l’hydrure de béryllium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Be</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0,65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defRPr/>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moment dipolaire de la liaison O-H dans l’eau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O</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1,51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46" name="ZoneTexte 45"/>
          <p:cNvSpPr txBox="1">
            <a:spLocks noChangeArrowheads="1"/>
          </p:cNvSpPr>
          <p:nvPr/>
        </p:nvSpPr>
        <p:spPr bwMode="auto">
          <a:xfrm>
            <a:off x="395536" y="1988840"/>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sp>
        <p:nvSpPr>
          <p:cNvPr id="47" name="ZoneTexte 46"/>
          <p:cNvSpPr txBox="1">
            <a:spLocks noChangeArrowheads="1"/>
          </p:cNvSpPr>
          <p:nvPr/>
        </p:nvSpPr>
        <p:spPr bwMode="auto">
          <a:xfrm>
            <a:off x="468313" y="2854003"/>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48" name="Object 7"/>
          <p:cNvGraphicFramePr>
            <a:graphicFrameLocks noChangeAspect="1"/>
          </p:cNvGraphicFramePr>
          <p:nvPr/>
        </p:nvGraphicFramePr>
        <p:xfrm>
          <a:off x="1809750" y="2685728"/>
          <a:ext cx="3070225" cy="600075"/>
        </p:xfrm>
        <a:graphic>
          <a:graphicData uri="http://schemas.openxmlformats.org/presentationml/2006/ole">
            <p:oleObj spid="_x0000_s5131" name="Équation" r:id="rId13" imgW="1358640" imgH="253800" progId="">
              <p:embed/>
            </p:oleObj>
          </a:graphicData>
        </a:graphic>
      </p:graphicFrame>
      <p:sp>
        <p:nvSpPr>
          <p:cNvPr id="49" name="Rectangle 48"/>
          <p:cNvSpPr/>
          <p:nvPr/>
        </p:nvSpPr>
        <p:spPr>
          <a:xfrm>
            <a:off x="467544" y="3284984"/>
            <a:ext cx="4851008" cy="461665"/>
          </a:xfrm>
          <a:prstGeom prst="rect">
            <a:avLst/>
          </a:prstGeom>
          <a:solidFill>
            <a:schemeClr val="accent2">
              <a:lumMod val="20000"/>
              <a:lumOff val="80000"/>
            </a:schemeClr>
          </a:solidFill>
        </p:spPr>
        <p:txBody>
          <a:bodyPr wrap="none">
            <a:spAutoFit/>
          </a:bodyPr>
          <a:lstStyle/>
          <a:p>
            <a:pPr>
              <a:defRPr/>
            </a:pPr>
            <a:r>
              <a:rPr lang="fr-FR" sz="2400" b="1" u="sng" dirty="0">
                <a:solidFill>
                  <a:schemeClr val="tx1">
                    <a:lumMod val="95000"/>
                    <a:lumOff val="5000"/>
                  </a:schemeClr>
                </a:solidFill>
                <a:sym typeface="Wingdings"/>
              </a:rPr>
              <a:t>L’hydrure de béryllium est </a:t>
            </a:r>
            <a:r>
              <a:rPr lang="fr-FR" sz="2400" b="1" u="sng" dirty="0">
                <a:solidFill>
                  <a:srgbClr val="FF0000"/>
                </a:solidFill>
                <a:sym typeface="Wingdings"/>
              </a:rPr>
              <a:t>APOLAIRE</a:t>
            </a:r>
            <a:endParaRPr lang="fr-FR" sz="2400" b="1" u="sng" dirty="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ppt_w</p:attrName>
                                        </p:attrNameLst>
                                      </p:cBhvr>
                                      <p:tavLst>
                                        <p:tav tm="0" fmla="#ppt_w*sin(2.5*pi*$)">
                                          <p:val>
                                            <p:fltVal val="0"/>
                                          </p:val>
                                        </p:tav>
                                        <p:tav tm="100000">
                                          <p:val>
                                            <p:fltVal val="1"/>
                                          </p:val>
                                        </p:tav>
                                      </p:tavLst>
                                    </p:anim>
                                    <p:anim calcmode="lin" valueType="num">
                                      <p:cBhvr>
                                        <p:cTn id="8"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par>
                                <p:cTn id="27" presetID="9"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500"/>
                                        <p:tgtEl>
                                          <p:spTgt spid="37"/>
                                        </p:tgtEl>
                                      </p:cBhvr>
                                    </p:animEffect>
                                  </p:childTnLst>
                                </p:cTn>
                              </p:par>
                              <p:par>
                                <p:cTn id="51" presetID="9"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dissolve">
                                      <p:cBhvr>
                                        <p:cTn id="58" dur="500"/>
                                        <p:tgtEl>
                                          <p:spTgt spid="39"/>
                                        </p:tgtEl>
                                      </p:cBhvr>
                                    </p:animEffect>
                                  </p:childTnLst>
                                </p:cTn>
                              </p:par>
                              <p:par>
                                <p:cTn id="59" presetID="9"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dissolv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par>
                                <p:cTn id="67" presetID="9"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dissolve">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dissolve">
                                      <p:cBhvr>
                                        <p:cTn id="74" dur="500"/>
                                        <p:tgtEl>
                                          <p:spTgt spid="33"/>
                                        </p:tgtEl>
                                      </p:cBhvr>
                                    </p:animEffect>
                                  </p:childTnLst>
                                </p:cTn>
                              </p:par>
                              <p:par>
                                <p:cTn id="75" presetID="9"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ssolv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dissolve">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dissolve">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9" grpId="0"/>
      <p:bldP spid="33" grpId="0"/>
      <p:bldP spid="36"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107950" y="44624"/>
            <a:ext cx="8928100" cy="1823665"/>
          </a:xfrm>
          <a:prstGeom prst="rect">
            <a:avLst/>
          </a:prstGeom>
          <a:solidFill>
            <a:srgbClr val="FFFFFF"/>
          </a:solidFill>
          <a:ln w="19050">
            <a:solidFill>
              <a:srgbClr val="000000"/>
            </a:solidFill>
            <a:miter lim="800000"/>
            <a:headEnd/>
            <a:tailEnd/>
          </a:ln>
        </p:spPr>
        <p:txBody>
          <a:bodyPr/>
          <a:lstStyle/>
          <a:p>
            <a:pPr algn="just"/>
            <a:r>
              <a:rPr lang="fr-FR" sz="2000" dirty="0" smtClean="0">
                <a:sym typeface="Webdings" pitchFamily="18" charset="2"/>
              </a:rPr>
              <a:t></a:t>
            </a:r>
            <a:r>
              <a:rPr lang="fr-FR" sz="2000" b="1" u="sng" dirty="0" smtClean="0"/>
              <a:t>Règle du </a:t>
            </a:r>
            <a:r>
              <a:rPr lang="fr-FR" sz="2000" b="1" u="sng" dirty="0" err="1" smtClean="0"/>
              <a:t>duet</a:t>
            </a:r>
            <a:r>
              <a:rPr lang="fr-FR" sz="2000" b="1" u="sng" dirty="0" smtClean="0"/>
              <a:t> :</a:t>
            </a:r>
          </a:p>
          <a:p>
            <a:pPr algn="just"/>
            <a:endParaRPr lang="fr-FR" sz="2000" dirty="0" smtClean="0">
              <a:sym typeface="Webdings" pitchFamily="18" charset="2"/>
            </a:endParaRPr>
          </a:p>
          <a:p>
            <a:pPr algn="just"/>
            <a:endParaRPr lang="fr-FR" sz="1050" dirty="0">
              <a:sym typeface="Webdings" pitchFamily="18" charset="2"/>
            </a:endParaRPr>
          </a:p>
          <a:p>
            <a:pPr algn="just"/>
            <a:r>
              <a:rPr lang="fr-FR" sz="2000" dirty="0" smtClean="0">
                <a:sym typeface="Webdings" pitchFamily="18" charset="2"/>
              </a:rPr>
              <a:t></a:t>
            </a:r>
            <a:r>
              <a:rPr lang="fr-FR" sz="2000" b="1" u="sng" dirty="0"/>
              <a:t>Règle de l’octet :</a:t>
            </a:r>
            <a:endParaRPr lang="fr-FR" sz="2000" dirty="0">
              <a:sym typeface="Webdings" pitchFamily="18" charset="2"/>
            </a:endParaRPr>
          </a:p>
          <a:p>
            <a:pPr algn="just" eaLnBrk="0" hangingPunct="0"/>
            <a:endParaRPr lang="fr-FR" dirty="0">
              <a:sym typeface="Webdings" pitchFamily="18" charset="2"/>
            </a:endParaRPr>
          </a:p>
          <a:p>
            <a:pPr algn="just" eaLnBrk="0" hangingPunct="0"/>
            <a:endParaRPr lang="fr-FR" dirty="0">
              <a:sym typeface="Webdings" pitchFamily="18" charset="2"/>
            </a:endParaRPr>
          </a:p>
          <a:p>
            <a:pPr algn="just" eaLnBrk="0" hangingPunct="0"/>
            <a:endParaRPr lang="fr-FR" sz="3200" dirty="0">
              <a:sym typeface="Webdings" pitchFamily="18" charset="2"/>
            </a:endParaRPr>
          </a:p>
          <a:p>
            <a:pPr algn="just" eaLnBrk="0" hangingPunct="0"/>
            <a:r>
              <a:rPr lang="fr-FR" dirty="0" smtClean="0">
                <a:sym typeface="Webdings" pitchFamily="18" charset="2"/>
              </a:rPr>
              <a:t>       </a:t>
            </a:r>
            <a:endParaRPr lang="fr-FR" sz="1100" dirty="0">
              <a:latin typeface="Calibri" pitchFamily="34" charset="0"/>
              <a:sym typeface="Webdings" pitchFamily="18" charset="2"/>
            </a:endParaRPr>
          </a:p>
        </p:txBody>
      </p:sp>
      <p:sp>
        <p:nvSpPr>
          <p:cNvPr id="11" name="Rectangle 6"/>
          <p:cNvSpPr>
            <a:spLocks noChangeArrowheads="1"/>
          </p:cNvSpPr>
          <p:nvPr/>
        </p:nvSpPr>
        <p:spPr bwMode="auto">
          <a:xfrm>
            <a:off x="251520" y="806326"/>
            <a:ext cx="8353425" cy="1015663"/>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sym typeface="Webdings" pitchFamily="18" charset="2"/>
              </a:rPr>
              <a:t>  </a:t>
            </a:r>
            <a:r>
              <a:rPr lang="fr-FR" sz="2000" dirty="0" smtClean="0">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Les éléments de la </a:t>
            </a:r>
            <a:r>
              <a:rPr lang="fr-FR" sz="2000" b="1" u="sng" dirty="0">
                <a:solidFill>
                  <a:srgbClr val="002060"/>
                </a:solidFill>
                <a:latin typeface="Arial" pitchFamily="34" charset="0"/>
                <a:cs typeface="Arial" pitchFamily="34" charset="0"/>
                <a:sym typeface="Webdings" pitchFamily="18" charset="2"/>
              </a:rPr>
              <a:t>2</a:t>
            </a:r>
            <a:r>
              <a:rPr lang="fr-FR" sz="2000" b="1" u="sng" baseline="30000" dirty="0">
                <a:solidFill>
                  <a:srgbClr val="002060"/>
                </a:solidFill>
                <a:latin typeface="Arial" pitchFamily="34" charset="0"/>
                <a:cs typeface="Arial" pitchFamily="34" charset="0"/>
                <a:sym typeface="Webdings" pitchFamily="18" charset="2"/>
              </a:rPr>
              <a:t>ème</a:t>
            </a:r>
            <a:r>
              <a:rPr lang="fr-FR" sz="2000" dirty="0">
                <a:solidFill>
                  <a:srgbClr val="002060"/>
                </a:solidFill>
                <a:latin typeface="Arial" pitchFamily="34" charset="0"/>
                <a:cs typeface="Arial" pitchFamily="34" charset="0"/>
                <a:sym typeface="Webdings" pitchFamily="18" charset="2"/>
              </a:rPr>
              <a:t> et de la </a:t>
            </a:r>
            <a:r>
              <a:rPr lang="fr-FR" sz="2000" b="1" u="sng" dirty="0">
                <a:solidFill>
                  <a:srgbClr val="002060"/>
                </a:solidFill>
                <a:latin typeface="Arial" pitchFamily="34" charset="0"/>
                <a:cs typeface="Arial" pitchFamily="34" charset="0"/>
                <a:sym typeface="Webdings" pitchFamily="18" charset="2"/>
              </a:rPr>
              <a:t>3</a:t>
            </a:r>
            <a:r>
              <a:rPr lang="fr-FR" sz="2000" b="1" u="sng" baseline="30000" dirty="0">
                <a:solidFill>
                  <a:srgbClr val="002060"/>
                </a:solidFill>
                <a:latin typeface="Arial" pitchFamily="34" charset="0"/>
                <a:cs typeface="Arial" pitchFamily="34" charset="0"/>
                <a:sym typeface="Webdings" pitchFamily="18" charset="2"/>
              </a:rPr>
              <a:t>ème</a:t>
            </a:r>
            <a:r>
              <a:rPr lang="fr-FR" sz="2000" b="1" u="sng" dirty="0">
                <a:solidFill>
                  <a:srgbClr val="002060"/>
                </a:solidFill>
                <a:latin typeface="Arial" pitchFamily="34" charset="0"/>
                <a:cs typeface="Arial" pitchFamily="34" charset="0"/>
                <a:sym typeface="Webdings" pitchFamily="18" charset="2"/>
              </a:rPr>
              <a:t> période</a:t>
            </a:r>
            <a:r>
              <a:rPr lang="fr-FR" sz="2000" dirty="0">
                <a:solidFill>
                  <a:srgbClr val="002060"/>
                </a:solidFill>
                <a:latin typeface="Arial" pitchFamily="34" charset="0"/>
                <a:cs typeface="Arial" pitchFamily="34" charset="0"/>
                <a:sym typeface="Webdings" pitchFamily="18" charset="2"/>
              </a:rPr>
              <a:t> s’entourent de </a:t>
            </a:r>
            <a:r>
              <a:rPr lang="fr-FR" sz="2000" b="1" dirty="0">
                <a:solidFill>
                  <a:srgbClr val="FF0000"/>
                </a:solidFill>
                <a:latin typeface="Arial" pitchFamily="34" charset="0"/>
                <a:cs typeface="Arial" pitchFamily="34" charset="0"/>
                <a:sym typeface="Webdings" pitchFamily="18" charset="2"/>
              </a:rPr>
              <a:t>4 doublets d’électrons (DL + DNL)</a:t>
            </a:r>
            <a:r>
              <a:rPr lang="fr-FR" sz="2000" dirty="0">
                <a:solidFill>
                  <a:srgbClr val="002060"/>
                </a:solidFill>
                <a:latin typeface="Arial" pitchFamily="34" charset="0"/>
                <a:cs typeface="Arial" pitchFamily="34" charset="0"/>
                <a:sym typeface="Webdings" pitchFamily="18" charset="2"/>
              </a:rPr>
              <a:t> pour remplir totalement leurs </a:t>
            </a:r>
            <a:r>
              <a:rPr lang="fr-FR" sz="2000" dirty="0" smtClean="0">
                <a:solidFill>
                  <a:srgbClr val="002060"/>
                </a:solidFill>
                <a:latin typeface="Arial" pitchFamily="34" charset="0"/>
                <a:cs typeface="Arial" pitchFamily="34" charset="0"/>
                <a:sym typeface="Webdings" pitchFamily="18" charset="2"/>
              </a:rPr>
              <a:t>sous-couches de valence </a:t>
            </a:r>
            <a:r>
              <a:rPr lang="fr-FR" sz="2000" dirty="0">
                <a:solidFill>
                  <a:srgbClr val="002060"/>
                </a:solidFill>
                <a:latin typeface="Arial" pitchFamily="34" charset="0"/>
                <a:cs typeface="Arial" pitchFamily="34" charset="0"/>
                <a:sym typeface="Webdings" pitchFamily="18" charset="2"/>
              </a:rPr>
              <a:t>« </a:t>
            </a:r>
            <a:r>
              <a:rPr lang="fr-FR" sz="2000" b="1" dirty="0">
                <a:solidFill>
                  <a:srgbClr val="002060"/>
                </a:solidFill>
                <a:latin typeface="Arial" pitchFamily="34" charset="0"/>
                <a:cs typeface="Arial" pitchFamily="34" charset="0"/>
                <a:sym typeface="Webdings" pitchFamily="18" charset="2"/>
              </a:rPr>
              <a:t>ns</a:t>
            </a:r>
            <a:r>
              <a:rPr lang="fr-FR" sz="2000" dirty="0">
                <a:solidFill>
                  <a:srgbClr val="002060"/>
                </a:solidFill>
                <a:latin typeface="Arial" pitchFamily="34" charset="0"/>
                <a:cs typeface="Arial" pitchFamily="34" charset="0"/>
                <a:sym typeface="Webdings" pitchFamily="18" charset="2"/>
              </a:rPr>
              <a:t> » et « </a:t>
            </a:r>
            <a:r>
              <a:rPr lang="fr-FR" sz="2000" b="1" dirty="0" err="1">
                <a:solidFill>
                  <a:srgbClr val="002060"/>
                </a:solidFill>
                <a:latin typeface="Arial" pitchFamily="34" charset="0"/>
                <a:cs typeface="Arial" pitchFamily="34" charset="0"/>
                <a:sym typeface="Webdings" pitchFamily="18" charset="2"/>
              </a:rPr>
              <a:t>np</a:t>
            </a:r>
            <a:r>
              <a:rPr lang="fr-FR" sz="2000" dirty="0">
                <a:solidFill>
                  <a:srgbClr val="002060"/>
                </a:solidFill>
                <a:latin typeface="Arial" pitchFamily="34" charset="0"/>
                <a:cs typeface="Arial" pitchFamily="34" charset="0"/>
                <a:sym typeface="Webdings" pitchFamily="18" charset="2"/>
              </a:rPr>
              <a:t> ». </a:t>
            </a:r>
            <a:endParaRPr lang="fr-FR" sz="2000" dirty="0">
              <a:solidFill>
                <a:srgbClr val="002060"/>
              </a:solidFill>
              <a:latin typeface="Arial" pitchFamily="34" charset="0"/>
              <a:cs typeface="Arial" pitchFamily="34" charset="0"/>
            </a:endParaRPr>
          </a:p>
        </p:txBody>
      </p:sp>
      <p:sp>
        <p:nvSpPr>
          <p:cNvPr id="12" name="Rectangle 6"/>
          <p:cNvSpPr>
            <a:spLocks noChangeArrowheads="1"/>
          </p:cNvSpPr>
          <p:nvPr/>
        </p:nvSpPr>
        <p:spPr bwMode="auto">
          <a:xfrm>
            <a:off x="323528" y="68089"/>
            <a:ext cx="8353425" cy="877163"/>
          </a:xfrm>
          <a:prstGeom prst="rect">
            <a:avLst/>
          </a:prstGeom>
          <a:noFill/>
          <a:ln w="9525">
            <a:noFill/>
            <a:miter lim="800000"/>
            <a:headEnd/>
            <a:tailEnd/>
          </a:ln>
        </p:spPr>
        <p:txBody>
          <a:bodyPr>
            <a:spAutoFit/>
          </a:bodyPr>
          <a:lstStyle/>
          <a:p>
            <a:pPr algn="just" eaLnBrk="0" hangingPunct="0"/>
            <a:r>
              <a:rPr lang="fr-FR" sz="2000" dirty="0" smtClean="0">
                <a:solidFill>
                  <a:srgbClr val="00206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L’élément </a:t>
            </a:r>
            <a:r>
              <a:rPr lang="fr-FR" sz="2000" b="1" u="sng" dirty="0">
                <a:solidFill>
                  <a:srgbClr val="002060"/>
                </a:solidFill>
                <a:latin typeface="Arial" pitchFamily="34" charset="0"/>
                <a:cs typeface="Arial" pitchFamily="34" charset="0"/>
                <a:sym typeface="Webdings" pitchFamily="18" charset="2"/>
              </a:rPr>
              <a:t>hydrogène</a:t>
            </a:r>
            <a:r>
              <a:rPr lang="fr-FR" sz="2000" dirty="0">
                <a:solidFill>
                  <a:srgbClr val="002060"/>
                </a:solidFill>
                <a:latin typeface="Arial" pitchFamily="34" charset="0"/>
                <a:cs typeface="Arial" pitchFamily="34" charset="0"/>
                <a:sym typeface="Webdings" pitchFamily="18" charset="2"/>
              </a:rPr>
              <a:t> s’entoure d’</a:t>
            </a:r>
            <a:r>
              <a:rPr lang="fr-FR" sz="2000" b="1" dirty="0">
                <a:solidFill>
                  <a:srgbClr val="FF0000"/>
                </a:solidFill>
                <a:latin typeface="Arial" pitchFamily="34" charset="0"/>
                <a:cs typeface="Arial" pitchFamily="34" charset="0"/>
                <a:sym typeface="Webdings" pitchFamily="18" charset="2"/>
              </a:rPr>
              <a:t>un doublet d’électron (DL) </a:t>
            </a:r>
            <a:r>
              <a:rPr lang="fr-FR" sz="2000" dirty="0">
                <a:solidFill>
                  <a:srgbClr val="002060"/>
                </a:solidFill>
                <a:latin typeface="Arial" pitchFamily="34" charset="0"/>
                <a:cs typeface="Arial" pitchFamily="34" charset="0"/>
                <a:sym typeface="Webdings" pitchFamily="18" charset="2"/>
              </a:rPr>
              <a:t>pour remplir totalement </a:t>
            </a:r>
            <a:r>
              <a:rPr lang="fr-FR" sz="2000" dirty="0" smtClean="0">
                <a:solidFill>
                  <a:srgbClr val="002060"/>
                </a:solidFill>
                <a:latin typeface="Arial" pitchFamily="34" charset="0"/>
                <a:cs typeface="Arial" pitchFamily="34" charset="0"/>
                <a:sym typeface="Webdings" pitchFamily="18" charset="2"/>
              </a:rPr>
              <a:t>sa sous-couche de </a:t>
            </a:r>
            <a:r>
              <a:rPr lang="fr-FR" sz="2000" dirty="0">
                <a:solidFill>
                  <a:srgbClr val="002060"/>
                </a:solidFill>
                <a:latin typeface="Arial" pitchFamily="34" charset="0"/>
                <a:cs typeface="Arial" pitchFamily="34" charset="0"/>
                <a:sym typeface="Webdings" pitchFamily="18" charset="2"/>
              </a:rPr>
              <a:t>valence « </a:t>
            </a:r>
            <a:r>
              <a:rPr lang="fr-FR" sz="2000" b="1" dirty="0">
                <a:solidFill>
                  <a:srgbClr val="002060"/>
                </a:solidFill>
                <a:latin typeface="Arial" pitchFamily="34" charset="0"/>
                <a:cs typeface="Arial" pitchFamily="34" charset="0"/>
                <a:sym typeface="Webdings" pitchFamily="18" charset="2"/>
              </a:rPr>
              <a:t>1s</a:t>
            </a:r>
            <a:r>
              <a:rPr lang="fr-FR" sz="2000" dirty="0">
                <a:solidFill>
                  <a:srgbClr val="002060"/>
                </a:solidFill>
                <a:latin typeface="Arial" pitchFamily="34" charset="0"/>
                <a:cs typeface="Arial" pitchFamily="34" charset="0"/>
                <a:sym typeface="Webdings" pitchFamily="18" charset="2"/>
              </a:rPr>
              <a:t> ». </a:t>
            </a:r>
          </a:p>
          <a:p>
            <a:pPr eaLnBrk="0" hangingPunct="0"/>
            <a:endParaRPr lang="fr-FR" sz="1100" dirty="0">
              <a:latin typeface="Calibri" pitchFamily="34" charset="0"/>
              <a:sym typeface="Webdings" pitchFamily="18" charset="2"/>
            </a:endParaRPr>
          </a:p>
        </p:txBody>
      </p:sp>
      <p:sp>
        <p:nvSpPr>
          <p:cNvPr id="13" name="Rectangle 4"/>
          <p:cNvSpPr>
            <a:spLocks noChangeArrowheads="1"/>
          </p:cNvSpPr>
          <p:nvPr/>
        </p:nvSpPr>
        <p:spPr bwMode="auto">
          <a:xfrm>
            <a:off x="0" y="1988840"/>
            <a:ext cx="6954838" cy="708025"/>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Grandeurs caractéristiques de la liaison</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4" name="Picture 3"/>
          <p:cNvPicPr>
            <a:picLocks noChangeAspect="1" noChangeArrowheads="1"/>
          </p:cNvPicPr>
          <p:nvPr/>
        </p:nvPicPr>
        <p:blipFill>
          <a:blip r:embed="rId2" cstate="print"/>
          <a:srcRect/>
          <a:stretch>
            <a:fillRect/>
          </a:stretch>
        </p:blipFill>
        <p:spPr bwMode="auto">
          <a:xfrm>
            <a:off x="1619672" y="2348880"/>
            <a:ext cx="5796235" cy="4375954"/>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44624"/>
            <a:ext cx="9036496" cy="6624736"/>
            <a:chOff x="0" y="44624"/>
            <a:chExt cx="9036496" cy="6624736"/>
          </a:xfrm>
        </p:grpSpPr>
        <p:grpSp>
          <p:nvGrpSpPr>
            <p:cNvPr id="28" name="Groupe 27"/>
            <p:cNvGrpSpPr/>
            <p:nvPr/>
          </p:nvGrpSpPr>
          <p:grpSpPr>
            <a:xfrm>
              <a:off x="35496" y="44624"/>
              <a:ext cx="9001000" cy="6624736"/>
              <a:chOff x="35496" y="44624"/>
              <a:chExt cx="9001000" cy="6624736"/>
            </a:xfrm>
          </p:grpSpPr>
          <p:sp>
            <p:nvSpPr>
              <p:cNvPr id="5" name="Text Box 3"/>
              <p:cNvSpPr txBox="1">
                <a:spLocks noChangeArrowheads="1"/>
              </p:cNvSpPr>
              <p:nvPr/>
            </p:nvSpPr>
            <p:spPr bwMode="auto">
              <a:xfrm>
                <a:off x="35496" y="44624"/>
                <a:ext cx="9001000" cy="6624736"/>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ebdings" pitchFamily="18" charset="2"/>
                  </a:rPr>
                  <a:t></a:t>
                </a:r>
                <a:r>
                  <a:rPr lang="fr-FR" sz="2000" b="1" u="sng" dirty="0"/>
                  <a:t>Longueur de liaison </a:t>
                </a:r>
                <a:r>
                  <a:rPr lang="fr-FR" sz="2000" b="1" u="sng" dirty="0" err="1"/>
                  <a:t>d</a:t>
                </a:r>
                <a:r>
                  <a:rPr lang="fr-FR" sz="2000" b="1" u="sng" baseline="-25000" dirty="0" err="1"/>
                  <a:t>AB</a:t>
                </a:r>
                <a:r>
                  <a:rPr lang="fr-FR" sz="2000" b="1" u="sng" dirty="0"/>
                  <a:t> :</a:t>
                </a:r>
                <a:endParaRPr lang="fr-FR" sz="2000" dirty="0"/>
              </a:p>
              <a:p>
                <a:pPr algn="just">
                  <a:spcAft>
                    <a:spcPts val="1000"/>
                  </a:spcAft>
                </a:pPr>
                <a:endParaRPr lang="fr-FR" dirty="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sz="1600" dirty="0" smtClean="0">
                  <a:sym typeface="Webdings" pitchFamily="18" charset="2"/>
                </a:endParaRPr>
              </a:p>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pic>
            <p:nvPicPr>
              <p:cNvPr id="27" name="Image 26"/>
              <p:cNvPicPr/>
              <p:nvPr/>
            </p:nvPicPr>
            <p:blipFill>
              <a:blip r:embed="rId2" cstate="print"/>
              <a:srcRect/>
              <a:stretch>
                <a:fillRect/>
              </a:stretch>
            </p:blipFill>
            <p:spPr bwMode="auto">
              <a:xfrm>
                <a:off x="3995936" y="116632"/>
                <a:ext cx="4975100" cy="3312368"/>
              </a:xfrm>
              <a:prstGeom prst="rect">
                <a:avLst/>
              </a:prstGeom>
              <a:noFill/>
              <a:ln w="9525">
                <a:solidFill>
                  <a:schemeClr val="tx1"/>
                </a:solidFill>
                <a:miter lim="800000"/>
                <a:headEnd/>
                <a:tailEnd/>
              </a:ln>
            </p:spPr>
          </p:pic>
        </p:grpSp>
        <p:sp>
          <p:nvSpPr>
            <p:cNvPr id="29" name="Rectangle 28"/>
            <p:cNvSpPr/>
            <p:nvPr/>
          </p:nvSpPr>
          <p:spPr>
            <a:xfrm>
              <a:off x="0" y="2060848"/>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31" name="Rectangle 30"/>
            <p:cNvSpPr/>
            <p:nvPr/>
          </p:nvSpPr>
          <p:spPr>
            <a:xfrm>
              <a:off x="0" y="2780928"/>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sp>
          <p:nvSpPr>
            <p:cNvPr id="45" name="Rectangle 44"/>
            <p:cNvSpPr/>
            <p:nvPr/>
          </p:nvSpPr>
          <p:spPr>
            <a:xfrm>
              <a:off x="0" y="5157192"/>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46" name="Rectangle 45"/>
            <p:cNvSpPr/>
            <p:nvPr/>
          </p:nvSpPr>
          <p:spPr>
            <a:xfrm>
              <a:off x="0" y="5589240"/>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grpSp>
      <p:sp>
        <p:nvSpPr>
          <p:cNvPr id="32" name="Rectangle 31"/>
          <p:cNvSpPr/>
          <p:nvPr/>
        </p:nvSpPr>
        <p:spPr>
          <a:xfrm>
            <a:off x="0" y="2780928"/>
            <a:ext cx="3851920" cy="1015663"/>
          </a:xfrm>
          <a:prstGeom prst="rect">
            <a:avLst/>
          </a:prstGeom>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sz="2000" dirty="0">
              <a:solidFill>
                <a:srgbClr val="1F497D">
                  <a:lumMod val="50000"/>
                </a:srgbClr>
              </a:solidFill>
              <a:latin typeface="Arial" pitchFamily="34" charset="0"/>
              <a:cs typeface="Arial" pitchFamily="34" charset="0"/>
            </a:endParaRPr>
          </a:p>
        </p:txBody>
      </p:sp>
      <p:sp>
        <p:nvSpPr>
          <p:cNvPr id="6" name="Rectangle 3"/>
          <p:cNvSpPr>
            <a:spLocks noChangeArrowheads="1"/>
          </p:cNvSpPr>
          <p:nvPr/>
        </p:nvSpPr>
        <p:spPr bwMode="auto">
          <a:xfrm>
            <a:off x="0" y="332656"/>
            <a:ext cx="3995936" cy="1631216"/>
          </a:xfrm>
          <a:prstGeom prst="rect">
            <a:avLst/>
          </a:prstGeom>
          <a:noFill/>
          <a:ln w="9525">
            <a:noFill/>
            <a:miter lim="800000"/>
            <a:headEnd/>
            <a:tailEnd/>
          </a:ln>
        </p:spPr>
        <p:txBody>
          <a:bodyPr wrap="square">
            <a:spAutoFit/>
          </a:bodyPr>
          <a:lstStyle/>
          <a:p>
            <a:pPr algn="just">
              <a:spcAft>
                <a:spcPts val="500"/>
              </a:spcAft>
              <a:defRPr/>
            </a:pPr>
            <a:r>
              <a:rPr lang="fr-FR" sz="2000" b="1" dirty="0" smtClean="0">
                <a:solidFill>
                  <a:srgbClr val="FF0000"/>
                </a:solidFill>
                <a:latin typeface="Arial" pitchFamily="34" charset="0"/>
                <a:cs typeface="Arial" pitchFamily="34" charset="0"/>
              </a:rPr>
              <a:t>     Distance </a:t>
            </a:r>
            <a:r>
              <a:rPr lang="fr-FR" sz="2000" b="1" dirty="0">
                <a:solidFill>
                  <a:srgbClr val="FF0000"/>
                </a:solidFill>
                <a:latin typeface="Arial" pitchFamily="34" charset="0"/>
                <a:cs typeface="Arial" pitchFamily="34" charset="0"/>
              </a:rPr>
              <a:t>séparant </a:t>
            </a:r>
            <a:r>
              <a:rPr lang="fr-FR" sz="2000" b="1" dirty="0" smtClean="0">
                <a:solidFill>
                  <a:srgbClr val="FF0000"/>
                </a:solidFill>
                <a:latin typeface="Arial" pitchFamily="34" charset="0"/>
                <a:cs typeface="Arial" pitchFamily="34" charset="0"/>
              </a:rPr>
              <a:t>le centre </a:t>
            </a:r>
            <a:r>
              <a:rPr lang="fr-FR" sz="2000" b="1" dirty="0">
                <a:solidFill>
                  <a:srgbClr val="FF0000"/>
                </a:solidFill>
                <a:latin typeface="Arial" pitchFamily="34" charset="0"/>
                <a:cs typeface="Arial" pitchFamily="34" charset="0"/>
              </a:rPr>
              <a:t>des deux noyaux A et B</a:t>
            </a:r>
            <a:r>
              <a:rPr lang="fr-FR" sz="2000" dirty="0">
                <a:solidFill>
                  <a:srgbClr val="002060"/>
                </a:solidFill>
                <a:latin typeface="Arial" pitchFamily="34" charset="0"/>
                <a:cs typeface="Arial" pitchFamily="34" charset="0"/>
              </a:rPr>
              <a:t> quand </a:t>
            </a:r>
            <a:r>
              <a:rPr lang="fr-FR" sz="2000" dirty="0" smtClean="0">
                <a:solidFill>
                  <a:srgbClr val="002060"/>
                </a:solidFill>
                <a:latin typeface="Arial" pitchFamily="34" charset="0"/>
                <a:cs typeface="Arial" pitchFamily="34" charset="0"/>
              </a:rPr>
              <a:t>la répulsion </a:t>
            </a:r>
            <a:r>
              <a:rPr lang="fr-FR" sz="2000" dirty="0">
                <a:solidFill>
                  <a:srgbClr val="002060"/>
                </a:solidFill>
                <a:latin typeface="Arial" pitchFamily="34" charset="0"/>
                <a:cs typeface="Arial" pitchFamily="34" charset="0"/>
              </a:rPr>
              <a:t>internucléaire </a:t>
            </a:r>
            <a:r>
              <a:rPr lang="fr-FR" sz="2000" dirty="0" smtClean="0">
                <a:solidFill>
                  <a:srgbClr val="002060"/>
                </a:solidFill>
                <a:latin typeface="Arial" pitchFamily="34" charset="0"/>
                <a:cs typeface="Arial" pitchFamily="34" charset="0"/>
              </a:rPr>
              <a:t>et l’</a:t>
            </a:r>
            <a:r>
              <a:rPr lang="fr-FR" sz="2000" dirty="0" err="1" smtClean="0">
                <a:solidFill>
                  <a:srgbClr val="002060"/>
                </a:solidFill>
                <a:latin typeface="Arial" pitchFamily="34" charset="0"/>
                <a:cs typeface="Arial" pitchFamily="34" charset="0"/>
              </a:rPr>
              <a:t>at-traction</a:t>
            </a:r>
            <a:r>
              <a:rPr lang="fr-FR" sz="2000" dirty="0" smtClean="0">
                <a:solidFill>
                  <a:srgbClr val="002060"/>
                </a:solidFill>
                <a:latin typeface="Arial" pitchFamily="34" charset="0"/>
                <a:cs typeface="Arial" pitchFamily="34" charset="0"/>
              </a:rPr>
              <a:t> entre les noyaux et les nuages</a:t>
            </a:r>
            <a:r>
              <a:rPr lang="fr-FR" sz="5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électroniques</a:t>
            </a:r>
            <a:r>
              <a:rPr lang="fr-FR" sz="6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s’équilibrent.</a:t>
            </a:r>
            <a:endParaRPr lang="fr-FR" sz="2000" dirty="0">
              <a:solidFill>
                <a:srgbClr val="002060"/>
              </a:solidFill>
              <a:latin typeface="Arial" pitchFamily="34" charset="0"/>
              <a:cs typeface="Arial" pitchFamily="34" charset="0"/>
            </a:endParaRPr>
          </a:p>
        </p:txBody>
      </p:sp>
      <p:sp>
        <p:nvSpPr>
          <p:cNvPr id="7" name="Rectangle 4"/>
          <p:cNvSpPr>
            <a:spLocks noChangeArrowheads="1"/>
          </p:cNvSpPr>
          <p:nvPr/>
        </p:nvSpPr>
        <p:spPr bwMode="auto">
          <a:xfrm>
            <a:off x="134875" y="406585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10" name="Rectangle 9"/>
          <p:cNvSpPr/>
          <p:nvPr/>
        </p:nvSpPr>
        <p:spPr>
          <a:xfrm>
            <a:off x="8100392" y="1052736"/>
            <a:ext cx="288925"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8555590"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6925114"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a:off x="6444208"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Rectangle 34"/>
          <p:cNvSpPr/>
          <p:nvPr/>
        </p:nvSpPr>
        <p:spPr>
          <a:xfrm>
            <a:off x="4813732"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5292080" y="1052736"/>
            <a:ext cx="288925"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p:cNvSpPr/>
          <p:nvPr/>
        </p:nvSpPr>
        <p:spPr>
          <a:xfrm>
            <a:off x="1259632" y="3429000"/>
            <a:ext cx="6624736"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err="1" smtClean="0">
                <a:solidFill>
                  <a:srgbClr val="1F497D">
                    <a:lumMod val="50000"/>
                  </a:srgbClr>
                </a:solidFill>
                <a:latin typeface="Arial" pitchFamily="34" charset="0"/>
                <a:cs typeface="Arial" pitchFamily="34" charset="0"/>
              </a:rPr>
              <a:t>d</a:t>
            </a:r>
            <a:r>
              <a:rPr lang="fr-FR" sz="2000" b="1" baseline="-25000" dirty="0" err="1"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diminue quand la multiplicité de la liaison </a:t>
            </a:r>
            <a:r>
              <a:rPr lang="fr-FR" sz="2000" dirty="0" smtClean="0">
                <a:solidFill>
                  <a:srgbClr val="1F497D">
                    <a:lumMod val="50000"/>
                  </a:srgbClr>
                </a:solidFill>
                <a:latin typeface="Arial" pitchFamily="34" charset="0"/>
                <a:cs typeface="Arial" pitchFamily="34" charset="0"/>
              </a:rPr>
              <a:t>augmente.</a:t>
            </a:r>
            <a:endParaRPr lang="fr-FR" sz="2000" dirty="0">
              <a:solidFill>
                <a:srgbClr val="1F497D">
                  <a:lumMod val="50000"/>
                </a:srgbClr>
              </a:solidFill>
              <a:latin typeface="Arial" pitchFamily="34" charset="0"/>
              <a:cs typeface="Arial" pitchFamily="34" charset="0"/>
            </a:endParaRPr>
          </a:p>
        </p:txBody>
      </p:sp>
      <p:sp>
        <p:nvSpPr>
          <p:cNvPr id="42" name="Rectangle 41"/>
          <p:cNvSpPr/>
          <p:nvPr/>
        </p:nvSpPr>
        <p:spPr>
          <a:xfrm>
            <a:off x="107504" y="602128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sp>
        <p:nvSpPr>
          <p:cNvPr id="30" name="Rectangle 29"/>
          <p:cNvSpPr/>
          <p:nvPr/>
        </p:nvSpPr>
        <p:spPr>
          <a:xfrm>
            <a:off x="467544" y="2348880"/>
            <a:ext cx="3024336"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pm</a:t>
            </a:r>
            <a:endParaRPr lang="fr-FR" dirty="0"/>
          </a:p>
        </p:txBody>
      </p:sp>
      <p:sp>
        <p:nvSpPr>
          <p:cNvPr id="43" name="Rectangle 42"/>
          <p:cNvSpPr/>
          <p:nvPr/>
        </p:nvSpPr>
        <p:spPr>
          <a:xfrm>
            <a:off x="2339752" y="5157192"/>
            <a:ext cx="4248472"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dirty="0"/>
          </a:p>
        </p:txBody>
      </p:sp>
      <p:sp>
        <p:nvSpPr>
          <p:cNvPr id="44" name="Rectangle 43"/>
          <p:cNvSpPr/>
          <p:nvPr/>
        </p:nvSpPr>
        <p:spPr>
          <a:xfrm>
            <a:off x="1403648" y="5589240"/>
            <a:ext cx="7272808"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P spid="10" grpId="0" animBg="1"/>
      <p:bldP spid="13" grpId="0" animBg="1"/>
      <p:bldP spid="24" grpId="0" animBg="1"/>
      <p:bldP spid="33" grpId="0" animBg="1"/>
      <p:bldP spid="35" grpId="0" animBg="1"/>
      <p:bldP spid="36" grpId="0" animBg="1"/>
      <p:bldP spid="40" grpId="0" animBg="1"/>
      <p:bldP spid="42" grpId="0" animBg="1"/>
      <p:bldP spid="30"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8646" y="72008"/>
            <a:ext cx="9001000" cy="24208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sp>
        <p:nvSpPr>
          <p:cNvPr id="2" name="Rectangle 4"/>
          <p:cNvSpPr>
            <a:spLocks noChangeArrowheads="1"/>
          </p:cNvSpPr>
          <p:nvPr/>
        </p:nvSpPr>
        <p:spPr bwMode="auto">
          <a:xfrm>
            <a:off x="134875" y="6534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3" name="Rectangle 2"/>
          <p:cNvSpPr/>
          <p:nvPr/>
        </p:nvSpPr>
        <p:spPr>
          <a:xfrm>
            <a:off x="0" y="1156682"/>
            <a:ext cx="9144000" cy="91307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latin typeface="+mj-lt"/>
                <a:cs typeface="Arial" pitchFamily="34" charset="0"/>
              </a:rPr>
              <a:t>Ordre </a:t>
            </a:r>
            <a:r>
              <a:rPr lang="fr-FR" sz="2000" i="1" u="sng" dirty="0">
                <a:solidFill>
                  <a:prstClr val="black"/>
                </a:solidFill>
                <a:latin typeface="+mj-lt"/>
                <a:cs typeface="Arial" pitchFamily="34" charset="0"/>
              </a:rPr>
              <a:t>de grandeur</a:t>
            </a:r>
            <a:r>
              <a:rPr lang="fr-FR" sz="2000" i="1" dirty="0">
                <a:solidFill>
                  <a:prstClr val="black"/>
                </a:solidFill>
                <a:latin typeface="+mj-lt"/>
                <a:cs typeface="Arial" pitchFamily="34" charset="0"/>
              </a:rPr>
              <a:t> </a:t>
            </a:r>
            <a:r>
              <a:rPr lang="fr-FR" sz="2000" dirty="0">
                <a:solidFill>
                  <a:prstClr val="black"/>
                </a:solidFill>
                <a:latin typeface="+mj-lt"/>
                <a:cs typeface="Arial" pitchFamily="34" charset="0"/>
              </a:rPr>
              <a:t>:</a:t>
            </a:r>
            <a:r>
              <a:rPr lang="fr-FR" sz="2000" dirty="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sz="2000" dirty="0" smtClean="0">
              <a:solidFill>
                <a:srgbClr val="1F497D">
                  <a:lumMod val="50000"/>
                </a:srgbClr>
              </a:solidFill>
              <a:latin typeface="Arial" pitchFamily="34" charset="0"/>
              <a:cs typeface="Arial" pitchFamily="34" charset="0"/>
            </a:endParaRPr>
          </a:p>
          <a:p>
            <a:pPr lvl="0" algn="just">
              <a:spcAft>
                <a:spcPts val="500"/>
              </a:spcAft>
              <a:defRPr/>
            </a:pPr>
            <a:endParaRPr lang="fr-FR" sz="300" dirty="0">
              <a:solidFill>
                <a:srgbClr val="1F497D">
                  <a:lumMod val="50000"/>
                </a:srgbClr>
              </a:solidFill>
              <a:latin typeface="Arial" pitchFamily="34" charset="0"/>
              <a:cs typeface="Arial" pitchFamily="34" charset="0"/>
            </a:endParaRPr>
          </a:p>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dépend de la nature </a:t>
            </a:r>
            <a:r>
              <a:rPr lang="fr-FR" sz="2000" dirty="0">
                <a:solidFill>
                  <a:srgbClr val="1F497D">
                    <a:lumMod val="50000"/>
                  </a:srgbClr>
                </a:solidFill>
                <a:latin typeface="Arial" pitchFamily="34" charset="0"/>
                <a:cs typeface="Arial" pitchFamily="34" charset="0"/>
              </a:rPr>
              <a:t>de A et B </a:t>
            </a:r>
            <a:r>
              <a:rPr lang="fr-FR" sz="2000" dirty="0" smtClean="0">
                <a:solidFill>
                  <a:srgbClr val="1F497D">
                    <a:lumMod val="50000"/>
                  </a:srgbClr>
                </a:solidFill>
                <a:latin typeface="Arial" pitchFamily="34" charset="0"/>
                <a:cs typeface="Arial" pitchFamily="34" charset="0"/>
              </a:rPr>
              <a:t>et de la </a:t>
            </a:r>
            <a:r>
              <a:rPr lang="fr-FR" sz="2000" dirty="0">
                <a:solidFill>
                  <a:srgbClr val="1F497D">
                    <a:lumMod val="50000"/>
                  </a:srgbClr>
                </a:solidFill>
                <a:latin typeface="Arial" pitchFamily="34" charset="0"/>
                <a:cs typeface="Arial" pitchFamily="34" charset="0"/>
              </a:rPr>
              <a:t>multiplicité de la </a:t>
            </a:r>
            <a:r>
              <a:rPr lang="fr-FR" sz="2000" dirty="0" smtClean="0">
                <a:solidFill>
                  <a:srgbClr val="1F497D">
                    <a:lumMod val="50000"/>
                  </a:srgbClr>
                </a:solidFill>
                <a:latin typeface="Arial" pitchFamily="34" charset="0"/>
                <a:cs typeface="Arial" pitchFamily="34" charset="0"/>
              </a:rPr>
              <a:t>liaison :</a:t>
            </a:r>
            <a:endParaRPr lang="fr-FR" sz="2000" dirty="0">
              <a:solidFill>
                <a:srgbClr val="1F497D">
                  <a:lumMod val="50000"/>
                </a:srgbClr>
              </a:solidFill>
              <a:latin typeface="Arial" pitchFamily="34" charset="0"/>
              <a:cs typeface="Arial" pitchFamily="34" charset="0"/>
            </a:endParaRPr>
          </a:p>
        </p:txBody>
      </p:sp>
      <p:sp>
        <p:nvSpPr>
          <p:cNvPr id="4" name="Rectangle 3"/>
          <p:cNvSpPr/>
          <p:nvPr/>
        </p:nvSpPr>
        <p:spPr>
          <a:xfrm>
            <a:off x="107504" y="202077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grpSp>
        <p:nvGrpSpPr>
          <p:cNvPr id="16" name="Groupe 15"/>
          <p:cNvGrpSpPr/>
          <p:nvPr/>
        </p:nvGrpSpPr>
        <p:grpSpPr>
          <a:xfrm>
            <a:off x="179512" y="2564904"/>
            <a:ext cx="8784976" cy="1296144"/>
            <a:chOff x="179512" y="2564904"/>
            <a:chExt cx="8784976" cy="1296144"/>
          </a:xfrm>
        </p:grpSpPr>
        <p:pic>
          <p:nvPicPr>
            <p:cNvPr id="6" name="Image 5"/>
            <p:cNvPicPr/>
            <p:nvPr/>
          </p:nvPicPr>
          <p:blipFill>
            <a:blip r:embed="rId2" cstate="print"/>
            <a:srcRect l="72340" t="22257" r="13590" b="31700"/>
            <a:stretch>
              <a:fillRect/>
            </a:stretch>
          </p:blipFill>
          <p:spPr bwMode="auto">
            <a:xfrm>
              <a:off x="179512" y="2564904"/>
              <a:ext cx="864096" cy="1296144"/>
            </a:xfrm>
            <a:prstGeom prst="rect">
              <a:avLst/>
            </a:prstGeom>
            <a:noFill/>
            <a:ln w="9525">
              <a:noFill/>
              <a:miter lim="800000"/>
              <a:headEnd/>
              <a:tailEnd/>
            </a:ln>
          </p:spPr>
        </p:pic>
        <p:sp>
          <p:nvSpPr>
            <p:cNvPr id="8" name="Rectangle 7"/>
            <p:cNvSpPr/>
            <p:nvPr/>
          </p:nvSpPr>
          <p:spPr>
            <a:xfrm>
              <a:off x="1187624" y="2636912"/>
              <a:ext cx="7776864" cy="1015663"/>
            </a:xfrm>
            <a:prstGeom prst="rect">
              <a:avLst/>
            </a:prstGeom>
            <a:solidFill>
              <a:srgbClr val="FFFF00"/>
            </a:solidFill>
          </p:spPr>
          <p:txBody>
            <a:bodyPr wrap="square">
              <a:spAutoFit/>
            </a:bodyPr>
            <a:lstStyle/>
            <a:p>
              <a:pPr algn="ctr"/>
              <a:r>
                <a:rPr lang="fr-FR" sz="2000" b="1" dirty="0" smtClean="0">
                  <a:latin typeface="Arial Black" pitchFamily="34" charset="0"/>
                </a:rPr>
                <a:t>Pourquoi l’énergie </a:t>
              </a:r>
              <a:r>
                <a:rPr lang="fr-FR" sz="2000" b="1" dirty="0">
                  <a:latin typeface="Arial Black" pitchFamily="34" charset="0"/>
                </a:rPr>
                <a:t>d’une liaison covalente </a:t>
              </a:r>
              <a:r>
                <a:rPr lang="fr-FR" sz="2000" b="1" dirty="0" smtClean="0">
                  <a:latin typeface="Arial Black" pitchFamily="34" charset="0"/>
                </a:rPr>
                <a:t>double C=C est-elle inférieure au double </a:t>
              </a:r>
              <a:r>
                <a:rPr lang="fr-FR" sz="2000" b="1" dirty="0">
                  <a:latin typeface="Arial Black" pitchFamily="34" charset="0"/>
                </a:rPr>
                <a:t>de l’énergie d’une liaison</a:t>
              </a:r>
              <a:r>
                <a:rPr lang="fr-FR" sz="2000" b="1" i="1" dirty="0">
                  <a:latin typeface="Arial Black" pitchFamily="34" charset="0"/>
                </a:rPr>
                <a:t> </a:t>
              </a:r>
              <a:r>
                <a:rPr lang="fr-FR" sz="2000" b="1" dirty="0">
                  <a:latin typeface="Arial Black" pitchFamily="34" charset="0"/>
                </a:rPr>
                <a:t>covalente </a:t>
              </a:r>
              <a:r>
                <a:rPr lang="fr-FR" sz="2000" b="1" dirty="0" smtClean="0">
                  <a:latin typeface="Arial Black" pitchFamily="34" charset="0"/>
                </a:rPr>
                <a:t>simple C–C</a:t>
              </a:r>
              <a:r>
                <a:rPr lang="fr-FR" sz="2000" b="1" dirty="0">
                  <a:latin typeface="Arial Black" pitchFamily="34" charset="0"/>
                </a:rPr>
                <a:t> ?</a:t>
              </a:r>
              <a:endParaRPr lang="fr-FR" sz="2000" dirty="0">
                <a:latin typeface="Arial Black" pitchFamily="34" charset="0"/>
              </a:endParaRPr>
            </a:p>
          </p:txBody>
        </p:sp>
      </p:grpSp>
      <p:pic>
        <p:nvPicPr>
          <p:cNvPr id="9" name="Image 8"/>
          <p:cNvPicPr/>
          <p:nvPr/>
        </p:nvPicPr>
        <p:blipFill>
          <a:blip r:embed="rId3" cstate="print"/>
          <a:srcRect t="6981" r="33932" b="84641"/>
          <a:stretch>
            <a:fillRect/>
          </a:stretch>
        </p:blipFill>
        <p:spPr bwMode="auto">
          <a:xfrm>
            <a:off x="2411760" y="3717032"/>
            <a:ext cx="5256584" cy="432048"/>
          </a:xfrm>
          <a:prstGeom prst="rect">
            <a:avLst/>
          </a:prstGeom>
          <a:noFill/>
          <a:ln w="9525">
            <a:solidFill>
              <a:schemeClr val="tx1"/>
            </a:solidFill>
            <a:miter lim="800000"/>
            <a:headEnd/>
            <a:tailEnd/>
          </a:ln>
        </p:spPr>
      </p:pic>
      <p:sp>
        <p:nvSpPr>
          <p:cNvPr id="14337" name="Rectangle 1"/>
          <p:cNvSpPr>
            <a:spLocks noChangeArrowheads="1"/>
          </p:cNvSpPr>
          <p:nvPr/>
        </p:nvSpPr>
        <p:spPr bwMode="auto">
          <a:xfrm>
            <a:off x="0" y="476637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fr-FR" sz="2400" dirty="0">
                <a:solidFill>
                  <a:prstClr val="black"/>
                </a:solidFill>
                <a:sym typeface="Wingdings 3"/>
              </a:rPr>
              <a:t> </a:t>
            </a:r>
            <a:r>
              <a:rPr kumimoji="0" lang="fr-FR" sz="2400" b="1" i="1" u="sng"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Modèle quantique de la liaison covalente</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915816" y="5229200"/>
            <a:ext cx="5400600" cy="461665"/>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just"/>
            <a:r>
              <a:rPr lang="fr-FR" sz="2400" b="1" dirty="0" smtClean="0">
                <a:solidFill>
                  <a:prstClr val="black"/>
                </a:solidFill>
              </a:rPr>
              <a:t>= association de 2 e </a:t>
            </a:r>
            <a:r>
              <a:rPr lang="fr-FR" sz="2400" b="1" baseline="30000" dirty="0" smtClean="0">
                <a:solidFill>
                  <a:prstClr val="black"/>
                </a:solidFill>
              </a:rPr>
              <a:t>–</a:t>
            </a:r>
            <a:r>
              <a:rPr lang="fr-FR" sz="2400" b="1" dirty="0" smtClean="0">
                <a:solidFill>
                  <a:prstClr val="black"/>
                </a:solidFill>
              </a:rPr>
              <a:t> de valence </a:t>
            </a:r>
            <a:endParaRPr lang="fr-FR" sz="2000" dirty="0"/>
          </a:p>
        </p:txBody>
      </p:sp>
      <p:sp>
        <p:nvSpPr>
          <p:cNvPr id="13" name="Rectangle 12"/>
          <p:cNvSpPr/>
          <p:nvPr/>
        </p:nvSpPr>
        <p:spPr>
          <a:xfrm>
            <a:off x="2915816" y="5661248"/>
            <a:ext cx="5400600" cy="461665"/>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400" b="1" dirty="0" smtClean="0">
                <a:solidFill>
                  <a:prstClr val="black"/>
                </a:solidFill>
              </a:rPr>
              <a:t>= combinaison de 2 Orbitales Atomiques</a:t>
            </a:r>
            <a:endParaRPr lang="fr-FR" sz="2000" dirty="0"/>
          </a:p>
        </p:txBody>
      </p:sp>
      <p:sp>
        <p:nvSpPr>
          <p:cNvPr id="14" name="Rectangle 13"/>
          <p:cNvSpPr/>
          <p:nvPr/>
        </p:nvSpPr>
        <p:spPr>
          <a:xfrm>
            <a:off x="179512" y="5229200"/>
            <a:ext cx="3120153" cy="461665"/>
          </a:xfrm>
          <a:prstGeom prst="rect">
            <a:avLst/>
          </a:prstGeom>
        </p:spPr>
        <p:txBody>
          <a:bodyPr wrap="square">
            <a:spAutoFit/>
          </a:bodyPr>
          <a:lstStyle/>
          <a:p>
            <a:r>
              <a:rPr lang="fr-FR" sz="2400" dirty="0">
                <a:solidFill>
                  <a:prstClr val="black"/>
                </a:solidFill>
              </a:rPr>
              <a:t>Un </a:t>
            </a:r>
            <a:r>
              <a:rPr lang="fr-FR" sz="2400" b="1" dirty="0">
                <a:solidFill>
                  <a:prstClr val="black"/>
                </a:solidFill>
              </a:rPr>
              <a:t>DOUBLET </a:t>
            </a:r>
            <a:r>
              <a:rPr lang="fr-FR" sz="2400" b="1" dirty="0" smtClean="0">
                <a:solidFill>
                  <a:prstClr val="black"/>
                </a:solidFill>
              </a:rPr>
              <a:t>LIANT </a:t>
            </a:r>
            <a:endParaRPr lang="fr-FR" sz="2000" b="1" dirty="0"/>
          </a:p>
        </p:txBody>
      </p:sp>
      <p:sp>
        <p:nvSpPr>
          <p:cNvPr id="15" name="Rectangle 14"/>
          <p:cNvSpPr/>
          <p:nvPr/>
        </p:nvSpPr>
        <p:spPr>
          <a:xfrm>
            <a:off x="2915816" y="6097850"/>
            <a:ext cx="5400600" cy="461665"/>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400" b="1" dirty="0" smtClean="0">
                <a:solidFill>
                  <a:prstClr val="black"/>
                </a:solidFill>
              </a:rPr>
              <a:t>= formation d’Orbitales Moléculaires</a:t>
            </a:r>
            <a:endParaRPr lang="fr-FR" sz="2000" dirty="0"/>
          </a:p>
        </p:txBody>
      </p:sp>
      <p:pic>
        <p:nvPicPr>
          <p:cNvPr id="17" name="Image 16"/>
          <p:cNvPicPr/>
          <p:nvPr/>
        </p:nvPicPr>
        <p:blipFill>
          <a:blip r:embed="rId3" cstate="print"/>
          <a:srcRect t="27763" r="33932" b="63697"/>
          <a:stretch>
            <a:fillRect/>
          </a:stretch>
        </p:blipFill>
        <p:spPr bwMode="auto">
          <a:xfrm>
            <a:off x="2411760" y="4149080"/>
            <a:ext cx="5256584" cy="44043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4337"/>
                                        </p:tgtEl>
                                        <p:attrNameLst>
                                          <p:attrName>style.visibility</p:attrName>
                                        </p:attrNameLst>
                                      </p:cBhvr>
                                      <p:to>
                                        <p:strVal val="visible"/>
                                      </p:to>
                                    </p:set>
                                    <p:animEffect transition="in" filter="wipe(left)">
                                      <p:cBhvr>
                                        <p:cTn id="33" dur="500"/>
                                        <p:tgtEl>
                                          <p:spTgt spid="1433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2"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79512" y="416238"/>
            <a:ext cx="8856984" cy="159319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314511" y="404664"/>
            <a:ext cx="87484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Seules les </a:t>
            </a:r>
            <a:r>
              <a:rPr kumimoji="0" lang="fr-FR" sz="2000" b="1" i="0" u="sng" strike="noStrike" cap="none" normalizeH="0" baseline="0" dirty="0" smtClean="0">
                <a:ln>
                  <a:noFill/>
                </a:ln>
                <a:solidFill>
                  <a:srgbClr val="FF0000"/>
                </a:solidFill>
                <a:effectLst/>
                <a:latin typeface="Arial" pitchFamily="34" charset="0"/>
                <a:cs typeface="Arial" pitchFamily="34" charset="0"/>
              </a:rPr>
              <a:t>OA de valence proches en énergie</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et possédant des </a:t>
            </a:r>
            <a:r>
              <a:rPr kumimoji="0" lang="fr-FR" sz="2000" b="1" i="0" u="sng" strike="noStrike" cap="none" normalizeH="0" baseline="0" dirty="0" smtClean="0">
                <a:ln>
                  <a:noFill/>
                </a:ln>
                <a:solidFill>
                  <a:srgbClr val="FF0000"/>
                </a:solidFill>
                <a:effectLst/>
                <a:latin typeface="Arial" pitchFamily="34" charset="0"/>
                <a:cs typeface="Arial" pitchFamily="34" charset="0"/>
              </a:rPr>
              <a:t>éléments de symétrie communs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peuvent interagir</a:t>
            </a:r>
            <a:r>
              <a:rPr kumimoji="0" lang="fr-FR" sz="2000" b="0" i="0" u="none" strike="noStrike" cap="none" normalizeH="0" baseline="0" dirty="0" smtClean="0">
                <a:ln>
                  <a:noFill/>
                </a:ln>
                <a:solidFill>
                  <a:srgbClr val="002060"/>
                </a:solidFill>
                <a:effectLst/>
                <a:latin typeface="Arial" pitchFamily="34" charset="0"/>
                <a:cs typeface="Arial" pitchFamily="34" charset="0"/>
              </a:rPr>
              <a:t> : on parle de </a:t>
            </a:r>
            <a:r>
              <a:rPr kumimoji="0" lang="fr-FR" sz="2000" b="1" i="1" u="sng" strike="noStrike" cap="none" normalizeH="0" baseline="0" dirty="0" smtClean="0">
                <a:ln>
                  <a:noFill/>
                </a:ln>
                <a:solidFill>
                  <a:srgbClr val="002060"/>
                </a:solidFill>
                <a:effectLst/>
                <a:latin typeface="Arial" pitchFamily="34" charset="0"/>
                <a:cs typeface="Arial" pitchFamily="34" charset="0"/>
              </a:rPr>
              <a:t>RECOUVREMENT des OA</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1" name="Text Box 3"/>
          <p:cNvSpPr txBox="1">
            <a:spLocks noChangeArrowheads="1"/>
          </p:cNvSpPr>
          <p:nvPr/>
        </p:nvSpPr>
        <p:spPr bwMode="auto">
          <a:xfrm>
            <a:off x="413350" y="1375493"/>
            <a:ext cx="8446963" cy="55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Principe de recouvrement maximum</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plus le recouvrement entre les OA de valence est important, plus la liaison est forte.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9" name="Rectangle 11"/>
          <p:cNvSpPr>
            <a:spLocks noChangeArrowheads="1"/>
          </p:cNvSpPr>
          <p:nvPr/>
        </p:nvSpPr>
        <p:spPr bwMode="auto">
          <a:xfrm>
            <a:off x="0" y="3019781"/>
            <a:ext cx="9144000"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fr-FR" sz="2400" b="1" i="0" u="none" strike="noStrike" cap="none" normalizeH="0" baseline="0" dirty="0" smtClean="0">
                <a:ln>
                  <a:noFill/>
                </a:ln>
                <a:solidFill>
                  <a:schemeClr val="tx1"/>
                </a:solidFill>
                <a:effectLst/>
                <a:cs typeface="Arial" pitchFamily="34" charset="0"/>
                <a:sym typeface="Wingdings" pitchFamily="2" charset="2"/>
              </a:rPr>
              <a:t>2 C</a:t>
            </a:r>
            <a:r>
              <a:rPr kumimoji="0" lang="fr-FR" sz="2400" b="0" i="0" u="none" strike="noStrike" cap="none" normalizeH="0" baseline="0" dirty="0" smtClean="0">
                <a:ln>
                  <a:noFill/>
                </a:ln>
                <a:solidFill>
                  <a:schemeClr val="tx1"/>
                </a:solidFill>
                <a:effectLst/>
                <a:cs typeface="Arial" pitchFamily="34" charset="0"/>
                <a:sym typeface="Wingdings" pitchFamily="2" charset="2"/>
              </a:rPr>
              <a:t> qui se rencontrent = </a:t>
            </a:r>
            <a:r>
              <a:rPr kumimoji="0" lang="fr-FR" sz="2400" b="1" i="0" u="sng" strike="noStrike" cap="none" normalizeH="0" baseline="0" dirty="0" smtClean="0">
                <a:ln>
                  <a:noFill/>
                </a:ln>
                <a:solidFill>
                  <a:srgbClr val="006600"/>
                </a:solidFill>
                <a:effectLst/>
                <a:cs typeface="Arial" pitchFamily="34" charset="0"/>
                <a:sym typeface="Wingdings" pitchFamily="2" charset="2"/>
              </a:rPr>
              <a:t>5 combinaisons possibles</a:t>
            </a:r>
            <a:r>
              <a:rPr kumimoji="0" lang="fr-FR" sz="2400" b="0" i="0" u="none" strike="noStrike" cap="none" normalizeH="0" baseline="0" dirty="0" smtClean="0">
                <a:ln>
                  <a:noFill/>
                </a:ln>
                <a:solidFill>
                  <a:schemeClr val="tx1"/>
                </a:solidFill>
                <a:effectLst/>
                <a:cs typeface="Arial" pitchFamily="34" charset="0"/>
                <a:sym typeface="Wingdings" pitchFamily="2" charset="2"/>
              </a:rPr>
              <a:t> entre OA de valence</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22540" name="Text Box 12"/>
          <p:cNvSpPr txBox="1">
            <a:spLocks noChangeArrowheads="1"/>
          </p:cNvSpPr>
          <p:nvPr/>
        </p:nvSpPr>
        <p:spPr bwMode="auto">
          <a:xfrm>
            <a:off x="428587" y="2066754"/>
            <a:ext cx="2748285"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Arial" pitchFamily="34" charset="0"/>
                <a:cs typeface="Arial" pitchFamily="34" charset="0"/>
              </a:rPr>
              <a:t>[C] = 1s</a:t>
            </a:r>
            <a:r>
              <a:rPr kumimoji="0" lang="fr-FR" sz="2400" b="1" i="0" u="none" strike="noStrike" cap="none" normalizeH="0" baseline="30000" dirty="0" smtClean="0">
                <a:ln>
                  <a:noFill/>
                </a:ln>
                <a:effectLst/>
                <a:latin typeface="Arial" pitchFamily="34" charset="0"/>
                <a:cs typeface="Arial" pitchFamily="34" charset="0"/>
              </a:rPr>
              <a:t>2</a:t>
            </a:r>
            <a:r>
              <a:rPr kumimoji="0" lang="fr-FR" sz="2400" b="1" i="0" u="none" strike="noStrike" cap="none" normalizeH="0" baseline="0" dirty="0" smtClean="0">
                <a:ln>
                  <a:noFill/>
                </a:ln>
                <a:effectLst/>
                <a:latin typeface="Arial" pitchFamily="34" charset="0"/>
                <a:cs typeface="Arial" pitchFamily="34" charset="0"/>
              </a:rPr>
              <a:t> 2s</a:t>
            </a:r>
            <a:r>
              <a:rPr kumimoji="0" lang="fr-FR" sz="2400" b="1" i="0" u="none" strike="noStrike" cap="none" normalizeH="0" baseline="30000" dirty="0" smtClean="0">
                <a:ln>
                  <a:noFill/>
                </a:ln>
                <a:solidFill>
                  <a:srgbClr val="FF0000"/>
                </a:solidFill>
                <a:effectLst/>
                <a:latin typeface="Arial" pitchFamily="34" charset="0"/>
                <a:cs typeface="Arial" pitchFamily="34" charset="0"/>
              </a:rPr>
              <a:t>2</a:t>
            </a:r>
            <a:r>
              <a:rPr kumimoji="0" lang="fr-FR" sz="2400" b="1" i="0" u="none" strike="noStrike" cap="none" normalizeH="0" baseline="0" dirty="0" smtClean="0">
                <a:ln>
                  <a:noFill/>
                </a:ln>
                <a:effectLst/>
                <a:latin typeface="Arial" pitchFamily="34" charset="0"/>
                <a:cs typeface="Arial" pitchFamily="34" charset="0"/>
              </a:rPr>
              <a:t> 2p</a:t>
            </a:r>
            <a:r>
              <a:rPr kumimoji="0" lang="fr-FR" sz="2400" b="1" i="0" u="none" strike="noStrike" cap="none" normalizeH="0" baseline="30000" dirty="0" smtClean="0">
                <a:ln>
                  <a:noFill/>
                </a:ln>
                <a:solidFill>
                  <a:srgbClr val="FF0000"/>
                </a:solidFill>
                <a:effectLst/>
                <a:latin typeface="Arial" pitchFamily="34" charset="0"/>
                <a:cs typeface="Arial" pitchFamily="34" charset="0"/>
              </a:rPr>
              <a:t>2</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541" name="Text Box 13"/>
          <p:cNvSpPr txBox="1">
            <a:spLocks noChangeArrowheads="1"/>
          </p:cNvSpPr>
          <p:nvPr/>
        </p:nvSpPr>
        <p:spPr bwMode="auto">
          <a:xfrm>
            <a:off x="2898893" y="2116728"/>
            <a:ext cx="6624736" cy="875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pPr>
            <a:r>
              <a:rPr kumimoji="0" lang="fr-FR" sz="2000" i="0" strike="noStrike" cap="none" normalizeH="0" dirty="0" smtClean="0">
                <a:ln>
                  <a:noFill/>
                </a:ln>
                <a:effectLst/>
                <a:latin typeface="Arial" pitchFamily="34" charset="0"/>
                <a:cs typeface="Arial" pitchFamily="34" charset="0"/>
                <a:sym typeface="Wingdings 3"/>
              </a:rPr>
              <a:t>donc </a:t>
            </a:r>
            <a:r>
              <a:rPr kumimoji="0" lang="fr-FR" sz="2000" b="1" i="0" u="sng" strike="noStrike" cap="none" normalizeH="0" dirty="0" smtClean="0">
                <a:ln>
                  <a:noFill/>
                </a:ln>
                <a:effectLst/>
                <a:latin typeface="Arial" pitchFamily="34" charset="0"/>
                <a:cs typeface="Arial" pitchFamily="34" charset="0"/>
              </a:rPr>
              <a:t>4 OA de valence pour le carbone</a:t>
            </a:r>
            <a:r>
              <a:rPr kumimoji="0" lang="fr-FR" sz="2000" b="1" i="0" u="none" strike="noStrike" cap="none" normalizeH="0" dirty="0" smtClean="0">
                <a:ln>
                  <a:noFill/>
                </a:ln>
                <a:effectLst/>
                <a:latin typeface="Arial" pitchFamily="34" charset="0"/>
                <a:cs typeface="Arial" pitchFamily="34" charset="0"/>
              </a:rPr>
              <a:t> </a:t>
            </a:r>
            <a:r>
              <a:rPr kumimoji="0" lang="fr-FR" sz="2000" i="0" u="none" strike="noStrike" cap="none" normalizeH="0" dirty="0" smtClean="0">
                <a:ln>
                  <a:noFill/>
                </a:ln>
                <a:effectLst/>
                <a:latin typeface="Arial" pitchFamily="34" charset="0"/>
                <a:cs typeface="Arial" pitchFamily="34" charset="0"/>
              </a:rPr>
              <a:t>: </a:t>
            </a:r>
          </a:p>
          <a:p>
            <a:pPr lvl="0" algn="ctr" fontAlgn="base">
              <a:spcBef>
                <a:spcPct val="0"/>
              </a:spcBef>
            </a:pPr>
            <a:r>
              <a:rPr kumimoji="0" lang="fr-FR" sz="2000" i="0" u="none" strike="noStrike" cap="none" normalizeH="0" dirty="0" smtClean="0">
                <a:ln>
                  <a:noFill/>
                </a:ln>
                <a:effectLst/>
                <a:latin typeface="Arial" pitchFamily="34" charset="0"/>
                <a:cs typeface="Arial" pitchFamily="34" charset="0"/>
              </a:rPr>
              <a:t>l’</a:t>
            </a:r>
            <a:r>
              <a:rPr kumimoji="0" lang="fr-FR" sz="2000" i="0" u="none" strike="noStrike" cap="none" normalizeH="0" baseline="0" dirty="0" smtClean="0">
                <a:ln>
                  <a:noFill/>
                </a:ln>
                <a:effectLst/>
                <a:latin typeface="Arial" pitchFamily="34" charset="0"/>
                <a:cs typeface="Arial" pitchFamily="34" charset="0"/>
              </a:rPr>
              <a:t>orbitale </a:t>
            </a:r>
            <a:r>
              <a:rPr kumimoji="0" lang="fr-FR" sz="2000" b="1" i="0" u="none" strike="noStrike" cap="none" normalizeH="0" baseline="0" dirty="0" smtClean="0">
                <a:ln>
                  <a:noFill/>
                </a:ln>
                <a:solidFill>
                  <a:srgbClr val="FF0000"/>
                </a:solidFill>
                <a:effectLst/>
                <a:latin typeface="Arial" pitchFamily="34" charset="0"/>
                <a:cs typeface="Arial" pitchFamily="34" charset="0"/>
              </a:rPr>
              <a:t>2s</a:t>
            </a:r>
            <a:r>
              <a:rPr kumimoji="0" lang="fr-FR" sz="2000" b="1" i="0" u="none" strike="noStrike" cap="none" normalizeH="0" baseline="0" dirty="0" smtClean="0">
                <a:ln>
                  <a:noFill/>
                </a:ln>
                <a:effectLst/>
                <a:latin typeface="Arial" pitchFamily="34" charset="0"/>
                <a:cs typeface="Arial" pitchFamily="34" charset="0"/>
              </a:rPr>
              <a:t> </a:t>
            </a:r>
            <a:r>
              <a:rPr kumimoji="0" lang="fr-FR" sz="2000" i="0" u="none" strike="noStrike" cap="none" normalizeH="0" baseline="0" dirty="0" smtClean="0">
                <a:ln>
                  <a:noFill/>
                </a:ln>
                <a:effectLst/>
                <a:latin typeface="Arial" pitchFamily="34" charset="0"/>
                <a:cs typeface="Arial" pitchFamily="34" charset="0"/>
              </a:rPr>
              <a:t>+ les 3 orbitales</a:t>
            </a:r>
            <a:r>
              <a:rPr kumimoji="0" lang="fr-FR" sz="2000" b="1" i="0" u="none" strike="noStrike" cap="none" normalizeH="0" baseline="0" dirty="0" smtClean="0">
                <a:ln>
                  <a:noFill/>
                </a:ln>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2p</a:t>
            </a:r>
            <a:r>
              <a:rPr kumimoji="0" lang="fr-FR" sz="2800" b="1" i="0" u="none" strike="noStrike" cap="none" normalizeH="0" baseline="0" dirty="0" smtClean="0">
                <a:ln>
                  <a:noFill/>
                </a:ln>
                <a:effectLst/>
                <a:latin typeface="Arial" pitchFamily="34" charset="0"/>
                <a:cs typeface="Arial" pitchFamily="34" charset="0"/>
              </a:rPr>
              <a:t> </a:t>
            </a:r>
            <a:r>
              <a:rPr kumimoji="0" lang="fr-FR" sz="2000" b="1" i="0" u="none" strike="noStrike" cap="none" normalizeH="0" baseline="0" dirty="0" smtClean="0">
                <a:ln>
                  <a:noFill/>
                </a:ln>
                <a:effectLst/>
                <a:latin typeface="Arial" pitchFamily="34" charset="0"/>
                <a:cs typeface="Arial" pitchFamily="34" charset="0"/>
              </a:rPr>
              <a:t>(2p</a:t>
            </a:r>
            <a:r>
              <a:rPr kumimoji="0" lang="fr-FR" sz="2000" b="1" i="0" u="none" strike="noStrike" cap="none" normalizeH="0" baseline="-25000" dirty="0" smtClean="0">
                <a:ln>
                  <a:noFill/>
                </a:ln>
                <a:effectLst/>
                <a:latin typeface="Arial" pitchFamily="34" charset="0"/>
                <a:cs typeface="Arial" pitchFamily="34" charset="0"/>
              </a:rPr>
              <a:t>x</a:t>
            </a:r>
            <a:r>
              <a:rPr kumimoji="0" lang="fr-FR" sz="2000" b="1" i="0" u="none" strike="noStrike" cap="none" normalizeH="0" baseline="0" dirty="0" smtClean="0">
                <a:ln>
                  <a:noFill/>
                </a:ln>
                <a:effectLst/>
                <a:latin typeface="Arial" pitchFamily="34" charset="0"/>
                <a:cs typeface="Arial" pitchFamily="34" charset="0"/>
              </a:rPr>
              <a:t>, 2p</a:t>
            </a:r>
            <a:r>
              <a:rPr kumimoji="0" lang="fr-FR" sz="2000" b="1" i="0" u="none" strike="noStrike" cap="none" normalizeH="0" baseline="-25000" dirty="0" smtClean="0">
                <a:ln>
                  <a:noFill/>
                </a:ln>
                <a:effectLst/>
                <a:latin typeface="Arial" pitchFamily="34" charset="0"/>
                <a:cs typeface="Arial" pitchFamily="34" charset="0"/>
              </a:rPr>
              <a:t>y</a:t>
            </a:r>
            <a:r>
              <a:rPr kumimoji="0" lang="fr-FR" sz="2000" b="1" i="0" u="none" strike="noStrike" cap="none" normalizeH="0" baseline="0" dirty="0" smtClean="0">
                <a:ln>
                  <a:noFill/>
                </a:ln>
                <a:effectLst/>
                <a:latin typeface="Arial" pitchFamily="34" charset="0"/>
                <a:cs typeface="Arial" pitchFamily="34" charset="0"/>
              </a:rPr>
              <a:t>,</a:t>
            </a:r>
            <a:r>
              <a:rPr kumimoji="0" lang="fr-FR" sz="2000" b="1" i="0" u="none" strike="noStrike" cap="none" normalizeH="0" dirty="0" smtClean="0">
                <a:ln>
                  <a:noFill/>
                </a:ln>
                <a:effectLst/>
                <a:latin typeface="Arial" pitchFamily="34" charset="0"/>
                <a:cs typeface="Arial" pitchFamily="34" charset="0"/>
              </a:rPr>
              <a:t> 2p</a:t>
            </a:r>
            <a:r>
              <a:rPr kumimoji="0" lang="fr-FR" sz="2000" b="1" i="0" u="none" strike="noStrike" cap="none" normalizeH="0" baseline="-25000" dirty="0" smtClean="0">
                <a:ln>
                  <a:noFill/>
                </a:ln>
                <a:effectLst/>
                <a:latin typeface="Arial" pitchFamily="34" charset="0"/>
                <a:cs typeface="Arial" pitchFamily="34" charset="0"/>
              </a:rPr>
              <a:t>z</a:t>
            </a:r>
            <a:r>
              <a:rPr kumimoji="0" lang="fr-FR" sz="2000" b="1" i="0" u="none" strike="noStrike" cap="none" normalizeH="0" dirty="0" smtClean="0">
                <a:ln>
                  <a:noFill/>
                </a:ln>
                <a:effectLst/>
                <a:latin typeface="Arial" pitchFamily="34" charset="0"/>
                <a:cs typeface="Arial" pitchFamily="34" charset="0"/>
              </a:rPr>
              <a:t>)</a:t>
            </a:r>
            <a:endParaRPr kumimoji="0" lang="fr-FR" sz="2800" b="1" i="0" u="none" strike="noStrike" cap="none" normalizeH="0" baseline="0" dirty="0" smtClean="0">
              <a:ln>
                <a:noFill/>
              </a:ln>
              <a:effectLst/>
              <a:latin typeface="Arial" pitchFamily="34" charset="0"/>
              <a:cs typeface="Arial" pitchFamily="34" charset="0"/>
            </a:endParaRPr>
          </a:p>
        </p:txBody>
      </p:sp>
      <p:sp>
        <p:nvSpPr>
          <p:cNvPr id="30"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fr-FR" sz="2400" dirty="0">
                <a:solidFill>
                  <a:prstClr val="black"/>
                </a:solidFill>
                <a:sym typeface="Wingdings 3"/>
              </a:rPr>
              <a:t> </a:t>
            </a:r>
            <a:r>
              <a:rPr kumimoji="0" lang="fr-FR" sz="2400" b="1" i="1" u="sng"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Modèle quantique de la liaison covalente</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 name="Groupe 23"/>
          <p:cNvGrpSpPr/>
          <p:nvPr/>
        </p:nvGrpSpPr>
        <p:grpSpPr>
          <a:xfrm>
            <a:off x="251520" y="3672964"/>
            <a:ext cx="1869438" cy="1193671"/>
            <a:chOff x="251520" y="3672964"/>
            <a:chExt cx="1869438" cy="1193671"/>
          </a:xfrm>
        </p:grpSpPr>
        <p:sp>
          <p:nvSpPr>
            <p:cNvPr id="52" name="Rectangle 51"/>
            <p:cNvSpPr/>
            <p:nvPr/>
          </p:nvSpPr>
          <p:spPr>
            <a:xfrm>
              <a:off x="539552" y="367296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4105012"/>
              <a:ext cx="1869438" cy="761623"/>
            </a:xfrm>
            <a:prstGeom prst="rect">
              <a:avLst/>
            </a:prstGeom>
            <a:noFill/>
            <a:ln w="9525">
              <a:noFill/>
              <a:miter lim="800000"/>
              <a:headEnd/>
              <a:tailEnd/>
            </a:ln>
          </p:spPr>
        </p:pic>
      </p:grpSp>
      <p:grpSp>
        <p:nvGrpSpPr>
          <p:cNvPr id="25" name="Groupe 24"/>
          <p:cNvGrpSpPr/>
          <p:nvPr/>
        </p:nvGrpSpPr>
        <p:grpSpPr>
          <a:xfrm>
            <a:off x="2483768" y="3672964"/>
            <a:ext cx="2596442" cy="1193671"/>
            <a:chOff x="2483768" y="3672964"/>
            <a:chExt cx="2596442" cy="1193671"/>
          </a:xfrm>
        </p:grpSpPr>
        <p:sp>
          <p:nvSpPr>
            <p:cNvPr id="42" name="Rectangle 41"/>
            <p:cNvSpPr/>
            <p:nvPr/>
          </p:nvSpPr>
          <p:spPr>
            <a:xfrm>
              <a:off x="3203848" y="367296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34" name="Picture 1"/>
            <p:cNvPicPr>
              <a:picLocks noChangeAspect="1" noChangeArrowheads="1"/>
            </p:cNvPicPr>
            <p:nvPr/>
          </p:nvPicPr>
          <p:blipFill>
            <a:blip r:embed="rId2" cstate="print"/>
            <a:srcRect l="39162" t="54599" r="25400" b="26921"/>
            <a:stretch>
              <a:fillRect/>
            </a:stretch>
          </p:blipFill>
          <p:spPr bwMode="auto">
            <a:xfrm>
              <a:off x="2483768" y="4105012"/>
              <a:ext cx="2596442" cy="761623"/>
            </a:xfrm>
            <a:prstGeom prst="rect">
              <a:avLst/>
            </a:prstGeom>
            <a:noFill/>
            <a:ln w="9525">
              <a:noFill/>
              <a:miter lim="800000"/>
              <a:headEnd/>
              <a:tailEnd/>
            </a:ln>
          </p:spPr>
        </p:pic>
      </p:grpSp>
      <p:grpSp>
        <p:nvGrpSpPr>
          <p:cNvPr id="26" name="Groupe 25"/>
          <p:cNvGrpSpPr/>
          <p:nvPr/>
        </p:nvGrpSpPr>
        <p:grpSpPr>
          <a:xfrm>
            <a:off x="683568" y="5069056"/>
            <a:ext cx="3582847" cy="1152128"/>
            <a:chOff x="683568" y="5069056"/>
            <a:chExt cx="3582847" cy="1152128"/>
          </a:xfrm>
        </p:grpSpPr>
        <p:sp>
          <p:nvSpPr>
            <p:cNvPr id="53" name="Rectangle 52"/>
            <p:cNvSpPr/>
            <p:nvPr/>
          </p:nvSpPr>
          <p:spPr>
            <a:xfrm>
              <a:off x="1835696" y="506905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pic>
          <p:nvPicPr>
            <p:cNvPr id="84994" name="Picture 2"/>
            <p:cNvPicPr>
              <a:picLocks noChangeAspect="1" noChangeArrowheads="1"/>
            </p:cNvPicPr>
            <p:nvPr/>
          </p:nvPicPr>
          <p:blipFill>
            <a:blip r:embed="rId3" cstate="print"/>
            <a:srcRect l="11100" t="55439" r="40000" b="26921"/>
            <a:stretch>
              <a:fillRect/>
            </a:stretch>
          </p:blipFill>
          <p:spPr bwMode="auto">
            <a:xfrm>
              <a:off x="683568" y="5494180"/>
              <a:ext cx="3582847" cy="727004"/>
            </a:xfrm>
            <a:prstGeom prst="rect">
              <a:avLst/>
            </a:prstGeom>
            <a:noFill/>
            <a:ln w="9525">
              <a:noFill/>
              <a:miter lim="800000"/>
              <a:headEnd/>
              <a:tailEnd/>
            </a:ln>
          </p:spPr>
        </p:pic>
      </p:grpSp>
      <p:grpSp>
        <p:nvGrpSpPr>
          <p:cNvPr id="28" name="Groupe 27"/>
          <p:cNvGrpSpPr/>
          <p:nvPr/>
        </p:nvGrpSpPr>
        <p:grpSpPr>
          <a:xfrm>
            <a:off x="7308304" y="3706810"/>
            <a:ext cx="1512168" cy="2376264"/>
            <a:chOff x="7308304" y="3706810"/>
            <a:chExt cx="1512168" cy="2376264"/>
          </a:xfrm>
        </p:grpSpPr>
        <p:pic>
          <p:nvPicPr>
            <p:cNvPr id="36" name="Picture 4"/>
            <p:cNvPicPr>
              <a:picLocks noChangeAspect="1" noChangeArrowheads="1"/>
            </p:cNvPicPr>
            <p:nvPr/>
          </p:nvPicPr>
          <p:blipFill>
            <a:blip r:embed="rId4" cstate="print"/>
            <a:srcRect l="66148" t="42319" r="13535" b="14002"/>
            <a:stretch>
              <a:fillRect/>
            </a:stretch>
          </p:blipFill>
          <p:spPr bwMode="auto">
            <a:xfrm>
              <a:off x="7308304" y="4282874"/>
              <a:ext cx="1488627" cy="1800200"/>
            </a:xfrm>
            <a:prstGeom prst="rect">
              <a:avLst/>
            </a:prstGeom>
            <a:noFill/>
            <a:ln w="9525">
              <a:noFill/>
              <a:miter lim="800000"/>
              <a:headEnd/>
              <a:tailEnd/>
            </a:ln>
          </p:spPr>
        </p:pic>
        <p:sp>
          <p:nvSpPr>
            <p:cNvPr id="41" name="Rectangle 40"/>
            <p:cNvSpPr/>
            <p:nvPr/>
          </p:nvSpPr>
          <p:spPr>
            <a:xfrm>
              <a:off x="7668344" y="3706810"/>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grpSp>
      <p:grpSp>
        <p:nvGrpSpPr>
          <p:cNvPr id="27" name="Groupe 26"/>
          <p:cNvGrpSpPr/>
          <p:nvPr/>
        </p:nvGrpSpPr>
        <p:grpSpPr>
          <a:xfrm>
            <a:off x="6084168" y="3650930"/>
            <a:ext cx="1152128" cy="2527693"/>
            <a:chOff x="6084168" y="3650930"/>
            <a:chExt cx="1152128" cy="2527693"/>
          </a:xfrm>
        </p:grpSpPr>
        <p:pic>
          <p:nvPicPr>
            <p:cNvPr id="84996" name="Picture 4"/>
            <p:cNvPicPr>
              <a:picLocks noChangeAspect="1" noChangeArrowheads="1"/>
            </p:cNvPicPr>
            <p:nvPr/>
          </p:nvPicPr>
          <p:blipFill>
            <a:blip r:embed="rId4" cstate="print"/>
            <a:srcRect l="51974" t="30240" r="37159" b="18521"/>
            <a:stretch>
              <a:fillRect/>
            </a:stretch>
          </p:blipFill>
          <p:spPr bwMode="auto">
            <a:xfrm>
              <a:off x="6300192" y="4066850"/>
              <a:ext cx="796242" cy="2111773"/>
            </a:xfrm>
            <a:prstGeom prst="rect">
              <a:avLst/>
            </a:prstGeom>
            <a:noFill/>
            <a:ln w="9525">
              <a:noFill/>
              <a:miter lim="800000"/>
              <a:headEnd/>
              <a:tailEnd/>
            </a:ln>
          </p:spPr>
        </p:pic>
        <p:sp>
          <p:nvSpPr>
            <p:cNvPr id="43" name="Rectangle 42"/>
            <p:cNvSpPr/>
            <p:nvPr/>
          </p:nvSpPr>
          <p:spPr>
            <a:xfrm>
              <a:off x="6084168" y="3650930"/>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grpSp>
      <p:sp>
        <p:nvSpPr>
          <p:cNvPr id="44" name="Rectangle 43"/>
          <p:cNvSpPr/>
          <p:nvPr/>
        </p:nvSpPr>
        <p:spPr>
          <a:xfrm>
            <a:off x="716619" y="623052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357301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p:nvPr/>
        </p:nvPicPr>
        <p:blipFill>
          <a:blip r:embed="rId5" cstate="print">
            <a:clrChange>
              <a:clrFrom>
                <a:srgbClr val="FFFFFF"/>
              </a:clrFrom>
              <a:clrTo>
                <a:srgbClr val="FFFFFF">
                  <a:alpha val="0"/>
                </a:srgbClr>
              </a:clrTo>
            </a:clrChange>
          </a:blip>
          <a:srcRect l="24521" t="34066" r="53100" b="27198"/>
          <a:stretch>
            <a:fillRect/>
          </a:stretch>
        </p:blipFill>
        <p:spPr bwMode="auto">
          <a:xfrm>
            <a:off x="4788024" y="4941168"/>
            <a:ext cx="1296144" cy="1230458"/>
          </a:xfrm>
          <a:prstGeom prst="rect">
            <a:avLst/>
          </a:prstGeom>
          <a:noFill/>
          <a:ln w="9525">
            <a:noFill/>
            <a:miter lim="800000"/>
            <a:headEnd/>
            <a:tailEnd/>
          </a:ln>
        </p:spPr>
      </p:pic>
      <p:sp>
        <p:nvSpPr>
          <p:cNvPr id="46" name="Rectangle à coins arrondis 45"/>
          <p:cNvSpPr/>
          <p:nvPr/>
        </p:nvSpPr>
        <p:spPr>
          <a:xfrm>
            <a:off x="5796136" y="3573016"/>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6232201"/>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left)">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40"/>
                                        </p:tgtEl>
                                        <p:attrNameLst>
                                          <p:attrName>style.visibility</p:attrName>
                                        </p:attrNameLst>
                                      </p:cBhvr>
                                      <p:to>
                                        <p:strVal val="visible"/>
                                      </p:to>
                                    </p:set>
                                    <p:animEffect transition="in" filter="wipe(left)">
                                      <p:cBhvr>
                                        <p:cTn id="17" dur="500"/>
                                        <p:tgtEl>
                                          <p:spTgt spid="2254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2541"/>
                                        </p:tgtEl>
                                        <p:attrNameLst>
                                          <p:attrName>style.visibility</p:attrName>
                                        </p:attrNameLst>
                                      </p:cBhvr>
                                      <p:to>
                                        <p:strVal val="visible"/>
                                      </p:to>
                                    </p:set>
                                    <p:animEffect transition="in" filter="wipe(left)">
                                      <p:cBhvr>
                                        <p:cTn id="21" dur="500"/>
                                        <p:tgtEl>
                                          <p:spTgt spid="22541"/>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2539"/>
                                        </p:tgtEl>
                                        <p:attrNameLst>
                                          <p:attrName>style.visibility</p:attrName>
                                        </p:attrNameLst>
                                      </p:cBhvr>
                                      <p:to>
                                        <p:strVal val="visible"/>
                                      </p:to>
                                    </p:set>
                                    <p:anim calcmode="lin" valueType="num">
                                      <p:cBhvr additive="base">
                                        <p:cTn id="25" dur="500" fill="hold"/>
                                        <p:tgtEl>
                                          <p:spTgt spid="22539"/>
                                        </p:tgtEl>
                                        <p:attrNameLst>
                                          <p:attrName>ppt_x</p:attrName>
                                        </p:attrNameLst>
                                      </p:cBhvr>
                                      <p:tavLst>
                                        <p:tav tm="0">
                                          <p:val>
                                            <p:strVal val="1+#ppt_w/2"/>
                                          </p:val>
                                        </p:tav>
                                        <p:tav tm="100000">
                                          <p:val>
                                            <p:strVal val="#ppt_x"/>
                                          </p:val>
                                        </p:tav>
                                      </p:tavLst>
                                    </p:anim>
                                    <p:anim calcmode="lin" valueType="num">
                                      <p:cBhvr additive="base">
                                        <p:cTn id="26" dur="500" fill="hold"/>
                                        <p:tgtEl>
                                          <p:spTgt spid="2253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800" decel="100000"/>
                                        <p:tgtEl>
                                          <p:spTgt spid="24"/>
                                        </p:tgtEl>
                                      </p:cBhvr>
                                    </p:animEffect>
                                    <p:anim calcmode="lin" valueType="num">
                                      <p:cBhvr>
                                        <p:cTn id="31" dur="800" decel="100000" fill="hold"/>
                                        <p:tgtEl>
                                          <p:spTgt spid="24"/>
                                        </p:tgtEl>
                                        <p:attrNameLst>
                                          <p:attrName>style.rotation</p:attrName>
                                        </p:attrNameLst>
                                      </p:cBhvr>
                                      <p:tavLst>
                                        <p:tav tm="0">
                                          <p:val>
                                            <p:fltVal val="-90"/>
                                          </p:val>
                                        </p:tav>
                                        <p:tav tm="100000">
                                          <p:val>
                                            <p:fltVal val="0"/>
                                          </p:val>
                                        </p:tav>
                                      </p:tavLst>
                                    </p:anim>
                                    <p:anim calcmode="lin" valueType="num">
                                      <p:cBhvr>
                                        <p:cTn id="32" dur="800" decel="100000" fill="hold"/>
                                        <p:tgtEl>
                                          <p:spTgt spid="24"/>
                                        </p:tgtEl>
                                        <p:attrNameLst>
                                          <p:attrName>ppt_x</p:attrName>
                                        </p:attrNameLst>
                                      </p:cBhvr>
                                      <p:tavLst>
                                        <p:tav tm="0">
                                          <p:val>
                                            <p:strVal val="#ppt_x+0.4"/>
                                          </p:val>
                                        </p:tav>
                                        <p:tav tm="100000">
                                          <p:val>
                                            <p:strVal val="#ppt_x-0.05"/>
                                          </p:val>
                                        </p:tav>
                                      </p:tavLst>
                                    </p:anim>
                                    <p:anim calcmode="lin" valueType="num">
                                      <p:cBhvr>
                                        <p:cTn id="33" dur="800" decel="100000" fill="hold"/>
                                        <p:tgtEl>
                                          <p:spTgt spid="2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800" decel="100000"/>
                                        <p:tgtEl>
                                          <p:spTgt spid="25"/>
                                        </p:tgtEl>
                                      </p:cBhvr>
                                    </p:animEffect>
                                    <p:anim calcmode="lin" valueType="num">
                                      <p:cBhvr>
                                        <p:cTn id="40" dur="800" decel="100000" fill="hold"/>
                                        <p:tgtEl>
                                          <p:spTgt spid="25"/>
                                        </p:tgtEl>
                                        <p:attrNameLst>
                                          <p:attrName>style.rotation</p:attrName>
                                        </p:attrNameLst>
                                      </p:cBhvr>
                                      <p:tavLst>
                                        <p:tav tm="0">
                                          <p:val>
                                            <p:fltVal val="-90"/>
                                          </p:val>
                                        </p:tav>
                                        <p:tav tm="100000">
                                          <p:val>
                                            <p:fltVal val="0"/>
                                          </p:val>
                                        </p:tav>
                                      </p:tavLst>
                                    </p:anim>
                                    <p:anim calcmode="lin" valueType="num">
                                      <p:cBhvr>
                                        <p:cTn id="41" dur="800" decel="100000" fill="hold"/>
                                        <p:tgtEl>
                                          <p:spTgt spid="25"/>
                                        </p:tgtEl>
                                        <p:attrNameLst>
                                          <p:attrName>ppt_x</p:attrName>
                                        </p:attrNameLst>
                                      </p:cBhvr>
                                      <p:tavLst>
                                        <p:tav tm="0">
                                          <p:val>
                                            <p:strVal val="#ppt_x+0.4"/>
                                          </p:val>
                                        </p:tav>
                                        <p:tav tm="100000">
                                          <p:val>
                                            <p:strVal val="#ppt_x-0.05"/>
                                          </p:val>
                                        </p:tav>
                                      </p:tavLst>
                                    </p:anim>
                                    <p:anim calcmode="lin" valueType="num">
                                      <p:cBhvr>
                                        <p:cTn id="42" dur="800" decel="100000" fill="hold"/>
                                        <p:tgtEl>
                                          <p:spTgt spid="2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800" decel="100000"/>
                                        <p:tgtEl>
                                          <p:spTgt spid="26"/>
                                        </p:tgtEl>
                                      </p:cBhvr>
                                    </p:animEffect>
                                    <p:anim calcmode="lin" valueType="num">
                                      <p:cBhvr>
                                        <p:cTn id="49" dur="800" decel="100000" fill="hold"/>
                                        <p:tgtEl>
                                          <p:spTgt spid="26"/>
                                        </p:tgtEl>
                                        <p:attrNameLst>
                                          <p:attrName>style.rotation</p:attrName>
                                        </p:attrNameLst>
                                      </p:cBhvr>
                                      <p:tavLst>
                                        <p:tav tm="0">
                                          <p:val>
                                            <p:fltVal val="-90"/>
                                          </p:val>
                                        </p:tav>
                                        <p:tav tm="100000">
                                          <p:val>
                                            <p:fltVal val="0"/>
                                          </p:val>
                                        </p:tav>
                                      </p:tavLst>
                                    </p:anim>
                                    <p:anim calcmode="lin" valueType="num">
                                      <p:cBhvr>
                                        <p:cTn id="50" dur="800" decel="100000" fill="hold"/>
                                        <p:tgtEl>
                                          <p:spTgt spid="26"/>
                                        </p:tgtEl>
                                        <p:attrNameLst>
                                          <p:attrName>ppt_x</p:attrName>
                                        </p:attrNameLst>
                                      </p:cBhvr>
                                      <p:tavLst>
                                        <p:tav tm="0">
                                          <p:val>
                                            <p:strVal val="#ppt_x+0.4"/>
                                          </p:val>
                                        </p:tav>
                                        <p:tav tm="100000">
                                          <p:val>
                                            <p:strVal val="#ppt_x-0.05"/>
                                          </p:val>
                                        </p:tav>
                                      </p:tavLst>
                                    </p:anim>
                                    <p:anim calcmode="lin" valueType="num">
                                      <p:cBhvr>
                                        <p:cTn id="51" dur="800" decel="100000" fill="hold"/>
                                        <p:tgtEl>
                                          <p:spTgt spid="2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2" presetClass="entr" presetSubtype="4"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3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800" decel="100000"/>
                                        <p:tgtEl>
                                          <p:spTgt spid="27"/>
                                        </p:tgtEl>
                                      </p:cBhvr>
                                    </p:animEffect>
                                    <p:anim calcmode="lin" valueType="num">
                                      <p:cBhvr>
                                        <p:cTn id="63" dur="800" decel="100000" fill="hold"/>
                                        <p:tgtEl>
                                          <p:spTgt spid="27"/>
                                        </p:tgtEl>
                                        <p:attrNameLst>
                                          <p:attrName>style.rotation</p:attrName>
                                        </p:attrNameLst>
                                      </p:cBhvr>
                                      <p:tavLst>
                                        <p:tav tm="0">
                                          <p:val>
                                            <p:fltVal val="-90"/>
                                          </p:val>
                                        </p:tav>
                                        <p:tav tm="100000">
                                          <p:val>
                                            <p:fltVal val="0"/>
                                          </p:val>
                                        </p:tav>
                                      </p:tavLst>
                                    </p:anim>
                                    <p:anim calcmode="lin" valueType="num">
                                      <p:cBhvr>
                                        <p:cTn id="64" dur="800" decel="100000" fill="hold"/>
                                        <p:tgtEl>
                                          <p:spTgt spid="27"/>
                                        </p:tgtEl>
                                        <p:attrNameLst>
                                          <p:attrName>ppt_x</p:attrName>
                                        </p:attrNameLst>
                                      </p:cBhvr>
                                      <p:tavLst>
                                        <p:tav tm="0">
                                          <p:val>
                                            <p:strVal val="#ppt_x+0.4"/>
                                          </p:val>
                                        </p:tav>
                                        <p:tav tm="100000">
                                          <p:val>
                                            <p:strVal val="#ppt_x-0.05"/>
                                          </p:val>
                                        </p:tav>
                                      </p:tavLst>
                                    </p:anim>
                                    <p:anim calcmode="lin" valueType="num">
                                      <p:cBhvr>
                                        <p:cTn id="65" dur="800" decel="100000" fill="hold"/>
                                        <p:tgtEl>
                                          <p:spTgt spid="27"/>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8" fill="hold">
                            <p:stCondLst>
                              <p:cond delay="6000"/>
                            </p:stCondLst>
                            <p:childTnLst>
                              <p:par>
                                <p:cTn id="69" presetID="3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800" decel="100000"/>
                                        <p:tgtEl>
                                          <p:spTgt spid="28"/>
                                        </p:tgtEl>
                                      </p:cBhvr>
                                    </p:animEffect>
                                    <p:anim calcmode="lin" valueType="num">
                                      <p:cBhvr>
                                        <p:cTn id="72" dur="800" decel="100000" fill="hold"/>
                                        <p:tgtEl>
                                          <p:spTgt spid="28"/>
                                        </p:tgtEl>
                                        <p:attrNameLst>
                                          <p:attrName>style.rotation</p:attrName>
                                        </p:attrNameLst>
                                      </p:cBhvr>
                                      <p:tavLst>
                                        <p:tav tm="0">
                                          <p:val>
                                            <p:fltVal val="-90"/>
                                          </p:val>
                                        </p:tav>
                                        <p:tav tm="100000">
                                          <p:val>
                                            <p:fltVal val="0"/>
                                          </p:val>
                                        </p:tav>
                                      </p:tavLst>
                                    </p:anim>
                                    <p:anim calcmode="lin" valueType="num">
                                      <p:cBhvr>
                                        <p:cTn id="73" dur="800" decel="100000" fill="hold"/>
                                        <p:tgtEl>
                                          <p:spTgt spid="28"/>
                                        </p:tgtEl>
                                        <p:attrNameLst>
                                          <p:attrName>ppt_x</p:attrName>
                                        </p:attrNameLst>
                                      </p:cBhvr>
                                      <p:tavLst>
                                        <p:tav tm="0">
                                          <p:val>
                                            <p:strVal val="#ppt_x+0.4"/>
                                          </p:val>
                                        </p:tav>
                                        <p:tav tm="100000">
                                          <p:val>
                                            <p:strVal val="#ppt_x-0.05"/>
                                          </p:val>
                                        </p:tav>
                                      </p:tavLst>
                                    </p:anim>
                                    <p:anim calcmode="lin" valueType="num">
                                      <p:cBhvr>
                                        <p:cTn id="74" dur="800" decel="100000" fill="hold"/>
                                        <p:tgtEl>
                                          <p:spTgt spid="2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2000"/>
                                        <p:tgtEl>
                                          <p:spTgt spid="45"/>
                                        </p:tgtEl>
                                      </p:cBhvr>
                                    </p:animEffect>
                                  </p:childTnLst>
                                </p:cTn>
                              </p:par>
                              <p:par>
                                <p:cTn id="82" presetID="1" presetClass="exit" presetSubtype="0" fill="hold" nodeType="withEffect">
                                  <p:stCondLst>
                                    <p:cond delay="0"/>
                                  </p:stCondLst>
                                  <p:childTnLst>
                                    <p:set>
                                      <p:cBhvr>
                                        <p:cTn id="83" dur="1" fill="hold">
                                          <p:stCondLst>
                                            <p:cond delay="0"/>
                                          </p:stCondLst>
                                        </p:cTn>
                                        <p:tgtEl>
                                          <p:spTgt spid="37"/>
                                        </p:tgtEl>
                                        <p:attrNameLst>
                                          <p:attrName>style.visibility</p:attrName>
                                        </p:attrNameLst>
                                      </p:cBhvr>
                                      <p:to>
                                        <p:strVal val="hidden"/>
                                      </p:to>
                                    </p:set>
                                  </p:childTnLst>
                                </p:cTn>
                              </p:par>
                            </p:childTnLst>
                          </p:cTn>
                        </p:par>
                        <p:par>
                          <p:cTn id="84" fill="hold">
                            <p:stCondLst>
                              <p:cond delay="2000"/>
                            </p:stCondLst>
                            <p:childTnLst>
                              <p:par>
                                <p:cTn id="85" presetID="22" presetClass="entr" presetSubtype="1"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up)">
                                      <p:cBhvr>
                                        <p:cTn id="87" dur="500"/>
                                        <p:tgtEl>
                                          <p:spTgt spid="44"/>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2000"/>
                                        <p:tgtEl>
                                          <p:spTgt spid="46"/>
                                        </p:tgtEl>
                                      </p:cBhvr>
                                    </p:animEffect>
                                  </p:childTnLst>
                                </p:cTn>
                              </p:par>
                            </p:childTnLst>
                          </p:cTn>
                        </p:par>
                        <p:par>
                          <p:cTn id="92" fill="hold">
                            <p:stCondLst>
                              <p:cond delay="450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9" grpId="0" animBg="1"/>
      <p:bldP spid="22540" grpId="0"/>
      <p:bldP spid="22541" grpId="0"/>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79512" y="34164"/>
            <a:ext cx="8856984" cy="159319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314511" y="22590"/>
            <a:ext cx="87484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Seules les </a:t>
            </a:r>
            <a:r>
              <a:rPr kumimoji="0" lang="fr-FR" sz="2000" b="1" i="0" u="sng" strike="noStrike" cap="none" normalizeH="0" baseline="0" dirty="0" smtClean="0">
                <a:ln>
                  <a:noFill/>
                </a:ln>
                <a:solidFill>
                  <a:srgbClr val="FF0000"/>
                </a:solidFill>
                <a:effectLst/>
                <a:latin typeface="Arial" pitchFamily="34" charset="0"/>
                <a:cs typeface="Arial" pitchFamily="34" charset="0"/>
              </a:rPr>
              <a:t>OA de valence proches en énergie</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et possédant des </a:t>
            </a:r>
            <a:r>
              <a:rPr kumimoji="0" lang="fr-FR" sz="2000" b="1" i="0" u="sng" strike="noStrike" cap="none" normalizeH="0" baseline="0" dirty="0" smtClean="0">
                <a:ln>
                  <a:noFill/>
                </a:ln>
                <a:solidFill>
                  <a:srgbClr val="FF0000"/>
                </a:solidFill>
                <a:effectLst/>
                <a:latin typeface="Arial" pitchFamily="34" charset="0"/>
                <a:cs typeface="Arial" pitchFamily="34" charset="0"/>
              </a:rPr>
              <a:t>éléments de symétrie communs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peuvent interagir</a:t>
            </a:r>
            <a:r>
              <a:rPr kumimoji="0" lang="fr-FR" sz="2000" b="0" i="0" u="none" strike="noStrike" cap="none" normalizeH="0" baseline="0" dirty="0" smtClean="0">
                <a:ln>
                  <a:noFill/>
                </a:ln>
                <a:solidFill>
                  <a:srgbClr val="002060"/>
                </a:solidFill>
                <a:effectLst/>
                <a:latin typeface="Arial" pitchFamily="34" charset="0"/>
                <a:cs typeface="Arial" pitchFamily="34" charset="0"/>
              </a:rPr>
              <a:t> : on parle de </a:t>
            </a:r>
            <a:r>
              <a:rPr kumimoji="0" lang="fr-FR" sz="2000" b="1" i="1" u="sng" strike="noStrike" cap="none" normalizeH="0" baseline="0" dirty="0" smtClean="0">
                <a:ln>
                  <a:noFill/>
                </a:ln>
                <a:solidFill>
                  <a:srgbClr val="002060"/>
                </a:solidFill>
                <a:effectLst/>
                <a:latin typeface="Arial" pitchFamily="34" charset="0"/>
                <a:cs typeface="Arial" pitchFamily="34" charset="0"/>
              </a:rPr>
              <a:t>RECOUVREMENT des OA</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1" name="Text Box 3"/>
          <p:cNvSpPr txBox="1">
            <a:spLocks noChangeArrowheads="1"/>
          </p:cNvSpPr>
          <p:nvPr/>
        </p:nvSpPr>
        <p:spPr bwMode="auto">
          <a:xfrm>
            <a:off x="413350" y="993419"/>
            <a:ext cx="8446963" cy="55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Principe de recouvrement maximum</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plus le recouvrement entre les OA de valence est important, plus la liaison est forte.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2" name="Rectangle 51"/>
          <p:cNvSpPr/>
          <p:nvPr/>
        </p:nvSpPr>
        <p:spPr>
          <a:xfrm>
            <a:off x="539552" y="1849935"/>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53" name="Rectangle 52"/>
          <p:cNvSpPr/>
          <p:nvPr/>
        </p:nvSpPr>
        <p:spPr>
          <a:xfrm>
            <a:off x="1835696" y="3246027"/>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42" name="Rectangle 41"/>
          <p:cNvSpPr/>
          <p:nvPr/>
        </p:nvSpPr>
        <p:spPr>
          <a:xfrm>
            <a:off x="3203848" y="1849935"/>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2281983"/>
            <a:ext cx="1869438" cy="761623"/>
          </a:xfrm>
          <a:prstGeom prst="rect">
            <a:avLst/>
          </a:prstGeom>
          <a:noFill/>
          <a:ln w="9525">
            <a:noFill/>
            <a:miter lim="800000"/>
            <a:headEnd/>
            <a:tailEnd/>
          </a:ln>
        </p:spPr>
      </p:pic>
      <p:pic>
        <p:nvPicPr>
          <p:cNvPr id="34" name="Picture 1"/>
          <p:cNvPicPr>
            <a:picLocks noChangeAspect="1" noChangeArrowheads="1"/>
          </p:cNvPicPr>
          <p:nvPr/>
        </p:nvPicPr>
        <p:blipFill>
          <a:blip r:embed="rId2" cstate="print"/>
          <a:srcRect l="39162" t="54599" r="25400" b="26921"/>
          <a:stretch>
            <a:fillRect/>
          </a:stretch>
        </p:blipFill>
        <p:spPr bwMode="auto">
          <a:xfrm>
            <a:off x="2483768" y="2281983"/>
            <a:ext cx="2596442" cy="761623"/>
          </a:xfrm>
          <a:prstGeom prst="rect">
            <a:avLst/>
          </a:prstGeom>
          <a:noFill/>
          <a:ln w="9525">
            <a:noFill/>
            <a:miter lim="800000"/>
            <a:headEnd/>
            <a:tailEnd/>
          </a:ln>
        </p:spPr>
      </p:pic>
      <p:pic>
        <p:nvPicPr>
          <p:cNvPr id="84994" name="Picture 2"/>
          <p:cNvPicPr>
            <a:picLocks noChangeAspect="1" noChangeArrowheads="1"/>
          </p:cNvPicPr>
          <p:nvPr/>
        </p:nvPicPr>
        <p:blipFill>
          <a:blip r:embed="rId3" cstate="print"/>
          <a:srcRect l="11100" t="55439" r="40000" b="26921"/>
          <a:stretch>
            <a:fillRect/>
          </a:stretch>
        </p:blipFill>
        <p:spPr bwMode="auto">
          <a:xfrm>
            <a:off x="683568" y="3671151"/>
            <a:ext cx="3582847" cy="727004"/>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l="51974" t="30240" r="37159" b="18521"/>
          <a:stretch>
            <a:fillRect/>
          </a:stretch>
        </p:blipFill>
        <p:spPr bwMode="auto">
          <a:xfrm>
            <a:off x="6300192" y="2228509"/>
            <a:ext cx="796242" cy="2111773"/>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l="66148" t="42319" r="13535" b="14002"/>
          <a:stretch>
            <a:fillRect/>
          </a:stretch>
        </p:blipFill>
        <p:spPr bwMode="auto">
          <a:xfrm>
            <a:off x="7308304" y="2444533"/>
            <a:ext cx="1488627" cy="1800200"/>
          </a:xfrm>
          <a:prstGeom prst="rect">
            <a:avLst/>
          </a:prstGeom>
          <a:noFill/>
          <a:ln w="9525">
            <a:noFill/>
            <a:miter lim="800000"/>
            <a:headEnd/>
            <a:tailEnd/>
          </a:ln>
        </p:spPr>
      </p:pic>
      <p:sp>
        <p:nvSpPr>
          <p:cNvPr id="41" name="Rectangle 40"/>
          <p:cNvSpPr/>
          <p:nvPr/>
        </p:nvSpPr>
        <p:spPr>
          <a:xfrm>
            <a:off x="7668344" y="1868469"/>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43" name="Rectangle 42"/>
          <p:cNvSpPr/>
          <p:nvPr/>
        </p:nvSpPr>
        <p:spPr>
          <a:xfrm>
            <a:off x="6084168" y="1812589"/>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44" name="Rectangle 43"/>
          <p:cNvSpPr/>
          <p:nvPr/>
        </p:nvSpPr>
        <p:spPr>
          <a:xfrm>
            <a:off x="716619" y="4407495"/>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1749987"/>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5796136" y="1734675"/>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4393860"/>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
        <p:nvSpPr>
          <p:cNvPr id="24" name="Text Box 1"/>
          <p:cNvSpPr txBox="1">
            <a:spLocks noChangeArrowheads="1"/>
          </p:cNvSpPr>
          <p:nvPr/>
        </p:nvSpPr>
        <p:spPr bwMode="auto">
          <a:xfrm>
            <a:off x="26764" y="5229200"/>
            <a:ext cx="9009732"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202662" y="5274356"/>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le même axe de symétrie</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7" name="Flèche vers le bas 26"/>
          <p:cNvSpPr/>
          <p:nvPr/>
        </p:nvSpPr>
        <p:spPr>
          <a:xfrm>
            <a:off x="2483768" y="4869160"/>
            <a:ext cx="288032"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1"/>
          <p:cNvPicPr>
            <a:picLocks noChangeAspect="1" noChangeArrowheads="1"/>
          </p:cNvPicPr>
          <p:nvPr/>
        </p:nvPicPr>
        <p:blipFill>
          <a:blip r:embed="rId5" cstate="print"/>
          <a:srcRect/>
          <a:stretch>
            <a:fillRect/>
          </a:stretch>
        </p:blipFill>
        <p:spPr bwMode="auto">
          <a:xfrm>
            <a:off x="1046449" y="6065396"/>
            <a:ext cx="576262" cy="660400"/>
          </a:xfrm>
          <a:prstGeom prst="rect">
            <a:avLst/>
          </a:prstGeom>
          <a:noFill/>
          <a:ln w="9525">
            <a:noFill/>
            <a:miter lim="800000"/>
            <a:headEnd/>
            <a:tailEnd/>
          </a:ln>
        </p:spPr>
      </p:pic>
      <p:sp>
        <p:nvSpPr>
          <p:cNvPr id="29" name="Rectangle 28"/>
          <p:cNvSpPr>
            <a:spLocks noChangeArrowheads="1"/>
          </p:cNvSpPr>
          <p:nvPr/>
        </p:nvSpPr>
        <p:spPr bwMode="auto">
          <a:xfrm>
            <a:off x="1765586" y="6101977"/>
            <a:ext cx="7345363" cy="707886"/>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2000" i="1" dirty="0" smtClean="0">
                <a:cs typeface="Arial" pitchFamily="34" charset="0"/>
              </a:rPr>
              <a:t>     La </a:t>
            </a:r>
            <a:r>
              <a:rPr lang="fr-FR" sz="2000" b="1" i="1" dirty="0" smtClean="0">
                <a:cs typeface="Arial" pitchFamily="34" charset="0"/>
              </a:rPr>
              <a:t>probabilité de présence</a:t>
            </a:r>
            <a:r>
              <a:rPr lang="fr-FR" sz="2000" i="1" dirty="0" smtClean="0">
                <a:cs typeface="Arial" pitchFamily="34" charset="0"/>
              </a:rPr>
              <a:t> d’un électron est </a:t>
            </a:r>
            <a:r>
              <a:rPr lang="fr-FR" sz="2000" b="1" i="1" u="sng" dirty="0" smtClean="0">
                <a:cs typeface="Arial" pitchFamily="34" charset="0"/>
              </a:rPr>
              <a:t>importante</a:t>
            </a:r>
            <a:r>
              <a:rPr lang="fr-FR" sz="2000" i="1" dirty="0" smtClean="0">
                <a:cs typeface="Arial" pitchFamily="34" charset="0"/>
              </a:rPr>
              <a:t> </a:t>
            </a:r>
            <a:r>
              <a:rPr lang="fr-FR" sz="2000" b="1" i="1" dirty="0" smtClean="0">
                <a:cs typeface="Arial" pitchFamily="34" charset="0"/>
              </a:rPr>
              <a:t>ENTRE les deux noyaux</a:t>
            </a:r>
            <a:r>
              <a:rPr lang="fr-FR" sz="2000" i="1" dirty="0" smtClean="0">
                <a:cs typeface="Arial" pitchFamily="34" charset="0"/>
              </a:rPr>
              <a:t>.</a:t>
            </a:r>
            <a:endParaRPr lang="fr-FR" sz="2800" i="1"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3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800" decel="100000"/>
                                        <p:tgtEl>
                                          <p:spTgt spid="29"/>
                                        </p:tgtEl>
                                      </p:cBhvr>
                                    </p:animEffect>
                                    <p:anim calcmode="lin" valueType="num">
                                      <p:cBhvr>
                                        <p:cTn id="21" dur="800" decel="100000" fill="hold"/>
                                        <p:tgtEl>
                                          <p:spTgt spid="29"/>
                                        </p:tgtEl>
                                        <p:attrNameLst>
                                          <p:attrName>style.rotation</p:attrName>
                                        </p:attrNameLst>
                                      </p:cBhvr>
                                      <p:tavLst>
                                        <p:tav tm="0">
                                          <p:val>
                                            <p:fltVal val="-90"/>
                                          </p:val>
                                        </p:tav>
                                        <p:tav tm="100000">
                                          <p:val>
                                            <p:fltVal val="0"/>
                                          </p:val>
                                        </p:tav>
                                      </p:tavLst>
                                    </p:anim>
                                    <p:anim calcmode="lin" valueType="num">
                                      <p:cBhvr>
                                        <p:cTn id="22" dur="800" decel="100000" fill="hold"/>
                                        <p:tgtEl>
                                          <p:spTgt spid="29"/>
                                        </p:tgtEl>
                                        <p:attrNameLst>
                                          <p:attrName>ppt_x</p:attrName>
                                        </p:attrNameLst>
                                      </p:cBhvr>
                                      <p:tavLst>
                                        <p:tav tm="0">
                                          <p:val>
                                            <p:strVal val="#ppt_x+0.4"/>
                                          </p:val>
                                        </p:tav>
                                        <p:tav tm="100000">
                                          <p:val>
                                            <p:strVal val="#ppt_x-0.05"/>
                                          </p:val>
                                        </p:tav>
                                      </p:tavLst>
                                    </p:anim>
                                    <p:anim calcmode="lin" valueType="num">
                                      <p:cBhvr>
                                        <p:cTn id="23" dur="800" decel="100000" fill="hold"/>
                                        <p:tgtEl>
                                          <p:spTgt spid="2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800" decel="100000"/>
                                        <p:tgtEl>
                                          <p:spTgt spid="28"/>
                                        </p:tgtEl>
                                      </p:cBhvr>
                                    </p:animEffect>
                                    <p:anim calcmode="lin" valueType="num">
                                      <p:cBhvr>
                                        <p:cTn id="29" dur="800" decel="100000" fill="hold"/>
                                        <p:tgtEl>
                                          <p:spTgt spid="28"/>
                                        </p:tgtEl>
                                        <p:attrNameLst>
                                          <p:attrName>style.rotation</p:attrName>
                                        </p:attrNameLst>
                                      </p:cBhvr>
                                      <p:tavLst>
                                        <p:tav tm="0">
                                          <p:val>
                                            <p:fltVal val="-90"/>
                                          </p:val>
                                        </p:tav>
                                        <p:tav tm="100000">
                                          <p:val>
                                            <p:fltVal val="0"/>
                                          </p:val>
                                        </p:tav>
                                      </p:tavLst>
                                    </p:anim>
                                    <p:anim calcmode="lin" valueType="num">
                                      <p:cBhvr>
                                        <p:cTn id="30" dur="800" decel="100000" fill="hold"/>
                                        <p:tgtEl>
                                          <p:spTgt spid="28"/>
                                        </p:tgtEl>
                                        <p:attrNameLst>
                                          <p:attrName>ppt_x</p:attrName>
                                        </p:attrNameLst>
                                      </p:cBhvr>
                                      <p:tavLst>
                                        <p:tav tm="0">
                                          <p:val>
                                            <p:strVal val="#ppt_x+0.4"/>
                                          </p:val>
                                        </p:tav>
                                        <p:tav tm="100000">
                                          <p:val>
                                            <p:strVal val="#ppt_x-0.05"/>
                                          </p:val>
                                        </p:tav>
                                      </p:tavLst>
                                    </p:anim>
                                    <p:anim calcmode="lin" valueType="num">
                                      <p:cBhvr>
                                        <p:cTn id="31" dur="800" decel="100000" fill="hold"/>
                                        <p:tgtEl>
                                          <p:spTgt spid="2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39552"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53" name="Rectangle 52"/>
          <p:cNvSpPr/>
          <p:nvPr/>
        </p:nvSpPr>
        <p:spPr>
          <a:xfrm>
            <a:off x="1835696" y="155597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42" name="Rectangle 41"/>
          <p:cNvSpPr/>
          <p:nvPr/>
        </p:nvSpPr>
        <p:spPr>
          <a:xfrm>
            <a:off x="3203848"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591932"/>
            <a:ext cx="1869438" cy="761623"/>
          </a:xfrm>
          <a:prstGeom prst="rect">
            <a:avLst/>
          </a:prstGeom>
          <a:noFill/>
          <a:ln w="9525">
            <a:noFill/>
            <a:miter lim="800000"/>
            <a:headEnd/>
            <a:tailEnd/>
          </a:ln>
        </p:spPr>
      </p:pic>
      <p:pic>
        <p:nvPicPr>
          <p:cNvPr id="34" name="Picture 1"/>
          <p:cNvPicPr>
            <a:picLocks noChangeAspect="1" noChangeArrowheads="1"/>
          </p:cNvPicPr>
          <p:nvPr/>
        </p:nvPicPr>
        <p:blipFill>
          <a:blip r:embed="rId2" cstate="print"/>
          <a:srcRect l="39162" t="54599" r="25400" b="26921"/>
          <a:stretch>
            <a:fillRect/>
          </a:stretch>
        </p:blipFill>
        <p:spPr bwMode="auto">
          <a:xfrm>
            <a:off x="2483768" y="591932"/>
            <a:ext cx="2596442" cy="761623"/>
          </a:xfrm>
          <a:prstGeom prst="rect">
            <a:avLst/>
          </a:prstGeom>
          <a:noFill/>
          <a:ln w="9525">
            <a:noFill/>
            <a:miter lim="800000"/>
            <a:headEnd/>
            <a:tailEnd/>
          </a:ln>
        </p:spPr>
      </p:pic>
      <p:pic>
        <p:nvPicPr>
          <p:cNvPr id="84994" name="Picture 2"/>
          <p:cNvPicPr>
            <a:picLocks noChangeAspect="1" noChangeArrowheads="1"/>
          </p:cNvPicPr>
          <p:nvPr/>
        </p:nvPicPr>
        <p:blipFill>
          <a:blip r:embed="rId3" cstate="print"/>
          <a:srcRect l="11100" t="55439" r="40000" b="26921"/>
          <a:stretch>
            <a:fillRect/>
          </a:stretch>
        </p:blipFill>
        <p:spPr bwMode="auto">
          <a:xfrm>
            <a:off x="683568" y="1981100"/>
            <a:ext cx="3582847" cy="727004"/>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l="51974" t="30240" r="37159" b="18521"/>
          <a:stretch>
            <a:fillRect/>
          </a:stretch>
        </p:blipFill>
        <p:spPr bwMode="auto">
          <a:xfrm>
            <a:off x="6300192" y="538458"/>
            <a:ext cx="796242" cy="2111773"/>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l="66148" t="42319" r="13535" b="14002"/>
          <a:stretch>
            <a:fillRect/>
          </a:stretch>
        </p:blipFill>
        <p:spPr bwMode="auto">
          <a:xfrm>
            <a:off x="7308304" y="754482"/>
            <a:ext cx="1488627" cy="1800200"/>
          </a:xfrm>
          <a:prstGeom prst="rect">
            <a:avLst/>
          </a:prstGeom>
          <a:noFill/>
          <a:ln w="9525">
            <a:noFill/>
            <a:miter lim="800000"/>
            <a:headEnd/>
            <a:tailEnd/>
          </a:ln>
        </p:spPr>
      </p:pic>
      <p:sp>
        <p:nvSpPr>
          <p:cNvPr id="41" name="Rectangle 40"/>
          <p:cNvSpPr/>
          <p:nvPr/>
        </p:nvSpPr>
        <p:spPr>
          <a:xfrm>
            <a:off x="7668344" y="17841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43" name="Rectangle 42"/>
          <p:cNvSpPr/>
          <p:nvPr/>
        </p:nvSpPr>
        <p:spPr>
          <a:xfrm>
            <a:off x="6084168" y="12253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44" name="Rectangle 43"/>
          <p:cNvSpPr/>
          <p:nvPr/>
        </p:nvSpPr>
        <p:spPr>
          <a:xfrm>
            <a:off x="716619" y="271744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5993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5796136" y="44624"/>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2703809"/>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
        <p:nvSpPr>
          <p:cNvPr id="24" name="Text Box 1"/>
          <p:cNvSpPr txBox="1">
            <a:spLocks noChangeArrowheads="1"/>
          </p:cNvSpPr>
          <p:nvPr/>
        </p:nvSpPr>
        <p:spPr bwMode="auto">
          <a:xfrm>
            <a:off x="26764" y="3528948"/>
            <a:ext cx="7857604"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202662" y="3584305"/>
            <a:ext cx="746568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le même axe de symétrie</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7" name="Flèche vers le bas 26"/>
          <p:cNvSpPr/>
          <p:nvPr/>
        </p:nvSpPr>
        <p:spPr>
          <a:xfrm>
            <a:off x="2483768" y="3179109"/>
            <a:ext cx="288032"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1"/>
          <p:cNvPicPr>
            <a:picLocks noChangeAspect="1" noChangeArrowheads="1"/>
          </p:cNvPicPr>
          <p:nvPr/>
        </p:nvPicPr>
        <p:blipFill>
          <a:blip r:embed="rId5" cstate="print"/>
          <a:srcRect/>
          <a:stretch>
            <a:fillRect/>
          </a:stretch>
        </p:blipFill>
        <p:spPr bwMode="auto">
          <a:xfrm>
            <a:off x="1115616" y="4365104"/>
            <a:ext cx="541124" cy="620132"/>
          </a:xfrm>
          <a:prstGeom prst="rect">
            <a:avLst/>
          </a:prstGeom>
          <a:noFill/>
          <a:ln w="9525">
            <a:noFill/>
            <a:miter lim="800000"/>
            <a:headEnd/>
            <a:tailEnd/>
          </a:ln>
        </p:spPr>
      </p:pic>
      <p:sp>
        <p:nvSpPr>
          <p:cNvPr id="29" name="Rectangle 28"/>
          <p:cNvSpPr>
            <a:spLocks noChangeArrowheads="1"/>
          </p:cNvSpPr>
          <p:nvPr/>
        </p:nvSpPr>
        <p:spPr bwMode="auto">
          <a:xfrm>
            <a:off x="1765587" y="4357617"/>
            <a:ext cx="6190790" cy="707886"/>
          </a:xfrm>
          <a:prstGeom prst="rect">
            <a:avLst/>
          </a:prstGeom>
          <a:solidFill>
            <a:srgbClr val="FFC000"/>
          </a:solidFill>
          <a:ln w="9525">
            <a:noFill/>
            <a:miter lim="800000"/>
            <a:headEnd/>
            <a:tailEnd/>
          </a:ln>
        </p:spPr>
        <p:txBody>
          <a:bodyPr wrap="square" anchor="ctr">
            <a:spAutoFit/>
          </a:bodyPr>
          <a:lstStyle/>
          <a:p>
            <a:pPr lvl="0" fontAlgn="base">
              <a:spcBef>
                <a:spcPct val="0"/>
              </a:spcBef>
              <a:spcAft>
                <a:spcPts val="1000"/>
              </a:spcAft>
            </a:pPr>
            <a:r>
              <a:rPr lang="fr-FR" sz="1950" i="1" dirty="0" smtClean="0">
                <a:cs typeface="Arial" pitchFamily="34" charset="0"/>
              </a:rPr>
              <a:t>     La </a:t>
            </a:r>
            <a:r>
              <a:rPr lang="fr-FR" sz="1950" b="1" i="1" dirty="0" smtClean="0">
                <a:cs typeface="Arial" pitchFamily="34" charset="0"/>
              </a:rPr>
              <a:t>probabilité de présence</a:t>
            </a:r>
            <a:r>
              <a:rPr lang="fr-FR" sz="1950" i="1" dirty="0" smtClean="0">
                <a:cs typeface="Arial" pitchFamily="34" charset="0"/>
              </a:rPr>
              <a:t> des électrons est </a:t>
            </a:r>
            <a:r>
              <a:rPr lang="fr-FR" sz="1950" b="1" i="1" u="sng" dirty="0" smtClean="0">
                <a:cs typeface="Arial" pitchFamily="34" charset="0"/>
              </a:rPr>
              <a:t>importante</a:t>
            </a:r>
            <a:r>
              <a:rPr lang="fr-FR" sz="1950" i="1" dirty="0" smtClean="0">
                <a:cs typeface="Arial" pitchFamily="34" charset="0"/>
              </a:rPr>
              <a:t> </a:t>
            </a:r>
            <a:r>
              <a:rPr lang="fr-FR" sz="1950" b="1" i="1" dirty="0" smtClean="0">
                <a:cs typeface="Arial" pitchFamily="34" charset="0"/>
              </a:rPr>
              <a:t>ENTRE les deux noyaux</a:t>
            </a:r>
            <a:r>
              <a:rPr lang="fr-FR" sz="1950" i="1" dirty="0" smtClean="0">
                <a:cs typeface="Arial" pitchFamily="34" charset="0"/>
              </a:rPr>
              <a:t>.</a:t>
            </a:r>
          </a:p>
        </p:txBody>
      </p:sp>
      <p:sp>
        <p:nvSpPr>
          <p:cNvPr id="26" name="Text Box 1"/>
          <p:cNvSpPr txBox="1">
            <a:spLocks noChangeArrowheads="1"/>
          </p:cNvSpPr>
          <p:nvPr/>
        </p:nvSpPr>
        <p:spPr bwMode="auto">
          <a:xfrm>
            <a:off x="26764" y="5246123"/>
            <a:ext cx="9009732"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2"/>
          <p:cNvSpPr txBox="1">
            <a:spLocks noChangeArrowheads="1"/>
          </p:cNvSpPr>
          <p:nvPr/>
        </p:nvSpPr>
        <p:spPr bwMode="auto">
          <a:xfrm>
            <a:off x="179512" y="5301208"/>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LATERAL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un axe de symétrie parallèle</a:t>
            </a:r>
            <a:r>
              <a:rPr kumimoji="0" lang="fr-FR" sz="2000" i="0" u="none" strike="noStrike" cap="none" normalizeH="0" baseline="0" dirty="0" smtClean="0">
                <a:ln>
                  <a:noFill/>
                </a:ln>
                <a:solidFill>
                  <a:srgbClr val="002060"/>
                </a:solidFill>
                <a:effectLst/>
                <a:latin typeface="Arial" pitchFamily="34" charset="0"/>
                <a:cs typeface="Arial" pitchFamily="34" charset="0"/>
              </a:rPr>
              <a:t> (mais</a:t>
            </a:r>
            <a:r>
              <a:rPr kumimoji="0" lang="fr-FR" sz="2000" i="0" u="none" strike="noStrike" cap="none" normalizeH="0" dirty="0" smtClean="0">
                <a:ln>
                  <a:noFill/>
                </a:ln>
                <a:solidFill>
                  <a:srgbClr val="002060"/>
                </a:solidFill>
                <a:effectLst/>
                <a:latin typeface="Arial" pitchFamily="34" charset="0"/>
                <a:cs typeface="Arial" pitchFamily="34" charset="0"/>
              </a:rPr>
              <a:t> pas confondu).</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2" name="Picture 1"/>
          <p:cNvPicPr>
            <a:picLocks noChangeAspect="1" noChangeArrowheads="1"/>
          </p:cNvPicPr>
          <p:nvPr/>
        </p:nvPicPr>
        <p:blipFill>
          <a:blip r:embed="rId5" cstate="print"/>
          <a:srcRect/>
          <a:stretch>
            <a:fillRect/>
          </a:stretch>
        </p:blipFill>
        <p:spPr bwMode="auto">
          <a:xfrm>
            <a:off x="1148667" y="6080482"/>
            <a:ext cx="541124" cy="620132"/>
          </a:xfrm>
          <a:prstGeom prst="rect">
            <a:avLst/>
          </a:prstGeom>
          <a:noFill/>
          <a:ln w="9525">
            <a:noFill/>
            <a:miter lim="800000"/>
            <a:headEnd/>
            <a:tailEnd/>
          </a:ln>
        </p:spPr>
      </p:pic>
      <p:sp>
        <p:nvSpPr>
          <p:cNvPr id="33" name="Rectangle 32"/>
          <p:cNvSpPr>
            <a:spLocks noChangeArrowheads="1"/>
          </p:cNvSpPr>
          <p:nvPr/>
        </p:nvSpPr>
        <p:spPr bwMode="auto">
          <a:xfrm>
            <a:off x="1798637" y="6080690"/>
            <a:ext cx="7345363" cy="692497"/>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1950" i="1" dirty="0" smtClean="0">
                <a:cs typeface="Arial" pitchFamily="34" charset="0"/>
              </a:rPr>
              <a:t>     La </a:t>
            </a:r>
            <a:r>
              <a:rPr lang="fr-FR" sz="1950" b="1" i="1" dirty="0" smtClean="0">
                <a:cs typeface="Arial" pitchFamily="34" charset="0"/>
              </a:rPr>
              <a:t>probabilité de présence</a:t>
            </a:r>
            <a:r>
              <a:rPr lang="fr-FR" sz="1950" i="1" dirty="0" smtClean="0">
                <a:cs typeface="Arial" pitchFamily="34" charset="0"/>
              </a:rPr>
              <a:t> des électrons est </a:t>
            </a:r>
            <a:r>
              <a:rPr lang="fr-FR" sz="1950" b="1" i="1" u="sng" dirty="0" smtClean="0">
                <a:cs typeface="Arial" pitchFamily="34" charset="0"/>
              </a:rPr>
              <a:t>faible</a:t>
            </a:r>
            <a:r>
              <a:rPr lang="fr-FR" sz="1950" i="1" dirty="0" smtClean="0">
                <a:cs typeface="Arial" pitchFamily="34" charset="0"/>
              </a:rPr>
              <a:t> </a:t>
            </a:r>
            <a:r>
              <a:rPr lang="fr-FR" sz="1950" b="1" i="1" dirty="0" smtClean="0">
                <a:cs typeface="Arial" pitchFamily="34" charset="0"/>
              </a:rPr>
              <a:t>ENTRE les deux noyaux</a:t>
            </a:r>
            <a:r>
              <a:rPr lang="fr-FR" sz="1950" i="1" dirty="0" smtClean="0">
                <a:cs typeface="Arial" pitchFamily="34" charset="0"/>
              </a:rPr>
              <a:t> mais </a:t>
            </a:r>
            <a:r>
              <a:rPr lang="fr-FR" sz="1950" b="1" i="1" u="sng" dirty="0" smtClean="0">
                <a:cs typeface="Arial" pitchFamily="34" charset="0"/>
              </a:rPr>
              <a:t>importante</a:t>
            </a:r>
            <a:r>
              <a:rPr lang="fr-FR" sz="1950" b="1" i="1" dirty="0" smtClean="0">
                <a:cs typeface="Arial" pitchFamily="34" charset="0"/>
              </a:rPr>
              <a:t> DE PART ET D’AUTRE de l’axe internucléaire</a:t>
            </a:r>
            <a:r>
              <a:rPr lang="fr-FR" sz="1950" i="1" dirty="0" smtClean="0">
                <a:cs typeface="Arial" pitchFamily="34" charset="0"/>
              </a:rPr>
              <a:t>.</a:t>
            </a:r>
          </a:p>
        </p:txBody>
      </p:sp>
      <p:sp>
        <p:nvSpPr>
          <p:cNvPr id="35" name="Flèche vers le bas 34"/>
          <p:cNvSpPr/>
          <p:nvPr/>
        </p:nvSpPr>
        <p:spPr>
          <a:xfrm>
            <a:off x="8100392" y="3163002"/>
            <a:ext cx="288032" cy="216024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3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800" decel="100000"/>
                                        <p:tgtEl>
                                          <p:spTgt spid="33"/>
                                        </p:tgtEl>
                                      </p:cBhvr>
                                    </p:animEffect>
                                    <p:anim calcmode="lin" valueType="num">
                                      <p:cBhvr>
                                        <p:cTn id="21" dur="800" decel="100000" fill="hold"/>
                                        <p:tgtEl>
                                          <p:spTgt spid="33"/>
                                        </p:tgtEl>
                                        <p:attrNameLst>
                                          <p:attrName>style.rotation</p:attrName>
                                        </p:attrNameLst>
                                      </p:cBhvr>
                                      <p:tavLst>
                                        <p:tav tm="0">
                                          <p:val>
                                            <p:fltVal val="-90"/>
                                          </p:val>
                                        </p:tav>
                                        <p:tav tm="100000">
                                          <p:val>
                                            <p:fltVal val="0"/>
                                          </p:val>
                                        </p:tav>
                                      </p:tavLst>
                                    </p:anim>
                                    <p:anim calcmode="lin" valueType="num">
                                      <p:cBhvr>
                                        <p:cTn id="22" dur="800" decel="100000" fill="hold"/>
                                        <p:tgtEl>
                                          <p:spTgt spid="33"/>
                                        </p:tgtEl>
                                        <p:attrNameLst>
                                          <p:attrName>ppt_x</p:attrName>
                                        </p:attrNameLst>
                                      </p:cBhvr>
                                      <p:tavLst>
                                        <p:tav tm="0">
                                          <p:val>
                                            <p:strVal val="#ppt_x+0.4"/>
                                          </p:val>
                                        </p:tav>
                                        <p:tav tm="100000">
                                          <p:val>
                                            <p:strVal val="#ppt_x-0.05"/>
                                          </p:val>
                                        </p:tav>
                                      </p:tavLst>
                                    </p:anim>
                                    <p:anim calcmode="lin" valueType="num">
                                      <p:cBhvr>
                                        <p:cTn id="23" dur="800" decel="100000" fill="hold"/>
                                        <p:tgtEl>
                                          <p:spTgt spid="3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800" decel="100000"/>
                                        <p:tgtEl>
                                          <p:spTgt spid="32"/>
                                        </p:tgtEl>
                                      </p:cBhvr>
                                    </p:animEffect>
                                    <p:anim calcmode="lin" valueType="num">
                                      <p:cBhvr>
                                        <p:cTn id="29" dur="800" decel="100000" fill="hold"/>
                                        <p:tgtEl>
                                          <p:spTgt spid="32"/>
                                        </p:tgtEl>
                                        <p:attrNameLst>
                                          <p:attrName>style.rotation</p:attrName>
                                        </p:attrNameLst>
                                      </p:cBhvr>
                                      <p:tavLst>
                                        <p:tav tm="0">
                                          <p:val>
                                            <p:fltVal val="-90"/>
                                          </p:val>
                                        </p:tav>
                                        <p:tav tm="100000">
                                          <p:val>
                                            <p:fltVal val="0"/>
                                          </p:val>
                                        </p:tav>
                                      </p:tavLst>
                                    </p:anim>
                                    <p:anim calcmode="lin" valueType="num">
                                      <p:cBhvr>
                                        <p:cTn id="30" dur="800" decel="100000" fill="hold"/>
                                        <p:tgtEl>
                                          <p:spTgt spid="32"/>
                                        </p:tgtEl>
                                        <p:attrNameLst>
                                          <p:attrName>ppt_x</p:attrName>
                                        </p:attrNameLst>
                                      </p:cBhvr>
                                      <p:tavLst>
                                        <p:tav tm="0">
                                          <p:val>
                                            <p:strVal val="#ppt_x+0.4"/>
                                          </p:val>
                                        </p:tav>
                                        <p:tav tm="100000">
                                          <p:val>
                                            <p:strVal val="#ppt_x-0.05"/>
                                          </p:val>
                                        </p:tav>
                                      </p:tavLst>
                                    </p:anim>
                                    <p:anim calcmode="lin" valueType="num">
                                      <p:cBhvr>
                                        <p:cTn id="31" dur="800" decel="100000" fill="hold"/>
                                        <p:tgtEl>
                                          <p:spTgt spid="3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3" grpId="0" animBg="1"/>
      <p:bldP spid="3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4167</Words>
  <Application>Microsoft Office PowerPoint</Application>
  <PresentationFormat>Affichage à l'écran (4:3)</PresentationFormat>
  <Paragraphs>649</Paragraphs>
  <Slides>39</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Thème Office</vt:lpstr>
      <vt:lpstr>Équation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102</cp:revision>
  <dcterms:created xsi:type="dcterms:W3CDTF">2021-09-19T07:09:26Z</dcterms:created>
  <dcterms:modified xsi:type="dcterms:W3CDTF">2024-09-26T13:08:36Z</dcterms:modified>
</cp:coreProperties>
</file>