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1" r:id="rId2"/>
    <p:sldId id="256" r:id="rId3"/>
    <p:sldId id="257" r:id="rId4"/>
    <p:sldId id="262" r:id="rId5"/>
    <p:sldId id="258" r:id="rId6"/>
    <p:sldId id="259" r:id="rId7"/>
    <p:sldId id="260" r:id="rId8"/>
    <p:sldId id="264" r:id="rId9"/>
    <p:sldId id="263" r:id="rId10"/>
    <p:sldId id="265" r:id="rId11"/>
    <p:sldId id="266" r:id="rId12"/>
    <p:sldId id="268" r:id="rId13"/>
    <p:sldId id="267" r:id="rId14"/>
    <p:sldId id="269" r:id="rId15"/>
    <p:sldId id="273" r:id="rId16"/>
    <p:sldId id="271" r:id="rId17"/>
    <p:sldId id="311" r:id="rId18"/>
    <p:sldId id="312" r:id="rId19"/>
    <p:sldId id="276" r:id="rId20"/>
    <p:sldId id="275" r:id="rId21"/>
    <p:sldId id="274" r:id="rId22"/>
    <p:sldId id="298" r:id="rId23"/>
    <p:sldId id="299" r:id="rId24"/>
    <p:sldId id="300" r:id="rId25"/>
    <p:sldId id="301" r:id="rId26"/>
    <p:sldId id="302" r:id="rId27"/>
    <p:sldId id="303" r:id="rId28"/>
    <p:sldId id="278" r:id="rId29"/>
    <p:sldId id="279" r:id="rId30"/>
    <p:sldId id="280" r:id="rId31"/>
    <p:sldId id="281" r:id="rId32"/>
    <p:sldId id="304" r:id="rId33"/>
    <p:sldId id="305" r:id="rId34"/>
    <p:sldId id="306" r:id="rId35"/>
    <p:sldId id="307" r:id="rId36"/>
    <p:sldId id="283" r:id="rId37"/>
    <p:sldId id="284" r:id="rId38"/>
    <p:sldId id="285" r:id="rId39"/>
    <p:sldId id="313" r:id="rId40"/>
    <p:sldId id="286" r:id="rId41"/>
    <p:sldId id="287" r:id="rId42"/>
    <p:sldId id="314" r:id="rId43"/>
    <p:sldId id="288" r:id="rId44"/>
    <p:sldId id="308" r:id="rId45"/>
    <p:sldId id="290" r:id="rId46"/>
    <p:sldId id="309" r:id="rId47"/>
    <p:sldId id="291" r:id="rId48"/>
    <p:sldId id="310"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660"/>
  </p:normalViewPr>
  <p:slideViewPr>
    <p:cSldViewPr>
      <p:cViewPr>
        <p:scale>
          <a:sx n="66" d="100"/>
          <a:sy n="66" d="100"/>
        </p:scale>
        <p:origin x="88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A5219-A275-4BFB-A5DA-DF4FEFC8B0E1}" type="datetimeFigureOut">
              <a:rPr lang="fr-FR" smtClean="0"/>
              <a:pPr/>
              <a:t>09/04/2025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51E07-200C-4E3A-BDB1-D53B6E7A022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9B51E07-200C-4E3A-BDB1-D53B6E7A0221}"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ADB03B8-2A0A-48B5-826D-798FAFF2F878}" type="datetimeFigureOut">
              <a:rPr lang="fr-FR" smtClean="0"/>
              <a:pPr/>
              <a:t>09/04/2025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DB03B8-2A0A-48B5-826D-798FAFF2F878}" type="datetimeFigureOut">
              <a:rPr lang="fr-FR" smtClean="0"/>
              <a:pPr/>
              <a:t>09/04/2025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DB03B8-2A0A-48B5-826D-798FAFF2F878}" type="datetimeFigureOut">
              <a:rPr lang="fr-FR" smtClean="0"/>
              <a:pPr/>
              <a:t>09/04/2025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DB03B8-2A0A-48B5-826D-798FAFF2F878}" type="datetimeFigureOut">
              <a:rPr lang="fr-FR" smtClean="0"/>
              <a:pPr/>
              <a:t>09/04/2025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ADB03B8-2A0A-48B5-826D-798FAFF2F878}" type="datetimeFigureOut">
              <a:rPr lang="fr-FR" smtClean="0"/>
              <a:pPr/>
              <a:t>09/04/2025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ADB03B8-2A0A-48B5-826D-798FAFF2F878}" type="datetimeFigureOut">
              <a:rPr lang="fr-FR" smtClean="0"/>
              <a:pPr/>
              <a:t>09/04/2025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ADB03B8-2A0A-48B5-826D-798FAFF2F878}" type="datetimeFigureOut">
              <a:rPr lang="fr-FR" smtClean="0"/>
              <a:pPr/>
              <a:t>09/04/2025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ADB03B8-2A0A-48B5-826D-798FAFF2F878}" type="datetimeFigureOut">
              <a:rPr lang="fr-FR" smtClean="0"/>
              <a:pPr/>
              <a:t>09/04/2025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DB03B8-2A0A-48B5-826D-798FAFF2F878}" type="datetimeFigureOut">
              <a:rPr lang="fr-FR" smtClean="0"/>
              <a:pPr/>
              <a:t>09/04/2025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ADB03B8-2A0A-48B5-826D-798FAFF2F878}" type="datetimeFigureOut">
              <a:rPr lang="fr-FR" smtClean="0"/>
              <a:pPr/>
              <a:t>09/04/2025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ADB03B8-2A0A-48B5-826D-798FAFF2F878}" type="datetimeFigureOut">
              <a:rPr lang="fr-FR" smtClean="0"/>
              <a:pPr/>
              <a:t>09/04/2025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6C08B7-FA60-4546-9B02-71F77E23B32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B03B8-2A0A-48B5-826D-798FAFF2F878}" type="datetimeFigureOut">
              <a:rPr lang="fr-FR" smtClean="0"/>
              <a:pPr/>
              <a:t>09/04/2025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C08B7-FA60-4546-9B02-71F77E23B32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28.png"/><Relationship Id="rId5" Type="http://schemas.openxmlformats.org/officeDocument/2006/relationships/image" Target="../media/image29.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26.png"/><Relationship Id="rId12"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28.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26.png"/><Relationship Id="rId12"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28.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9.png"/><Relationship Id="rId5" Type="http://schemas.openxmlformats.org/officeDocument/2006/relationships/image" Target="../media/image26.png"/><Relationship Id="rId10" Type="http://schemas.openxmlformats.org/officeDocument/2006/relationships/image" Target="../media/image48.png"/><Relationship Id="rId4" Type="http://schemas.openxmlformats.org/officeDocument/2006/relationships/image" Target="../media/image28.png"/><Relationship Id="rId9"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9.png"/><Relationship Id="rId5" Type="http://schemas.openxmlformats.org/officeDocument/2006/relationships/image" Target="../media/image26.png"/><Relationship Id="rId10" Type="http://schemas.openxmlformats.org/officeDocument/2006/relationships/image" Target="../media/image48.png"/><Relationship Id="rId4" Type="http://schemas.openxmlformats.org/officeDocument/2006/relationships/image" Target="../media/image28.png"/><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59.png"/><Relationship Id="rId4" Type="http://schemas.openxmlformats.org/officeDocument/2006/relationships/image" Target="../media/image61.png"/><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3.png"/><Relationship Id="rId7" Type="http://schemas.openxmlformats.org/officeDocument/2006/relationships/image" Target="../media/image68.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25E1A8A-9C19-499F-AA75-5BDAD03311E3}"/>
              </a:ext>
            </a:extLst>
          </p:cNvPr>
          <p:cNvGraphicFramePr>
            <a:graphicFrameLocks noGrp="1"/>
          </p:cNvGraphicFramePr>
          <p:nvPr>
            <p:extLst>
              <p:ext uri="{D42A27DB-BD31-4B8C-83A1-F6EECF244321}">
                <p14:modId xmlns:p14="http://schemas.microsoft.com/office/powerpoint/2010/main" val="698084610"/>
              </p:ext>
            </p:extLst>
          </p:nvPr>
        </p:nvGraphicFramePr>
        <p:xfrm>
          <a:off x="76834" y="990600"/>
          <a:ext cx="8990966" cy="5760720"/>
        </p:xfrm>
        <a:graphic>
          <a:graphicData uri="http://schemas.openxmlformats.org/drawingml/2006/table">
            <a:tbl>
              <a:tblPr firstRow="1" firstCol="1" bandRow="1">
                <a:tableStyleId>{5C22544A-7EE6-4342-B048-85BDC9FD1C3A}</a:tableStyleId>
              </a:tblPr>
              <a:tblGrid>
                <a:gridCol w="3761741">
                  <a:extLst>
                    <a:ext uri="{9D8B030D-6E8A-4147-A177-3AD203B41FA5}">
                      <a16:colId xmlns:a16="http://schemas.microsoft.com/office/drawing/2014/main" val="1762655433"/>
                    </a:ext>
                  </a:extLst>
                </a:gridCol>
                <a:gridCol w="5229225">
                  <a:extLst>
                    <a:ext uri="{9D8B030D-6E8A-4147-A177-3AD203B41FA5}">
                      <a16:colId xmlns:a16="http://schemas.microsoft.com/office/drawing/2014/main" val="2030936877"/>
                    </a:ext>
                  </a:extLst>
                </a:gridCol>
              </a:tblGrid>
              <a:tr h="212419">
                <a:tc>
                  <a:txBody>
                    <a:bodyPr/>
                    <a:lstStyle/>
                    <a:p>
                      <a:pPr algn="ctr"/>
                      <a:r>
                        <a:rPr lang="fr-FR" sz="1400" dirty="0">
                          <a:effectLst/>
                        </a:rPr>
                        <a:t>Notions et contenus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dirty="0">
                          <a:effectLst/>
                        </a:rPr>
                        <a:t>Capacités exigibles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990979"/>
                  </a:ext>
                </a:extLst>
              </a:tr>
              <a:tr h="299741">
                <a:tc>
                  <a:txBody>
                    <a:bodyPr/>
                    <a:lstStyle/>
                    <a:p>
                      <a:pPr algn="just"/>
                      <a:r>
                        <a:rPr lang="fr-FR" sz="1400" b="0" i="0" kern="1200" dirty="0">
                          <a:solidFill>
                            <a:schemeClr val="tx1"/>
                          </a:solidFill>
                          <a:latin typeface="+mn-lt"/>
                          <a:ea typeface="+mn-ea"/>
                          <a:cs typeface="+mn-cs"/>
                        </a:rPr>
                        <a:t>- Vitesses volumiques de consommation d’un réactif et de formation d’un produit. </a:t>
                      </a:r>
                    </a:p>
                    <a:p>
                      <a:pPr algn="just"/>
                      <a:r>
                        <a:rPr lang="fr-FR" sz="1400" b="0" i="0" kern="1200" dirty="0">
                          <a:solidFill>
                            <a:schemeClr val="tx1"/>
                          </a:solidFill>
                          <a:latin typeface="+mn-lt"/>
                          <a:ea typeface="+mn-ea"/>
                          <a:cs typeface="+mn-cs"/>
                        </a:rPr>
                        <a:t>- Temps de demi-vie d’un réactif.</a:t>
                      </a:r>
                    </a:p>
                    <a:p>
                      <a:pPr algn="just"/>
                      <a:r>
                        <a:rPr lang="fr-FR" sz="1400" b="0" i="0" kern="1200" dirty="0">
                          <a:solidFill>
                            <a:schemeClr val="tx1"/>
                          </a:solidFill>
                          <a:latin typeface="+mn-lt"/>
                          <a:ea typeface="+mn-ea"/>
                          <a:cs typeface="+mn-cs"/>
                        </a:rPr>
                        <a:t>- Vitesse volumique de réaction pour une </a:t>
                      </a:r>
                      <a:r>
                        <a:rPr lang="fr-FR" sz="1400" b="0" i="0" kern="1200" dirty="0" err="1">
                          <a:solidFill>
                            <a:schemeClr val="tx1"/>
                          </a:solidFill>
                          <a:latin typeface="+mn-lt"/>
                          <a:ea typeface="+mn-ea"/>
                          <a:cs typeface="+mn-cs"/>
                        </a:rPr>
                        <a:t>trans-formation</a:t>
                      </a:r>
                      <a:r>
                        <a:rPr lang="fr-FR" sz="1400" b="0" i="0" kern="1200" dirty="0">
                          <a:solidFill>
                            <a:schemeClr val="tx1"/>
                          </a:solidFill>
                          <a:latin typeface="+mn-lt"/>
                          <a:ea typeface="+mn-ea"/>
                          <a:cs typeface="+mn-cs"/>
                        </a:rPr>
                        <a:t> modélisée par une réaction chimique unique.</a:t>
                      </a:r>
                    </a:p>
                    <a:p>
                      <a:pPr algn="just"/>
                      <a:r>
                        <a:rPr lang="fr-FR" sz="1400" b="0" i="0" kern="1200" dirty="0">
                          <a:solidFill>
                            <a:schemeClr val="tx1"/>
                          </a:solidFill>
                          <a:latin typeface="+mn-lt"/>
                          <a:ea typeface="+mn-ea"/>
                          <a:cs typeface="+mn-cs"/>
                        </a:rPr>
                        <a:t>- Temps de demi-réaction d’une transformation totale ou non.</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just"/>
                      <a:r>
                        <a:rPr lang="fr-FR" sz="1400" b="0" i="0" kern="1200" dirty="0">
                          <a:solidFill>
                            <a:schemeClr val="tx1"/>
                          </a:solidFill>
                          <a:latin typeface="+mn-lt"/>
                          <a:ea typeface="+mn-ea"/>
                          <a:cs typeface="+mn-cs"/>
                        </a:rPr>
                        <a:t>- Relier la vitesse volumique de réaction à la vitesse volumique de consommation d’un réactif ou de formation d’un produit.</a:t>
                      </a:r>
                    </a:p>
                    <a:p>
                      <a:pPr algn="just"/>
                      <a:r>
                        <a:rPr lang="fr-FR" sz="1400" b="0" i="0" kern="1200" dirty="0">
                          <a:solidFill>
                            <a:schemeClr val="tx1"/>
                          </a:solidFill>
                          <a:latin typeface="+mn-lt"/>
                          <a:ea typeface="+mn-ea"/>
                          <a:cs typeface="+mn-cs"/>
                        </a:rPr>
                        <a:t>- Capacité numérique : à l’aide d’un langage de programmation et à partir de données expérimentales, tracer l’évolution temporelle d’une concentration, d’une vitesse volumique de formation ou de </a:t>
                      </a:r>
                      <a:r>
                        <a:rPr lang="fr-FR" sz="1400" b="0" i="0" kern="1200" dirty="0" err="1">
                          <a:solidFill>
                            <a:schemeClr val="tx1"/>
                          </a:solidFill>
                          <a:latin typeface="+mn-lt"/>
                          <a:ea typeface="+mn-ea"/>
                          <a:cs typeface="+mn-cs"/>
                        </a:rPr>
                        <a:t>consom-mation</a:t>
                      </a:r>
                      <a:r>
                        <a:rPr lang="fr-FR" sz="1400" b="0" i="0" kern="1200" dirty="0">
                          <a:solidFill>
                            <a:schemeClr val="tx1"/>
                          </a:solidFill>
                          <a:latin typeface="+mn-lt"/>
                          <a:ea typeface="+mn-ea"/>
                          <a:cs typeface="+mn-cs"/>
                        </a:rPr>
                        <a:t>, d’une vitesse volumique de réaction.</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683724858"/>
                  </a:ext>
                </a:extLst>
              </a:tr>
              <a:tr h="749353">
                <a:tc>
                  <a:txBody>
                    <a:bodyPr/>
                    <a:lstStyle/>
                    <a:p>
                      <a:pPr algn="just"/>
                      <a:r>
                        <a:rPr lang="fr-FR" sz="1400" b="0" i="0" kern="1200" dirty="0">
                          <a:solidFill>
                            <a:schemeClr val="tx1"/>
                          </a:solidFill>
                          <a:latin typeface="+mn-lt"/>
                          <a:ea typeface="+mn-ea"/>
                          <a:cs typeface="+mn-cs"/>
                        </a:rPr>
                        <a:t>- Lois de vitesse : réactions sans ordre, réactions avec ordre simple (0, 1, 2), ordre global, ordre apparent.</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a:t>
                      </a:r>
                    </a:p>
                    <a:p>
                      <a:pPr algn="just"/>
                      <a:r>
                        <a:rPr lang="fr-FR" sz="1400" b="0" i="0" kern="1200" dirty="0">
                          <a:solidFill>
                            <a:schemeClr val="tx1"/>
                          </a:solidFill>
                          <a:latin typeface="+mn-lt"/>
                          <a:ea typeface="+mn-ea"/>
                          <a:cs typeface="+mn-cs"/>
                        </a:rPr>
                        <a:t>- Loi empirique d’Arrhenius et énergie d’activation.</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r>
                        <a:rPr lang="fr-FR" sz="1400" b="0" i="0" kern="1200" dirty="0">
                          <a:solidFill>
                            <a:schemeClr val="tx1"/>
                          </a:solidFill>
                          <a:latin typeface="+mn-lt"/>
                          <a:ea typeface="+mn-ea"/>
                          <a:cs typeface="+mn-cs"/>
                        </a:rPr>
                        <a:t>- Exprimer la loi de vitesse dans le cas d’une réaction chimique admettant un ordre, en se limitant strictement à des cas d’ordre 0, 1 ou 2 pour un unique réactif, ou se ramenant à un tel cas par dégénérescence de l’ordre ou conditions initiales stœchiométriques.</a:t>
                      </a:r>
                    </a:p>
                    <a:p>
                      <a:pPr algn="just"/>
                      <a:r>
                        <a:rPr lang="fr-FR" sz="1400" b="0" i="0" kern="1200" dirty="0">
                          <a:solidFill>
                            <a:schemeClr val="tx1"/>
                          </a:solidFill>
                          <a:latin typeface="+mn-lt"/>
                          <a:ea typeface="+mn-ea"/>
                          <a:cs typeface="+mn-cs"/>
                        </a:rPr>
                        <a:t>- Déterminer un temps de demi-réaction à partir d’une loi de vitesse.</a:t>
                      </a:r>
                    </a:p>
                    <a:p>
                      <a:pPr algn="just"/>
                      <a:r>
                        <a:rPr lang="fr-FR" sz="1400" b="0" i="0" kern="1200" dirty="0">
                          <a:solidFill>
                            <a:schemeClr val="tx1"/>
                          </a:solidFill>
                          <a:latin typeface="+mn-lt"/>
                          <a:ea typeface="+mn-ea"/>
                          <a:cs typeface="+mn-cs"/>
                        </a:rPr>
                        <a:t>- Déterminer un ordre de réaction à l’aide de la méthode différentielle ou par la méthode intégrale.</a:t>
                      </a:r>
                    </a:p>
                    <a:p>
                      <a:pPr algn="just"/>
                      <a:r>
                        <a:rPr lang="fr-FR" sz="1400" b="0" i="0" kern="1200" dirty="0">
                          <a:solidFill>
                            <a:schemeClr val="tx1"/>
                          </a:solidFill>
                          <a:latin typeface="+mn-lt"/>
                          <a:ea typeface="+mn-ea"/>
                          <a:cs typeface="+mn-cs"/>
                        </a:rPr>
                        <a:t>- Déterminer la valeur de la constante cinétique à une température donnée.</a:t>
                      </a:r>
                    </a:p>
                    <a:p>
                      <a:pPr algn="just"/>
                      <a:r>
                        <a:rPr lang="fr-FR" sz="1400" b="0" i="0" kern="1200" dirty="0">
                          <a:solidFill>
                            <a:schemeClr val="tx1"/>
                          </a:solidFill>
                          <a:latin typeface="+mn-lt"/>
                          <a:ea typeface="+mn-ea"/>
                          <a:cs typeface="+mn-cs"/>
                        </a:rPr>
                        <a:t>- Capacité numérique : à l’aide d’un langage de programmation et à partir de données expérimentales, déterminer les ordres partiels, la constante de vitesse et l’énergie d’activation.</a:t>
                      </a:r>
                    </a:p>
                    <a:p>
                      <a:pPr algn="just"/>
                      <a:r>
                        <a:rPr lang="fr-FR" sz="1400" b="0" i="0" kern="1200" dirty="0">
                          <a:solidFill>
                            <a:schemeClr val="tx1"/>
                          </a:solidFill>
                          <a:latin typeface="+mn-lt"/>
                          <a:ea typeface="+mn-ea"/>
                          <a:cs typeface="+mn-cs"/>
                        </a:rPr>
                        <a:t>- (TP) Établir une loi de vitesse, déterminer des ordres partiels, la constante de vitesse et l’énergie d’activation à partir du suivi temporel d’une grandeur physique.</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838127181"/>
                  </a:ext>
                </a:extLst>
              </a:tr>
              <a:tr h="599482">
                <a:tc>
                  <a:txBody>
                    <a:bodyPr/>
                    <a:lstStyle/>
                    <a:p>
                      <a:pPr algn="just"/>
                      <a:r>
                        <a:rPr lang="fr-FR" sz="1400" b="0" i="0" kern="1200" dirty="0">
                          <a:solidFill>
                            <a:schemeClr val="tx1"/>
                          </a:solidFill>
                          <a:latin typeface="+mn-lt"/>
                          <a:ea typeface="+mn-ea"/>
                          <a:cs typeface="+mn-cs"/>
                        </a:rPr>
                        <a:t>- Facteurs cinétiques (concentration et température) en stratégie de synthèse et d’analyse : dilution, chauffage, reflux, trempe.</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just"/>
                      <a:r>
                        <a:rPr lang="fr-FR" sz="1400" b="0" i="0" kern="1200" dirty="0">
                          <a:solidFill>
                            <a:schemeClr val="tx1"/>
                          </a:solidFill>
                          <a:latin typeface="+mn-lt"/>
                          <a:ea typeface="+mn-ea"/>
                          <a:cs typeface="+mn-cs"/>
                        </a:rPr>
                        <a:t>- Reconnaître, dans un protocole, des opérations visant à augmenter ou à diminuer une vitesse de réaction.</a:t>
                      </a:r>
                      <a:endParaRPr lang="fr-FR" sz="1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972677437"/>
                  </a:ext>
                </a:extLst>
              </a:tr>
            </a:tbl>
          </a:graphicData>
        </a:graphic>
      </p:graphicFrame>
      <p:pic>
        <p:nvPicPr>
          <p:cNvPr id="1026" name="Picture 2"/>
          <p:cNvPicPr>
            <a:picLocks noChangeAspect="1" noChangeArrowheads="1"/>
          </p:cNvPicPr>
          <p:nvPr/>
        </p:nvPicPr>
        <p:blipFill>
          <a:blip r:embed="rId2" cstate="print"/>
          <a:srcRect l="15275" t="26880" r="15268" b="62200"/>
          <a:stretch>
            <a:fillRect/>
          </a:stretch>
        </p:blipFill>
        <p:spPr bwMode="auto">
          <a:xfrm>
            <a:off x="0" y="0"/>
            <a:ext cx="9144000" cy="9087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6552" y="0"/>
            <a:ext cx="9144000" cy="554038"/>
          </a:xfrm>
          <a:prstGeom prst="rect">
            <a:avLst/>
          </a:prstGeom>
          <a:noFill/>
          <a:ln w="9525">
            <a:noFill/>
            <a:miter lim="800000"/>
            <a:headEnd/>
            <a:tailEnd/>
          </a:ln>
        </p:spPr>
        <p:txBody>
          <a:bodyPr anchor="ctr">
            <a:spAutoFit/>
          </a:bodyPr>
          <a:lstStyle/>
          <a:p>
            <a:pPr indent="449263" algn="just"/>
            <a:r>
              <a:rPr lang="fr-FR" sz="2000"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3) Facteurs cinétiques</a:t>
            </a:r>
          </a:p>
          <a:p>
            <a:pPr indent="449263" algn="just"/>
            <a:endParaRPr lang="fr-FR" sz="1000" dirty="0">
              <a:latin typeface="Bookman Old Style" pitchFamily="18" charset="0"/>
              <a:ea typeface="Calibri" pitchFamily="34" charset="0"/>
              <a:cs typeface="Times New Roman" pitchFamily="18" charset="0"/>
            </a:endParaRPr>
          </a:p>
        </p:txBody>
      </p:sp>
      <p:pic>
        <p:nvPicPr>
          <p:cNvPr id="4" name="Image 3"/>
          <p:cNvPicPr/>
          <p:nvPr/>
        </p:nvPicPr>
        <p:blipFill>
          <a:blip r:embed="rId2" cstate="print"/>
          <a:srcRect/>
          <a:stretch>
            <a:fillRect/>
          </a:stretch>
        </p:blipFill>
        <p:spPr bwMode="auto">
          <a:xfrm>
            <a:off x="3779912" y="548680"/>
            <a:ext cx="5364088" cy="3252173"/>
          </a:xfrm>
          <a:prstGeom prst="rect">
            <a:avLst/>
          </a:prstGeom>
          <a:noFill/>
          <a:ln w="9525">
            <a:noFill/>
            <a:miter lim="800000"/>
            <a:headEnd/>
            <a:tailEnd/>
          </a:ln>
        </p:spPr>
      </p:pic>
      <p:pic>
        <p:nvPicPr>
          <p:cNvPr id="5" name="Image 4"/>
          <p:cNvPicPr/>
          <p:nvPr/>
        </p:nvPicPr>
        <p:blipFill>
          <a:blip r:embed="rId3" cstate="print"/>
          <a:srcRect l="10214" t="34653" r="22098" b="28878"/>
          <a:stretch>
            <a:fillRect/>
          </a:stretch>
        </p:blipFill>
        <p:spPr bwMode="auto">
          <a:xfrm>
            <a:off x="4211960" y="3861048"/>
            <a:ext cx="4932040" cy="1728192"/>
          </a:xfrm>
          <a:prstGeom prst="rect">
            <a:avLst/>
          </a:prstGeom>
          <a:noFill/>
          <a:ln w="9525">
            <a:noFill/>
            <a:miter lim="800000"/>
            <a:headEnd/>
            <a:tailEnd/>
          </a:ln>
        </p:spPr>
      </p:pic>
      <p:sp>
        <p:nvSpPr>
          <p:cNvPr id="7" name="Rectangle 6"/>
          <p:cNvSpPr/>
          <p:nvPr/>
        </p:nvSpPr>
        <p:spPr>
          <a:xfrm>
            <a:off x="0" y="404664"/>
            <a:ext cx="3779912" cy="1938992"/>
          </a:xfrm>
          <a:prstGeom prst="rect">
            <a:avLst/>
          </a:prstGeom>
        </p:spPr>
        <p:txBody>
          <a:bodyPr wrap="square">
            <a:spAutoFit/>
          </a:bodyPr>
          <a:lstStyle/>
          <a:p>
            <a:pPr algn="just"/>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3</a:t>
            </a:r>
            <a:r>
              <a:rPr lang="fr-FR" sz="2000" i="1" dirty="0">
                <a:latin typeface="Times New Roman" pitchFamily="18" charset="0"/>
                <a:cs typeface="Times New Roman" pitchFamily="18" charset="0"/>
              </a:rPr>
              <a:t> : Indiquer </a:t>
            </a:r>
            <a:r>
              <a:rPr lang="fr-FR" sz="2000" i="1" dirty="0" err="1">
                <a:latin typeface="Times New Roman" pitchFamily="18" charset="0"/>
                <a:cs typeface="Times New Roman" pitchFamily="18" charset="0"/>
              </a:rPr>
              <a:t>com-ment</a:t>
            </a:r>
            <a:r>
              <a:rPr lang="fr-FR" sz="2000" i="1" dirty="0">
                <a:latin typeface="Times New Roman" pitchFamily="18" charset="0"/>
                <a:cs typeface="Times New Roman" pitchFamily="18" charset="0"/>
              </a:rPr>
              <a:t> influent les différents facteurs cinétiques sur la vitesse d’</a:t>
            </a:r>
            <a:r>
              <a:rPr lang="fr-FR" sz="2000" i="1" dirty="0" err="1">
                <a:latin typeface="Times New Roman" pitchFamily="18" charset="0"/>
                <a:cs typeface="Times New Roman" pitchFamily="18" charset="0"/>
              </a:rPr>
              <a:t>évolut-ion</a:t>
            </a:r>
            <a:r>
              <a:rPr lang="fr-FR" sz="2000" i="1" dirty="0">
                <a:latin typeface="Times New Roman" pitchFamily="18" charset="0"/>
                <a:cs typeface="Times New Roman" pitchFamily="18" charset="0"/>
              </a:rPr>
              <a:t> du système et proposer une </a:t>
            </a:r>
            <a:r>
              <a:rPr lang="fr-FR" sz="2000" i="1" dirty="0" err="1">
                <a:latin typeface="Times New Roman" pitchFamily="18" charset="0"/>
                <a:cs typeface="Times New Roman" pitchFamily="18" charset="0"/>
              </a:rPr>
              <a:t>ex-plication</a:t>
            </a:r>
            <a:r>
              <a:rPr lang="fr-FR" sz="2000" i="1" dirty="0">
                <a:latin typeface="Times New Roman" pitchFamily="18" charset="0"/>
                <a:cs typeface="Times New Roman" pitchFamily="18" charset="0"/>
              </a:rPr>
              <a:t> basée sur la notion de «chocs efficaces».</a:t>
            </a:r>
            <a:endParaRPr lang="fr-FR" sz="2000" dirty="0">
              <a:latin typeface="Times New Roman" pitchFamily="18" charset="0"/>
              <a:cs typeface="Times New Roman" pitchFamily="18" charset="0"/>
            </a:endParaRPr>
          </a:p>
        </p:txBody>
      </p:sp>
      <p:sp>
        <p:nvSpPr>
          <p:cNvPr id="5121" name="Rectangle 1"/>
          <p:cNvSpPr>
            <a:spLocks noChangeArrowheads="1"/>
          </p:cNvSpPr>
          <p:nvPr/>
        </p:nvSpPr>
        <p:spPr bwMode="auto">
          <a:xfrm>
            <a:off x="0" y="2348880"/>
            <a:ext cx="398218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Concentration molaire des réactifs</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0" y="4077072"/>
            <a:ext cx="17851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Température</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p:nvPr/>
        </p:nvSpPr>
        <p:spPr>
          <a:xfrm>
            <a:off x="0" y="2708920"/>
            <a:ext cx="3419872" cy="400110"/>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      On compare </a:t>
            </a:r>
            <a:r>
              <a:rPr lang="fr-FR" sz="2000" b="1" dirty="0">
                <a:solidFill>
                  <a:srgbClr val="00206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et </a:t>
            </a:r>
            <a:r>
              <a:rPr lang="fr-FR" sz="2000" b="1" dirty="0">
                <a:solidFill>
                  <a:srgbClr val="002060"/>
                </a:solidFill>
                <a:latin typeface="Arial" pitchFamily="34" charset="0"/>
                <a:ea typeface="Calibri" pitchFamily="34" charset="0"/>
                <a:cs typeface="Arial" pitchFamily="34" charset="0"/>
              </a:rPr>
              <a:t>(b)</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p:txBody>
      </p:sp>
      <p:sp>
        <p:nvSpPr>
          <p:cNvPr id="11" name="Rectangle 10"/>
          <p:cNvSpPr/>
          <p:nvPr/>
        </p:nvSpPr>
        <p:spPr>
          <a:xfrm>
            <a:off x="4139952" y="38100"/>
            <a:ext cx="4788490" cy="461665"/>
          </a:xfrm>
          <a:prstGeom prst="rect">
            <a:avLst/>
          </a:prstGeom>
          <a:solidFill>
            <a:schemeClr val="accent4">
              <a:lumMod val="40000"/>
              <a:lumOff val="60000"/>
            </a:schemeClr>
          </a:solidFill>
        </p:spPr>
        <p:txBody>
          <a:bodyPr wrap="none">
            <a:spAutoFit/>
          </a:bodyPr>
          <a:lstStyle/>
          <a:p>
            <a:r>
              <a:rPr lang="fr-FR" sz="2400" b="1" dirty="0"/>
              <a:t>S</a:t>
            </a:r>
            <a:r>
              <a:rPr lang="fr-FR" sz="2400" b="1" baseline="-25000" dirty="0"/>
              <a:t>2</a:t>
            </a:r>
            <a:r>
              <a:rPr lang="fr-FR" sz="2400" b="1" dirty="0"/>
              <a:t>O</a:t>
            </a:r>
            <a:r>
              <a:rPr lang="fr-FR" sz="2400" b="1" baseline="-25000" dirty="0"/>
              <a:t>8</a:t>
            </a:r>
            <a:r>
              <a:rPr lang="fr-FR" sz="2400" b="1" baseline="30000" dirty="0"/>
              <a:t>2-</a:t>
            </a:r>
            <a:r>
              <a:rPr lang="fr-FR" sz="2400" b="1" baseline="-25000" dirty="0"/>
              <a:t>(aq)</a:t>
            </a:r>
            <a:r>
              <a:rPr lang="fr-FR" sz="2400" b="1" dirty="0"/>
              <a:t> + 2 I</a:t>
            </a:r>
            <a:r>
              <a:rPr lang="fr-FR" sz="2400" b="1" baseline="30000" dirty="0"/>
              <a:t>-</a:t>
            </a:r>
            <a:r>
              <a:rPr lang="fr-FR" sz="2400" b="1" baseline="-25000" dirty="0"/>
              <a:t>(aq)</a:t>
            </a:r>
            <a:r>
              <a:rPr lang="fr-FR" sz="2400" b="1" dirty="0"/>
              <a:t> </a:t>
            </a:r>
            <a:r>
              <a:rPr lang="en-US" sz="2400" b="1" dirty="0">
                <a:sym typeface="Wingdings 3"/>
              </a:rPr>
              <a:t></a:t>
            </a:r>
            <a:r>
              <a:rPr lang="en-US" sz="2400" b="1" dirty="0"/>
              <a:t> </a:t>
            </a:r>
            <a:r>
              <a:rPr lang="fr-FR" sz="2400" b="1" dirty="0"/>
              <a:t>2 SO</a:t>
            </a:r>
            <a:r>
              <a:rPr lang="fr-FR" sz="2400" b="1" baseline="-25000" dirty="0"/>
              <a:t>4</a:t>
            </a:r>
            <a:r>
              <a:rPr lang="fr-FR" sz="2400" b="1" baseline="30000" dirty="0"/>
              <a:t>2- </a:t>
            </a:r>
            <a:r>
              <a:rPr lang="fr-FR" sz="2400" b="1" baseline="-25000" dirty="0"/>
              <a:t>(aq)</a:t>
            </a:r>
            <a:r>
              <a:rPr lang="fr-FR" sz="2400" b="1" dirty="0"/>
              <a:t> + I</a:t>
            </a:r>
            <a:r>
              <a:rPr lang="fr-FR" sz="2400" b="1" baseline="-25000" dirty="0"/>
              <a:t>2</a:t>
            </a:r>
            <a:r>
              <a:rPr lang="fr-FR" sz="2400" b="1" dirty="0"/>
              <a:t> </a:t>
            </a:r>
            <a:r>
              <a:rPr lang="fr-FR" sz="2400" b="1" baseline="-25000" dirty="0"/>
              <a:t>(aq)</a:t>
            </a:r>
            <a:endParaRPr lang="fr-FR" sz="2400" dirty="0"/>
          </a:p>
        </p:txBody>
      </p:sp>
      <p:sp>
        <p:nvSpPr>
          <p:cNvPr id="12" name="Rectangle 11"/>
          <p:cNvSpPr/>
          <p:nvPr/>
        </p:nvSpPr>
        <p:spPr>
          <a:xfrm>
            <a:off x="0" y="3068960"/>
            <a:ext cx="3851920" cy="1323439"/>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La réaction est d’autant </a:t>
            </a:r>
            <a:r>
              <a:rPr lang="fr-FR" sz="2000" b="1" dirty="0">
                <a:solidFill>
                  <a:srgbClr val="FF0000"/>
                </a:solidFill>
                <a:latin typeface="Arial" pitchFamily="34" charset="0"/>
                <a:ea typeface="Calibri" pitchFamily="34" charset="0"/>
                <a:cs typeface="Arial" pitchFamily="34" charset="0"/>
              </a:rPr>
              <a:t>plus </a:t>
            </a:r>
            <a:r>
              <a:rPr lang="fr-FR" sz="2000" b="1" dirty="0" err="1">
                <a:solidFill>
                  <a:srgbClr val="FF0000"/>
                </a:solidFill>
                <a:latin typeface="Arial" pitchFamily="34" charset="0"/>
                <a:ea typeface="Calibri" pitchFamily="34" charset="0"/>
                <a:cs typeface="Arial" pitchFamily="34" charset="0"/>
              </a:rPr>
              <a:t>ra-pide</a:t>
            </a:r>
            <a:r>
              <a:rPr lang="fr-FR" sz="2000" dirty="0">
                <a:solidFill>
                  <a:srgbClr val="002060"/>
                </a:solidFill>
                <a:latin typeface="Arial" pitchFamily="34" charset="0"/>
                <a:ea typeface="Calibri" pitchFamily="34" charset="0"/>
                <a:cs typeface="Arial" pitchFamily="34" charset="0"/>
              </a:rPr>
              <a:t> que la </a:t>
            </a:r>
            <a:r>
              <a:rPr lang="fr-FR" sz="2000" b="1" dirty="0">
                <a:solidFill>
                  <a:srgbClr val="FF0000"/>
                </a:solidFill>
                <a:latin typeface="Arial" pitchFamily="34" charset="0"/>
                <a:ea typeface="Calibri" pitchFamily="34" charset="0"/>
                <a:cs typeface="Arial" pitchFamily="34" charset="0"/>
              </a:rPr>
              <a:t>concentration </a:t>
            </a:r>
            <a:r>
              <a:rPr lang="fr-FR" sz="2000" b="1" dirty="0" err="1">
                <a:solidFill>
                  <a:srgbClr val="FF0000"/>
                </a:solidFill>
                <a:latin typeface="Arial" pitchFamily="34" charset="0"/>
                <a:ea typeface="Calibri" pitchFamily="34" charset="0"/>
                <a:cs typeface="Arial" pitchFamily="34" charset="0"/>
              </a:rPr>
              <a:t>mo-laire</a:t>
            </a:r>
            <a:r>
              <a:rPr lang="fr-FR" sz="2000" b="1" dirty="0">
                <a:solidFill>
                  <a:srgbClr val="FF0000"/>
                </a:solidFill>
                <a:latin typeface="Arial" pitchFamily="34" charset="0"/>
                <a:ea typeface="Calibri" pitchFamily="34" charset="0"/>
                <a:cs typeface="Arial" pitchFamily="34" charset="0"/>
              </a:rPr>
              <a:t> des réactifs </a:t>
            </a:r>
            <a:r>
              <a:rPr lang="fr-FR" sz="2000" dirty="0">
                <a:solidFill>
                  <a:srgbClr val="002060"/>
                </a:solidFill>
                <a:latin typeface="Arial" pitchFamily="34" charset="0"/>
                <a:ea typeface="Calibri" pitchFamily="34" charset="0"/>
                <a:cs typeface="Arial" pitchFamily="34" charset="0"/>
              </a:rPr>
              <a:t>est</a:t>
            </a:r>
            <a:r>
              <a:rPr lang="fr-FR" sz="2000" b="1" dirty="0">
                <a:solidFill>
                  <a:srgbClr val="FF0000"/>
                </a:solidFill>
                <a:latin typeface="Arial" pitchFamily="34" charset="0"/>
                <a:ea typeface="Calibri" pitchFamily="34" charset="0"/>
                <a:cs typeface="Arial" pitchFamily="34" charset="0"/>
              </a:rPr>
              <a:t> grande</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a:p>
            <a:pPr algn="just"/>
            <a:endParaRPr lang="fr-FR" sz="2000" b="1" u="sng" dirty="0">
              <a:solidFill>
                <a:srgbClr val="FF0000"/>
              </a:solidFill>
              <a:latin typeface="Arial" pitchFamily="34" charset="0"/>
              <a:cs typeface="Arial" pitchFamily="34" charset="0"/>
            </a:endParaRPr>
          </a:p>
        </p:txBody>
      </p:sp>
      <p:sp>
        <p:nvSpPr>
          <p:cNvPr id="13" name="Rectangle 12"/>
          <p:cNvSpPr/>
          <p:nvPr/>
        </p:nvSpPr>
        <p:spPr>
          <a:xfrm>
            <a:off x="0" y="4437112"/>
            <a:ext cx="3419872" cy="400110"/>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      On compare </a:t>
            </a:r>
            <a:r>
              <a:rPr lang="fr-FR" sz="2000" b="1" dirty="0">
                <a:solidFill>
                  <a:srgbClr val="00206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et </a:t>
            </a:r>
            <a:r>
              <a:rPr lang="fr-FR" sz="2000" b="1" dirty="0">
                <a:solidFill>
                  <a:srgbClr val="002060"/>
                </a:solidFill>
                <a:latin typeface="Arial" pitchFamily="34" charset="0"/>
                <a:ea typeface="Calibri" pitchFamily="34" charset="0"/>
                <a:cs typeface="Arial" pitchFamily="34" charset="0"/>
              </a:rPr>
              <a:t>(c)</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p:txBody>
      </p:sp>
      <p:sp>
        <p:nvSpPr>
          <p:cNvPr id="14" name="Rectangle 13"/>
          <p:cNvSpPr/>
          <p:nvPr/>
        </p:nvSpPr>
        <p:spPr>
          <a:xfrm>
            <a:off x="0" y="4797152"/>
            <a:ext cx="421196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La réaction est d’autant </a:t>
            </a:r>
            <a:r>
              <a:rPr lang="fr-FR" sz="2000" b="1" dirty="0">
                <a:solidFill>
                  <a:srgbClr val="FF0000"/>
                </a:solidFill>
                <a:latin typeface="Arial" pitchFamily="34" charset="0"/>
                <a:ea typeface="Calibri" pitchFamily="34" charset="0"/>
                <a:cs typeface="Arial" pitchFamily="34" charset="0"/>
              </a:rPr>
              <a:t>plus </a:t>
            </a:r>
            <a:r>
              <a:rPr lang="fr-FR" sz="2000" b="1" dirty="0" err="1">
                <a:solidFill>
                  <a:srgbClr val="FF0000"/>
                </a:solidFill>
                <a:latin typeface="Arial" pitchFamily="34" charset="0"/>
                <a:ea typeface="Calibri" pitchFamily="34" charset="0"/>
                <a:cs typeface="Arial" pitchFamily="34" charset="0"/>
              </a:rPr>
              <a:t>rapi-de</a:t>
            </a:r>
            <a:r>
              <a:rPr lang="fr-FR" sz="2000" dirty="0">
                <a:solidFill>
                  <a:srgbClr val="002060"/>
                </a:solidFill>
                <a:latin typeface="Arial" pitchFamily="34" charset="0"/>
                <a:ea typeface="Calibri" pitchFamily="34" charset="0"/>
                <a:cs typeface="Arial" pitchFamily="34" charset="0"/>
              </a:rPr>
              <a:t> que la </a:t>
            </a:r>
            <a:r>
              <a:rPr lang="fr-FR" sz="2000" b="1" dirty="0">
                <a:solidFill>
                  <a:srgbClr val="FF0000"/>
                </a:solidFill>
                <a:latin typeface="Arial" pitchFamily="34" charset="0"/>
                <a:ea typeface="Calibri" pitchFamily="34" charset="0"/>
                <a:cs typeface="Arial" pitchFamily="34" charset="0"/>
              </a:rPr>
              <a:t>température </a:t>
            </a:r>
            <a:r>
              <a:rPr lang="fr-FR" sz="2000" dirty="0">
                <a:solidFill>
                  <a:srgbClr val="002060"/>
                </a:solidFill>
                <a:latin typeface="Arial" pitchFamily="34" charset="0"/>
                <a:ea typeface="Calibri" pitchFamily="34" charset="0"/>
                <a:cs typeface="Arial" pitchFamily="34" charset="0"/>
              </a:rPr>
              <a:t>est</a:t>
            </a:r>
            <a:r>
              <a:rPr lang="fr-FR" sz="2000" b="1" dirty="0">
                <a:solidFill>
                  <a:srgbClr val="FF0000"/>
                </a:solidFill>
                <a:latin typeface="Arial" pitchFamily="34" charset="0"/>
                <a:ea typeface="Calibri" pitchFamily="34" charset="0"/>
                <a:cs typeface="Arial" pitchFamily="34" charset="0"/>
              </a:rPr>
              <a:t> grande</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a:p>
            <a:pPr algn="just"/>
            <a:endParaRPr lang="fr-FR" sz="2000" b="1" u="sng" dirty="0">
              <a:solidFill>
                <a:srgbClr val="FF0000"/>
              </a:solidFill>
              <a:latin typeface="Arial" pitchFamily="34" charset="0"/>
              <a:cs typeface="Arial" pitchFamily="34" charset="0"/>
            </a:endParaRPr>
          </a:p>
        </p:txBody>
      </p:sp>
      <p:sp>
        <p:nvSpPr>
          <p:cNvPr id="15" name="Rectangle 1"/>
          <p:cNvSpPr>
            <a:spLocks noChangeArrowheads="1"/>
          </p:cNvSpPr>
          <p:nvPr/>
        </p:nvSpPr>
        <p:spPr bwMode="auto">
          <a:xfrm>
            <a:off x="0" y="5517232"/>
            <a:ext cx="554350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Explication basée sur la notion</a:t>
            </a:r>
            <a:r>
              <a:rPr kumimoji="0" lang="fr-FR" sz="2000" b="1" i="0" u="sng" strike="noStrike" cap="none" normalizeH="0" dirty="0">
                <a:ln>
                  <a:noFill/>
                </a:ln>
                <a:solidFill>
                  <a:schemeClr val="tx1"/>
                </a:solidFill>
                <a:effectLst/>
                <a:latin typeface="Arial Narrow" pitchFamily="34" charset="0"/>
                <a:ea typeface="Calibri" pitchFamily="34" charset="0"/>
                <a:cs typeface="Times New Roman" pitchFamily="18" charset="0"/>
              </a:rPr>
              <a:t> de chocs efficaces</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5"/>
          <p:cNvSpPr/>
          <p:nvPr/>
        </p:nvSpPr>
        <p:spPr>
          <a:xfrm>
            <a:off x="0" y="5842337"/>
            <a:ext cx="914400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Les </a:t>
            </a:r>
            <a:r>
              <a:rPr lang="fr-FR" sz="2000" b="1" dirty="0">
                <a:solidFill>
                  <a:srgbClr val="FF0000"/>
                </a:solidFill>
                <a:latin typeface="Arial" pitchFamily="34" charset="0"/>
                <a:ea typeface="Calibri" pitchFamily="34" charset="0"/>
                <a:cs typeface="Arial" pitchFamily="34" charset="0"/>
              </a:rPr>
              <a:t>chocs sont d’autant plus efficaces </a:t>
            </a:r>
            <a:r>
              <a:rPr lang="fr-FR" sz="2000" dirty="0">
                <a:solidFill>
                  <a:srgbClr val="002060"/>
                </a:solidFill>
                <a:latin typeface="Arial" pitchFamily="34" charset="0"/>
                <a:ea typeface="Calibri" pitchFamily="34" charset="0"/>
                <a:cs typeface="Arial" pitchFamily="34" charset="0"/>
              </a:rPr>
              <a:t>que la </a:t>
            </a:r>
            <a:r>
              <a:rPr lang="fr-FR" sz="2000" b="1" i="1" dirty="0">
                <a:solidFill>
                  <a:srgbClr val="002060"/>
                </a:solidFill>
                <a:latin typeface="Arial" pitchFamily="34" charset="0"/>
                <a:ea typeface="Calibri" pitchFamily="34" charset="0"/>
                <a:cs typeface="Arial" pitchFamily="34" charset="0"/>
              </a:rPr>
              <a:t>concentration molaire </a:t>
            </a:r>
            <a:r>
              <a:rPr lang="fr-FR" sz="2000" dirty="0">
                <a:solidFill>
                  <a:srgbClr val="002060"/>
                </a:solidFill>
                <a:latin typeface="Arial" pitchFamily="34" charset="0"/>
                <a:ea typeface="Calibri" pitchFamily="34" charset="0"/>
                <a:cs typeface="Arial" pitchFamily="34" charset="0"/>
              </a:rPr>
              <a:t>des réactifs est grande (</a:t>
            </a:r>
            <a:r>
              <a:rPr lang="fr-FR" sz="2000" b="1" u="sng" dirty="0">
                <a:solidFill>
                  <a:srgbClr val="FF0000"/>
                </a:solidFill>
                <a:latin typeface="Arial" pitchFamily="34" charset="0"/>
                <a:ea typeface="Calibri" pitchFamily="34" charset="0"/>
                <a:cs typeface="Arial" pitchFamily="34" charset="0"/>
              </a:rPr>
              <a:t>chocs plus nombreux</a:t>
            </a:r>
            <a:r>
              <a:rPr lang="fr-FR" sz="2000" dirty="0">
                <a:solidFill>
                  <a:srgbClr val="002060"/>
                </a:solidFill>
                <a:latin typeface="Arial" pitchFamily="34" charset="0"/>
                <a:ea typeface="Calibri" pitchFamily="34" charset="0"/>
                <a:cs typeface="Arial" pitchFamily="34" charset="0"/>
              </a:rPr>
              <a:t>) et que la </a:t>
            </a:r>
            <a:r>
              <a:rPr lang="fr-FR" sz="2000" b="1" i="1" dirty="0">
                <a:solidFill>
                  <a:srgbClr val="002060"/>
                </a:solidFill>
                <a:latin typeface="Arial" pitchFamily="34" charset="0"/>
                <a:ea typeface="Calibri" pitchFamily="34" charset="0"/>
                <a:cs typeface="Arial" pitchFamily="34" charset="0"/>
              </a:rPr>
              <a:t>température </a:t>
            </a:r>
            <a:r>
              <a:rPr lang="fr-FR" sz="2000" dirty="0">
                <a:solidFill>
                  <a:srgbClr val="002060"/>
                </a:solidFill>
                <a:latin typeface="Arial" pitchFamily="34" charset="0"/>
                <a:ea typeface="Calibri" pitchFamily="34" charset="0"/>
                <a:cs typeface="Arial" pitchFamily="34" charset="0"/>
              </a:rPr>
              <a:t>est</a:t>
            </a:r>
            <a:r>
              <a:rPr lang="fr-FR" sz="2000" b="1" i="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grande (</a:t>
            </a:r>
            <a:r>
              <a:rPr lang="fr-FR" sz="2000" b="1" u="sng" dirty="0">
                <a:solidFill>
                  <a:srgbClr val="FF0000"/>
                </a:solidFill>
                <a:latin typeface="Arial" pitchFamily="34" charset="0"/>
                <a:ea typeface="Calibri" pitchFamily="34" charset="0"/>
                <a:cs typeface="Arial" pitchFamily="34" charset="0"/>
              </a:rPr>
              <a:t>chocs plus forts</a:t>
            </a:r>
            <a:r>
              <a:rPr lang="fr-FR" sz="2000" dirty="0">
                <a:solidFill>
                  <a:srgbClr val="002060"/>
                </a:solidFill>
                <a:latin typeface="Arial" pitchFamily="34" charset="0"/>
                <a:ea typeface="Calibri" pitchFamily="34" charset="0"/>
                <a:cs typeface="Arial" pitchFamily="34" charset="0"/>
              </a:rPr>
              <a:t>)</a:t>
            </a:r>
            <a:endParaRPr lang="fr-FR" sz="20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5121"/>
                                        </p:tgtEl>
                                        <p:attrNameLst>
                                          <p:attrName>style.visibility</p:attrName>
                                        </p:attrNameLst>
                                      </p:cBhvr>
                                      <p:to>
                                        <p:strVal val="visible"/>
                                      </p:to>
                                    </p:set>
                                    <p:anim calcmode="lin" valueType="num">
                                      <p:cBhvr>
                                        <p:cTn id="27" dur="500" fill="hold"/>
                                        <p:tgtEl>
                                          <p:spTgt spid="5121"/>
                                        </p:tgtEl>
                                        <p:attrNameLst>
                                          <p:attrName>ppt_w</p:attrName>
                                        </p:attrNameLst>
                                      </p:cBhvr>
                                      <p:tavLst>
                                        <p:tav tm="0">
                                          <p:val>
                                            <p:fltVal val="0"/>
                                          </p:val>
                                        </p:tav>
                                        <p:tav tm="100000">
                                          <p:val>
                                            <p:strVal val="#ppt_w"/>
                                          </p:val>
                                        </p:tav>
                                      </p:tavLst>
                                    </p:anim>
                                    <p:anim calcmode="lin" valueType="num">
                                      <p:cBhvr>
                                        <p:cTn id="28" dur="500" fill="hold"/>
                                        <p:tgtEl>
                                          <p:spTgt spid="5121"/>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21" grpId="0"/>
      <p:bldP spid="9" grpId="0"/>
      <p:bldP spid="10" grpId="0"/>
      <p:bldP spid="11" grpId="0" animBg="1"/>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3573016"/>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itchFamily="34" charset="0"/>
                <a:ea typeface="Calibri" pitchFamily="34" charset="0"/>
                <a:cs typeface="TimesNewRomanPSMT" charset="0"/>
              </a:rPr>
              <a:t>Applications au « </a:t>
            </a:r>
            <a:r>
              <a:rPr kumimoji="0" lang="fr-FR" sz="2000" b="1" i="1" u="none" strike="noStrike" cap="none" normalizeH="0" baseline="0" dirty="0">
                <a:ln>
                  <a:noFill/>
                </a:ln>
                <a:solidFill>
                  <a:schemeClr val="tx1"/>
                </a:solidFill>
                <a:effectLst/>
                <a:latin typeface="Arial" pitchFamily="34" charset="0"/>
                <a:ea typeface="Calibri" pitchFamily="34" charset="0"/>
                <a:cs typeface="TimesNewRomanPSMT" charset="0"/>
              </a:rPr>
              <a:t>chauffage à reflux</a:t>
            </a:r>
            <a:r>
              <a:rPr kumimoji="0" lang="fr-FR" sz="2000" b="0" i="0" u="none" strike="noStrike" cap="none" normalizeH="0" baseline="0" dirty="0">
                <a:ln>
                  <a:noFill/>
                </a:ln>
                <a:solidFill>
                  <a:schemeClr val="tx1"/>
                </a:solidFill>
                <a:effectLst/>
                <a:latin typeface="Arial" pitchFamily="34" charset="0"/>
                <a:ea typeface="Calibri" pitchFamily="34" charset="0"/>
                <a:cs typeface="TimesNewRomanPSMT" charset="0"/>
              </a:rPr>
              <a:t> » et à la « </a:t>
            </a:r>
            <a:r>
              <a:rPr kumimoji="0" lang="fr-FR" sz="2000" b="1" i="1" u="none" strike="noStrike" cap="none" normalizeH="0" baseline="0" dirty="0">
                <a:ln>
                  <a:noFill/>
                </a:ln>
                <a:solidFill>
                  <a:schemeClr val="tx1"/>
                </a:solidFill>
                <a:effectLst/>
                <a:latin typeface="Arial" pitchFamily="34" charset="0"/>
                <a:ea typeface="Calibri" pitchFamily="34" charset="0"/>
                <a:cs typeface="TimesNewRomanPSMT" charset="0"/>
              </a:rPr>
              <a:t>trempe</a:t>
            </a:r>
            <a:r>
              <a:rPr kumimoji="0" lang="fr-FR" sz="2000" b="0" i="0" u="none" strike="noStrike" cap="none" normalizeH="0" baseline="0" dirty="0">
                <a:ln>
                  <a:noFill/>
                </a:ln>
                <a:solidFill>
                  <a:schemeClr val="tx1"/>
                </a:solidFill>
                <a:effectLst/>
                <a:latin typeface="Arial" pitchFamily="34" charset="0"/>
                <a:ea typeface="Calibri" pitchFamily="34" charset="0"/>
                <a:cs typeface="TimesNewRomanPSMT" charset="0"/>
              </a:rPr>
              <a:t> », cette dernière technique consistant à verser un grand volume d’eau glacée dans le mélange réactionnel.</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0" y="0"/>
            <a:ext cx="398218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Concentration molaire des réactifs</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0" y="1052736"/>
            <a:ext cx="178510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Température</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3923928" y="0"/>
            <a:ext cx="3419872" cy="400110"/>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On compare </a:t>
            </a:r>
            <a:r>
              <a:rPr lang="fr-FR" sz="2000" b="1" dirty="0">
                <a:solidFill>
                  <a:srgbClr val="00206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et </a:t>
            </a:r>
            <a:r>
              <a:rPr lang="fr-FR" sz="2000" b="1" dirty="0">
                <a:solidFill>
                  <a:srgbClr val="002060"/>
                </a:solidFill>
                <a:latin typeface="Arial" pitchFamily="34" charset="0"/>
                <a:ea typeface="Calibri" pitchFamily="34" charset="0"/>
                <a:cs typeface="Arial" pitchFamily="34" charset="0"/>
              </a:rPr>
              <a:t>(b)</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p:txBody>
      </p:sp>
      <p:sp>
        <p:nvSpPr>
          <p:cNvPr id="6" name="Rectangle 5"/>
          <p:cNvSpPr/>
          <p:nvPr/>
        </p:nvSpPr>
        <p:spPr>
          <a:xfrm>
            <a:off x="0" y="332656"/>
            <a:ext cx="914400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La réaction est d’autant </a:t>
            </a:r>
            <a:r>
              <a:rPr lang="fr-FR" sz="2000" b="1" dirty="0">
                <a:solidFill>
                  <a:srgbClr val="FF0000"/>
                </a:solidFill>
                <a:latin typeface="Arial" pitchFamily="34" charset="0"/>
                <a:ea typeface="Calibri" pitchFamily="34" charset="0"/>
                <a:cs typeface="Arial" pitchFamily="34" charset="0"/>
              </a:rPr>
              <a:t>plus rapide</a:t>
            </a:r>
            <a:r>
              <a:rPr lang="fr-FR" sz="2000" dirty="0">
                <a:solidFill>
                  <a:srgbClr val="002060"/>
                </a:solidFill>
                <a:latin typeface="Arial" pitchFamily="34" charset="0"/>
                <a:ea typeface="Calibri" pitchFamily="34" charset="0"/>
                <a:cs typeface="Arial" pitchFamily="34" charset="0"/>
              </a:rPr>
              <a:t> que la </a:t>
            </a:r>
            <a:r>
              <a:rPr lang="fr-FR" sz="2000" b="1" dirty="0">
                <a:solidFill>
                  <a:srgbClr val="FF0000"/>
                </a:solidFill>
                <a:latin typeface="Arial" pitchFamily="34" charset="0"/>
                <a:ea typeface="Calibri" pitchFamily="34" charset="0"/>
                <a:cs typeface="Arial" pitchFamily="34" charset="0"/>
              </a:rPr>
              <a:t>concentration molaire des réactifs </a:t>
            </a:r>
            <a:r>
              <a:rPr lang="fr-FR" sz="2000" dirty="0">
                <a:solidFill>
                  <a:srgbClr val="002060"/>
                </a:solidFill>
                <a:latin typeface="Arial" pitchFamily="34" charset="0"/>
                <a:ea typeface="Calibri" pitchFamily="34" charset="0"/>
                <a:cs typeface="Arial" pitchFamily="34" charset="0"/>
              </a:rPr>
              <a:t>est</a:t>
            </a:r>
            <a:r>
              <a:rPr lang="fr-FR" sz="2000" b="1" dirty="0">
                <a:solidFill>
                  <a:srgbClr val="FF0000"/>
                </a:solidFill>
                <a:latin typeface="Arial" pitchFamily="34" charset="0"/>
                <a:ea typeface="Calibri" pitchFamily="34" charset="0"/>
                <a:cs typeface="Arial" pitchFamily="34" charset="0"/>
              </a:rPr>
              <a:t> grande</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a:p>
            <a:pPr algn="just"/>
            <a:endParaRPr lang="fr-FR" sz="2000" b="1" u="sng" dirty="0">
              <a:solidFill>
                <a:srgbClr val="FF0000"/>
              </a:solidFill>
              <a:latin typeface="Arial" pitchFamily="34" charset="0"/>
              <a:cs typeface="Arial" pitchFamily="34" charset="0"/>
            </a:endParaRPr>
          </a:p>
        </p:txBody>
      </p:sp>
      <p:sp>
        <p:nvSpPr>
          <p:cNvPr id="7" name="Rectangle 6"/>
          <p:cNvSpPr/>
          <p:nvPr/>
        </p:nvSpPr>
        <p:spPr>
          <a:xfrm>
            <a:off x="1691680" y="1052736"/>
            <a:ext cx="3419872" cy="400110"/>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On compare </a:t>
            </a:r>
            <a:r>
              <a:rPr lang="fr-FR" sz="2000" b="1" dirty="0">
                <a:solidFill>
                  <a:srgbClr val="00206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et </a:t>
            </a:r>
            <a:r>
              <a:rPr lang="fr-FR" sz="2000" b="1" dirty="0">
                <a:solidFill>
                  <a:srgbClr val="002060"/>
                </a:solidFill>
                <a:latin typeface="Arial" pitchFamily="34" charset="0"/>
                <a:ea typeface="Calibri" pitchFamily="34" charset="0"/>
                <a:cs typeface="Arial" pitchFamily="34" charset="0"/>
              </a:rPr>
              <a:t>(c)</a:t>
            </a:r>
            <a:r>
              <a:rPr lang="fr-FR" sz="2000" dirty="0">
                <a:solidFill>
                  <a:srgbClr val="002060"/>
                </a:solidFill>
                <a:latin typeface="Arial" pitchFamily="34" charset="0"/>
                <a:ea typeface="Calibri" pitchFamily="34" charset="0"/>
                <a:cs typeface="Arial" pitchFamily="34" charset="0"/>
              </a:rPr>
              <a:t>.</a:t>
            </a:r>
            <a:endParaRPr lang="fr-FR" sz="2000" b="1" u="sng" dirty="0">
              <a:latin typeface="Arial" pitchFamily="34" charset="0"/>
              <a:cs typeface="Arial" pitchFamily="34" charset="0"/>
            </a:endParaRPr>
          </a:p>
        </p:txBody>
      </p:sp>
      <p:sp>
        <p:nvSpPr>
          <p:cNvPr id="8" name="Rectangle 7"/>
          <p:cNvSpPr/>
          <p:nvPr/>
        </p:nvSpPr>
        <p:spPr>
          <a:xfrm>
            <a:off x="0" y="1412776"/>
            <a:ext cx="9144000" cy="400110"/>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La réaction est d’autant </a:t>
            </a:r>
            <a:r>
              <a:rPr lang="fr-FR" sz="2000" b="1" dirty="0">
                <a:solidFill>
                  <a:srgbClr val="FF0000"/>
                </a:solidFill>
                <a:latin typeface="Arial" pitchFamily="34" charset="0"/>
                <a:ea typeface="Calibri" pitchFamily="34" charset="0"/>
                <a:cs typeface="Arial" pitchFamily="34" charset="0"/>
              </a:rPr>
              <a:t>plus rapide</a:t>
            </a:r>
            <a:r>
              <a:rPr lang="fr-FR" sz="2000" dirty="0">
                <a:solidFill>
                  <a:srgbClr val="002060"/>
                </a:solidFill>
                <a:latin typeface="Arial" pitchFamily="34" charset="0"/>
                <a:ea typeface="Calibri" pitchFamily="34" charset="0"/>
                <a:cs typeface="Arial" pitchFamily="34" charset="0"/>
              </a:rPr>
              <a:t> que la </a:t>
            </a:r>
            <a:r>
              <a:rPr lang="fr-FR" sz="2000" b="1" dirty="0">
                <a:solidFill>
                  <a:srgbClr val="FF0000"/>
                </a:solidFill>
                <a:latin typeface="Arial" pitchFamily="34" charset="0"/>
                <a:ea typeface="Calibri" pitchFamily="34" charset="0"/>
                <a:cs typeface="Arial" pitchFamily="34" charset="0"/>
              </a:rPr>
              <a:t>température </a:t>
            </a:r>
            <a:r>
              <a:rPr lang="fr-FR" sz="2000" dirty="0">
                <a:solidFill>
                  <a:srgbClr val="002060"/>
                </a:solidFill>
                <a:latin typeface="Arial" pitchFamily="34" charset="0"/>
                <a:ea typeface="Calibri" pitchFamily="34" charset="0"/>
                <a:cs typeface="Arial" pitchFamily="34" charset="0"/>
              </a:rPr>
              <a:t>est</a:t>
            </a:r>
            <a:r>
              <a:rPr lang="fr-FR" sz="2000" b="1" dirty="0">
                <a:solidFill>
                  <a:srgbClr val="FF0000"/>
                </a:solidFill>
                <a:latin typeface="Arial" pitchFamily="34" charset="0"/>
                <a:ea typeface="Calibri" pitchFamily="34" charset="0"/>
                <a:cs typeface="Arial" pitchFamily="34" charset="0"/>
              </a:rPr>
              <a:t> grande</a:t>
            </a:r>
            <a:r>
              <a:rPr lang="fr-FR" sz="2000" dirty="0">
                <a:solidFill>
                  <a:srgbClr val="002060"/>
                </a:solidFill>
                <a:latin typeface="Arial" pitchFamily="34" charset="0"/>
                <a:ea typeface="Calibri" pitchFamily="34" charset="0"/>
                <a:cs typeface="Arial" pitchFamily="34" charset="0"/>
              </a:rPr>
              <a:t>.</a:t>
            </a:r>
            <a:endParaRPr lang="fr-FR" sz="2000" b="1" u="sng" dirty="0">
              <a:solidFill>
                <a:srgbClr val="FF0000"/>
              </a:solidFill>
              <a:latin typeface="Arial" pitchFamily="34" charset="0"/>
              <a:cs typeface="Arial" pitchFamily="34" charset="0"/>
            </a:endParaRPr>
          </a:p>
        </p:txBody>
      </p:sp>
      <p:sp>
        <p:nvSpPr>
          <p:cNvPr id="9" name="Rectangle 1"/>
          <p:cNvSpPr>
            <a:spLocks noChangeArrowheads="1"/>
          </p:cNvSpPr>
          <p:nvPr/>
        </p:nvSpPr>
        <p:spPr bwMode="auto">
          <a:xfrm>
            <a:off x="0" y="1844824"/>
            <a:ext cx="554350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0" u="sng" strike="noStrike" cap="none" normalizeH="0" baseline="0" dirty="0">
                <a:ln>
                  <a:noFill/>
                </a:ln>
                <a:solidFill>
                  <a:schemeClr val="tx1"/>
                </a:solidFill>
                <a:effectLst/>
                <a:latin typeface="Arial Narrow" pitchFamily="34" charset="0"/>
                <a:ea typeface="Calibri" pitchFamily="34" charset="0"/>
                <a:cs typeface="Times New Roman" pitchFamily="18" charset="0"/>
              </a:rPr>
              <a:t>Explication basée sur la notion</a:t>
            </a:r>
            <a:r>
              <a:rPr kumimoji="0" lang="fr-FR" sz="2000" b="1" i="0" u="sng" strike="noStrike" cap="none" normalizeH="0" dirty="0">
                <a:ln>
                  <a:noFill/>
                </a:ln>
                <a:solidFill>
                  <a:schemeClr val="tx1"/>
                </a:solidFill>
                <a:effectLst/>
                <a:latin typeface="Arial Narrow" pitchFamily="34" charset="0"/>
                <a:ea typeface="Calibri" pitchFamily="34" charset="0"/>
                <a:cs typeface="Times New Roman" pitchFamily="18" charset="0"/>
              </a:rPr>
              <a:t> de chocs efficaces</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1"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p:nvPr/>
        </p:nvSpPr>
        <p:spPr>
          <a:xfrm>
            <a:off x="0" y="2204864"/>
            <a:ext cx="914400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Les </a:t>
            </a:r>
            <a:r>
              <a:rPr lang="fr-FR" sz="2000" b="1" dirty="0">
                <a:solidFill>
                  <a:srgbClr val="FF0000"/>
                </a:solidFill>
                <a:latin typeface="Arial" pitchFamily="34" charset="0"/>
                <a:ea typeface="Calibri" pitchFamily="34" charset="0"/>
                <a:cs typeface="Arial" pitchFamily="34" charset="0"/>
              </a:rPr>
              <a:t>chocs sont d’autant plus efficaces </a:t>
            </a:r>
            <a:r>
              <a:rPr lang="fr-FR" sz="2000" dirty="0">
                <a:solidFill>
                  <a:srgbClr val="002060"/>
                </a:solidFill>
                <a:latin typeface="Arial" pitchFamily="34" charset="0"/>
                <a:ea typeface="Calibri" pitchFamily="34" charset="0"/>
                <a:cs typeface="Arial" pitchFamily="34" charset="0"/>
              </a:rPr>
              <a:t>que la </a:t>
            </a:r>
            <a:r>
              <a:rPr lang="fr-FR" sz="2000" b="1" i="1" dirty="0">
                <a:solidFill>
                  <a:srgbClr val="002060"/>
                </a:solidFill>
                <a:latin typeface="Arial" pitchFamily="34" charset="0"/>
                <a:ea typeface="Calibri" pitchFamily="34" charset="0"/>
                <a:cs typeface="Arial" pitchFamily="34" charset="0"/>
              </a:rPr>
              <a:t>concentration molaire </a:t>
            </a:r>
            <a:r>
              <a:rPr lang="fr-FR" sz="2000" dirty="0">
                <a:solidFill>
                  <a:srgbClr val="002060"/>
                </a:solidFill>
                <a:latin typeface="Arial" pitchFamily="34" charset="0"/>
                <a:ea typeface="Calibri" pitchFamily="34" charset="0"/>
                <a:cs typeface="Arial" pitchFamily="34" charset="0"/>
              </a:rPr>
              <a:t>des réactifs est grande (</a:t>
            </a:r>
            <a:r>
              <a:rPr lang="fr-FR" sz="2000" b="1" u="sng" dirty="0">
                <a:solidFill>
                  <a:srgbClr val="FF0000"/>
                </a:solidFill>
                <a:latin typeface="Arial" pitchFamily="34" charset="0"/>
                <a:ea typeface="Calibri" pitchFamily="34" charset="0"/>
                <a:cs typeface="Arial" pitchFamily="34" charset="0"/>
              </a:rPr>
              <a:t>chocs plus nombreux</a:t>
            </a:r>
            <a:r>
              <a:rPr lang="fr-FR" sz="2000" dirty="0">
                <a:solidFill>
                  <a:srgbClr val="002060"/>
                </a:solidFill>
                <a:latin typeface="Arial" pitchFamily="34" charset="0"/>
                <a:ea typeface="Calibri" pitchFamily="34" charset="0"/>
                <a:cs typeface="Arial" pitchFamily="34" charset="0"/>
              </a:rPr>
              <a:t>) et que la </a:t>
            </a:r>
            <a:r>
              <a:rPr lang="fr-FR" sz="2000" b="1" i="1" dirty="0">
                <a:solidFill>
                  <a:srgbClr val="002060"/>
                </a:solidFill>
                <a:latin typeface="Arial" pitchFamily="34" charset="0"/>
                <a:ea typeface="Calibri" pitchFamily="34" charset="0"/>
                <a:cs typeface="Arial" pitchFamily="34" charset="0"/>
              </a:rPr>
              <a:t>température </a:t>
            </a:r>
            <a:r>
              <a:rPr lang="fr-FR" sz="2000" dirty="0">
                <a:solidFill>
                  <a:srgbClr val="002060"/>
                </a:solidFill>
                <a:latin typeface="Arial" pitchFamily="34" charset="0"/>
                <a:ea typeface="Calibri" pitchFamily="34" charset="0"/>
                <a:cs typeface="Arial" pitchFamily="34" charset="0"/>
              </a:rPr>
              <a:t>est</a:t>
            </a:r>
            <a:r>
              <a:rPr lang="fr-FR" sz="2000" b="1" i="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grande (</a:t>
            </a:r>
            <a:r>
              <a:rPr lang="fr-FR" sz="2000" b="1" u="sng" dirty="0">
                <a:solidFill>
                  <a:srgbClr val="FF0000"/>
                </a:solidFill>
                <a:latin typeface="Arial" pitchFamily="34" charset="0"/>
                <a:ea typeface="Calibri" pitchFamily="34" charset="0"/>
                <a:cs typeface="Arial" pitchFamily="34" charset="0"/>
              </a:rPr>
              <a:t>chocs plus forts</a:t>
            </a:r>
            <a:r>
              <a:rPr lang="fr-FR" sz="2000" dirty="0">
                <a:solidFill>
                  <a:srgbClr val="002060"/>
                </a:solidFill>
                <a:latin typeface="Arial" pitchFamily="34" charset="0"/>
                <a:ea typeface="Calibri" pitchFamily="34" charset="0"/>
                <a:cs typeface="Arial" pitchFamily="34" charset="0"/>
              </a:rPr>
              <a:t>)</a:t>
            </a:r>
            <a:endParaRPr lang="fr-FR" sz="2000" b="1" u="sng" dirty="0">
              <a:solidFill>
                <a:srgbClr val="FF0000"/>
              </a:solidFill>
              <a:latin typeface="Arial" pitchFamily="34" charset="0"/>
              <a:cs typeface="Arial" pitchFamily="34" charset="0"/>
            </a:endParaRPr>
          </a:p>
        </p:txBody>
      </p:sp>
      <p:sp>
        <p:nvSpPr>
          <p:cNvPr id="4098" name="Rectangle 2"/>
          <p:cNvSpPr>
            <a:spLocks noChangeArrowheads="1"/>
          </p:cNvSpPr>
          <p:nvPr/>
        </p:nvSpPr>
        <p:spPr bwMode="auto">
          <a:xfrm>
            <a:off x="0" y="450912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4</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Indiquer quels facteurs cinétiques sont mis en jeu dans les deux techniques citées précédemment.</a:t>
            </a:r>
            <a:endPar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p:txBody>
      </p:sp>
      <p:sp>
        <p:nvSpPr>
          <p:cNvPr id="12" name="Rectangle 11"/>
          <p:cNvSpPr/>
          <p:nvPr/>
        </p:nvSpPr>
        <p:spPr>
          <a:xfrm>
            <a:off x="0" y="5157192"/>
            <a:ext cx="9144000" cy="707886"/>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Pour le chauffage à reflux, </a:t>
            </a:r>
            <a:r>
              <a:rPr lang="fr-FR" sz="2000" b="1" u="sng" dirty="0">
                <a:solidFill>
                  <a:srgbClr val="FF0000"/>
                </a:solidFill>
                <a:latin typeface="Arial" pitchFamily="34" charset="0"/>
                <a:ea typeface="Calibri" pitchFamily="34" charset="0"/>
                <a:cs typeface="Arial" pitchFamily="34" charset="0"/>
              </a:rPr>
              <a:t>l’augmentation de température</a:t>
            </a:r>
            <a:r>
              <a:rPr lang="fr-FR" sz="2000" dirty="0">
                <a:solidFill>
                  <a:srgbClr val="002060"/>
                </a:solidFill>
                <a:latin typeface="Arial" pitchFamily="34" charset="0"/>
                <a:ea typeface="Calibri" pitchFamily="34" charset="0"/>
                <a:cs typeface="Arial" pitchFamily="34" charset="0"/>
              </a:rPr>
              <a:t> </a:t>
            </a:r>
            <a:r>
              <a:rPr lang="fr-FR" sz="2000" b="1" i="1" u="sng" dirty="0">
                <a:solidFill>
                  <a:srgbClr val="002060"/>
                </a:solidFill>
                <a:latin typeface="Arial" pitchFamily="34" charset="0"/>
                <a:ea typeface="Calibri" pitchFamily="34" charset="0"/>
                <a:cs typeface="Arial" pitchFamily="34" charset="0"/>
              </a:rPr>
              <a:t>ACCELERE la réaction</a:t>
            </a:r>
            <a:r>
              <a:rPr lang="fr-FR" sz="2000" dirty="0">
                <a:solidFill>
                  <a:srgbClr val="002060"/>
                </a:solidFill>
                <a:latin typeface="Arial" pitchFamily="34" charset="0"/>
                <a:ea typeface="Calibri" pitchFamily="34" charset="0"/>
                <a:cs typeface="Arial" pitchFamily="34" charset="0"/>
              </a:rPr>
              <a:t> (le reflux évitant la perte de matière par condensation des vapeurs).</a:t>
            </a:r>
            <a:endParaRPr lang="fr-FR" sz="2000" b="1" u="sng" dirty="0">
              <a:solidFill>
                <a:srgbClr val="FF0000"/>
              </a:solidFill>
              <a:latin typeface="Arial" pitchFamily="34" charset="0"/>
              <a:cs typeface="Arial" pitchFamily="34" charset="0"/>
            </a:endParaRPr>
          </a:p>
        </p:txBody>
      </p:sp>
      <p:sp>
        <p:nvSpPr>
          <p:cNvPr id="13" name="Rectangle 12"/>
          <p:cNvSpPr/>
          <p:nvPr/>
        </p:nvSpPr>
        <p:spPr>
          <a:xfrm>
            <a:off x="0" y="5877272"/>
            <a:ext cx="914400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Pour la trempe, la </a:t>
            </a:r>
            <a:r>
              <a:rPr lang="fr-FR" sz="2000" b="1" u="sng" dirty="0">
                <a:solidFill>
                  <a:srgbClr val="FF0000"/>
                </a:solidFill>
                <a:latin typeface="Arial" pitchFamily="34" charset="0"/>
                <a:ea typeface="Calibri" pitchFamily="34" charset="0"/>
                <a:cs typeface="Arial" pitchFamily="34" charset="0"/>
              </a:rPr>
              <a:t>baisse de température</a:t>
            </a:r>
            <a:r>
              <a:rPr lang="fr-FR" sz="2000" dirty="0">
                <a:solidFill>
                  <a:srgbClr val="002060"/>
                </a:solidFill>
                <a:latin typeface="Arial" pitchFamily="34" charset="0"/>
                <a:ea typeface="Calibri" pitchFamily="34" charset="0"/>
                <a:cs typeface="Arial" pitchFamily="34" charset="0"/>
              </a:rPr>
              <a:t> et </a:t>
            </a:r>
            <a:r>
              <a:rPr lang="fr-FR" sz="2000" b="1" u="sng" dirty="0">
                <a:solidFill>
                  <a:srgbClr val="FF0000"/>
                </a:solidFill>
                <a:latin typeface="Arial" pitchFamily="34" charset="0"/>
                <a:ea typeface="Calibri" pitchFamily="34" charset="0"/>
                <a:cs typeface="Arial" pitchFamily="34" charset="0"/>
              </a:rPr>
              <a:t>la dilution</a:t>
            </a:r>
            <a:r>
              <a:rPr lang="fr-FR" sz="2000" dirty="0">
                <a:solidFill>
                  <a:srgbClr val="002060"/>
                </a:solidFill>
                <a:latin typeface="Arial" pitchFamily="34" charset="0"/>
                <a:ea typeface="Calibri" pitchFamily="34" charset="0"/>
                <a:cs typeface="Arial" pitchFamily="34" charset="0"/>
              </a:rPr>
              <a:t> </a:t>
            </a:r>
            <a:r>
              <a:rPr lang="fr-FR" sz="2000" b="1" i="1" dirty="0">
                <a:solidFill>
                  <a:srgbClr val="002060"/>
                </a:solidFill>
                <a:latin typeface="Arial" pitchFamily="34" charset="0"/>
                <a:ea typeface="Calibri" pitchFamily="34" charset="0"/>
                <a:cs typeface="Arial" pitchFamily="34" charset="0"/>
              </a:rPr>
              <a:t>RALENTISSENT très fortement la réaction</a:t>
            </a:r>
            <a:r>
              <a:rPr lang="fr-FR" sz="2000" dirty="0">
                <a:solidFill>
                  <a:srgbClr val="002060"/>
                </a:solidFill>
                <a:latin typeface="Arial" pitchFamily="34" charset="0"/>
                <a:ea typeface="Calibri" pitchFamily="34" charset="0"/>
                <a:cs typeface="Arial" pitchFamily="34" charset="0"/>
              </a:rPr>
              <a:t>, permettant de </a:t>
            </a:r>
            <a:r>
              <a:rPr lang="fr-FR" sz="2000" b="1" i="1" dirty="0">
                <a:solidFill>
                  <a:srgbClr val="002060"/>
                </a:solidFill>
                <a:latin typeface="Arial" pitchFamily="34" charset="0"/>
                <a:ea typeface="Calibri" pitchFamily="34" charset="0"/>
                <a:cs typeface="Arial" pitchFamily="34" charset="0"/>
              </a:rPr>
              <a:t>figer le système </a:t>
            </a:r>
            <a:r>
              <a:rPr lang="fr-FR" sz="2000" dirty="0">
                <a:solidFill>
                  <a:srgbClr val="002060"/>
                </a:solidFill>
                <a:latin typeface="Arial" pitchFamily="34" charset="0"/>
                <a:ea typeface="Calibri" pitchFamily="34" charset="0"/>
                <a:cs typeface="Arial" pitchFamily="34" charset="0"/>
              </a:rPr>
              <a:t>et de l’étudier à différentes dates.</a:t>
            </a:r>
            <a:endParaRPr lang="fr-FR" sz="20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500" fill="hold"/>
                                        <p:tgtEl>
                                          <p:spTgt spid="4097"/>
                                        </p:tgtEl>
                                        <p:attrNameLst>
                                          <p:attrName>ppt_w</p:attrName>
                                        </p:attrNameLst>
                                      </p:cBhvr>
                                      <p:tavLst>
                                        <p:tav tm="0">
                                          <p:val>
                                            <p:fltVal val="0"/>
                                          </p:val>
                                        </p:tav>
                                        <p:tav tm="100000">
                                          <p:val>
                                            <p:strVal val="#ppt_w"/>
                                          </p:val>
                                        </p:tav>
                                      </p:tavLst>
                                    </p:anim>
                                    <p:anim calcmode="lin" valueType="num">
                                      <p:cBhvr>
                                        <p:cTn id="8" dur="500" fill="hold"/>
                                        <p:tgtEl>
                                          <p:spTgt spid="409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8"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738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4</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Indiquer quels facteurs cinétiques sont mis en jeu dans les deux techniques citées précédemment.</a:t>
            </a:r>
            <a:endPar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p:txBody>
      </p:sp>
      <p:sp>
        <p:nvSpPr>
          <p:cNvPr id="3" name="Rectangle 2"/>
          <p:cNvSpPr/>
          <p:nvPr/>
        </p:nvSpPr>
        <p:spPr>
          <a:xfrm>
            <a:off x="0" y="620688"/>
            <a:ext cx="9144000" cy="707886"/>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Pour le chauffage à reflux, </a:t>
            </a:r>
            <a:r>
              <a:rPr lang="fr-FR" sz="2000" b="1" u="sng" dirty="0">
                <a:solidFill>
                  <a:srgbClr val="FF0000"/>
                </a:solidFill>
                <a:latin typeface="Arial" pitchFamily="34" charset="0"/>
                <a:ea typeface="Calibri" pitchFamily="34" charset="0"/>
                <a:cs typeface="Arial" pitchFamily="34" charset="0"/>
              </a:rPr>
              <a:t>l’augmentation de température</a:t>
            </a:r>
            <a:r>
              <a:rPr lang="fr-FR" sz="2000" dirty="0">
                <a:solidFill>
                  <a:srgbClr val="002060"/>
                </a:solidFill>
                <a:latin typeface="Arial" pitchFamily="34" charset="0"/>
                <a:ea typeface="Calibri" pitchFamily="34" charset="0"/>
                <a:cs typeface="Arial" pitchFamily="34" charset="0"/>
              </a:rPr>
              <a:t> </a:t>
            </a:r>
            <a:r>
              <a:rPr lang="fr-FR" sz="2000" b="1" i="1" u="sng" dirty="0">
                <a:solidFill>
                  <a:srgbClr val="002060"/>
                </a:solidFill>
                <a:latin typeface="Arial" pitchFamily="34" charset="0"/>
                <a:ea typeface="Calibri" pitchFamily="34" charset="0"/>
                <a:cs typeface="Arial" pitchFamily="34" charset="0"/>
              </a:rPr>
              <a:t>ACCELERE la réaction</a:t>
            </a:r>
            <a:r>
              <a:rPr lang="fr-FR" sz="2000" dirty="0">
                <a:solidFill>
                  <a:srgbClr val="002060"/>
                </a:solidFill>
                <a:latin typeface="Arial" pitchFamily="34" charset="0"/>
                <a:ea typeface="Calibri" pitchFamily="34" charset="0"/>
                <a:cs typeface="Arial" pitchFamily="34" charset="0"/>
              </a:rPr>
              <a:t> (le reflux évitant la perte de matière par condensation des vapeurs).</a:t>
            </a:r>
            <a:endParaRPr lang="fr-FR" sz="2000" b="1" u="sng" dirty="0">
              <a:solidFill>
                <a:srgbClr val="FF0000"/>
              </a:solidFill>
              <a:latin typeface="Arial" pitchFamily="34" charset="0"/>
              <a:cs typeface="Arial" pitchFamily="34" charset="0"/>
            </a:endParaRPr>
          </a:p>
        </p:txBody>
      </p:sp>
      <p:sp>
        <p:nvSpPr>
          <p:cNvPr id="4" name="Rectangle 3"/>
          <p:cNvSpPr/>
          <p:nvPr/>
        </p:nvSpPr>
        <p:spPr>
          <a:xfrm>
            <a:off x="0" y="1340768"/>
            <a:ext cx="9144000"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Pour la trempe, la </a:t>
            </a:r>
            <a:r>
              <a:rPr lang="fr-FR" sz="2000" b="1" u="sng" dirty="0">
                <a:solidFill>
                  <a:srgbClr val="FF0000"/>
                </a:solidFill>
                <a:latin typeface="Arial" pitchFamily="34" charset="0"/>
                <a:ea typeface="Calibri" pitchFamily="34" charset="0"/>
                <a:cs typeface="Arial" pitchFamily="34" charset="0"/>
              </a:rPr>
              <a:t>baisse de température</a:t>
            </a:r>
            <a:r>
              <a:rPr lang="fr-FR" sz="2000" dirty="0">
                <a:solidFill>
                  <a:srgbClr val="002060"/>
                </a:solidFill>
                <a:latin typeface="Arial" pitchFamily="34" charset="0"/>
                <a:ea typeface="Calibri" pitchFamily="34" charset="0"/>
                <a:cs typeface="Arial" pitchFamily="34" charset="0"/>
              </a:rPr>
              <a:t> et </a:t>
            </a:r>
            <a:r>
              <a:rPr lang="fr-FR" sz="2000" b="1" u="sng" dirty="0">
                <a:solidFill>
                  <a:srgbClr val="FF0000"/>
                </a:solidFill>
                <a:latin typeface="Arial" pitchFamily="34" charset="0"/>
                <a:ea typeface="Calibri" pitchFamily="34" charset="0"/>
                <a:cs typeface="Arial" pitchFamily="34" charset="0"/>
              </a:rPr>
              <a:t>la dilution</a:t>
            </a:r>
            <a:r>
              <a:rPr lang="fr-FR" sz="2000" dirty="0">
                <a:solidFill>
                  <a:srgbClr val="002060"/>
                </a:solidFill>
                <a:latin typeface="Arial" pitchFamily="34" charset="0"/>
                <a:ea typeface="Calibri" pitchFamily="34" charset="0"/>
                <a:cs typeface="Arial" pitchFamily="34" charset="0"/>
              </a:rPr>
              <a:t> </a:t>
            </a:r>
            <a:r>
              <a:rPr lang="fr-FR" sz="2000" b="1" i="1" dirty="0">
                <a:solidFill>
                  <a:srgbClr val="002060"/>
                </a:solidFill>
                <a:latin typeface="Arial" pitchFamily="34" charset="0"/>
                <a:ea typeface="Calibri" pitchFamily="34" charset="0"/>
                <a:cs typeface="Arial" pitchFamily="34" charset="0"/>
              </a:rPr>
              <a:t>RALENTISSENT très fortement la réaction</a:t>
            </a:r>
            <a:r>
              <a:rPr lang="fr-FR" sz="2000" dirty="0">
                <a:solidFill>
                  <a:srgbClr val="002060"/>
                </a:solidFill>
                <a:latin typeface="Arial" pitchFamily="34" charset="0"/>
                <a:ea typeface="Calibri" pitchFamily="34" charset="0"/>
                <a:cs typeface="Arial" pitchFamily="34" charset="0"/>
              </a:rPr>
              <a:t>, permettant de </a:t>
            </a:r>
            <a:r>
              <a:rPr lang="fr-FR" sz="2000" b="1" i="1" dirty="0">
                <a:solidFill>
                  <a:srgbClr val="002060"/>
                </a:solidFill>
                <a:latin typeface="Arial" pitchFamily="34" charset="0"/>
                <a:ea typeface="Calibri" pitchFamily="34" charset="0"/>
                <a:cs typeface="Arial" pitchFamily="34" charset="0"/>
              </a:rPr>
              <a:t>figer le système </a:t>
            </a:r>
            <a:r>
              <a:rPr lang="fr-FR" sz="2000" dirty="0">
                <a:solidFill>
                  <a:srgbClr val="002060"/>
                </a:solidFill>
                <a:latin typeface="Arial" pitchFamily="34" charset="0"/>
                <a:ea typeface="Calibri" pitchFamily="34" charset="0"/>
                <a:cs typeface="Arial" pitchFamily="34" charset="0"/>
              </a:rPr>
              <a:t>et de l’étudier à différentes dates.</a:t>
            </a:r>
            <a:endParaRPr lang="fr-FR" sz="2000" b="1" u="sng" dirty="0">
              <a:solidFill>
                <a:srgbClr val="FF0000"/>
              </a:solidFill>
              <a:latin typeface="Arial" pitchFamily="34" charset="0"/>
              <a:cs typeface="Arial" pitchFamily="34" charset="0"/>
            </a:endParaRPr>
          </a:p>
        </p:txBody>
      </p:sp>
      <p:sp>
        <p:nvSpPr>
          <p:cNvPr id="5" name="Rectangle 8"/>
          <p:cNvSpPr>
            <a:spLocks noChangeArrowheads="1"/>
          </p:cNvSpPr>
          <p:nvPr/>
        </p:nvSpPr>
        <p:spPr bwMode="auto">
          <a:xfrm>
            <a:off x="0" y="2996952"/>
            <a:ext cx="9144000" cy="430887"/>
          </a:xfrm>
          <a:prstGeom prst="rect">
            <a:avLst/>
          </a:prstGeom>
          <a:noFill/>
          <a:ln w="9525">
            <a:noFill/>
            <a:miter lim="800000"/>
            <a:headEnd/>
            <a:tailEnd/>
          </a:ln>
        </p:spPr>
        <p:txBody>
          <a:bodyPr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200" b="1" u="sng" dirty="0">
                <a:latin typeface="Bookman Old Style" pitchFamily="18" charset="0"/>
                <a:ea typeface="Calibri" pitchFamily="34" charset="0"/>
                <a:cs typeface="Times New Roman" pitchFamily="18" charset="0"/>
              </a:rPr>
              <a:t>1) Loi de vitesse – Ordre d’une réaction</a:t>
            </a:r>
            <a:endParaRPr lang="fr-FR" sz="2200" dirty="0">
              <a:latin typeface="Bookman Old Style" pitchFamily="18" charset="0"/>
              <a:ea typeface="Calibri" pitchFamily="34" charset="0"/>
              <a:cs typeface="Times New Roman" pitchFamily="18" charset="0"/>
            </a:endParaRPr>
          </a:p>
        </p:txBody>
      </p:sp>
      <p:sp>
        <p:nvSpPr>
          <p:cNvPr id="6" name="Rectangle 15"/>
          <p:cNvSpPr>
            <a:spLocks noChangeArrowheads="1"/>
          </p:cNvSpPr>
          <p:nvPr/>
        </p:nvSpPr>
        <p:spPr bwMode="auto">
          <a:xfrm>
            <a:off x="0" y="2534097"/>
            <a:ext cx="5375189" cy="461665"/>
          </a:xfrm>
          <a:prstGeom prst="rect">
            <a:avLst/>
          </a:prstGeom>
          <a:noFill/>
          <a:ln w="9525">
            <a:noFill/>
            <a:miter lim="800000"/>
            <a:headEnd/>
            <a:tailEnd/>
          </a:ln>
        </p:spPr>
        <p:txBody>
          <a:bodyPr wrap="none" anchor="ctr">
            <a:spAutoFit/>
          </a:bodyPr>
          <a:lstStyle/>
          <a:p>
            <a:r>
              <a:rPr lang="fr-FR" sz="2400" b="1" u="sng" dirty="0">
                <a:latin typeface="Bookman Old Style" pitchFamily="18" charset="0"/>
                <a:ea typeface="Calibri" pitchFamily="34" charset="0"/>
                <a:cs typeface="Times New Roman" pitchFamily="18" charset="0"/>
              </a:rPr>
              <a:t>II- Influence de la concentration</a:t>
            </a:r>
            <a:endParaRPr lang="fr-FR" sz="3200" dirty="0">
              <a:ea typeface="Calibri" pitchFamily="34" charset="0"/>
              <a:cs typeface="Times New Roman" pitchFamily="18" charset="0"/>
            </a:endParaRPr>
          </a:p>
        </p:txBody>
      </p:sp>
      <p:sp>
        <p:nvSpPr>
          <p:cNvPr id="7" name="Rectangle 6"/>
          <p:cNvSpPr/>
          <p:nvPr/>
        </p:nvSpPr>
        <p:spPr>
          <a:xfrm>
            <a:off x="1763688" y="3429000"/>
            <a:ext cx="5436105" cy="461665"/>
          </a:xfrm>
          <a:prstGeom prst="rect">
            <a:avLst/>
          </a:prstGeom>
          <a:solidFill>
            <a:schemeClr val="accent5">
              <a:lumMod val="60000"/>
              <a:lumOff val="40000"/>
            </a:schemeClr>
          </a:solidFill>
        </p:spPr>
        <p:txBody>
          <a:bodyPr wrap="none">
            <a:spAutoFit/>
          </a:bodyPr>
          <a:lstStyle/>
          <a:p>
            <a:pPr algn="ctr" eaLnBrk="0" hangingPunct="0"/>
            <a:r>
              <a:rPr lang="en-US" sz="2400" b="1" dirty="0">
                <a:latin typeface="Arial" pitchFamily="34" charset="0"/>
                <a:ea typeface="Calibri" pitchFamily="34" charset="0"/>
                <a:cs typeface="Arial" pitchFamily="34" charset="0"/>
                <a:sym typeface="Wingdings 2" pitchFamily="18" charset="2"/>
              </a:rPr>
              <a:t>r</a:t>
            </a:r>
            <a:r>
              <a:rPr lang="fr-FR" sz="2400" b="1" baseline="-30000" dirty="0">
                <a:ea typeface="Calibri" pitchFamily="34" charset="0"/>
                <a:cs typeface="Times New Roman" pitchFamily="18" charset="0"/>
                <a:sym typeface="Wingdings 2" pitchFamily="18" charset="2"/>
              </a:rPr>
              <a:t>1</a:t>
            </a:r>
            <a:r>
              <a:rPr lang="fr-FR" sz="2400" b="1" dirty="0">
                <a:ea typeface="Calibri" pitchFamily="34" charset="0"/>
                <a:cs typeface="Times New Roman" pitchFamily="18" charset="0"/>
                <a:sym typeface="Wingdings 2" pitchFamily="18" charset="2"/>
              </a:rPr>
              <a:t> R</a:t>
            </a:r>
            <a:r>
              <a:rPr lang="fr-FR" sz="2400" b="1" baseline="-30000" dirty="0">
                <a:ea typeface="Calibri" pitchFamily="34" charset="0"/>
                <a:cs typeface="Times New Roman" pitchFamily="18" charset="0"/>
                <a:sym typeface="Wingdings 2" pitchFamily="18" charset="2"/>
              </a:rPr>
              <a:t>1</a:t>
            </a:r>
            <a:r>
              <a:rPr lang="fr-FR" sz="2400" b="1" dirty="0">
                <a:ea typeface="Calibri" pitchFamily="34" charset="0"/>
                <a:cs typeface="Times New Roman" pitchFamily="18" charset="0"/>
                <a:sym typeface="Wingdings 2" pitchFamily="18" charset="2"/>
              </a:rPr>
              <a:t>  +  </a:t>
            </a:r>
            <a:r>
              <a:rPr lang="en-US" sz="2400" b="1" dirty="0">
                <a:latin typeface="Arial" pitchFamily="34" charset="0"/>
                <a:ea typeface="Calibri" pitchFamily="34" charset="0"/>
                <a:cs typeface="Arial" pitchFamily="34" charset="0"/>
                <a:sym typeface="Wingdings 2" pitchFamily="18" charset="2"/>
              </a:rPr>
              <a:t>r</a:t>
            </a:r>
            <a:r>
              <a:rPr lang="fr-FR" sz="2400" b="1" baseline="-30000" dirty="0">
                <a:ea typeface="Calibri" pitchFamily="34" charset="0"/>
                <a:cs typeface="Times New Roman" pitchFamily="18" charset="0"/>
                <a:sym typeface="Wingdings 2" pitchFamily="18" charset="2"/>
              </a:rPr>
              <a:t>2</a:t>
            </a:r>
            <a:r>
              <a:rPr lang="fr-FR" sz="2400" b="1" dirty="0">
                <a:ea typeface="Calibri" pitchFamily="34" charset="0"/>
                <a:cs typeface="Times New Roman" pitchFamily="18" charset="0"/>
                <a:sym typeface="Wingdings 2" pitchFamily="18" charset="2"/>
              </a:rPr>
              <a:t> R</a:t>
            </a:r>
            <a:r>
              <a:rPr lang="fr-FR" sz="2400" b="1" baseline="-30000" dirty="0">
                <a:ea typeface="Calibri" pitchFamily="34" charset="0"/>
                <a:cs typeface="Times New Roman" pitchFamily="18" charset="0"/>
                <a:sym typeface="Wingdings 2" pitchFamily="18" charset="2"/>
              </a:rPr>
              <a:t>2</a:t>
            </a:r>
            <a:r>
              <a:rPr lang="fr-FR" sz="2400" b="1" dirty="0">
                <a:ea typeface="Calibri" pitchFamily="34" charset="0"/>
                <a:cs typeface="Times New Roman" pitchFamily="18" charset="0"/>
                <a:sym typeface="Wingdings 2" pitchFamily="18" charset="2"/>
              </a:rPr>
              <a:t>  +  …  </a:t>
            </a:r>
            <a:r>
              <a:rPr lang="en-US" sz="2400" b="1" dirty="0">
                <a:ea typeface="Calibri" pitchFamily="34" charset="0"/>
                <a:cs typeface="Times New Roman" pitchFamily="18" charset="0"/>
                <a:sym typeface="Wingdings 3" pitchFamily="18" charset="2"/>
              </a:rPr>
              <a:t></a:t>
            </a:r>
            <a:r>
              <a:rPr lang="fr-FR" sz="2400" b="1" dirty="0">
                <a:ea typeface="Calibri" pitchFamily="34" charset="0"/>
                <a:cs typeface="Times New Roman" pitchFamily="18" charset="0"/>
              </a:rPr>
              <a:t>  </a:t>
            </a:r>
            <a:r>
              <a:rPr lang="en-US" sz="2400" b="1" dirty="0">
                <a:latin typeface="Arial" pitchFamily="34" charset="0"/>
                <a:ea typeface="Calibri" pitchFamily="34" charset="0"/>
                <a:cs typeface="Arial" pitchFamily="34" charset="0"/>
                <a:sym typeface="Wingdings 3" pitchFamily="18" charset="2"/>
              </a:rPr>
              <a:t>p</a:t>
            </a:r>
            <a:r>
              <a:rPr lang="fr-FR" sz="2400" b="1" baseline="-30000" dirty="0">
                <a:ea typeface="Calibri" pitchFamily="34" charset="0"/>
                <a:cs typeface="Times New Roman" pitchFamily="18" charset="0"/>
                <a:sym typeface="Wingdings 3" pitchFamily="18" charset="2"/>
              </a:rPr>
              <a:t>1</a:t>
            </a:r>
            <a:r>
              <a:rPr lang="fr-FR" sz="2400" b="1" dirty="0">
                <a:ea typeface="Calibri" pitchFamily="34" charset="0"/>
                <a:cs typeface="Times New Roman" pitchFamily="18" charset="0"/>
                <a:sym typeface="Wingdings 3" pitchFamily="18" charset="2"/>
              </a:rPr>
              <a:t> P</a:t>
            </a:r>
            <a:r>
              <a:rPr lang="fr-FR" sz="2400" b="1" baseline="-30000" dirty="0">
                <a:ea typeface="Calibri" pitchFamily="34" charset="0"/>
                <a:cs typeface="Times New Roman" pitchFamily="18" charset="0"/>
                <a:sym typeface="Wingdings 3" pitchFamily="18" charset="2"/>
              </a:rPr>
              <a:t>1</a:t>
            </a:r>
            <a:r>
              <a:rPr lang="fr-FR" sz="2400" b="1" dirty="0">
                <a:ea typeface="Calibri" pitchFamily="34" charset="0"/>
                <a:cs typeface="Times New Roman" pitchFamily="18" charset="0"/>
                <a:sym typeface="Wingdings 3" pitchFamily="18" charset="2"/>
              </a:rPr>
              <a:t>  +  </a:t>
            </a:r>
            <a:r>
              <a:rPr lang="en-US" sz="2400" b="1" dirty="0">
                <a:latin typeface="Arial" pitchFamily="34" charset="0"/>
                <a:ea typeface="Calibri" pitchFamily="34" charset="0"/>
                <a:cs typeface="Arial" pitchFamily="34" charset="0"/>
                <a:sym typeface="Wingdings 3" pitchFamily="18" charset="2"/>
              </a:rPr>
              <a:t>p</a:t>
            </a:r>
            <a:r>
              <a:rPr lang="fr-FR" sz="2400" b="1" baseline="-30000" dirty="0">
                <a:ea typeface="Calibri" pitchFamily="34" charset="0"/>
                <a:cs typeface="Times New Roman" pitchFamily="18" charset="0"/>
                <a:sym typeface="Wingdings 3" pitchFamily="18" charset="2"/>
              </a:rPr>
              <a:t>2</a:t>
            </a:r>
            <a:r>
              <a:rPr lang="fr-FR" sz="2400" b="1" dirty="0">
                <a:ea typeface="Calibri" pitchFamily="34" charset="0"/>
                <a:cs typeface="Times New Roman" pitchFamily="18" charset="0"/>
                <a:sym typeface="Wingdings 3" pitchFamily="18" charset="2"/>
              </a:rPr>
              <a:t> P</a:t>
            </a:r>
            <a:r>
              <a:rPr lang="fr-FR" sz="2400" b="1" baseline="-30000" dirty="0">
                <a:ea typeface="Calibri" pitchFamily="34" charset="0"/>
                <a:cs typeface="Times New Roman" pitchFamily="18" charset="0"/>
                <a:sym typeface="Wingdings 3" pitchFamily="18" charset="2"/>
              </a:rPr>
              <a:t>2</a:t>
            </a:r>
            <a:r>
              <a:rPr lang="fr-FR" sz="2400" b="1" dirty="0">
                <a:ea typeface="Calibri" pitchFamily="34" charset="0"/>
                <a:cs typeface="Times New Roman" pitchFamily="18" charset="0"/>
                <a:sym typeface="Wingdings 3" pitchFamily="18" charset="2"/>
              </a:rPr>
              <a:t>  +  …</a:t>
            </a:r>
            <a:r>
              <a:rPr lang="fr-FR" sz="2400" dirty="0">
                <a:ea typeface="Calibri" pitchFamily="34" charset="0"/>
                <a:cs typeface="Times New Roman" pitchFamily="18" charset="0"/>
                <a:sym typeface="Wingdings 3" pitchFamily="18" charset="2"/>
              </a:rPr>
              <a:t> </a:t>
            </a:r>
            <a:endParaRPr lang="fr-FR" sz="2400" b="1" dirty="0">
              <a:ea typeface="Calibri" pitchFamily="34" charset="0"/>
              <a:cs typeface="Times New Roman" pitchFamily="18" charset="0"/>
              <a:sym typeface="Wingdings 3" pitchFamily="18" charset="2"/>
            </a:endParaRPr>
          </a:p>
        </p:txBody>
      </p:sp>
      <p:sp>
        <p:nvSpPr>
          <p:cNvPr id="8" name="Rectangle 7"/>
          <p:cNvSpPr/>
          <p:nvPr/>
        </p:nvSpPr>
        <p:spPr>
          <a:xfrm>
            <a:off x="0" y="3933056"/>
            <a:ext cx="9144000" cy="769441"/>
          </a:xfrm>
          <a:prstGeom prst="rect">
            <a:avLst/>
          </a:prstGeom>
        </p:spPr>
        <p:txBody>
          <a:bodyPr wrap="square">
            <a:spAutoFit/>
          </a:bodyPr>
          <a:lstStyle/>
          <a:p>
            <a:pPr algn="just"/>
            <a:r>
              <a:rPr lang="fr-FR" sz="2400" dirty="0">
                <a:latin typeface="+mj-lt"/>
                <a:ea typeface="Calibri" pitchFamily="34" charset="0"/>
                <a:cs typeface="Arial" pitchFamily="34" charset="0"/>
              </a:rPr>
              <a:t>- Valeurs de </a:t>
            </a:r>
            <a:r>
              <a:rPr lang="fr-FR" sz="2400" b="1" dirty="0">
                <a:latin typeface="+mj-lt"/>
                <a:ea typeface="Calibri" pitchFamily="34" charset="0"/>
                <a:cs typeface="Arial" pitchFamily="34" charset="0"/>
              </a:rPr>
              <a:t>[R</a:t>
            </a:r>
            <a:r>
              <a:rPr lang="fr-FR" sz="2400" b="1" baseline="-25000" dirty="0">
                <a:latin typeface="+mj-lt"/>
                <a:ea typeface="Calibri" pitchFamily="34" charset="0"/>
                <a:cs typeface="Arial" pitchFamily="34" charset="0"/>
              </a:rPr>
              <a:t>1</a:t>
            </a:r>
            <a:r>
              <a:rPr lang="fr-FR" sz="2400" b="1" dirty="0">
                <a:latin typeface="+mj-lt"/>
                <a:ea typeface="Calibri" pitchFamily="34" charset="0"/>
                <a:cs typeface="Arial" pitchFamily="34" charset="0"/>
              </a:rPr>
              <a:t>]</a:t>
            </a:r>
            <a:r>
              <a:rPr lang="fr-FR" sz="2400" dirty="0">
                <a:latin typeface="+mj-lt"/>
                <a:ea typeface="Calibri" pitchFamily="34" charset="0"/>
                <a:cs typeface="Arial" pitchFamily="34" charset="0"/>
              </a:rPr>
              <a:t>, </a:t>
            </a:r>
            <a:r>
              <a:rPr lang="fr-FR" sz="2400" b="1" dirty="0">
                <a:latin typeface="+mj-lt"/>
                <a:ea typeface="Calibri" pitchFamily="34" charset="0"/>
                <a:cs typeface="Arial" pitchFamily="34" charset="0"/>
              </a:rPr>
              <a:t>[R</a:t>
            </a:r>
            <a:r>
              <a:rPr lang="fr-FR" sz="2400" b="1" baseline="-25000" dirty="0">
                <a:latin typeface="+mj-lt"/>
                <a:ea typeface="Calibri" pitchFamily="34" charset="0"/>
                <a:cs typeface="Arial" pitchFamily="34" charset="0"/>
              </a:rPr>
              <a:t>2</a:t>
            </a:r>
            <a:r>
              <a:rPr lang="fr-FR" sz="2400" b="1" dirty="0">
                <a:latin typeface="+mj-lt"/>
                <a:ea typeface="Calibri" pitchFamily="34" charset="0"/>
                <a:cs typeface="Arial" pitchFamily="34" charset="0"/>
              </a:rPr>
              <a:t>]</a:t>
            </a:r>
            <a:r>
              <a:rPr lang="fr-FR" sz="2400" dirty="0">
                <a:latin typeface="+mj-lt"/>
                <a:ea typeface="Calibri" pitchFamily="34" charset="0"/>
                <a:cs typeface="Arial" pitchFamily="34" charset="0"/>
              </a:rPr>
              <a:t>, </a:t>
            </a:r>
            <a:r>
              <a:rPr lang="fr-FR" sz="2400" b="1" dirty="0">
                <a:latin typeface="+mj-lt"/>
                <a:ea typeface="Calibri" pitchFamily="34" charset="0"/>
                <a:cs typeface="Arial" pitchFamily="34" charset="0"/>
              </a:rPr>
              <a:t>[P</a:t>
            </a:r>
            <a:r>
              <a:rPr lang="fr-FR" sz="2400" b="1" baseline="-25000" dirty="0">
                <a:latin typeface="+mj-lt"/>
                <a:ea typeface="Calibri" pitchFamily="34" charset="0"/>
                <a:cs typeface="Arial" pitchFamily="34" charset="0"/>
              </a:rPr>
              <a:t>1</a:t>
            </a:r>
            <a:r>
              <a:rPr lang="fr-FR" sz="2400" b="1" dirty="0">
                <a:latin typeface="+mj-lt"/>
                <a:ea typeface="Calibri" pitchFamily="34" charset="0"/>
                <a:cs typeface="Arial" pitchFamily="34" charset="0"/>
              </a:rPr>
              <a:t>]</a:t>
            </a:r>
            <a:r>
              <a:rPr lang="fr-FR" sz="2400" dirty="0">
                <a:latin typeface="+mj-lt"/>
                <a:ea typeface="Calibri" pitchFamily="34" charset="0"/>
                <a:cs typeface="Arial" pitchFamily="34" charset="0"/>
              </a:rPr>
              <a:t>, </a:t>
            </a:r>
            <a:r>
              <a:rPr lang="fr-FR" sz="2400" b="1" dirty="0">
                <a:latin typeface="+mj-lt"/>
                <a:ea typeface="Calibri" pitchFamily="34" charset="0"/>
                <a:cs typeface="Arial" pitchFamily="34" charset="0"/>
              </a:rPr>
              <a:t>[P</a:t>
            </a:r>
            <a:r>
              <a:rPr lang="fr-FR" sz="2400" b="1" baseline="-25000" dirty="0">
                <a:latin typeface="+mj-lt"/>
                <a:ea typeface="Calibri" pitchFamily="34" charset="0"/>
                <a:cs typeface="Arial" pitchFamily="34" charset="0"/>
              </a:rPr>
              <a:t>2</a:t>
            </a:r>
            <a:r>
              <a:rPr lang="fr-FR" sz="2400" b="1" dirty="0">
                <a:latin typeface="+mj-lt"/>
                <a:ea typeface="Calibri" pitchFamily="34" charset="0"/>
                <a:cs typeface="Arial" pitchFamily="34" charset="0"/>
              </a:rPr>
              <a:t>]</a:t>
            </a:r>
            <a:r>
              <a:rPr lang="fr-FR" sz="2400" dirty="0">
                <a:latin typeface="+mj-lt"/>
                <a:ea typeface="Calibri" pitchFamily="34" charset="0"/>
                <a:cs typeface="Arial" pitchFamily="34" charset="0"/>
              </a:rPr>
              <a:t>, </a:t>
            </a:r>
            <a:r>
              <a:rPr lang="fr-FR" sz="2400" dirty="0" err="1">
                <a:latin typeface="+mj-lt"/>
                <a:ea typeface="Calibri" pitchFamily="34" charset="0"/>
                <a:cs typeface="Arial" pitchFamily="34" charset="0"/>
              </a:rPr>
              <a:t>etc</a:t>
            </a:r>
            <a:r>
              <a:rPr lang="fr-FR" sz="2400" dirty="0">
                <a:latin typeface="+mj-lt"/>
                <a:ea typeface="Calibri" pitchFamily="34" charset="0"/>
                <a:cs typeface="Arial" pitchFamily="34" charset="0"/>
              </a:rPr>
              <a:t> … déterminées expérimentalement </a:t>
            </a:r>
            <a:endParaRPr lang="fr-FR" sz="2400" b="1" u="sng" dirty="0">
              <a:latin typeface="+mj-lt"/>
              <a:cs typeface="Arial" pitchFamily="34" charset="0"/>
            </a:endParaRPr>
          </a:p>
          <a:p>
            <a:pPr algn="just"/>
            <a:endParaRPr lang="fr-FR" sz="2000" b="1" u="sng" dirty="0">
              <a:solidFill>
                <a:srgbClr val="FF0000"/>
              </a:solidFill>
              <a:latin typeface="Arial" pitchFamily="34" charset="0"/>
              <a:cs typeface="Arial" pitchFamily="34" charset="0"/>
            </a:endParaRPr>
          </a:p>
        </p:txBody>
      </p:sp>
      <p:sp>
        <p:nvSpPr>
          <p:cNvPr id="9" name="Rectangle 8"/>
          <p:cNvSpPr/>
          <p:nvPr/>
        </p:nvSpPr>
        <p:spPr>
          <a:xfrm>
            <a:off x="0" y="4293096"/>
            <a:ext cx="9144000" cy="769441"/>
          </a:xfrm>
          <a:prstGeom prst="rect">
            <a:avLst/>
          </a:prstGeom>
        </p:spPr>
        <p:txBody>
          <a:bodyPr wrap="square">
            <a:spAutoFit/>
          </a:bodyPr>
          <a:lstStyle/>
          <a:p>
            <a:pPr algn="just"/>
            <a:r>
              <a:rPr lang="fr-FR" sz="2400" dirty="0">
                <a:latin typeface="+mj-lt"/>
                <a:ea typeface="Calibri" pitchFamily="34" charset="0"/>
                <a:cs typeface="Arial" pitchFamily="34" charset="0"/>
              </a:rPr>
              <a:t>- Valeurs de </a:t>
            </a:r>
            <a:r>
              <a:rPr lang="fr-FR" sz="2400" b="1" dirty="0">
                <a:latin typeface="+mj-lt"/>
                <a:ea typeface="Calibri" pitchFamily="34" charset="0"/>
                <a:cs typeface="Arial" pitchFamily="34" charset="0"/>
              </a:rPr>
              <a:t>v </a:t>
            </a:r>
            <a:r>
              <a:rPr lang="fr-FR" sz="2400" dirty="0">
                <a:latin typeface="+mj-lt"/>
                <a:ea typeface="Calibri" pitchFamily="34" charset="0"/>
                <a:cs typeface="Arial" pitchFamily="34" charset="0"/>
              </a:rPr>
              <a:t>déterminées par les formules :  </a:t>
            </a:r>
            <a:endParaRPr lang="fr-FR" sz="2400" b="1" u="sng" dirty="0">
              <a:latin typeface="+mj-lt"/>
              <a:cs typeface="Arial" pitchFamily="34" charset="0"/>
            </a:endParaRPr>
          </a:p>
          <a:p>
            <a:pPr algn="just"/>
            <a:endParaRPr lang="fr-FR" sz="2000" b="1" u="sng" dirty="0">
              <a:solidFill>
                <a:srgbClr val="FF0000"/>
              </a:solidFill>
              <a:latin typeface="Arial" pitchFamily="34" charset="0"/>
              <a:cs typeface="Arial" pitchFamily="34" charset="0"/>
            </a:endParaRPr>
          </a:p>
        </p:txBody>
      </p:sp>
      <p:pic>
        <p:nvPicPr>
          <p:cNvPr id="10" name="Picture 2"/>
          <p:cNvPicPr>
            <a:picLocks noChangeAspect="1" noChangeArrowheads="1"/>
          </p:cNvPicPr>
          <p:nvPr/>
        </p:nvPicPr>
        <p:blipFill>
          <a:blip r:embed="rId2" cstate="print"/>
          <a:srcRect l="37483" t="26880" r="42021" b="58840"/>
          <a:stretch>
            <a:fillRect/>
          </a:stretch>
        </p:blipFill>
        <p:spPr bwMode="auto">
          <a:xfrm>
            <a:off x="1835696" y="4809800"/>
            <a:ext cx="2304256" cy="903001"/>
          </a:xfrm>
          <a:prstGeom prst="rect">
            <a:avLst/>
          </a:prstGeom>
          <a:noFill/>
          <a:ln w="57150">
            <a:solidFill>
              <a:srgbClr val="FF0000"/>
            </a:solidFill>
            <a:miter lim="800000"/>
            <a:headEnd/>
            <a:tailEnd/>
          </a:ln>
        </p:spPr>
      </p:pic>
      <p:pic>
        <p:nvPicPr>
          <p:cNvPr id="11" name="Picture 2"/>
          <p:cNvPicPr>
            <a:picLocks noChangeAspect="1" noChangeArrowheads="1"/>
          </p:cNvPicPr>
          <p:nvPr/>
        </p:nvPicPr>
        <p:blipFill>
          <a:blip r:embed="rId2" cstate="print"/>
          <a:srcRect l="74941" t="26880" r="6683" b="58840"/>
          <a:stretch>
            <a:fillRect/>
          </a:stretch>
        </p:blipFill>
        <p:spPr bwMode="auto">
          <a:xfrm>
            <a:off x="5076055" y="4797152"/>
            <a:ext cx="2065885" cy="903002"/>
          </a:xfrm>
          <a:prstGeom prst="rect">
            <a:avLst/>
          </a:prstGeom>
          <a:noFill/>
          <a:ln w="57150">
            <a:solidFill>
              <a:srgbClr val="FF0000"/>
            </a:solidFill>
            <a:miter lim="800000"/>
            <a:headEnd/>
            <a:tailEnd/>
          </a:ln>
        </p:spPr>
      </p:pic>
      <p:sp>
        <p:nvSpPr>
          <p:cNvPr id="12" name="Rectangle 11"/>
          <p:cNvSpPr/>
          <p:nvPr/>
        </p:nvSpPr>
        <p:spPr>
          <a:xfrm>
            <a:off x="1115616" y="5895635"/>
            <a:ext cx="7092280" cy="892552"/>
          </a:xfrm>
          <a:prstGeom prst="rect">
            <a:avLst/>
          </a:prstGeom>
          <a:solidFill>
            <a:srgbClr val="FFFF00"/>
          </a:solidFill>
        </p:spPr>
        <p:txBody>
          <a:bodyPr wrap="square">
            <a:spAutoFit/>
          </a:bodyPr>
          <a:lstStyle/>
          <a:p>
            <a:pPr algn="ctr"/>
            <a:r>
              <a:rPr lang="fr-FR" sz="2400" b="1" dirty="0">
                <a:ea typeface="Calibri" pitchFamily="34" charset="0"/>
                <a:cs typeface="Arial" pitchFamily="34" charset="0"/>
                <a:sym typeface="Wingdings 3"/>
              </a:rPr>
              <a:t> </a:t>
            </a:r>
            <a:r>
              <a:rPr lang="fr-FR" sz="2400" b="1" dirty="0">
                <a:latin typeface="+mj-lt"/>
                <a:ea typeface="Calibri" pitchFamily="34" charset="0"/>
                <a:cs typeface="Arial" pitchFamily="34" charset="0"/>
              </a:rPr>
              <a:t>v s’exprime en fonction de</a:t>
            </a:r>
            <a:r>
              <a:rPr lang="fr-FR" sz="2400" b="1" dirty="0">
                <a:ea typeface="Calibri" pitchFamily="34" charset="0"/>
                <a:cs typeface="Arial" pitchFamily="34" charset="0"/>
              </a:rPr>
              <a:t> [R</a:t>
            </a:r>
            <a:r>
              <a:rPr lang="fr-FR" sz="2400" b="1" baseline="-25000" dirty="0">
                <a:ea typeface="Calibri" pitchFamily="34" charset="0"/>
                <a:cs typeface="Arial" pitchFamily="34" charset="0"/>
              </a:rPr>
              <a:t>1</a:t>
            </a:r>
            <a:r>
              <a:rPr lang="fr-FR" sz="2400" b="1" dirty="0">
                <a:ea typeface="Calibri" pitchFamily="34" charset="0"/>
                <a:cs typeface="Arial" pitchFamily="34" charset="0"/>
              </a:rPr>
              <a:t>], [R</a:t>
            </a:r>
            <a:r>
              <a:rPr lang="fr-FR" sz="2400" b="1" baseline="-25000" dirty="0">
                <a:ea typeface="Calibri" pitchFamily="34" charset="0"/>
                <a:cs typeface="Arial" pitchFamily="34" charset="0"/>
              </a:rPr>
              <a:t>2</a:t>
            </a:r>
            <a:r>
              <a:rPr lang="fr-FR" sz="2400" b="1" dirty="0">
                <a:ea typeface="Calibri" pitchFamily="34" charset="0"/>
                <a:cs typeface="Arial" pitchFamily="34" charset="0"/>
              </a:rPr>
              <a:t>], [P</a:t>
            </a:r>
            <a:r>
              <a:rPr lang="fr-FR" sz="2400" b="1" baseline="-25000" dirty="0">
                <a:ea typeface="Calibri" pitchFamily="34" charset="0"/>
                <a:cs typeface="Arial" pitchFamily="34" charset="0"/>
              </a:rPr>
              <a:t>1</a:t>
            </a:r>
            <a:r>
              <a:rPr lang="fr-FR" sz="2400" b="1" dirty="0">
                <a:ea typeface="Calibri" pitchFamily="34" charset="0"/>
                <a:cs typeface="Arial" pitchFamily="34" charset="0"/>
              </a:rPr>
              <a:t>], [P</a:t>
            </a:r>
            <a:r>
              <a:rPr lang="fr-FR" sz="2400" b="1" baseline="-25000" dirty="0">
                <a:ea typeface="Calibri" pitchFamily="34" charset="0"/>
                <a:cs typeface="Arial" pitchFamily="34" charset="0"/>
              </a:rPr>
              <a:t>2</a:t>
            </a:r>
            <a:r>
              <a:rPr lang="fr-FR" sz="2400" b="1" dirty="0">
                <a:ea typeface="Calibri" pitchFamily="34" charset="0"/>
                <a:cs typeface="Arial" pitchFamily="34" charset="0"/>
              </a:rPr>
              <a:t>], </a:t>
            </a:r>
            <a:r>
              <a:rPr lang="fr-FR" sz="2400" b="1" dirty="0" err="1">
                <a:ea typeface="Calibri" pitchFamily="34" charset="0"/>
                <a:cs typeface="Arial" pitchFamily="34" charset="0"/>
              </a:rPr>
              <a:t>etc</a:t>
            </a:r>
            <a:r>
              <a:rPr lang="fr-FR" sz="2400" b="1" dirty="0">
                <a:ea typeface="Calibri" pitchFamily="34" charset="0"/>
                <a:cs typeface="Arial" pitchFamily="34" charset="0"/>
              </a:rPr>
              <a:t> … </a:t>
            </a:r>
          </a:p>
          <a:p>
            <a:pPr algn="ctr"/>
            <a:r>
              <a:rPr lang="fr-FR" sz="2800" b="1" dirty="0">
                <a:solidFill>
                  <a:srgbClr val="FF0000"/>
                </a:solidFill>
                <a:ea typeface="Calibri" pitchFamily="34" charset="0"/>
                <a:cs typeface="Arial" pitchFamily="34" charset="0"/>
              </a:rPr>
              <a:t>LOI DE VITESSE</a:t>
            </a:r>
            <a:endParaRPr lang="fr-FR" sz="24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edge">
                                      <p:cBhvr>
                                        <p:cTn id="32" dur="2000"/>
                                        <p:tgtEl>
                                          <p:spTgt spid="10"/>
                                        </p:tgtEl>
                                      </p:cBhvr>
                                    </p:animEffect>
                                  </p:childTnLst>
                                </p:cTn>
                              </p:par>
                              <p:par>
                                <p:cTn id="33" presetID="2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par>
                          <p:cTn id="36" fill="hold">
                            <p:stCondLst>
                              <p:cond delay="4500"/>
                            </p:stCondLst>
                            <p:childTnLst>
                              <p:par>
                                <p:cTn id="37" presetID="26"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5496" y="1795257"/>
            <a:ext cx="9144000" cy="5162136"/>
            <a:chOff x="880" y="10423"/>
            <a:chExt cx="10120" cy="5441"/>
          </a:xfrm>
        </p:grpSpPr>
        <p:pic>
          <p:nvPicPr>
            <p:cNvPr id="3" name="Picture 2"/>
            <p:cNvPicPr>
              <a:picLocks noChangeAspect="1" noChangeArrowheads="1"/>
            </p:cNvPicPr>
            <p:nvPr/>
          </p:nvPicPr>
          <p:blipFill>
            <a:blip r:embed="rId2" cstate="print"/>
            <a:srcRect/>
            <a:stretch>
              <a:fillRect/>
            </a:stretch>
          </p:blipFill>
          <p:spPr bwMode="auto">
            <a:xfrm>
              <a:off x="880" y="10423"/>
              <a:ext cx="10094" cy="5292"/>
            </a:xfrm>
            <a:prstGeom prst="rect">
              <a:avLst/>
            </a:prstGeom>
            <a:noFill/>
            <a:ln w="9525">
              <a:noFill/>
              <a:miter lim="800000"/>
              <a:headEnd/>
              <a:tailEnd/>
            </a:ln>
          </p:spPr>
        </p:pic>
        <p:sp>
          <p:nvSpPr>
            <p:cNvPr id="4" name="Text Box 3"/>
            <p:cNvSpPr txBox="1">
              <a:spLocks noChangeArrowheads="1"/>
            </p:cNvSpPr>
            <p:nvPr/>
          </p:nvSpPr>
          <p:spPr bwMode="auto">
            <a:xfrm>
              <a:off x="9441" y="10475"/>
              <a:ext cx="1520" cy="410"/>
            </a:xfrm>
            <a:prstGeom prst="rect">
              <a:avLst/>
            </a:prstGeom>
            <a:noFill/>
            <a:ln w="9525">
              <a:noFill/>
              <a:miter lim="800000"/>
              <a:headEnd/>
              <a:tailEnd/>
            </a:ln>
          </p:spPr>
          <p:txBody>
            <a:bodyPr/>
            <a:lstStyle/>
            <a:p>
              <a:pPr>
                <a:spcAft>
                  <a:spcPts val="1000"/>
                </a:spcAft>
              </a:pPr>
              <a:r>
                <a:rPr lang="fr-FR" dirty="0">
                  <a:latin typeface="Cambria" pitchFamily="18" charset="0"/>
                </a:rPr>
                <a:t>Unité de k</a:t>
              </a:r>
              <a:endParaRPr lang="fr-FR" sz="4000" dirty="0"/>
            </a:p>
          </p:txBody>
        </p:sp>
        <p:sp>
          <p:nvSpPr>
            <p:cNvPr id="5" name="Text Box 4"/>
            <p:cNvSpPr txBox="1">
              <a:spLocks noChangeArrowheads="1"/>
            </p:cNvSpPr>
            <p:nvPr/>
          </p:nvSpPr>
          <p:spPr bwMode="auto">
            <a:xfrm>
              <a:off x="9120" y="11024"/>
              <a:ext cx="1880" cy="4840"/>
            </a:xfrm>
            <a:prstGeom prst="rect">
              <a:avLst/>
            </a:prstGeom>
            <a:noFill/>
            <a:ln w="9525">
              <a:noFill/>
              <a:miter lim="800000"/>
              <a:headEnd/>
              <a:tailEnd/>
            </a:ln>
          </p:spPr>
          <p:txBody>
            <a:bodyPr/>
            <a:lstStyle/>
            <a:p>
              <a:pPr algn="ctr">
                <a:spcAft>
                  <a:spcPts val="1000"/>
                </a:spcAft>
              </a:pPr>
              <a:endParaRPr lang="en-US" sz="1600">
                <a:latin typeface="Cambria" pitchFamily="18" charset="0"/>
              </a:endParaRPr>
            </a:p>
            <a:p>
              <a:pPr algn="ctr">
                <a:spcAft>
                  <a:spcPts val="1000"/>
                </a:spcAft>
              </a:pPr>
              <a:r>
                <a:rPr lang="en-US" sz="1600">
                  <a:latin typeface="Cambria" pitchFamily="18" charset="0"/>
                </a:rPr>
                <a:t>L</a:t>
              </a:r>
              <a:r>
                <a:rPr lang="en-US" sz="1600" baseline="30000">
                  <a:latin typeface="Cambria" pitchFamily="18" charset="0"/>
                </a:rPr>
                <a:t>3/2</a:t>
              </a:r>
              <a:r>
                <a:rPr lang="en-US" sz="1600">
                  <a:latin typeface="Cambria" pitchFamily="18" charset="0"/>
                </a:rPr>
                <a:t>.mol</a:t>
              </a:r>
              <a:r>
                <a:rPr lang="en-US" sz="1600" baseline="30000">
                  <a:latin typeface="Cambria" pitchFamily="18" charset="0"/>
                </a:rPr>
                <a:t>– 3/2</a:t>
              </a:r>
              <a:r>
                <a:rPr lang="en-US" sz="1600">
                  <a:latin typeface="Cambria" pitchFamily="18" charset="0"/>
                </a:rPr>
                <a:t>.s</a:t>
              </a:r>
              <a:r>
                <a:rPr lang="en-US" sz="1600" baseline="30000">
                  <a:latin typeface="Cambria" pitchFamily="18" charset="0"/>
                </a:rPr>
                <a:t> – 1</a:t>
              </a: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r>
                <a:rPr lang="fr-FR" sz="1600">
                  <a:latin typeface="Cambria" pitchFamily="18" charset="0"/>
                </a:rPr>
                <a:t>L².mol</a:t>
              </a:r>
              <a:r>
                <a:rPr lang="fr-FR" sz="1600" baseline="30000">
                  <a:latin typeface="Cambria" pitchFamily="18" charset="0"/>
                </a:rPr>
                <a:t> – 2 </a:t>
              </a:r>
              <a:r>
                <a:rPr lang="fr-FR" sz="1600">
                  <a:latin typeface="Cambria" pitchFamily="18" charset="0"/>
                </a:rPr>
                <a:t>.s</a:t>
              </a:r>
              <a:r>
                <a:rPr lang="fr-FR" sz="1600" baseline="30000">
                  <a:latin typeface="Cambria" pitchFamily="18" charset="0"/>
                </a:rPr>
                <a:t> – 1</a:t>
              </a:r>
            </a:p>
            <a:p>
              <a:pPr algn="ctr">
                <a:spcAft>
                  <a:spcPts val="1000"/>
                </a:spcAft>
              </a:pPr>
              <a:endParaRPr lang="fr-FR" sz="100" baseline="30000">
                <a:latin typeface="Cambria" pitchFamily="18" charset="0"/>
              </a:endParaRPr>
            </a:p>
            <a:p>
              <a:pPr algn="ctr">
                <a:spcAft>
                  <a:spcPts val="1000"/>
                </a:spcAft>
              </a:pPr>
              <a:r>
                <a:rPr lang="en-US" sz="1600">
                  <a:latin typeface="Cambria" pitchFamily="18" charset="0"/>
                </a:rPr>
                <a:t>L².mol</a:t>
              </a:r>
              <a:r>
                <a:rPr lang="en-US" sz="1600" baseline="30000">
                  <a:latin typeface="Cambria" pitchFamily="18" charset="0"/>
                </a:rPr>
                <a:t> – 2 </a:t>
              </a:r>
              <a:r>
                <a:rPr lang="en-US" sz="1600">
                  <a:latin typeface="Cambria" pitchFamily="18" charset="0"/>
                </a:rPr>
                <a:t>.s</a:t>
              </a:r>
              <a:r>
                <a:rPr lang="en-US" sz="1600" baseline="30000">
                  <a:latin typeface="Cambria" pitchFamily="18" charset="0"/>
                </a:rPr>
                <a:t> – 1</a:t>
              </a:r>
            </a:p>
            <a:p>
              <a:pPr algn="ctr">
                <a:spcAft>
                  <a:spcPts val="1000"/>
                </a:spcAft>
              </a:pPr>
              <a:endParaRPr lang="en-US" sz="100">
                <a:latin typeface="Cambria" pitchFamily="18" charset="0"/>
              </a:endParaRPr>
            </a:p>
            <a:p>
              <a:pPr algn="ctr">
                <a:spcAft>
                  <a:spcPts val="1000"/>
                </a:spcAft>
              </a:pPr>
              <a:r>
                <a:rPr lang="en-US" sz="1600">
                  <a:latin typeface="Cambria" pitchFamily="18" charset="0"/>
                </a:rPr>
                <a:t>mol</a:t>
              </a:r>
              <a:r>
                <a:rPr lang="en-US" sz="1600" baseline="30000">
                  <a:latin typeface="Cambria" pitchFamily="18" charset="0"/>
                </a:rPr>
                <a:t> 1/2 </a:t>
              </a:r>
              <a:r>
                <a:rPr lang="en-US" sz="1600">
                  <a:latin typeface="Cambria" pitchFamily="18" charset="0"/>
                </a:rPr>
                <a:t>.L</a:t>
              </a:r>
              <a:r>
                <a:rPr lang="en-US" sz="1600" baseline="30000">
                  <a:latin typeface="Cambria" pitchFamily="18" charset="0"/>
                </a:rPr>
                <a:t>– 1/2</a:t>
              </a:r>
              <a:r>
                <a:rPr lang="en-US" sz="1600">
                  <a:latin typeface="Cambria" pitchFamily="18" charset="0"/>
                </a:rPr>
                <a:t>. s</a:t>
              </a:r>
              <a:r>
                <a:rPr lang="en-US" sz="1600" baseline="30000">
                  <a:latin typeface="Cambria" pitchFamily="18" charset="0"/>
                </a:rPr>
                <a:t> – 1</a:t>
              </a:r>
            </a:p>
            <a:p>
              <a:pPr algn="ctr">
                <a:spcAft>
                  <a:spcPts val="1000"/>
                </a:spcAft>
              </a:pPr>
              <a:endParaRPr lang="en-US" sz="1600" baseline="30000">
                <a:latin typeface="Cambria" pitchFamily="18" charset="0"/>
              </a:endParaRPr>
            </a:p>
            <a:p>
              <a:pPr algn="ctr">
                <a:spcAft>
                  <a:spcPts val="1000"/>
                </a:spcAft>
              </a:pPr>
              <a:r>
                <a:rPr lang="en-US" sz="1600">
                  <a:latin typeface="Cambria" pitchFamily="18" charset="0"/>
                </a:rPr>
                <a:t>L</a:t>
              </a:r>
              <a:r>
                <a:rPr lang="en-US" sz="1600" baseline="30000">
                  <a:latin typeface="Cambria" pitchFamily="18" charset="0"/>
                </a:rPr>
                <a:t>1/2</a:t>
              </a:r>
              <a:r>
                <a:rPr lang="en-US" sz="1600">
                  <a:latin typeface="Cambria" pitchFamily="18" charset="0"/>
                </a:rPr>
                <a:t>.mol</a:t>
              </a:r>
              <a:r>
                <a:rPr lang="en-US" sz="1600" baseline="30000">
                  <a:latin typeface="Cambria" pitchFamily="18" charset="0"/>
                </a:rPr>
                <a:t> – 1/2 </a:t>
              </a:r>
              <a:r>
                <a:rPr lang="en-US" sz="1600">
                  <a:latin typeface="Cambria" pitchFamily="18" charset="0"/>
                </a:rPr>
                <a:t>.s</a:t>
              </a:r>
              <a:r>
                <a:rPr lang="en-US" sz="1600" baseline="30000">
                  <a:latin typeface="Cambria" pitchFamily="18" charset="0"/>
                </a:rPr>
                <a:t> – 1</a:t>
              </a:r>
            </a:p>
            <a:p>
              <a:endParaRPr lang="fr-FR" sz="2800"/>
            </a:p>
          </p:txBody>
        </p:sp>
      </p:grpSp>
      <p:sp>
        <p:nvSpPr>
          <p:cNvPr id="6" name="Rectangle 8"/>
          <p:cNvSpPr>
            <a:spLocks noChangeArrowheads="1"/>
          </p:cNvSpPr>
          <p:nvPr/>
        </p:nvSpPr>
        <p:spPr bwMode="auto">
          <a:xfrm>
            <a:off x="0" y="396156"/>
            <a:ext cx="9144000" cy="430887"/>
          </a:xfrm>
          <a:prstGeom prst="rect">
            <a:avLst/>
          </a:prstGeom>
          <a:noFill/>
          <a:ln w="9525">
            <a:noFill/>
            <a:miter lim="800000"/>
            <a:headEnd/>
            <a:tailEnd/>
          </a:ln>
        </p:spPr>
        <p:txBody>
          <a:bodyPr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200" b="1" u="sng" dirty="0">
                <a:latin typeface="Bookman Old Style" pitchFamily="18" charset="0"/>
                <a:ea typeface="Calibri" pitchFamily="34" charset="0"/>
                <a:cs typeface="Times New Roman" pitchFamily="18" charset="0"/>
              </a:rPr>
              <a:t>1) Loi de vitesse – Ordre d’une réaction</a:t>
            </a:r>
            <a:endParaRPr lang="fr-FR" sz="2200" dirty="0">
              <a:latin typeface="Bookman Old Style" pitchFamily="18" charset="0"/>
              <a:ea typeface="Calibri" pitchFamily="34" charset="0"/>
              <a:cs typeface="Times New Roman" pitchFamily="18" charset="0"/>
            </a:endParaRPr>
          </a:p>
        </p:txBody>
      </p:sp>
      <p:sp>
        <p:nvSpPr>
          <p:cNvPr id="7" name="Rectangle 15"/>
          <p:cNvSpPr>
            <a:spLocks noChangeArrowheads="1"/>
          </p:cNvSpPr>
          <p:nvPr/>
        </p:nvSpPr>
        <p:spPr bwMode="auto">
          <a:xfrm>
            <a:off x="0" y="0"/>
            <a:ext cx="5375189" cy="461665"/>
          </a:xfrm>
          <a:prstGeom prst="rect">
            <a:avLst/>
          </a:prstGeom>
          <a:noFill/>
          <a:ln w="9525">
            <a:noFill/>
            <a:miter lim="800000"/>
            <a:headEnd/>
            <a:tailEnd/>
          </a:ln>
        </p:spPr>
        <p:txBody>
          <a:bodyPr wrap="none" anchor="ctr">
            <a:spAutoFit/>
          </a:bodyPr>
          <a:lstStyle/>
          <a:p>
            <a:r>
              <a:rPr lang="fr-FR" sz="2400" b="1" u="sng" dirty="0">
                <a:latin typeface="Bookman Old Style" pitchFamily="18" charset="0"/>
                <a:ea typeface="Calibri" pitchFamily="34" charset="0"/>
                <a:cs typeface="Times New Roman" pitchFamily="18" charset="0"/>
              </a:rPr>
              <a:t>II- Influence de la concentration</a:t>
            </a:r>
            <a:endParaRPr lang="fr-FR" sz="3200" dirty="0">
              <a:ea typeface="Calibri" pitchFamily="34" charset="0"/>
              <a:cs typeface="Times New Roman" pitchFamily="18" charset="0"/>
            </a:endParaRPr>
          </a:p>
        </p:txBody>
      </p:sp>
      <p:sp>
        <p:nvSpPr>
          <p:cNvPr id="8" name="Rectangle 7"/>
          <p:cNvSpPr/>
          <p:nvPr/>
        </p:nvSpPr>
        <p:spPr>
          <a:xfrm>
            <a:off x="1043608" y="836712"/>
            <a:ext cx="7092280" cy="892552"/>
          </a:xfrm>
          <a:prstGeom prst="rect">
            <a:avLst/>
          </a:prstGeom>
          <a:solidFill>
            <a:srgbClr val="FFFF00"/>
          </a:solidFill>
        </p:spPr>
        <p:txBody>
          <a:bodyPr wrap="square">
            <a:spAutoFit/>
          </a:bodyPr>
          <a:lstStyle/>
          <a:p>
            <a:pPr algn="ctr"/>
            <a:r>
              <a:rPr lang="fr-FR" sz="2400" b="1" dirty="0">
                <a:ea typeface="Calibri" pitchFamily="34" charset="0"/>
                <a:cs typeface="Arial" pitchFamily="34" charset="0"/>
                <a:sym typeface="Wingdings 3"/>
              </a:rPr>
              <a:t> </a:t>
            </a:r>
            <a:r>
              <a:rPr lang="fr-FR" sz="2400" b="1" dirty="0">
                <a:latin typeface="+mj-lt"/>
                <a:ea typeface="Calibri" pitchFamily="34" charset="0"/>
                <a:cs typeface="Arial" pitchFamily="34" charset="0"/>
              </a:rPr>
              <a:t>v s’exprime en fonction de</a:t>
            </a:r>
            <a:r>
              <a:rPr lang="fr-FR" sz="2400" b="1" dirty="0">
                <a:ea typeface="Calibri" pitchFamily="34" charset="0"/>
                <a:cs typeface="Arial" pitchFamily="34" charset="0"/>
              </a:rPr>
              <a:t> [R</a:t>
            </a:r>
            <a:r>
              <a:rPr lang="fr-FR" sz="2400" b="1" baseline="-25000" dirty="0">
                <a:ea typeface="Calibri" pitchFamily="34" charset="0"/>
                <a:cs typeface="Arial" pitchFamily="34" charset="0"/>
              </a:rPr>
              <a:t>1</a:t>
            </a:r>
            <a:r>
              <a:rPr lang="fr-FR" sz="2400" b="1" dirty="0">
                <a:ea typeface="Calibri" pitchFamily="34" charset="0"/>
                <a:cs typeface="Arial" pitchFamily="34" charset="0"/>
              </a:rPr>
              <a:t>], [R</a:t>
            </a:r>
            <a:r>
              <a:rPr lang="fr-FR" sz="2400" b="1" baseline="-25000" dirty="0">
                <a:ea typeface="Calibri" pitchFamily="34" charset="0"/>
                <a:cs typeface="Arial" pitchFamily="34" charset="0"/>
              </a:rPr>
              <a:t>2</a:t>
            </a:r>
            <a:r>
              <a:rPr lang="fr-FR" sz="2400" b="1" dirty="0">
                <a:ea typeface="Calibri" pitchFamily="34" charset="0"/>
                <a:cs typeface="Arial" pitchFamily="34" charset="0"/>
              </a:rPr>
              <a:t>], [P</a:t>
            </a:r>
            <a:r>
              <a:rPr lang="fr-FR" sz="2400" b="1" baseline="-25000" dirty="0">
                <a:ea typeface="Calibri" pitchFamily="34" charset="0"/>
                <a:cs typeface="Arial" pitchFamily="34" charset="0"/>
              </a:rPr>
              <a:t>1</a:t>
            </a:r>
            <a:r>
              <a:rPr lang="fr-FR" sz="2400" b="1" dirty="0">
                <a:ea typeface="Calibri" pitchFamily="34" charset="0"/>
                <a:cs typeface="Arial" pitchFamily="34" charset="0"/>
              </a:rPr>
              <a:t>], [P</a:t>
            </a:r>
            <a:r>
              <a:rPr lang="fr-FR" sz="2400" b="1" baseline="-25000" dirty="0">
                <a:ea typeface="Calibri" pitchFamily="34" charset="0"/>
                <a:cs typeface="Arial" pitchFamily="34" charset="0"/>
              </a:rPr>
              <a:t>2</a:t>
            </a:r>
            <a:r>
              <a:rPr lang="fr-FR" sz="2400" b="1" dirty="0">
                <a:ea typeface="Calibri" pitchFamily="34" charset="0"/>
                <a:cs typeface="Arial" pitchFamily="34" charset="0"/>
              </a:rPr>
              <a:t>], </a:t>
            </a:r>
            <a:r>
              <a:rPr lang="fr-FR" sz="2400" b="1" dirty="0" err="1">
                <a:ea typeface="Calibri" pitchFamily="34" charset="0"/>
                <a:cs typeface="Arial" pitchFamily="34" charset="0"/>
              </a:rPr>
              <a:t>etc</a:t>
            </a:r>
            <a:r>
              <a:rPr lang="fr-FR" sz="2400" b="1" dirty="0">
                <a:ea typeface="Calibri" pitchFamily="34" charset="0"/>
                <a:cs typeface="Arial" pitchFamily="34" charset="0"/>
              </a:rPr>
              <a:t> … </a:t>
            </a:r>
          </a:p>
          <a:p>
            <a:pPr algn="ctr"/>
            <a:r>
              <a:rPr lang="fr-FR" sz="2800" b="1" dirty="0">
                <a:solidFill>
                  <a:srgbClr val="FF0000"/>
                </a:solidFill>
                <a:ea typeface="Calibri" pitchFamily="34" charset="0"/>
                <a:cs typeface="Arial" pitchFamily="34" charset="0"/>
              </a:rPr>
              <a:t>LOI DE VITESSE</a:t>
            </a:r>
            <a:endParaRPr lang="fr-FR" sz="2400" b="1" u="sng"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79512" y="2708920"/>
            <a:ext cx="8785225" cy="707886"/>
          </a:xfrm>
          <a:prstGeom prst="rect">
            <a:avLst/>
          </a:prstGeom>
          <a:noFill/>
          <a:ln w="9525">
            <a:noFill/>
            <a:miter lim="800000"/>
            <a:headEnd/>
            <a:tailEnd/>
          </a:ln>
        </p:spPr>
        <p:txBody>
          <a:bodyPr anchor="ctr">
            <a:spAutoFit/>
          </a:bodyPr>
          <a:lstStyle/>
          <a:p>
            <a:pPr algn="just">
              <a:tabLst>
                <a:tab pos="1951038" algn="l"/>
              </a:tabLst>
            </a:pPr>
            <a:r>
              <a:rPr lang="fr-FR" sz="2000" dirty="0">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k</a:t>
            </a:r>
            <a:r>
              <a:rPr lang="fr-FR" sz="2000" dirty="0">
                <a:solidFill>
                  <a:srgbClr val="002060"/>
                </a:solidFill>
                <a:latin typeface="Arial" pitchFamily="34" charset="0"/>
                <a:ea typeface="Calibri" pitchFamily="34" charset="0"/>
                <a:cs typeface="Arial" pitchFamily="34" charset="0"/>
              </a:rPr>
              <a:t> est la</a:t>
            </a:r>
            <a:r>
              <a:rPr lang="fr-FR" sz="2000" dirty="0">
                <a:latin typeface="Arial" pitchFamily="34" charset="0"/>
                <a:ea typeface="Calibri" pitchFamily="34" charset="0"/>
                <a:cs typeface="Arial" pitchFamily="34" charset="0"/>
              </a:rPr>
              <a:t> </a:t>
            </a:r>
            <a:r>
              <a:rPr lang="fr-FR" sz="2000" b="1" i="1" u="sng" dirty="0">
                <a:solidFill>
                  <a:srgbClr val="FF0000"/>
                </a:solidFill>
                <a:latin typeface="Arial" pitchFamily="34" charset="0"/>
                <a:ea typeface="Calibri" pitchFamily="34" charset="0"/>
                <a:cs typeface="Arial" pitchFamily="34" charset="0"/>
              </a:rPr>
              <a:t>constante de vitesse</a:t>
            </a:r>
            <a:r>
              <a:rPr lang="fr-FR" sz="2000" dirty="0">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 c’est une grandeur positive ne dépendant que de la température. Son unité dépend de la loi de vitesse ;</a:t>
            </a:r>
          </a:p>
        </p:txBody>
      </p:sp>
      <p:sp>
        <p:nvSpPr>
          <p:cNvPr id="7" name="Rectangle 6"/>
          <p:cNvSpPr/>
          <p:nvPr/>
        </p:nvSpPr>
        <p:spPr>
          <a:xfrm>
            <a:off x="70867" y="692696"/>
            <a:ext cx="9037637" cy="60486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28676" name="Rectangle 4"/>
          <p:cNvSpPr>
            <a:spLocks noChangeArrowheads="1"/>
          </p:cNvSpPr>
          <p:nvPr/>
        </p:nvSpPr>
        <p:spPr bwMode="auto">
          <a:xfrm>
            <a:off x="0" y="-88939"/>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mj-lt"/>
                <a:ea typeface="Calibri" pitchFamily="34" charset="0"/>
                <a:cs typeface="TimesNewRomanPSMT" charset="0"/>
              </a:rPr>
              <a:t>Selon l’expression de la loi de vitesse, on distingue </a:t>
            </a:r>
            <a:r>
              <a:rPr kumimoji="0" lang="fr-FR" sz="2400" b="1" i="0" u="sng" strike="noStrike" cap="none" normalizeH="0" baseline="0" dirty="0">
                <a:ln>
                  <a:noFill/>
                </a:ln>
                <a:solidFill>
                  <a:schemeClr val="tx1"/>
                </a:solidFill>
                <a:effectLst/>
                <a:latin typeface="+mj-lt"/>
                <a:ea typeface="Calibri" pitchFamily="34" charset="0"/>
                <a:cs typeface="TimesNewRomanPSMT" charset="0"/>
              </a:rPr>
              <a:t>deux types de réactions chimiques</a:t>
            </a:r>
            <a:r>
              <a:rPr kumimoji="0" lang="fr-FR" sz="2400" b="0" i="0" u="none" strike="noStrike" cap="none" normalizeH="0" baseline="0" dirty="0">
                <a:ln>
                  <a:noFill/>
                </a:ln>
                <a:solidFill>
                  <a:schemeClr val="tx1"/>
                </a:solidFill>
                <a:effectLst/>
                <a:latin typeface="+mj-lt"/>
                <a:ea typeface="Calibri" pitchFamily="34" charset="0"/>
                <a:cs typeface="TimesNewRomanPSMT" charset="0"/>
              </a:rPr>
              <a:t> :</a:t>
            </a:r>
            <a:endParaRPr kumimoji="0" lang="fr-FR" sz="4800" b="0" i="0" u="none" strike="noStrike" cap="none" normalizeH="0" baseline="0" dirty="0">
              <a:ln>
                <a:noFill/>
              </a:ln>
              <a:solidFill>
                <a:schemeClr val="tx1"/>
              </a:solidFill>
              <a:effectLst/>
              <a:latin typeface="+mj-lt"/>
              <a:cs typeface="Arial" pitchFamily="34" charset="0"/>
            </a:endParaRPr>
          </a:p>
        </p:txBody>
      </p:sp>
      <p:pic>
        <p:nvPicPr>
          <p:cNvPr id="28677" name="Picture 5"/>
          <p:cNvPicPr>
            <a:picLocks noChangeAspect="1" noChangeArrowheads="1"/>
          </p:cNvPicPr>
          <p:nvPr/>
        </p:nvPicPr>
        <p:blipFill>
          <a:blip r:embed="rId2" cstate="print"/>
          <a:srcRect l="4725" t="31080" r="40466" b="55480"/>
          <a:stretch>
            <a:fillRect/>
          </a:stretch>
        </p:blipFill>
        <p:spPr bwMode="auto">
          <a:xfrm>
            <a:off x="103312" y="730796"/>
            <a:ext cx="5616624" cy="774707"/>
          </a:xfrm>
          <a:prstGeom prst="rect">
            <a:avLst/>
          </a:prstGeom>
          <a:noFill/>
          <a:ln w="9525">
            <a:noFill/>
            <a:miter lim="800000"/>
            <a:headEnd/>
            <a:tailEnd/>
          </a:ln>
        </p:spPr>
      </p:pic>
      <p:pic>
        <p:nvPicPr>
          <p:cNvPr id="28678" name="Picture 6"/>
          <p:cNvPicPr>
            <a:picLocks noChangeAspect="1" noChangeArrowheads="1"/>
          </p:cNvPicPr>
          <p:nvPr/>
        </p:nvPicPr>
        <p:blipFill>
          <a:blip r:embed="rId3" cstate="print"/>
          <a:srcRect l="26460" t="40840" r="10226" b="43200"/>
          <a:stretch>
            <a:fillRect/>
          </a:stretch>
        </p:blipFill>
        <p:spPr bwMode="auto">
          <a:xfrm>
            <a:off x="1403648" y="1556792"/>
            <a:ext cx="7560840" cy="1072059"/>
          </a:xfrm>
          <a:prstGeom prst="rect">
            <a:avLst/>
          </a:prstGeom>
          <a:noFill/>
          <a:ln w="57150">
            <a:solidFill>
              <a:srgbClr val="FF0000"/>
            </a:solidFill>
            <a:miter lim="800000"/>
            <a:headEnd/>
            <a:tailEnd/>
          </a:ln>
        </p:spPr>
      </p:pic>
      <p:sp>
        <p:nvSpPr>
          <p:cNvPr id="11" name="Rectangle 9"/>
          <p:cNvSpPr>
            <a:spLocks noChangeArrowheads="1"/>
          </p:cNvSpPr>
          <p:nvPr/>
        </p:nvSpPr>
        <p:spPr bwMode="auto">
          <a:xfrm>
            <a:off x="179512" y="3429000"/>
            <a:ext cx="8785225" cy="400110"/>
          </a:xfrm>
          <a:prstGeom prst="rect">
            <a:avLst/>
          </a:prstGeom>
          <a:noFill/>
          <a:ln w="9525">
            <a:noFill/>
            <a:miter lim="800000"/>
            <a:headEnd/>
            <a:tailEnd/>
          </a:ln>
        </p:spPr>
        <p:txBody>
          <a:bodyPr anchor="ctr">
            <a:spAutoFit/>
          </a:bodyPr>
          <a:lstStyle/>
          <a:p>
            <a:pPr algn="just" eaLnBrk="0" hangingPunct="0">
              <a:tabLst>
                <a:tab pos="1951038" algn="l"/>
              </a:tabLst>
            </a:pPr>
            <a:r>
              <a:rPr lang="fr-FR" sz="2000" dirty="0">
                <a:latin typeface="Arial" pitchFamily="34" charset="0"/>
                <a:ea typeface="Calibri" pitchFamily="34" charset="0"/>
                <a:cs typeface="Arial" pitchFamily="34" charset="0"/>
              </a:rPr>
              <a:t>#</a:t>
            </a:r>
            <a:r>
              <a:rPr lang="fr-FR" sz="2000" dirty="0">
                <a:latin typeface="Arial" pitchFamily="34" charset="0"/>
                <a:cs typeface="Arial" pitchFamily="34" charset="0"/>
              </a:rPr>
              <a:t> </a:t>
            </a:r>
            <a:r>
              <a:rPr lang="fr-FR" sz="2000" b="1" dirty="0">
                <a:solidFill>
                  <a:srgbClr val="002060"/>
                </a:solidFill>
                <a:latin typeface="Arial" pitchFamily="34" charset="0"/>
                <a:cs typeface="Arial" pitchFamily="34" charset="0"/>
              </a:rPr>
              <a:t>[R</a:t>
            </a:r>
            <a:r>
              <a:rPr lang="fr-FR" sz="2000" b="1" baseline="-30000" dirty="0">
                <a:solidFill>
                  <a:srgbClr val="002060"/>
                </a:solidFill>
                <a:latin typeface="Arial" pitchFamily="34" charset="0"/>
                <a:cs typeface="Arial" pitchFamily="34" charset="0"/>
              </a:rPr>
              <a:t>i</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sont les concentrations molaires des réactifs (en </a:t>
            </a:r>
            <a:r>
              <a:rPr lang="fr-FR" sz="2000" b="1" dirty="0" err="1">
                <a:solidFill>
                  <a:srgbClr val="006C31"/>
                </a:solidFill>
                <a:latin typeface="Arial" pitchFamily="34" charset="0"/>
                <a:cs typeface="Arial" pitchFamily="34" charset="0"/>
              </a:rPr>
              <a:t>mol.L</a:t>
            </a:r>
            <a:r>
              <a:rPr lang="fr-FR" sz="2000" b="1" baseline="30000" dirty="0">
                <a:solidFill>
                  <a:srgbClr val="006C31"/>
                </a:solidFill>
                <a:latin typeface="Arial" pitchFamily="34" charset="0"/>
                <a:cs typeface="Arial" pitchFamily="34" charset="0"/>
              </a:rPr>
              <a:t> – 1</a:t>
            </a:r>
            <a:r>
              <a:rPr lang="fr-FR" sz="2000" dirty="0">
                <a:solidFill>
                  <a:srgbClr val="002060"/>
                </a:solidFill>
                <a:latin typeface="Arial" pitchFamily="34" charset="0"/>
                <a:cs typeface="Arial" pitchFamily="34" charset="0"/>
              </a:rPr>
              <a:t>) ;</a:t>
            </a:r>
          </a:p>
        </p:txBody>
      </p:sp>
      <p:sp>
        <p:nvSpPr>
          <p:cNvPr id="12" name="Rectangle 9"/>
          <p:cNvSpPr>
            <a:spLocks noChangeArrowheads="1"/>
          </p:cNvSpPr>
          <p:nvPr/>
        </p:nvSpPr>
        <p:spPr bwMode="auto">
          <a:xfrm>
            <a:off x="179512" y="3873242"/>
            <a:ext cx="8785225" cy="707886"/>
          </a:xfrm>
          <a:prstGeom prst="rect">
            <a:avLst/>
          </a:prstGeom>
          <a:noFill/>
          <a:ln w="9525">
            <a:noFill/>
            <a:miter lim="800000"/>
            <a:headEnd/>
            <a:tailEnd/>
          </a:ln>
        </p:spPr>
        <p:txBody>
          <a:bodyPr anchor="ctr">
            <a:spAutoFit/>
          </a:bodyPr>
          <a:lstStyle/>
          <a:p>
            <a:pPr algn="just" eaLnBrk="0" hangingPunct="0">
              <a:tabLst>
                <a:tab pos="1951038" algn="l"/>
              </a:tabLst>
            </a:pPr>
            <a:r>
              <a:rPr lang="fr-FR" sz="2000" dirty="0">
                <a:latin typeface="Arial" pitchFamily="34" charset="0"/>
                <a:ea typeface="Calibri" pitchFamily="34" charset="0"/>
                <a:cs typeface="Arial" pitchFamily="34" charset="0"/>
              </a:rPr>
              <a:t>#</a:t>
            </a:r>
            <a:r>
              <a:rPr lang="fr-FR" sz="2000" dirty="0">
                <a:latin typeface="Arial" pitchFamily="34" charset="0"/>
                <a:cs typeface="Arial" pitchFamily="34" charset="0"/>
              </a:rPr>
              <a:t> </a:t>
            </a:r>
            <a:r>
              <a:rPr lang="fr-FR" sz="2000" b="1" dirty="0">
                <a:solidFill>
                  <a:srgbClr val="002060"/>
                </a:solidFill>
                <a:latin typeface="Symbol" pitchFamily="18" charset="2"/>
                <a:cs typeface="Arial" pitchFamily="34" charset="0"/>
              </a:rPr>
              <a:t>a</a:t>
            </a:r>
            <a:r>
              <a:rPr lang="fr-FR" sz="2000" b="1" baseline="-30000" dirty="0">
                <a:solidFill>
                  <a:srgbClr val="002060"/>
                </a:solidFill>
                <a:latin typeface="Arial" pitchFamily="34" charset="0"/>
                <a:cs typeface="Arial" pitchFamily="34" charset="0"/>
              </a:rPr>
              <a:t>i</a:t>
            </a:r>
            <a:r>
              <a:rPr lang="fr-FR" sz="2000" dirty="0">
                <a:solidFill>
                  <a:srgbClr val="002060"/>
                </a:solidFill>
                <a:latin typeface="Arial" pitchFamily="34" charset="0"/>
                <a:cs typeface="Arial" pitchFamily="34" charset="0"/>
              </a:rPr>
              <a:t> est un nombre qui peut prendre n’importe quelle valeur : on l’appelle « </a:t>
            </a:r>
            <a:r>
              <a:rPr lang="fr-FR" sz="2000" b="1" i="1" u="sng" dirty="0">
                <a:solidFill>
                  <a:srgbClr val="FF0000"/>
                </a:solidFill>
                <a:latin typeface="Arial" pitchFamily="34" charset="0"/>
                <a:cs typeface="Arial" pitchFamily="34" charset="0"/>
              </a:rPr>
              <a:t>ordre partiel</a:t>
            </a:r>
            <a:r>
              <a:rPr lang="fr-FR" sz="2000" b="1" dirty="0">
                <a:latin typeface="Arial" pitchFamily="34" charset="0"/>
                <a:cs typeface="Arial" pitchFamily="34" charset="0"/>
              </a:rPr>
              <a:t> </a:t>
            </a:r>
            <a:r>
              <a:rPr lang="fr-FR" sz="2000" b="1" dirty="0">
                <a:solidFill>
                  <a:srgbClr val="002060"/>
                </a:solidFill>
                <a:latin typeface="Arial" pitchFamily="34" charset="0"/>
                <a:cs typeface="Arial" pitchFamily="34" charset="0"/>
              </a:rPr>
              <a:t>par rapport au réactif R</a:t>
            </a:r>
            <a:r>
              <a:rPr lang="fr-FR" sz="2000" b="1" baseline="-25000" dirty="0">
                <a:solidFill>
                  <a:srgbClr val="002060"/>
                </a:solidFill>
                <a:latin typeface="Arial" pitchFamily="34" charset="0"/>
                <a:cs typeface="Arial" pitchFamily="34" charset="0"/>
              </a:rPr>
              <a:t>i</a:t>
            </a:r>
            <a:r>
              <a:rPr lang="fr-FR" sz="2000" dirty="0">
                <a:solidFill>
                  <a:srgbClr val="002060"/>
                </a:solidFill>
                <a:latin typeface="Arial" pitchFamily="34" charset="0"/>
                <a:cs typeface="Arial" pitchFamily="34" charset="0"/>
              </a:rPr>
              <a:t> » ;</a:t>
            </a:r>
            <a:endParaRPr lang="fr-FR" sz="2000" dirty="0">
              <a:latin typeface="Arial" pitchFamily="34" charset="0"/>
              <a:cs typeface="Arial" pitchFamily="34" charset="0"/>
            </a:endParaRPr>
          </a:p>
        </p:txBody>
      </p:sp>
      <p:sp>
        <p:nvSpPr>
          <p:cNvPr id="13" name="Rectangle 9"/>
          <p:cNvSpPr>
            <a:spLocks noChangeArrowheads="1"/>
          </p:cNvSpPr>
          <p:nvPr/>
        </p:nvSpPr>
        <p:spPr bwMode="auto">
          <a:xfrm>
            <a:off x="179512" y="4653136"/>
            <a:ext cx="8785225" cy="400110"/>
          </a:xfrm>
          <a:prstGeom prst="rect">
            <a:avLst/>
          </a:prstGeom>
          <a:noFill/>
          <a:ln w="9525">
            <a:noFill/>
            <a:miter lim="800000"/>
            <a:headEnd/>
            <a:tailEnd/>
          </a:ln>
        </p:spPr>
        <p:txBody>
          <a:bodyPr anchor="ctr">
            <a:spAutoFit/>
          </a:bodyPr>
          <a:lstStyle/>
          <a:p>
            <a:pPr algn="just" eaLnBrk="0" hangingPunct="0">
              <a:tabLst>
                <a:tab pos="1951038" algn="l"/>
              </a:tabLst>
            </a:pPr>
            <a:r>
              <a:rPr lang="fr-FR" sz="2000" dirty="0">
                <a:latin typeface="Arial" pitchFamily="34" charset="0"/>
                <a:ea typeface="Calibri" pitchFamily="34" charset="0"/>
                <a:cs typeface="Arial" pitchFamily="34" charset="0"/>
              </a:rPr>
              <a:t>#</a:t>
            </a:r>
            <a:r>
              <a:rPr lang="fr-FR" sz="2000" dirty="0">
                <a:latin typeface="Arial" pitchFamily="34" charset="0"/>
                <a:cs typeface="Arial" pitchFamily="34" charset="0"/>
              </a:rPr>
              <a:t> </a:t>
            </a:r>
            <a:r>
              <a:rPr lang="fr-FR" sz="2000" dirty="0">
                <a:solidFill>
                  <a:srgbClr val="002060"/>
                </a:solidFill>
                <a:latin typeface="Arial" pitchFamily="34" charset="0"/>
                <a:cs typeface="Arial" pitchFamily="34" charset="0"/>
              </a:rPr>
              <a:t>On appelle « </a:t>
            </a:r>
            <a:r>
              <a:rPr lang="fr-FR" sz="2000" b="1" i="1" u="sng" dirty="0">
                <a:solidFill>
                  <a:srgbClr val="FF0000"/>
                </a:solidFill>
                <a:latin typeface="Arial" pitchFamily="34" charset="0"/>
                <a:cs typeface="Arial" pitchFamily="34" charset="0"/>
              </a:rPr>
              <a:t>ordre global (courant)</a:t>
            </a:r>
            <a:r>
              <a:rPr lang="fr-FR" sz="2000" b="1" dirty="0">
                <a:latin typeface="Arial" pitchFamily="34" charset="0"/>
                <a:cs typeface="Arial" pitchFamily="34" charset="0"/>
              </a:rPr>
              <a:t> </a:t>
            </a:r>
            <a:r>
              <a:rPr lang="fr-FR" sz="2000" dirty="0">
                <a:solidFill>
                  <a:srgbClr val="002060"/>
                </a:solidFill>
                <a:latin typeface="Arial" pitchFamily="34" charset="0"/>
                <a:cs typeface="Arial" pitchFamily="34" charset="0"/>
              </a:rPr>
              <a:t>» la </a:t>
            </a:r>
            <a:r>
              <a:rPr lang="fr-FR" sz="2000" b="1" u="sng" dirty="0">
                <a:solidFill>
                  <a:srgbClr val="002060"/>
                </a:solidFill>
                <a:latin typeface="Arial" pitchFamily="34" charset="0"/>
                <a:cs typeface="Arial" pitchFamily="34" charset="0"/>
              </a:rPr>
              <a:t>SOMME des ordres partiels</a:t>
            </a:r>
            <a:r>
              <a:rPr lang="fr-FR" sz="2000" dirty="0">
                <a:solidFill>
                  <a:srgbClr val="002060"/>
                </a:solidFill>
                <a:latin typeface="Arial" pitchFamily="34" charset="0"/>
                <a:cs typeface="Arial" pitchFamily="34" charset="0"/>
              </a:rPr>
              <a:t> ;</a:t>
            </a:r>
            <a:endParaRPr lang="fr-FR" sz="2000" dirty="0">
              <a:latin typeface="Arial" pitchFamily="34" charset="0"/>
              <a:cs typeface="Arial" pitchFamily="34" charset="0"/>
            </a:endParaRPr>
          </a:p>
        </p:txBody>
      </p:sp>
      <p:pic>
        <p:nvPicPr>
          <p:cNvPr id="28679" name="Picture 7"/>
          <p:cNvPicPr>
            <a:picLocks noChangeAspect="1" noChangeArrowheads="1"/>
          </p:cNvPicPr>
          <p:nvPr/>
        </p:nvPicPr>
        <p:blipFill>
          <a:blip r:embed="rId4" cstate="print"/>
          <a:srcRect l="7087" t="36959" r="32434" b="49601"/>
          <a:stretch>
            <a:fillRect/>
          </a:stretch>
        </p:blipFill>
        <p:spPr bwMode="auto">
          <a:xfrm>
            <a:off x="179512" y="5229200"/>
            <a:ext cx="6264696" cy="783087"/>
          </a:xfrm>
          <a:prstGeom prst="rect">
            <a:avLst/>
          </a:prstGeom>
          <a:noFill/>
          <a:ln w="9525">
            <a:noFill/>
            <a:miter lim="800000"/>
            <a:headEnd/>
            <a:tailEnd/>
          </a:ln>
        </p:spPr>
      </p:pic>
      <p:sp>
        <p:nvSpPr>
          <p:cNvPr id="28680" name="Rectangle 8"/>
          <p:cNvSpPr>
            <a:spLocks noChangeArrowheads="1"/>
          </p:cNvSpPr>
          <p:nvPr/>
        </p:nvSpPr>
        <p:spPr bwMode="auto">
          <a:xfrm>
            <a:off x="251520" y="5928072"/>
            <a:ext cx="88924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mj-lt"/>
                <a:ea typeface="Calibri" pitchFamily="34" charset="0"/>
                <a:cs typeface="Times New Roman" pitchFamily="18" charset="0"/>
              </a:rPr>
              <a:t>      Ce sont les réactions chimiques dont la loi de vitesse ne s’écrit pas sous la forme précédente. </a:t>
            </a:r>
            <a:endParaRPr kumimoji="0" lang="fr-FR" sz="4800" b="0" i="0" u="none" strike="noStrike" cap="none" normalizeH="0" baseline="0" dirty="0">
              <a:ln>
                <a:noFill/>
              </a:ln>
              <a:solidFill>
                <a:schemeClr val="tx1"/>
              </a:solidFill>
              <a:effectLst/>
              <a:latin typeface="+mj-lt"/>
              <a:cs typeface="Arial" pitchFamily="34" charset="0"/>
            </a:endParaRPr>
          </a:p>
        </p:txBody>
      </p:sp>
      <p:cxnSp>
        <p:nvCxnSpPr>
          <p:cNvPr id="14" name="Connecteur droit 13"/>
          <p:cNvCxnSpPr/>
          <p:nvPr/>
        </p:nvCxnSpPr>
        <p:spPr>
          <a:xfrm flipV="1">
            <a:off x="1183006" y="2122518"/>
            <a:ext cx="288354" cy="33030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ZoneTexte 67"/>
          <p:cNvSpPr txBox="1">
            <a:spLocks noChangeArrowheads="1"/>
          </p:cNvSpPr>
          <p:nvPr/>
        </p:nvSpPr>
        <p:spPr bwMode="auto">
          <a:xfrm>
            <a:off x="139398" y="2308810"/>
            <a:ext cx="1696298" cy="400110"/>
          </a:xfrm>
          <a:prstGeom prst="rect">
            <a:avLst/>
          </a:prstGeom>
          <a:noFill/>
          <a:ln w="9525">
            <a:noFill/>
            <a:miter lim="800000"/>
            <a:headEnd/>
            <a:tailEnd/>
          </a:ln>
        </p:spPr>
        <p:txBody>
          <a:bodyPr wrap="none">
            <a:spAutoFit/>
          </a:bodyPr>
          <a:lstStyle/>
          <a:p>
            <a:r>
              <a:rPr lang="fr-FR" sz="2000" b="1" dirty="0" err="1">
                <a:solidFill>
                  <a:srgbClr val="006C31"/>
                </a:solidFill>
                <a:latin typeface="Arial" pitchFamily="34" charset="0"/>
                <a:cs typeface="Arial" pitchFamily="34" charset="0"/>
              </a:rPr>
              <a:t>mol.L</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.s </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8677"/>
                                        </p:tgtEl>
                                        <p:attrNameLst>
                                          <p:attrName>style.visibility</p:attrName>
                                        </p:attrNameLst>
                                      </p:cBhvr>
                                      <p:to>
                                        <p:strVal val="visible"/>
                                      </p:to>
                                    </p:set>
                                    <p:anim calcmode="lin" valueType="num">
                                      <p:cBhvr>
                                        <p:cTn id="17" dur="500" fill="hold"/>
                                        <p:tgtEl>
                                          <p:spTgt spid="28677"/>
                                        </p:tgtEl>
                                        <p:attrNameLst>
                                          <p:attrName>ppt_w</p:attrName>
                                        </p:attrNameLst>
                                      </p:cBhvr>
                                      <p:tavLst>
                                        <p:tav tm="0">
                                          <p:val>
                                            <p:fltVal val="0"/>
                                          </p:val>
                                        </p:tav>
                                        <p:tav tm="100000">
                                          <p:val>
                                            <p:strVal val="#ppt_w"/>
                                          </p:val>
                                        </p:tav>
                                      </p:tavLst>
                                    </p:anim>
                                    <p:anim calcmode="lin" valueType="num">
                                      <p:cBhvr>
                                        <p:cTn id="18" dur="500" fill="hold"/>
                                        <p:tgtEl>
                                          <p:spTgt spid="2867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8" presetClass="entr" presetSubtype="6" fill="hold" nodeType="after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strips(downRight)">
                                      <p:cBhvr>
                                        <p:cTn id="22" dur="2000"/>
                                        <p:tgtEl>
                                          <p:spTgt spid="286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28679"/>
                                        </p:tgtEl>
                                        <p:attrNameLst>
                                          <p:attrName>style.visibility</p:attrName>
                                        </p:attrNameLst>
                                      </p:cBhvr>
                                      <p:to>
                                        <p:strVal val="visible"/>
                                      </p:to>
                                    </p:set>
                                    <p:anim calcmode="lin" valueType="num">
                                      <p:cBhvr>
                                        <p:cTn id="56" dur="500" fill="hold"/>
                                        <p:tgtEl>
                                          <p:spTgt spid="28679"/>
                                        </p:tgtEl>
                                        <p:attrNameLst>
                                          <p:attrName>ppt_w</p:attrName>
                                        </p:attrNameLst>
                                      </p:cBhvr>
                                      <p:tavLst>
                                        <p:tav tm="0">
                                          <p:val>
                                            <p:fltVal val="0"/>
                                          </p:val>
                                        </p:tav>
                                        <p:tav tm="100000">
                                          <p:val>
                                            <p:strVal val="#ppt_w"/>
                                          </p:val>
                                        </p:tav>
                                      </p:tavLst>
                                    </p:anim>
                                    <p:anim calcmode="lin" valueType="num">
                                      <p:cBhvr>
                                        <p:cTn id="57" dur="500" fill="hold"/>
                                        <p:tgtEl>
                                          <p:spTgt spid="28679"/>
                                        </p:tgtEl>
                                        <p:attrNameLst>
                                          <p:attrName>ppt_h</p:attrName>
                                        </p:attrNameLst>
                                      </p:cBhvr>
                                      <p:tavLst>
                                        <p:tav tm="0">
                                          <p:val>
                                            <p:fltVal val="0"/>
                                          </p:val>
                                        </p:tav>
                                        <p:tav tm="100000">
                                          <p:val>
                                            <p:strVal val="#ppt_h"/>
                                          </p:val>
                                        </p:tav>
                                      </p:tavLst>
                                    </p:anim>
                                  </p:childTnLst>
                                </p:cTn>
                              </p:par>
                            </p:childTnLst>
                          </p:cTn>
                        </p:par>
                        <p:par>
                          <p:cTn id="58" fill="hold">
                            <p:stCondLst>
                              <p:cond delay="500"/>
                            </p:stCondLst>
                            <p:childTnLst>
                              <p:par>
                                <p:cTn id="59" presetID="23" presetClass="entr" presetSubtype="16" fill="hold" grpId="0" nodeType="afterEffect">
                                  <p:stCondLst>
                                    <p:cond delay="0"/>
                                  </p:stCondLst>
                                  <p:childTnLst>
                                    <p:set>
                                      <p:cBhvr>
                                        <p:cTn id="60" dur="1" fill="hold">
                                          <p:stCondLst>
                                            <p:cond delay="0"/>
                                          </p:stCondLst>
                                        </p:cTn>
                                        <p:tgtEl>
                                          <p:spTgt spid="28680"/>
                                        </p:tgtEl>
                                        <p:attrNameLst>
                                          <p:attrName>style.visibility</p:attrName>
                                        </p:attrNameLst>
                                      </p:cBhvr>
                                      <p:to>
                                        <p:strVal val="visible"/>
                                      </p:to>
                                    </p:set>
                                    <p:anim calcmode="lin" valueType="num">
                                      <p:cBhvr>
                                        <p:cTn id="61" dur="500" fill="hold"/>
                                        <p:tgtEl>
                                          <p:spTgt spid="28680"/>
                                        </p:tgtEl>
                                        <p:attrNameLst>
                                          <p:attrName>ppt_w</p:attrName>
                                        </p:attrNameLst>
                                      </p:cBhvr>
                                      <p:tavLst>
                                        <p:tav tm="0">
                                          <p:val>
                                            <p:fltVal val="0"/>
                                          </p:val>
                                        </p:tav>
                                        <p:tav tm="100000">
                                          <p:val>
                                            <p:strVal val="#ppt_w"/>
                                          </p:val>
                                        </p:tav>
                                      </p:tavLst>
                                    </p:anim>
                                    <p:anim calcmode="lin" valueType="num">
                                      <p:cBhvr>
                                        <p:cTn id="62" dur="500" fill="hold"/>
                                        <p:tgtEl>
                                          <p:spTgt spid="286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nimBg="1" autoUpdateAnimBg="0"/>
      <p:bldP spid="28676" grpId="0"/>
      <p:bldP spid="11" grpId="0" autoUpdateAnimBg="0"/>
      <p:bldP spid="12" grpId="0" autoUpdateAnimBg="0"/>
      <p:bldP spid="13" grpId="0" autoUpdateAnimBg="0"/>
      <p:bldP spid="28680"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263" y="38100"/>
            <a:ext cx="9037637" cy="310286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pic>
        <p:nvPicPr>
          <p:cNvPr id="28677" name="Picture 5"/>
          <p:cNvPicPr>
            <a:picLocks noChangeAspect="1" noChangeArrowheads="1"/>
          </p:cNvPicPr>
          <p:nvPr/>
        </p:nvPicPr>
        <p:blipFill>
          <a:blip r:embed="rId2" cstate="print"/>
          <a:srcRect l="4725" t="31080" r="40466" b="55480"/>
          <a:stretch>
            <a:fillRect/>
          </a:stretch>
        </p:blipFill>
        <p:spPr bwMode="auto">
          <a:xfrm>
            <a:off x="94804" y="63500"/>
            <a:ext cx="5616624" cy="774707"/>
          </a:xfrm>
          <a:prstGeom prst="rect">
            <a:avLst/>
          </a:prstGeom>
          <a:noFill/>
          <a:ln w="9525">
            <a:noFill/>
            <a:miter lim="800000"/>
            <a:headEnd/>
            <a:tailEnd/>
          </a:ln>
        </p:spPr>
      </p:pic>
      <p:pic>
        <p:nvPicPr>
          <p:cNvPr id="28678" name="Picture 6"/>
          <p:cNvPicPr>
            <a:picLocks noChangeAspect="1" noChangeArrowheads="1"/>
          </p:cNvPicPr>
          <p:nvPr/>
        </p:nvPicPr>
        <p:blipFill>
          <a:blip r:embed="rId3" cstate="print"/>
          <a:srcRect l="26460" t="40840" r="10226" b="43200"/>
          <a:stretch>
            <a:fillRect/>
          </a:stretch>
        </p:blipFill>
        <p:spPr bwMode="auto">
          <a:xfrm>
            <a:off x="1763688" y="908720"/>
            <a:ext cx="6840760" cy="969958"/>
          </a:xfrm>
          <a:prstGeom prst="rect">
            <a:avLst/>
          </a:prstGeom>
          <a:noFill/>
          <a:ln w="57150">
            <a:solidFill>
              <a:srgbClr val="FF0000"/>
            </a:solidFill>
            <a:miter lim="800000"/>
            <a:headEnd/>
            <a:tailEnd/>
          </a:ln>
        </p:spPr>
      </p:pic>
      <p:sp>
        <p:nvSpPr>
          <p:cNvPr id="12" name="Rectangle 9"/>
          <p:cNvSpPr>
            <a:spLocks noChangeArrowheads="1"/>
          </p:cNvSpPr>
          <p:nvPr/>
        </p:nvSpPr>
        <p:spPr bwMode="auto">
          <a:xfrm>
            <a:off x="179512" y="1988840"/>
            <a:ext cx="8785225" cy="707886"/>
          </a:xfrm>
          <a:prstGeom prst="rect">
            <a:avLst/>
          </a:prstGeom>
          <a:noFill/>
          <a:ln w="9525">
            <a:noFill/>
            <a:miter lim="800000"/>
            <a:headEnd/>
            <a:tailEnd/>
          </a:ln>
        </p:spPr>
        <p:txBody>
          <a:bodyPr anchor="ctr">
            <a:spAutoFit/>
          </a:bodyPr>
          <a:lstStyle/>
          <a:p>
            <a:pPr algn="just" eaLnBrk="0" hangingPunct="0">
              <a:tabLst>
                <a:tab pos="1951038" algn="l"/>
              </a:tabLst>
            </a:pPr>
            <a:r>
              <a:rPr lang="fr-FR" sz="2000" dirty="0">
                <a:latin typeface="Arial" pitchFamily="34" charset="0"/>
                <a:ea typeface="Calibri" pitchFamily="34" charset="0"/>
                <a:cs typeface="Arial" pitchFamily="34" charset="0"/>
              </a:rPr>
              <a:t>#</a:t>
            </a:r>
            <a:r>
              <a:rPr lang="fr-FR" sz="2000" dirty="0">
                <a:latin typeface="Arial" pitchFamily="34" charset="0"/>
                <a:cs typeface="Arial" pitchFamily="34" charset="0"/>
              </a:rPr>
              <a:t> </a:t>
            </a:r>
            <a:r>
              <a:rPr lang="fr-FR" sz="2000" b="1" dirty="0">
                <a:solidFill>
                  <a:srgbClr val="002060"/>
                </a:solidFill>
                <a:latin typeface="Symbol" pitchFamily="18" charset="2"/>
                <a:cs typeface="Arial" pitchFamily="34" charset="0"/>
              </a:rPr>
              <a:t>a</a:t>
            </a:r>
            <a:r>
              <a:rPr lang="fr-FR" sz="2000" b="1" baseline="-30000" dirty="0">
                <a:solidFill>
                  <a:srgbClr val="002060"/>
                </a:solidFill>
                <a:latin typeface="Arial" pitchFamily="34" charset="0"/>
                <a:cs typeface="Arial" pitchFamily="34" charset="0"/>
              </a:rPr>
              <a:t>i</a:t>
            </a:r>
            <a:r>
              <a:rPr lang="fr-FR" sz="2000" dirty="0">
                <a:solidFill>
                  <a:srgbClr val="002060"/>
                </a:solidFill>
                <a:latin typeface="Arial" pitchFamily="34" charset="0"/>
                <a:cs typeface="Arial" pitchFamily="34" charset="0"/>
              </a:rPr>
              <a:t> est un nombre qui peut prendre n’importe quelle valeur : on l’appelle « </a:t>
            </a:r>
            <a:r>
              <a:rPr lang="fr-FR" sz="2000" b="1" i="1" u="sng" dirty="0">
                <a:solidFill>
                  <a:srgbClr val="FF0000"/>
                </a:solidFill>
                <a:latin typeface="Arial" pitchFamily="34" charset="0"/>
                <a:cs typeface="Arial" pitchFamily="34" charset="0"/>
              </a:rPr>
              <a:t>ordre partiel</a:t>
            </a:r>
            <a:r>
              <a:rPr lang="fr-FR" sz="2000" b="1" dirty="0">
                <a:latin typeface="Arial" pitchFamily="34" charset="0"/>
                <a:cs typeface="Arial" pitchFamily="34" charset="0"/>
              </a:rPr>
              <a:t> </a:t>
            </a:r>
            <a:r>
              <a:rPr lang="fr-FR" sz="2000" b="1" dirty="0">
                <a:solidFill>
                  <a:srgbClr val="002060"/>
                </a:solidFill>
                <a:latin typeface="Arial" pitchFamily="34" charset="0"/>
                <a:cs typeface="Arial" pitchFamily="34" charset="0"/>
              </a:rPr>
              <a:t>par rapport au réactif R</a:t>
            </a:r>
            <a:r>
              <a:rPr lang="fr-FR" sz="2000" b="1" baseline="-25000" dirty="0">
                <a:solidFill>
                  <a:srgbClr val="002060"/>
                </a:solidFill>
                <a:latin typeface="Arial" pitchFamily="34" charset="0"/>
                <a:cs typeface="Arial" pitchFamily="34" charset="0"/>
              </a:rPr>
              <a:t>i</a:t>
            </a:r>
            <a:r>
              <a:rPr lang="fr-FR" sz="2000" dirty="0">
                <a:solidFill>
                  <a:srgbClr val="002060"/>
                </a:solidFill>
                <a:latin typeface="Arial" pitchFamily="34" charset="0"/>
                <a:cs typeface="Arial" pitchFamily="34" charset="0"/>
              </a:rPr>
              <a:t> » ;</a:t>
            </a:r>
            <a:endParaRPr lang="fr-FR" sz="2000" dirty="0">
              <a:latin typeface="Arial" pitchFamily="34" charset="0"/>
              <a:cs typeface="Arial" pitchFamily="34" charset="0"/>
            </a:endParaRPr>
          </a:p>
        </p:txBody>
      </p:sp>
      <p:sp>
        <p:nvSpPr>
          <p:cNvPr id="13" name="Rectangle 9"/>
          <p:cNvSpPr>
            <a:spLocks noChangeArrowheads="1"/>
          </p:cNvSpPr>
          <p:nvPr/>
        </p:nvSpPr>
        <p:spPr bwMode="auto">
          <a:xfrm>
            <a:off x="179512" y="2708920"/>
            <a:ext cx="8785225" cy="400110"/>
          </a:xfrm>
          <a:prstGeom prst="rect">
            <a:avLst/>
          </a:prstGeom>
          <a:noFill/>
          <a:ln w="9525">
            <a:noFill/>
            <a:miter lim="800000"/>
            <a:headEnd/>
            <a:tailEnd/>
          </a:ln>
        </p:spPr>
        <p:txBody>
          <a:bodyPr anchor="ctr">
            <a:spAutoFit/>
          </a:bodyPr>
          <a:lstStyle/>
          <a:p>
            <a:pPr algn="just" eaLnBrk="0" hangingPunct="0">
              <a:tabLst>
                <a:tab pos="1951038" algn="l"/>
              </a:tabLst>
            </a:pPr>
            <a:r>
              <a:rPr lang="fr-FR" sz="2000" dirty="0">
                <a:latin typeface="Arial" pitchFamily="34" charset="0"/>
                <a:ea typeface="Calibri" pitchFamily="34" charset="0"/>
                <a:cs typeface="Arial" pitchFamily="34" charset="0"/>
              </a:rPr>
              <a:t>#</a:t>
            </a:r>
            <a:r>
              <a:rPr lang="fr-FR" sz="2000" dirty="0">
                <a:latin typeface="Arial" pitchFamily="34" charset="0"/>
                <a:cs typeface="Arial" pitchFamily="34" charset="0"/>
              </a:rPr>
              <a:t> </a:t>
            </a:r>
            <a:r>
              <a:rPr lang="fr-FR" sz="2000" dirty="0">
                <a:solidFill>
                  <a:srgbClr val="002060"/>
                </a:solidFill>
                <a:latin typeface="Arial" pitchFamily="34" charset="0"/>
                <a:cs typeface="Arial" pitchFamily="34" charset="0"/>
              </a:rPr>
              <a:t>On appelle « </a:t>
            </a:r>
            <a:r>
              <a:rPr lang="fr-FR" sz="2000" b="1" i="1" u="sng" dirty="0">
                <a:solidFill>
                  <a:srgbClr val="FF0000"/>
                </a:solidFill>
                <a:latin typeface="Arial" pitchFamily="34" charset="0"/>
                <a:cs typeface="Arial" pitchFamily="34" charset="0"/>
              </a:rPr>
              <a:t>ordre global (courant)</a:t>
            </a:r>
            <a:r>
              <a:rPr lang="fr-FR" sz="2000" b="1" dirty="0">
                <a:latin typeface="Arial" pitchFamily="34" charset="0"/>
                <a:cs typeface="Arial" pitchFamily="34" charset="0"/>
              </a:rPr>
              <a:t> </a:t>
            </a:r>
            <a:r>
              <a:rPr lang="fr-FR" sz="2000" dirty="0">
                <a:solidFill>
                  <a:srgbClr val="002060"/>
                </a:solidFill>
                <a:latin typeface="Arial" pitchFamily="34" charset="0"/>
                <a:cs typeface="Arial" pitchFamily="34" charset="0"/>
              </a:rPr>
              <a:t>» la </a:t>
            </a:r>
            <a:r>
              <a:rPr lang="fr-FR" sz="2000" b="1" u="sng" dirty="0">
                <a:solidFill>
                  <a:srgbClr val="002060"/>
                </a:solidFill>
                <a:latin typeface="Arial" pitchFamily="34" charset="0"/>
                <a:cs typeface="Arial" pitchFamily="34" charset="0"/>
              </a:rPr>
              <a:t>SOMME des ordres partiels</a:t>
            </a:r>
            <a:r>
              <a:rPr lang="fr-FR" sz="2000" dirty="0">
                <a:solidFill>
                  <a:srgbClr val="002060"/>
                </a:solidFill>
                <a:latin typeface="Arial" pitchFamily="34" charset="0"/>
                <a:cs typeface="Arial" pitchFamily="34" charset="0"/>
              </a:rPr>
              <a:t> ;</a:t>
            </a:r>
            <a:endParaRPr lang="fr-FR" sz="2000" dirty="0">
              <a:latin typeface="Arial" pitchFamily="34" charset="0"/>
              <a:cs typeface="Arial" pitchFamily="34" charset="0"/>
            </a:endParaRPr>
          </a:p>
        </p:txBody>
      </p:sp>
      <p:sp>
        <p:nvSpPr>
          <p:cNvPr id="1025" name="Rectangle 1"/>
          <p:cNvSpPr>
            <a:spLocks noChangeArrowheads="1"/>
          </p:cNvSpPr>
          <p:nvPr/>
        </p:nvSpPr>
        <p:spPr bwMode="auto">
          <a:xfrm>
            <a:off x="0" y="3212976"/>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5</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Parmi les exemples du tableau ci-dessus, indiquer les réactions chimiques qui ont un ordre et celles qui n’en ont pas ; préciser la valeur de l’ordre global courant quand il existe et indiquer l’unité de k pour chacune.</a:t>
            </a:r>
            <a:endPar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p:txBody>
      </p:sp>
      <p:grpSp>
        <p:nvGrpSpPr>
          <p:cNvPr id="14" name="Group 1"/>
          <p:cNvGrpSpPr>
            <a:grpSpLocks/>
          </p:cNvGrpSpPr>
          <p:nvPr/>
        </p:nvGrpSpPr>
        <p:grpSpPr bwMode="auto">
          <a:xfrm>
            <a:off x="35496" y="4315537"/>
            <a:ext cx="9144000" cy="5162136"/>
            <a:chOff x="880" y="10423"/>
            <a:chExt cx="10120" cy="5441"/>
          </a:xfrm>
        </p:grpSpPr>
        <p:pic>
          <p:nvPicPr>
            <p:cNvPr id="15" name="Picture 2"/>
            <p:cNvPicPr>
              <a:picLocks noChangeAspect="1" noChangeArrowheads="1"/>
            </p:cNvPicPr>
            <p:nvPr/>
          </p:nvPicPr>
          <p:blipFill>
            <a:blip r:embed="rId4" cstate="print"/>
            <a:srcRect b="51684"/>
            <a:stretch>
              <a:fillRect/>
            </a:stretch>
          </p:blipFill>
          <p:spPr bwMode="auto">
            <a:xfrm>
              <a:off x="880" y="10423"/>
              <a:ext cx="10094" cy="2557"/>
            </a:xfrm>
            <a:prstGeom prst="rect">
              <a:avLst/>
            </a:prstGeom>
            <a:noFill/>
            <a:ln w="9525">
              <a:noFill/>
              <a:miter lim="800000"/>
              <a:headEnd/>
              <a:tailEnd/>
            </a:ln>
          </p:spPr>
        </p:pic>
        <p:sp>
          <p:nvSpPr>
            <p:cNvPr id="16" name="Text Box 3"/>
            <p:cNvSpPr txBox="1">
              <a:spLocks noChangeArrowheads="1"/>
            </p:cNvSpPr>
            <p:nvPr/>
          </p:nvSpPr>
          <p:spPr bwMode="auto">
            <a:xfrm>
              <a:off x="9346" y="10502"/>
              <a:ext cx="1520" cy="410"/>
            </a:xfrm>
            <a:prstGeom prst="rect">
              <a:avLst/>
            </a:prstGeom>
            <a:noFill/>
            <a:ln w="9525">
              <a:noFill/>
              <a:miter lim="800000"/>
              <a:headEnd/>
              <a:tailEnd/>
            </a:ln>
          </p:spPr>
          <p:txBody>
            <a:bodyPr/>
            <a:lstStyle/>
            <a:p>
              <a:pPr>
                <a:spcAft>
                  <a:spcPts val="1000"/>
                </a:spcAft>
              </a:pPr>
              <a:r>
                <a:rPr lang="fr-FR" dirty="0">
                  <a:latin typeface="Cambria" pitchFamily="18" charset="0"/>
                </a:rPr>
                <a:t>Unité de k</a:t>
              </a:r>
              <a:endParaRPr lang="fr-FR" sz="4000" dirty="0"/>
            </a:p>
          </p:txBody>
        </p:sp>
        <p:sp>
          <p:nvSpPr>
            <p:cNvPr id="17" name="Text Box 4"/>
            <p:cNvSpPr txBox="1">
              <a:spLocks noChangeArrowheads="1"/>
            </p:cNvSpPr>
            <p:nvPr/>
          </p:nvSpPr>
          <p:spPr bwMode="auto">
            <a:xfrm>
              <a:off x="9120" y="11024"/>
              <a:ext cx="1880" cy="4840"/>
            </a:xfrm>
            <a:prstGeom prst="rect">
              <a:avLst/>
            </a:prstGeom>
            <a:noFill/>
            <a:ln w="9525">
              <a:noFill/>
              <a:miter lim="800000"/>
              <a:headEnd/>
              <a:tailEnd/>
            </a:ln>
          </p:spPr>
          <p:txBody>
            <a:bodyPr/>
            <a:lstStyle/>
            <a:p>
              <a:pPr algn="ctr">
                <a:spcAft>
                  <a:spcPts val="1000"/>
                </a:spcAft>
              </a:pPr>
              <a:endParaRPr lang="en-US" sz="1600" dirty="0">
                <a:latin typeface="Cambria" pitchFamily="18" charset="0"/>
              </a:endParaRPr>
            </a:p>
            <a:p>
              <a:pPr algn="ctr">
                <a:spcAft>
                  <a:spcPts val="1000"/>
                </a:spcAft>
              </a:pPr>
              <a:r>
                <a:rPr lang="en-US" sz="1600" dirty="0">
                  <a:latin typeface="Cambria" pitchFamily="18" charset="0"/>
                </a:rPr>
                <a:t>L</a:t>
              </a:r>
              <a:r>
                <a:rPr lang="en-US" sz="1600" baseline="30000" dirty="0">
                  <a:latin typeface="Cambria" pitchFamily="18" charset="0"/>
                </a:rPr>
                <a:t>3/2</a:t>
              </a:r>
              <a:r>
                <a:rPr lang="en-US" sz="1600" dirty="0">
                  <a:latin typeface="Cambria" pitchFamily="18" charset="0"/>
                </a:rPr>
                <a:t>.mol</a:t>
              </a:r>
              <a:r>
                <a:rPr lang="en-US" sz="1600" baseline="30000" dirty="0">
                  <a:latin typeface="Cambria" pitchFamily="18" charset="0"/>
                </a:rPr>
                <a:t>– 3/2</a:t>
              </a:r>
              <a:r>
                <a:rPr lang="en-US" sz="1600" dirty="0">
                  <a:latin typeface="Cambria" pitchFamily="18" charset="0"/>
                </a:rPr>
                <a:t>.s</a:t>
              </a:r>
              <a:r>
                <a:rPr lang="en-US" sz="1600" baseline="30000" dirty="0">
                  <a:latin typeface="Cambria" pitchFamily="18" charset="0"/>
                </a:rPr>
                <a:t> – 1</a:t>
              </a: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pPr algn="ctr">
                <a:spcAft>
                  <a:spcPts val="1000"/>
                </a:spcAft>
              </a:pPr>
              <a:endParaRPr lang="en-US" sz="300" baseline="30000" dirty="0">
                <a:latin typeface="Cambria" pitchFamily="18" charset="0"/>
              </a:endParaRPr>
            </a:p>
            <a:p>
              <a:endParaRPr lang="fr-FR" sz="2800" dirty="0"/>
            </a:p>
          </p:txBody>
        </p:sp>
      </p:grpSp>
      <p:sp>
        <p:nvSpPr>
          <p:cNvPr id="18" name="ZoneTexte 5"/>
          <p:cNvSpPr txBox="1">
            <a:spLocks noChangeArrowheads="1"/>
          </p:cNvSpPr>
          <p:nvPr/>
        </p:nvSpPr>
        <p:spPr bwMode="auto">
          <a:xfrm>
            <a:off x="6609333" y="4862810"/>
            <a:ext cx="314510" cy="400110"/>
          </a:xfrm>
          <a:prstGeom prst="rect">
            <a:avLst/>
          </a:prstGeom>
          <a:noFill/>
          <a:ln w="9525">
            <a:noFill/>
            <a:miter lim="800000"/>
            <a:headEnd/>
            <a:tailEnd/>
          </a:ln>
        </p:spPr>
        <p:txBody>
          <a:bodyPr wrap="none">
            <a:spAutoFit/>
          </a:bodyPr>
          <a:lstStyle/>
          <a:p>
            <a:r>
              <a:rPr lang="fr-FR" sz="2000" b="1">
                <a:solidFill>
                  <a:srgbClr val="FF0000"/>
                </a:solidFill>
              </a:rPr>
              <a:t>2</a:t>
            </a:r>
          </a:p>
        </p:txBody>
      </p:sp>
      <p:sp>
        <p:nvSpPr>
          <p:cNvPr id="19" name="ZoneTexte 11"/>
          <p:cNvSpPr txBox="1">
            <a:spLocks noChangeArrowheads="1"/>
          </p:cNvSpPr>
          <p:nvPr/>
        </p:nvSpPr>
        <p:spPr bwMode="auto">
          <a:xfrm>
            <a:off x="6156176" y="5301208"/>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20" name="Rectangle 19"/>
          <p:cNvSpPr>
            <a:spLocks noChangeArrowheads="1"/>
          </p:cNvSpPr>
          <p:nvPr/>
        </p:nvSpPr>
        <p:spPr bwMode="auto">
          <a:xfrm>
            <a:off x="7492966" y="4818360"/>
            <a:ext cx="1569660"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L.mol</a:t>
            </a:r>
            <a:r>
              <a:rPr lang="en-US" sz="2000" b="1" baseline="30000">
                <a:solidFill>
                  <a:srgbClr val="FF0000"/>
                </a:solidFill>
                <a:latin typeface="Cambria" pitchFamily="18" charset="0"/>
              </a:rPr>
              <a:t> – 1 </a:t>
            </a: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
        <p:nvSpPr>
          <p:cNvPr id="21" name="ZoneTexte 6"/>
          <p:cNvSpPr txBox="1">
            <a:spLocks noChangeArrowheads="1"/>
          </p:cNvSpPr>
          <p:nvPr/>
        </p:nvSpPr>
        <p:spPr bwMode="auto">
          <a:xfrm>
            <a:off x="6588125" y="5804694"/>
            <a:ext cx="314510" cy="400110"/>
          </a:xfrm>
          <a:prstGeom prst="rect">
            <a:avLst/>
          </a:prstGeom>
          <a:noFill/>
          <a:ln w="9525">
            <a:noFill/>
            <a:miter lim="800000"/>
            <a:headEnd/>
            <a:tailEnd/>
          </a:ln>
        </p:spPr>
        <p:txBody>
          <a:bodyPr wrap="none">
            <a:spAutoFit/>
          </a:bodyPr>
          <a:lstStyle/>
          <a:p>
            <a:r>
              <a:rPr lang="fr-FR" sz="2000" b="1" dirty="0">
                <a:solidFill>
                  <a:srgbClr val="FF0000"/>
                </a:solidFill>
              </a:rPr>
              <a:t>1</a:t>
            </a:r>
          </a:p>
        </p:txBody>
      </p:sp>
      <p:sp>
        <p:nvSpPr>
          <p:cNvPr id="22" name="ZoneTexte 7"/>
          <p:cNvSpPr txBox="1">
            <a:spLocks noChangeArrowheads="1"/>
          </p:cNvSpPr>
          <p:nvPr/>
        </p:nvSpPr>
        <p:spPr bwMode="auto">
          <a:xfrm>
            <a:off x="6588125" y="6309519"/>
            <a:ext cx="314510" cy="400110"/>
          </a:xfrm>
          <a:prstGeom prst="rect">
            <a:avLst/>
          </a:prstGeom>
          <a:noFill/>
          <a:ln w="9525">
            <a:noFill/>
            <a:miter lim="800000"/>
            <a:headEnd/>
            <a:tailEnd/>
          </a:ln>
        </p:spPr>
        <p:txBody>
          <a:bodyPr wrap="none">
            <a:spAutoFit/>
          </a:bodyPr>
          <a:lstStyle/>
          <a:p>
            <a:r>
              <a:rPr lang="fr-FR" sz="2000" b="1">
                <a:solidFill>
                  <a:srgbClr val="FF0000"/>
                </a:solidFill>
              </a:rPr>
              <a:t>2</a:t>
            </a:r>
          </a:p>
        </p:txBody>
      </p:sp>
      <p:sp>
        <p:nvSpPr>
          <p:cNvPr id="23" name="Rectangle 22"/>
          <p:cNvSpPr>
            <a:spLocks noChangeArrowheads="1"/>
          </p:cNvSpPr>
          <p:nvPr/>
        </p:nvSpPr>
        <p:spPr bwMode="auto">
          <a:xfrm>
            <a:off x="7938596" y="5733256"/>
            <a:ext cx="561372"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
        <p:nvSpPr>
          <p:cNvPr id="24" name="Rectangle 23"/>
          <p:cNvSpPr>
            <a:spLocks noChangeArrowheads="1"/>
          </p:cNvSpPr>
          <p:nvPr/>
        </p:nvSpPr>
        <p:spPr bwMode="auto">
          <a:xfrm>
            <a:off x="7457470" y="6236494"/>
            <a:ext cx="1569660"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L.mol</a:t>
            </a:r>
            <a:r>
              <a:rPr lang="en-US" sz="2000" b="1" baseline="30000">
                <a:solidFill>
                  <a:srgbClr val="FF0000"/>
                </a:solidFill>
                <a:latin typeface="Cambria" pitchFamily="18" charset="0"/>
              </a:rPr>
              <a:t> – 1 </a:t>
            </a: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cxnSp>
        <p:nvCxnSpPr>
          <p:cNvPr id="25" name="Connecteur droit 24"/>
          <p:cNvCxnSpPr>
            <a:endCxn id="28678" idx="1"/>
          </p:cNvCxnSpPr>
          <p:nvPr/>
        </p:nvCxnSpPr>
        <p:spPr>
          <a:xfrm flipV="1">
            <a:off x="1115616" y="1393699"/>
            <a:ext cx="648072" cy="23510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ZoneTexte 67"/>
          <p:cNvSpPr txBox="1">
            <a:spLocks noChangeArrowheads="1"/>
          </p:cNvSpPr>
          <p:nvPr/>
        </p:nvSpPr>
        <p:spPr bwMode="auto">
          <a:xfrm>
            <a:off x="0" y="1556792"/>
            <a:ext cx="1696298"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.s </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1+#ppt_w/2"/>
                                          </p:val>
                                        </p:tav>
                                        <p:tav tm="100000">
                                          <p:val>
                                            <p:strVal val="#ppt_x"/>
                                          </p:val>
                                        </p:tav>
                                      </p:tavLst>
                                    </p:anim>
                                    <p:anim calcmode="lin" valueType="num">
                                      <p:cBhvr additive="base">
                                        <p:cTn id="8" dur="500" fill="hold"/>
                                        <p:tgtEl>
                                          <p:spTgt spid="10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26573"/>
            <a:ext cx="9144000" cy="5162137"/>
            <a:chOff x="880" y="10423"/>
            <a:chExt cx="10120" cy="5441"/>
          </a:xfrm>
        </p:grpSpPr>
        <p:pic>
          <p:nvPicPr>
            <p:cNvPr id="3" name="Picture 2"/>
            <p:cNvPicPr>
              <a:picLocks noChangeAspect="1" noChangeArrowheads="1"/>
            </p:cNvPicPr>
            <p:nvPr/>
          </p:nvPicPr>
          <p:blipFill>
            <a:blip r:embed="rId2" cstate="print"/>
            <a:srcRect/>
            <a:stretch>
              <a:fillRect/>
            </a:stretch>
          </p:blipFill>
          <p:spPr bwMode="auto">
            <a:xfrm>
              <a:off x="880" y="10423"/>
              <a:ext cx="10094" cy="5292"/>
            </a:xfrm>
            <a:prstGeom prst="rect">
              <a:avLst/>
            </a:prstGeom>
            <a:noFill/>
            <a:ln w="9525">
              <a:noFill/>
              <a:miter lim="800000"/>
              <a:headEnd/>
              <a:tailEnd/>
            </a:ln>
          </p:spPr>
        </p:pic>
        <p:sp>
          <p:nvSpPr>
            <p:cNvPr id="4" name="Text Box 3"/>
            <p:cNvSpPr txBox="1">
              <a:spLocks noChangeArrowheads="1"/>
            </p:cNvSpPr>
            <p:nvPr/>
          </p:nvSpPr>
          <p:spPr bwMode="auto">
            <a:xfrm>
              <a:off x="9480" y="10451"/>
              <a:ext cx="1520" cy="410"/>
            </a:xfrm>
            <a:prstGeom prst="rect">
              <a:avLst/>
            </a:prstGeom>
            <a:noFill/>
            <a:ln w="9525">
              <a:noFill/>
              <a:miter lim="800000"/>
              <a:headEnd/>
              <a:tailEnd/>
            </a:ln>
          </p:spPr>
          <p:txBody>
            <a:bodyPr/>
            <a:lstStyle/>
            <a:p>
              <a:pPr>
                <a:spcAft>
                  <a:spcPts val="1000"/>
                </a:spcAft>
              </a:pPr>
              <a:r>
                <a:rPr lang="fr-FR" dirty="0">
                  <a:latin typeface="Cambria" pitchFamily="18" charset="0"/>
                </a:rPr>
                <a:t>Unité de k</a:t>
              </a:r>
              <a:endParaRPr lang="fr-FR" sz="4000" dirty="0"/>
            </a:p>
          </p:txBody>
        </p:sp>
        <p:sp>
          <p:nvSpPr>
            <p:cNvPr id="5" name="Text Box 4"/>
            <p:cNvSpPr txBox="1">
              <a:spLocks noChangeArrowheads="1"/>
            </p:cNvSpPr>
            <p:nvPr/>
          </p:nvSpPr>
          <p:spPr bwMode="auto">
            <a:xfrm>
              <a:off x="9120" y="11024"/>
              <a:ext cx="1880" cy="4840"/>
            </a:xfrm>
            <a:prstGeom prst="rect">
              <a:avLst/>
            </a:prstGeom>
            <a:noFill/>
            <a:ln w="9525">
              <a:noFill/>
              <a:miter lim="800000"/>
              <a:headEnd/>
              <a:tailEnd/>
            </a:ln>
          </p:spPr>
          <p:txBody>
            <a:bodyPr/>
            <a:lstStyle/>
            <a:p>
              <a:pPr algn="ctr">
                <a:spcAft>
                  <a:spcPts val="1000"/>
                </a:spcAft>
              </a:pPr>
              <a:endParaRPr lang="en-US" sz="1600">
                <a:latin typeface="Cambria" pitchFamily="18" charset="0"/>
              </a:endParaRPr>
            </a:p>
            <a:p>
              <a:pPr algn="ctr">
                <a:spcAft>
                  <a:spcPts val="1000"/>
                </a:spcAft>
              </a:pPr>
              <a:r>
                <a:rPr lang="en-US" sz="1600">
                  <a:latin typeface="Cambria" pitchFamily="18" charset="0"/>
                </a:rPr>
                <a:t>L</a:t>
              </a:r>
              <a:r>
                <a:rPr lang="en-US" sz="1600" baseline="30000">
                  <a:latin typeface="Cambria" pitchFamily="18" charset="0"/>
                </a:rPr>
                <a:t>3/2</a:t>
              </a:r>
              <a:r>
                <a:rPr lang="en-US" sz="1600">
                  <a:latin typeface="Cambria" pitchFamily="18" charset="0"/>
                </a:rPr>
                <a:t>.mol</a:t>
              </a:r>
              <a:r>
                <a:rPr lang="en-US" sz="1600" baseline="30000">
                  <a:latin typeface="Cambria" pitchFamily="18" charset="0"/>
                </a:rPr>
                <a:t>– 3/2</a:t>
              </a:r>
              <a:r>
                <a:rPr lang="en-US" sz="1600">
                  <a:latin typeface="Cambria" pitchFamily="18" charset="0"/>
                </a:rPr>
                <a:t>.s</a:t>
              </a:r>
              <a:r>
                <a:rPr lang="en-US" sz="1600" baseline="30000">
                  <a:latin typeface="Cambria" pitchFamily="18" charset="0"/>
                </a:rPr>
                <a:t> – 1</a:t>
              </a: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endParaRPr lang="en-US" sz="300" baseline="30000">
                <a:latin typeface="Cambria" pitchFamily="18" charset="0"/>
              </a:endParaRPr>
            </a:p>
            <a:p>
              <a:pPr algn="ctr">
                <a:spcAft>
                  <a:spcPts val="1000"/>
                </a:spcAft>
              </a:pPr>
              <a:r>
                <a:rPr lang="fr-FR" sz="1600">
                  <a:latin typeface="Cambria" pitchFamily="18" charset="0"/>
                </a:rPr>
                <a:t>L².mol</a:t>
              </a:r>
              <a:r>
                <a:rPr lang="fr-FR" sz="1600" baseline="30000">
                  <a:latin typeface="Cambria" pitchFamily="18" charset="0"/>
                </a:rPr>
                <a:t> – 2 </a:t>
              </a:r>
              <a:r>
                <a:rPr lang="fr-FR" sz="1600">
                  <a:latin typeface="Cambria" pitchFamily="18" charset="0"/>
                </a:rPr>
                <a:t>.s</a:t>
              </a:r>
              <a:r>
                <a:rPr lang="fr-FR" sz="1600" baseline="30000">
                  <a:latin typeface="Cambria" pitchFamily="18" charset="0"/>
                </a:rPr>
                <a:t> – 1</a:t>
              </a:r>
            </a:p>
            <a:p>
              <a:pPr algn="ctr">
                <a:spcAft>
                  <a:spcPts val="1000"/>
                </a:spcAft>
              </a:pPr>
              <a:endParaRPr lang="fr-FR" sz="100" baseline="30000">
                <a:latin typeface="Cambria" pitchFamily="18" charset="0"/>
              </a:endParaRPr>
            </a:p>
            <a:p>
              <a:pPr algn="ctr">
                <a:spcAft>
                  <a:spcPts val="1000"/>
                </a:spcAft>
              </a:pPr>
              <a:r>
                <a:rPr lang="en-US" sz="1600">
                  <a:latin typeface="Cambria" pitchFamily="18" charset="0"/>
                </a:rPr>
                <a:t>L².mol</a:t>
              </a:r>
              <a:r>
                <a:rPr lang="en-US" sz="1600" baseline="30000">
                  <a:latin typeface="Cambria" pitchFamily="18" charset="0"/>
                </a:rPr>
                <a:t> – 2 </a:t>
              </a:r>
              <a:r>
                <a:rPr lang="en-US" sz="1600">
                  <a:latin typeface="Cambria" pitchFamily="18" charset="0"/>
                </a:rPr>
                <a:t>.s</a:t>
              </a:r>
              <a:r>
                <a:rPr lang="en-US" sz="1600" baseline="30000">
                  <a:latin typeface="Cambria" pitchFamily="18" charset="0"/>
                </a:rPr>
                <a:t> – 1</a:t>
              </a:r>
            </a:p>
            <a:p>
              <a:pPr algn="ctr">
                <a:spcAft>
                  <a:spcPts val="1000"/>
                </a:spcAft>
              </a:pPr>
              <a:endParaRPr lang="en-US" sz="100">
                <a:latin typeface="Cambria" pitchFamily="18" charset="0"/>
              </a:endParaRPr>
            </a:p>
            <a:p>
              <a:pPr algn="ctr">
                <a:spcAft>
                  <a:spcPts val="1000"/>
                </a:spcAft>
              </a:pPr>
              <a:r>
                <a:rPr lang="en-US" sz="1600">
                  <a:latin typeface="Cambria" pitchFamily="18" charset="0"/>
                </a:rPr>
                <a:t>mol</a:t>
              </a:r>
              <a:r>
                <a:rPr lang="en-US" sz="1600" baseline="30000">
                  <a:latin typeface="Cambria" pitchFamily="18" charset="0"/>
                </a:rPr>
                <a:t> 1/2 </a:t>
              </a:r>
              <a:r>
                <a:rPr lang="en-US" sz="1600">
                  <a:latin typeface="Cambria" pitchFamily="18" charset="0"/>
                </a:rPr>
                <a:t>.L</a:t>
              </a:r>
              <a:r>
                <a:rPr lang="en-US" sz="1600" baseline="30000">
                  <a:latin typeface="Cambria" pitchFamily="18" charset="0"/>
                </a:rPr>
                <a:t>– 1/2</a:t>
              </a:r>
              <a:r>
                <a:rPr lang="en-US" sz="1600">
                  <a:latin typeface="Cambria" pitchFamily="18" charset="0"/>
                </a:rPr>
                <a:t>. s</a:t>
              </a:r>
              <a:r>
                <a:rPr lang="en-US" sz="1600" baseline="30000">
                  <a:latin typeface="Cambria" pitchFamily="18" charset="0"/>
                </a:rPr>
                <a:t> – 1</a:t>
              </a:r>
            </a:p>
            <a:p>
              <a:pPr algn="ctr">
                <a:spcAft>
                  <a:spcPts val="1000"/>
                </a:spcAft>
              </a:pPr>
              <a:endParaRPr lang="en-US" sz="1600" baseline="30000">
                <a:latin typeface="Cambria" pitchFamily="18" charset="0"/>
              </a:endParaRPr>
            </a:p>
            <a:p>
              <a:pPr algn="ctr">
                <a:spcAft>
                  <a:spcPts val="1000"/>
                </a:spcAft>
              </a:pPr>
              <a:r>
                <a:rPr lang="en-US" sz="1600">
                  <a:latin typeface="Cambria" pitchFamily="18" charset="0"/>
                </a:rPr>
                <a:t>L</a:t>
              </a:r>
              <a:r>
                <a:rPr lang="en-US" sz="1600" baseline="30000">
                  <a:latin typeface="Cambria" pitchFamily="18" charset="0"/>
                </a:rPr>
                <a:t>1/2</a:t>
              </a:r>
              <a:r>
                <a:rPr lang="en-US" sz="1600">
                  <a:latin typeface="Cambria" pitchFamily="18" charset="0"/>
                </a:rPr>
                <a:t>.mol</a:t>
              </a:r>
              <a:r>
                <a:rPr lang="en-US" sz="1600" baseline="30000">
                  <a:latin typeface="Cambria" pitchFamily="18" charset="0"/>
                </a:rPr>
                <a:t> – 1/2 </a:t>
              </a:r>
              <a:r>
                <a:rPr lang="en-US" sz="1600">
                  <a:latin typeface="Cambria" pitchFamily="18" charset="0"/>
                </a:rPr>
                <a:t>.s</a:t>
              </a:r>
              <a:r>
                <a:rPr lang="en-US" sz="1600" baseline="30000">
                  <a:latin typeface="Cambria" pitchFamily="18" charset="0"/>
                </a:rPr>
                <a:t> – 1</a:t>
              </a:r>
            </a:p>
            <a:p>
              <a:endParaRPr lang="fr-FR" sz="2800"/>
            </a:p>
          </p:txBody>
        </p:sp>
      </p:grpSp>
      <p:sp>
        <p:nvSpPr>
          <p:cNvPr id="6" name="ZoneTexte 5"/>
          <p:cNvSpPr txBox="1">
            <a:spLocks noChangeArrowheads="1"/>
          </p:cNvSpPr>
          <p:nvPr/>
        </p:nvSpPr>
        <p:spPr bwMode="auto">
          <a:xfrm>
            <a:off x="6573838" y="520700"/>
            <a:ext cx="314510" cy="400110"/>
          </a:xfrm>
          <a:prstGeom prst="rect">
            <a:avLst/>
          </a:prstGeom>
          <a:noFill/>
          <a:ln w="9525">
            <a:noFill/>
            <a:miter lim="800000"/>
            <a:headEnd/>
            <a:tailEnd/>
          </a:ln>
        </p:spPr>
        <p:txBody>
          <a:bodyPr wrap="none">
            <a:spAutoFit/>
          </a:bodyPr>
          <a:lstStyle/>
          <a:p>
            <a:r>
              <a:rPr lang="fr-FR" sz="2000" b="1">
                <a:solidFill>
                  <a:srgbClr val="FF0000"/>
                </a:solidFill>
              </a:rPr>
              <a:t>2</a:t>
            </a:r>
          </a:p>
        </p:txBody>
      </p:sp>
      <p:sp>
        <p:nvSpPr>
          <p:cNvPr id="7" name="ZoneTexte 6"/>
          <p:cNvSpPr txBox="1">
            <a:spLocks noChangeArrowheads="1"/>
          </p:cNvSpPr>
          <p:nvPr/>
        </p:nvSpPr>
        <p:spPr bwMode="auto">
          <a:xfrm>
            <a:off x="6588125" y="1484313"/>
            <a:ext cx="314510" cy="400110"/>
          </a:xfrm>
          <a:prstGeom prst="rect">
            <a:avLst/>
          </a:prstGeom>
          <a:noFill/>
          <a:ln w="9525">
            <a:noFill/>
            <a:miter lim="800000"/>
            <a:headEnd/>
            <a:tailEnd/>
          </a:ln>
        </p:spPr>
        <p:txBody>
          <a:bodyPr wrap="none">
            <a:spAutoFit/>
          </a:bodyPr>
          <a:lstStyle/>
          <a:p>
            <a:r>
              <a:rPr lang="fr-FR" sz="2000" b="1" dirty="0">
                <a:solidFill>
                  <a:srgbClr val="FF0000"/>
                </a:solidFill>
              </a:rPr>
              <a:t>1</a:t>
            </a:r>
          </a:p>
        </p:txBody>
      </p:sp>
      <p:sp>
        <p:nvSpPr>
          <p:cNvPr id="8" name="ZoneTexte 7"/>
          <p:cNvSpPr txBox="1">
            <a:spLocks noChangeArrowheads="1"/>
          </p:cNvSpPr>
          <p:nvPr/>
        </p:nvSpPr>
        <p:spPr bwMode="auto">
          <a:xfrm>
            <a:off x="6588125" y="1989138"/>
            <a:ext cx="314510" cy="400110"/>
          </a:xfrm>
          <a:prstGeom prst="rect">
            <a:avLst/>
          </a:prstGeom>
          <a:noFill/>
          <a:ln w="9525">
            <a:noFill/>
            <a:miter lim="800000"/>
            <a:headEnd/>
            <a:tailEnd/>
          </a:ln>
        </p:spPr>
        <p:txBody>
          <a:bodyPr wrap="none">
            <a:spAutoFit/>
          </a:bodyPr>
          <a:lstStyle/>
          <a:p>
            <a:r>
              <a:rPr lang="fr-FR" sz="2000" b="1">
                <a:solidFill>
                  <a:srgbClr val="FF0000"/>
                </a:solidFill>
              </a:rPr>
              <a:t>2</a:t>
            </a:r>
          </a:p>
        </p:txBody>
      </p:sp>
      <p:sp>
        <p:nvSpPr>
          <p:cNvPr id="9" name="ZoneTexte 8"/>
          <p:cNvSpPr txBox="1">
            <a:spLocks noChangeArrowheads="1"/>
          </p:cNvSpPr>
          <p:nvPr/>
        </p:nvSpPr>
        <p:spPr bwMode="auto">
          <a:xfrm>
            <a:off x="6588125" y="2420938"/>
            <a:ext cx="314510" cy="400110"/>
          </a:xfrm>
          <a:prstGeom prst="rect">
            <a:avLst/>
          </a:prstGeom>
          <a:noFill/>
          <a:ln w="9525">
            <a:noFill/>
            <a:miter lim="800000"/>
            <a:headEnd/>
            <a:tailEnd/>
          </a:ln>
        </p:spPr>
        <p:txBody>
          <a:bodyPr wrap="none">
            <a:spAutoFit/>
          </a:bodyPr>
          <a:lstStyle/>
          <a:p>
            <a:r>
              <a:rPr lang="fr-FR" sz="2000" b="1">
                <a:solidFill>
                  <a:srgbClr val="FF0000"/>
                </a:solidFill>
              </a:rPr>
              <a:t>1</a:t>
            </a:r>
          </a:p>
        </p:txBody>
      </p:sp>
      <p:sp>
        <p:nvSpPr>
          <p:cNvPr id="10" name="ZoneTexte 9"/>
          <p:cNvSpPr txBox="1">
            <a:spLocks noChangeArrowheads="1"/>
          </p:cNvSpPr>
          <p:nvPr/>
        </p:nvSpPr>
        <p:spPr bwMode="auto">
          <a:xfrm>
            <a:off x="6588125" y="2852738"/>
            <a:ext cx="314510" cy="400110"/>
          </a:xfrm>
          <a:prstGeom prst="rect">
            <a:avLst/>
          </a:prstGeom>
          <a:noFill/>
          <a:ln w="9525">
            <a:noFill/>
            <a:miter lim="800000"/>
            <a:headEnd/>
            <a:tailEnd/>
          </a:ln>
        </p:spPr>
        <p:txBody>
          <a:bodyPr wrap="none">
            <a:spAutoFit/>
          </a:bodyPr>
          <a:lstStyle/>
          <a:p>
            <a:r>
              <a:rPr lang="fr-FR" sz="2000" b="1">
                <a:solidFill>
                  <a:srgbClr val="FF0000"/>
                </a:solidFill>
              </a:rPr>
              <a:t>3</a:t>
            </a:r>
          </a:p>
        </p:txBody>
      </p:sp>
      <p:sp>
        <p:nvSpPr>
          <p:cNvPr id="11" name="ZoneTexte 10"/>
          <p:cNvSpPr txBox="1">
            <a:spLocks noChangeArrowheads="1"/>
          </p:cNvSpPr>
          <p:nvPr/>
        </p:nvSpPr>
        <p:spPr bwMode="auto">
          <a:xfrm>
            <a:off x="6588125" y="3357563"/>
            <a:ext cx="314510" cy="400110"/>
          </a:xfrm>
          <a:prstGeom prst="rect">
            <a:avLst/>
          </a:prstGeom>
          <a:noFill/>
          <a:ln w="9525">
            <a:noFill/>
            <a:miter lim="800000"/>
            <a:headEnd/>
            <a:tailEnd/>
          </a:ln>
        </p:spPr>
        <p:txBody>
          <a:bodyPr wrap="none">
            <a:spAutoFit/>
          </a:bodyPr>
          <a:lstStyle/>
          <a:p>
            <a:r>
              <a:rPr lang="fr-FR" sz="2000" b="1">
                <a:solidFill>
                  <a:srgbClr val="FF0000"/>
                </a:solidFill>
              </a:rPr>
              <a:t>3</a:t>
            </a:r>
          </a:p>
        </p:txBody>
      </p:sp>
      <p:sp>
        <p:nvSpPr>
          <p:cNvPr id="12" name="ZoneTexte 11"/>
          <p:cNvSpPr txBox="1">
            <a:spLocks noChangeArrowheads="1"/>
          </p:cNvSpPr>
          <p:nvPr/>
        </p:nvSpPr>
        <p:spPr bwMode="auto">
          <a:xfrm>
            <a:off x="6139284" y="968028"/>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13" name="ZoneTexte 13"/>
          <p:cNvSpPr txBox="1">
            <a:spLocks noChangeArrowheads="1"/>
          </p:cNvSpPr>
          <p:nvPr/>
        </p:nvSpPr>
        <p:spPr bwMode="auto">
          <a:xfrm>
            <a:off x="6134968" y="4437112"/>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14" name="ZoneTexte 14"/>
          <p:cNvSpPr txBox="1">
            <a:spLocks noChangeArrowheads="1"/>
          </p:cNvSpPr>
          <p:nvPr/>
        </p:nvSpPr>
        <p:spPr bwMode="auto">
          <a:xfrm>
            <a:off x="6156176" y="3789040"/>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1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pic>
        <p:nvPicPr>
          <p:cNvPr id="16" name="Picture 5"/>
          <p:cNvPicPr>
            <a:picLocks noChangeAspect="1" noChangeArrowheads="1"/>
          </p:cNvPicPr>
          <p:nvPr/>
        </p:nvPicPr>
        <p:blipFill>
          <a:blip r:embed="rId3" cstate="print"/>
          <a:srcRect/>
          <a:stretch>
            <a:fillRect/>
          </a:stretch>
        </p:blipFill>
        <p:spPr bwMode="auto">
          <a:xfrm>
            <a:off x="468313" y="5007351"/>
            <a:ext cx="688975" cy="792163"/>
          </a:xfrm>
          <a:prstGeom prst="rect">
            <a:avLst/>
          </a:prstGeom>
          <a:noFill/>
          <a:ln w="9525">
            <a:noFill/>
            <a:miter lim="800000"/>
            <a:headEnd/>
            <a:tailEnd/>
          </a:ln>
        </p:spPr>
      </p:pic>
      <p:sp>
        <p:nvSpPr>
          <p:cNvPr id="17" name="Rectangle 7"/>
          <p:cNvSpPr>
            <a:spLocks noChangeArrowheads="1"/>
          </p:cNvSpPr>
          <p:nvPr/>
        </p:nvSpPr>
        <p:spPr bwMode="auto">
          <a:xfrm>
            <a:off x="1258888" y="5013176"/>
            <a:ext cx="7885112" cy="1323439"/>
          </a:xfrm>
          <a:prstGeom prst="rect">
            <a:avLst/>
          </a:prstGeom>
          <a:solidFill>
            <a:srgbClr val="FFC000"/>
          </a:solidFill>
          <a:ln w="9525">
            <a:noFill/>
            <a:miter lim="800000"/>
            <a:headEnd/>
            <a:tailEnd/>
          </a:ln>
        </p:spPr>
        <p:txBody>
          <a:bodyPr anchor="ctr">
            <a:spAutoFit/>
          </a:bodyPr>
          <a:lstStyle/>
          <a:p>
            <a:pPr algn="just">
              <a:tabLst>
                <a:tab pos="812800" algn="l"/>
              </a:tabLst>
            </a:pPr>
            <a:r>
              <a:rPr lang="fr-FR" sz="2000" i="1" dirty="0">
                <a:ea typeface="Calibri" pitchFamily="34" charset="0"/>
                <a:cs typeface="TimesNewRomanPSMT" charset="0"/>
              </a:rPr>
              <a:t>- Il n’existe a priori </a:t>
            </a:r>
            <a:r>
              <a:rPr lang="fr-FR" sz="2000" b="1" i="1" dirty="0">
                <a:ea typeface="Calibri" pitchFamily="34" charset="0"/>
                <a:cs typeface="TimesNewRomanPSMT" charset="0"/>
              </a:rPr>
              <a:t>aucune relation entre les ordres partiels et les </a:t>
            </a:r>
            <a:r>
              <a:rPr lang="fr-FR" sz="2000" b="1" i="1" dirty="0" err="1">
                <a:ea typeface="Calibri" pitchFamily="34" charset="0"/>
                <a:cs typeface="TimesNewRomanPSMT" charset="0"/>
              </a:rPr>
              <a:t>coeffi-cients</a:t>
            </a:r>
            <a:r>
              <a:rPr lang="fr-FR" sz="2000" b="1" i="1" dirty="0">
                <a:ea typeface="Calibri" pitchFamily="34" charset="0"/>
                <a:cs typeface="TimesNewRomanPSMT" charset="0"/>
              </a:rPr>
              <a:t> stœchiométriques</a:t>
            </a:r>
            <a:r>
              <a:rPr lang="fr-FR" sz="2000" i="1" dirty="0">
                <a:ea typeface="Calibri" pitchFamily="34" charset="0"/>
                <a:cs typeface="TimesNewRomanPSMT" charset="0"/>
              </a:rPr>
              <a:t> de l’équation chimique</a:t>
            </a:r>
            <a:r>
              <a:rPr lang="fr-FR" sz="2000" dirty="0">
                <a:ea typeface="Calibri" pitchFamily="34" charset="0"/>
                <a:cs typeface="TimesNewRomanPSMT" charset="0"/>
              </a:rPr>
              <a:t>.</a:t>
            </a:r>
          </a:p>
          <a:p>
            <a:pPr algn="just" eaLnBrk="0" hangingPunct="0">
              <a:tabLst>
                <a:tab pos="812800" algn="l"/>
              </a:tabLst>
            </a:pPr>
            <a:r>
              <a:rPr lang="fr-FR" sz="2000" i="1" dirty="0">
                <a:ea typeface="Calibri" pitchFamily="34" charset="0"/>
                <a:cs typeface="TimesNewRomanPSMT" charset="0"/>
              </a:rPr>
              <a:t>- Certaines réactions qui n’admettent pas d’ordre au cours du temps peuvent cependant admettre un </a:t>
            </a:r>
            <a:r>
              <a:rPr lang="fr-FR" sz="2000" b="1" i="1" dirty="0">
                <a:ea typeface="Calibri" pitchFamily="34" charset="0"/>
                <a:cs typeface="TimesNewRomanPSMT" charset="0"/>
              </a:rPr>
              <a:t>ordre initial </a:t>
            </a:r>
            <a:r>
              <a:rPr lang="fr-FR" sz="2000" i="1" dirty="0">
                <a:ea typeface="Calibri" pitchFamily="34" charset="0"/>
                <a:cs typeface="TimesNewRomanPSMT" charset="0"/>
              </a:rPr>
              <a:t>(t </a:t>
            </a:r>
            <a:r>
              <a:rPr lang="fr-FR" sz="2000" i="1" dirty="0">
                <a:latin typeface="Calibri" pitchFamily="34" charset="0"/>
                <a:ea typeface="Calibri" pitchFamily="34" charset="0"/>
                <a:cs typeface="TimesNewRomanPSMT" charset="0"/>
                <a:sym typeface="Symbol" pitchFamily="18" charset="2"/>
              </a:rPr>
              <a:t></a:t>
            </a:r>
            <a:r>
              <a:rPr lang="fr-FR" sz="2000" i="1" dirty="0">
                <a:ea typeface="Calibri" pitchFamily="34" charset="0"/>
                <a:cs typeface="TimesNewRomanPSMT" charset="0"/>
              </a:rPr>
              <a:t> 0).</a:t>
            </a:r>
          </a:p>
        </p:txBody>
      </p:sp>
      <p:sp>
        <p:nvSpPr>
          <p:cNvPr id="18" name="Rectangle 18"/>
          <p:cNvSpPr>
            <a:spLocks noChangeArrowheads="1"/>
          </p:cNvSpPr>
          <p:nvPr/>
        </p:nvSpPr>
        <p:spPr bwMode="auto">
          <a:xfrm>
            <a:off x="0" y="6413266"/>
            <a:ext cx="9144000" cy="400110"/>
          </a:xfrm>
          <a:prstGeom prst="rect">
            <a:avLst/>
          </a:prstGeom>
          <a:noFill/>
          <a:ln w="9525">
            <a:noFill/>
            <a:miter lim="800000"/>
            <a:headEnd/>
            <a:tailEnd/>
          </a:ln>
        </p:spPr>
        <p:txBody>
          <a:bodyPr>
            <a:spAutoFit/>
          </a:bodyPr>
          <a:lstStyle/>
          <a:p>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6</a:t>
            </a:r>
            <a:r>
              <a:rPr lang="fr-FR" sz="2000" i="1" dirty="0">
                <a:latin typeface="Times New Roman" pitchFamily="18" charset="0"/>
                <a:cs typeface="Times New Roman" pitchFamily="18" charset="0"/>
              </a:rPr>
              <a:t> : Montrer que la réaction 9 admet un ordre global initial .</a:t>
            </a:r>
            <a:endParaRPr lang="fr-FR" sz="2000" dirty="0">
              <a:latin typeface="Times New Roman" pitchFamily="18" charset="0"/>
              <a:cs typeface="Times New Roman" pitchFamily="18" charset="0"/>
            </a:endParaRPr>
          </a:p>
        </p:txBody>
      </p:sp>
      <p:sp>
        <p:nvSpPr>
          <p:cNvPr id="19" name="Rectangle 18"/>
          <p:cNvSpPr>
            <a:spLocks noChangeArrowheads="1"/>
          </p:cNvSpPr>
          <p:nvPr/>
        </p:nvSpPr>
        <p:spPr bwMode="auto">
          <a:xfrm>
            <a:off x="7457470" y="476250"/>
            <a:ext cx="1569660"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L.mol</a:t>
            </a:r>
            <a:r>
              <a:rPr lang="en-US" sz="2000" b="1" baseline="30000">
                <a:solidFill>
                  <a:srgbClr val="FF0000"/>
                </a:solidFill>
                <a:latin typeface="Cambria" pitchFamily="18" charset="0"/>
              </a:rPr>
              <a:t> – 1 </a:t>
            </a: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
        <p:nvSpPr>
          <p:cNvPr id="20" name="Rectangle 19"/>
          <p:cNvSpPr>
            <a:spLocks noChangeArrowheads="1"/>
          </p:cNvSpPr>
          <p:nvPr/>
        </p:nvSpPr>
        <p:spPr bwMode="auto">
          <a:xfrm>
            <a:off x="7938596" y="1412875"/>
            <a:ext cx="561372"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
        <p:nvSpPr>
          <p:cNvPr id="21" name="Rectangle 20"/>
          <p:cNvSpPr>
            <a:spLocks noChangeArrowheads="1"/>
          </p:cNvSpPr>
          <p:nvPr/>
        </p:nvSpPr>
        <p:spPr bwMode="auto">
          <a:xfrm>
            <a:off x="7457470" y="1916113"/>
            <a:ext cx="1569660"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L.mol</a:t>
            </a:r>
            <a:r>
              <a:rPr lang="en-US" sz="2000" b="1" baseline="30000">
                <a:solidFill>
                  <a:srgbClr val="FF0000"/>
                </a:solidFill>
                <a:latin typeface="Cambria" pitchFamily="18" charset="0"/>
              </a:rPr>
              <a:t> – 1 </a:t>
            </a: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
        <p:nvSpPr>
          <p:cNvPr id="22" name="Rectangle 21"/>
          <p:cNvSpPr>
            <a:spLocks noChangeArrowheads="1"/>
          </p:cNvSpPr>
          <p:nvPr/>
        </p:nvSpPr>
        <p:spPr bwMode="auto">
          <a:xfrm>
            <a:off x="8010827" y="2420938"/>
            <a:ext cx="561372" cy="400110"/>
          </a:xfrm>
          <a:prstGeom prst="rect">
            <a:avLst/>
          </a:prstGeom>
          <a:noFill/>
          <a:ln w="9525">
            <a:noFill/>
            <a:miter lim="800000"/>
            <a:headEnd/>
            <a:tailEnd/>
          </a:ln>
        </p:spPr>
        <p:txBody>
          <a:bodyPr wrap="none">
            <a:spAutoFit/>
          </a:bodyPr>
          <a:lstStyle/>
          <a:p>
            <a:pPr algn="ctr">
              <a:spcAft>
                <a:spcPts val="1000"/>
              </a:spcAft>
            </a:pPr>
            <a:r>
              <a:rPr lang="en-US" sz="2000" b="1">
                <a:solidFill>
                  <a:srgbClr val="FF0000"/>
                </a:solidFill>
                <a:latin typeface="Cambria" pitchFamily="18" charset="0"/>
              </a:rPr>
              <a:t>s</a:t>
            </a:r>
            <a:r>
              <a:rPr lang="en-US" sz="2000" b="1" baseline="30000">
                <a:solidFill>
                  <a:srgbClr val="FF0000"/>
                </a:solidFill>
                <a:latin typeface="Cambria" pitchFamily="18" charset="0"/>
              </a:rPr>
              <a:t> –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800" decel="100000"/>
                                        <p:tgtEl>
                                          <p:spTgt spid="16"/>
                                        </p:tgtEl>
                                      </p:cBhvr>
                                    </p:animEffect>
                                    <p:anim calcmode="lin" valueType="num">
                                      <p:cBhvr>
                                        <p:cTn id="44" dur="800" decel="100000" fill="hold"/>
                                        <p:tgtEl>
                                          <p:spTgt spid="16"/>
                                        </p:tgtEl>
                                        <p:attrNameLst>
                                          <p:attrName>style.rotation</p:attrName>
                                        </p:attrNameLst>
                                      </p:cBhvr>
                                      <p:tavLst>
                                        <p:tav tm="0">
                                          <p:val>
                                            <p:fltVal val="-90"/>
                                          </p:val>
                                        </p:tav>
                                        <p:tav tm="100000">
                                          <p:val>
                                            <p:fltVal val="0"/>
                                          </p:val>
                                        </p:tav>
                                      </p:tavLst>
                                    </p:anim>
                                    <p:anim calcmode="lin" valueType="num">
                                      <p:cBhvr>
                                        <p:cTn id="45" dur="800" decel="100000" fill="hold"/>
                                        <p:tgtEl>
                                          <p:spTgt spid="16"/>
                                        </p:tgtEl>
                                        <p:attrNameLst>
                                          <p:attrName>ppt_x</p:attrName>
                                        </p:attrNameLst>
                                      </p:cBhvr>
                                      <p:tavLst>
                                        <p:tav tm="0">
                                          <p:val>
                                            <p:strVal val="#ppt_x+0.4"/>
                                          </p:val>
                                        </p:tav>
                                        <p:tav tm="100000">
                                          <p:val>
                                            <p:strVal val="#ppt_x-0.05"/>
                                          </p:val>
                                        </p:tav>
                                      </p:tavLst>
                                    </p:anim>
                                    <p:anim calcmode="lin" valueType="num">
                                      <p:cBhvr>
                                        <p:cTn id="46" dur="800" decel="100000" fill="hold"/>
                                        <p:tgtEl>
                                          <p:spTgt spid="1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800" decel="100000"/>
                                        <p:tgtEl>
                                          <p:spTgt spid="17"/>
                                        </p:tgtEl>
                                      </p:cBhvr>
                                    </p:animEffect>
                                    <p:anim calcmode="lin" valueType="num">
                                      <p:cBhvr>
                                        <p:cTn id="52" dur="800" decel="100000" fill="hold"/>
                                        <p:tgtEl>
                                          <p:spTgt spid="17"/>
                                        </p:tgtEl>
                                        <p:attrNameLst>
                                          <p:attrName>style.rotation</p:attrName>
                                        </p:attrNameLst>
                                      </p:cBhvr>
                                      <p:tavLst>
                                        <p:tav tm="0">
                                          <p:val>
                                            <p:fltVal val="-90"/>
                                          </p:val>
                                        </p:tav>
                                        <p:tav tm="100000">
                                          <p:val>
                                            <p:fltVal val="0"/>
                                          </p:val>
                                        </p:tav>
                                      </p:tavLst>
                                    </p:anim>
                                    <p:anim calcmode="lin" valueType="num">
                                      <p:cBhvr>
                                        <p:cTn id="53" dur="800" decel="100000" fill="hold"/>
                                        <p:tgtEl>
                                          <p:spTgt spid="17"/>
                                        </p:tgtEl>
                                        <p:attrNameLst>
                                          <p:attrName>ppt_x</p:attrName>
                                        </p:attrNameLst>
                                      </p:cBhvr>
                                      <p:tavLst>
                                        <p:tav tm="0">
                                          <p:val>
                                            <p:strVal val="#ppt_x+0.4"/>
                                          </p:val>
                                        </p:tav>
                                        <p:tav tm="100000">
                                          <p:val>
                                            <p:strVal val="#ppt_x-0.05"/>
                                          </p:val>
                                        </p:tav>
                                      </p:tavLst>
                                    </p:anim>
                                    <p:anim calcmode="lin" valueType="num">
                                      <p:cBhvr>
                                        <p:cTn id="54" dur="800" decel="100000" fill="hold"/>
                                        <p:tgtEl>
                                          <p:spTgt spid="17"/>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dissolve">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7" grpId="0" animBg="1"/>
      <p:bldP spid="18"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3493" y="-11"/>
            <a:ext cx="9120508" cy="1709643"/>
            <a:chOff x="906" y="10451"/>
            <a:chExt cx="10094" cy="1802"/>
          </a:xfrm>
        </p:grpSpPr>
        <p:pic>
          <p:nvPicPr>
            <p:cNvPr id="3" name="Picture 2"/>
            <p:cNvPicPr>
              <a:picLocks noChangeAspect="1" noChangeArrowheads="1"/>
            </p:cNvPicPr>
            <p:nvPr/>
          </p:nvPicPr>
          <p:blipFill>
            <a:blip r:embed="rId2" cstate="print"/>
            <a:srcRect t="65957"/>
            <a:stretch>
              <a:fillRect/>
            </a:stretch>
          </p:blipFill>
          <p:spPr bwMode="auto">
            <a:xfrm>
              <a:off x="906" y="10451"/>
              <a:ext cx="10094" cy="1802"/>
            </a:xfrm>
            <a:prstGeom prst="rect">
              <a:avLst/>
            </a:prstGeom>
            <a:noFill/>
            <a:ln w="9525">
              <a:noFill/>
              <a:miter lim="800000"/>
              <a:headEnd/>
              <a:tailEnd/>
            </a:ln>
          </p:spPr>
        </p:pic>
        <p:sp>
          <p:nvSpPr>
            <p:cNvPr id="4" name="Text Box 3"/>
            <p:cNvSpPr txBox="1">
              <a:spLocks noChangeArrowheads="1"/>
            </p:cNvSpPr>
            <p:nvPr/>
          </p:nvSpPr>
          <p:spPr bwMode="auto">
            <a:xfrm>
              <a:off x="9480" y="10451"/>
              <a:ext cx="1520" cy="410"/>
            </a:xfrm>
            <a:prstGeom prst="rect">
              <a:avLst/>
            </a:prstGeom>
            <a:noFill/>
            <a:ln w="9525">
              <a:noFill/>
              <a:miter lim="800000"/>
              <a:headEnd/>
              <a:tailEnd/>
            </a:ln>
          </p:spPr>
          <p:txBody>
            <a:bodyPr/>
            <a:lstStyle/>
            <a:p>
              <a:pPr>
                <a:spcAft>
                  <a:spcPts val="1000"/>
                </a:spcAft>
              </a:pPr>
              <a:endParaRPr lang="fr-FR" sz="4000" dirty="0"/>
            </a:p>
          </p:txBody>
        </p:sp>
        <p:sp>
          <p:nvSpPr>
            <p:cNvPr id="5" name="Text Box 4"/>
            <p:cNvSpPr txBox="1">
              <a:spLocks noChangeArrowheads="1"/>
            </p:cNvSpPr>
            <p:nvPr/>
          </p:nvSpPr>
          <p:spPr bwMode="auto">
            <a:xfrm>
              <a:off x="9120" y="10451"/>
              <a:ext cx="1880" cy="1641"/>
            </a:xfrm>
            <a:prstGeom prst="rect">
              <a:avLst/>
            </a:prstGeom>
            <a:noFill/>
            <a:ln w="9525">
              <a:noFill/>
              <a:miter lim="800000"/>
              <a:headEnd/>
              <a:tailEnd/>
            </a:ln>
          </p:spPr>
          <p:txBody>
            <a:bodyPr/>
            <a:lstStyle/>
            <a:p>
              <a:pPr algn="ctr">
                <a:spcAft>
                  <a:spcPts val="1000"/>
                </a:spcAft>
              </a:pPr>
              <a:r>
                <a:rPr lang="en-US" sz="1600" dirty="0">
                  <a:latin typeface="Cambria" pitchFamily="18" charset="0"/>
                </a:rPr>
                <a:t>L².mol</a:t>
              </a:r>
              <a:r>
                <a:rPr lang="en-US" sz="1600" baseline="30000" dirty="0">
                  <a:latin typeface="Cambria" pitchFamily="18" charset="0"/>
                </a:rPr>
                <a:t> – 2 </a:t>
              </a:r>
              <a:r>
                <a:rPr lang="en-US" sz="1600" dirty="0">
                  <a:latin typeface="Cambria" pitchFamily="18" charset="0"/>
                </a:rPr>
                <a:t>.s</a:t>
              </a:r>
              <a:r>
                <a:rPr lang="en-US" sz="1600" baseline="30000" dirty="0">
                  <a:latin typeface="Cambria" pitchFamily="18" charset="0"/>
                </a:rPr>
                <a:t> – 1</a:t>
              </a:r>
            </a:p>
            <a:p>
              <a:pPr algn="ctr">
                <a:spcAft>
                  <a:spcPts val="1000"/>
                </a:spcAft>
              </a:pPr>
              <a:endParaRPr lang="en-US" sz="100" dirty="0">
                <a:latin typeface="Cambria" pitchFamily="18" charset="0"/>
              </a:endParaRPr>
            </a:p>
            <a:p>
              <a:pPr algn="ctr">
                <a:spcAft>
                  <a:spcPts val="1000"/>
                </a:spcAft>
              </a:pPr>
              <a:r>
                <a:rPr lang="en-US" sz="1600" dirty="0">
                  <a:latin typeface="Cambria" pitchFamily="18" charset="0"/>
                </a:rPr>
                <a:t>mol</a:t>
              </a:r>
              <a:r>
                <a:rPr lang="en-US" sz="1600" baseline="30000" dirty="0">
                  <a:latin typeface="Cambria" pitchFamily="18" charset="0"/>
                </a:rPr>
                <a:t> 1/2 </a:t>
              </a:r>
              <a:r>
                <a:rPr lang="en-US" sz="1600" dirty="0">
                  <a:latin typeface="Cambria" pitchFamily="18" charset="0"/>
                </a:rPr>
                <a:t>.L</a:t>
              </a:r>
              <a:r>
                <a:rPr lang="en-US" sz="1600" baseline="30000" dirty="0">
                  <a:latin typeface="Cambria" pitchFamily="18" charset="0"/>
                </a:rPr>
                <a:t>– 1/2</a:t>
              </a:r>
              <a:r>
                <a:rPr lang="en-US" sz="1600" dirty="0">
                  <a:latin typeface="Cambria" pitchFamily="18" charset="0"/>
                </a:rPr>
                <a:t>. s</a:t>
              </a:r>
              <a:r>
                <a:rPr lang="en-US" sz="1600" baseline="30000" dirty="0">
                  <a:latin typeface="Cambria" pitchFamily="18" charset="0"/>
                </a:rPr>
                <a:t> – 1</a:t>
              </a:r>
            </a:p>
            <a:p>
              <a:pPr algn="ctr">
                <a:spcAft>
                  <a:spcPts val="1000"/>
                </a:spcAft>
              </a:pPr>
              <a:endParaRPr lang="en-US" sz="1600" baseline="30000" dirty="0">
                <a:latin typeface="Cambria" pitchFamily="18" charset="0"/>
              </a:endParaRPr>
            </a:p>
            <a:p>
              <a:pPr algn="ctr">
                <a:spcAft>
                  <a:spcPts val="1000"/>
                </a:spcAft>
              </a:pPr>
              <a:r>
                <a:rPr lang="en-US" sz="1600" dirty="0">
                  <a:latin typeface="Cambria" pitchFamily="18" charset="0"/>
                </a:rPr>
                <a:t>L</a:t>
              </a:r>
              <a:r>
                <a:rPr lang="en-US" sz="1600" baseline="30000" dirty="0">
                  <a:latin typeface="Cambria" pitchFamily="18" charset="0"/>
                </a:rPr>
                <a:t>1/2</a:t>
              </a:r>
              <a:r>
                <a:rPr lang="en-US" sz="1600" dirty="0">
                  <a:latin typeface="Cambria" pitchFamily="18" charset="0"/>
                </a:rPr>
                <a:t>.mol</a:t>
              </a:r>
              <a:r>
                <a:rPr lang="en-US" sz="1600" baseline="30000" dirty="0">
                  <a:latin typeface="Cambria" pitchFamily="18" charset="0"/>
                </a:rPr>
                <a:t> – 1/2 </a:t>
              </a:r>
              <a:r>
                <a:rPr lang="en-US" sz="1600" dirty="0">
                  <a:latin typeface="Cambria" pitchFamily="18" charset="0"/>
                </a:rPr>
                <a:t>.s</a:t>
              </a:r>
              <a:r>
                <a:rPr lang="en-US" sz="1600" baseline="30000" dirty="0">
                  <a:latin typeface="Cambria" pitchFamily="18" charset="0"/>
                </a:rPr>
                <a:t> – 1</a:t>
              </a:r>
            </a:p>
            <a:p>
              <a:endParaRPr lang="fr-FR" sz="2800" dirty="0"/>
            </a:p>
          </p:txBody>
        </p:sp>
      </p:grpSp>
      <p:sp>
        <p:nvSpPr>
          <p:cNvPr id="11" name="ZoneTexte 10"/>
          <p:cNvSpPr txBox="1">
            <a:spLocks noChangeArrowheads="1"/>
          </p:cNvSpPr>
          <p:nvPr/>
        </p:nvSpPr>
        <p:spPr bwMode="auto">
          <a:xfrm>
            <a:off x="6660232" y="0"/>
            <a:ext cx="314510" cy="400110"/>
          </a:xfrm>
          <a:prstGeom prst="rect">
            <a:avLst/>
          </a:prstGeom>
          <a:noFill/>
          <a:ln w="9525">
            <a:noFill/>
            <a:miter lim="800000"/>
            <a:headEnd/>
            <a:tailEnd/>
          </a:ln>
        </p:spPr>
        <p:txBody>
          <a:bodyPr wrap="none">
            <a:spAutoFit/>
          </a:bodyPr>
          <a:lstStyle/>
          <a:p>
            <a:r>
              <a:rPr lang="fr-FR" sz="2000" b="1" dirty="0">
                <a:solidFill>
                  <a:srgbClr val="FF0000"/>
                </a:solidFill>
              </a:rPr>
              <a:t>3</a:t>
            </a:r>
          </a:p>
        </p:txBody>
      </p:sp>
      <p:sp>
        <p:nvSpPr>
          <p:cNvPr id="13" name="ZoneTexte 13"/>
          <p:cNvSpPr txBox="1">
            <a:spLocks noChangeArrowheads="1"/>
          </p:cNvSpPr>
          <p:nvPr/>
        </p:nvSpPr>
        <p:spPr bwMode="auto">
          <a:xfrm>
            <a:off x="6207075" y="1079549"/>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14" name="ZoneTexte 14"/>
          <p:cNvSpPr txBox="1">
            <a:spLocks noChangeArrowheads="1"/>
          </p:cNvSpPr>
          <p:nvPr/>
        </p:nvSpPr>
        <p:spPr bwMode="auto">
          <a:xfrm>
            <a:off x="6228283" y="431477"/>
            <a:ext cx="1370568" cy="400110"/>
          </a:xfrm>
          <a:prstGeom prst="rect">
            <a:avLst/>
          </a:prstGeom>
          <a:noFill/>
          <a:ln w="9525">
            <a:noFill/>
            <a:miter lim="800000"/>
            <a:headEnd/>
            <a:tailEnd/>
          </a:ln>
        </p:spPr>
        <p:txBody>
          <a:bodyPr wrap="none">
            <a:spAutoFit/>
          </a:bodyPr>
          <a:lstStyle/>
          <a:p>
            <a:r>
              <a:rPr lang="fr-FR" sz="2000" b="1" dirty="0">
                <a:solidFill>
                  <a:srgbClr val="FF0000"/>
                </a:solidFill>
                <a:sym typeface="Symbol" pitchFamily="18" charset="2"/>
              </a:rPr>
              <a:t>Pas d’ordre</a:t>
            </a:r>
            <a:endParaRPr lang="fr-FR" sz="2000" b="1" dirty="0">
              <a:solidFill>
                <a:srgbClr val="FF0000"/>
              </a:solidFill>
            </a:endParaRPr>
          </a:p>
        </p:txBody>
      </p:sp>
      <p:sp>
        <p:nvSpPr>
          <p:cNvPr id="1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pic>
        <p:nvPicPr>
          <p:cNvPr id="16" name="Picture 5"/>
          <p:cNvPicPr>
            <a:picLocks noChangeAspect="1" noChangeArrowheads="1"/>
          </p:cNvPicPr>
          <p:nvPr/>
        </p:nvPicPr>
        <p:blipFill>
          <a:blip r:embed="rId3" cstate="print"/>
          <a:srcRect/>
          <a:stretch>
            <a:fillRect/>
          </a:stretch>
        </p:blipFill>
        <p:spPr bwMode="auto">
          <a:xfrm>
            <a:off x="468313" y="1739696"/>
            <a:ext cx="688975" cy="792163"/>
          </a:xfrm>
          <a:prstGeom prst="rect">
            <a:avLst/>
          </a:prstGeom>
          <a:noFill/>
          <a:ln w="9525">
            <a:noFill/>
            <a:miter lim="800000"/>
            <a:headEnd/>
            <a:tailEnd/>
          </a:ln>
        </p:spPr>
      </p:pic>
      <p:sp>
        <p:nvSpPr>
          <p:cNvPr id="17" name="Rectangle 7"/>
          <p:cNvSpPr>
            <a:spLocks noChangeArrowheads="1"/>
          </p:cNvSpPr>
          <p:nvPr/>
        </p:nvSpPr>
        <p:spPr bwMode="auto">
          <a:xfrm>
            <a:off x="1258888" y="1745521"/>
            <a:ext cx="7885112" cy="1323439"/>
          </a:xfrm>
          <a:prstGeom prst="rect">
            <a:avLst/>
          </a:prstGeom>
          <a:solidFill>
            <a:srgbClr val="FFC000"/>
          </a:solidFill>
          <a:ln w="9525">
            <a:noFill/>
            <a:miter lim="800000"/>
            <a:headEnd/>
            <a:tailEnd/>
          </a:ln>
        </p:spPr>
        <p:txBody>
          <a:bodyPr anchor="ctr">
            <a:spAutoFit/>
          </a:bodyPr>
          <a:lstStyle/>
          <a:p>
            <a:pPr algn="just">
              <a:tabLst>
                <a:tab pos="812800" algn="l"/>
              </a:tabLst>
            </a:pPr>
            <a:r>
              <a:rPr lang="fr-FR" sz="2000" i="1" dirty="0">
                <a:ea typeface="Calibri" pitchFamily="34" charset="0"/>
                <a:cs typeface="TimesNewRomanPSMT" charset="0"/>
              </a:rPr>
              <a:t>- Il n’existe a priori </a:t>
            </a:r>
            <a:r>
              <a:rPr lang="fr-FR" sz="2000" b="1" i="1" dirty="0">
                <a:ea typeface="Calibri" pitchFamily="34" charset="0"/>
                <a:cs typeface="TimesNewRomanPSMT" charset="0"/>
              </a:rPr>
              <a:t>aucune relation entre les ordres partiels et les </a:t>
            </a:r>
            <a:r>
              <a:rPr lang="fr-FR" sz="2000" b="1" i="1" dirty="0" err="1">
                <a:ea typeface="Calibri" pitchFamily="34" charset="0"/>
                <a:cs typeface="TimesNewRomanPSMT" charset="0"/>
              </a:rPr>
              <a:t>coeffi-cients</a:t>
            </a:r>
            <a:r>
              <a:rPr lang="fr-FR" sz="2000" b="1" i="1" dirty="0">
                <a:ea typeface="Calibri" pitchFamily="34" charset="0"/>
                <a:cs typeface="TimesNewRomanPSMT" charset="0"/>
              </a:rPr>
              <a:t> stœchiométriques</a:t>
            </a:r>
            <a:r>
              <a:rPr lang="fr-FR" sz="2000" i="1" dirty="0">
                <a:ea typeface="Calibri" pitchFamily="34" charset="0"/>
                <a:cs typeface="TimesNewRomanPSMT" charset="0"/>
              </a:rPr>
              <a:t> de l’équation chimique</a:t>
            </a:r>
            <a:r>
              <a:rPr lang="fr-FR" sz="2000" dirty="0">
                <a:ea typeface="Calibri" pitchFamily="34" charset="0"/>
                <a:cs typeface="TimesNewRomanPSMT" charset="0"/>
              </a:rPr>
              <a:t>.</a:t>
            </a:r>
          </a:p>
          <a:p>
            <a:pPr algn="just" eaLnBrk="0" hangingPunct="0">
              <a:tabLst>
                <a:tab pos="812800" algn="l"/>
              </a:tabLst>
            </a:pPr>
            <a:r>
              <a:rPr lang="fr-FR" sz="2000" i="1" dirty="0">
                <a:ea typeface="Calibri" pitchFamily="34" charset="0"/>
                <a:cs typeface="TimesNewRomanPSMT" charset="0"/>
              </a:rPr>
              <a:t>- Certaines réactions qui n’admettent pas d’ordre au cours du temps peuvent cependant admettre un </a:t>
            </a:r>
            <a:r>
              <a:rPr lang="fr-FR" sz="2000" b="1" i="1" dirty="0">
                <a:ea typeface="Calibri" pitchFamily="34" charset="0"/>
                <a:cs typeface="TimesNewRomanPSMT" charset="0"/>
              </a:rPr>
              <a:t>ordre initial </a:t>
            </a:r>
            <a:r>
              <a:rPr lang="fr-FR" sz="2000" i="1" dirty="0">
                <a:ea typeface="Calibri" pitchFamily="34" charset="0"/>
                <a:cs typeface="TimesNewRomanPSMT" charset="0"/>
              </a:rPr>
              <a:t>(t </a:t>
            </a:r>
            <a:r>
              <a:rPr lang="fr-FR" sz="2000" i="1" dirty="0">
                <a:latin typeface="Calibri" pitchFamily="34" charset="0"/>
                <a:ea typeface="Calibri" pitchFamily="34" charset="0"/>
                <a:cs typeface="TimesNewRomanPSMT" charset="0"/>
                <a:sym typeface="Symbol" pitchFamily="18" charset="2"/>
              </a:rPr>
              <a:t></a:t>
            </a:r>
            <a:r>
              <a:rPr lang="fr-FR" sz="2000" i="1" dirty="0">
                <a:ea typeface="Calibri" pitchFamily="34" charset="0"/>
                <a:cs typeface="TimesNewRomanPSMT" charset="0"/>
              </a:rPr>
              <a:t> 0).</a:t>
            </a:r>
          </a:p>
        </p:txBody>
      </p:sp>
      <p:sp>
        <p:nvSpPr>
          <p:cNvPr id="18" name="Rectangle 18"/>
          <p:cNvSpPr>
            <a:spLocks noChangeArrowheads="1"/>
          </p:cNvSpPr>
          <p:nvPr/>
        </p:nvSpPr>
        <p:spPr bwMode="auto">
          <a:xfrm>
            <a:off x="0" y="3140968"/>
            <a:ext cx="9144000" cy="400110"/>
          </a:xfrm>
          <a:prstGeom prst="rect">
            <a:avLst/>
          </a:prstGeom>
          <a:noFill/>
          <a:ln w="9525">
            <a:noFill/>
            <a:miter lim="800000"/>
            <a:headEnd/>
            <a:tailEnd/>
          </a:ln>
        </p:spPr>
        <p:txBody>
          <a:bodyPr>
            <a:spAutoFit/>
          </a:bodyPr>
          <a:lstStyle/>
          <a:p>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6</a:t>
            </a:r>
            <a:r>
              <a:rPr lang="fr-FR" sz="2000" i="1" dirty="0">
                <a:latin typeface="Times New Roman" pitchFamily="18" charset="0"/>
                <a:cs typeface="Times New Roman" pitchFamily="18" charset="0"/>
              </a:rPr>
              <a:t> : Montrer que la réaction 9 admet un ordre global initial .</a:t>
            </a:r>
            <a:endParaRPr lang="fr-FR" sz="2000" dirty="0">
              <a:latin typeface="Times New Roman" pitchFamily="18" charset="0"/>
              <a:cs typeface="Times New Roman" pitchFamily="18" charset="0"/>
            </a:endParaRPr>
          </a:p>
        </p:txBody>
      </p:sp>
      <p:sp>
        <p:nvSpPr>
          <p:cNvPr id="23" name="Rectangle 22"/>
          <p:cNvSpPr/>
          <p:nvPr/>
        </p:nvSpPr>
        <p:spPr>
          <a:xfrm>
            <a:off x="0" y="4005064"/>
            <a:ext cx="2987824" cy="400110"/>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a:t>
            </a:r>
            <a:r>
              <a:rPr lang="fr-FR" sz="2000" b="1" u="sng" dirty="0">
                <a:solidFill>
                  <a:srgbClr val="002060"/>
                </a:solidFill>
                <a:latin typeface="Arial" pitchFamily="34" charset="0"/>
                <a:ea typeface="Calibri" pitchFamily="34" charset="0"/>
                <a:cs typeface="Arial" pitchFamily="34" charset="0"/>
              </a:rPr>
              <a:t>A t = 0</a:t>
            </a:r>
            <a:r>
              <a:rPr lang="fr-FR" sz="2000" dirty="0">
                <a:solidFill>
                  <a:srgbClr val="00206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err="1">
                <a:solidFill>
                  <a:srgbClr val="002060"/>
                </a:solidFill>
                <a:latin typeface="Arial" pitchFamily="34" charset="0"/>
                <a:ea typeface="Calibri" pitchFamily="34" charset="0"/>
                <a:cs typeface="Arial" pitchFamily="34" charset="0"/>
              </a:rPr>
              <a:t>HBr</a:t>
            </a:r>
            <a:r>
              <a:rPr lang="fr-FR" sz="2000" b="1" dirty="0">
                <a:solidFill>
                  <a:srgbClr val="002060"/>
                </a:solidFill>
                <a:latin typeface="Arial" pitchFamily="34" charset="0"/>
                <a:ea typeface="Calibri" pitchFamily="34" charset="0"/>
                <a:cs typeface="Arial" pitchFamily="34" charset="0"/>
              </a:rPr>
              <a:t>]</a:t>
            </a:r>
            <a:r>
              <a:rPr lang="fr-FR" sz="2000" b="1" baseline="-25000" dirty="0">
                <a:solidFill>
                  <a:srgbClr val="002060"/>
                </a:solidFill>
                <a:latin typeface="Arial" pitchFamily="34" charset="0"/>
                <a:ea typeface="Calibri" pitchFamily="34" charset="0"/>
                <a:cs typeface="Arial" pitchFamily="34" charset="0"/>
              </a:rPr>
              <a:t>0</a:t>
            </a:r>
            <a:r>
              <a:rPr lang="fr-FR" sz="2000" b="1" dirty="0">
                <a:solidFill>
                  <a:srgbClr val="002060"/>
                </a:solidFill>
                <a:latin typeface="Arial" pitchFamily="34" charset="0"/>
                <a:ea typeface="Calibri" pitchFamily="34" charset="0"/>
                <a:cs typeface="Arial" pitchFamily="34" charset="0"/>
              </a:rPr>
              <a:t> = 0</a:t>
            </a:r>
          </a:p>
        </p:txBody>
      </p:sp>
      <p:sp>
        <p:nvSpPr>
          <p:cNvPr id="24" name="Rectangle 23"/>
          <p:cNvSpPr/>
          <p:nvPr/>
        </p:nvSpPr>
        <p:spPr>
          <a:xfrm>
            <a:off x="3059832" y="4005064"/>
            <a:ext cx="1944216" cy="400110"/>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Donc</a:t>
            </a:r>
            <a:endParaRPr lang="fr-FR" sz="2000" b="1" dirty="0">
              <a:solidFill>
                <a:srgbClr val="002060"/>
              </a:solidFill>
              <a:latin typeface="Arial" pitchFamily="34" charset="0"/>
              <a:ea typeface="Calibri" pitchFamily="34" charset="0"/>
              <a:cs typeface="Arial" pitchFamily="34" charset="0"/>
            </a:endParaRPr>
          </a:p>
        </p:txBody>
      </p:sp>
      <p:pic>
        <p:nvPicPr>
          <p:cNvPr id="65538" name="Picture 2"/>
          <p:cNvPicPr>
            <a:picLocks noChangeAspect="1" noChangeArrowheads="1"/>
          </p:cNvPicPr>
          <p:nvPr/>
        </p:nvPicPr>
        <p:blipFill>
          <a:blip r:embed="rId4" cstate="print"/>
          <a:srcRect/>
          <a:stretch>
            <a:fillRect/>
          </a:stretch>
        </p:blipFill>
        <p:spPr bwMode="auto">
          <a:xfrm>
            <a:off x="4499992" y="3573016"/>
            <a:ext cx="3600400" cy="1721070"/>
          </a:xfrm>
          <a:prstGeom prst="rect">
            <a:avLst/>
          </a:prstGeom>
          <a:noFill/>
          <a:ln w="9525">
            <a:noFill/>
            <a:miter lim="800000"/>
            <a:headEnd/>
            <a:tailEnd/>
          </a:ln>
        </p:spPr>
      </p:pic>
      <p:pic>
        <p:nvPicPr>
          <p:cNvPr id="65539" name="Picture 3"/>
          <p:cNvPicPr>
            <a:picLocks noChangeAspect="1" noChangeArrowheads="1"/>
          </p:cNvPicPr>
          <p:nvPr/>
        </p:nvPicPr>
        <p:blipFill>
          <a:blip r:embed="rId5" cstate="print"/>
          <a:srcRect/>
          <a:stretch>
            <a:fillRect/>
          </a:stretch>
        </p:blipFill>
        <p:spPr bwMode="auto">
          <a:xfrm>
            <a:off x="971600" y="5085184"/>
            <a:ext cx="3384376" cy="678155"/>
          </a:xfrm>
          <a:prstGeom prst="rect">
            <a:avLst/>
          </a:prstGeom>
          <a:noFill/>
          <a:ln w="9525">
            <a:noFill/>
            <a:miter lim="800000"/>
            <a:headEnd/>
            <a:tailEnd/>
          </a:ln>
        </p:spPr>
      </p:pic>
      <p:sp>
        <p:nvSpPr>
          <p:cNvPr id="27" name="Rectangle 26"/>
          <p:cNvSpPr/>
          <p:nvPr/>
        </p:nvSpPr>
        <p:spPr>
          <a:xfrm>
            <a:off x="330067" y="5229200"/>
            <a:ext cx="627095" cy="400110"/>
          </a:xfrm>
          <a:prstGeom prst="rect">
            <a:avLst/>
          </a:prstGeom>
        </p:spPr>
        <p:txBody>
          <a:bodyPr wrap="none">
            <a:spAutoFit/>
          </a:bodyPr>
          <a:lstStyle/>
          <a:p>
            <a:pPr algn="just"/>
            <a:r>
              <a:rPr lang="fr-FR" sz="2000" dirty="0">
                <a:solidFill>
                  <a:srgbClr val="002060"/>
                </a:solidFill>
                <a:latin typeface="Arial" pitchFamily="34" charset="0"/>
                <a:ea typeface="Calibri" pitchFamily="34" charset="0"/>
                <a:cs typeface="Arial" pitchFamily="34" charset="0"/>
              </a:rPr>
              <a:t>Soit</a:t>
            </a:r>
            <a:endParaRPr lang="fr-FR" sz="2000" b="1" dirty="0">
              <a:solidFill>
                <a:srgbClr val="002060"/>
              </a:solidFill>
              <a:latin typeface="Arial" pitchFamily="34" charset="0"/>
              <a:ea typeface="Calibri" pitchFamily="34" charset="0"/>
              <a:cs typeface="Arial" pitchFamily="34" charset="0"/>
            </a:endParaRPr>
          </a:p>
        </p:txBody>
      </p:sp>
      <p:sp>
        <p:nvSpPr>
          <p:cNvPr id="28" name="Rectangle 27"/>
          <p:cNvSpPr/>
          <p:nvPr/>
        </p:nvSpPr>
        <p:spPr>
          <a:xfrm>
            <a:off x="915495" y="6021288"/>
            <a:ext cx="1933543" cy="400110"/>
          </a:xfrm>
          <a:prstGeom prst="rect">
            <a:avLst/>
          </a:prstGeom>
        </p:spPr>
        <p:txBody>
          <a:bodyPr wrap="none">
            <a:spAutoFit/>
          </a:bodyPr>
          <a:lstStyle/>
          <a:p>
            <a:pPr algn="just"/>
            <a:r>
              <a:rPr lang="fr-FR" sz="2000" b="1" u="sng" dirty="0">
                <a:solidFill>
                  <a:srgbClr val="006C31"/>
                </a:solidFill>
                <a:latin typeface="Arial" pitchFamily="34" charset="0"/>
                <a:ea typeface="Calibri" pitchFamily="34" charset="0"/>
                <a:cs typeface="Arial" pitchFamily="34" charset="0"/>
              </a:rPr>
              <a:t>Ordre partiel 1</a:t>
            </a:r>
          </a:p>
        </p:txBody>
      </p:sp>
      <p:sp>
        <p:nvSpPr>
          <p:cNvPr id="29" name="Rectangle 28"/>
          <p:cNvSpPr/>
          <p:nvPr/>
        </p:nvSpPr>
        <p:spPr>
          <a:xfrm>
            <a:off x="3075735" y="6021288"/>
            <a:ext cx="2146742" cy="400110"/>
          </a:xfrm>
          <a:prstGeom prst="rect">
            <a:avLst/>
          </a:prstGeom>
        </p:spPr>
        <p:txBody>
          <a:bodyPr wrap="none">
            <a:spAutoFit/>
          </a:bodyPr>
          <a:lstStyle/>
          <a:p>
            <a:pPr algn="just"/>
            <a:r>
              <a:rPr lang="fr-FR" sz="2000" b="1" u="sng" dirty="0">
                <a:solidFill>
                  <a:srgbClr val="FF0000"/>
                </a:solidFill>
                <a:latin typeface="Arial" pitchFamily="34" charset="0"/>
                <a:ea typeface="Calibri" pitchFamily="34" charset="0"/>
                <a:cs typeface="Arial" pitchFamily="34" charset="0"/>
              </a:rPr>
              <a:t>Ordre partiel 1/2</a:t>
            </a:r>
          </a:p>
        </p:txBody>
      </p:sp>
      <p:cxnSp>
        <p:nvCxnSpPr>
          <p:cNvPr id="31" name="Connecteur droit avec flèche 30"/>
          <p:cNvCxnSpPr>
            <a:endCxn id="28" idx="0"/>
          </p:cNvCxnSpPr>
          <p:nvPr/>
        </p:nvCxnSpPr>
        <p:spPr>
          <a:xfrm flipH="1">
            <a:off x="1882267" y="5661248"/>
            <a:ext cx="529493" cy="360040"/>
          </a:xfrm>
          <a:prstGeom prst="straightConnector1">
            <a:avLst/>
          </a:prstGeom>
          <a:ln w="57150">
            <a:solidFill>
              <a:srgbClr val="006C3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endCxn id="29" idx="0"/>
          </p:cNvCxnSpPr>
          <p:nvPr/>
        </p:nvCxnSpPr>
        <p:spPr>
          <a:xfrm>
            <a:off x="3661334" y="5661248"/>
            <a:ext cx="487772"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796136" y="6021288"/>
            <a:ext cx="2871299" cy="400110"/>
          </a:xfrm>
          <a:prstGeom prst="rect">
            <a:avLst/>
          </a:prstGeom>
          <a:solidFill>
            <a:srgbClr val="FFFF00"/>
          </a:solidFill>
        </p:spPr>
        <p:txBody>
          <a:bodyPr wrap="none">
            <a:spAutoFit/>
          </a:bodyPr>
          <a:lstStyle/>
          <a:p>
            <a:pPr algn="just"/>
            <a:r>
              <a:rPr lang="fr-FR" sz="2000" b="1" u="sng" dirty="0">
                <a:solidFill>
                  <a:srgbClr val="002060"/>
                </a:solidFill>
                <a:latin typeface="Arial" pitchFamily="34" charset="0"/>
                <a:ea typeface="Calibri" pitchFamily="34" charset="0"/>
                <a:cs typeface="Arial" pitchFamily="34" charset="0"/>
              </a:rPr>
              <a:t>Ordre global initial 3/2</a:t>
            </a:r>
          </a:p>
        </p:txBody>
      </p:sp>
      <p:sp>
        <p:nvSpPr>
          <p:cNvPr id="35" name="Rectangle 34"/>
          <p:cNvSpPr/>
          <p:nvPr/>
        </p:nvSpPr>
        <p:spPr>
          <a:xfrm>
            <a:off x="2771800" y="5949280"/>
            <a:ext cx="425116" cy="584775"/>
          </a:xfrm>
          <a:prstGeom prst="rect">
            <a:avLst/>
          </a:prstGeom>
        </p:spPr>
        <p:txBody>
          <a:bodyPr wrap="none">
            <a:spAutoFit/>
          </a:bodyPr>
          <a:lstStyle/>
          <a:p>
            <a:r>
              <a:rPr lang="fr-FR" sz="3200" b="1" dirty="0">
                <a:latin typeface="Arial" pitchFamily="34" charset="0"/>
                <a:ea typeface="Calibri" pitchFamily="34" charset="0"/>
                <a:cs typeface="Arial" pitchFamily="34" charset="0"/>
              </a:rPr>
              <a:t>+</a:t>
            </a:r>
            <a:endParaRPr lang="fr-FR" sz="2800" b="1" dirty="0"/>
          </a:p>
        </p:txBody>
      </p:sp>
      <p:sp>
        <p:nvSpPr>
          <p:cNvPr id="36" name="Rectangle 35"/>
          <p:cNvSpPr/>
          <p:nvPr/>
        </p:nvSpPr>
        <p:spPr>
          <a:xfrm>
            <a:off x="5220072" y="5949280"/>
            <a:ext cx="425116" cy="584775"/>
          </a:xfrm>
          <a:prstGeom prst="rect">
            <a:avLst/>
          </a:prstGeom>
        </p:spPr>
        <p:txBody>
          <a:bodyPr wrap="none">
            <a:spAutoFit/>
          </a:bodyPr>
          <a:lstStyle/>
          <a:p>
            <a:r>
              <a:rPr lang="fr-FR" sz="3200" b="1" dirty="0">
                <a:latin typeface="Arial" pitchFamily="34" charset="0"/>
                <a:ea typeface="Calibri" pitchFamily="34" charset="0"/>
                <a:cs typeface="Arial" pitchFamily="34" charset="0"/>
              </a:rPr>
              <a:t>=</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5538"/>
                                        </p:tgtEl>
                                        <p:attrNameLst>
                                          <p:attrName>style.visibility</p:attrName>
                                        </p:attrNameLst>
                                      </p:cBhvr>
                                      <p:to>
                                        <p:strVal val="visible"/>
                                      </p:to>
                                    </p:set>
                                    <p:animEffect transition="in" filter="wipe(left)">
                                      <p:cBhvr>
                                        <p:cTn id="16" dur="500"/>
                                        <p:tgtEl>
                                          <p:spTgt spid="655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5539"/>
                                        </p:tgtEl>
                                        <p:attrNameLst>
                                          <p:attrName>style.visibility</p:attrName>
                                        </p:attrNameLst>
                                      </p:cBhvr>
                                      <p:to>
                                        <p:strVal val="visible"/>
                                      </p:to>
                                    </p:set>
                                    <p:animEffect transition="in" filter="wipe(left)">
                                      <p:cBhvr>
                                        <p:cTn id="25" dur="500"/>
                                        <p:tgtEl>
                                          <p:spTgt spid="655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right)">
                                      <p:cBhvr>
                                        <p:cTn id="30" dur="500"/>
                                        <p:tgtEl>
                                          <p:spTgt spid="3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29" grpId="0"/>
      <p:bldP spid="34" grpId="0" animBg="1"/>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18" name="Rectangle 18"/>
          <p:cNvSpPr>
            <a:spLocks noChangeArrowheads="1"/>
          </p:cNvSpPr>
          <p:nvPr/>
        </p:nvSpPr>
        <p:spPr bwMode="auto">
          <a:xfrm>
            <a:off x="0" y="-27384"/>
            <a:ext cx="9144000" cy="400110"/>
          </a:xfrm>
          <a:prstGeom prst="rect">
            <a:avLst/>
          </a:prstGeom>
          <a:noFill/>
          <a:ln w="9525">
            <a:noFill/>
            <a:miter lim="800000"/>
            <a:headEnd/>
            <a:tailEnd/>
          </a:ln>
        </p:spPr>
        <p:txBody>
          <a:bodyPr>
            <a:spAutoFit/>
          </a:bodyPr>
          <a:lstStyle/>
          <a:p>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6</a:t>
            </a:r>
            <a:r>
              <a:rPr lang="fr-FR" sz="2000" i="1" dirty="0">
                <a:latin typeface="Times New Roman" pitchFamily="18" charset="0"/>
                <a:cs typeface="Times New Roman" pitchFamily="18" charset="0"/>
              </a:rPr>
              <a:t> : Montrer que la réaction 9 admet un ordre global initial .</a:t>
            </a:r>
            <a:endParaRPr lang="fr-FR" sz="2000" dirty="0">
              <a:latin typeface="Times New Roman" pitchFamily="18" charset="0"/>
              <a:cs typeface="Times New Roman" pitchFamily="18" charset="0"/>
            </a:endParaRPr>
          </a:p>
        </p:txBody>
      </p:sp>
      <p:sp>
        <p:nvSpPr>
          <p:cNvPr id="23" name="Rectangle 22"/>
          <p:cNvSpPr/>
          <p:nvPr/>
        </p:nvSpPr>
        <p:spPr>
          <a:xfrm>
            <a:off x="0" y="836712"/>
            <a:ext cx="2987824" cy="400110"/>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a:t>
            </a:r>
            <a:r>
              <a:rPr lang="fr-FR" sz="2000" b="1" u="sng" dirty="0">
                <a:solidFill>
                  <a:srgbClr val="002060"/>
                </a:solidFill>
                <a:latin typeface="Arial" pitchFamily="34" charset="0"/>
                <a:ea typeface="Calibri" pitchFamily="34" charset="0"/>
                <a:cs typeface="Arial" pitchFamily="34" charset="0"/>
              </a:rPr>
              <a:t>A t = 0</a:t>
            </a:r>
            <a:r>
              <a:rPr lang="fr-FR" sz="2000" dirty="0">
                <a:solidFill>
                  <a:srgbClr val="00206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err="1">
                <a:solidFill>
                  <a:srgbClr val="002060"/>
                </a:solidFill>
                <a:latin typeface="Arial" pitchFamily="34" charset="0"/>
                <a:ea typeface="Calibri" pitchFamily="34" charset="0"/>
                <a:cs typeface="Arial" pitchFamily="34" charset="0"/>
              </a:rPr>
              <a:t>HBr</a:t>
            </a:r>
            <a:r>
              <a:rPr lang="fr-FR" sz="2000" b="1" dirty="0">
                <a:solidFill>
                  <a:srgbClr val="002060"/>
                </a:solidFill>
                <a:latin typeface="Arial" pitchFamily="34" charset="0"/>
                <a:ea typeface="Calibri" pitchFamily="34" charset="0"/>
                <a:cs typeface="Arial" pitchFamily="34" charset="0"/>
              </a:rPr>
              <a:t>] = 0</a:t>
            </a:r>
          </a:p>
        </p:txBody>
      </p:sp>
      <p:sp>
        <p:nvSpPr>
          <p:cNvPr id="24" name="Rectangle 23"/>
          <p:cNvSpPr/>
          <p:nvPr/>
        </p:nvSpPr>
        <p:spPr>
          <a:xfrm>
            <a:off x="3059832" y="836712"/>
            <a:ext cx="1944216" cy="400110"/>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Donc</a:t>
            </a:r>
            <a:endParaRPr lang="fr-FR" sz="2000" b="1" dirty="0">
              <a:solidFill>
                <a:srgbClr val="002060"/>
              </a:solidFill>
              <a:latin typeface="Arial" pitchFamily="34" charset="0"/>
              <a:ea typeface="Calibri" pitchFamily="34" charset="0"/>
              <a:cs typeface="Arial" pitchFamily="34" charset="0"/>
            </a:endParaRPr>
          </a:p>
        </p:txBody>
      </p:sp>
      <p:pic>
        <p:nvPicPr>
          <p:cNvPr id="65538" name="Picture 2"/>
          <p:cNvPicPr>
            <a:picLocks noChangeAspect="1" noChangeArrowheads="1"/>
          </p:cNvPicPr>
          <p:nvPr/>
        </p:nvPicPr>
        <p:blipFill>
          <a:blip r:embed="rId2" cstate="print"/>
          <a:srcRect/>
          <a:stretch>
            <a:fillRect/>
          </a:stretch>
        </p:blipFill>
        <p:spPr bwMode="auto">
          <a:xfrm>
            <a:off x="4499992" y="404664"/>
            <a:ext cx="3600400" cy="1721070"/>
          </a:xfrm>
          <a:prstGeom prst="rect">
            <a:avLst/>
          </a:prstGeom>
          <a:noFill/>
          <a:ln w="9525">
            <a:noFill/>
            <a:miter lim="800000"/>
            <a:headEnd/>
            <a:tailEnd/>
          </a:ln>
        </p:spPr>
      </p:pic>
      <p:pic>
        <p:nvPicPr>
          <p:cNvPr id="65539" name="Picture 3"/>
          <p:cNvPicPr>
            <a:picLocks noChangeAspect="1" noChangeArrowheads="1"/>
          </p:cNvPicPr>
          <p:nvPr/>
        </p:nvPicPr>
        <p:blipFill>
          <a:blip r:embed="rId3" cstate="print"/>
          <a:srcRect/>
          <a:stretch>
            <a:fillRect/>
          </a:stretch>
        </p:blipFill>
        <p:spPr bwMode="auto">
          <a:xfrm>
            <a:off x="971600" y="1916832"/>
            <a:ext cx="3384376" cy="678155"/>
          </a:xfrm>
          <a:prstGeom prst="rect">
            <a:avLst/>
          </a:prstGeom>
          <a:noFill/>
          <a:ln w="9525">
            <a:noFill/>
            <a:miter lim="800000"/>
            <a:headEnd/>
            <a:tailEnd/>
          </a:ln>
        </p:spPr>
      </p:pic>
      <p:sp>
        <p:nvSpPr>
          <p:cNvPr id="27" name="Rectangle 26"/>
          <p:cNvSpPr/>
          <p:nvPr/>
        </p:nvSpPr>
        <p:spPr>
          <a:xfrm>
            <a:off x="323528" y="2060848"/>
            <a:ext cx="627095" cy="400110"/>
          </a:xfrm>
          <a:prstGeom prst="rect">
            <a:avLst/>
          </a:prstGeom>
        </p:spPr>
        <p:txBody>
          <a:bodyPr wrap="none">
            <a:spAutoFit/>
          </a:bodyPr>
          <a:lstStyle/>
          <a:p>
            <a:pPr algn="just"/>
            <a:r>
              <a:rPr lang="fr-FR" sz="2000" dirty="0">
                <a:solidFill>
                  <a:srgbClr val="002060"/>
                </a:solidFill>
                <a:latin typeface="Arial" pitchFamily="34" charset="0"/>
                <a:ea typeface="Calibri" pitchFamily="34" charset="0"/>
                <a:cs typeface="Arial" pitchFamily="34" charset="0"/>
              </a:rPr>
              <a:t>Soit</a:t>
            </a:r>
            <a:endParaRPr lang="fr-FR" sz="2000" b="1" dirty="0">
              <a:solidFill>
                <a:srgbClr val="002060"/>
              </a:solidFill>
              <a:latin typeface="Arial" pitchFamily="34" charset="0"/>
              <a:ea typeface="Calibri" pitchFamily="34" charset="0"/>
              <a:cs typeface="Arial" pitchFamily="34" charset="0"/>
            </a:endParaRPr>
          </a:p>
        </p:txBody>
      </p:sp>
      <p:sp>
        <p:nvSpPr>
          <p:cNvPr id="28" name="Rectangle 27"/>
          <p:cNvSpPr/>
          <p:nvPr/>
        </p:nvSpPr>
        <p:spPr>
          <a:xfrm>
            <a:off x="915495" y="2852936"/>
            <a:ext cx="1933543" cy="400110"/>
          </a:xfrm>
          <a:prstGeom prst="rect">
            <a:avLst/>
          </a:prstGeom>
        </p:spPr>
        <p:txBody>
          <a:bodyPr wrap="none">
            <a:spAutoFit/>
          </a:bodyPr>
          <a:lstStyle/>
          <a:p>
            <a:pPr algn="just"/>
            <a:r>
              <a:rPr lang="fr-FR" sz="2000" b="1" u="sng" dirty="0">
                <a:solidFill>
                  <a:srgbClr val="006C31"/>
                </a:solidFill>
                <a:latin typeface="Arial" pitchFamily="34" charset="0"/>
                <a:ea typeface="Calibri" pitchFamily="34" charset="0"/>
                <a:cs typeface="Arial" pitchFamily="34" charset="0"/>
              </a:rPr>
              <a:t>Ordre partiel 1</a:t>
            </a:r>
          </a:p>
        </p:txBody>
      </p:sp>
      <p:sp>
        <p:nvSpPr>
          <p:cNvPr id="29" name="Rectangle 28"/>
          <p:cNvSpPr/>
          <p:nvPr/>
        </p:nvSpPr>
        <p:spPr>
          <a:xfrm>
            <a:off x="3075735" y="2852936"/>
            <a:ext cx="2146742" cy="400110"/>
          </a:xfrm>
          <a:prstGeom prst="rect">
            <a:avLst/>
          </a:prstGeom>
        </p:spPr>
        <p:txBody>
          <a:bodyPr wrap="none">
            <a:spAutoFit/>
          </a:bodyPr>
          <a:lstStyle/>
          <a:p>
            <a:pPr algn="just"/>
            <a:r>
              <a:rPr lang="fr-FR" sz="2000" b="1" u="sng" dirty="0">
                <a:solidFill>
                  <a:srgbClr val="FF0000"/>
                </a:solidFill>
                <a:latin typeface="Arial" pitchFamily="34" charset="0"/>
                <a:ea typeface="Calibri" pitchFamily="34" charset="0"/>
                <a:cs typeface="Arial" pitchFamily="34" charset="0"/>
              </a:rPr>
              <a:t>Ordre partiel 1/2</a:t>
            </a:r>
          </a:p>
        </p:txBody>
      </p:sp>
      <p:cxnSp>
        <p:nvCxnSpPr>
          <p:cNvPr id="31" name="Connecteur droit avec flèche 30"/>
          <p:cNvCxnSpPr>
            <a:endCxn id="28" idx="0"/>
          </p:cNvCxnSpPr>
          <p:nvPr/>
        </p:nvCxnSpPr>
        <p:spPr>
          <a:xfrm flipH="1">
            <a:off x="1882267" y="2492896"/>
            <a:ext cx="529493" cy="360040"/>
          </a:xfrm>
          <a:prstGeom prst="straightConnector1">
            <a:avLst/>
          </a:prstGeom>
          <a:ln w="57150">
            <a:solidFill>
              <a:srgbClr val="006C3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endCxn id="29" idx="0"/>
          </p:cNvCxnSpPr>
          <p:nvPr/>
        </p:nvCxnSpPr>
        <p:spPr>
          <a:xfrm>
            <a:off x="3661334" y="2492896"/>
            <a:ext cx="487772"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796136" y="2852936"/>
            <a:ext cx="2871299" cy="400110"/>
          </a:xfrm>
          <a:prstGeom prst="rect">
            <a:avLst/>
          </a:prstGeom>
          <a:solidFill>
            <a:srgbClr val="FFFF00"/>
          </a:solidFill>
        </p:spPr>
        <p:txBody>
          <a:bodyPr wrap="none">
            <a:spAutoFit/>
          </a:bodyPr>
          <a:lstStyle/>
          <a:p>
            <a:pPr algn="just"/>
            <a:r>
              <a:rPr lang="fr-FR" sz="2000" b="1" u="sng" dirty="0">
                <a:solidFill>
                  <a:srgbClr val="002060"/>
                </a:solidFill>
                <a:latin typeface="Arial" pitchFamily="34" charset="0"/>
                <a:ea typeface="Calibri" pitchFamily="34" charset="0"/>
                <a:cs typeface="Arial" pitchFamily="34" charset="0"/>
              </a:rPr>
              <a:t>Ordre global initial 3/2</a:t>
            </a:r>
          </a:p>
        </p:txBody>
      </p:sp>
      <p:sp>
        <p:nvSpPr>
          <p:cNvPr id="35" name="Rectangle 34"/>
          <p:cNvSpPr/>
          <p:nvPr/>
        </p:nvSpPr>
        <p:spPr>
          <a:xfrm>
            <a:off x="2771800" y="2780928"/>
            <a:ext cx="425116" cy="584775"/>
          </a:xfrm>
          <a:prstGeom prst="rect">
            <a:avLst/>
          </a:prstGeom>
        </p:spPr>
        <p:txBody>
          <a:bodyPr wrap="none">
            <a:spAutoFit/>
          </a:bodyPr>
          <a:lstStyle/>
          <a:p>
            <a:r>
              <a:rPr lang="fr-FR" sz="3200" b="1" dirty="0">
                <a:latin typeface="Arial" pitchFamily="34" charset="0"/>
                <a:ea typeface="Calibri" pitchFamily="34" charset="0"/>
                <a:cs typeface="Arial" pitchFamily="34" charset="0"/>
              </a:rPr>
              <a:t>+</a:t>
            </a:r>
            <a:endParaRPr lang="fr-FR" sz="2800" b="1" dirty="0"/>
          </a:p>
        </p:txBody>
      </p:sp>
      <p:sp>
        <p:nvSpPr>
          <p:cNvPr id="36" name="Rectangle 35"/>
          <p:cNvSpPr/>
          <p:nvPr/>
        </p:nvSpPr>
        <p:spPr>
          <a:xfrm>
            <a:off x="5220072" y="2780928"/>
            <a:ext cx="425116" cy="584775"/>
          </a:xfrm>
          <a:prstGeom prst="rect">
            <a:avLst/>
          </a:prstGeom>
        </p:spPr>
        <p:txBody>
          <a:bodyPr wrap="none">
            <a:spAutoFit/>
          </a:bodyPr>
          <a:lstStyle/>
          <a:p>
            <a:r>
              <a:rPr lang="fr-FR" sz="3200" b="1" dirty="0">
                <a:latin typeface="Arial" pitchFamily="34" charset="0"/>
                <a:ea typeface="Calibri" pitchFamily="34" charset="0"/>
                <a:cs typeface="Arial" pitchFamily="34" charset="0"/>
              </a:rPr>
              <a:t>=</a:t>
            </a:r>
            <a:endParaRPr lang="fr-FR" sz="2800" b="1" dirty="0"/>
          </a:p>
        </p:txBody>
      </p:sp>
      <p:sp>
        <p:nvSpPr>
          <p:cNvPr id="25" name="Rectangle 1"/>
          <p:cNvSpPr>
            <a:spLocks noChangeArrowheads="1"/>
          </p:cNvSpPr>
          <p:nvPr/>
        </p:nvSpPr>
        <p:spPr bwMode="auto">
          <a:xfrm>
            <a:off x="0" y="3600202"/>
            <a:ext cx="9144000" cy="400110"/>
          </a:xfrm>
          <a:prstGeom prst="rect">
            <a:avLst/>
          </a:prstGeom>
          <a:noFill/>
          <a:ln w="9525">
            <a:noFill/>
            <a:miter lim="800000"/>
            <a:headEnd/>
            <a:tailEnd/>
          </a:ln>
        </p:spPr>
        <p:txBody>
          <a:bodyPr anchor="ctr">
            <a:spAutoFit/>
          </a:bodyPr>
          <a:lstStyle/>
          <a:p>
            <a:pPr indent="449263" algn="just"/>
            <a:r>
              <a:rPr lang="fr-FR" sz="2000" b="1" u="sng" dirty="0">
                <a:latin typeface="Bookman Old Style" pitchFamily="18" charset="0"/>
                <a:ea typeface="Calibri" pitchFamily="34" charset="0"/>
                <a:cs typeface="Times New Roman" pitchFamily="18" charset="0"/>
              </a:rPr>
              <a:t>2) Lois de vitesse ne dépendant que d’une seule concentration</a:t>
            </a:r>
            <a:endParaRPr lang="fr-FR" sz="2000" dirty="0">
              <a:ea typeface="Calibri" pitchFamily="34" charset="0"/>
              <a:cs typeface="Times New Roman" pitchFamily="18" charset="0"/>
            </a:endParaRPr>
          </a:p>
        </p:txBody>
      </p:sp>
      <p:sp>
        <p:nvSpPr>
          <p:cNvPr id="26" name="ZoneTexte 10"/>
          <p:cNvSpPr txBox="1">
            <a:spLocks noChangeArrowheads="1"/>
          </p:cNvSpPr>
          <p:nvPr/>
        </p:nvSpPr>
        <p:spPr bwMode="auto">
          <a:xfrm>
            <a:off x="3923928" y="4797177"/>
            <a:ext cx="5075611" cy="1200329"/>
          </a:xfrm>
          <a:prstGeom prst="rect">
            <a:avLst/>
          </a:prstGeom>
          <a:noFill/>
          <a:ln w="9525">
            <a:solidFill>
              <a:srgbClr val="FF0000"/>
            </a:solidFill>
            <a:miter lim="800000"/>
            <a:headEnd/>
            <a:tailEnd/>
          </a:ln>
        </p:spPr>
        <p:txBody>
          <a:bodyPr wrap="square">
            <a:spAutoFit/>
          </a:bodyPr>
          <a:lstStyle/>
          <a:p>
            <a:pPr algn="ctr"/>
            <a:r>
              <a:rPr lang="fr-FR" sz="2400" dirty="0">
                <a:solidFill>
                  <a:srgbClr val="FF0000"/>
                </a:solidFill>
              </a:rPr>
              <a:t>Valeur déterminée expérimentalement (dosages, spectrophotométrie, </a:t>
            </a:r>
            <a:r>
              <a:rPr lang="fr-FR" sz="2400" dirty="0" err="1">
                <a:solidFill>
                  <a:srgbClr val="FF0000"/>
                </a:solidFill>
              </a:rPr>
              <a:t>conductimétrie</a:t>
            </a:r>
            <a:r>
              <a:rPr lang="fr-FR" sz="2400" dirty="0">
                <a:solidFill>
                  <a:srgbClr val="FF0000"/>
                </a:solidFill>
              </a:rPr>
              <a:t> …)</a:t>
            </a:r>
            <a:endParaRPr lang="fr-FR" sz="2400" dirty="0"/>
          </a:p>
        </p:txBody>
      </p:sp>
      <p:sp>
        <p:nvSpPr>
          <p:cNvPr id="30" name="ZoneTexte 10"/>
          <p:cNvSpPr txBox="1">
            <a:spLocks noChangeArrowheads="1"/>
          </p:cNvSpPr>
          <p:nvPr/>
        </p:nvSpPr>
        <p:spPr bwMode="auto">
          <a:xfrm>
            <a:off x="179512" y="4796954"/>
            <a:ext cx="3599607" cy="1200329"/>
          </a:xfrm>
          <a:prstGeom prst="rect">
            <a:avLst/>
          </a:prstGeom>
          <a:noFill/>
          <a:ln w="9525">
            <a:solidFill>
              <a:srgbClr val="002060"/>
            </a:solidFill>
            <a:miter lim="800000"/>
            <a:headEnd/>
            <a:tailEnd/>
          </a:ln>
        </p:spPr>
        <p:txBody>
          <a:bodyPr wrap="square">
            <a:spAutoFit/>
          </a:bodyPr>
          <a:lstStyle/>
          <a:p>
            <a:pPr algn="ctr"/>
            <a:r>
              <a:rPr lang="fr-FR" sz="2400" dirty="0">
                <a:solidFill>
                  <a:srgbClr val="0070C0"/>
                </a:solidFill>
              </a:rPr>
              <a:t>Valeur calculée avec :</a:t>
            </a:r>
            <a:endParaRPr lang="fr-FR" sz="20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p:txBody>
      </p:sp>
      <p:graphicFrame>
        <p:nvGraphicFramePr>
          <p:cNvPr id="33" name="Object 2"/>
          <p:cNvGraphicFramePr>
            <a:graphicFrameLocks noChangeAspect="1"/>
          </p:cNvGraphicFramePr>
          <p:nvPr/>
        </p:nvGraphicFramePr>
        <p:xfrm>
          <a:off x="755576" y="5156994"/>
          <a:ext cx="2112962" cy="790575"/>
        </p:xfrm>
        <a:graphic>
          <a:graphicData uri="http://schemas.openxmlformats.org/presentationml/2006/ole">
            <mc:AlternateContent xmlns:mc="http://schemas.openxmlformats.org/markup-compatibility/2006">
              <mc:Choice xmlns:v="urn:schemas-microsoft-com:vml" Requires="v">
                <p:oleObj name="Équation" r:id="rId4" imgW="1091726" imgH="406224" progId="">
                  <p:embed/>
                </p:oleObj>
              </mc:Choice>
              <mc:Fallback>
                <p:oleObj name="Équation" r:id="rId4" imgW="1091726" imgH="406224"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5156994"/>
                        <a:ext cx="2112962"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Rectangle 36"/>
          <p:cNvSpPr/>
          <p:nvPr/>
        </p:nvSpPr>
        <p:spPr>
          <a:xfrm>
            <a:off x="1187624" y="6093098"/>
            <a:ext cx="7056784" cy="576262"/>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latin typeface="Arial" pitchFamily="34" charset="0"/>
                <a:cs typeface="Arial" pitchFamily="34" charset="0"/>
              </a:rPr>
              <a:t>Comment trouver la valeur de </a:t>
            </a:r>
            <a:r>
              <a:rPr lang="fr-FR" sz="2400" b="1" dirty="0">
                <a:latin typeface="Symbol" pitchFamily="18" charset="2"/>
                <a:cs typeface="Arial" pitchFamily="34" charset="0"/>
              </a:rPr>
              <a:t>a</a:t>
            </a:r>
            <a:r>
              <a:rPr lang="fr-FR" sz="2400" b="1" dirty="0">
                <a:latin typeface="Arial" pitchFamily="34" charset="0"/>
                <a:cs typeface="Arial" pitchFamily="34" charset="0"/>
              </a:rPr>
              <a:t> et celle de k ?</a:t>
            </a:r>
            <a:endParaRPr lang="fr-FR" sz="2400" b="1" baseline="30000" dirty="0">
              <a:latin typeface="Arial" pitchFamily="34" charset="0"/>
              <a:cs typeface="Arial" pitchFamily="34" charset="0"/>
            </a:endParaRPr>
          </a:p>
        </p:txBody>
      </p:sp>
      <p:sp>
        <p:nvSpPr>
          <p:cNvPr id="38" name="Rectangle 27"/>
          <p:cNvSpPr>
            <a:spLocks noChangeArrowheads="1"/>
          </p:cNvSpPr>
          <p:nvPr/>
        </p:nvSpPr>
        <p:spPr bwMode="auto">
          <a:xfrm>
            <a:off x="106710" y="4004866"/>
            <a:ext cx="2305050" cy="461665"/>
          </a:xfrm>
          <a:prstGeom prst="rect">
            <a:avLst/>
          </a:prstGeom>
          <a:solidFill>
            <a:schemeClr val="accent4">
              <a:lumMod val="20000"/>
              <a:lumOff val="80000"/>
            </a:schemeClr>
          </a:solidFill>
          <a:ln w="9525">
            <a:solidFill>
              <a:srgbClr val="7030A0"/>
            </a:solidFill>
            <a:miter lim="800000"/>
            <a:headEnd/>
            <a:tailEnd/>
          </a:ln>
        </p:spPr>
        <p:txBody>
          <a:bodyPr>
            <a:spAutoFit/>
          </a:bodyPr>
          <a:lstStyle/>
          <a:p>
            <a:pPr algn="ctr">
              <a:defRPr/>
            </a:pP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endParaRPr lang="fr-FR" sz="2400" dirty="0"/>
          </a:p>
        </p:txBody>
      </p:sp>
      <p:sp>
        <p:nvSpPr>
          <p:cNvPr id="39" name="Rectangle 38"/>
          <p:cNvSpPr/>
          <p:nvPr/>
        </p:nvSpPr>
        <p:spPr>
          <a:xfrm>
            <a:off x="3923928" y="4004866"/>
            <a:ext cx="3600400" cy="461665"/>
          </a:xfrm>
          <a:prstGeom prst="rect">
            <a:avLst/>
          </a:prstGeom>
          <a:solidFill>
            <a:schemeClr val="accent4">
              <a:lumMod val="20000"/>
              <a:lumOff val="80000"/>
            </a:schemeClr>
          </a:solidFill>
          <a:ln>
            <a:solidFill>
              <a:srgbClr val="7030A0"/>
            </a:solidFill>
          </a:ln>
        </p:spPr>
        <p:txBody>
          <a:bodyPr wrap="square">
            <a:spAutoFit/>
          </a:bodyPr>
          <a:lstStyle/>
          <a:p>
            <a:pPr lvl="0" algn="ctr" eaLnBrk="0" hangingPunct="0"/>
            <a:r>
              <a:rPr lang="fr-FR" sz="2400" dirty="0">
                <a:solidFill>
                  <a:prstClr val="black"/>
                </a:solidFill>
                <a:ea typeface="Calibri" pitchFamily="34" charset="0"/>
                <a:cs typeface="Times New Roman" pitchFamily="18" charset="0"/>
                <a:sym typeface="Wingdings" pitchFamily="2" charset="2"/>
              </a:rPr>
              <a:t>loi de vitesse </a:t>
            </a:r>
            <a:r>
              <a:rPr lang="fr-FR" sz="2400" b="1" dirty="0">
                <a:solidFill>
                  <a:prstClr val="black"/>
                </a:solidFill>
                <a:ea typeface="Calibri" pitchFamily="34" charset="0"/>
                <a:cs typeface="Times New Roman" pitchFamily="18" charset="0"/>
                <a:sym typeface="Wingdings" pitchFamily="2" charset="2"/>
              </a:rPr>
              <a:t>v = k × [A]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a</a:t>
            </a:r>
            <a:r>
              <a:rPr lang="fr-FR" dirty="0">
                <a:solidFill>
                  <a:prstClr val="black"/>
                </a:solidFill>
                <a:ea typeface="Calibri" pitchFamily="34" charset="0"/>
                <a:cs typeface="Times New Roman" pitchFamily="18" charset="0"/>
                <a:sym typeface="Wingdings" pitchFamily="2" charset="2"/>
              </a:rPr>
              <a:t>.</a:t>
            </a:r>
          </a:p>
        </p:txBody>
      </p:sp>
      <p:sp>
        <p:nvSpPr>
          <p:cNvPr id="40" name="Flèche droite 39"/>
          <p:cNvSpPr/>
          <p:nvPr/>
        </p:nvSpPr>
        <p:spPr>
          <a:xfrm>
            <a:off x="2699792" y="4148882"/>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6588224" y="4004866"/>
            <a:ext cx="504825" cy="433388"/>
          </a:xfrm>
          <a:prstGeom prst="ellipse">
            <a:avLst/>
          </a:prstGeom>
          <a:solidFill>
            <a:srgbClr val="FF0000">
              <a:alpha val="4588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2" name="Ellipse 41"/>
          <p:cNvSpPr/>
          <p:nvPr/>
        </p:nvSpPr>
        <p:spPr>
          <a:xfrm>
            <a:off x="5724128" y="4004866"/>
            <a:ext cx="287337" cy="433388"/>
          </a:xfrm>
          <a:prstGeom prst="ellipse">
            <a:avLst/>
          </a:prstGeom>
          <a:solidFill>
            <a:srgbClr val="0070C0">
              <a:alpha val="45882"/>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0070C0"/>
              </a:solidFill>
            </a:endParaRPr>
          </a:p>
        </p:txBody>
      </p:sp>
      <p:cxnSp>
        <p:nvCxnSpPr>
          <p:cNvPr id="43" name="AutoShape 5"/>
          <p:cNvCxnSpPr>
            <a:cxnSpLocks noChangeShapeType="1"/>
          </p:cNvCxnSpPr>
          <p:nvPr/>
        </p:nvCxnSpPr>
        <p:spPr bwMode="auto">
          <a:xfrm flipH="1">
            <a:off x="3131840" y="4436914"/>
            <a:ext cx="2664048" cy="360040"/>
          </a:xfrm>
          <a:prstGeom prst="straightConnector1">
            <a:avLst/>
          </a:prstGeom>
          <a:noFill/>
          <a:ln w="38100">
            <a:solidFill>
              <a:srgbClr val="002060"/>
            </a:solidFill>
            <a:round/>
            <a:headEnd/>
            <a:tailEnd type="triangle" w="med" len="med"/>
          </a:ln>
        </p:spPr>
      </p:cxnSp>
      <p:cxnSp>
        <p:nvCxnSpPr>
          <p:cNvPr id="44" name="AutoShape 5"/>
          <p:cNvCxnSpPr>
            <a:cxnSpLocks noChangeShapeType="1"/>
          </p:cNvCxnSpPr>
          <p:nvPr/>
        </p:nvCxnSpPr>
        <p:spPr bwMode="auto">
          <a:xfrm flipH="1">
            <a:off x="6444208" y="4436914"/>
            <a:ext cx="360040" cy="432048"/>
          </a:xfrm>
          <a:prstGeom prst="straightConnector1">
            <a:avLst/>
          </a:prstGeom>
          <a:noFill/>
          <a:ln w="38100">
            <a:solidFill>
              <a:srgbClr val="FF000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right)">
                                      <p:cBhvr>
                                        <p:cTn id="29" dur="500"/>
                                        <p:tgtEl>
                                          <p:spTgt spid="44"/>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right)">
                                      <p:cBhvr>
                                        <p:cTn id="41" dur="500"/>
                                        <p:tgtEl>
                                          <p:spTgt spid="43"/>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up)">
                                      <p:cBhvr>
                                        <p:cTn id="45" dur="500"/>
                                        <p:tgtEl>
                                          <p:spTgt spid="30"/>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par>
                          <p:cTn id="50" fill="hold">
                            <p:stCondLst>
                              <p:cond delay="5500"/>
                            </p:stCondLst>
                            <p:childTnLst>
                              <p:par>
                                <p:cTn id="51" presetID="2" presetClass="entr" presetSubtype="4"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30" grpId="0" animBg="1"/>
      <p:bldP spid="37" grpId="0" animBg="1"/>
      <p:bldP spid="38" grpId="0" animBg="1"/>
      <p:bldP spid="39" grpId="0" animBg="1"/>
      <p:bldP spid="40"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ZoneTexte 29"/>
          <p:cNvSpPr txBox="1">
            <a:spLocks noChangeArrowheads="1"/>
          </p:cNvSpPr>
          <p:nvPr/>
        </p:nvSpPr>
        <p:spPr bwMode="auto">
          <a:xfrm>
            <a:off x="107950" y="3568700"/>
            <a:ext cx="8928100" cy="2308225"/>
          </a:xfrm>
          <a:prstGeom prst="rect">
            <a:avLst/>
          </a:prstGeom>
          <a:noFill/>
          <a:ln w="19050">
            <a:solidFill>
              <a:schemeClr val="tx1"/>
            </a:solidFill>
            <a:miter lim="800000"/>
            <a:headEnd/>
            <a:tailEnd/>
          </a:ln>
        </p:spPr>
        <p:txBody>
          <a:bodyPr>
            <a:spAutoFit/>
          </a:bodyPr>
          <a:lstStyle/>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p:txBody>
      </p:sp>
      <p:sp>
        <p:nvSpPr>
          <p:cNvPr id="2052" name="Rectangle 1"/>
          <p:cNvSpPr>
            <a:spLocks noChangeArrowheads="1"/>
          </p:cNvSpPr>
          <p:nvPr/>
        </p:nvSpPr>
        <p:spPr bwMode="auto">
          <a:xfrm>
            <a:off x="0" y="0"/>
            <a:ext cx="9144000" cy="400110"/>
          </a:xfrm>
          <a:prstGeom prst="rect">
            <a:avLst/>
          </a:prstGeom>
          <a:noFill/>
          <a:ln w="9525">
            <a:noFill/>
            <a:miter lim="800000"/>
            <a:headEnd/>
            <a:tailEnd/>
          </a:ln>
        </p:spPr>
        <p:txBody>
          <a:bodyPr anchor="ctr">
            <a:spAutoFit/>
          </a:bodyPr>
          <a:lstStyle/>
          <a:p>
            <a:pPr indent="449263" algn="just"/>
            <a:r>
              <a:rPr lang="fr-FR" sz="2000" b="1" u="sng" dirty="0">
                <a:latin typeface="Bookman Old Style" pitchFamily="18" charset="0"/>
                <a:ea typeface="Calibri" pitchFamily="34" charset="0"/>
                <a:cs typeface="Times New Roman" pitchFamily="18" charset="0"/>
              </a:rPr>
              <a:t>2) Lois de vitesse ne dépendant que d’une seule concentration</a:t>
            </a:r>
            <a:endParaRPr lang="fr-FR" sz="2000" dirty="0">
              <a:ea typeface="Calibri" pitchFamily="34" charset="0"/>
              <a:cs typeface="Times New Roman" pitchFamily="18" charset="0"/>
            </a:endParaRPr>
          </a:p>
        </p:txBody>
      </p:sp>
      <p:sp>
        <p:nvSpPr>
          <p:cNvPr id="3" name="ZoneTexte 10"/>
          <p:cNvSpPr txBox="1">
            <a:spLocks noChangeArrowheads="1"/>
          </p:cNvSpPr>
          <p:nvPr/>
        </p:nvSpPr>
        <p:spPr bwMode="auto">
          <a:xfrm>
            <a:off x="3923928" y="1196975"/>
            <a:ext cx="5075611" cy="1200329"/>
          </a:xfrm>
          <a:prstGeom prst="rect">
            <a:avLst/>
          </a:prstGeom>
          <a:noFill/>
          <a:ln w="9525">
            <a:solidFill>
              <a:srgbClr val="FF0000"/>
            </a:solidFill>
            <a:miter lim="800000"/>
            <a:headEnd/>
            <a:tailEnd/>
          </a:ln>
        </p:spPr>
        <p:txBody>
          <a:bodyPr wrap="square">
            <a:spAutoFit/>
          </a:bodyPr>
          <a:lstStyle/>
          <a:p>
            <a:pPr algn="ctr"/>
            <a:r>
              <a:rPr lang="fr-FR" sz="2400" dirty="0">
                <a:solidFill>
                  <a:srgbClr val="FF0000"/>
                </a:solidFill>
              </a:rPr>
              <a:t>Valeur déterminée expérimentalement (dosages, spectrophotométrie, </a:t>
            </a:r>
            <a:r>
              <a:rPr lang="fr-FR" sz="2400" dirty="0" err="1">
                <a:solidFill>
                  <a:srgbClr val="FF0000"/>
                </a:solidFill>
              </a:rPr>
              <a:t>conductimétrie</a:t>
            </a:r>
            <a:r>
              <a:rPr lang="fr-FR" sz="2400" dirty="0">
                <a:solidFill>
                  <a:srgbClr val="FF0000"/>
                </a:solidFill>
              </a:rPr>
              <a:t> …)</a:t>
            </a:r>
            <a:endParaRPr lang="fr-FR" sz="2400" dirty="0"/>
          </a:p>
        </p:txBody>
      </p:sp>
      <p:sp>
        <p:nvSpPr>
          <p:cNvPr id="12" name="ZoneTexte 10"/>
          <p:cNvSpPr txBox="1">
            <a:spLocks noChangeArrowheads="1"/>
          </p:cNvSpPr>
          <p:nvPr/>
        </p:nvSpPr>
        <p:spPr bwMode="auto">
          <a:xfrm>
            <a:off x="179512" y="1196752"/>
            <a:ext cx="3599607" cy="1200329"/>
          </a:xfrm>
          <a:prstGeom prst="rect">
            <a:avLst/>
          </a:prstGeom>
          <a:noFill/>
          <a:ln w="9525">
            <a:solidFill>
              <a:srgbClr val="002060"/>
            </a:solidFill>
            <a:miter lim="800000"/>
            <a:headEnd/>
            <a:tailEnd/>
          </a:ln>
        </p:spPr>
        <p:txBody>
          <a:bodyPr wrap="square">
            <a:spAutoFit/>
          </a:bodyPr>
          <a:lstStyle/>
          <a:p>
            <a:pPr algn="ctr"/>
            <a:r>
              <a:rPr lang="fr-FR" sz="2400" dirty="0">
                <a:solidFill>
                  <a:srgbClr val="0070C0"/>
                </a:solidFill>
              </a:rPr>
              <a:t>Valeur calculée avec :</a:t>
            </a:r>
            <a:endParaRPr lang="fr-FR" sz="20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a:p>
            <a:pPr algn="ctr"/>
            <a:endParaRPr lang="fr-FR" sz="1600" dirty="0">
              <a:solidFill>
                <a:srgbClr val="0070C0"/>
              </a:solidFill>
            </a:endParaRPr>
          </a:p>
        </p:txBody>
      </p:sp>
      <p:sp>
        <p:nvSpPr>
          <p:cNvPr id="2059"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graphicFrame>
        <p:nvGraphicFramePr>
          <p:cNvPr id="2050" name="Object 2"/>
          <p:cNvGraphicFramePr>
            <a:graphicFrameLocks noChangeAspect="1"/>
          </p:cNvGraphicFramePr>
          <p:nvPr/>
        </p:nvGraphicFramePr>
        <p:xfrm>
          <a:off x="755576" y="1556792"/>
          <a:ext cx="2112962" cy="790575"/>
        </p:xfrm>
        <a:graphic>
          <a:graphicData uri="http://schemas.openxmlformats.org/presentationml/2006/ole">
            <mc:AlternateContent xmlns:mc="http://schemas.openxmlformats.org/markup-compatibility/2006">
              <mc:Choice xmlns:v="urn:schemas-microsoft-com:vml" Requires="v">
                <p:oleObj name="Équation" r:id="rId2" imgW="1091726" imgH="406224" progId="">
                  <p:embed/>
                </p:oleObj>
              </mc:Choice>
              <mc:Fallback>
                <p:oleObj name="Équation" r:id="rId2" imgW="1091726" imgH="406224"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56792"/>
                        <a:ext cx="2112962"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1331640" y="2492896"/>
            <a:ext cx="6984776" cy="576262"/>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latin typeface="Arial" pitchFamily="34" charset="0"/>
                <a:cs typeface="Arial" pitchFamily="34" charset="0"/>
              </a:rPr>
              <a:t>Comment trouver la valeur de </a:t>
            </a:r>
            <a:r>
              <a:rPr lang="fr-FR" sz="2400" b="1" dirty="0">
                <a:latin typeface="Symbol" pitchFamily="18" charset="2"/>
                <a:cs typeface="Arial" pitchFamily="34" charset="0"/>
              </a:rPr>
              <a:t>a</a:t>
            </a:r>
            <a:r>
              <a:rPr lang="fr-FR" sz="2400" b="1" dirty="0">
                <a:latin typeface="Arial" pitchFamily="34" charset="0"/>
                <a:cs typeface="Arial" pitchFamily="34" charset="0"/>
              </a:rPr>
              <a:t> et celle de k ?</a:t>
            </a:r>
            <a:endParaRPr lang="fr-FR" sz="2400" b="1" baseline="30000" dirty="0">
              <a:latin typeface="Arial" pitchFamily="34" charset="0"/>
              <a:cs typeface="Arial" pitchFamily="34" charset="0"/>
            </a:endParaRPr>
          </a:p>
        </p:txBody>
      </p:sp>
      <p:sp>
        <p:nvSpPr>
          <p:cNvPr id="2061" name="Rectangle 4"/>
          <p:cNvSpPr>
            <a:spLocks noChangeArrowheads="1"/>
          </p:cNvSpPr>
          <p:nvPr/>
        </p:nvSpPr>
        <p:spPr bwMode="auto">
          <a:xfrm>
            <a:off x="0" y="3192433"/>
            <a:ext cx="3714478"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a/ </a:t>
            </a:r>
            <a:r>
              <a:rPr lang="fr-FR" sz="2000" b="1" u="sng" dirty="0">
                <a:latin typeface="Bookman Old Style" pitchFamily="18" charset="0"/>
                <a:ea typeface="Calibri" pitchFamily="34" charset="0"/>
                <a:cs typeface="Times New Roman" pitchFamily="18" charset="0"/>
              </a:rPr>
              <a:t>Méthode différentielle :</a:t>
            </a:r>
            <a:endParaRPr lang="fr-FR" sz="3200" dirty="0">
              <a:latin typeface="Bookman Old Style" pitchFamily="18" charset="0"/>
              <a:ea typeface="Calibri" pitchFamily="34" charset="0"/>
              <a:cs typeface="Times New Roman" pitchFamily="18" charset="0"/>
            </a:endParaRPr>
          </a:p>
        </p:txBody>
      </p:sp>
      <p:cxnSp>
        <p:nvCxnSpPr>
          <p:cNvPr id="2062" name="AutoShape 5"/>
          <p:cNvCxnSpPr>
            <a:cxnSpLocks noChangeShapeType="1"/>
          </p:cNvCxnSpPr>
          <p:nvPr/>
        </p:nvCxnSpPr>
        <p:spPr bwMode="auto">
          <a:xfrm>
            <a:off x="6948488" y="5461000"/>
            <a:ext cx="1958975" cy="0"/>
          </a:xfrm>
          <a:prstGeom prst="straightConnector1">
            <a:avLst/>
          </a:prstGeom>
          <a:noFill/>
          <a:ln w="28575">
            <a:solidFill>
              <a:srgbClr val="000000"/>
            </a:solidFill>
            <a:round/>
            <a:headEnd/>
            <a:tailEnd type="triangle" w="med" len="med"/>
          </a:ln>
        </p:spPr>
      </p:cxnSp>
      <p:sp>
        <p:nvSpPr>
          <p:cNvPr id="2063" name="Text Box 6"/>
          <p:cNvSpPr txBox="1">
            <a:spLocks noChangeArrowheads="1"/>
          </p:cNvSpPr>
          <p:nvPr/>
        </p:nvSpPr>
        <p:spPr bwMode="auto">
          <a:xfrm>
            <a:off x="8100392" y="5440363"/>
            <a:ext cx="853108" cy="292893"/>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ln[A]</a:t>
            </a:r>
          </a:p>
        </p:txBody>
      </p:sp>
      <p:sp>
        <p:nvSpPr>
          <p:cNvPr id="2064" name="Text Box 7"/>
          <p:cNvSpPr txBox="1">
            <a:spLocks noChangeArrowheads="1"/>
          </p:cNvSpPr>
          <p:nvPr/>
        </p:nvSpPr>
        <p:spPr bwMode="auto">
          <a:xfrm>
            <a:off x="7092950" y="3516313"/>
            <a:ext cx="792163" cy="300037"/>
          </a:xfrm>
          <a:prstGeom prst="rect">
            <a:avLst/>
          </a:prstGeom>
          <a:noFill/>
          <a:ln w="9525">
            <a:noFill/>
            <a:miter lim="800000"/>
            <a:headEnd/>
            <a:tailEnd/>
          </a:ln>
        </p:spPr>
        <p:txBody>
          <a:bodyPr/>
          <a:lstStyle/>
          <a:p>
            <a:r>
              <a:rPr lang="fr-FR" sz="2400" b="1" dirty="0"/>
              <a:t>ln(v)</a:t>
            </a:r>
          </a:p>
        </p:txBody>
      </p:sp>
      <p:sp>
        <p:nvSpPr>
          <p:cNvPr id="2065" name="Rectangle 8"/>
          <p:cNvSpPr>
            <a:spLocks noChangeArrowheads="1"/>
          </p:cNvSpPr>
          <p:nvPr/>
        </p:nvSpPr>
        <p:spPr bwMode="auto">
          <a:xfrm>
            <a:off x="2738438" y="3689499"/>
            <a:ext cx="3129706" cy="461665"/>
          </a:xfrm>
          <a:prstGeom prst="rect">
            <a:avLst/>
          </a:prstGeom>
          <a:noFill/>
          <a:ln w="28575">
            <a:solidFill>
              <a:srgbClr val="FF0000"/>
            </a:solidFill>
            <a:miter lim="800000"/>
            <a:headEnd/>
            <a:tailEnd/>
          </a:ln>
        </p:spPr>
        <p:txBody>
          <a:bodyPr wrap="square" anchor="ctr">
            <a:spAutoFit/>
          </a:bodyPr>
          <a:lstStyle/>
          <a:p>
            <a:r>
              <a:rPr lang="en-US" sz="2400" b="1" dirty="0" err="1">
                <a:sym typeface="Symbol" pitchFamily="18" charset="2"/>
              </a:rPr>
              <a:t>ln</a:t>
            </a:r>
            <a:r>
              <a:rPr lang="en-US" sz="2400" b="1" dirty="0">
                <a:sym typeface="Symbol" pitchFamily="18" charset="2"/>
              </a:rPr>
              <a:t>(v) = </a:t>
            </a:r>
            <a:r>
              <a:rPr lang="en-US" sz="2400" b="1" dirty="0" err="1">
                <a:sym typeface="Symbol" pitchFamily="18" charset="2"/>
              </a:rPr>
              <a:t>ln</a:t>
            </a:r>
            <a:r>
              <a:rPr lang="en-US" sz="2400" b="1" dirty="0">
                <a:sym typeface="Symbol" pitchFamily="18" charset="2"/>
              </a:rPr>
              <a:t>(k) + </a:t>
            </a:r>
            <a:r>
              <a:rPr lang="en-US" sz="2400" b="1" dirty="0">
                <a:latin typeface="Symbol" pitchFamily="18" charset="2"/>
                <a:sym typeface="Symbol" pitchFamily="18" charset="2"/>
              </a:rPr>
              <a:t>a</a:t>
            </a:r>
            <a:r>
              <a:rPr lang="en-US" sz="2400" b="1" dirty="0">
                <a:sym typeface="Symbol" pitchFamily="18" charset="2"/>
              </a:rPr>
              <a:t> × </a:t>
            </a:r>
            <a:r>
              <a:rPr lang="en-US" sz="2400" b="1" dirty="0" err="1">
                <a:sym typeface="Symbol" pitchFamily="18" charset="2"/>
              </a:rPr>
              <a:t>ln</a:t>
            </a:r>
            <a:r>
              <a:rPr lang="en-US" sz="2400" b="1" dirty="0">
                <a:sym typeface="Symbol" pitchFamily="18" charset="2"/>
              </a:rPr>
              <a:t>[A]</a:t>
            </a:r>
            <a:endParaRPr lang="fr-FR" sz="1100" b="1" dirty="0">
              <a:latin typeface="Calibri" pitchFamily="34" charset="0"/>
              <a:ea typeface="Calibri" pitchFamily="34" charset="0"/>
              <a:cs typeface="TimesNewRomanPSMT" charset="0"/>
              <a:sym typeface="Symbol" pitchFamily="18" charset="2"/>
            </a:endParaRPr>
          </a:p>
        </p:txBody>
      </p:sp>
      <p:cxnSp>
        <p:nvCxnSpPr>
          <p:cNvPr id="2067" name="AutoShape 5"/>
          <p:cNvCxnSpPr>
            <a:cxnSpLocks noChangeShapeType="1"/>
          </p:cNvCxnSpPr>
          <p:nvPr/>
        </p:nvCxnSpPr>
        <p:spPr bwMode="auto">
          <a:xfrm flipH="1" flipV="1">
            <a:off x="7092950" y="3732213"/>
            <a:ext cx="44450" cy="1871662"/>
          </a:xfrm>
          <a:prstGeom prst="straightConnector1">
            <a:avLst/>
          </a:prstGeom>
          <a:noFill/>
          <a:ln w="28575">
            <a:solidFill>
              <a:srgbClr val="000000"/>
            </a:solidFill>
            <a:round/>
            <a:headEnd/>
            <a:tailEnd type="triangle" w="med" len="med"/>
          </a:ln>
        </p:spPr>
      </p:cxnSp>
      <p:pic>
        <p:nvPicPr>
          <p:cNvPr id="2069" name="Picture 12"/>
          <p:cNvPicPr>
            <a:picLocks noChangeAspect="1" noChangeArrowheads="1"/>
          </p:cNvPicPr>
          <p:nvPr/>
        </p:nvPicPr>
        <p:blipFill>
          <a:blip r:embed="rId4" cstate="print"/>
          <a:srcRect/>
          <a:stretch>
            <a:fillRect/>
          </a:stretch>
        </p:blipFill>
        <p:spPr bwMode="auto">
          <a:xfrm>
            <a:off x="2195513" y="3784600"/>
            <a:ext cx="466725" cy="295275"/>
          </a:xfrm>
          <a:prstGeom prst="rect">
            <a:avLst/>
          </a:prstGeom>
          <a:noFill/>
          <a:ln w="9525">
            <a:noFill/>
            <a:miter lim="800000"/>
            <a:headEnd/>
            <a:tailEnd/>
          </a:ln>
        </p:spPr>
      </p:pic>
      <p:cxnSp>
        <p:nvCxnSpPr>
          <p:cNvPr id="35" name="Connecteur droit 34"/>
          <p:cNvCxnSpPr/>
          <p:nvPr/>
        </p:nvCxnSpPr>
        <p:spPr>
          <a:xfrm>
            <a:off x="7691438" y="4652963"/>
            <a:ext cx="10795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Forme libre 36"/>
          <p:cNvSpPr/>
          <p:nvPr/>
        </p:nvSpPr>
        <p:spPr>
          <a:xfrm>
            <a:off x="7677150" y="4379913"/>
            <a:ext cx="639763" cy="288925"/>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32" name="Connecteur droit 31"/>
          <p:cNvCxnSpPr/>
          <p:nvPr/>
        </p:nvCxnSpPr>
        <p:spPr>
          <a:xfrm flipH="1">
            <a:off x="6804025" y="4092575"/>
            <a:ext cx="1965325" cy="1008063"/>
          </a:xfrm>
          <a:prstGeom prst="line">
            <a:avLst/>
          </a:prstGeom>
          <a:ln w="38100">
            <a:solidFill>
              <a:srgbClr val="00863D"/>
            </a:solidFill>
          </a:ln>
        </p:spPr>
        <p:style>
          <a:lnRef idx="1">
            <a:schemeClr val="accent1"/>
          </a:lnRef>
          <a:fillRef idx="0">
            <a:schemeClr val="accent1"/>
          </a:fillRef>
          <a:effectRef idx="0">
            <a:schemeClr val="accent1"/>
          </a:effectRef>
          <a:fontRef idx="minor">
            <a:schemeClr val="tx1"/>
          </a:fontRef>
        </p:style>
      </p:cxnSp>
      <p:sp>
        <p:nvSpPr>
          <p:cNvPr id="2073" name="Rectangle 37"/>
          <p:cNvSpPr>
            <a:spLocks noChangeArrowheads="1"/>
          </p:cNvSpPr>
          <p:nvPr/>
        </p:nvSpPr>
        <p:spPr bwMode="auto">
          <a:xfrm>
            <a:off x="8262938" y="4225925"/>
            <a:ext cx="378630" cy="461665"/>
          </a:xfrm>
          <a:prstGeom prst="rect">
            <a:avLst/>
          </a:prstGeom>
          <a:noFill/>
          <a:ln w="9525">
            <a:noFill/>
            <a:miter lim="800000"/>
            <a:headEnd/>
            <a:tailEnd/>
          </a:ln>
        </p:spPr>
        <p:txBody>
          <a:bodyPr wrap="none">
            <a:spAutoFit/>
          </a:bodyPr>
          <a:lstStyle/>
          <a:p>
            <a:r>
              <a:rPr lang="fr-FR" sz="2400" b="1" dirty="0">
                <a:solidFill>
                  <a:srgbClr val="FF0000"/>
                </a:solidFill>
                <a:latin typeface="Symbol" pitchFamily="18" charset="2"/>
                <a:ea typeface="Calibri" pitchFamily="34" charset="0"/>
                <a:cs typeface="TimesNewRomanPSMT" charset="0"/>
              </a:rPr>
              <a:t>a</a:t>
            </a:r>
            <a:endParaRPr lang="fr-FR" sz="2400" dirty="0">
              <a:latin typeface="Symbol" pitchFamily="18" charset="2"/>
              <a:ea typeface="Calibri" pitchFamily="34" charset="0"/>
              <a:cs typeface="TimesNewRomanPSMT" charset="0"/>
            </a:endParaRPr>
          </a:p>
        </p:txBody>
      </p:sp>
      <p:sp>
        <p:nvSpPr>
          <p:cNvPr id="2074" name="Rectangle 38"/>
          <p:cNvSpPr>
            <a:spLocks noChangeArrowheads="1"/>
          </p:cNvSpPr>
          <p:nvPr/>
        </p:nvSpPr>
        <p:spPr bwMode="auto">
          <a:xfrm>
            <a:off x="6228184" y="4221088"/>
            <a:ext cx="764953" cy="461665"/>
          </a:xfrm>
          <a:prstGeom prst="rect">
            <a:avLst/>
          </a:prstGeom>
          <a:noFill/>
          <a:ln w="9525">
            <a:noFill/>
            <a:miter lim="800000"/>
            <a:headEnd/>
            <a:tailEnd/>
          </a:ln>
        </p:spPr>
        <p:txBody>
          <a:bodyPr wrap="none">
            <a:spAutoFit/>
          </a:bodyPr>
          <a:lstStyle/>
          <a:p>
            <a:r>
              <a:rPr lang="fr-FR" sz="2400" b="1" dirty="0">
                <a:solidFill>
                  <a:srgbClr val="0070C0"/>
                </a:solidFill>
              </a:rPr>
              <a:t>ln(k)</a:t>
            </a:r>
            <a:endParaRPr lang="fr-FR" sz="2400" dirty="0">
              <a:latin typeface="Calibri" pitchFamily="34" charset="0"/>
            </a:endParaRPr>
          </a:p>
        </p:txBody>
      </p:sp>
      <p:sp>
        <p:nvSpPr>
          <p:cNvPr id="40" name="Forme libre 39"/>
          <p:cNvSpPr/>
          <p:nvPr/>
        </p:nvSpPr>
        <p:spPr>
          <a:xfrm>
            <a:off x="6588224" y="4653136"/>
            <a:ext cx="490439" cy="257003"/>
          </a:xfrm>
          <a:custGeom>
            <a:avLst/>
            <a:gdLst>
              <a:gd name="connsiteX0" fmla="*/ 0 w 561975"/>
              <a:gd name="connsiteY0" fmla="*/ 3175 h 193675"/>
              <a:gd name="connsiteX1" fmla="*/ 400050 w 561975"/>
              <a:gd name="connsiteY1" fmla="*/ 31750 h 193675"/>
              <a:gd name="connsiteX2" fmla="*/ 561975 w 561975"/>
              <a:gd name="connsiteY2" fmla="*/ 193675 h 193675"/>
              <a:gd name="connsiteX0" fmla="*/ 0 w 561975"/>
              <a:gd name="connsiteY0" fmla="*/ 1588 h 192088"/>
              <a:gd name="connsiteX1" fmla="*/ 215552 w 561975"/>
              <a:gd name="connsiteY1" fmla="*/ 79102 h 192088"/>
              <a:gd name="connsiteX2" fmla="*/ 561975 w 561975"/>
              <a:gd name="connsiteY2" fmla="*/ 192088 h 192088"/>
              <a:gd name="connsiteX0" fmla="*/ 0 w 561975"/>
              <a:gd name="connsiteY0" fmla="*/ 79422 h 269922"/>
              <a:gd name="connsiteX1" fmla="*/ 71536 w 561975"/>
              <a:gd name="connsiteY1" fmla="*/ 12919 h 269922"/>
              <a:gd name="connsiteX2" fmla="*/ 215552 w 561975"/>
              <a:gd name="connsiteY2" fmla="*/ 156936 h 269922"/>
              <a:gd name="connsiteX3" fmla="*/ 561975 w 561975"/>
              <a:gd name="connsiteY3" fmla="*/ 269922 h 269922"/>
              <a:gd name="connsiteX0" fmla="*/ 0 w 490439"/>
              <a:gd name="connsiteY0" fmla="*/ 0 h 257003"/>
              <a:gd name="connsiteX1" fmla="*/ 144016 w 490439"/>
              <a:gd name="connsiteY1" fmla="*/ 144017 h 257003"/>
              <a:gd name="connsiteX2" fmla="*/ 490439 w 490439"/>
              <a:gd name="connsiteY2" fmla="*/ 257003 h 257003"/>
            </a:gdLst>
            <a:ahLst/>
            <a:cxnLst>
              <a:cxn ang="0">
                <a:pos x="connsiteX0" y="connsiteY0"/>
              </a:cxn>
              <a:cxn ang="0">
                <a:pos x="connsiteX1" y="connsiteY1"/>
              </a:cxn>
              <a:cxn ang="0">
                <a:pos x="connsiteX2" y="connsiteY2"/>
              </a:cxn>
            </a:cxnLst>
            <a:rect l="l" t="t" r="r" b="b"/>
            <a:pathLst>
              <a:path w="490439" h="257003">
                <a:moveTo>
                  <a:pt x="0" y="0"/>
                </a:moveTo>
                <a:cubicBezTo>
                  <a:pt x="35925" y="12919"/>
                  <a:pt x="62276" y="101183"/>
                  <a:pt x="144016" y="144017"/>
                </a:cubicBezTo>
                <a:cubicBezTo>
                  <a:pt x="225756" y="186851"/>
                  <a:pt x="490439" y="257003"/>
                  <a:pt x="490439" y="257003"/>
                </a:cubicBezTo>
              </a:path>
            </a:pathLst>
          </a:custGeom>
          <a:ln w="381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076"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2077" name="Rectangle 15"/>
          <p:cNvSpPr>
            <a:spLocks noChangeArrowheads="1"/>
          </p:cNvSpPr>
          <p:nvPr/>
        </p:nvSpPr>
        <p:spPr bwMode="auto">
          <a:xfrm>
            <a:off x="1177925" y="6064320"/>
            <a:ext cx="7956550" cy="707886"/>
          </a:xfrm>
          <a:prstGeom prst="rect">
            <a:avLst/>
          </a:prstGeom>
          <a:solidFill>
            <a:srgbClr val="FFC000"/>
          </a:solidFill>
          <a:ln w="9525">
            <a:noFill/>
            <a:miter lim="800000"/>
            <a:headEnd/>
            <a:tailEnd/>
          </a:ln>
        </p:spPr>
        <p:txBody>
          <a:bodyPr anchor="ctr">
            <a:spAutoFit/>
          </a:bodyPr>
          <a:lstStyle/>
          <a:p>
            <a:pPr algn="just"/>
            <a:r>
              <a:rPr lang="fr-FR" sz="2000" i="1" dirty="0">
                <a:ea typeface="Calibri" pitchFamily="34" charset="0"/>
                <a:cs typeface="TimesNewRomanPSMT" charset="0"/>
              </a:rPr>
              <a:t>A moins de disposer d’un ordinateur, </a:t>
            </a:r>
            <a:r>
              <a:rPr lang="fr-FR" sz="2000" b="1" i="1" dirty="0">
                <a:ea typeface="Calibri" pitchFamily="34" charset="0"/>
                <a:cs typeface="TimesNewRomanPSMT" charset="0"/>
              </a:rPr>
              <a:t>cette méthode n’est pas très précise</a:t>
            </a:r>
            <a:r>
              <a:rPr lang="fr-FR" sz="2000" i="1" dirty="0">
                <a:ea typeface="Calibri" pitchFamily="34" charset="0"/>
                <a:cs typeface="TimesNewRomanPSMT" charset="0"/>
              </a:rPr>
              <a:t> car le tracé des tangentes à la courbe </a:t>
            </a:r>
            <a:r>
              <a:rPr lang="fr-FR" sz="2000" b="1" dirty="0">
                <a:ea typeface="Calibri" pitchFamily="34" charset="0"/>
                <a:cs typeface="TimesNewRomanPSMT" charset="0"/>
              </a:rPr>
              <a:t>[A] = f(t) </a:t>
            </a:r>
            <a:r>
              <a:rPr lang="fr-FR" sz="2000" i="1" dirty="0">
                <a:ea typeface="Calibri" pitchFamily="34" charset="0"/>
                <a:cs typeface="TimesNewRomanPSMT" charset="0"/>
              </a:rPr>
              <a:t>est parfois approximatif.</a:t>
            </a:r>
            <a:endParaRPr lang="fr-FR" sz="2000" dirty="0">
              <a:ea typeface="Calibri" pitchFamily="34" charset="0"/>
              <a:cs typeface="TimesNewRomanPSMT" charset="0"/>
            </a:endParaRPr>
          </a:p>
        </p:txBody>
      </p:sp>
      <p:pic>
        <p:nvPicPr>
          <p:cNvPr id="2078" name="Picture 5"/>
          <p:cNvPicPr>
            <a:picLocks noChangeAspect="1" noChangeArrowheads="1"/>
          </p:cNvPicPr>
          <p:nvPr/>
        </p:nvPicPr>
        <p:blipFill>
          <a:blip r:embed="rId5" cstate="print"/>
          <a:srcRect/>
          <a:stretch>
            <a:fillRect/>
          </a:stretch>
        </p:blipFill>
        <p:spPr bwMode="auto">
          <a:xfrm>
            <a:off x="395288" y="5949950"/>
            <a:ext cx="690562" cy="792163"/>
          </a:xfrm>
          <a:prstGeom prst="rect">
            <a:avLst/>
          </a:prstGeom>
          <a:noFill/>
          <a:ln w="9525">
            <a:noFill/>
            <a:miter lim="800000"/>
            <a:headEnd/>
            <a:tailEnd/>
          </a:ln>
        </p:spPr>
      </p:pic>
      <p:sp>
        <p:nvSpPr>
          <p:cNvPr id="33" name="Rectangle 18"/>
          <p:cNvSpPr>
            <a:spLocks noChangeArrowheads="1"/>
          </p:cNvSpPr>
          <p:nvPr/>
        </p:nvSpPr>
        <p:spPr bwMode="auto">
          <a:xfrm>
            <a:off x="251520" y="4211212"/>
            <a:ext cx="5904656" cy="163121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eaLnBrk="0" hangingPunct="0">
              <a:defRPr/>
            </a:pPr>
            <a:r>
              <a:rPr lang="fr-FR" sz="2000" b="1" u="sng" dirty="0">
                <a:ea typeface="Calibri" pitchFamily="34" charset="0"/>
                <a:cs typeface="Times New Roman" pitchFamily="18" charset="0"/>
              </a:rPr>
              <a:t>Conclusion </a:t>
            </a:r>
            <a:r>
              <a:rPr lang="fr-FR" b="1" dirty="0">
                <a:solidFill>
                  <a:srgbClr val="002060"/>
                </a:solidFill>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Le tracé du </a:t>
            </a:r>
            <a:r>
              <a:rPr lang="fr-FR" sz="2000" b="1" dirty="0">
                <a:solidFill>
                  <a:srgbClr val="00863D"/>
                </a:solidFill>
                <a:latin typeface="Arial" pitchFamily="34" charset="0"/>
                <a:ea typeface="Calibri" pitchFamily="34" charset="0"/>
                <a:cs typeface="Arial" pitchFamily="34" charset="0"/>
              </a:rPr>
              <a:t>graphique ln(v) = f(ln[A])</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donnera une droite :</a:t>
            </a:r>
          </a:p>
          <a:p>
            <a:pPr algn="just" eaLnBrk="0" hangingPunct="0">
              <a:defRPr/>
            </a:pPr>
            <a:r>
              <a:rPr lang="fr-FR" sz="2000" b="1" dirty="0">
                <a:solidFill>
                  <a:srgbClr val="FF0000"/>
                </a:solidFill>
                <a:latin typeface="Arial" pitchFamily="34" charset="0"/>
                <a:ea typeface="Calibri" pitchFamily="34" charset="0"/>
                <a:cs typeface="Arial" pitchFamily="34" charset="0"/>
              </a:rPr>
              <a:t>- de coefficient directeur </a:t>
            </a:r>
            <a:r>
              <a:rPr lang="fr-FR" sz="2000" b="1" dirty="0">
                <a:solidFill>
                  <a:srgbClr val="FF0000"/>
                </a:solidFill>
                <a:latin typeface="Symbol" pitchFamily="18" charset="2"/>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a:latin typeface="Arial" pitchFamily="34" charset="0"/>
                <a:ea typeface="Calibri" pitchFamily="34" charset="0"/>
                <a:cs typeface="Arial" pitchFamily="34" charset="0"/>
              </a:rPr>
              <a:t> </a:t>
            </a:r>
          </a:p>
          <a:p>
            <a:pPr algn="just" eaLnBrk="0" hangingPunct="0">
              <a:defRPr/>
            </a:pPr>
            <a:r>
              <a:rPr lang="fr-FR" sz="2000" b="1" dirty="0">
                <a:solidFill>
                  <a:srgbClr val="0070C0"/>
                </a:solidFill>
                <a:latin typeface="Arial" pitchFamily="34" charset="0"/>
                <a:ea typeface="Calibri" pitchFamily="34" charset="0"/>
                <a:cs typeface="Arial" pitchFamily="34" charset="0"/>
              </a:rPr>
              <a:t>- d’ordonnée à l’origine ln k</a:t>
            </a:r>
            <a:r>
              <a:rPr lang="fr-FR" sz="2000" dirty="0">
                <a:solidFill>
                  <a:srgbClr val="002060"/>
                </a:solidFill>
                <a:latin typeface="Arial" pitchFamily="34" charset="0"/>
                <a:ea typeface="Calibri" pitchFamily="34" charset="0"/>
                <a:cs typeface="Arial" pitchFamily="34" charset="0"/>
              </a:rPr>
              <a:t>, ce qui permettra de déduire « </a:t>
            </a:r>
            <a:r>
              <a:rPr lang="fr-FR" sz="2000" b="1" dirty="0">
                <a:solidFill>
                  <a:srgbClr val="0070C0"/>
                </a:solidFill>
                <a:latin typeface="Arial" pitchFamily="34" charset="0"/>
                <a:ea typeface="Calibri" pitchFamily="34" charset="0"/>
                <a:cs typeface="Arial" pitchFamily="34" charset="0"/>
              </a:rPr>
              <a:t>k</a:t>
            </a:r>
            <a:r>
              <a:rPr lang="fr-FR" sz="2000" dirty="0">
                <a:solidFill>
                  <a:srgbClr val="002060"/>
                </a:solidFill>
                <a:latin typeface="Arial" pitchFamily="34" charset="0"/>
                <a:ea typeface="Calibri" pitchFamily="34" charset="0"/>
                <a:cs typeface="Arial" pitchFamily="34" charset="0"/>
              </a:rPr>
              <a:t> » à la température de l’expérience.</a:t>
            </a:r>
            <a:r>
              <a:rPr lang="fr-FR" sz="2000" dirty="0">
                <a:latin typeface="Arial" pitchFamily="34" charset="0"/>
                <a:ea typeface="Calibri" pitchFamily="34" charset="0"/>
                <a:cs typeface="Arial" pitchFamily="34" charset="0"/>
              </a:rPr>
              <a:t> </a:t>
            </a:r>
          </a:p>
        </p:txBody>
      </p:sp>
      <p:sp>
        <p:nvSpPr>
          <p:cNvPr id="31" name="Rectangle 27"/>
          <p:cNvSpPr>
            <a:spLocks noChangeArrowheads="1"/>
          </p:cNvSpPr>
          <p:nvPr/>
        </p:nvSpPr>
        <p:spPr bwMode="auto">
          <a:xfrm>
            <a:off x="106710" y="404664"/>
            <a:ext cx="2305050" cy="461665"/>
          </a:xfrm>
          <a:prstGeom prst="rect">
            <a:avLst/>
          </a:prstGeom>
          <a:solidFill>
            <a:schemeClr val="accent4">
              <a:lumMod val="20000"/>
              <a:lumOff val="80000"/>
            </a:schemeClr>
          </a:solidFill>
          <a:ln w="9525">
            <a:solidFill>
              <a:srgbClr val="7030A0"/>
            </a:solidFill>
            <a:miter lim="800000"/>
            <a:headEnd/>
            <a:tailEnd/>
          </a:ln>
        </p:spPr>
        <p:txBody>
          <a:bodyPr>
            <a:spAutoFit/>
          </a:bodyPr>
          <a:lstStyle/>
          <a:p>
            <a:pPr algn="ctr">
              <a:defRPr/>
            </a:pP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endParaRPr lang="fr-FR" sz="2400" dirty="0"/>
          </a:p>
        </p:txBody>
      </p:sp>
      <p:sp>
        <p:nvSpPr>
          <p:cNvPr id="34" name="Rectangle 33"/>
          <p:cNvSpPr/>
          <p:nvPr/>
        </p:nvSpPr>
        <p:spPr>
          <a:xfrm>
            <a:off x="3923928" y="404664"/>
            <a:ext cx="3600400" cy="461665"/>
          </a:xfrm>
          <a:prstGeom prst="rect">
            <a:avLst/>
          </a:prstGeom>
          <a:solidFill>
            <a:schemeClr val="accent4">
              <a:lumMod val="20000"/>
              <a:lumOff val="80000"/>
            </a:schemeClr>
          </a:solidFill>
          <a:ln>
            <a:solidFill>
              <a:srgbClr val="7030A0"/>
            </a:solidFill>
          </a:ln>
        </p:spPr>
        <p:txBody>
          <a:bodyPr wrap="square">
            <a:spAutoFit/>
          </a:bodyPr>
          <a:lstStyle/>
          <a:p>
            <a:pPr lvl="0" algn="ctr" eaLnBrk="0" hangingPunct="0"/>
            <a:r>
              <a:rPr lang="fr-FR" sz="2400" dirty="0">
                <a:solidFill>
                  <a:prstClr val="black"/>
                </a:solidFill>
                <a:ea typeface="Calibri" pitchFamily="34" charset="0"/>
                <a:cs typeface="Times New Roman" pitchFamily="18" charset="0"/>
                <a:sym typeface="Wingdings" pitchFamily="2" charset="2"/>
              </a:rPr>
              <a:t>loi de vitesse </a:t>
            </a:r>
            <a:r>
              <a:rPr lang="fr-FR" sz="2400" b="1" dirty="0">
                <a:solidFill>
                  <a:prstClr val="black"/>
                </a:solidFill>
                <a:ea typeface="Calibri" pitchFamily="34" charset="0"/>
                <a:cs typeface="Times New Roman" pitchFamily="18" charset="0"/>
                <a:sym typeface="Wingdings" pitchFamily="2" charset="2"/>
              </a:rPr>
              <a:t>v = k × [A]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a</a:t>
            </a:r>
            <a:r>
              <a:rPr lang="fr-FR" dirty="0">
                <a:solidFill>
                  <a:prstClr val="black"/>
                </a:solidFill>
                <a:ea typeface="Calibri" pitchFamily="34" charset="0"/>
                <a:cs typeface="Times New Roman" pitchFamily="18" charset="0"/>
                <a:sym typeface="Wingdings" pitchFamily="2" charset="2"/>
              </a:rPr>
              <a:t>.</a:t>
            </a:r>
          </a:p>
        </p:txBody>
      </p:sp>
      <p:sp>
        <p:nvSpPr>
          <p:cNvPr id="36" name="Flèche droite 35"/>
          <p:cNvSpPr/>
          <p:nvPr/>
        </p:nvSpPr>
        <p:spPr>
          <a:xfrm>
            <a:off x="2699792" y="548680"/>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6588224" y="404664"/>
            <a:ext cx="504825" cy="433388"/>
          </a:xfrm>
          <a:prstGeom prst="ellipse">
            <a:avLst/>
          </a:prstGeom>
          <a:solidFill>
            <a:srgbClr val="FF0000">
              <a:alpha val="4588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Ellipse 8"/>
          <p:cNvSpPr/>
          <p:nvPr/>
        </p:nvSpPr>
        <p:spPr>
          <a:xfrm>
            <a:off x="5724128" y="404664"/>
            <a:ext cx="287337" cy="433388"/>
          </a:xfrm>
          <a:prstGeom prst="ellipse">
            <a:avLst/>
          </a:prstGeom>
          <a:solidFill>
            <a:srgbClr val="0070C0">
              <a:alpha val="45882"/>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0070C0"/>
              </a:solidFill>
            </a:endParaRPr>
          </a:p>
        </p:txBody>
      </p:sp>
      <p:cxnSp>
        <p:nvCxnSpPr>
          <p:cNvPr id="10" name="AutoShape 5"/>
          <p:cNvCxnSpPr>
            <a:cxnSpLocks noChangeShapeType="1"/>
          </p:cNvCxnSpPr>
          <p:nvPr/>
        </p:nvCxnSpPr>
        <p:spPr bwMode="auto">
          <a:xfrm flipH="1">
            <a:off x="3131840" y="836712"/>
            <a:ext cx="2664048" cy="360040"/>
          </a:xfrm>
          <a:prstGeom prst="straightConnector1">
            <a:avLst/>
          </a:prstGeom>
          <a:noFill/>
          <a:ln w="38100">
            <a:solidFill>
              <a:srgbClr val="002060"/>
            </a:solidFill>
            <a:round/>
            <a:headEnd/>
            <a:tailEnd type="triangle" w="med" len="med"/>
          </a:ln>
        </p:spPr>
      </p:cxnSp>
      <p:cxnSp>
        <p:nvCxnSpPr>
          <p:cNvPr id="5" name="AutoShape 5"/>
          <p:cNvCxnSpPr>
            <a:cxnSpLocks noChangeShapeType="1"/>
          </p:cNvCxnSpPr>
          <p:nvPr/>
        </p:nvCxnSpPr>
        <p:spPr bwMode="auto">
          <a:xfrm flipH="1">
            <a:off x="6444208" y="836712"/>
            <a:ext cx="360040" cy="432048"/>
          </a:xfrm>
          <a:prstGeom prst="straightConnector1">
            <a:avLst/>
          </a:prstGeom>
          <a:noFill/>
          <a:ln w="38100">
            <a:solidFill>
              <a:srgbClr val="FF0000"/>
            </a:solidFill>
            <a:round/>
            <a:headEnd/>
            <a:tailEnd type="triangle" w="med" len="med"/>
          </a:ln>
        </p:spPr>
      </p:cxnSp>
      <p:sp>
        <p:nvSpPr>
          <p:cNvPr id="41" name="Rectangle 40"/>
          <p:cNvSpPr/>
          <p:nvPr/>
        </p:nvSpPr>
        <p:spPr>
          <a:xfrm>
            <a:off x="395536" y="3645024"/>
            <a:ext cx="1665842" cy="523220"/>
          </a:xfrm>
          <a:prstGeom prst="rect">
            <a:avLst/>
          </a:prstGeom>
        </p:spPr>
        <p:txBody>
          <a:bodyPr wrap="none">
            <a:spAutoFit/>
          </a:bodyPr>
          <a:lstStyle/>
          <a:p>
            <a:pPr lvl="0" algn="ctr" eaLnBrk="0" hangingPunct="0"/>
            <a:r>
              <a:rPr lang="fr-FR" sz="2400" b="1" dirty="0">
                <a:solidFill>
                  <a:prstClr val="black"/>
                </a:solidFill>
                <a:ea typeface="Calibri" pitchFamily="34" charset="0"/>
                <a:cs typeface="Times New Roman" pitchFamily="18" charset="0"/>
                <a:sym typeface="Wingdings" pitchFamily="2" charset="2"/>
              </a:rPr>
              <a:t>v = k × [A] </a:t>
            </a:r>
            <a:r>
              <a:rPr lang="fr-FR" sz="2800" b="1" baseline="30000" dirty="0">
                <a:solidFill>
                  <a:prstClr val="black"/>
                </a:solidFill>
                <a:latin typeface="Symbol" pitchFamily="18" charset="2"/>
                <a:ea typeface="Calibri" pitchFamily="34" charset="0"/>
                <a:cs typeface="Times New Roman" pitchFamily="18" charset="0"/>
                <a:sym typeface="Wingdings" pitchFamily="2" charset="2"/>
              </a:rPr>
              <a:t>a</a:t>
            </a:r>
            <a:endParaRPr lang="fr-FR" sz="2400" dirty="0">
              <a:solidFill>
                <a:prstClr val="black"/>
              </a:solidFill>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p:cTn id="7" dur="500" fill="hold"/>
                                        <p:tgtEl>
                                          <p:spTgt spid="2061"/>
                                        </p:tgtEl>
                                        <p:attrNameLst>
                                          <p:attrName>ppt_w</p:attrName>
                                        </p:attrNameLst>
                                      </p:cBhvr>
                                      <p:tavLst>
                                        <p:tav tm="0">
                                          <p:val>
                                            <p:fltVal val="0"/>
                                          </p:val>
                                        </p:tav>
                                        <p:tav tm="100000">
                                          <p:val>
                                            <p:strVal val="#ppt_w"/>
                                          </p:val>
                                        </p:tav>
                                      </p:tavLst>
                                    </p:anim>
                                    <p:anim calcmode="lin" valueType="num">
                                      <p:cBhvr>
                                        <p:cTn id="8" dur="500" fill="hold"/>
                                        <p:tgtEl>
                                          <p:spTgt spid="206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p:cTn id="11" dur="500" fill="hold"/>
                                        <p:tgtEl>
                                          <p:spTgt spid="2051"/>
                                        </p:tgtEl>
                                        <p:attrNameLst>
                                          <p:attrName>ppt_w</p:attrName>
                                        </p:attrNameLst>
                                      </p:cBhvr>
                                      <p:tavLst>
                                        <p:tav tm="0">
                                          <p:val>
                                            <p:fltVal val="0"/>
                                          </p:val>
                                        </p:tav>
                                        <p:tav tm="100000">
                                          <p:val>
                                            <p:strVal val="#ppt_w"/>
                                          </p:val>
                                        </p:tav>
                                      </p:tavLst>
                                    </p:anim>
                                    <p:anim calcmode="lin" valueType="num">
                                      <p:cBhvr>
                                        <p:cTn id="12" dur="500" fill="hold"/>
                                        <p:tgtEl>
                                          <p:spTgt spid="205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067"/>
                                        </p:tgtEl>
                                        <p:attrNameLst>
                                          <p:attrName>style.visibility</p:attrName>
                                        </p:attrNameLst>
                                      </p:cBhvr>
                                      <p:to>
                                        <p:strVal val="visible"/>
                                      </p:to>
                                    </p:set>
                                    <p:anim calcmode="lin" valueType="num">
                                      <p:cBhvr>
                                        <p:cTn id="15" dur="500" fill="hold"/>
                                        <p:tgtEl>
                                          <p:spTgt spid="2067"/>
                                        </p:tgtEl>
                                        <p:attrNameLst>
                                          <p:attrName>ppt_w</p:attrName>
                                        </p:attrNameLst>
                                      </p:cBhvr>
                                      <p:tavLst>
                                        <p:tav tm="0">
                                          <p:val>
                                            <p:fltVal val="0"/>
                                          </p:val>
                                        </p:tav>
                                        <p:tav tm="100000">
                                          <p:val>
                                            <p:strVal val="#ppt_w"/>
                                          </p:val>
                                        </p:tav>
                                      </p:tavLst>
                                    </p:anim>
                                    <p:anim calcmode="lin" valueType="num">
                                      <p:cBhvr>
                                        <p:cTn id="16" dur="500" fill="hold"/>
                                        <p:tgtEl>
                                          <p:spTgt spid="206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062"/>
                                        </p:tgtEl>
                                        <p:attrNameLst>
                                          <p:attrName>style.visibility</p:attrName>
                                        </p:attrNameLst>
                                      </p:cBhvr>
                                      <p:to>
                                        <p:strVal val="visible"/>
                                      </p:to>
                                    </p:set>
                                    <p:anim calcmode="lin" valueType="num">
                                      <p:cBhvr>
                                        <p:cTn id="19" dur="500" fill="hold"/>
                                        <p:tgtEl>
                                          <p:spTgt spid="2062"/>
                                        </p:tgtEl>
                                        <p:attrNameLst>
                                          <p:attrName>ppt_w</p:attrName>
                                        </p:attrNameLst>
                                      </p:cBhvr>
                                      <p:tavLst>
                                        <p:tav tm="0">
                                          <p:val>
                                            <p:fltVal val="0"/>
                                          </p:val>
                                        </p:tav>
                                        <p:tav tm="100000">
                                          <p:val>
                                            <p:strVal val="#ppt_w"/>
                                          </p:val>
                                        </p:tav>
                                      </p:tavLst>
                                    </p:anim>
                                    <p:anim calcmode="lin" valueType="num">
                                      <p:cBhvr>
                                        <p:cTn id="20" dur="500" fill="hold"/>
                                        <p:tgtEl>
                                          <p:spTgt spid="206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69"/>
                                        </p:tgtEl>
                                        <p:attrNameLst>
                                          <p:attrName>style.visibility</p:attrName>
                                        </p:attrNameLst>
                                      </p:cBhvr>
                                      <p:to>
                                        <p:strVal val="visible"/>
                                      </p:to>
                                    </p:set>
                                    <p:animEffect transition="in" filter="wipe(left)">
                                      <p:cBhvr>
                                        <p:cTn id="30" dur="500"/>
                                        <p:tgtEl>
                                          <p:spTgt spid="206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065"/>
                                        </p:tgtEl>
                                        <p:attrNameLst>
                                          <p:attrName>style.visibility</p:attrName>
                                        </p:attrNameLst>
                                      </p:cBhvr>
                                      <p:to>
                                        <p:strVal val="visible"/>
                                      </p:to>
                                    </p:set>
                                    <p:animEffect transition="in" filter="wipe(left)">
                                      <p:cBhvr>
                                        <p:cTn id="34" dur="500"/>
                                        <p:tgtEl>
                                          <p:spTgt spid="206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dissolve">
                                      <p:cBhvr>
                                        <p:cTn id="39" dur="500"/>
                                        <p:tgtEl>
                                          <p:spTgt spid="3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73"/>
                                        </p:tgtEl>
                                        <p:attrNameLst>
                                          <p:attrName>style.visibility</p:attrName>
                                        </p:attrNameLst>
                                      </p:cBhvr>
                                      <p:to>
                                        <p:strVal val="visible"/>
                                      </p:to>
                                    </p:set>
                                    <p:animEffect transition="in" filter="dissolve">
                                      <p:cBhvr>
                                        <p:cTn id="42" dur="500"/>
                                        <p:tgtEl>
                                          <p:spTgt spid="2073"/>
                                        </p:tgtEl>
                                      </p:cBhvr>
                                    </p:animEffect>
                                  </p:childTnLst>
                                </p:cTn>
                              </p:par>
                              <p:par>
                                <p:cTn id="43" presetID="9"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dissolve">
                                      <p:cBhvr>
                                        <p:cTn id="45" dur="500"/>
                                        <p:tgtEl>
                                          <p:spTgt spid="37"/>
                                        </p:tgtEl>
                                      </p:cBhvr>
                                    </p:animEffect>
                                  </p:childTnLst>
                                </p:cTn>
                              </p:par>
                              <p:par>
                                <p:cTn id="46" presetID="9"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dissolve">
                                      <p:cBhvr>
                                        <p:cTn id="48" dur="500"/>
                                        <p:tgtEl>
                                          <p:spTgt spid="3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64"/>
                                        </p:tgtEl>
                                        <p:attrNameLst>
                                          <p:attrName>style.visibility</p:attrName>
                                        </p:attrNameLst>
                                      </p:cBhvr>
                                      <p:to>
                                        <p:strVal val="visible"/>
                                      </p:to>
                                    </p:set>
                                    <p:animEffect transition="in" filter="dissolve">
                                      <p:cBhvr>
                                        <p:cTn id="51" dur="500"/>
                                        <p:tgtEl>
                                          <p:spTgt spid="206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063"/>
                                        </p:tgtEl>
                                        <p:attrNameLst>
                                          <p:attrName>style.visibility</p:attrName>
                                        </p:attrNameLst>
                                      </p:cBhvr>
                                      <p:to>
                                        <p:strVal val="visible"/>
                                      </p:to>
                                    </p:set>
                                    <p:animEffect transition="in" filter="dissolve">
                                      <p:cBhvr>
                                        <p:cTn id="54" dur="500"/>
                                        <p:tgtEl>
                                          <p:spTgt spid="2063"/>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074"/>
                                        </p:tgtEl>
                                        <p:attrNameLst>
                                          <p:attrName>style.visibility</p:attrName>
                                        </p:attrNameLst>
                                      </p:cBhvr>
                                      <p:to>
                                        <p:strVal val="visible"/>
                                      </p:to>
                                    </p:set>
                                    <p:animEffect transition="in" filter="dissolve">
                                      <p:cBhvr>
                                        <p:cTn id="57" dur="500"/>
                                        <p:tgtEl>
                                          <p:spTgt spid="2074"/>
                                        </p:tgtEl>
                                      </p:cBhvr>
                                    </p:animEffect>
                                  </p:childTnLst>
                                </p:cTn>
                              </p:par>
                              <p:par>
                                <p:cTn id="58" presetID="9"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ssolve">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nodeType="clickEffect">
                                  <p:stCondLst>
                                    <p:cond delay="0"/>
                                  </p:stCondLst>
                                  <p:childTnLst>
                                    <p:set>
                                      <p:cBhvr>
                                        <p:cTn id="69" dur="1" fill="hold">
                                          <p:stCondLst>
                                            <p:cond delay="0"/>
                                          </p:stCondLst>
                                        </p:cTn>
                                        <p:tgtEl>
                                          <p:spTgt spid="2078"/>
                                        </p:tgtEl>
                                        <p:attrNameLst>
                                          <p:attrName>style.visibility</p:attrName>
                                        </p:attrNameLst>
                                      </p:cBhvr>
                                      <p:to>
                                        <p:strVal val="visible"/>
                                      </p:to>
                                    </p:set>
                                    <p:animEffect transition="in" filter="fade">
                                      <p:cBhvr>
                                        <p:cTn id="70" dur="800" decel="100000"/>
                                        <p:tgtEl>
                                          <p:spTgt spid="2078"/>
                                        </p:tgtEl>
                                      </p:cBhvr>
                                    </p:animEffect>
                                    <p:anim calcmode="lin" valueType="num">
                                      <p:cBhvr>
                                        <p:cTn id="71" dur="800" decel="100000" fill="hold"/>
                                        <p:tgtEl>
                                          <p:spTgt spid="2078"/>
                                        </p:tgtEl>
                                        <p:attrNameLst>
                                          <p:attrName>style.rotation</p:attrName>
                                        </p:attrNameLst>
                                      </p:cBhvr>
                                      <p:tavLst>
                                        <p:tav tm="0">
                                          <p:val>
                                            <p:fltVal val="-90"/>
                                          </p:val>
                                        </p:tav>
                                        <p:tav tm="100000">
                                          <p:val>
                                            <p:fltVal val="0"/>
                                          </p:val>
                                        </p:tav>
                                      </p:tavLst>
                                    </p:anim>
                                    <p:anim calcmode="lin" valueType="num">
                                      <p:cBhvr>
                                        <p:cTn id="72" dur="800" decel="100000" fill="hold"/>
                                        <p:tgtEl>
                                          <p:spTgt spid="2078"/>
                                        </p:tgtEl>
                                        <p:attrNameLst>
                                          <p:attrName>ppt_x</p:attrName>
                                        </p:attrNameLst>
                                      </p:cBhvr>
                                      <p:tavLst>
                                        <p:tav tm="0">
                                          <p:val>
                                            <p:strVal val="#ppt_x+0.4"/>
                                          </p:val>
                                        </p:tav>
                                        <p:tav tm="100000">
                                          <p:val>
                                            <p:strVal val="#ppt_x-0.05"/>
                                          </p:val>
                                        </p:tav>
                                      </p:tavLst>
                                    </p:anim>
                                    <p:anim calcmode="lin" valueType="num">
                                      <p:cBhvr>
                                        <p:cTn id="73" dur="800" decel="100000" fill="hold"/>
                                        <p:tgtEl>
                                          <p:spTgt spid="2078"/>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2078"/>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2078"/>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2077"/>
                                        </p:tgtEl>
                                        <p:attrNameLst>
                                          <p:attrName>style.visibility</p:attrName>
                                        </p:attrNameLst>
                                      </p:cBhvr>
                                      <p:to>
                                        <p:strVal val="visible"/>
                                      </p:to>
                                    </p:set>
                                    <p:animEffect transition="in" filter="fade">
                                      <p:cBhvr>
                                        <p:cTn id="78" dur="800" decel="100000"/>
                                        <p:tgtEl>
                                          <p:spTgt spid="2077"/>
                                        </p:tgtEl>
                                      </p:cBhvr>
                                    </p:animEffect>
                                    <p:anim calcmode="lin" valueType="num">
                                      <p:cBhvr>
                                        <p:cTn id="79" dur="800" decel="100000" fill="hold"/>
                                        <p:tgtEl>
                                          <p:spTgt spid="2077"/>
                                        </p:tgtEl>
                                        <p:attrNameLst>
                                          <p:attrName>style.rotation</p:attrName>
                                        </p:attrNameLst>
                                      </p:cBhvr>
                                      <p:tavLst>
                                        <p:tav tm="0">
                                          <p:val>
                                            <p:fltVal val="-90"/>
                                          </p:val>
                                        </p:tav>
                                        <p:tav tm="100000">
                                          <p:val>
                                            <p:fltVal val="0"/>
                                          </p:val>
                                        </p:tav>
                                      </p:tavLst>
                                    </p:anim>
                                    <p:anim calcmode="lin" valueType="num">
                                      <p:cBhvr>
                                        <p:cTn id="80" dur="800" decel="100000" fill="hold"/>
                                        <p:tgtEl>
                                          <p:spTgt spid="2077"/>
                                        </p:tgtEl>
                                        <p:attrNameLst>
                                          <p:attrName>ppt_x</p:attrName>
                                        </p:attrNameLst>
                                      </p:cBhvr>
                                      <p:tavLst>
                                        <p:tav tm="0">
                                          <p:val>
                                            <p:strVal val="#ppt_x+0.4"/>
                                          </p:val>
                                        </p:tav>
                                        <p:tav tm="100000">
                                          <p:val>
                                            <p:strVal val="#ppt_x-0.05"/>
                                          </p:val>
                                        </p:tav>
                                      </p:tavLst>
                                    </p:anim>
                                    <p:anim calcmode="lin" valueType="num">
                                      <p:cBhvr>
                                        <p:cTn id="81" dur="800" decel="100000" fill="hold"/>
                                        <p:tgtEl>
                                          <p:spTgt spid="207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207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207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61" grpId="0"/>
      <p:bldP spid="2063" grpId="0"/>
      <p:bldP spid="2064" grpId="0"/>
      <p:bldP spid="2065" grpId="0" animBg="1"/>
      <p:bldP spid="2073" grpId="0"/>
      <p:bldP spid="2074" grpId="0"/>
      <p:bldP spid="2077" grpId="0" animBg="1"/>
      <p:bldP spid="33" grpId="0" animBg="1"/>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980728"/>
            <a:ext cx="2952750" cy="7921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latin typeface="Arial" pitchFamily="34" charset="0"/>
                <a:cs typeface="Arial" pitchFamily="34" charset="0"/>
              </a:rPr>
              <a:t>Thermodynamique</a:t>
            </a:r>
          </a:p>
        </p:txBody>
      </p:sp>
      <p:sp>
        <p:nvSpPr>
          <p:cNvPr id="5" name="Flèche droite 4"/>
          <p:cNvSpPr/>
          <p:nvPr/>
        </p:nvSpPr>
        <p:spPr>
          <a:xfrm>
            <a:off x="3348162" y="1196628"/>
            <a:ext cx="1368425" cy="431800"/>
          </a:xfrm>
          <a:prstGeom prst="rightArrow">
            <a:avLst>
              <a:gd name="adj1" fmla="val 50000"/>
              <a:gd name="adj2" fmla="val 15582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4932487" y="981199"/>
            <a:ext cx="4032250" cy="7921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latin typeface="Arial" pitchFamily="34" charset="0"/>
                <a:cs typeface="Arial" pitchFamily="34" charset="0"/>
              </a:rPr>
              <a:t>Prévision du sens d’évolution des systèmes</a:t>
            </a:r>
          </a:p>
        </p:txBody>
      </p:sp>
      <p:sp>
        <p:nvSpPr>
          <p:cNvPr id="7" name="Rectangle 6"/>
          <p:cNvSpPr/>
          <p:nvPr/>
        </p:nvSpPr>
        <p:spPr>
          <a:xfrm>
            <a:off x="2411760" y="1916832"/>
            <a:ext cx="4032250" cy="792162"/>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latin typeface="Arial" pitchFamily="34" charset="0"/>
                <a:cs typeface="Arial" pitchFamily="34" charset="0"/>
              </a:rPr>
              <a:t>Mais à quelle vitesse ???</a:t>
            </a:r>
          </a:p>
        </p:txBody>
      </p:sp>
      <p:pic>
        <p:nvPicPr>
          <p:cNvPr id="8" name="Picture 2"/>
          <p:cNvPicPr>
            <a:picLocks noChangeAspect="1" noChangeArrowheads="1"/>
          </p:cNvPicPr>
          <p:nvPr/>
        </p:nvPicPr>
        <p:blipFill>
          <a:blip r:embed="rId2" cstate="print"/>
          <a:srcRect l="15275" t="26880" r="15268" b="62200"/>
          <a:stretch>
            <a:fillRect/>
          </a:stretch>
        </p:blipFill>
        <p:spPr bwMode="auto">
          <a:xfrm>
            <a:off x="0" y="0"/>
            <a:ext cx="9144000" cy="908720"/>
          </a:xfrm>
          <a:prstGeom prst="rect">
            <a:avLst/>
          </a:prstGeom>
          <a:noFill/>
          <a:ln w="9525">
            <a:noFill/>
            <a:miter lim="800000"/>
            <a:headEnd/>
            <a:tailEnd/>
          </a:ln>
        </p:spPr>
      </p:pic>
      <p:grpSp>
        <p:nvGrpSpPr>
          <p:cNvPr id="25" name="Groupe 24"/>
          <p:cNvGrpSpPr/>
          <p:nvPr/>
        </p:nvGrpSpPr>
        <p:grpSpPr>
          <a:xfrm>
            <a:off x="0" y="2852936"/>
            <a:ext cx="9036496" cy="1800200"/>
            <a:chOff x="0" y="2852936"/>
            <a:chExt cx="9036496" cy="1800200"/>
          </a:xfrm>
        </p:grpSpPr>
        <p:sp>
          <p:nvSpPr>
            <p:cNvPr id="24" name="Rectangle à coins arrondis 23"/>
            <p:cNvSpPr/>
            <p:nvPr/>
          </p:nvSpPr>
          <p:spPr>
            <a:xfrm>
              <a:off x="179512" y="2852936"/>
              <a:ext cx="8856984" cy="1800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V="1">
              <a:off x="1115616" y="3212976"/>
              <a:ext cx="0" cy="136815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1" name="ZoneTexte 10"/>
            <p:cNvSpPr txBox="1"/>
            <p:nvPr/>
          </p:nvSpPr>
          <p:spPr>
            <a:xfrm>
              <a:off x="971600" y="2852936"/>
              <a:ext cx="458780" cy="400110"/>
            </a:xfrm>
            <a:prstGeom prst="rect">
              <a:avLst/>
            </a:prstGeom>
            <a:noFill/>
          </p:spPr>
          <p:txBody>
            <a:bodyPr wrap="none" rtlCol="0">
              <a:spAutoFit/>
            </a:bodyPr>
            <a:lstStyle/>
            <a:p>
              <a:r>
                <a:rPr lang="fr-FR" sz="2000" b="1" dirty="0">
                  <a:latin typeface="Arial" pitchFamily="34" charset="0"/>
                  <a:cs typeface="Arial" pitchFamily="34" charset="0"/>
                </a:rPr>
                <a:t>E°</a:t>
              </a:r>
            </a:p>
          </p:txBody>
        </p:sp>
        <p:sp>
          <p:nvSpPr>
            <p:cNvPr id="12" name="ZoneTexte 11"/>
            <p:cNvSpPr txBox="1"/>
            <p:nvPr/>
          </p:nvSpPr>
          <p:spPr>
            <a:xfrm>
              <a:off x="0" y="3429000"/>
              <a:ext cx="3206327" cy="1015663"/>
            </a:xfrm>
            <a:prstGeom prst="rect">
              <a:avLst/>
            </a:prstGeom>
            <a:noFill/>
          </p:spPr>
          <p:txBody>
            <a:bodyPr wrap="none" rtlCol="0">
              <a:spAutoFit/>
            </a:bodyPr>
            <a:lstStyle/>
            <a:p>
              <a:r>
                <a:rPr lang="fr-FR" sz="2000" b="1" dirty="0">
                  <a:latin typeface="Arial" pitchFamily="34" charset="0"/>
                  <a:cs typeface="Arial" pitchFamily="34" charset="0"/>
                </a:rPr>
                <a:t>   </a:t>
              </a:r>
              <a:r>
                <a:rPr lang="fr-FR" sz="2000" b="1" dirty="0">
                  <a:solidFill>
                    <a:srgbClr val="FF0000"/>
                  </a:solidFill>
                  <a:latin typeface="Arial" pitchFamily="34" charset="0"/>
                  <a:cs typeface="Arial" pitchFamily="34" charset="0"/>
                </a:rPr>
                <a:t>H</a:t>
              </a:r>
              <a:r>
                <a:rPr lang="fr-FR" sz="2000" b="1" baseline="-25000" dirty="0">
                  <a:solidFill>
                    <a:srgbClr val="FF0000"/>
                  </a:solidFill>
                  <a:latin typeface="Arial" pitchFamily="34" charset="0"/>
                  <a:cs typeface="Arial" pitchFamily="34" charset="0"/>
                </a:rPr>
                <a:t>2</a:t>
              </a:r>
              <a:r>
                <a:rPr lang="fr-FR" sz="2000" b="1" dirty="0">
                  <a:solidFill>
                    <a:srgbClr val="FF0000"/>
                  </a:solidFill>
                  <a:latin typeface="Arial" pitchFamily="34" charset="0"/>
                  <a:cs typeface="Arial" pitchFamily="34" charset="0"/>
                </a:rPr>
                <a:t>O</a:t>
              </a:r>
              <a:r>
                <a:rPr lang="fr-FR" sz="2000" b="1" baseline="-25000" dirty="0">
                  <a:solidFill>
                    <a:srgbClr val="FF0000"/>
                  </a:solidFill>
                  <a:latin typeface="Arial" pitchFamily="34" charset="0"/>
                  <a:cs typeface="Arial" pitchFamily="34" charset="0"/>
                </a:rPr>
                <a:t>2</a:t>
              </a:r>
              <a:r>
                <a:rPr lang="fr-FR" sz="2000" b="1" dirty="0">
                  <a:latin typeface="Arial" pitchFamily="34" charset="0"/>
                  <a:cs typeface="Arial" pitchFamily="34" charset="0"/>
                </a:rPr>
                <a:t>       H</a:t>
              </a:r>
              <a:r>
                <a:rPr lang="fr-FR" sz="2000" b="1" baseline="-25000" dirty="0">
                  <a:latin typeface="Arial" pitchFamily="34" charset="0"/>
                  <a:cs typeface="Arial" pitchFamily="34" charset="0"/>
                </a:rPr>
                <a:t>2</a:t>
              </a:r>
              <a:r>
                <a:rPr lang="fr-FR" sz="2000" b="1" dirty="0">
                  <a:latin typeface="Arial" pitchFamily="34" charset="0"/>
                  <a:cs typeface="Arial" pitchFamily="34" charset="0"/>
                </a:rPr>
                <a:t>O     (1,77 V)</a:t>
              </a:r>
            </a:p>
            <a:p>
              <a:endParaRPr lang="fr-FR" sz="2000" b="1" dirty="0">
                <a:latin typeface="Arial" pitchFamily="34" charset="0"/>
                <a:cs typeface="Arial" pitchFamily="34" charset="0"/>
              </a:endParaRPr>
            </a:p>
            <a:p>
              <a:r>
                <a:rPr lang="fr-FR" sz="2000" b="1" dirty="0">
                  <a:latin typeface="Arial" pitchFamily="34" charset="0"/>
                  <a:cs typeface="Arial" pitchFamily="34" charset="0"/>
                </a:rPr>
                <a:t>      O</a:t>
              </a:r>
              <a:r>
                <a:rPr lang="fr-FR" sz="2000" b="1" baseline="-25000" dirty="0">
                  <a:latin typeface="Arial" pitchFamily="34" charset="0"/>
                  <a:cs typeface="Arial" pitchFamily="34" charset="0"/>
                </a:rPr>
                <a:t>2</a:t>
              </a:r>
              <a:r>
                <a:rPr lang="fr-FR" sz="2000" b="1" dirty="0">
                  <a:latin typeface="Arial" pitchFamily="34" charset="0"/>
                  <a:cs typeface="Arial" pitchFamily="34" charset="0"/>
                </a:rPr>
                <a:t>        </a:t>
              </a:r>
              <a:r>
                <a:rPr lang="fr-FR" sz="2000" b="1" dirty="0">
                  <a:solidFill>
                    <a:srgbClr val="FF0000"/>
                  </a:solidFill>
                  <a:latin typeface="Arial" pitchFamily="34" charset="0"/>
                  <a:cs typeface="Arial" pitchFamily="34" charset="0"/>
                </a:rPr>
                <a:t>H</a:t>
              </a:r>
              <a:r>
                <a:rPr lang="fr-FR" sz="2000" b="1" baseline="-25000" dirty="0">
                  <a:solidFill>
                    <a:srgbClr val="FF0000"/>
                  </a:solidFill>
                  <a:latin typeface="Arial" pitchFamily="34" charset="0"/>
                  <a:cs typeface="Arial" pitchFamily="34" charset="0"/>
                </a:rPr>
                <a:t>2</a:t>
              </a:r>
              <a:r>
                <a:rPr lang="fr-FR" sz="2000" b="1" dirty="0">
                  <a:solidFill>
                    <a:srgbClr val="FF0000"/>
                  </a:solidFill>
                  <a:latin typeface="Arial" pitchFamily="34" charset="0"/>
                  <a:cs typeface="Arial" pitchFamily="34" charset="0"/>
                </a:rPr>
                <a:t>O</a:t>
              </a:r>
              <a:r>
                <a:rPr lang="fr-FR" sz="2000" b="1" baseline="-25000" dirty="0">
                  <a:solidFill>
                    <a:srgbClr val="FF0000"/>
                  </a:solidFill>
                  <a:latin typeface="Arial" pitchFamily="34" charset="0"/>
                  <a:cs typeface="Arial" pitchFamily="34" charset="0"/>
                </a:rPr>
                <a:t>2</a:t>
              </a:r>
              <a:r>
                <a:rPr lang="fr-FR" sz="2000" b="1" dirty="0">
                  <a:latin typeface="Arial" pitchFamily="34" charset="0"/>
                  <a:cs typeface="Arial" pitchFamily="34" charset="0"/>
                </a:rPr>
                <a:t>    (0,69 V)</a:t>
              </a:r>
              <a:endParaRPr lang="fr-FR" sz="2000" b="1" baseline="-25000" dirty="0">
                <a:latin typeface="Arial" pitchFamily="34" charset="0"/>
                <a:cs typeface="Arial" pitchFamily="34" charset="0"/>
              </a:endParaRPr>
            </a:p>
          </p:txBody>
        </p:sp>
        <p:sp>
          <p:nvSpPr>
            <p:cNvPr id="13" name="Rectangle 12"/>
            <p:cNvSpPr/>
            <p:nvPr/>
          </p:nvSpPr>
          <p:spPr>
            <a:xfrm>
              <a:off x="4067944" y="2996952"/>
              <a:ext cx="3220753" cy="461665"/>
            </a:xfrm>
            <a:prstGeom prst="rect">
              <a:avLst/>
            </a:prstGeom>
            <a:solidFill>
              <a:schemeClr val="accent1">
                <a:lumMod val="20000"/>
                <a:lumOff val="80000"/>
              </a:schemeClr>
            </a:solidFill>
          </p:spPr>
          <p:txBody>
            <a:bodyPr wrap="none">
              <a:spAutoFit/>
            </a:bodyPr>
            <a:lstStyle/>
            <a:p>
              <a:r>
                <a:rPr lang="fr-FR" sz="2400" b="1" dirty="0">
                  <a:latin typeface="Arial" pitchFamily="34" charset="0"/>
                  <a:cs typeface="Arial" pitchFamily="34" charset="0"/>
                </a:rPr>
                <a:t>2 H</a:t>
              </a:r>
              <a:r>
                <a:rPr lang="fr-FR" sz="2400" b="1" baseline="-25000" dirty="0">
                  <a:latin typeface="Arial" pitchFamily="34" charset="0"/>
                  <a:cs typeface="Arial" pitchFamily="34" charset="0"/>
                </a:rPr>
                <a:t>2</a:t>
              </a:r>
              <a:r>
                <a:rPr lang="fr-FR" sz="2400" b="1" dirty="0">
                  <a:latin typeface="Arial" pitchFamily="34" charset="0"/>
                  <a:cs typeface="Arial" pitchFamily="34" charset="0"/>
                </a:rPr>
                <a:t>O</a:t>
              </a:r>
              <a:r>
                <a:rPr lang="fr-FR" sz="2400" b="1" baseline="-25000" dirty="0">
                  <a:latin typeface="Arial" pitchFamily="34" charset="0"/>
                  <a:cs typeface="Arial" pitchFamily="34" charset="0"/>
                </a:rPr>
                <a:t>2</a:t>
              </a:r>
              <a:r>
                <a:rPr lang="fr-FR" sz="2400" b="1" dirty="0">
                  <a:latin typeface="Arial" pitchFamily="34" charset="0"/>
                  <a:cs typeface="Arial" pitchFamily="34" charset="0"/>
                </a:rPr>
                <a:t> </a:t>
              </a:r>
              <a:r>
                <a:rPr lang="fr-FR" sz="2400" b="1" dirty="0">
                  <a:latin typeface="Arial" pitchFamily="34" charset="0"/>
                  <a:cs typeface="Arial" pitchFamily="34" charset="0"/>
                  <a:sym typeface="Wingdings" pitchFamily="2" charset="2"/>
                </a:rPr>
                <a:t> 2 H</a:t>
              </a:r>
              <a:r>
                <a:rPr lang="fr-FR" sz="2400" b="1" baseline="-25000" dirty="0">
                  <a:latin typeface="Arial" pitchFamily="34" charset="0"/>
                  <a:cs typeface="Arial" pitchFamily="34" charset="0"/>
                  <a:sym typeface="Wingdings" pitchFamily="2" charset="2"/>
                </a:rPr>
                <a:t>2</a:t>
              </a:r>
              <a:r>
                <a:rPr lang="fr-FR" sz="2400" b="1" dirty="0">
                  <a:latin typeface="Arial" pitchFamily="34" charset="0"/>
                  <a:cs typeface="Arial" pitchFamily="34" charset="0"/>
                  <a:sym typeface="Wingdings" pitchFamily="2" charset="2"/>
                </a:rPr>
                <a:t>O + O</a:t>
              </a:r>
              <a:r>
                <a:rPr lang="fr-FR" sz="2400" b="1" baseline="-25000" dirty="0">
                  <a:latin typeface="Arial" pitchFamily="34" charset="0"/>
                  <a:cs typeface="Arial" pitchFamily="34" charset="0"/>
                  <a:sym typeface="Wingdings" pitchFamily="2" charset="2"/>
                </a:rPr>
                <a:t>2</a:t>
              </a:r>
              <a:r>
                <a:rPr lang="fr-FR" sz="2400" b="1" dirty="0">
                  <a:latin typeface="Arial" pitchFamily="34" charset="0"/>
                  <a:cs typeface="Arial" pitchFamily="34" charset="0"/>
                </a:rPr>
                <a:t> </a:t>
              </a:r>
              <a:endParaRPr lang="fr-FR" sz="2400" dirty="0"/>
            </a:p>
          </p:txBody>
        </p:sp>
        <p:sp>
          <p:nvSpPr>
            <p:cNvPr id="14" name="Rectangle 13"/>
            <p:cNvSpPr/>
            <p:nvPr/>
          </p:nvSpPr>
          <p:spPr>
            <a:xfrm>
              <a:off x="4499992" y="3717032"/>
              <a:ext cx="1285929" cy="400110"/>
            </a:xfrm>
            <a:prstGeom prst="rect">
              <a:avLst/>
            </a:prstGeom>
          </p:spPr>
          <p:txBody>
            <a:bodyPr wrap="none">
              <a:spAutoFit/>
            </a:bodyPr>
            <a:lstStyle/>
            <a:p>
              <a:r>
                <a:rPr lang="fr-FR" sz="2000" b="1" dirty="0">
                  <a:latin typeface="Arial" pitchFamily="34" charset="0"/>
                  <a:cs typeface="Arial" pitchFamily="34" charset="0"/>
                </a:rPr>
                <a:t>K° = 10</a:t>
              </a:r>
              <a:r>
                <a:rPr lang="fr-FR" sz="2000" b="1" baseline="30000" dirty="0">
                  <a:latin typeface="Arial" pitchFamily="34" charset="0"/>
                  <a:cs typeface="Arial" pitchFamily="34" charset="0"/>
                </a:rPr>
                <a:t> 31</a:t>
              </a:r>
              <a:endParaRPr lang="fr-FR" sz="2000" dirty="0"/>
            </a:p>
          </p:txBody>
        </p:sp>
        <p:sp>
          <p:nvSpPr>
            <p:cNvPr id="15" name="Rectangle 14"/>
            <p:cNvSpPr/>
            <p:nvPr/>
          </p:nvSpPr>
          <p:spPr>
            <a:xfrm>
              <a:off x="5796136" y="4077072"/>
              <a:ext cx="3057247" cy="400110"/>
            </a:xfrm>
            <a:prstGeom prst="rect">
              <a:avLst/>
            </a:prstGeom>
            <a:solidFill>
              <a:srgbClr val="FFFF00"/>
            </a:solidFill>
          </p:spPr>
          <p:txBody>
            <a:bodyPr wrap="none">
              <a:spAutoFit/>
            </a:bodyPr>
            <a:lstStyle/>
            <a:p>
              <a:r>
                <a:rPr lang="fr-FR" sz="2000" b="1" dirty="0">
                  <a:latin typeface="Arial" pitchFamily="34" charset="0"/>
                  <a:cs typeface="Arial" pitchFamily="34" charset="0"/>
                  <a:sym typeface="Wingdings" pitchFamily="2" charset="2"/>
                </a:rPr>
                <a:t> Mais réaction </a:t>
              </a:r>
              <a:r>
                <a:rPr lang="fr-FR" sz="2000" b="1" dirty="0">
                  <a:solidFill>
                    <a:srgbClr val="FF0000"/>
                  </a:solidFill>
                  <a:latin typeface="Arial" pitchFamily="34" charset="0"/>
                  <a:cs typeface="Arial" pitchFamily="34" charset="0"/>
                  <a:sym typeface="Wingdings" pitchFamily="2" charset="2"/>
                </a:rPr>
                <a:t>LENTE</a:t>
              </a:r>
              <a:endParaRPr lang="fr-FR" sz="2000" dirty="0">
                <a:solidFill>
                  <a:srgbClr val="FF0000"/>
                </a:solidFill>
              </a:endParaRPr>
            </a:p>
          </p:txBody>
        </p:sp>
        <p:sp>
          <p:nvSpPr>
            <p:cNvPr id="16" name="Rectangle 15"/>
            <p:cNvSpPr/>
            <p:nvPr/>
          </p:nvSpPr>
          <p:spPr>
            <a:xfrm>
              <a:off x="5796136" y="3717032"/>
              <a:ext cx="2578335" cy="400110"/>
            </a:xfrm>
            <a:prstGeom prst="rect">
              <a:avLst/>
            </a:prstGeom>
            <a:solidFill>
              <a:srgbClr val="FFFF00"/>
            </a:solidFill>
          </p:spPr>
          <p:txBody>
            <a:bodyPr wrap="none">
              <a:spAutoFit/>
            </a:bodyPr>
            <a:lstStyle/>
            <a:p>
              <a:r>
                <a:rPr lang="fr-FR" sz="2000" b="1" dirty="0">
                  <a:latin typeface="Arial" pitchFamily="34" charset="0"/>
                  <a:cs typeface="Arial" pitchFamily="34" charset="0"/>
                  <a:sym typeface="Wingdings" pitchFamily="2" charset="2"/>
                </a:rPr>
                <a:t> r</a:t>
              </a:r>
              <a:r>
                <a:rPr lang="fr-FR" sz="2000" b="1" dirty="0">
                  <a:latin typeface="Arial" pitchFamily="34" charset="0"/>
                  <a:cs typeface="Arial" pitchFamily="34" charset="0"/>
                </a:rPr>
                <a:t>éaction </a:t>
              </a:r>
              <a:r>
                <a:rPr lang="fr-FR" sz="2000" b="1" dirty="0">
                  <a:solidFill>
                    <a:srgbClr val="FF0000"/>
                  </a:solidFill>
                  <a:latin typeface="Arial" pitchFamily="34" charset="0"/>
                  <a:cs typeface="Arial" pitchFamily="34" charset="0"/>
                </a:rPr>
                <a:t>TOTALE</a:t>
              </a:r>
              <a:endParaRPr lang="fr-FR" sz="2000" dirty="0">
                <a:solidFill>
                  <a:srgbClr val="FF0000"/>
                </a:solidFill>
              </a:endParaRPr>
            </a:p>
          </p:txBody>
        </p:sp>
      </p:grpSp>
      <p:grpSp>
        <p:nvGrpSpPr>
          <p:cNvPr id="27" name="Groupe 26"/>
          <p:cNvGrpSpPr/>
          <p:nvPr/>
        </p:nvGrpSpPr>
        <p:grpSpPr>
          <a:xfrm>
            <a:off x="0" y="4797152"/>
            <a:ext cx="9036496" cy="1800200"/>
            <a:chOff x="0" y="4797152"/>
            <a:chExt cx="9036496" cy="1800200"/>
          </a:xfrm>
        </p:grpSpPr>
        <p:sp>
          <p:nvSpPr>
            <p:cNvPr id="26" name="Rectangle à coins arrondis 25"/>
            <p:cNvSpPr/>
            <p:nvPr/>
          </p:nvSpPr>
          <p:spPr>
            <a:xfrm>
              <a:off x="179512" y="4797152"/>
              <a:ext cx="8856984" cy="1800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p:cNvCxnSpPr/>
            <p:nvPr/>
          </p:nvCxnSpPr>
          <p:spPr>
            <a:xfrm flipV="1">
              <a:off x="1115616" y="5157192"/>
              <a:ext cx="0" cy="136815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8" name="ZoneTexte 17"/>
            <p:cNvSpPr txBox="1"/>
            <p:nvPr/>
          </p:nvSpPr>
          <p:spPr>
            <a:xfrm>
              <a:off x="971600" y="4797152"/>
              <a:ext cx="458780" cy="400110"/>
            </a:xfrm>
            <a:prstGeom prst="rect">
              <a:avLst/>
            </a:prstGeom>
            <a:noFill/>
          </p:spPr>
          <p:txBody>
            <a:bodyPr wrap="none" rtlCol="0">
              <a:spAutoFit/>
            </a:bodyPr>
            <a:lstStyle/>
            <a:p>
              <a:r>
                <a:rPr lang="fr-FR" sz="2000" b="1" dirty="0">
                  <a:latin typeface="Arial" pitchFamily="34" charset="0"/>
                  <a:cs typeface="Arial" pitchFamily="34" charset="0"/>
                </a:rPr>
                <a:t>E°</a:t>
              </a:r>
            </a:p>
          </p:txBody>
        </p:sp>
        <p:sp>
          <p:nvSpPr>
            <p:cNvPr id="19" name="ZoneTexte 18"/>
            <p:cNvSpPr txBox="1"/>
            <p:nvPr/>
          </p:nvSpPr>
          <p:spPr>
            <a:xfrm>
              <a:off x="0" y="5373216"/>
              <a:ext cx="3214341" cy="1015663"/>
            </a:xfrm>
            <a:prstGeom prst="rect">
              <a:avLst/>
            </a:prstGeom>
            <a:noFill/>
          </p:spPr>
          <p:txBody>
            <a:bodyPr wrap="none" rtlCol="0">
              <a:spAutoFit/>
            </a:bodyPr>
            <a:lstStyle/>
            <a:p>
              <a:r>
                <a:rPr lang="fr-FR" sz="2000" b="1" dirty="0">
                  <a:latin typeface="Arial" pitchFamily="34" charset="0"/>
                  <a:cs typeface="Arial" pitchFamily="34" charset="0"/>
                </a:rPr>
                <a:t>        </a:t>
              </a:r>
              <a:r>
                <a:rPr lang="fr-FR" sz="2000" b="1" dirty="0">
                  <a:solidFill>
                    <a:srgbClr val="FF0000"/>
                  </a:solidFill>
                  <a:latin typeface="Arial" pitchFamily="34" charset="0"/>
                  <a:cs typeface="Arial" pitchFamily="34" charset="0"/>
                </a:rPr>
                <a:t>I</a:t>
              </a:r>
              <a:r>
                <a:rPr lang="fr-FR" sz="2000" b="1" baseline="-25000" dirty="0">
                  <a:solidFill>
                    <a:srgbClr val="FF0000"/>
                  </a:solidFill>
                  <a:latin typeface="Arial" pitchFamily="34" charset="0"/>
                  <a:cs typeface="Arial" pitchFamily="34" charset="0"/>
                </a:rPr>
                <a:t>2</a:t>
              </a:r>
              <a:r>
                <a:rPr lang="fr-FR" sz="2000" b="1" dirty="0">
                  <a:latin typeface="Arial" pitchFamily="34" charset="0"/>
                  <a:cs typeface="Arial" pitchFamily="34" charset="0"/>
                </a:rPr>
                <a:t>       I</a:t>
              </a:r>
              <a:r>
                <a:rPr lang="fr-FR" sz="2000" b="1" baseline="30000" dirty="0">
                  <a:latin typeface="Arial" pitchFamily="34" charset="0"/>
                  <a:cs typeface="Arial" pitchFamily="34" charset="0"/>
                </a:rPr>
                <a:t> – </a:t>
              </a:r>
              <a:r>
                <a:rPr lang="fr-FR" sz="2000" b="1" dirty="0">
                  <a:latin typeface="Arial" pitchFamily="34" charset="0"/>
                  <a:cs typeface="Arial" pitchFamily="34" charset="0"/>
                </a:rPr>
                <a:t>         (0,62 V)</a:t>
              </a:r>
            </a:p>
            <a:p>
              <a:endParaRPr lang="fr-FR" sz="2000" b="1" dirty="0">
                <a:latin typeface="Arial" pitchFamily="34" charset="0"/>
                <a:cs typeface="Arial" pitchFamily="34" charset="0"/>
              </a:endParaRPr>
            </a:p>
            <a:p>
              <a:r>
                <a:rPr lang="fr-FR" sz="2000" b="1" dirty="0">
                  <a:latin typeface="Arial" pitchFamily="34" charset="0"/>
                  <a:cs typeface="Arial" pitchFamily="34" charset="0"/>
                </a:rPr>
                <a:t>  S</a:t>
              </a:r>
              <a:r>
                <a:rPr lang="fr-FR" sz="2000" b="1" baseline="-25000" dirty="0">
                  <a:latin typeface="Arial" pitchFamily="34" charset="0"/>
                  <a:cs typeface="Arial" pitchFamily="34" charset="0"/>
                </a:rPr>
                <a:t>4</a:t>
              </a:r>
              <a:r>
                <a:rPr lang="fr-FR" sz="2000" b="1" dirty="0">
                  <a:latin typeface="Arial" pitchFamily="34" charset="0"/>
                  <a:cs typeface="Arial" pitchFamily="34" charset="0"/>
                </a:rPr>
                <a:t>O</a:t>
              </a:r>
              <a:r>
                <a:rPr lang="fr-FR" sz="2000" b="1" baseline="-25000" dirty="0">
                  <a:latin typeface="Arial" pitchFamily="34" charset="0"/>
                  <a:cs typeface="Arial" pitchFamily="34" charset="0"/>
                </a:rPr>
                <a:t>6 </a:t>
              </a:r>
              <a:r>
                <a:rPr lang="fr-FR" sz="2000" b="1" baseline="30000" dirty="0">
                  <a:latin typeface="Arial" pitchFamily="34" charset="0"/>
                  <a:cs typeface="Arial" pitchFamily="34" charset="0"/>
                </a:rPr>
                <a:t>2 –</a:t>
              </a:r>
              <a:r>
                <a:rPr lang="fr-FR" sz="2000" b="1" dirty="0">
                  <a:latin typeface="Arial" pitchFamily="34" charset="0"/>
                  <a:cs typeface="Arial" pitchFamily="34" charset="0"/>
                </a:rPr>
                <a:t>   </a:t>
              </a:r>
              <a:r>
                <a:rPr lang="fr-FR" sz="2000" b="1" dirty="0">
                  <a:solidFill>
                    <a:srgbClr val="FF0000"/>
                  </a:solidFill>
                  <a:latin typeface="Arial" pitchFamily="34" charset="0"/>
                  <a:cs typeface="Arial" pitchFamily="34" charset="0"/>
                </a:rPr>
                <a:t>S</a:t>
              </a:r>
              <a:r>
                <a:rPr lang="fr-FR" sz="2000" b="1" baseline="-25000" dirty="0">
                  <a:solidFill>
                    <a:srgbClr val="FF0000"/>
                  </a:solidFill>
                  <a:latin typeface="Arial" pitchFamily="34" charset="0"/>
                  <a:cs typeface="Arial" pitchFamily="34" charset="0"/>
                </a:rPr>
                <a:t>2</a:t>
              </a:r>
              <a:r>
                <a:rPr lang="fr-FR" sz="2000" b="1" dirty="0">
                  <a:solidFill>
                    <a:srgbClr val="FF0000"/>
                  </a:solidFill>
                  <a:latin typeface="Arial" pitchFamily="34" charset="0"/>
                  <a:cs typeface="Arial" pitchFamily="34" charset="0"/>
                </a:rPr>
                <a:t>O</a:t>
              </a:r>
              <a:r>
                <a:rPr lang="fr-FR" sz="2000" b="1" baseline="-25000" dirty="0">
                  <a:solidFill>
                    <a:srgbClr val="FF0000"/>
                  </a:solidFill>
                  <a:latin typeface="Arial" pitchFamily="34" charset="0"/>
                  <a:cs typeface="Arial" pitchFamily="34" charset="0"/>
                </a:rPr>
                <a:t>3 </a:t>
              </a:r>
              <a:r>
                <a:rPr lang="fr-FR" sz="2000" b="1" baseline="30000" dirty="0">
                  <a:solidFill>
                    <a:srgbClr val="FF0000"/>
                  </a:solidFill>
                  <a:latin typeface="Arial" pitchFamily="34" charset="0"/>
                  <a:cs typeface="Arial" pitchFamily="34" charset="0"/>
                </a:rPr>
                <a:t>2 –</a:t>
              </a:r>
              <a:r>
                <a:rPr lang="fr-FR" sz="2000" b="1" dirty="0">
                  <a:solidFill>
                    <a:srgbClr val="FF0000"/>
                  </a:solidFill>
                  <a:latin typeface="Arial" pitchFamily="34" charset="0"/>
                  <a:cs typeface="Arial" pitchFamily="34" charset="0"/>
                </a:rPr>
                <a:t> </a:t>
              </a:r>
              <a:r>
                <a:rPr lang="fr-FR" sz="2000" b="1" dirty="0">
                  <a:latin typeface="Arial" pitchFamily="34" charset="0"/>
                  <a:cs typeface="Arial" pitchFamily="34" charset="0"/>
                </a:rPr>
                <a:t>(0,08 V)</a:t>
              </a:r>
              <a:endParaRPr lang="fr-FR" sz="2000" b="1" baseline="-25000" dirty="0">
                <a:latin typeface="Arial" pitchFamily="34" charset="0"/>
                <a:cs typeface="Arial" pitchFamily="34" charset="0"/>
              </a:endParaRPr>
            </a:p>
          </p:txBody>
        </p:sp>
        <p:sp>
          <p:nvSpPr>
            <p:cNvPr id="20" name="Rectangle 19"/>
            <p:cNvSpPr/>
            <p:nvPr/>
          </p:nvSpPr>
          <p:spPr>
            <a:xfrm>
              <a:off x="4067944" y="5013176"/>
              <a:ext cx="4464684" cy="461665"/>
            </a:xfrm>
            <a:prstGeom prst="rect">
              <a:avLst/>
            </a:prstGeom>
            <a:solidFill>
              <a:schemeClr val="accent1">
                <a:lumMod val="20000"/>
                <a:lumOff val="80000"/>
              </a:schemeClr>
            </a:solidFill>
          </p:spPr>
          <p:txBody>
            <a:bodyPr wrap="none">
              <a:spAutoFit/>
            </a:bodyPr>
            <a:lstStyle/>
            <a:p>
              <a:r>
                <a:rPr lang="fr-FR" sz="2400" b="1" dirty="0">
                  <a:latin typeface="Arial" pitchFamily="34" charset="0"/>
                  <a:cs typeface="Arial" pitchFamily="34" charset="0"/>
                </a:rPr>
                <a:t>I</a:t>
              </a:r>
              <a:r>
                <a:rPr lang="fr-FR" sz="2400" b="1" baseline="-25000" dirty="0">
                  <a:latin typeface="Arial" pitchFamily="34" charset="0"/>
                  <a:cs typeface="Arial" pitchFamily="34" charset="0"/>
                </a:rPr>
                <a:t>2</a:t>
              </a:r>
              <a:r>
                <a:rPr lang="fr-FR" sz="2400" b="1" dirty="0">
                  <a:latin typeface="Arial" pitchFamily="34" charset="0"/>
                  <a:cs typeface="Arial" pitchFamily="34" charset="0"/>
                </a:rPr>
                <a:t> + 2 S</a:t>
              </a:r>
              <a:r>
                <a:rPr lang="fr-FR" sz="2400" b="1" baseline="-25000" dirty="0">
                  <a:latin typeface="Arial" pitchFamily="34" charset="0"/>
                  <a:cs typeface="Arial" pitchFamily="34" charset="0"/>
                </a:rPr>
                <a:t>2</a:t>
              </a:r>
              <a:r>
                <a:rPr lang="fr-FR" sz="2400" b="1" dirty="0">
                  <a:latin typeface="Arial" pitchFamily="34" charset="0"/>
                  <a:cs typeface="Arial" pitchFamily="34" charset="0"/>
                </a:rPr>
                <a:t>O</a:t>
              </a:r>
              <a:r>
                <a:rPr lang="fr-FR" sz="2400" b="1" baseline="-25000" dirty="0">
                  <a:latin typeface="Arial" pitchFamily="34" charset="0"/>
                  <a:cs typeface="Arial" pitchFamily="34" charset="0"/>
                </a:rPr>
                <a:t>3 </a:t>
              </a:r>
              <a:r>
                <a:rPr lang="fr-FR" sz="2400" b="1" baseline="30000" dirty="0">
                  <a:latin typeface="Arial" pitchFamily="34" charset="0"/>
                  <a:cs typeface="Arial" pitchFamily="34" charset="0"/>
                </a:rPr>
                <a:t>2 –</a:t>
              </a:r>
              <a:r>
                <a:rPr lang="fr-FR" sz="2400" b="1" dirty="0">
                  <a:latin typeface="Arial" pitchFamily="34" charset="0"/>
                  <a:cs typeface="Arial" pitchFamily="34" charset="0"/>
                </a:rPr>
                <a:t> </a:t>
              </a:r>
              <a:r>
                <a:rPr lang="fr-FR" sz="2400" b="1" dirty="0">
                  <a:latin typeface="Arial" pitchFamily="34" charset="0"/>
                  <a:cs typeface="Arial" pitchFamily="34" charset="0"/>
                  <a:sym typeface="Wingdings" pitchFamily="2" charset="2"/>
                </a:rPr>
                <a:t> 2 I</a:t>
              </a:r>
              <a:r>
                <a:rPr lang="fr-FR" sz="2400" b="1" baseline="30000" dirty="0">
                  <a:latin typeface="Arial" pitchFamily="34" charset="0"/>
                  <a:cs typeface="Arial" pitchFamily="34" charset="0"/>
                  <a:sym typeface="Wingdings" pitchFamily="2" charset="2"/>
                </a:rPr>
                <a:t> –</a:t>
              </a:r>
              <a:r>
                <a:rPr lang="fr-FR" sz="2400" b="1" dirty="0">
                  <a:latin typeface="Arial" pitchFamily="34" charset="0"/>
                  <a:cs typeface="Arial" pitchFamily="34" charset="0"/>
                  <a:sym typeface="Wingdings" pitchFamily="2" charset="2"/>
                </a:rPr>
                <a:t> + S</a:t>
              </a:r>
              <a:r>
                <a:rPr lang="fr-FR" sz="2400" b="1" baseline="-25000" dirty="0">
                  <a:latin typeface="Arial" pitchFamily="34" charset="0"/>
                  <a:cs typeface="Arial" pitchFamily="34" charset="0"/>
                  <a:sym typeface="Wingdings" pitchFamily="2" charset="2"/>
                </a:rPr>
                <a:t>4</a:t>
              </a:r>
              <a:r>
                <a:rPr lang="fr-FR" sz="2400" b="1" dirty="0">
                  <a:latin typeface="Arial" pitchFamily="34" charset="0"/>
                  <a:cs typeface="Arial" pitchFamily="34" charset="0"/>
                  <a:sym typeface="Wingdings" pitchFamily="2" charset="2"/>
                </a:rPr>
                <a:t>O</a:t>
              </a:r>
              <a:r>
                <a:rPr lang="fr-FR" sz="2400" b="1" baseline="-25000" dirty="0">
                  <a:latin typeface="Arial" pitchFamily="34" charset="0"/>
                  <a:cs typeface="Arial" pitchFamily="34" charset="0"/>
                  <a:sym typeface="Wingdings" pitchFamily="2" charset="2"/>
                </a:rPr>
                <a:t>6</a:t>
              </a:r>
              <a:r>
                <a:rPr lang="fr-FR" sz="2400" b="1" dirty="0">
                  <a:latin typeface="Arial" pitchFamily="34" charset="0"/>
                  <a:cs typeface="Arial" pitchFamily="34" charset="0"/>
                  <a:sym typeface="Wingdings" pitchFamily="2" charset="2"/>
                </a:rPr>
                <a:t> </a:t>
              </a:r>
              <a:r>
                <a:rPr lang="fr-FR" sz="2400" b="1" baseline="30000" dirty="0">
                  <a:latin typeface="Arial" pitchFamily="34" charset="0"/>
                  <a:cs typeface="Arial" pitchFamily="34" charset="0"/>
                  <a:sym typeface="Wingdings" pitchFamily="2" charset="2"/>
                </a:rPr>
                <a:t>2 –</a:t>
              </a:r>
              <a:r>
                <a:rPr lang="fr-FR" sz="2400" b="1" dirty="0">
                  <a:latin typeface="Arial" pitchFamily="34" charset="0"/>
                  <a:cs typeface="Arial" pitchFamily="34" charset="0"/>
                </a:rPr>
                <a:t> </a:t>
              </a:r>
              <a:endParaRPr lang="fr-FR" sz="2400" dirty="0"/>
            </a:p>
          </p:txBody>
        </p:sp>
        <p:sp>
          <p:nvSpPr>
            <p:cNvPr id="21" name="Rectangle 20"/>
            <p:cNvSpPr/>
            <p:nvPr/>
          </p:nvSpPr>
          <p:spPr>
            <a:xfrm>
              <a:off x="4499992" y="5661248"/>
              <a:ext cx="1285929" cy="400110"/>
            </a:xfrm>
            <a:prstGeom prst="rect">
              <a:avLst/>
            </a:prstGeom>
          </p:spPr>
          <p:txBody>
            <a:bodyPr wrap="none">
              <a:spAutoFit/>
            </a:bodyPr>
            <a:lstStyle/>
            <a:p>
              <a:r>
                <a:rPr lang="fr-FR" sz="2000" b="1" dirty="0">
                  <a:latin typeface="Arial" pitchFamily="34" charset="0"/>
                  <a:cs typeface="Arial" pitchFamily="34" charset="0"/>
                </a:rPr>
                <a:t>K° = 10</a:t>
              </a:r>
              <a:r>
                <a:rPr lang="fr-FR" sz="2000" b="1" baseline="30000" dirty="0">
                  <a:latin typeface="Arial" pitchFamily="34" charset="0"/>
                  <a:cs typeface="Arial" pitchFamily="34" charset="0"/>
                </a:rPr>
                <a:t> 18</a:t>
              </a:r>
              <a:endParaRPr lang="fr-FR" sz="2000" dirty="0"/>
            </a:p>
          </p:txBody>
        </p:sp>
        <p:sp>
          <p:nvSpPr>
            <p:cNvPr id="22" name="Rectangle 21"/>
            <p:cNvSpPr/>
            <p:nvPr/>
          </p:nvSpPr>
          <p:spPr>
            <a:xfrm>
              <a:off x="5796136" y="6021288"/>
              <a:ext cx="3185487" cy="400110"/>
            </a:xfrm>
            <a:prstGeom prst="rect">
              <a:avLst/>
            </a:prstGeom>
            <a:solidFill>
              <a:srgbClr val="FFFF00"/>
            </a:solidFill>
          </p:spPr>
          <p:txBody>
            <a:bodyPr wrap="none">
              <a:spAutoFit/>
            </a:bodyPr>
            <a:lstStyle/>
            <a:p>
              <a:r>
                <a:rPr lang="fr-FR" sz="2000" b="1" dirty="0">
                  <a:latin typeface="Arial" pitchFamily="34" charset="0"/>
                  <a:cs typeface="Arial" pitchFamily="34" charset="0"/>
                  <a:sym typeface="Wingdings" pitchFamily="2" charset="2"/>
                </a:rPr>
                <a:t> Mais réaction </a:t>
              </a:r>
              <a:r>
                <a:rPr lang="fr-FR" sz="2000" b="1" dirty="0">
                  <a:solidFill>
                    <a:srgbClr val="FF0000"/>
                  </a:solidFill>
                  <a:latin typeface="Arial" pitchFamily="34" charset="0"/>
                  <a:cs typeface="Arial" pitchFamily="34" charset="0"/>
                  <a:sym typeface="Wingdings" pitchFamily="2" charset="2"/>
                </a:rPr>
                <a:t>RAPIDE</a:t>
              </a:r>
              <a:endParaRPr lang="fr-FR" sz="2000" dirty="0">
                <a:solidFill>
                  <a:srgbClr val="FF0000"/>
                </a:solidFill>
              </a:endParaRPr>
            </a:p>
          </p:txBody>
        </p:sp>
        <p:sp>
          <p:nvSpPr>
            <p:cNvPr id="23" name="Rectangle 22"/>
            <p:cNvSpPr/>
            <p:nvPr/>
          </p:nvSpPr>
          <p:spPr>
            <a:xfrm>
              <a:off x="5796136" y="5661248"/>
              <a:ext cx="2578335" cy="400110"/>
            </a:xfrm>
            <a:prstGeom prst="rect">
              <a:avLst/>
            </a:prstGeom>
            <a:solidFill>
              <a:srgbClr val="FFFF00"/>
            </a:solidFill>
          </p:spPr>
          <p:txBody>
            <a:bodyPr wrap="none">
              <a:spAutoFit/>
            </a:bodyPr>
            <a:lstStyle/>
            <a:p>
              <a:r>
                <a:rPr lang="fr-FR" sz="2000" b="1" dirty="0">
                  <a:latin typeface="Arial" pitchFamily="34" charset="0"/>
                  <a:cs typeface="Arial" pitchFamily="34" charset="0"/>
                  <a:sym typeface="Wingdings" pitchFamily="2" charset="2"/>
                </a:rPr>
                <a:t> r</a:t>
              </a:r>
              <a:r>
                <a:rPr lang="fr-FR" sz="2000" b="1" dirty="0">
                  <a:latin typeface="Arial" pitchFamily="34" charset="0"/>
                  <a:cs typeface="Arial" pitchFamily="34" charset="0"/>
                </a:rPr>
                <a:t>éaction </a:t>
              </a:r>
              <a:r>
                <a:rPr lang="fr-FR" sz="2000" b="1" dirty="0">
                  <a:solidFill>
                    <a:srgbClr val="FF0000"/>
                  </a:solidFill>
                  <a:latin typeface="Arial" pitchFamily="34" charset="0"/>
                  <a:cs typeface="Arial" pitchFamily="34" charset="0"/>
                </a:rPr>
                <a:t>TOTALE</a:t>
              </a:r>
              <a:endParaRPr lang="fr-FR" sz="20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Right)">
                                      <p:cBhvr>
                                        <p:cTn id="24" dur="2000"/>
                                        <p:tgtEl>
                                          <p:spTgt spid="25"/>
                                        </p:tgtEl>
                                      </p:cBhvr>
                                    </p:animEffect>
                                  </p:childTnLst>
                                </p:cTn>
                              </p:par>
                            </p:childTnLst>
                          </p:cTn>
                        </p:par>
                        <p:par>
                          <p:cTn id="25" fill="hold">
                            <p:stCondLst>
                              <p:cond delay="4000"/>
                            </p:stCondLst>
                            <p:childTnLst>
                              <p:par>
                                <p:cTn id="26" presetID="18" presetClass="entr" presetSubtype="6"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strips(downRight)">
                                      <p:cBhvr>
                                        <p:cTn id="2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29"/>
          <p:cNvSpPr txBox="1">
            <a:spLocks noChangeArrowheads="1"/>
          </p:cNvSpPr>
          <p:nvPr/>
        </p:nvSpPr>
        <p:spPr bwMode="auto">
          <a:xfrm>
            <a:off x="107950" y="348883"/>
            <a:ext cx="8928100" cy="2308225"/>
          </a:xfrm>
          <a:prstGeom prst="rect">
            <a:avLst/>
          </a:prstGeom>
          <a:noFill/>
          <a:ln w="19050">
            <a:solidFill>
              <a:schemeClr val="tx1"/>
            </a:solidFill>
            <a:miter lim="800000"/>
            <a:headEnd/>
            <a:tailEnd/>
          </a:ln>
        </p:spPr>
        <p:txBody>
          <a:bodyPr>
            <a:spAutoFit/>
          </a:bodyPr>
          <a:lstStyle/>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p:txBody>
      </p:sp>
      <p:sp>
        <p:nvSpPr>
          <p:cNvPr id="3" name="Rectangle 4"/>
          <p:cNvSpPr>
            <a:spLocks noChangeArrowheads="1"/>
          </p:cNvSpPr>
          <p:nvPr/>
        </p:nvSpPr>
        <p:spPr bwMode="auto">
          <a:xfrm>
            <a:off x="0" y="-27384"/>
            <a:ext cx="3714478"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a/ </a:t>
            </a:r>
            <a:r>
              <a:rPr lang="fr-FR" sz="2000" b="1" u="sng" dirty="0">
                <a:latin typeface="Bookman Old Style" pitchFamily="18" charset="0"/>
                <a:ea typeface="Calibri" pitchFamily="34" charset="0"/>
                <a:cs typeface="Times New Roman" pitchFamily="18" charset="0"/>
              </a:rPr>
              <a:t>Méthode différentielle :</a:t>
            </a:r>
            <a:endParaRPr lang="fr-FR" sz="3200" dirty="0">
              <a:latin typeface="Bookman Old Style" pitchFamily="18" charset="0"/>
              <a:ea typeface="Calibri" pitchFamily="34" charset="0"/>
              <a:cs typeface="Times New Roman" pitchFamily="18" charset="0"/>
            </a:endParaRPr>
          </a:p>
        </p:txBody>
      </p:sp>
      <p:cxnSp>
        <p:nvCxnSpPr>
          <p:cNvPr id="4" name="AutoShape 5"/>
          <p:cNvCxnSpPr>
            <a:cxnSpLocks noChangeShapeType="1"/>
          </p:cNvCxnSpPr>
          <p:nvPr/>
        </p:nvCxnSpPr>
        <p:spPr bwMode="auto">
          <a:xfrm>
            <a:off x="6948488" y="2241183"/>
            <a:ext cx="1958975" cy="0"/>
          </a:xfrm>
          <a:prstGeom prst="straightConnector1">
            <a:avLst/>
          </a:prstGeom>
          <a:noFill/>
          <a:ln w="28575">
            <a:solidFill>
              <a:srgbClr val="000000"/>
            </a:solidFill>
            <a:round/>
            <a:headEnd/>
            <a:tailEnd type="triangle" w="med" len="med"/>
          </a:ln>
        </p:spPr>
      </p:cxnSp>
      <p:sp>
        <p:nvSpPr>
          <p:cNvPr id="5" name="Text Box 6"/>
          <p:cNvSpPr txBox="1">
            <a:spLocks noChangeArrowheads="1"/>
          </p:cNvSpPr>
          <p:nvPr/>
        </p:nvSpPr>
        <p:spPr bwMode="auto">
          <a:xfrm>
            <a:off x="8100392" y="2220546"/>
            <a:ext cx="853108" cy="292893"/>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ln[A]</a:t>
            </a:r>
          </a:p>
        </p:txBody>
      </p:sp>
      <p:sp>
        <p:nvSpPr>
          <p:cNvPr id="6" name="Text Box 7"/>
          <p:cNvSpPr txBox="1">
            <a:spLocks noChangeArrowheads="1"/>
          </p:cNvSpPr>
          <p:nvPr/>
        </p:nvSpPr>
        <p:spPr bwMode="auto">
          <a:xfrm>
            <a:off x="7092950" y="296496"/>
            <a:ext cx="792163" cy="300037"/>
          </a:xfrm>
          <a:prstGeom prst="rect">
            <a:avLst/>
          </a:prstGeom>
          <a:noFill/>
          <a:ln w="9525">
            <a:noFill/>
            <a:miter lim="800000"/>
            <a:headEnd/>
            <a:tailEnd/>
          </a:ln>
        </p:spPr>
        <p:txBody>
          <a:bodyPr/>
          <a:lstStyle/>
          <a:p>
            <a:r>
              <a:rPr lang="fr-FR" sz="2400" b="1" dirty="0"/>
              <a:t>ln(v)</a:t>
            </a:r>
          </a:p>
        </p:txBody>
      </p:sp>
      <p:sp>
        <p:nvSpPr>
          <p:cNvPr id="7" name="Rectangle 8"/>
          <p:cNvSpPr>
            <a:spLocks noChangeArrowheads="1"/>
          </p:cNvSpPr>
          <p:nvPr/>
        </p:nvSpPr>
        <p:spPr bwMode="auto">
          <a:xfrm>
            <a:off x="2738438" y="469682"/>
            <a:ext cx="3129706" cy="461665"/>
          </a:xfrm>
          <a:prstGeom prst="rect">
            <a:avLst/>
          </a:prstGeom>
          <a:noFill/>
          <a:ln w="28575">
            <a:solidFill>
              <a:srgbClr val="FF0000"/>
            </a:solidFill>
            <a:miter lim="800000"/>
            <a:headEnd/>
            <a:tailEnd/>
          </a:ln>
        </p:spPr>
        <p:txBody>
          <a:bodyPr wrap="square" anchor="ctr">
            <a:spAutoFit/>
          </a:bodyPr>
          <a:lstStyle/>
          <a:p>
            <a:r>
              <a:rPr lang="en-US" sz="2400" b="1" dirty="0" err="1">
                <a:sym typeface="Symbol" pitchFamily="18" charset="2"/>
              </a:rPr>
              <a:t>ln</a:t>
            </a:r>
            <a:r>
              <a:rPr lang="en-US" sz="2400" b="1" dirty="0">
                <a:sym typeface="Symbol" pitchFamily="18" charset="2"/>
              </a:rPr>
              <a:t>(v) = </a:t>
            </a:r>
            <a:r>
              <a:rPr lang="en-US" sz="2400" b="1" dirty="0" err="1">
                <a:sym typeface="Symbol" pitchFamily="18" charset="2"/>
              </a:rPr>
              <a:t>ln</a:t>
            </a:r>
            <a:r>
              <a:rPr lang="en-US" sz="2400" b="1" dirty="0">
                <a:sym typeface="Symbol" pitchFamily="18" charset="2"/>
              </a:rPr>
              <a:t>(k) + </a:t>
            </a:r>
            <a:r>
              <a:rPr lang="en-US" sz="2400" b="1" dirty="0">
                <a:latin typeface="Symbol" pitchFamily="18" charset="2"/>
                <a:sym typeface="Symbol" pitchFamily="18" charset="2"/>
              </a:rPr>
              <a:t>a</a:t>
            </a:r>
            <a:r>
              <a:rPr lang="en-US" sz="2400" b="1" dirty="0">
                <a:sym typeface="Symbol" pitchFamily="18" charset="2"/>
              </a:rPr>
              <a:t> × </a:t>
            </a:r>
            <a:r>
              <a:rPr lang="en-US" sz="2400" b="1" dirty="0" err="1">
                <a:sym typeface="Symbol" pitchFamily="18" charset="2"/>
              </a:rPr>
              <a:t>ln</a:t>
            </a:r>
            <a:r>
              <a:rPr lang="en-US" sz="2400" b="1" dirty="0">
                <a:sym typeface="Symbol" pitchFamily="18" charset="2"/>
              </a:rPr>
              <a:t>[A]</a:t>
            </a:r>
            <a:endParaRPr lang="fr-FR" sz="1100" b="1" dirty="0">
              <a:latin typeface="Calibri" pitchFamily="34" charset="0"/>
              <a:ea typeface="Calibri" pitchFamily="34" charset="0"/>
              <a:cs typeface="TimesNewRomanPSMT" charset="0"/>
              <a:sym typeface="Symbol" pitchFamily="18" charset="2"/>
            </a:endParaRPr>
          </a:p>
        </p:txBody>
      </p:sp>
      <p:cxnSp>
        <p:nvCxnSpPr>
          <p:cNvPr id="8" name="AutoShape 5"/>
          <p:cNvCxnSpPr>
            <a:cxnSpLocks noChangeShapeType="1"/>
          </p:cNvCxnSpPr>
          <p:nvPr/>
        </p:nvCxnSpPr>
        <p:spPr bwMode="auto">
          <a:xfrm flipH="1" flipV="1">
            <a:off x="7092950" y="512396"/>
            <a:ext cx="44450" cy="1871662"/>
          </a:xfrm>
          <a:prstGeom prst="straightConnector1">
            <a:avLst/>
          </a:prstGeom>
          <a:noFill/>
          <a:ln w="28575">
            <a:solidFill>
              <a:srgbClr val="000000"/>
            </a:solidFill>
            <a:round/>
            <a:headEnd/>
            <a:tailEnd type="triangle" w="med" len="med"/>
          </a:ln>
        </p:spPr>
      </p:cxnSp>
      <p:pic>
        <p:nvPicPr>
          <p:cNvPr id="9" name="Picture 12"/>
          <p:cNvPicPr>
            <a:picLocks noChangeAspect="1" noChangeArrowheads="1"/>
          </p:cNvPicPr>
          <p:nvPr/>
        </p:nvPicPr>
        <p:blipFill>
          <a:blip r:embed="rId2" cstate="print"/>
          <a:srcRect/>
          <a:stretch>
            <a:fillRect/>
          </a:stretch>
        </p:blipFill>
        <p:spPr bwMode="auto">
          <a:xfrm>
            <a:off x="2195513" y="564783"/>
            <a:ext cx="466725" cy="295275"/>
          </a:xfrm>
          <a:prstGeom prst="rect">
            <a:avLst/>
          </a:prstGeom>
          <a:noFill/>
          <a:ln w="9525">
            <a:noFill/>
            <a:miter lim="800000"/>
            <a:headEnd/>
            <a:tailEnd/>
          </a:ln>
        </p:spPr>
      </p:pic>
      <p:cxnSp>
        <p:nvCxnSpPr>
          <p:cNvPr id="10" name="Connecteur droit 9"/>
          <p:cNvCxnSpPr/>
          <p:nvPr/>
        </p:nvCxnSpPr>
        <p:spPr>
          <a:xfrm>
            <a:off x="7691438" y="1433146"/>
            <a:ext cx="10795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Forme libre 10"/>
          <p:cNvSpPr/>
          <p:nvPr/>
        </p:nvSpPr>
        <p:spPr>
          <a:xfrm>
            <a:off x="7677150" y="1160096"/>
            <a:ext cx="639763" cy="288925"/>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2" name="Connecteur droit 11"/>
          <p:cNvCxnSpPr/>
          <p:nvPr/>
        </p:nvCxnSpPr>
        <p:spPr>
          <a:xfrm flipH="1">
            <a:off x="6804025" y="872758"/>
            <a:ext cx="1965325" cy="1008063"/>
          </a:xfrm>
          <a:prstGeom prst="line">
            <a:avLst/>
          </a:prstGeom>
          <a:ln w="38100">
            <a:solidFill>
              <a:srgbClr val="00863D"/>
            </a:solidFill>
          </a:ln>
        </p:spPr>
        <p:style>
          <a:lnRef idx="1">
            <a:schemeClr val="accent1"/>
          </a:lnRef>
          <a:fillRef idx="0">
            <a:schemeClr val="accent1"/>
          </a:fillRef>
          <a:effectRef idx="0">
            <a:schemeClr val="accent1"/>
          </a:effectRef>
          <a:fontRef idx="minor">
            <a:schemeClr val="tx1"/>
          </a:fontRef>
        </p:style>
      </p:cxnSp>
      <p:sp>
        <p:nvSpPr>
          <p:cNvPr id="13" name="Rectangle 37"/>
          <p:cNvSpPr>
            <a:spLocks noChangeArrowheads="1"/>
          </p:cNvSpPr>
          <p:nvPr/>
        </p:nvSpPr>
        <p:spPr bwMode="auto">
          <a:xfrm>
            <a:off x="8262938" y="1006108"/>
            <a:ext cx="378630" cy="461665"/>
          </a:xfrm>
          <a:prstGeom prst="rect">
            <a:avLst/>
          </a:prstGeom>
          <a:noFill/>
          <a:ln w="9525">
            <a:noFill/>
            <a:miter lim="800000"/>
            <a:headEnd/>
            <a:tailEnd/>
          </a:ln>
        </p:spPr>
        <p:txBody>
          <a:bodyPr wrap="none">
            <a:spAutoFit/>
          </a:bodyPr>
          <a:lstStyle/>
          <a:p>
            <a:r>
              <a:rPr lang="fr-FR" sz="2400" b="1" dirty="0">
                <a:solidFill>
                  <a:srgbClr val="FF0000"/>
                </a:solidFill>
                <a:latin typeface="Symbol" pitchFamily="18" charset="2"/>
                <a:ea typeface="Calibri" pitchFamily="34" charset="0"/>
                <a:cs typeface="TimesNewRomanPSMT" charset="0"/>
              </a:rPr>
              <a:t>a</a:t>
            </a:r>
            <a:endParaRPr lang="fr-FR" sz="2400" dirty="0">
              <a:latin typeface="Symbol" pitchFamily="18" charset="2"/>
              <a:ea typeface="Calibri" pitchFamily="34" charset="0"/>
              <a:cs typeface="TimesNewRomanPSMT" charset="0"/>
            </a:endParaRPr>
          </a:p>
        </p:txBody>
      </p:sp>
      <p:sp>
        <p:nvSpPr>
          <p:cNvPr id="14" name="Rectangle 38"/>
          <p:cNvSpPr>
            <a:spLocks noChangeArrowheads="1"/>
          </p:cNvSpPr>
          <p:nvPr/>
        </p:nvSpPr>
        <p:spPr bwMode="auto">
          <a:xfrm>
            <a:off x="6228184" y="1001271"/>
            <a:ext cx="764953" cy="461665"/>
          </a:xfrm>
          <a:prstGeom prst="rect">
            <a:avLst/>
          </a:prstGeom>
          <a:noFill/>
          <a:ln w="9525">
            <a:noFill/>
            <a:miter lim="800000"/>
            <a:headEnd/>
            <a:tailEnd/>
          </a:ln>
        </p:spPr>
        <p:txBody>
          <a:bodyPr wrap="none">
            <a:spAutoFit/>
          </a:bodyPr>
          <a:lstStyle/>
          <a:p>
            <a:r>
              <a:rPr lang="fr-FR" sz="2400" b="1" dirty="0">
                <a:solidFill>
                  <a:srgbClr val="0070C0"/>
                </a:solidFill>
              </a:rPr>
              <a:t>ln(k)</a:t>
            </a:r>
            <a:endParaRPr lang="fr-FR" sz="2400" dirty="0">
              <a:latin typeface="Calibri" pitchFamily="34" charset="0"/>
            </a:endParaRPr>
          </a:p>
        </p:txBody>
      </p:sp>
      <p:sp>
        <p:nvSpPr>
          <p:cNvPr id="15" name="Forme libre 14"/>
          <p:cNvSpPr/>
          <p:nvPr/>
        </p:nvSpPr>
        <p:spPr>
          <a:xfrm>
            <a:off x="6588224" y="1433319"/>
            <a:ext cx="490439" cy="257003"/>
          </a:xfrm>
          <a:custGeom>
            <a:avLst/>
            <a:gdLst>
              <a:gd name="connsiteX0" fmla="*/ 0 w 561975"/>
              <a:gd name="connsiteY0" fmla="*/ 3175 h 193675"/>
              <a:gd name="connsiteX1" fmla="*/ 400050 w 561975"/>
              <a:gd name="connsiteY1" fmla="*/ 31750 h 193675"/>
              <a:gd name="connsiteX2" fmla="*/ 561975 w 561975"/>
              <a:gd name="connsiteY2" fmla="*/ 193675 h 193675"/>
              <a:gd name="connsiteX0" fmla="*/ 0 w 561975"/>
              <a:gd name="connsiteY0" fmla="*/ 1588 h 192088"/>
              <a:gd name="connsiteX1" fmla="*/ 215552 w 561975"/>
              <a:gd name="connsiteY1" fmla="*/ 79102 h 192088"/>
              <a:gd name="connsiteX2" fmla="*/ 561975 w 561975"/>
              <a:gd name="connsiteY2" fmla="*/ 192088 h 192088"/>
              <a:gd name="connsiteX0" fmla="*/ 0 w 561975"/>
              <a:gd name="connsiteY0" fmla="*/ 79422 h 269922"/>
              <a:gd name="connsiteX1" fmla="*/ 71536 w 561975"/>
              <a:gd name="connsiteY1" fmla="*/ 12919 h 269922"/>
              <a:gd name="connsiteX2" fmla="*/ 215552 w 561975"/>
              <a:gd name="connsiteY2" fmla="*/ 156936 h 269922"/>
              <a:gd name="connsiteX3" fmla="*/ 561975 w 561975"/>
              <a:gd name="connsiteY3" fmla="*/ 269922 h 269922"/>
              <a:gd name="connsiteX0" fmla="*/ 0 w 490439"/>
              <a:gd name="connsiteY0" fmla="*/ 0 h 257003"/>
              <a:gd name="connsiteX1" fmla="*/ 144016 w 490439"/>
              <a:gd name="connsiteY1" fmla="*/ 144017 h 257003"/>
              <a:gd name="connsiteX2" fmla="*/ 490439 w 490439"/>
              <a:gd name="connsiteY2" fmla="*/ 257003 h 257003"/>
            </a:gdLst>
            <a:ahLst/>
            <a:cxnLst>
              <a:cxn ang="0">
                <a:pos x="connsiteX0" y="connsiteY0"/>
              </a:cxn>
              <a:cxn ang="0">
                <a:pos x="connsiteX1" y="connsiteY1"/>
              </a:cxn>
              <a:cxn ang="0">
                <a:pos x="connsiteX2" y="connsiteY2"/>
              </a:cxn>
            </a:cxnLst>
            <a:rect l="l" t="t" r="r" b="b"/>
            <a:pathLst>
              <a:path w="490439" h="257003">
                <a:moveTo>
                  <a:pt x="0" y="0"/>
                </a:moveTo>
                <a:cubicBezTo>
                  <a:pt x="35925" y="12919"/>
                  <a:pt x="62276" y="101183"/>
                  <a:pt x="144016" y="144017"/>
                </a:cubicBezTo>
                <a:cubicBezTo>
                  <a:pt x="225756" y="186851"/>
                  <a:pt x="490439" y="257003"/>
                  <a:pt x="490439" y="257003"/>
                </a:cubicBezTo>
              </a:path>
            </a:pathLst>
          </a:custGeom>
          <a:ln w="38100">
            <a:solidFill>
              <a:srgbClr val="0070C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8" name="Rectangle 18"/>
          <p:cNvSpPr>
            <a:spLocks noChangeArrowheads="1"/>
          </p:cNvSpPr>
          <p:nvPr/>
        </p:nvSpPr>
        <p:spPr bwMode="auto">
          <a:xfrm>
            <a:off x="251520" y="991396"/>
            <a:ext cx="5904656" cy="163121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eaLnBrk="0" hangingPunct="0">
              <a:defRPr/>
            </a:pPr>
            <a:r>
              <a:rPr lang="fr-FR" b="1" u="sng" dirty="0">
                <a:ea typeface="Calibri" pitchFamily="34" charset="0"/>
                <a:cs typeface="Times New Roman" pitchFamily="18" charset="0"/>
              </a:rPr>
              <a:t> Conclusion </a:t>
            </a:r>
            <a:r>
              <a:rPr lang="fr-FR" b="1" dirty="0">
                <a:solidFill>
                  <a:srgbClr val="002060"/>
                </a:solidFill>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Le tracé du </a:t>
            </a:r>
            <a:r>
              <a:rPr lang="fr-FR" sz="2000" b="1" dirty="0">
                <a:solidFill>
                  <a:srgbClr val="00863D"/>
                </a:solidFill>
                <a:latin typeface="Arial" pitchFamily="34" charset="0"/>
                <a:ea typeface="Calibri" pitchFamily="34" charset="0"/>
                <a:cs typeface="Arial" pitchFamily="34" charset="0"/>
              </a:rPr>
              <a:t>graphique ln(v) = f(ln[A])</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donnera une droite :</a:t>
            </a:r>
          </a:p>
          <a:p>
            <a:pPr algn="just" eaLnBrk="0" hangingPunct="0">
              <a:defRPr/>
            </a:pPr>
            <a:r>
              <a:rPr lang="fr-FR" sz="2000" b="1" dirty="0">
                <a:solidFill>
                  <a:srgbClr val="FF0000"/>
                </a:solidFill>
                <a:latin typeface="Arial" pitchFamily="34" charset="0"/>
                <a:ea typeface="Calibri" pitchFamily="34" charset="0"/>
                <a:cs typeface="Arial" pitchFamily="34" charset="0"/>
              </a:rPr>
              <a:t>- de coefficient directeur </a:t>
            </a:r>
            <a:r>
              <a:rPr lang="fr-FR" sz="2000" b="1" dirty="0">
                <a:solidFill>
                  <a:srgbClr val="FF0000"/>
                </a:solidFill>
                <a:latin typeface="Symbol" pitchFamily="18" charset="2"/>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a:latin typeface="Arial" pitchFamily="34" charset="0"/>
                <a:ea typeface="Calibri" pitchFamily="34" charset="0"/>
                <a:cs typeface="Arial" pitchFamily="34" charset="0"/>
              </a:rPr>
              <a:t> </a:t>
            </a:r>
          </a:p>
          <a:p>
            <a:pPr algn="just" eaLnBrk="0" hangingPunct="0">
              <a:defRPr/>
            </a:pPr>
            <a:r>
              <a:rPr lang="fr-FR" sz="2000" b="1" dirty="0">
                <a:solidFill>
                  <a:srgbClr val="0070C0"/>
                </a:solidFill>
                <a:latin typeface="Arial" pitchFamily="34" charset="0"/>
                <a:ea typeface="Calibri" pitchFamily="34" charset="0"/>
                <a:cs typeface="Arial" pitchFamily="34" charset="0"/>
              </a:rPr>
              <a:t>- d’ordonnée à l’origine ln k</a:t>
            </a:r>
            <a:r>
              <a:rPr lang="fr-FR" sz="2000" dirty="0">
                <a:solidFill>
                  <a:srgbClr val="002060"/>
                </a:solidFill>
                <a:latin typeface="Arial" pitchFamily="34" charset="0"/>
                <a:ea typeface="Calibri" pitchFamily="34" charset="0"/>
                <a:cs typeface="Arial" pitchFamily="34" charset="0"/>
              </a:rPr>
              <a:t>, ce qui permettra de déduire « </a:t>
            </a:r>
            <a:r>
              <a:rPr lang="fr-FR" sz="2000" b="1" dirty="0">
                <a:solidFill>
                  <a:srgbClr val="0070C0"/>
                </a:solidFill>
                <a:latin typeface="Arial" pitchFamily="34" charset="0"/>
                <a:ea typeface="Calibri" pitchFamily="34" charset="0"/>
                <a:cs typeface="Arial" pitchFamily="34" charset="0"/>
              </a:rPr>
              <a:t>k</a:t>
            </a:r>
            <a:r>
              <a:rPr lang="fr-FR" sz="2000" dirty="0">
                <a:solidFill>
                  <a:srgbClr val="002060"/>
                </a:solidFill>
                <a:latin typeface="Arial" pitchFamily="34" charset="0"/>
                <a:ea typeface="Calibri" pitchFamily="34" charset="0"/>
                <a:cs typeface="Arial" pitchFamily="34" charset="0"/>
              </a:rPr>
              <a:t> » à la température de l’expérience.</a:t>
            </a:r>
            <a:r>
              <a:rPr lang="fr-FR" sz="2000" dirty="0">
                <a:latin typeface="Arial" pitchFamily="34" charset="0"/>
                <a:ea typeface="Calibri" pitchFamily="34" charset="0"/>
                <a:cs typeface="Arial" pitchFamily="34" charset="0"/>
              </a:rPr>
              <a:t> </a:t>
            </a:r>
          </a:p>
        </p:txBody>
      </p:sp>
      <p:sp>
        <p:nvSpPr>
          <p:cNvPr id="19" name="Rectangle 18"/>
          <p:cNvSpPr/>
          <p:nvPr/>
        </p:nvSpPr>
        <p:spPr>
          <a:xfrm>
            <a:off x="395536" y="425207"/>
            <a:ext cx="1665842" cy="523220"/>
          </a:xfrm>
          <a:prstGeom prst="rect">
            <a:avLst/>
          </a:prstGeom>
        </p:spPr>
        <p:txBody>
          <a:bodyPr wrap="none">
            <a:spAutoFit/>
          </a:bodyPr>
          <a:lstStyle/>
          <a:p>
            <a:pPr lvl="0" algn="ctr" eaLnBrk="0" hangingPunct="0"/>
            <a:r>
              <a:rPr lang="fr-FR" sz="2400" b="1" dirty="0">
                <a:solidFill>
                  <a:prstClr val="black"/>
                </a:solidFill>
                <a:ea typeface="Calibri" pitchFamily="34" charset="0"/>
                <a:cs typeface="Times New Roman" pitchFamily="18" charset="0"/>
                <a:sym typeface="Wingdings" pitchFamily="2" charset="2"/>
              </a:rPr>
              <a:t>v = k × [A] </a:t>
            </a:r>
            <a:r>
              <a:rPr lang="fr-FR" sz="2800" b="1" baseline="30000" dirty="0">
                <a:solidFill>
                  <a:prstClr val="black"/>
                </a:solidFill>
                <a:latin typeface="Symbol" pitchFamily="18" charset="2"/>
                <a:ea typeface="Calibri" pitchFamily="34" charset="0"/>
                <a:cs typeface="Times New Roman" pitchFamily="18" charset="0"/>
                <a:sym typeface="Wingdings" pitchFamily="2" charset="2"/>
              </a:rPr>
              <a:t>a</a:t>
            </a:r>
            <a:endParaRPr lang="fr-FR" sz="2400" dirty="0">
              <a:solidFill>
                <a:prstClr val="black"/>
              </a:solidFill>
              <a:ea typeface="Calibri" pitchFamily="34" charset="0"/>
              <a:cs typeface="Times New Roman" pitchFamily="18" charset="0"/>
              <a:sym typeface="Wingdings" pitchFamily="2" charset="2"/>
            </a:endParaRPr>
          </a:p>
        </p:txBody>
      </p:sp>
      <p:sp>
        <p:nvSpPr>
          <p:cNvPr id="34817" name="Rectangle 1"/>
          <p:cNvSpPr>
            <a:spLocks noChangeArrowheads="1"/>
          </p:cNvSpPr>
          <p:nvPr/>
        </p:nvSpPr>
        <p:spPr bwMode="auto">
          <a:xfrm>
            <a:off x="0" y="270892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7</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Soit la réaction totale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C</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H</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6</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N</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H</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6</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N</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effectuée dans un </a:t>
            </a:r>
            <a:r>
              <a:rPr kumimoji="0" lang="fr-FR" sz="20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réac-teur</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de volume constant. Estimer l’ordre global courant (supposé entier) de cette </a:t>
            </a:r>
            <a:r>
              <a:rPr kumimoji="0" lang="fr-FR" sz="2000"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réac-tion</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par la méthode différentielle.</a:t>
            </a:r>
            <a:endPar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p:txBody>
      </p:sp>
      <p:graphicFrame>
        <p:nvGraphicFramePr>
          <p:cNvPr id="21" name="Tableau 20"/>
          <p:cNvGraphicFramePr>
            <a:graphicFrameLocks noGrp="1"/>
          </p:cNvGraphicFramePr>
          <p:nvPr/>
        </p:nvGraphicFramePr>
        <p:xfrm>
          <a:off x="107504" y="3717032"/>
          <a:ext cx="8964490" cy="1828800"/>
        </p:xfrm>
        <a:graphic>
          <a:graphicData uri="http://schemas.openxmlformats.org/drawingml/2006/table">
            <a:tbl>
              <a:tblPr/>
              <a:tblGrid>
                <a:gridCol w="180020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115618">
                  <a:extLst>
                    <a:ext uri="{9D8B030D-6E8A-4147-A177-3AD203B41FA5}">
                      <a16:colId xmlns:a16="http://schemas.microsoft.com/office/drawing/2014/main" val="20006"/>
                    </a:ext>
                  </a:extLst>
                </a:gridCol>
              </a:tblGrid>
              <a:tr h="288032">
                <a:tc>
                  <a:txBody>
                    <a:bodyPr/>
                    <a:lstStyle/>
                    <a:p>
                      <a:pPr algn="ctr">
                        <a:spcAft>
                          <a:spcPts val="0"/>
                        </a:spcAft>
                      </a:pPr>
                      <a:r>
                        <a:rPr lang="fr-FR" sz="2400" b="1" dirty="0">
                          <a:latin typeface="Calibri"/>
                          <a:ea typeface="Calibri"/>
                          <a:cs typeface="Times New Roman"/>
                        </a:rPr>
                        <a:t>t (s)</a:t>
                      </a:r>
                      <a:endParaRPr lang="fr-FR" sz="24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2200" dirty="0">
                          <a:latin typeface="Calibri"/>
                          <a:ea typeface="Calibri"/>
                          <a:cs typeface="Times New Roman"/>
                        </a:rPr>
                        <a:t>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dirty="0">
                          <a:latin typeface="Calibri"/>
                          <a:ea typeface="Calibri"/>
                          <a:cs typeface="Times New Roman"/>
                        </a:rPr>
                        <a:t>180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Calibri"/>
                          <a:ea typeface="Calibri"/>
                          <a:cs typeface="Times New Roman"/>
                        </a:rPr>
                        <a:t>360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Calibri"/>
                          <a:ea typeface="Calibri"/>
                          <a:cs typeface="Times New Roman"/>
                        </a:rPr>
                        <a:t>540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Calibri"/>
                          <a:ea typeface="Calibri"/>
                          <a:cs typeface="Times New Roman"/>
                        </a:rPr>
                        <a:t>720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200">
                          <a:latin typeface="Calibri"/>
                          <a:ea typeface="Calibri"/>
                          <a:cs typeface="Times New Roman"/>
                        </a:rPr>
                        <a:t>900</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spcAft>
                          <a:spcPts val="0"/>
                        </a:spcAft>
                      </a:pPr>
                      <a:r>
                        <a:rPr lang="fr-FR" sz="2400" b="1" dirty="0">
                          <a:latin typeface="Calibri"/>
                          <a:ea typeface="Calibri"/>
                          <a:cs typeface="Times New Roman"/>
                        </a:rPr>
                        <a:t>[C</a:t>
                      </a:r>
                      <a:r>
                        <a:rPr lang="fr-FR" sz="2400" b="1" baseline="-25000" dirty="0">
                          <a:latin typeface="Calibri"/>
                          <a:ea typeface="Calibri"/>
                          <a:cs typeface="Times New Roman"/>
                        </a:rPr>
                        <a:t>2</a:t>
                      </a:r>
                      <a:r>
                        <a:rPr lang="fr-FR" sz="2400" b="1" dirty="0">
                          <a:latin typeface="Calibri"/>
                          <a:ea typeface="Calibri"/>
                          <a:cs typeface="Times New Roman"/>
                        </a:rPr>
                        <a:t>H</a:t>
                      </a:r>
                      <a:r>
                        <a:rPr lang="fr-FR" sz="2400" b="1" baseline="-25000" dirty="0">
                          <a:latin typeface="Calibri"/>
                          <a:ea typeface="Calibri"/>
                          <a:cs typeface="Times New Roman"/>
                        </a:rPr>
                        <a:t>6</a:t>
                      </a:r>
                      <a:r>
                        <a:rPr lang="fr-FR" sz="2400" b="1" dirty="0">
                          <a:latin typeface="Calibri"/>
                          <a:ea typeface="Calibri"/>
                          <a:cs typeface="Times New Roman"/>
                        </a:rPr>
                        <a:t>N</a:t>
                      </a:r>
                      <a:r>
                        <a:rPr lang="fr-FR" sz="2400" b="1" baseline="-25000" dirty="0">
                          <a:latin typeface="Calibri"/>
                          <a:ea typeface="Calibri"/>
                          <a:cs typeface="Times New Roman"/>
                        </a:rPr>
                        <a:t>2</a:t>
                      </a:r>
                      <a:r>
                        <a:rPr lang="fr-FR" sz="2400" b="1" dirty="0">
                          <a:latin typeface="Calibri"/>
                          <a:ea typeface="Calibri"/>
                          <a:cs typeface="Times New Roman"/>
                        </a:rPr>
                        <a:t>] (</a:t>
                      </a:r>
                      <a:r>
                        <a:rPr lang="fr-FR" sz="2400" b="1" dirty="0" err="1">
                          <a:latin typeface="Calibri"/>
                          <a:ea typeface="Calibri"/>
                          <a:cs typeface="Times New Roman"/>
                        </a:rPr>
                        <a:t>mol.L</a:t>
                      </a:r>
                      <a:r>
                        <a:rPr lang="fr-FR" sz="2400" b="1" baseline="30000" dirty="0">
                          <a:latin typeface="Calibri"/>
                          <a:ea typeface="Calibri"/>
                          <a:cs typeface="Times New Roman"/>
                        </a:rPr>
                        <a:t> – 1</a:t>
                      </a:r>
                      <a:r>
                        <a:rPr lang="fr-FR" sz="2400" b="1" dirty="0">
                          <a:latin typeface="Calibri"/>
                          <a:ea typeface="Calibri"/>
                          <a:cs typeface="Times New Roman"/>
                        </a:rPr>
                        <a:t>)</a:t>
                      </a:r>
                      <a:endParaRPr lang="fr-FR" sz="24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12,3.10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latin typeface="+mn-lt"/>
                        <a:ea typeface="Calibri"/>
                        <a:cs typeface="Times New Roman"/>
                      </a:endParaRPr>
                    </a:p>
                    <a:p>
                      <a:pPr algn="ctr">
                        <a:spcAft>
                          <a:spcPts val="0"/>
                        </a:spcAft>
                      </a:pPr>
                      <a:r>
                        <a:rPr lang="fr-FR" sz="2200" dirty="0">
                          <a:latin typeface="Calibri"/>
                          <a:ea typeface="Calibri"/>
                          <a:cs typeface="Times New Roman"/>
                        </a:rPr>
                        <a:t>8,4.10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6,1.10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4,1.10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2,9.10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2,0.10</a:t>
                      </a:r>
                      <a:r>
                        <a:rPr lang="fr-FR" sz="2200" baseline="30000" dirty="0">
                          <a:latin typeface="Calibri"/>
                          <a:ea typeface="Calibri"/>
                          <a:cs typeface="Times New Roman"/>
                        </a:rPr>
                        <a:t> – 3</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ctr">
                        <a:spcAft>
                          <a:spcPts val="0"/>
                        </a:spcAft>
                      </a:pPr>
                      <a:r>
                        <a:rPr lang="fr-FR" sz="2400" b="1" dirty="0">
                          <a:latin typeface="Calibri"/>
                          <a:ea typeface="Calibri"/>
                          <a:cs typeface="Times New Roman"/>
                        </a:rPr>
                        <a:t>v </a:t>
                      </a:r>
                    </a:p>
                    <a:p>
                      <a:pPr algn="ctr">
                        <a:spcAft>
                          <a:spcPts val="0"/>
                        </a:spcAft>
                      </a:pPr>
                      <a:r>
                        <a:rPr lang="fr-FR" sz="2400" b="1" dirty="0">
                          <a:latin typeface="Calibri"/>
                          <a:ea typeface="Calibri"/>
                          <a:cs typeface="Times New Roman"/>
                        </a:rPr>
                        <a:t>(</a:t>
                      </a:r>
                      <a:r>
                        <a:rPr lang="fr-FR" sz="2400" b="1" dirty="0" err="1">
                          <a:latin typeface="Calibri"/>
                          <a:ea typeface="Calibri"/>
                          <a:cs typeface="Times New Roman"/>
                        </a:rPr>
                        <a:t>mol.L</a:t>
                      </a:r>
                      <a:r>
                        <a:rPr lang="fr-FR" sz="2400" b="1" baseline="30000" dirty="0">
                          <a:latin typeface="Calibri"/>
                          <a:ea typeface="Calibri"/>
                          <a:cs typeface="Times New Roman"/>
                        </a:rPr>
                        <a:t>– 1</a:t>
                      </a:r>
                      <a:r>
                        <a:rPr lang="fr-FR" sz="2400" b="1" dirty="0">
                          <a:latin typeface="Calibri"/>
                          <a:ea typeface="Calibri"/>
                          <a:cs typeface="Times New Roman"/>
                        </a:rPr>
                        <a:t>.s </a:t>
                      </a:r>
                      <a:r>
                        <a:rPr lang="fr-FR" sz="2400" b="1" baseline="30000" dirty="0">
                          <a:latin typeface="Calibri"/>
                          <a:ea typeface="Calibri"/>
                          <a:cs typeface="Times New Roman"/>
                        </a:rPr>
                        <a:t>– 1</a:t>
                      </a:r>
                      <a:r>
                        <a:rPr lang="fr-FR" sz="2400" b="1" dirty="0">
                          <a:latin typeface="Calibri"/>
                          <a:ea typeface="Calibri"/>
                          <a:cs typeface="Times New Roman"/>
                        </a:rPr>
                        <a:t>)</a:t>
                      </a:r>
                      <a:endParaRPr lang="fr-FR" sz="24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2,5.10</a:t>
                      </a:r>
                      <a:r>
                        <a:rPr lang="fr-FR" sz="2200" baseline="30000" dirty="0">
                          <a:latin typeface="Calibri"/>
                          <a:ea typeface="Calibri"/>
                          <a:cs typeface="Times New Roman"/>
                        </a:rPr>
                        <a:t> – 5</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8,2.10</a:t>
                      </a:r>
                      <a:r>
                        <a:rPr lang="fr-FR" sz="2200" baseline="30000" dirty="0">
                          <a:latin typeface="Calibri"/>
                          <a:ea typeface="Calibri"/>
                          <a:cs typeface="Times New Roman"/>
                        </a:rPr>
                        <a:t> – 6</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6,0.10</a:t>
                      </a:r>
                      <a:r>
                        <a:rPr lang="fr-FR" sz="2200" baseline="30000" dirty="0">
                          <a:latin typeface="Calibri"/>
                          <a:ea typeface="Calibri"/>
                          <a:cs typeface="Times New Roman"/>
                        </a:rPr>
                        <a:t> – 6</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4,0.10</a:t>
                      </a:r>
                      <a:r>
                        <a:rPr lang="fr-FR" sz="2200" baseline="30000" dirty="0">
                          <a:latin typeface="Calibri"/>
                          <a:ea typeface="Calibri"/>
                          <a:cs typeface="Times New Roman"/>
                        </a:rPr>
                        <a:t> – 6</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2,8.10</a:t>
                      </a:r>
                      <a:r>
                        <a:rPr lang="fr-FR" sz="2200" baseline="30000" dirty="0">
                          <a:latin typeface="Calibri"/>
                          <a:ea typeface="Calibri"/>
                          <a:cs typeface="Times New Roman"/>
                        </a:rPr>
                        <a:t> – 6</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400" dirty="0">
                        <a:latin typeface="Calibri"/>
                        <a:ea typeface="Calibri"/>
                        <a:cs typeface="Times New Roman"/>
                      </a:endParaRPr>
                    </a:p>
                    <a:p>
                      <a:pPr algn="ctr">
                        <a:spcAft>
                          <a:spcPts val="0"/>
                        </a:spcAft>
                      </a:pPr>
                      <a:r>
                        <a:rPr lang="fr-FR" sz="2200" dirty="0">
                          <a:latin typeface="Calibri"/>
                          <a:ea typeface="Calibri"/>
                          <a:cs typeface="Times New Roman"/>
                        </a:rPr>
                        <a:t>2,0.10</a:t>
                      </a:r>
                      <a:r>
                        <a:rPr lang="fr-FR" sz="2200" baseline="30000" dirty="0">
                          <a:latin typeface="Calibri"/>
                          <a:ea typeface="Calibri"/>
                          <a:cs typeface="Times New Roman"/>
                        </a:rPr>
                        <a:t> – 6</a:t>
                      </a:r>
                      <a:endParaRPr lang="fr-FR" sz="2200" dirty="0">
                        <a:latin typeface="Calibri"/>
                        <a:ea typeface="Calibri"/>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2" name="Rectangle 21"/>
          <p:cNvSpPr/>
          <p:nvPr/>
        </p:nvSpPr>
        <p:spPr>
          <a:xfrm>
            <a:off x="0" y="5661248"/>
            <a:ext cx="9144000" cy="707886"/>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En utilisant le mode régression linéaire de la calculatrice, on trace le </a:t>
            </a:r>
            <a:r>
              <a:rPr lang="fr-FR" sz="2000" dirty="0" err="1">
                <a:solidFill>
                  <a:srgbClr val="002060"/>
                </a:solidFill>
                <a:latin typeface="Arial" pitchFamily="34" charset="0"/>
                <a:ea typeface="Calibri" pitchFamily="34" charset="0"/>
                <a:cs typeface="Arial" pitchFamily="34" charset="0"/>
              </a:rPr>
              <a:t>gra-phique</a:t>
            </a:r>
            <a:r>
              <a:rPr lang="fr-FR" sz="2000" dirty="0">
                <a:solidFill>
                  <a:srgbClr val="00206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ln(v) = f(ln[</a:t>
            </a:r>
            <a:r>
              <a:rPr lang="fr-FR" sz="2000" b="1" dirty="0">
                <a:solidFill>
                  <a:srgbClr val="002060"/>
                </a:solidFill>
                <a:latin typeface="Arial" pitchFamily="34" charset="0"/>
                <a:ea typeface="Calibri"/>
                <a:cs typeface="Arial" pitchFamily="34" charset="0"/>
              </a:rPr>
              <a:t>C</a:t>
            </a:r>
            <a:r>
              <a:rPr lang="fr-FR" sz="2000" b="1" baseline="-25000" dirty="0">
                <a:solidFill>
                  <a:srgbClr val="002060"/>
                </a:solidFill>
                <a:latin typeface="Arial" pitchFamily="34" charset="0"/>
                <a:ea typeface="Calibri"/>
                <a:cs typeface="Arial" pitchFamily="34" charset="0"/>
              </a:rPr>
              <a:t>2</a:t>
            </a:r>
            <a:r>
              <a:rPr lang="fr-FR" sz="2000" b="1" dirty="0">
                <a:solidFill>
                  <a:srgbClr val="002060"/>
                </a:solidFill>
                <a:latin typeface="Arial" pitchFamily="34" charset="0"/>
                <a:ea typeface="Calibri"/>
                <a:cs typeface="Arial" pitchFamily="34" charset="0"/>
              </a:rPr>
              <a:t>H</a:t>
            </a:r>
            <a:r>
              <a:rPr lang="fr-FR" sz="2000" b="1" baseline="-25000" dirty="0">
                <a:solidFill>
                  <a:srgbClr val="002060"/>
                </a:solidFill>
                <a:latin typeface="Arial" pitchFamily="34" charset="0"/>
                <a:ea typeface="Calibri"/>
                <a:cs typeface="Arial" pitchFamily="34" charset="0"/>
              </a:rPr>
              <a:t>6</a:t>
            </a:r>
            <a:r>
              <a:rPr lang="fr-FR" sz="2000" b="1" dirty="0">
                <a:solidFill>
                  <a:srgbClr val="002060"/>
                </a:solidFill>
                <a:latin typeface="Arial" pitchFamily="34" charset="0"/>
                <a:ea typeface="Calibri"/>
                <a:cs typeface="Arial" pitchFamily="34" charset="0"/>
              </a:rPr>
              <a:t>N</a:t>
            </a:r>
            <a:r>
              <a:rPr lang="fr-FR" sz="2000" b="1" baseline="-25000" dirty="0">
                <a:solidFill>
                  <a:srgbClr val="002060"/>
                </a:solidFill>
                <a:latin typeface="Arial" pitchFamily="34" charset="0"/>
                <a:ea typeface="Calibri"/>
                <a:cs typeface="Arial" pitchFamily="34" charset="0"/>
              </a:rPr>
              <a:t>2</a:t>
            </a:r>
            <a:r>
              <a:rPr lang="fr-FR" sz="2000" b="1" dirty="0">
                <a:solidFill>
                  <a:srgbClr val="002060"/>
                </a:solidFill>
                <a:latin typeface="Arial" pitchFamily="34" charset="0"/>
                <a:ea typeface="Calibri" pitchFamily="34" charset="0"/>
                <a:cs typeface="Arial" pitchFamily="34" charset="0"/>
              </a:rPr>
              <a:t>])</a:t>
            </a:r>
          </a:p>
        </p:txBody>
      </p:sp>
      <p:sp>
        <p:nvSpPr>
          <p:cNvPr id="23" name="Rectangle 22"/>
          <p:cNvSpPr/>
          <p:nvPr/>
        </p:nvSpPr>
        <p:spPr>
          <a:xfrm>
            <a:off x="107504" y="6341258"/>
            <a:ext cx="8460432" cy="400110"/>
          </a:xfrm>
          <a:prstGeom prst="rect">
            <a:avLst/>
          </a:prstGeom>
        </p:spPr>
        <p:txBody>
          <a:bodyPr wrap="square">
            <a:spAutoFit/>
          </a:bodyPr>
          <a:lstStyle/>
          <a:p>
            <a:pPr algn="ctr"/>
            <a:r>
              <a:rPr lang="fr-FR" sz="2000" dirty="0">
                <a:solidFill>
                  <a:srgbClr val="002060"/>
                </a:solidFill>
                <a:latin typeface="Arial" pitchFamily="34" charset="0"/>
                <a:ea typeface="Calibri" pitchFamily="34" charset="0"/>
                <a:cs typeface="Arial" pitchFamily="34" charset="0"/>
              </a:rPr>
              <a:t> On obtient une droite d’équation : </a:t>
            </a:r>
            <a:r>
              <a:rPr lang="fr-FR" sz="2000" b="1" dirty="0">
                <a:latin typeface="Arial" pitchFamily="34" charset="0"/>
                <a:ea typeface="Calibri" pitchFamily="34" charset="0"/>
                <a:cs typeface="Arial" pitchFamily="34" charset="0"/>
              </a:rPr>
              <a:t>ln(v)</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a:solidFill>
                  <a:srgbClr val="FF0000"/>
                </a:solidFill>
                <a:latin typeface="Arial" pitchFamily="34" charset="0"/>
                <a:ea typeface="Calibri" pitchFamily="34" charset="0"/>
                <a:cs typeface="Arial" pitchFamily="34" charset="0"/>
              </a:rPr>
              <a:t> 1,28 </a:t>
            </a:r>
            <a:r>
              <a:rPr lang="fr-FR" sz="2000" b="1" dirty="0">
                <a:solidFill>
                  <a:srgbClr val="002060"/>
                </a:solidFill>
                <a:latin typeface="Arial"/>
                <a:ea typeface="Calibri" pitchFamily="34" charset="0"/>
                <a:cs typeface="Arial"/>
              </a:rPr>
              <a:t>×</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6C31"/>
                </a:solidFill>
                <a:latin typeface="Arial" pitchFamily="34" charset="0"/>
                <a:ea typeface="Calibri" pitchFamily="34" charset="0"/>
                <a:cs typeface="Arial" pitchFamily="34" charset="0"/>
              </a:rPr>
              <a:t>ln</a:t>
            </a:r>
            <a:r>
              <a:rPr lang="fr-FR" sz="2000" b="1" dirty="0">
                <a:solidFill>
                  <a:srgbClr val="006C31"/>
                </a:solidFill>
                <a:latin typeface="Arial" pitchFamily="34" charset="0"/>
                <a:ea typeface="Calibri" pitchFamily="34" charset="0"/>
                <a:cs typeface="Arial" pitchFamily="34" charset="0"/>
                <a:sym typeface="Wingdings 2" pitchFamily="18" charset="2"/>
              </a:rPr>
              <a:t>[C</a:t>
            </a:r>
            <a:r>
              <a:rPr lang="fr-FR" sz="2000" b="1" baseline="-25000" dirty="0">
                <a:solidFill>
                  <a:srgbClr val="006C31"/>
                </a:solidFill>
                <a:latin typeface="Arial" pitchFamily="34" charset="0"/>
                <a:ea typeface="Calibri" pitchFamily="34" charset="0"/>
                <a:cs typeface="Arial" pitchFamily="34" charset="0"/>
                <a:sym typeface="Wingdings 2" pitchFamily="18" charset="2"/>
              </a:rPr>
              <a:t>2</a:t>
            </a:r>
            <a:r>
              <a:rPr lang="fr-FR" sz="2000" b="1" dirty="0">
                <a:solidFill>
                  <a:srgbClr val="006C31"/>
                </a:solidFill>
                <a:latin typeface="Arial" pitchFamily="34" charset="0"/>
                <a:ea typeface="Calibri" pitchFamily="34" charset="0"/>
                <a:cs typeface="Arial" pitchFamily="34" charset="0"/>
                <a:sym typeface="Wingdings 2" pitchFamily="18" charset="2"/>
              </a:rPr>
              <a:t>H</a:t>
            </a:r>
            <a:r>
              <a:rPr lang="fr-FR" sz="2000" b="1" baseline="-25000" dirty="0">
                <a:solidFill>
                  <a:srgbClr val="006C31"/>
                </a:solidFill>
                <a:latin typeface="Arial" pitchFamily="34" charset="0"/>
                <a:ea typeface="Calibri" pitchFamily="34" charset="0"/>
                <a:cs typeface="Arial" pitchFamily="34" charset="0"/>
                <a:sym typeface="Wingdings 2" pitchFamily="18" charset="2"/>
              </a:rPr>
              <a:t>6</a:t>
            </a:r>
            <a:r>
              <a:rPr lang="fr-FR" sz="2000" b="1" dirty="0">
                <a:solidFill>
                  <a:srgbClr val="006C31"/>
                </a:solidFill>
                <a:latin typeface="Arial" pitchFamily="34" charset="0"/>
                <a:ea typeface="Calibri" pitchFamily="34" charset="0"/>
                <a:cs typeface="Arial" pitchFamily="34" charset="0"/>
                <a:sym typeface="Wingdings 2" pitchFamily="18" charset="2"/>
              </a:rPr>
              <a:t>N</a:t>
            </a:r>
            <a:r>
              <a:rPr lang="fr-FR" sz="2000" b="1" baseline="-25000" dirty="0">
                <a:solidFill>
                  <a:srgbClr val="006C31"/>
                </a:solidFill>
                <a:latin typeface="Arial" pitchFamily="34" charset="0"/>
                <a:ea typeface="Calibri" pitchFamily="34" charset="0"/>
                <a:cs typeface="Arial" pitchFamily="34" charset="0"/>
                <a:sym typeface="Wingdings 2" pitchFamily="18" charset="2"/>
              </a:rPr>
              <a:t>2</a:t>
            </a:r>
            <a:r>
              <a:rPr lang="fr-FR" sz="2000" b="1" dirty="0">
                <a:solidFill>
                  <a:srgbClr val="006C31"/>
                </a:solidFill>
                <a:latin typeface="Arial" pitchFamily="34" charset="0"/>
                <a:ea typeface="Calibri" pitchFamily="34" charset="0"/>
                <a:cs typeface="Arial" pitchFamily="34" charset="0"/>
                <a:sym typeface="Wingdings 2" pitchFamily="18" charset="2"/>
              </a:rPr>
              <a:t>]</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B0F0"/>
                </a:solidFill>
                <a:latin typeface="Arial" pitchFamily="34" charset="0"/>
                <a:ea typeface="Calibri" pitchFamily="34" charset="0"/>
                <a:cs typeface="Arial" pitchFamily="34" charset="0"/>
              </a:rPr>
              <a:t>– 5,30</a:t>
            </a:r>
            <a:endParaRPr lang="fr-FR" sz="2000" dirty="0">
              <a:solidFill>
                <a:srgbClr val="00B0F0"/>
              </a:solidFill>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4817"/>
                                        </p:tgtEl>
                                        <p:attrNameLst>
                                          <p:attrName>style.visibility</p:attrName>
                                        </p:attrNameLst>
                                      </p:cBhvr>
                                      <p:to>
                                        <p:strVal val="visible"/>
                                      </p:to>
                                    </p:set>
                                    <p:anim calcmode="lin" valueType="num">
                                      <p:cBhvr additive="base">
                                        <p:cTn id="7" dur="500" fill="hold"/>
                                        <p:tgtEl>
                                          <p:spTgt spid="34817"/>
                                        </p:tgtEl>
                                        <p:attrNameLst>
                                          <p:attrName>ppt_x</p:attrName>
                                        </p:attrNameLst>
                                      </p:cBhvr>
                                      <p:tavLst>
                                        <p:tav tm="0">
                                          <p:val>
                                            <p:strVal val="1+#ppt_w/2"/>
                                          </p:val>
                                        </p:tav>
                                        <p:tav tm="100000">
                                          <p:val>
                                            <p:strVal val="#ppt_x"/>
                                          </p:val>
                                        </p:tav>
                                      </p:tavLst>
                                    </p:anim>
                                    <p:anim calcmode="lin" valueType="num">
                                      <p:cBhvr additive="base">
                                        <p:cTn id="8" dur="500" fill="hold"/>
                                        <p:tgtEl>
                                          <p:spTgt spid="348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827584" y="2924944"/>
            <a:ext cx="3129706" cy="461665"/>
          </a:xfrm>
          <a:prstGeom prst="rect">
            <a:avLst/>
          </a:prstGeom>
          <a:noFill/>
          <a:ln w="28575">
            <a:solidFill>
              <a:srgbClr val="FF0000"/>
            </a:solidFill>
            <a:miter lim="800000"/>
            <a:headEnd/>
            <a:tailEnd/>
          </a:ln>
        </p:spPr>
        <p:txBody>
          <a:bodyPr wrap="square" anchor="ctr">
            <a:spAutoFit/>
          </a:bodyPr>
          <a:lstStyle/>
          <a:p>
            <a:r>
              <a:rPr lang="en-US" sz="2400" b="1" dirty="0" err="1">
                <a:sym typeface="Symbol" pitchFamily="18" charset="2"/>
              </a:rPr>
              <a:t>ln</a:t>
            </a:r>
            <a:r>
              <a:rPr lang="en-US" sz="2400" b="1" dirty="0">
                <a:sym typeface="Symbol" pitchFamily="18" charset="2"/>
              </a:rPr>
              <a:t>(v) </a:t>
            </a:r>
            <a:r>
              <a:rPr lang="en-US" sz="2400" b="1" dirty="0">
                <a:solidFill>
                  <a:srgbClr val="002060"/>
                </a:solidFill>
                <a:sym typeface="Symbol" pitchFamily="18" charset="2"/>
              </a:rPr>
              <a:t>=</a:t>
            </a:r>
            <a:r>
              <a:rPr lang="en-US" sz="2400" b="1" dirty="0">
                <a:sym typeface="Symbol" pitchFamily="18" charset="2"/>
              </a:rPr>
              <a:t> </a:t>
            </a:r>
            <a:r>
              <a:rPr lang="en-US" sz="2400" b="1" dirty="0" err="1">
                <a:solidFill>
                  <a:srgbClr val="00B0F0"/>
                </a:solidFill>
                <a:sym typeface="Symbol" pitchFamily="18" charset="2"/>
              </a:rPr>
              <a:t>ln</a:t>
            </a:r>
            <a:r>
              <a:rPr lang="en-US" sz="2400" b="1" dirty="0">
                <a:solidFill>
                  <a:srgbClr val="00B0F0"/>
                </a:solidFill>
                <a:sym typeface="Symbol" pitchFamily="18" charset="2"/>
              </a:rPr>
              <a:t>(k)</a:t>
            </a:r>
            <a:r>
              <a:rPr lang="en-US" sz="2400" b="1" dirty="0">
                <a:sym typeface="Symbol" pitchFamily="18" charset="2"/>
              </a:rPr>
              <a:t> </a:t>
            </a:r>
            <a:r>
              <a:rPr lang="en-US" sz="2400" b="1" dirty="0">
                <a:solidFill>
                  <a:srgbClr val="002060"/>
                </a:solidFill>
                <a:sym typeface="Symbol" pitchFamily="18" charset="2"/>
              </a:rPr>
              <a:t>+</a:t>
            </a:r>
            <a:r>
              <a:rPr lang="en-US" sz="2400" b="1" dirty="0">
                <a:sym typeface="Symbol" pitchFamily="18" charset="2"/>
              </a:rPr>
              <a:t> </a:t>
            </a:r>
            <a:r>
              <a:rPr lang="en-US" sz="2400" b="1" dirty="0">
                <a:solidFill>
                  <a:srgbClr val="FF0000"/>
                </a:solidFill>
                <a:latin typeface="Symbol" pitchFamily="18" charset="2"/>
                <a:sym typeface="Symbol" pitchFamily="18" charset="2"/>
              </a:rPr>
              <a:t>a</a:t>
            </a:r>
            <a:r>
              <a:rPr lang="en-US" sz="2400" b="1" dirty="0">
                <a:sym typeface="Symbol" pitchFamily="18" charset="2"/>
              </a:rPr>
              <a:t> </a:t>
            </a:r>
            <a:r>
              <a:rPr lang="en-US" sz="2400" b="1" dirty="0">
                <a:solidFill>
                  <a:srgbClr val="002060"/>
                </a:solidFill>
                <a:sym typeface="Symbol" pitchFamily="18" charset="2"/>
              </a:rPr>
              <a:t>×</a:t>
            </a:r>
            <a:r>
              <a:rPr lang="en-US" sz="2400" b="1" dirty="0">
                <a:sym typeface="Symbol" pitchFamily="18" charset="2"/>
              </a:rPr>
              <a:t> </a:t>
            </a:r>
            <a:r>
              <a:rPr lang="en-US" sz="2400" b="1" dirty="0" err="1">
                <a:solidFill>
                  <a:srgbClr val="006C31"/>
                </a:solidFill>
                <a:sym typeface="Symbol" pitchFamily="18" charset="2"/>
              </a:rPr>
              <a:t>ln</a:t>
            </a:r>
            <a:r>
              <a:rPr lang="en-US" sz="2400" b="1" dirty="0">
                <a:solidFill>
                  <a:srgbClr val="006C31"/>
                </a:solidFill>
                <a:sym typeface="Symbol" pitchFamily="18" charset="2"/>
              </a:rPr>
              <a:t>[A]</a:t>
            </a:r>
            <a:endParaRPr lang="fr-FR" sz="1100" b="1" dirty="0">
              <a:solidFill>
                <a:srgbClr val="006C31"/>
              </a:solidFill>
              <a:latin typeface="Calibri" pitchFamily="34" charset="0"/>
              <a:ea typeface="Calibri" pitchFamily="34" charset="0"/>
              <a:cs typeface="TimesNewRomanPSMT" charset="0"/>
              <a:sym typeface="Symbol" pitchFamily="18" charset="2"/>
            </a:endParaRPr>
          </a:p>
        </p:txBody>
      </p:sp>
      <p:sp>
        <p:nvSpPr>
          <p:cNvPr id="3" name="Rectangle 1"/>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7</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Soit la réaction totale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C</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H</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6</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N</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H</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6</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N</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2</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effectuée dans un réacteur de volume constant. Estimer l’ordre global courant (supposé entier) de cette réaction par la méthode différentielle.</a:t>
            </a:r>
            <a:endPar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p:txBody>
      </p:sp>
      <p:sp>
        <p:nvSpPr>
          <p:cNvPr id="4" name="Rectangle 3"/>
          <p:cNvSpPr/>
          <p:nvPr/>
        </p:nvSpPr>
        <p:spPr>
          <a:xfrm>
            <a:off x="0" y="980728"/>
            <a:ext cx="5220072" cy="1015663"/>
          </a:xfrm>
          <a:prstGeom prst="rect">
            <a:avLst/>
          </a:prstGeom>
        </p:spPr>
        <p:txBody>
          <a:bodyPr wrap="square">
            <a:spAutoFit/>
          </a:bodyPr>
          <a:lstStyle/>
          <a:p>
            <a:pPr algn="just"/>
            <a:r>
              <a:rPr lang="fr-FR" sz="2000" dirty="0">
                <a:solidFill>
                  <a:srgbClr val="002060"/>
                </a:solidFill>
                <a:latin typeface="Arial" pitchFamily="34" charset="0"/>
                <a:ea typeface="Calibri" pitchFamily="34" charset="0"/>
                <a:cs typeface="Arial" pitchFamily="34" charset="0"/>
              </a:rPr>
              <a:t>        En utilisant le mode régression linéaire de la calculatrice, on trace le graphique </a:t>
            </a:r>
          </a:p>
          <a:p>
            <a:pPr algn="ctr"/>
            <a:r>
              <a:rPr lang="fr-FR" sz="2000" b="1" dirty="0">
                <a:solidFill>
                  <a:srgbClr val="002060"/>
                </a:solidFill>
                <a:latin typeface="Arial" pitchFamily="34" charset="0"/>
                <a:ea typeface="Calibri" pitchFamily="34" charset="0"/>
                <a:cs typeface="Arial" pitchFamily="34" charset="0"/>
              </a:rPr>
              <a:t>ln(v) = f(ln[</a:t>
            </a:r>
            <a:r>
              <a:rPr lang="fr-FR" sz="2000" b="1" dirty="0">
                <a:solidFill>
                  <a:srgbClr val="002060"/>
                </a:solidFill>
                <a:latin typeface="Arial" pitchFamily="34" charset="0"/>
                <a:ea typeface="Calibri"/>
                <a:cs typeface="Arial" pitchFamily="34" charset="0"/>
              </a:rPr>
              <a:t>C</a:t>
            </a:r>
            <a:r>
              <a:rPr lang="fr-FR" sz="2000" b="1" baseline="-25000" dirty="0">
                <a:solidFill>
                  <a:srgbClr val="002060"/>
                </a:solidFill>
                <a:latin typeface="Arial" pitchFamily="34" charset="0"/>
                <a:ea typeface="Calibri"/>
                <a:cs typeface="Arial" pitchFamily="34" charset="0"/>
              </a:rPr>
              <a:t>2</a:t>
            </a:r>
            <a:r>
              <a:rPr lang="fr-FR" sz="2000" b="1" dirty="0">
                <a:solidFill>
                  <a:srgbClr val="002060"/>
                </a:solidFill>
                <a:latin typeface="Arial" pitchFamily="34" charset="0"/>
                <a:ea typeface="Calibri"/>
                <a:cs typeface="Arial" pitchFamily="34" charset="0"/>
              </a:rPr>
              <a:t>H</a:t>
            </a:r>
            <a:r>
              <a:rPr lang="fr-FR" sz="2000" b="1" baseline="-25000" dirty="0">
                <a:solidFill>
                  <a:srgbClr val="002060"/>
                </a:solidFill>
                <a:latin typeface="Arial" pitchFamily="34" charset="0"/>
                <a:ea typeface="Calibri"/>
                <a:cs typeface="Arial" pitchFamily="34" charset="0"/>
              </a:rPr>
              <a:t>6</a:t>
            </a:r>
            <a:r>
              <a:rPr lang="fr-FR" sz="2000" b="1" dirty="0">
                <a:solidFill>
                  <a:srgbClr val="002060"/>
                </a:solidFill>
                <a:latin typeface="Arial" pitchFamily="34" charset="0"/>
                <a:ea typeface="Calibri"/>
                <a:cs typeface="Arial" pitchFamily="34" charset="0"/>
              </a:rPr>
              <a:t>N</a:t>
            </a:r>
            <a:r>
              <a:rPr lang="fr-FR" sz="2000" b="1" baseline="-25000" dirty="0">
                <a:solidFill>
                  <a:srgbClr val="002060"/>
                </a:solidFill>
                <a:latin typeface="Arial" pitchFamily="34" charset="0"/>
                <a:ea typeface="Calibri"/>
                <a:cs typeface="Arial" pitchFamily="34" charset="0"/>
              </a:rPr>
              <a:t>2</a:t>
            </a:r>
            <a:r>
              <a:rPr lang="fr-FR" sz="2000" b="1" dirty="0">
                <a:solidFill>
                  <a:srgbClr val="002060"/>
                </a:solidFill>
                <a:latin typeface="Arial" pitchFamily="34" charset="0"/>
                <a:ea typeface="Calibri" pitchFamily="34" charset="0"/>
                <a:cs typeface="Arial" pitchFamily="34" charset="0"/>
              </a:rPr>
              <a:t>])</a:t>
            </a:r>
          </a:p>
        </p:txBody>
      </p:sp>
      <p:sp>
        <p:nvSpPr>
          <p:cNvPr id="5" name="Rectangle 4"/>
          <p:cNvSpPr/>
          <p:nvPr/>
        </p:nvSpPr>
        <p:spPr>
          <a:xfrm>
            <a:off x="0" y="1916832"/>
            <a:ext cx="5220072" cy="707886"/>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        On obtient une droite d’équation :</a:t>
            </a:r>
          </a:p>
          <a:p>
            <a:pPr algn="ctr"/>
            <a:r>
              <a:rPr lang="fr-FR" sz="2000" dirty="0">
                <a:solidFill>
                  <a:srgbClr val="002060"/>
                </a:solidFill>
                <a:latin typeface="Arial" pitchFamily="34" charset="0"/>
                <a:ea typeface="Calibri" pitchFamily="34" charset="0"/>
                <a:cs typeface="Arial" pitchFamily="34" charset="0"/>
              </a:rPr>
              <a:t> </a:t>
            </a:r>
            <a:r>
              <a:rPr lang="fr-FR" sz="2000" b="1" dirty="0">
                <a:latin typeface="Arial" pitchFamily="34" charset="0"/>
                <a:ea typeface="Calibri" pitchFamily="34" charset="0"/>
                <a:cs typeface="Arial" pitchFamily="34" charset="0"/>
              </a:rPr>
              <a:t>ln(v)</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2060"/>
                </a:solidFill>
                <a:latin typeface="Arial" pitchFamily="34" charset="0"/>
                <a:ea typeface="Calibri" pitchFamily="34" charset="0"/>
                <a:cs typeface="Arial" pitchFamily="34" charset="0"/>
              </a:rPr>
              <a:t>=</a:t>
            </a:r>
            <a:r>
              <a:rPr lang="fr-FR" sz="2000" b="1" dirty="0">
                <a:solidFill>
                  <a:srgbClr val="FF0000"/>
                </a:solidFill>
                <a:latin typeface="Arial" pitchFamily="34" charset="0"/>
                <a:ea typeface="Calibri" pitchFamily="34" charset="0"/>
                <a:cs typeface="Arial" pitchFamily="34" charset="0"/>
              </a:rPr>
              <a:t> 1,28 </a:t>
            </a:r>
            <a:r>
              <a:rPr lang="fr-FR" sz="2000" b="1" dirty="0">
                <a:solidFill>
                  <a:srgbClr val="002060"/>
                </a:solidFill>
                <a:latin typeface="Arial"/>
                <a:ea typeface="Calibri" pitchFamily="34" charset="0"/>
                <a:cs typeface="Arial"/>
              </a:rPr>
              <a:t>×</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6C31"/>
                </a:solidFill>
                <a:latin typeface="Arial" pitchFamily="34" charset="0"/>
                <a:ea typeface="Calibri" pitchFamily="34" charset="0"/>
                <a:cs typeface="Arial" pitchFamily="34" charset="0"/>
              </a:rPr>
              <a:t>ln</a:t>
            </a:r>
            <a:r>
              <a:rPr lang="fr-FR" sz="2000" b="1" dirty="0">
                <a:solidFill>
                  <a:srgbClr val="006C31"/>
                </a:solidFill>
                <a:latin typeface="Arial" pitchFamily="34" charset="0"/>
                <a:ea typeface="Calibri" pitchFamily="34" charset="0"/>
                <a:cs typeface="Arial" pitchFamily="34" charset="0"/>
                <a:sym typeface="Wingdings 2" pitchFamily="18" charset="2"/>
              </a:rPr>
              <a:t>[C</a:t>
            </a:r>
            <a:r>
              <a:rPr lang="fr-FR" sz="2000" b="1" baseline="-25000" dirty="0">
                <a:solidFill>
                  <a:srgbClr val="006C31"/>
                </a:solidFill>
                <a:latin typeface="Arial" pitchFamily="34" charset="0"/>
                <a:ea typeface="Calibri" pitchFamily="34" charset="0"/>
                <a:cs typeface="Arial" pitchFamily="34" charset="0"/>
                <a:sym typeface="Wingdings 2" pitchFamily="18" charset="2"/>
              </a:rPr>
              <a:t>2</a:t>
            </a:r>
            <a:r>
              <a:rPr lang="fr-FR" sz="2000" b="1" dirty="0">
                <a:solidFill>
                  <a:srgbClr val="006C31"/>
                </a:solidFill>
                <a:latin typeface="Arial" pitchFamily="34" charset="0"/>
                <a:ea typeface="Calibri" pitchFamily="34" charset="0"/>
                <a:cs typeface="Arial" pitchFamily="34" charset="0"/>
                <a:sym typeface="Wingdings 2" pitchFamily="18" charset="2"/>
              </a:rPr>
              <a:t>H</a:t>
            </a:r>
            <a:r>
              <a:rPr lang="fr-FR" sz="2000" b="1" baseline="-25000" dirty="0">
                <a:solidFill>
                  <a:srgbClr val="006C31"/>
                </a:solidFill>
                <a:latin typeface="Arial" pitchFamily="34" charset="0"/>
                <a:ea typeface="Calibri" pitchFamily="34" charset="0"/>
                <a:cs typeface="Arial" pitchFamily="34" charset="0"/>
                <a:sym typeface="Wingdings 2" pitchFamily="18" charset="2"/>
              </a:rPr>
              <a:t>6</a:t>
            </a:r>
            <a:r>
              <a:rPr lang="fr-FR" sz="2000" b="1" dirty="0">
                <a:solidFill>
                  <a:srgbClr val="006C31"/>
                </a:solidFill>
                <a:latin typeface="Arial" pitchFamily="34" charset="0"/>
                <a:ea typeface="Calibri" pitchFamily="34" charset="0"/>
                <a:cs typeface="Arial" pitchFamily="34" charset="0"/>
                <a:sym typeface="Wingdings 2" pitchFamily="18" charset="2"/>
              </a:rPr>
              <a:t>N</a:t>
            </a:r>
            <a:r>
              <a:rPr lang="fr-FR" sz="2000" b="1" baseline="-25000" dirty="0">
                <a:solidFill>
                  <a:srgbClr val="006C31"/>
                </a:solidFill>
                <a:latin typeface="Arial" pitchFamily="34" charset="0"/>
                <a:ea typeface="Calibri" pitchFamily="34" charset="0"/>
                <a:cs typeface="Arial" pitchFamily="34" charset="0"/>
                <a:sym typeface="Wingdings 2" pitchFamily="18" charset="2"/>
              </a:rPr>
              <a:t>2</a:t>
            </a:r>
            <a:r>
              <a:rPr lang="fr-FR" sz="2000" b="1" dirty="0">
                <a:solidFill>
                  <a:srgbClr val="006C31"/>
                </a:solidFill>
                <a:latin typeface="Arial" pitchFamily="34" charset="0"/>
                <a:ea typeface="Calibri" pitchFamily="34" charset="0"/>
                <a:cs typeface="Arial" pitchFamily="34" charset="0"/>
                <a:sym typeface="Wingdings 2" pitchFamily="18" charset="2"/>
              </a:rPr>
              <a:t>]</a:t>
            </a:r>
            <a:r>
              <a:rPr lang="fr-FR" sz="2000" b="1" dirty="0">
                <a:solidFill>
                  <a:srgbClr val="FF0000"/>
                </a:solidFill>
                <a:latin typeface="Arial" pitchFamily="34" charset="0"/>
                <a:ea typeface="Calibri" pitchFamily="34" charset="0"/>
                <a:cs typeface="Arial" pitchFamily="34" charset="0"/>
              </a:rPr>
              <a:t> </a:t>
            </a:r>
            <a:r>
              <a:rPr lang="fr-FR" sz="2000" b="1" dirty="0">
                <a:solidFill>
                  <a:srgbClr val="00B0F0"/>
                </a:solidFill>
                <a:latin typeface="Arial" pitchFamily="34" charset="0"/>
                <a:ea typeface="Calibri" pitchFamily="34" charset="0"/>
                <a:cs typeface="Arial" pitchFamily="34" charset="0"/>
              </a:rPr>
              <a:t>– 5,30</a:t>
            </a:r>
            <a:endParaRPr lang="fr-FR" sz="2000" dirty="0">
              <a:solidFill>
                <a:srgbClr val="00B0F0"/>
              </a:solidFill>
              <a:latin typeface="Arial" pitchFamily="34" charset="0"/>
              <a:ea typeface="Calibri" pitchFamily="34" charset="0"/>
              <a:cs typeface="Arial" pitchFamily="34" charset="0"/>
            </a:endParaRPr>
          </a:p>
        </p:txBody>
      </p:sp>
      <p:sp>
        <p:nvSpPr>
          <p:cNvPr id="6" name="Rectangle 5"/>
          <p:cNvSpPr/>
          <p:nvPr/>
        </p:nvSpPr>
        <p:spPr>
          <a:xfrm>
            <a:off x="467544" y="2564904"/>
            <a:ext cx="4017446" cy="400110"/>
          </a:xfrm>
          <a:prstGeom prst="rect">
            <a:avLst/>
          </a:prstGeom>
        </p:spPr>
        <p:txBody>
          <a:bodyPr wrap="none">
            <a:spAutoFit/>
          </a:bodyPr>
          <a:lstStyle/>
          <a:p>
            <a:r>
              <a:rPr lang="fr-FR" sz="2000" dirty="0">
                <a:solidFill>
                  <a:srgbClr val="002060"/>
                </a:solidFill>
                <a:latin typeface="Arial" pitchFamily="34" charset="0"/>
                <a:ea typeface="Calibri" pitchFamily="34" charset="0"/>
                <a:cs typeface="Arial" pitchFamily="34" charset="0"/>
              </a:rPr>
              <a:t>Par identification avec la relation :</a:t>
            </a:r>
            <a:endParaRPr lang="fr-FR" sz="2000" dirty="0"/>
          </a:p>
        </p:txBody>
      </p:sp>
      <p:sp>
        <p:nvSpPr>
          <p:cNvPr id="7" name="Rectangle 6"/>
          <p:cNvSpPr/>
          <p:nvPr/>
        </p:nvSpPr>
        <p:spPr>
          <a:xfrm>
            <a:off x="251520" y="3429000"/>
            <a:ext cx="4421403" cy="400110"/>
          </a:xfrm>
          <a:prstGeom prst="rect">
            <a:avLst/>
          </a:prstGeom>
        </p:spPr>
        <p:txBody>
          <a:bodyPr wrap="none">
            <a:spAutoFit/>
          </a:bodyPr>
          <a:lstStyle/>
          <a:p>
            <a:r>
              <a:rPr lang="fr-FR" sz="2000" dirty="0">
                <a:solidFill>
                  <a:srgbClr val="002060"/>
                </a:solidFill>
                <a:latin typeface="Arial" pitchFamily="34" charset="0"/>
                <a:ea typeface="Calibri" pitchFamily="34" charset="0"/>
                <a:cs typeface="Arial" pitchFamily="34" charset="0"/>
              </a:rPr>
              <a:t>on constate que </a:t>
            </a:r>
            <a:r>
              <a:rPr lang="fr-FR" sz="2000" b="1" u="sng" dirty="0">
                <a:solidFill>
                  <a:srgbClr val="FF0000"/>
                </a:solidFill>
                <a:latin typeface="Symbol" pitchFamily="18" charset="2"/>
                <a:ea typeface="Calibri" pitchFamily="34" charset="0"/>
                <a:cs typeface="Arial" pitchFamily="34" charset="0"/>
              </a:rPr>
              <a:t>a</a:t>
            </a:r>
            <a:r>
              <a:rPr lang="fr-FR" sz="2000" b="1" u="sng" dirty="0">
                <a:solidFill>
                  <a:srgbClr val="FF0000"/>
                </a:solidFill>
                <a:latin typeface="Arial" pitchFamily="34" charset="0"/>
                <a:ea typeface="Calibri" pitchFamily="34" charset="0"/>
                <a:cs typeface="Arial" pitchFamily="34" charset="0"/>
              </a:rPr>
              <a:t> = 1,28</a:t>
            </a:r>
            <a:r>
              <a:rPr lang="fr-FR" sz="2000" dirty="0">
                <a:solidFill>
                  <a:srgbClr val="002060"/>
                </a:solidFill>
                <a:latin typeface="Arial" pitchFamily="34" charset="0"/>
                <a:ea typeface="Calibri" pitchFamily="34" charset="0"/>
                <a:cs typeface="Arial" pitchFamily="34" charset="0"/>
              </a:rPr>
              <a:t>, soit </a:t>
            </a:r>
            <a:r>
              <a:rPr lang="fr-FR" sz="2000" b="1" u="sng" dirty="0">
                <a:solidFill>
                  <a:srgbClr val="FF0000"/>
                </a:solidFill>
                <a:latin typeface="Symbol" pitchFamily="18" charset="2"/>
                <a:ea typeface="Calibri" pitchFamily="34" charset="0"/>
                <a:cs typeface="Arial" pitchFamily="34" charset="0"/>
              </a:rPr>
              <a:t>a</a:t>
            </a:r>
            <a:r>
              <a:rPr lang="fr-FR" sz="2000" b="1" u="sng" dirty="0">
                <a:solidFill>
                  <a:srgbClr val="FF0000"/>
                </a:solidFill>
                <a:latin typeface="Arial" pitchFamily="34" charset="0"/>
                <a:ea typeface="Calibri" pitchFamily="34" charset="0"/>
                <a:cs typeface="Arial" pitchFamily="34" charset="0"/>
              </a:rPr>
              <a:t> </a:t>
            </a:r>
            <a:r>
              <a:rPr lang="fr-FR" sz="2000" b="1" u="sng" dirty="0">
                <a:solidFill>
                  <a:srgbClr val="FF0000"/>
                </a:solidFill>
                <a:latin typeface="Tahoma"/>
                <a:ea typeface="Tahoma"/>
                <a:cs typeface="Tahoma"/>
              </a:rPr>
              <a:t>≈</a:t>
            </a:r>
            <a:r>
              <a:rPr lang="fr-FR" sz="2000" b="1" u="sng" dirty="0">
                <a:solidFill>
                  <a:srgbClr val="FF0000"/>
                </a:solidFill>
                <a:latin typeface="Arial" pitchFamily="34" charset="0"/>
                <a:ea typeface="Calibri" pitchFamily="34" charset="0"/>
                <a:cs typeface="Arial" pitchFamily="34" charset="0"/>
              </a:rPr>
              <a:t> 1</a:t>
            </a:r>
            <a:r>
              <a:rPr lang="fr-FR" sz="2000" dirty="0">
                <a:solidFill>
                  <a:srgbClr val="002060"/>
                </a:solidFill>
                <a:latin typeface="Arial" pitchFamily="34" charset="0"/>
                <a:ea typeface="Calibri" pitchFamily="34" charset="0"/>
                <a:cs typeface="Arial" pitchFamily="34" charset="0"/>
              </a:rPr>
              <a:t>.</a:t>
            </a:r>
            <a:endParaRPr lang="fr-FR" sz="2000" dirty="0"/>
          </a:p>
        </p:txBody>
      </p:sp>
      <p:pic>
        <p:nvPicPr>
          <p:cNvPr id="8" name="Image 7"/>
          <p:cNvPicPr/>
          <p:nvPr/>
        </p:nvPicPr>
        <p:blipFill>
          <a:blip r:embed="rId2" cstate="print"/>
          <a:srcRect/>
          <a:stretch>
            <a:fillRect/>
          </a:stretch>
        </p:blipFill>
        <p:spPr bwMode="auto">
          <a:xfrm>
            <a:off x="5580112" y="692696"/>
            <a:ext cx="3409156" cy="3384376"/>
          </a:xfrm>
          <a:prstGeom prst="rect">
            <a:avLst/>
          </a:prstGeom>
          <a:noFill/>
          <a:ln w="9525">
            <a:noFill/>
            <a:miter lim="800000"/>
            <a:headEnd/>
            <a:tailEnd/>
          </a:ln>
        </p:spPr>
      </p:pic>
      <p:pic>
        <p:nvPicPr>
          <p:cNvPr id="9" name="Picture 7"/>
          <p:cNvPicPr>
            <a:picLocks noChangeAspect="1" noChangeArrowheads="1"/>
          </p:cNvPicPr>
          <p:nvPr/>
        </p:nvPicPr>
        <p:blipFill>
          <a:blip r:embed="rId3" cstate="print"/>
          <a:srcRect/>
          <a:stretch>
            <a:fillRect/>
          </a:stretch>
        </p:blipFill>
        <p:spPr bwMode="auto">
          <a:xfrm>
            <a:off x="5292725" y="5374184"/>
            <a:ext cx="2476500" cy="838200"/>
          </a:xfrm>
          <a:prstGeom prst="rect">
            <a:avLst/>
          </a:prstGeom>
          <a:noFill/>
          <a:ln w="9525">
            <a:noFill/>
            <a:miter lim="800000"/>
            <a:headEnd/>
            <a:tailEnd/>
          </a:ln>
        </p:spPr>
      </p:pic>
      <p:sp>
        <p:nvSpPr>
          <p:cNvPr id="10" name="Rectangle 4"/>
          <p:cNvSpPr>
            <a:spLocks noChangeArrowheads="1"/>
          </p:cNvSpPr>
          <p:nvPr/>
        </p:nvSpPr>
        <p:spPr bwMode="auto">
          <a:xfrm>
            <a:off x="0" y="4277985"/>
            <a:ext cx="3180679"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b/ </a:t>
            </a:r>
            <a:r>
              <a:rPr lang="fr-FR" sz="2000" b="1" u="sng" dirty="0">
                <a:latin typeface="Bookman Old Style" pitchFamily="18" charset="0"/>
                <a:ea typeface="Calibri" pitchFamily="34" charset="0"/>
                <a:cs typeface="Times New Roman" pitchFamily="18" charset="0"/>
              </a:rPr>
              <a:t>Méthode intégrale :</a:t>
            </a:r>
            <a:endParaRPr lang="fr-FR" sz="3200" dirty="0">
              <a:latin typeface="Bookman Old Style" pitchFamily="18" charset="0"/>
              <a:ea typeface="Calibri" pitchFamily="34" charset="0"/>
              <a:cs typeface="Times New Roman" pitchFamily="18" charset="0"/>
            </a:endParaRPr>
          </a:p>
        </p:txBody>
      </p:sp>
      <p:sp>
        <p:nvSpPr>
          <p:cNvPr id="11" name="Rectangle 1"/>
          <p:cNvSpPr>
            <a:spLocks noChangeArrowheads="1"/>
          </p:cNvSpPr>
          <p:nvPr/>
        </p:nvSpPr>
        <p:spPr bwMode="auto">
          <a:xfrm>
            <a:off x="107950" y="4767759"/>
            <a:ext cx="8928100" cy="1973609"/>
          </a:xfrm>
          <a:prstGeom prst="rect">
            <a:avLst/>
          </a:prstGeom>
          <a:noFill/>
          <a:ln w="19050">
            <a:solidFill>
              <a:schemeClr val="tx1"/>
            </a:solidFill>
            <a:miter lim="800000"/>
            <a:headEnd/>
            <a:tailEnd/>
          </a:ln>
        </p:spPr>
        <p:txBody>
          <a:bodyPr/>
          <a:lstStyle/>
          <a:p>
            <a:endParaRPr lang="fr-FR"/>
          </a:p>
        </p:txBody>
      </p:sp>
      <p:pic>
        <p:nvPicPr>
          <p:cNvPr id="12" name="Picture 2"/>
          <p:cNvPicPr>
            <a:picLocks noChangeAspect="1" noChangeArrowheads="1"/>
          </p:cNvPicPr>
          <p:nvPr/>
        </p:nvPicPr>
        <p:blipFill>
          <a:blip r:embed="rId4" cstate="print"/>
          <a:srcRect/>
          <a:stretch>
            <a:fillRect/>
          </a:stretch>
        </p:blipFill>
        <p:spPr bwMode="auto">
          <a:xfrm>
            <a:off x="3419475" y="4797921"/>
            <a:ext cx="2376661" cy="620367"/>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3995738" y="5590084"/>
            <a:ext cx="1076325" cy="381000"/>
          </a:xfrm>
          <a:prstGeom prst="rect">
            <a:avLst/>
          </a:prstGeom>
          <a:noFill/>
          <a:ln w="9525">
            <a:noFill/>
            <a:miter lim="800000"/>
            <a:headEnd/>
            <a:tailEnd/>
          </a:ln>
        </p:spPr>
      </p:pic>
      <p:pic>
        <p:nvPicPr>
          <p:cNvPr id="14" name="Picture 26"/>
          <p:cNvPicPr>
            <a:picLocks noChangeAspect="1" noChangeArrowheads="1"/>
          </p:cNvPicPr>
          <p:nvPr/>
        </p:nvPicPr>
        <p:blipFill>
          <a:blip r:embed="rId6" cstate="print"/>
          <a:srcRect/>
          <a:stretch>
            <a:fillRect/>
          </a:stretch>
        </p:blipFill>
        <p:spPr bwMode="auto">
          <a:xfrm>
            <a:off x="3635375" y="6237784"/>
            <a:ext cx="2752725" cy="431800"/>
          </a:xfrm>
          <a:prstGeom prst="rect">
            <a:avLst/>
          </a:prstGeom>
          <a:noFill/>
          <a:ln w="9525">
            <a:noFill/>
            <a:miter lim="800000"/>
            <a:headEnd/>
            <a:tailEnd/>
          </a:ln>
        </p:spPr>
      </p:pic>
      <p:pic>
        <p:nvPicPr>
          <p:cNvPr id="15" name="Picture 7"/>
          <p:cNvPicPr>
            <a:picLocks noChangeAspect="1" noChangeArrowheads="1"/>
          </p:cNvPicPr>
          <p:nvPr/>
        </p:nvPicPr>
        <p:blipFill>
          <a:blip r:embed="rId7" cstate="print"/>
          <a:srcRect/>
          <a:stretch>
            <a:fillRect/>
          </a:stretch>
        </p:blipFill>
        <p:spPr bwMode="auto">
          <a:xfrm>
            <a:off x="179388" y="6237784"/>
            <a:ext cx="3402012" cy="377825"/>
          </a:xfrm>
          <a:prstGeom prst="rect">
            <a:avLst/>
          </a:prstGeom>
          <a:noFill/>
          <a:ln w="9525">
            <a:noFill/>
            <a:miter lim="800000"/>
            <a:headEnd/>
            <a:tailEnd/>
          </a:ln>
        </p:spPr>
      </p:pic>
      <p:pic>
        <p:nvPicPr>
          <p:cNvPr id="16" name="Picture 27"/>
          <p:cNvPicPr>
            <a:picLocks noChangeAspect="1" noChangeArrowheads="1"/>
          </p:cNvPicPr>
          <p:nvPr/>
        </p:nvPicPr>
        <p:blipFill>
          <a:blip r:embed="rId8" cstate="print"/>
          <a:srcRect/>
          <a:stretch>
            <a:fillRect/>
          </a:stretch>
        </p:blipFill>
        <p:spPr bwMode="auto">
          <a:xfrm>
            <a:off x="2484438" y="5590084"/>
            <a:ext cx="1419225" cy="333375"/>
          </a:xfrm>
          <a:prstGeom prst="rect">
            <a:avLst/>
          </a:prstGeom>
          <a:noFill/>
          <a:ln w="9525">
            <a:noFill/>
            <a:miter lim="800000"/>
            <a:headEnd/>
            <a:tailEnd/>
          </a:ln>
        </p:spPr>
      </p:pic>
      <p:pic>
        <p:nvPicPr>
          <p:cNvPr id="17" name="Picture 5"/>
          <p:cNvPicPr>
            <a:picLocks noChangeAspect="1" noChangeArrowheads="1"/>
          </p:cNvPicPr>
          <p:nvPr/>
        </p:nvPicPr>
        <p:blipFill>
          <a:blip r:embed="rId9" cstate="print"/>
          <a:srcRect/>
          <a:stretch>
            <a:fillRect/>
          </a:stretch>
        </p:blipFill>
        <p:spPr bwMode="auto">
          <a:xfrm>
            <a:off x="250825" y="5590084"/>
            <a:ext cx="2098675" cy="334962"/>
          </a:xfrm>
          <a:prstGeom prst="rect">
            <a:avLst/>
          </a:prstGeom>
          <a:noFill/>
          <a:ln w="9525">
            <a:noFill/>
            <a:miter lim="800000"/>
            <a:headEnd/>
            <a:tailEnd/>
          </a:ln>
        </p:spPr>
      </p:pic>
      <p:sp>
        <p:nvSpPr>
          <p:cNvPr id="18" name="Rectangle 27"/>
          <p:cNvSpPr>
            <a:spLocks noChangeArrowheads="1"/>
          </p:cNvSpPr>
          <p:nvPr/>
        </p:nvSpPr>
        <p:spPr bwMode="auto">
          <a:xfrm>
            <a:off x="6660232" y="4293096"/>
            <a:ext cx="2265428"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dirty="0">
                <a:sym typeface="Wingdings 2" pitchFamily="18" charset="2"/>
              </a:rPr>
              <a:t>« </a:t>
            </a: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childTnLst>
                                </p:cTn>
                              </p:par>
                            </p:childTnLst>
                          </p:cTn>
                        </p:par>
                        <p:par>
                          <p:cTn id="28" fill="hold">
                            <p:stCondLst>
                              <p:cond delay="1000"/>
                            </p:stCondLst>
                            <p:childTnLst>
                              <p:par>
                                <p:cTn id="29" presetID="2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par>
                          <p:cTn id="33" fill="hold">
                            <p:stCondLst>
                              <p:cond delay="1500"/>
                            </p:stCondLst>
                            <p:childTnLst>
                              <p:par>
                                <p:cTn id="34" presetID="2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2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10" grpId="0"/>
      <p:bldP spid="11"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2" cstate="print"/>
          <a:srcRect/>
          <a:stretch>
            <a:fillRect/>
          </a:stretch>
        </p:blipFill>
        <p:spPr bwMode="auto">
          <a:xfrm>
            <a:off x="5292725" y="1196975"/>
            <a:ext cx="2476500" cy="838200"/>
          </a:xfrm>
          <a:prstGeom prst="rect">
            <a:avLst/>
          </a:prstGeom>
          <a:noFill/>
          <a:ln w="9525">
            <a:noFill/>
            <a:miter lim="800000"/>
            <a:headEnd/>
            <a:tailEnd/>
          </a:ln>
        </p:spPr>
      </p:pic>
      <p:sp>
        <p:nvSpPr>
          <p:cNvPr id="16387" name="Rectangle 4"/>
          <p:cNvSpPr>
            <a:spLocks noChangeArrowheads="1"/>
          </p:cNvSpPr>
          <p:nvPr/>
        </p:nvSpPr>
        <p:spPr bwMode="auto">
          <a:xfrm>
            <a:off x="0" y="-15111"/>
            <a:ext cx="3180679"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b/ </a:t>
            </a:r>
            <a:r>
              <a:rPr lang="fr-FR" sz="2000" b="1" u="sng" dirty="0">
                <a:latin typeface="Bookman Old Style" pitchFamily="18" charset="0"/>
                <a:ea typeface="Calibri" pitchFamily="34" charset="0"/>
                <a:cs typeface="Times New Roman" pitchFamily="18" charset="0"/>
              </a:rPr>
              <a:t>Méthode intégrale :</a:t>
            </a:r>
            <a:endParaRPr lang="fr-FR" sz="3200" dirty="0">
              <a:latin typeface="Bookman Old Style" pitchFamily="18" charset="0"/>
              <a:ea typeface="Calibri" pitchFamily="34" charset="0"/>
              <a:cs typeface="Times New Roman" pitchFamily="18" charset="0"/>
            </a:endParaRPr>
          </a:p>
        </p:txBody>
      </p:sp>
      <p:sp>
        <p:nvSpPr>
          <p:cNvPr id="16388" name="Rectangle 1"/>
          <p:cNvSpPr>
            <a:spLocks noChangeArrowheads="1"/>
          </p:cNvSpPr>
          <p:nvPr/>
        </p:nvSpPr>
        <p:spPr bwMode="auto">
          <a:xfrm>
            <a:off x="107950" y="549275"/>
            <a:ext cx="8928100" cy="6119813"/>
          </a:xfrm>
          <a:prstGeom prst="rect">
            <a:avLst/>
          </a:prstGeom>
          <a:noFill/>
          <a:ln w="19050">
            <a:solidFill>
              <a:schemeClr val="tx1"/>
            </a:solidFill>
            <a:miter lim="800000"/>
            <a:headEnd/>
            <a:tailEnd/>
          </a:ln>
        </p:spPr>
        <p:txBody>
          <a:bodyPr/>
          <a:lstStyle/>
          <a:p>
            <a:endParaRPr lang="fr-FR"/>
          </a:p>
        </p:txBody>
      </p:sp>
      <p:pic>
        <p:nvPicPr>
          <p:cNvPr id="16389" name="Picture 2"/>
          <p:cNvPicPr>
            <a:picLocks noChangeAspect="1" noChangeArrowheads="1"/>
          </p:cNvPicPr>
          <p:nvPr/>
        </p:nvPicPr>
        <p:blipFill>
          <a:blip r:embed="rId3" cstate="print"/>
          <a:srcRect/>
          <a:stretch>
            <a:fillRect/>
          </a:stretch>
        </p:blipFill>
        <p:spPr bwMode="auto">
          <a:xfrm>
            <a:off x="3419475" y="620712"/>
            <a:ext cx="2482711" cy="648047"/>
          </a:xfrm>
          <a:prstGeom prst="rect">
            <a:avLst/>
          </a:prstGeom>
          <a:noFill/>
          <a:ln w="9525">
            <a:noFill/>
            <a:miter lim="800000"/>
            <a:headEnd/>
            <a:tailEnd/>
          </a:ln>
        </p:spPr>
      </p:pic>
      <p:pic>
        <p:nvPicPr>
          <p:cNvPr id="16390" name="Picture 6"/>
          <p:cNvPicPr>
            <a:picLocks noChangeAspect="1" noChangeArrowheads="1"/>
          </p:cNvPicPr>
          <p:nvPr/>
        </p:nvPicPr>
        <p:blipFill>
          <a:blip r:embed="rId4" cstate="print"/>
          <a:srcRect/>
          <a:stretch>
            <a:fillRect/>
          </a:stretch>
        </p:blipFill>
        <p:spPr bwMode="auto">
          <a:xfrm>
            <a:off x="3995738" y="1412875"/>
            <a:ext cx="1076325" cy="381000"/>
          </a:xfrm>
          <a:prstGeom prst="rect">
            <a:avLst/>
          </a:prstGeom>
          <a:noFill/>
          <a:ln w="9525">
            <a:noFill/>
            <a:miter lim="800000"/>
            <a:headEnd/>
            <a:tailEnd/>
          </a:ln>
        </p:spPr>
      </p:pic>
      <p:pic>
        <p:nvPicPr>
          <p:cNvPr id="16391" name="Picture 9"/>
          <p:cNvPicPr>
            <a:picLocks noChangeAspect="1" noChangeArrowheads="1"/>
          </p:cNvPicPr>
          <p:nvPr/>
        </p:nvPicPr>
        <p:blipFill>
          <a:blip r:embed="rId5" cstate="print"/>
          <a:srcRect/>
          <a:stretch>
            <a:fillRect/>
          </a:stretch>
        </p:blipFill>
        <p:spPr bwMode="auto">
          <a:xfrm>
            <a:off x="179388" y="2636838"/>
            <a:ext cx="6343650" cy="409575"/>
          </a:xfrm>
          <a:prstGeom prst="rect">
            <a:avLst/>
          </a:prstGeom>
          <a:noFill/>
          <a:ln w="9525">
            <a:noFill/>
            <a:miter lim="800000"/>
            <a:headEnd/>
            <a:tailEnd/>
          </a:ln>
        </p:spPr>
      </p:pic>
      <p:pic>
        <p:nvPicPr>
          <p:cNvPr id="16392" name="Picture 11"/>
          <p:cNvPicPr>
            <a:picLocks noChangeAspect="1" noChangeArrowheads="1"/>
          </p:cNvPicPr>
          <p:nvPr/>
        </p:nvPicPr>
        <p:blipFill>
          <a:blip r:embed="rId6" cstate="print"/>
          <a:srcRect/>
          <a:stretch>
            <a:fillRect/>
          </a:stretch>
        </p:blipFill>
        <p:spPr bwMode="auto">
          <a:xfrm>
            <a:off x="3492500" y="3213100"/>
            <a:ext cx="3600450" cy="454025"/>
          </a:xfrm>
          <a:prstGeom prst="rect">
            <a:avLst/>
          </a:prstGeom>
          <a:noFill/>
          <a:ln w="9525">
            <a:noFill/>
            <a:miter lim="800000"/>
            <a:headEnd/>
            <a:tailEnd/>
          </a:ln>
        </p:spPr>
      </p:pic>
      <p:pic>
        <p:nvPicPr>
          <p:cNvPr id="16393" name="Picture 12"/>
          <p:cNvPicPr>
            <a:picLocks noChangeAspect="1" noChangeArrowheads="1"/>
          </p:cNvPicPr>
          <p:nvPr/>
        </p:nvPicPr>
        <p:blipFill>
          <a:blip r:embed="rId7" cstate="print"/>
          <a:srcRect/>
          <a:stretch>
            <a:fillRect/>
          </a:stretch>
        </p:blipFill>
        <p:spPr bwMode="auto">
          <a:xfrm>
            <a:off x="3492500" y="3716338"/>
            <a:ext cx="3749675" cy="576262"/>
          </a:xfrm>
          <a:prstGeom prst="rect">
            <a:avLst/>
          </a:prstGeom>
          <a:noFill/>
          <a:ln w="9525">
            <a:noFill/>
            <a:miter lim="800000"/>
            <a:headEnd/>
            <a:tailEnd/>
          </a:ln>
        </p:spPr>
      </p:pic>
      <p:sp>
        <p:nvSpPr>
          <p:cNvPr id="16394"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fr-FR" sz="900"/>
              <a:t> </a:t>
            </a:r>
            <a:endParaRPr lang="fr-FR"/>
          </a:p>
        </p:txBody>
      </p:sp>
      <p:cxnSp>
        <p:nvCxnSpPr>
          <p:cNvPr id="16395" name="AutoShape 5"/>
          <p:cNvCxnSpPr>
            <a:cxnSpLocks noChangeShapeType="1"/>
          </p:cNvCxnSpPr>
          <p:nvPr/>
        </p:nvCxnSpPr>
        <p:spPr bwMode="auto">
          <a:xfrm>
            <a:off x="6732588" y="6237288"/>
            <a:ext cx="1958975" cy="0"/>
          </a:xfrm>
          <a:prstGeom prst="straightConnector1">
            <a:avLst/>
          </a:prstGeom>
          <a:noFill/>
          <a:ln w="28575">
            <a:solidFill>
              <a:srgbClr val="000000"/>
            </a:solidFill>
            <a:round/>
            <a:headEnd/>
            <a:tailEnd type="triangle" w="med" len="med"/>
          </a:ln>
        </p:spPr>
      </p:cxnSp>
      <p:sp>
        <p:nvSpPr>
          <p:cNvPr id="14350" name="Text Box 6"/>
          <p:cNvSpPr txBox="1">
            <a:spLocks noChangeArrowheads="1"/>
          </p:cNvSpPr>
          <p:nvPr/>
        </p:nvSpPr>
        <p:spPr bwMode="auto">
          <a:xfrm>
            <a:off x="8388350" y="6237288"/>
            <a:ext cx="576263" cy="288925"/>
          </a:xfrm>
          <a:prstGeom prst="rect">
            <a:avLst/>
          </a:prstGeom>
          <a:noFill/>
          <a:ln w="9525">
            <a:noFill/>
            <a:miter lim="800000"/>
            <a:headEnd/>
            <a:tailEnd/>
          </a:ln>
        </p:spPr>
        <p:txBody>
          <a:bodyPr/>
          <a:lstStyle/>
          <a:p>
            <a:r>
              <a:rPr lang="fr-FR" sz="2400" b="1">
                <a:ea typeface="Calibri" pitchFamily="34" charset="0"/>
                <a:cs typeface="Times New Roman" pitchFamily="18" charset="0"/>
              </a:rPr>
              <a:t>t</a:t>
            </a:r>
          </a:p>
        </p:txBody>
      </p:sp>
      <p:sp>
        <p:nvSpPr>
          <p:cNvPr id="14351" name="Text Box 7"/>
          <p:cNvSpPr txBox="1">
            <a:spLocks noChangeArrowheads="1"/>
          </p:cNvSpPr>
          <p:nvPr/>
        </p:nvSpPr>
        <p:spPr bwMode="auto">
          <a:xfrm>
            <a:off x="6875463" y="4365625"/>
            <a:ext cx="792162" cy="503238"/>
          </a:xfrm>
          <a:prstGeom prst="rect">
            <a:avLst/>
          </a:prstGeom>
          <a:noFill/>
          <a:ln w="9525">
            <a:noFill/>
            <a:miter lim="800000"/>
            <a:headEnd/>
            <a:tailEnd/>
          </a:ln>
        </p:spPr>
        <p:txBody>
          <a:bodyPr/>
          <a:lstStyle/>
          <a:p>
            <a:r>
              <a:rPr lang="fr-FR" sz="2400" b="1">
                <a:ea typeface="Calibri" pitchFamily="34" charset="0"/>
                <a:cs typeface="Times New Roman" pitchFamily="18" charset="0"/>
              </a:rPr>
              <a:t>[A]</a:t>
            </a:r>
          </a:p>
        </p:txBody>
      </p:sp>
      <p:cxnSp>
        <p:nvCxnSpPr>
          <p:cNvPr id="16398" name="AutoShape 5"/>
          <p:cNvCxnSpPr>
            <a:cxnSpLocks noChangeShapeType="1"/>
          </p:cNvCxnSpPr>
          <p:nvPr/>
        </p:nvCxnSpPr>
        <p:spPr bwMode="auto">
          <a:xfrm flipH="1" flipV="1">
            <a:off x="6877050" y="4508500"/>
            <a:ext cx="46038" cy="1873250"/>
          </a:xfrm>
          <a:prstGeom prst="straightConnector1">
            <a:avLst/>
          </a:prstGeom>
          <a:noFill/>
          <a:ln w="28575">
            <a:solidFill>
              <a:srgbClr val="000000"/>
            </a:solidFill>
            <a:round/>
            <a:headEnd/>
            <a:tailEnd type="triangle" w="med" len="med"/>
          </a:ln>
        </p:spPr>
      </p:cxnSp>
      <p:grpSp>
        <p:nvGrpSpPr>
          <p:cNvPr id="2" name="Groupe 32"/>
          <p:cNvGrpSpPr>
            <a:grpSpLocks/>
          </p:cNvGrpSpPr>
          <p:nvPr/>
        </p:nvGrpSpPr>
        <p:grpSpPr bwMode="auto">
          <a:xfrm flipH="1">
            <a:off x="6877050" y="5013325"/>
            <a:ext cx="1511300" cy="1008063"/>
            <a:chOff x="6660233" y="4077072"/>
            <a:chExt cx="1964408" cy="1008112"/>
          </a:xfrm>
        </p:grpSpPr>
        <p:cxnSp>
          <p:nvCxnSpPr>
            <p:cNvPr id="25" name="Connecteur droit 24"/>
            <p:cNvCxnSpPr/>
            <p:nvPr/>
          </p:nvCxnSpPr>
          <p:spPr>
            <a:xfrm>
              <a:off x="7452599" y="4653363"/>
              <a:ext cx="107918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7533073"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27" name="Connecteur droit 26"/>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sp>
        <p:nvSpPr>
          <p:cNvPr id="14354" name="Rectangle 27"/>
          <p:cNvSpPr>
            <a:spLocks noChangeArrowheads="1"/>
          </p:cNvSpPr>
          <p:nvPr/>
        </p:nvSpPr>
        <p:spPr bwMode="auto">
          <a:xfrm>
            <a:off x="6237288" y="4746625"/>
            <a:ext cx="673582"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sp>
        <p:nvSpPr>
          <p:cNvPr id="14355" name="Rectangle 28"/>
          <p:cNvSpPr>
            <a:spLocks noChangeArrowheads="1"/>
          </p:cNvSpPr>
          <p:nvPr/>
        </p:nvSpPr>
        <p:spPr bwMode="auto">
          <a:xfrm>
            <a:off x="7669213" y="4868863"/>
            <a:ext cx="776175" cy="461665"/>
          </a:xfrm>
          <a:prstGeom prst="rect">
            <a:avLst/>
          </a:prstGeom>
          <a:noFill/>
          <a:ln w="9525">
            <a:noFill/>
            <a:miter lim="800000"/>
            <a:headEnd/>
            <a:tailEnd/>
          </a:ln>
        </p:spPr>
        <p:txBody>
          <a:bodyPr wrap="none">
            <a:spAutoFit/>
          </a:bodyPr>
          <a:lstStyle/>
          <a:p>
            <a:r>
              <a:rPr lang="fr-FR" sz="2400" b="1" dirty="0">
                <a:solidFill>
                  <a:srgbClr val="FF0000"/>
                </a:solidFill>
              </a:rPr>
              <a:t>– ak </a:t>
            </a:r>
            <a:endParaRPr lang="fr-FR" sz="2400" dirty="0">
              <a:solidFill>
                <a:srgbClr val="FF0000"/>
              </a:solidFill>
              <a:latin typeface="Calibri" pitchFamily="34" charset="0"/>
            </a:endParaRPr>
          </a:p>
        </p:txBody>
      </p:sp>
      <p:sp>
        <p:nvSpPr>
          <p:cNvPr id="30" name="Forme libre 29"/>
          <p:cNvSpPr/>
          <p:nvPr/>
        </p:nvSpPr>
        <p:spPr>
          <a:xfrm flipH="1">
            <a:off x="7337425" y="5129213"/>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4357" name="Rectangle 27"/>
          <p:cNvSpPr>
            <a:spLocks noChangeArrowheads="1"/>
          </p:cNvSpPr>
          <p:nvPr/>
        </p:nvSpPr>
        <p:spPr bwMode="auto">
          <a:xfrm>
            <a:off x="6660232" y="106785"/>
            <a:ext cx="2287587" cy="369887"/>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defRPr/>
            </a:pPr>
            <a:r>
              <a:rPr lang="fr-FR" dirty="0">
                <a:sym typeface="Wingdings 2" pitchFamily="18" charset="2"/>
              </a:rPr>
              <a:t>« </a:t>
            </a:r>
            <a:r>
              <a:rPr lang="fr-FR" b="1" dirty="0" err="1">
                <a:sym typeface="Wingdings 2" pitchFamily="18" charset="2"/>
              </a:rPr>
              <a:t>aA</a:t>
            </a:r>
            <a:r>
              <a:rPr lang="fr-FR" b="1" dirty="0">
                <a:sym typeface="Wingdings 2" pitchFamily="18" charset="2"/>
              </a:rPr>
              <a:t> </a:t>
            </a:r>
            <a:r>
              <a:rPr lang="fr-FR" b="1" dirty="0">
                <a:sym typeface="Wingdings" pitchFamily="2" charset="2"/>
              </a:rPr>
              <a:t></a:t>
            </a:r>
            <a:r>
              <a:rPr lang="fr-FR" b="1" dirty="0"/>
              <a:t> produit(s)</a:t>
            </a:r>
            <a:r>
              <a:rPr lang="fr-FR" dirty="0">
                <a:sym typeface="Wingdings" pitchFamily="2" charset="2"/>
              </a:rPr>
              <a:t> »</a:t>
            </a:r>
            <a:endParaRPr lang="fr-FR" dirty="0"/>
          </a:p>
        </p:txBody>
      </p:sp>
      <p:pic>
        <p:nvPicPr>
          <p:cNvPr id="16404" name="Picture 26"/>
          <p:cNvPicPr>
            <a:picLocks noChangeAspect="1" noChangeArrowheads="1"/>
          </p:cNvPicPr>
          <p:nvPr/>
        </p:nvPicPr>
        <p:blipFill>
          <a:blip r:embed="rId8" cstate="print"/>
          <a:srcRect/>
          <a:stretch>
            <a:fillRect/>
          </a:stretch>
        </p:blipFill>
        <p:spPr bwMode="auto">
          <a:xfrm>
            <a:off x="3635375" y="2060575"/>
            <a:ext cx="2752725" cy="431800"/>
          </a:xfrm>
          <a:prstGeom prst="rect">
            <a:avLst/>
          </a:prstGeom>
          <a:noFill/>
          <a:ln w="9525">
            <a:noFill/>
            <a:miter lim="800000"/>
            <a:headEnd/>
            <a:tailEnd/>
          </a:ln>
        </p:spPr>
      </p:pic>
      <p:pic>
        <p:nvPicPr>
          <p:cNvPr id="16405" name="Picture 7"/>
          <p:cNvPicPr>
            <a:picLocks noChangeAspect="1" noChangeArrowheads="1"/>
          </p:cNvPicPr>
          <p:nvPr/>
        </p:nvPicPr>
        <p:blipFill>
          <a:blip r:embed="rId9" cstate="print"/>
          <a:srcRect/>
          <a:stretch>
            <a:fillRect/>
          </a:stretch>
        </p:blipFill>
        <p:spPr bwMode="auto">
          <a:xfrm>
            <a:off x="179388" y="2060575"/>
            <a:ext cx="3402012" cy="377825"/>
          </a:xfrm>
          <a:prstGeom prst="rect">
            <a:avLst/>
          </a:prstGeom>
          <a:noFill/>
          <a:ln w="9525">
            <a:noFill/>
            <a:miter lim="800000"/>
            <a:headEnd/>
            <a:tailEnd/>
          </a:ln>
        </p:spPr>
      </p:pic>
      <p:pic>
        <p:nvPicPr>
          <p:cNvPr id="16406" name="Picture 27"/>
          <p:cNvPicPr>
            <a:picLocks noChangeAspect="1" noChangeArrowheads="1"/>
          </p:cNvPicPr>
          <p:nvPr/>
        </p:nvPicPr>
        <p:blipFill>
          <a:blip r:embed="rId10" cstate="print"/>
          <a:srcRect/>
          <a:stretch>
            <a:fillRect/>
          </a:stretch>
        </p:blipFill>
        <p:spPr bwMode="auto">
          <a:xfrm>
            <a:off x="2484438" y="1412875"/>
            <a:ext cx="1419225" cy="333375"/>
          </a:xfrm>
          <a:prstGeom prst="rect">
            <a:avLst/>
          </a:prstGeom>
          <a:noFill/>
          <a:ln w="9525">
            <a:noFill/>
            <a:miter lim="800000"/>
            <a:headEnd/>
            <a:tailEnd/>
          </a:ln>
        </p:spPr>
      </p:pic>
      <p:pic>
        <p:nvPicPr>
          <p:cNvPr id="16407" name="Picture 5"/>
          <p:cNvPicPr>
            <a:picLocks noChangeAspect="1" noChangeArrowheads="1"/>
          </p:cNvPicPr>
          <p:nvPr/>
        </p:nvPicPr>
        <p:blipFill>
          <a:blip r:embed="rId11" cstate="print"/>
          <a:srcRect/>
          <a:stretch>
            <a:fillRect/>
          </a:stretch>
        </p:blipFill>
        <p:spPr bwMode="auto">
          <a:xfrm>
            <a:off x="250825" y="1412875"/>
            <a:ext cx="2098675" cy="334963"/>
          </a:xfrm>
          <a:prstGeom prst="rect">
            <a:avLst/>
          </a:prstGeom>
          <a:noFill/>
          <a:ln w="9525">
            <a:noFill/>
            <a:miter lim="800000"/>
            <a:headEnd/>
            <a:tailEnd/>
          </a:ln>
        </p:spPr>
      </p:pic>
      <p:sp>
        <p:nvSpPr>
          <p:cNvPr id="29" name="Rectangle 18"/>
          <p:cNvSpPr>
            <a:spLocks noChangeArrowheads="1"/>
          </p:cNvSpPr>
          <p:nvPr/>
        </p:nvSpPr>
        <p:spPr bwMode="auto">
          <a:xfrm>
            <a:off x="251520" y="4550276"/>
            <a:ext cx="5832648" cy="175432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0</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 ak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 </a:t>
            </a:r>
          </a:p>
        </p:txBody>
      </p:sp>
      <p:pic>
        <p:nvPicPr>
          <p:cNvPr id="16409" name="Picture 18"/>
          <p:cNvPicPr>
            <a:picLocks noChangeAspect="1" noChangeArrowheads="1"/>
          </p:cNvPicPr>
          <p:nvPr/>
        </p:nvPicPr>
        <p:blipFill>
          <a:blip r:embed="rId12" cstate="print"/>
          <a:srcRect/>
          <a:stretch>
            <a:fillRect/>
          </a:stretch>
        </p:blipFill>
        <p:spPr bwMode="auto">
          <a:xfrm>
            <a:off x="250825" y="2997200"/>
            <a:ext cx="3098800" cy="103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500" fill="hold"/>
                                        <p:tgtEl>
                                          <p:spTgt spid="16391"/>
                                        </p:tgtEl>
                                        <p:attrNameLst>
                                          <p:attrName>ppt_w</p:attrName>
                                        </p:attrNameLst>
                                      </p:cBhvr>
                                      <p:tavLst>
                                        <p:tav tm="0">
                                          <p:val>
                                            <p:fltVal val="0"/>
                                          </p:val>
                                        </p:tav>
                                        <p:tav tm="100000">
                                          <p:val>
                                            <p:strVal val="#ppt_w"/>
                                          </p:val>
                                        </p:tav>
                                      </p:tavLst>
                                    </p:anim>
                                    <p:anim calcmode="lin" valueType="num">
                                      <p:cBhvr>
                                        <p:cTn id="8" dur="500" fill="hold"/>
                                        <p:tgtEl>
                                          <p:spTgt spid="1639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6409"/>
                                        </p:tgtEl>
                                        <p:attrNameLst>
                                          <p:attrName>style.visibility</p:attrName>
                                        </p:attrNameLst>
                                      </p:cBhvr>
                                      <p:to>
                                        <p:strVal val="visible"/>
                                      </p:to>
                                    </p:set>
                                    <p:animEffect transition="in" filter="wipe(left)">
                                      <p:cBhvr>
                                        <p:cTn id="13" dur="500"/>
                                        <p:tgtEl>
                                          <p:spTgt spid="1640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6392"/>
                                        </p:tgtEl>
                                        <p:attrNameLst>
                                          <p:attrName>style.visibility</p:attrName>
                                        </p:attrNameLst>
                                      </p:cBhvr>
                                      <p:to>
                                        <p:strVal val="visible"/>
                                      </p:to>
                                    </p:set>
                                    <p:animEffect transition="in" filter="wipe(left)">
                                      <p:cBhvr>
                                        <p:cTn id="18" dur="500"/>
                                        <p:tgtEl>
                                          <p:spTgt spid="1639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393"/>
                                        </p:tgtEl>
                                        <p:attrNameLst>
                                          <p:attrName>style.visibility</p:attrName>
                                        </p:attrNameLst>
                                      </p:cBhvr>
                                      <p:to>
                                        <p:strVal val="visible"/>
                                      </p:to>
                                    </p:set>
                                    <p:animEffect transition="in" filter="wipe(left)">
                                      <p:cBhvr>
                                        <p:cTn id="23" dur="500"/>
                                        <p:tgtEl>
                                          <p:spTgt spid="1639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4351"/>
                                        </p:tgtEl>
                                        <p:attrNameLst>
                                          <p:attrName>style.visibility</p:attrName>
                                        </p:attrNameLst>
                                      </p:cBhvr>
                                      <p:to>
                                        <p:strVal val="visible"/>
                                      </p:to>
                                    </p:set>
                                    <p:animEffect transition="in" filter="dissolve">
                                      <p:cBhvr>
                                        <p:cTn id="28" dur="500"/>
                                        <p:tgtEl>
                                          <p:spTgt spid="1435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350"/>
                                        </p:tgtEl>
                                        <p:attrNameLst>
                                          <p:attrName>style.visibility</p:attrName>
                                        </p:attrNameLst>
                                      </p:cBhvr>
                                      <p:to>
                                        <p:strVal val="visible"/>
                                      </p:to>
                                    </p:set>
                                    <p:animEffect transition="in" filter="dissolve">
                                      <p:cBhvr>
                                        <p:cTn id="31" dur="500"/>
                                        <p:tgtEl>
                                          <p:spTgt spid="14350"/>
                                        </p:tgtEl>
                                      </p:cBhvr>
                                    </p:animEffect>
                                  </p:childTnLst>
                                </p:cTn>
                              </p:par>
                              <p:par>
                                <p:cTn id="32" presetID="9"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4355"/>
                                        </p:tgtEl>
                                        <p:attrNameLst>
                                          <p:attrName>style.visibility</p:attrName>
                                        </p:attrNameLst>
                                      </p:cBhvr>
                                      <p:to>
                                        <p:strVal val="visible"/>
                                      </p:to>
                                    </p:set>
                                    <p:animEffect transition="in" filter="dissolve">
                                      <p:cBhvr>
                                        <p:cTn id="39" dur="500"/>
                                        <p:tgtEl>
                                          <p:spTgt spid="14355"/>
                                        </p:tgtEl>
                                      </p:cBhvr>
                                    </p:animEffect>
                                  </p:childTnLst>
                                </p:cTn>
                              </p:par>
                              <p:par>
                                <p:cTn id="40" presetID="9"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4354"/>
                                        </p:tgtEl>
                                        <p:attrNameLst>
                                          <p:attrName>style.visibility</p:attrName>
                                        </p:attrNameLst>
                                      </p:cBhvr>
                                      <p:to>
                                        <p:strVal val="visible"/>
                                      </p:to>
                                    </p:set>
                                    <p:animEffect transition="in" filter="dissolve">
                                      <p:cBhvr>
                                        <p:cTn id="45" dur="500"/>
                                        <p:tgtEl>
                                          <p:spTgt spid="1435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p:bldP spid="14351" grpId="0"/>
      <p:bldP spid="14354" grpId="0"/>
      <p:bldP spid="14355" grpId="0"/>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1"/>
          <p:cNvSpPr>
            <a:spLocks noChangeArrowheads="1"/>
          </p:cNvSpPr>
          <p:nvPr/>
        </p:nvSpPr>
        <p:spPr bwMode="auto">
          <a:xfrm>
            <a:off x="107950" y="3140968"/>
            <a:ext cx="8928100" cy="3644007"/>
          </a:xfrm>
          <a:prstGeom prst="rect">
            <a:avLst/>
          </a:prstGeom>
          <a:noFill/>
          <a:ln w="19050">
            <a:solidFill>
              <a:schemeClr val="tx1"/>
            </a:solidFill>
            <a:miter lim="800000"/>
            <a:headEnd/>
            <a:tailEnd/>
          </a:ln>
        </p:spPr>
        <p:txBody>
          <a:bodyPr/>
          <a:lstStyle/>
          <a:p>
            <a:endParaRPr lang="fr-FR"/>
          </a:p>
        </p:txBody>
      </p:sp>
      <p:pic>
        <p:nvPicPr>
          <p:cNvPr id="15372" name="Picture 1"/>
          <p:cNvPicPr>
            <a:picLocks noChangeAspect="1" noChangeArrowheads="1"/>
          </p:cNvPicPr>
          <p:nvPr/>
        </p:nvPicPr>
        <p:blipFill>
          <a:blip r:embed="rId2" cstate="print"/>
          <a:srcRect/>
          <a:stretch>
            <a:fillRect/>
          </a:stretch>
        </p:blipFill>
        <p:spPr bwMode="auto">
          <a:xfrm>
            <a:off x="3419475" y="3144715"/>
            <a:ext cx="2495679" cy="681608"/>
          </a:xfrm>
          <a:prstGeom prst="rect">
            <a:avLst/>
          </a:prstGeom>
          <a:noFill/>
          <a:ln w="9525">
            <a:noFill/>
            <a:miter lim="800000"/>
            <a:headEnd/>
            <a:tailEnd/>
          </a:ln>
        </p:spPr>
      </p:pic>
      <p:pic>
        <p:nvPicPr>
          <p:cNvPr id="15373" name="Picture 3"/>
          <p:cNvPicPr>
            <a:picLocks noChangeAspect="1" noChangeArrowheads="1"/>
          </p:cNvPicPr>
          <p:nvPr/>
        </p:nvPicPr>
        <p:blipFill>
          <a:blip r:embed="rId3" cstate="print"/>
          <a:srcRect/>
          <a:stretch>
            <a:fillRect/>
          </a:stretch>
        </p:blipFill>
        <p:spPr bwMode="auto">
          <a:xfrm>
            <a:off x="3813821" y="3899148"/>
            <a:ext cx="2016224" cy="417314"/>
          </a:xfrm>
          <a:prstGeom prst="rect">
            <a:avLst/>
          </a:prstGeom>
          <a:noFill/>
          <a:ln w="9525">
            <a:noFill/>
            <a:miter lim="800000"/>
            <a:headEnd/>
            <a:tailEnd/>
          </a:ln>
        </p:spPr>
      </p:pic>
      <p:pic>
        <p:nvPicPr>
          <p:cNvPr id="15374" name="Picture 4"/>
          <p:cNvPicPr>
            <a:picLocks noChangeAspect="1" noChangeArrowheads="1"/>
          </p:cNvPicPr>
          <p:nvPr/>
        </p:nvPicPr>
        <p:blipFill>
          <a:blip r:embed="rId4" cstate="print"/>
          <a:srcRect/>
          <a:stretch>
            <a:fillRect/>
          </a:stretch>
        </p:blipFill>
        <p:spPr bwMode="auto">
          <a:xfrm>
            <a:off x="5846763" y="3755132"/>
            <a:ext cx="3168650" cy="774700"/>
          </a:xfrm>
          <a:prstGeom prst="rect">
            <a:avLst/>
          </a:prstGeom>
          <a:noFill/>
          <a:ln w="9525">
            <a:noFill/>
            <a:miter lim="800000"/>
            <a:headEnd/>
            <a:tailEnd/>
          </a:ln>
        </p:spPr>
      </p:pic>
      <p:pic>
        <p:nvPicPr>
          <p:cNvPr id="15376" name="Picture 5"/>
          <p:cNvPicPr>
            <a:picLocks noChangeAspect="1" noChangeArrowheads="1"/>
          </p:cNvPicPr>
          <p:nvPr/>
        </p:nvPicPr>
        <p:blipFill>
          <a:blip r:embed="rId5" cstate="print"/>
          <a:srcRect/>
          <a:stretch>
            <a:fillRect/>
          </a:stretch>
        </p:blipFill>
        <p:spPr bwMode="auto">
          <a:xfrm>
            <a:off x="179512" y="3913882"/>
            <a:ext cx="2098675" cy="334963"/>
          </a:xfrm>
          <a:prstGeom prst="rect">
            <a:avLst/>
          </a:prstGeom>
          <a:noFill/>
          <a:ln w="9525">
            <a:noFill/>
            <a:miter lim="800000"/>
            <a:headEnd/>
            <a:tailEnd/>
          </a:ln>
        </p:spPr>
      </p:pic>
      <p:pic>
        <p:nvPicPr>
          <p:cNvPr id="15377" name="Picture 6"/>
          <p:cNvPicPr>
            <a:picLocks noChangeAspect="1" noChangeArrowheads="1"/>
          </p:cNvPicPr>
          <p:nvPr/>
        </p:nvPicPr>
        <p:blipFill>
          <a:blip r:embed="rId6" cstate="print"/>
          <a:srcRect/>
          <a:stretch>
            <a:fillRect/>
          </a:stretch>
        </p:blipFill>
        <p:spPr bwMode="auto">
          <a:xfrm>
            <a:off x="2339752" y="3913882"/>
            <a:ext cx="1440507" cy="379214"/>
          </a:xfrm>
          <a:prstGeom prst="rect">
            <a:avLst/>
          </a:prstGeom>
          <a:noFill/>
          <a:ln w="9525">
            <a:noFill/>
            <a:miter lim="800000"/>
            <a:headEnd/>
            <a:tailEnd/>
          </a:ln>
        </p:spPr>
      </p:pic>
      <p:pic>
        <p:nvPicPr>
          <p:cNvPr id="15378" name="Picture 7"/>
          <p:cNvPicPr>
            <a:picLocks noChangeAspect="1" noChangeArrowheads="1"/>
          </p:cNvPicPr>
          <p:nvPr/>
        </p:nvPicPr>
        <p:blipFill>
          <a:blip r:embed="rId7" cstate="print"/>
          <a:srcRect/>
          <a:stretch>
            <a:fillRect/>
          </a:stretch>
        </p:blipFill>
        <p:spPr bwMode="auto">
          <a:xfrm>
            <a:off x="179512" y="4508996"/>
            <a:ext cx="3403600" cy="376238"/>
          </a:xfrm>
          <a:prstGeom prst="rect">
            <a:avLst/>
          </a:prstGeom>
          <a:noFill/>
          <a:ln w="9525">
            <a:noFill/>
            <a:miter lim="800000"/>
            <a:headEnd/>
            <a:tailEnd/>
          </a:ln>
        </p:spPr>
      </p:pic>
      <p:pic>
        <p:nvPicPr>
          <p:cNvPr id="15379" name="Picture 8"/>
          <p:cNvPicPr>
            <a:picLocks noChangeAspect="1" noChangeArrowheads="1"/>
          </p:cNvPicPr>
          <p:nvPr/>
        </p:nvPicPr>
        <p:blipFill>
          <a:blip r:embed="rId8" cstate="print"/>
          <a:srcRect/>
          <a:stretch>
            <a:fillRect/>
          </a:stretch>
        </p:blipFill>
        <p:spPr bwMode="auto">
          <a:xfrm>
            <a:off x="3708400" y="4293096"/>
            <a:ext cx="2695575" cy="895350"/>
          </a:xfrm>
          <a:prstGeom prst="rect">
            <a:avLst/>
          </a:prstGeom>
          <a:noFill/>
          <a:ln w="9525">
            <a:noFill/>
            <a:miter lim="800000"/>
            <a:headEnd/>
            <a:tailEnd/>
          </a:ln>
        </p:spPr>
      </p:pic>
      <p:pic>
        <p:nvPicPr>
          <p:cNvPr id="15380" name="Picture 9"/>
          <p:cNvPicPr>
            <a:picLocks noChangeAspect="1" noChangeArrowheads="1"/>
          </p:cNvPicPr>
          <p:nvPr/>
        </p:nvPicPr>
        <p:blipFill>
          <a:blip r:embed="rId9" cstate="print"/>
          <a:srcRect/>
          <a:stretch>
            <a:fillRect/>
          </a:stretch>
        </p:blipFill>
        <p:spPr bwMode="auto">
          <a:xfrm>
            <a:off x="179512" y="5176838"/>
            <a:ext cx="5905500" cy="339725"/>
          </a:xfrm>
          <a:prstGeom prst="rect">
            <a:avLst/>
          </a:prstGeom>
          <a:noFill/>
          <a:ln w="9525">
            <a:noFill/>
            <a:miter lim="800000"/>
            <a:headEnd/>
            <a:tailEnd/>
          </a:ln>
        </p:spPr>
      </p:pic>
      <p:pic>
        <p:nvPicPr>
          <p:cNvPr id="15383" name="Picture 12"/>
          <p:cNvPicPr>
            <a:picLocks noChangeAspect="1" noChangeArrowheads="1"/>
          </p:cNvPicPr>
          <p:nvPr/>
        </p:nvPicPr>
        <p:blipFill>
          <a:blip r:embed="rId10" cstate="print"/>
          <a:srcRect/>
          <a:stretch>
            <a:fillRect/>
          </a:stretch>
        </p:blipFill>
        <p:spPr bwMode="auto">
          <a:xfrm>
            <a:off x="3941763" y="6218238"/>
            <a:ext cx="4086225" cy="523875"/>
          </a:xfrm>
          <a:prstGeom prst="rect">
            <a:avLst/>
          </a:prstGeom>
          <a:noFill/>
          <a:ln w="9525">
            <a:noFill/>
            <a:miter lim="800000"/>
            <a:headEnd/>
            <a:tailEnd/>
          </a:ln>
        </p:spPr>
      </p:pic>
      <p:pic>
        <p:nvPicPr>
          <p:cNvPr id="15387" name="Picture 27"/>
          <p:cNvPicPr>
            <a:picLocks noChangeAspect="1" noChangeArrowheads="1"/>
          </p:cNvPicPr>
          <p:nvPr/>
        </p:nvPicPr>
        <p:blipFill>
          <a:blip r:embed="rId11" cstate="print"/>
          <a:srcRect/>
          <a:stretch>
            <a:fillRect/>
          </a:stretch>
        </p:blipFill>
        <p:spPr bwMode="auto">
          <a:xfrm>
            <a:off x="3941763" y="5713413"/>
            <a:ext cx="4086225" cy="390525"/>
          </a:xfrm>
          <a:prstGeom prst="rect">
            <a:avLst/>
          </a:prstGeom>
          <a:noFill/>
          <a:ln w="9525">
            <a:noFill/>
            <a:miter lim="800000"/>
            <a:headEnd/>
            <a:tailEnd/>
          </a:ln>
        </p:spPr>
      </p:pic>
      <p:sp>
        <p:nvSpPr>
          <p:cNvPr id="17421" name="Rectangle 1"/>
          <p:cNvSpPr>
            <a:spLocks noChangeArrowheads="1"/>
          </p:cNvSpPr>
          <p:nvPr/>
        </p:nvSpPr>
        <p:spPr bwMode="auto">
          <a:xfrm>
            <a:off x="107950" y="44450"/>
            <a:ext cx="8928100" cy="3024510"/>
          </a:xfrm>
          <a:prstGeom prst="rect">
            <a:avLst/>
          </a:prstGeom>
          <a:noFill/>
          <a:ln w="19050">
            <a:solidFill>
              <a:schemeClr val="tx1"/>
            </a:solidFill>
            <a:miter lim="800000"/>
            <a:headEnd/>
            <a:tailEnd/>
          </a:ln>
        </p:spPr>
        <p:txBody>
          <a:bodyPr/>
          <a:lstStyle/>
          <a:p>
            <a:endParaRPr lang="fr-FR"/>
          </a:p>
        </p:txBody>
      </p:sp>
      <p:sp>
        <p:nvSpPr>
          <p:cNvPr id="30" name="Rectangle 27"/>
          <p:cNvSpPr>
            <a:spLocks noChangeArrowheads="1"/>
          </p:cNvSpPr>
          <p:nvPr/>
        </p:nvSpPr>
        <p:spPr bwMode="auto">
          <a:xfrm>
            <a:off x="6156176" y="3284984"/>
            <a:ext cx="2473498" cy="430887"/>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defRPr/>
            </a:pPr>
            <a:r>
              <a:rPr lang="fr-FR" sz="2200" dirty="0">
                <a:sym typeface="Wingdings 2" pitchFamily="18" charset="2"/>
              </a:rPr>
              <a:t>« </a:t>
            </a:r>
            <a:r>
              <a:rPr lang="fr-FR" sz="2200" b="1" dirty="0" err="1">
                <a:sym typeface="Wingdings 2" pitchFamily="18" charset="2"/>
              </a:rPr>
              <a:t>aA</a:t>
            </a:r>
            <a:r>
              <a:rPr lang="fr-FR" sz="2200" b="1" dirty="0">
                <a:sym typeface="Wingdings 2" pitchFamily="18" charset="2"/>
              </a:rPr>
              <a:t> </a:t>
            </a:r>
            <a:r>
              <a:rPr lang="fr-FR" sz="2200" b="1" dirty="0">
                <a:sym typeface="Wingdings" pitchFamily="2" charset="2"/>
              </a:rPr>
              <a:t></a:t>
            </a:r>
            <a:r>
              <a:rPr lang="fr-FR" sz="2200" b="1" dirty="0"/>
              <a:t> produit(s)</a:t>
            </a:r>
            <a:r>
              <a:rPr lang="fr-FR" sz="2200" dirty="0">
                <a:sym typeface="Wingdings" pitchFamily="2" charset="2"/>
              </a:rPr>
              <a:t> »</a:t>
            </a:r>
            <a:endParaRPr lang="fr-FR" sz="2200" dirty="0"/>
          </a:p>
        </p:txBody>
      </p:sp>
      <p:pic>
        <p:nvPicPr>
          <p:cNvPr id="16401" name="Picture 17"/>
          <p:cNvPicPr>
            <a:picLocks noChangeAspect="1" noChangeArrowheads="1"/>
          </p:cNvPicPr>
          <p:nvPr/>
        </p:nvPicPr>
        <p:blipFill>
          <a:blip r:embed="rId12" cstate="print"/>
          <a:srcRect/>
          <a:stretch>
            <a:fillRect/>
          </a:stretch>
        </p:blipFill>
        <p:spPr bwMode="auto">
          <a:xfrm>
            <a:off x="179388" y="5492750"/>
            <a:ext cx="3455987" cy="1047750"/>
          </a:xfrm>
          <a:prstGeom prst="rect">
            <a:avLst/>
          </a:prstGeom>
          <a:noFill/>
          <a:ln w="9525">
            <a:noFill/>
            <a:miter lim="800000"/>
            <a:headEnd/>
            <a:tailEnd/>
          </a:ln>
        </p:spPr>
      </p:pic>
      <p:pic>
        <p:nvPicPr>
          <p:cNvPr id="65539" name="Picture 3"/>
          <p:cNvPicPr>
            <a:picLocks noChangeAspect="1" noChangeArrowheads="1"/>
          </p:cNvPicPr>
          <p:nvPr/>
        </p:nvPicPr>
        <p:blipFill>
          <a:blip r:embed="rId13" cstate="print"/>
          <a:srcRect l="14175" t="46199" r="55526" b="35374"/>
          <a:stretch>
            <a:fillRect/>
          </a:stretch>
        </p:blipFill>
        <p:spPr bwMode="auto">
          <a:xfrm>
            <a:off x="179512" y="67774"/>
            <a:ext cx="2736304" cy="936104"/>
          </a:xfrm>
          <a:prstGeom prst="rect">
            <a:avLst/>
          </a:prstGeom>
          <a:noFill/>
          <a:ln w="9525">
            <a:noFill/>
            <a:miter lim="800000"/>
            <a:headEnd/>
            <a:tailEnd/>
          </a:ln>
        </p:spPr>
      </p:pic>
      <p:pic>
        <p:nvPicPr>
          <p:cNvPr id="19" name="Picture 3"/>
          <p:cNvPicPr>
            <a:picLocks noChangeAspect="1" noChangeArrowheads="1"/>
          </p:cNvPicPr>
          <p:nvPr/>
        </p:nvPicPr>
        <p:blipFill>
          <a:blip r:embed="rId13" cstate="print"/>
          <a:srcRect l="45179" t="51704" r="15751" b="41209"/>
          <a:stretch>
            <a:fillRect/>
          </a:stretch>
        </p:blipFill>
        <p:spPr bwMode="auto">
          <a:xfrm>
            <a:off x="2987824" y="332656"/>
            <a:ext cx="3528392" cy="360040"/>
          </a:xfrm>
          <a:prstGeom prst="rect">
            <a:avLst/>
          </a:prstGeom>
          <a:noFill/>
          <a:ln w="9525">
            <a:noFill/>
            <a:miter lim="800000"/>
            <a:headEnd/>
            <a:tailEnd/>
          </a:ln>
        </p:spPr>
      </p:pic>
      <p:pic>
        <p:nvPicPr>
          <p:cNvPr id="20" name="Picture 3"/>
          <p:cNvPicPr>
            <a:picLocks noChangeAspect="1" noChangeArrowheads="1"/>
          </p:cNvPicPr>
          <p:nvPr/>
        </p:nvPicPr>
        <p:blipFill>
          <a:blip r:embed="rId13" cstate="print"/>
          <a:srcRect l="45179" t="60043" r="15751" b="31452"/>
          <a:stretch>
            <a:fillRect/>
          </a:stretch>
        </p:blipFill>
        <p:spPr bwMode="auto">
          <a:xfrm>
            <a:off x="2987824" y="692696"/>
            <a:ext cx="3528392" cy="432048"/>
          </a:xfrm>
          <a:prstGeom prst="rect">
            <a:avLst/>
          </a:prstGeom>
          <a:noFill/>
          <a:ln w="9525">
            <a:noFill/>
            <a:miter lim="800000"/>
            <a:headEnd/>
            <a:tailEnd/>
          </a:ln>
        </p:spPr>
      </p:pic>
      <p:cxnSp>
        <p:nvCxnSpPr>
          <p:cNvPr id="22" name="AutoShape 5"/>
          <p:cNvCxnSpPr>
            <a:cxnSpLocks noChangeShapeType="1"/>
          </p:cNvCxnSpPr>
          <p:nvPr/>
        </p:nvCxnSpPr>
        <p:spPr bwMode="auto">
          <a:xfrm>
            <a:off x="6732588" y="2822451"/>
            <a:ext cx="1958975" cy="0"/>
          </a:xfrm>
          <a:prstGeom prst="straightConnector1">
            <a:avLst/>
          </a:prstGeom>
          <a:noFill/>
          <a:ln w="28575">
            <a:solidFill>
              <a:srgbClr val="000000"/>
            </a:solidFill>
            <a:round/>
            <a:headEnd/>
            <a:tailEnd type="triangle" w="med" len="med"/>
          </a:ln>
        </p:spPr>
      </p:cxnSp>
      <p:sp>
        <p:nvSpPr>
          <p:cNvPr id="23" name="Text Box 6"/>
          <p:cNvSpPr txBox="1">
            <a:spLocks noChangeArrowheads="1"/>
          </p:cNvSpPr>
          <p:nvPr/>
        </p:nvSpPr>
        <p:spPr bwMode="auto">
          <a:xfrm>
            <a:off x="8667749" y="2564904"/>
            <a:ext cx="576263"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t</a:t>
            </a:r>
          </a:p>
        </p:txBody>
      </p:sp>
      <p:sp>
        <p:nvSpPr>
          <p:cNvPr id="24" name="Text Box 7"/>
          <p:cNvSpPr txBox="1">
            <a:spLocks noChangeArrowheads="1"/>
          </p:cNvSpPr>
          <p:nvPr/>
        </p:nvSpPr>
        <p:spPr bwMode="auto">
          <a:xfrm>
            <a:off x="6875463" y="950788"/>
            <a:ext cx="792162" cy="503238"/>
          </a:xfrm>
          <a:prstGeom prst="rect">
            <a:avLst/>
          </a:prstGeom>
          <a:noFill/>
          <a:ln w="9525">
            <a:noFill/>
            <a:miter lim="800000"/>
            <a:headEnd/>
            <a:tailEnd/>
          </a:ln>
        </p:spPr>
        <p:txBody>
          <a:bodyPr/>
          <a:lstStyle/>
          <a:p>
            <a:r>
              <a:rPr lang="fr-FR" sz="2400" b="1">
                <a:ea typeface="Calibri" pitchFamily="34" charset="0"/>
                <a:cs typeface="Times New Roman" pitchFamily="18" charset="0"/>
              </a:rPr>
              <a:t>[A]</a:t>
            </a:r>
          </a:p>
        </p:txBody>
      </p:sp>
      <p:cxnSp>
        <p:nvCxnSpPr>
          <p:cNvPr id="25" name="AutoShape 5"/>
          <p:cNvCxnSpPr>
            <a:cxnSpLocks noChangeShapeType="1"/>
          </p:cNvCxnSpPr>
          <p:nvPr/>
        </p:nvCxnSpPr>
        <p:spPr bwMode="auto">
          <a:xfrm flipH="1" flipV="1">
            <a:off x="6877050" y="1093663"/>
            <a:ext cx="46038" cy="1873250"/>
          </a:xfrm>
          <a:prstGeom prst="straightConnector1">
            <a:avLst/>
          </a:prstGeom>
          <a:noFill/>
          <a:ln w="28575">
            <a:solidFill>
              <a:srgbClr val="000000"/>
            </a:solidFill>
            <a:round/>
            <a:headEnd/>
            <a:tailEnd type="triangle" w="med" len="med"/>
          </a:ln>
        </p:spPr>
      </p:cxnSp>
      <p:grpSp>
        <p:nvGrpSpPr>
          <p:cNvPr id="26" name="Groupe 32"/>
          <p:cNvGrpSpPr>
            <a:grpSpLocks/>
          </p:cNvGrpSpPr>
          <p:nvPr/>
        </p:nvGrpSpPr>
        <p:grpSpPr bwMode="auto">
          <a:xfrm flipH="1">
            <a:off x="6877050" y="1598488"/>
            <a:ext cx="1511300" cy="1008063"/>
            <a:chOff x="6660233" y="4077072"/>
            <a:chExt cx="1964408" cy="1008112"/>
          </a:xfrm>
        </p:grpSpPr>
        <p:cxnSp>
          <p:nvCxnSpPr>
            <p:cNvPr id="27" name="Connecteur droit 26"/>
            <p:cNvCxnSpPr/>
            <p:nvPr/>
          </p:nvCxnSpPr>
          <p:spPr>
            <a:xfrm>
              <a:off x="7452599" y="4653363"/>
              <a:ext cx="107918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Forme libre 27"/>
            <p:cNvSpPr/>
            <p:nvPr/>
          </p:nvSpPr>
          <p:spPr>
            <a:xfrm>
              <a:off x="7533073"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29" name="Connecteur droit 28"/>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sp>
        <p:nvSpPr>
          <p:cNvPr id="31" name="Rectangle 27"/>
          <p:cNvSpPr>
            <a:spLocks noChangeArrowheads="1"/>
          </p:cNvSpPr>
          <p:nvPr/>
        </p:nvSpPr>
        <p:spPr bwMode="auto">
          <a:xfrm>
            <a:off x="6237288" y="1331788"/>
            <a:ext cx="673582"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sp>
        <p:nvSpPr>
          <p:cNvPr id="32" name="Rectangle 18"/>
          <p:cNvSpPr>
            <a:spLocks noChangeArrowheads="1"/>
          </p:cNvSpPr>
          <p:nvPr/>
        </p:nvSpPr>
        <p:spPr bwMode="auto">
          <a:xfrm>
            <a:off x="251520" y="1237039"/>
            <a:ext cx="5832648" cy="175432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0</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 ak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 </a:t>
            </a:r>
          </a:p>
        </p:txBody>
      </p:sp>
      <p:sp>
        <p:nvSpPr>
          <p:cNvPr id="33" name="Rectangle 28"/>
          <p:cNvSpPr>
            <a:spLocks noChangeArrowheads="1"/>
          </p:cNvSpPr>
          <p:nvPr/>
        </p:nvSpPr>
        <p:spPr bwMode="auto">
          <a:xfrm>
            <a:off x="7669213" y="1412776"/>
            <a:ext cx="776175" cy="461665"/>
          </a:xfrm>
          <a:prstGeom prst="rect">
            <a:avLst/>
          </a:prstGeom>
          <a:noFill/>
          <a:ln w="9525">
            <a:noFill/>
            <a:miter lim="800000"/>
            <a:headEnd/>
            <a:tailEnd/>
          </a:ln>
        </p:spPr>
        <p:txBody>
          <a:bodyPr wrap="none">
            <a:spAutoFit/>
          </a:bodyPr>
          <a:lstStyle/>
          <a:p>
            <a:r>
              <a:rPr lang="fr-FR" sz="2400" b="1" dirty="0">
                <a:solidFill>
                  <a:srgbClr val="FF0000"/>
                </a:solidFill>
              </a:rPr>
              <a:t>– ak </a:t>
            </a:r>
            <a:endParaRPr lang="fr-FR" sz="2400" dirty="0">
              <a:solidFill>
                <a:srgbClr val="FF0000"/>
              </a:solidFill>
              <a:latin typeface="Calibri" pitchFamily="34" charset="0"/>
            </a:endParaRPr>
          </a:p>
        </p:txBody>
      </p:sp>
      <p:sp>
        <p:nvSpPr>
          <p:cNvPr id="34" name="Forme libre 33"/>
          <p:cNvSpPr/>
          <p:nvPr/>
        </p:nvSpPr>
        <p:spPr>
          <a:xfrm flipH="1">
            <a:off x="7337425" y="1673126"/>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0">
                                          <p:val>
                                            <p:fltVal val="0"/>
                                          </p:val>
                                        </p:tav>
                                        <p:tav tm="100000">
                                          <p:val>
                                            <p:strVal val="#ppt_w"/>
                                          </p:val>
                                        </p:tav>
                                      </p:tavLst>
                                    </p:anim>
                                    <p:anim calcmode="lin" valueType="num">
                                      <p:cBhvr>
                                        <p:cTn id="8" dur="500" fill="hold"/>
                                        <p:tgtEl>
                                          <p:spTgt spid="1537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5372"/>
                                        </p:tgtEl>
                                        <p:attrNameLst>
                                          <p:attrName>style.visibility</p:attrName>
                                        </p:attrNameLst>
                                      </p:cBhvr>
                                      <p:to>
                                        <p:strVal val="visible"/>
                                      </p:to>
                                    </p:set>
                                    <p:anim calcmode="lin" valueType="num">
                                      <p:cBhvr>
                                        <p:cTn id="12" dur="500" fill="hold"/>
                                        <p:tgtEl>
                                          <p:spTgt spid="15372"/>
                                        </p:tgtEl>
                                        <p:attrNameLst>
                                          <p:attrName>ppt_w</p:attrName>
                                        </p:attrNameLst>
                                      </p:cBhvr>
                                      <p:tavLst>
                                        <p:tav tm="0">
                                          <p:val>
                                            <p:fltVal val="0"/>
                                          </p:val>
                                        </p:tav>
                                        <p:tav tm="100000">
                                          <p:val>
                                            <p:strVal val="#ppt_w"/>
                                          </p:val>
                                        </p:tav>
                                      </p:tavLst>
                                    </p:anim>
                                    <p:anim calcmode="lin" valueType="num">
                                      <p:cBhvr>
                                        <p:cTn id="13" dur="500" fill="hold"/>
                                        <p:tgtEl>
                                          <p:spTgt spid="1537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5376"/>
                                        </p:tgtEl>
                                        <p:attrNameLst>
                                          <p:attrName>style.visibility</p:attrName>
                                        </p:attrNameLst>
                                      </p:cBhvr>
                                      <p:to>
                                        <p:strVal val="visible"/>
                                      </p:to>
                                    </p:set>
                                    <p:anim calcmode="lin" valueType="num">
                                      <p:cBhvr>
                                        <p:cTn id="22" dur="500" fill="hold"/>
                                        <p:tgtEl>
                                          <p:spTgt spid="15376"/>
                                        </p:tgtEl>
                                        <p:attrNameLst>
                                          <p:attrName>ppt_w</p:attrName>
                                        </p:attrNameLst>
                                      </p:cBhvr>
                                      <p:tavLst>
                                        <p:tav tm="0">
                                          <p:val>
                                            <p:fltVal val="0"/>
                                          </p:val>
                                        </p:tav>
                                        <p:tav tm="100000">
                                          <p:val>
                                            <p:strVal val="#ppt_w"/>
                                          </p:val>
                                        </p:tav>
                                      </p:tavLst>
                                    </p:anim>
                                    <p:anim calcmode="lin" valueType="num">
                                      <p:cBhvr>
                                        <p:cTn id="23" dur="500" fill="hold"/>
                                        <p:tgtEl>
                                          <p:spTgt spid="1537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5378"/>
                                        </p:tgtEl>
                                        <p:attrNameLst>
                                          <p:attrName>style.visibility</p:attrName>
                                        </p:attrNameLst>
                                      </p:cBhvr>
                                      <p:to>
                                        <p:strVal val="visible"/>
                                      </p:to>
                                    </p:set>
                                    <p:anim calcmode="lin" valueType="num">
                                      <p:cBhvr>
                                        <p:cTn id="27" dur="500" fill="hold"/>
                                        <p:tgtEl>
                                          <p:spTgt spid="15378"/>
                                        </p:tgtEl>
                                        <p:attrNameLst>
                                          <p:attrName>ppt_w</p:attrName>
                                        </p:attrNameLst>
                                      </p:cBhvr>
                                      <p:tavLst>
                                        <p:tav tm="0">
                                          <p:val>
                                            <p:fltVal val="0"/>
                                          </p:val>
                                        </p:tav>
                                        <p:tav tm="100000">
                                          <p:val>
                                            <p:strVal val="#ppt_w"/>
                                          </p:val>
                                        </p:tav>
                                      </p:tavLst>
                                    </p:anim>
                                    <p:anim calcmode="lin" valueType="num">
                                      <p:cBhvr>
                                        <p:cTn id="28" dur="500" fill="hold"/>
                                        <p:tgtEl>
                                          <p:spTgt spid="1537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5380"/>
                                        </p:tgtEl>
                                        <p:attrNameLst>
                                          <p:attrName>style.visibility</p:attrName>
                                        </p:attrNameLst>
                                      </p:cBhvr>
                                      <p:to>
                                        <p:strVal val="visible"/>
                                      </p:to>
                                    </p:set>
                                    <p:anim calcmode="lin" valueType="num">
                                      <p:cBhvr>
                                        <p:cTn id="32" dur="500" fill="hold"/>
                                        <p:tgtEl>
                                          <p:spTgt spid="15380"/>
                                        </p:tgtEl>
                                        <p:attrNameLst>
                                          <p:attrName>ppt_w</p:attrName>
                                        </p:attrNameLst>
                                      </p:cBhvr>
                                      <p:tavLst>
                                        <p:tav tm="0">
                                          <p:val>
                                            <p:fltVal val="0"/>
                                          </p:val>
                                        </p:tav>
                                        <p:tav tm="100000">
                                          <p:val>
                                            <p:strVal val="#ppt_w"/>
                                          </p:val>
                                        </p:tav>
                                      </p:tavLst>
                                    </p:anim>
                                    <p:anim calcmode="lin" valueType="num">
                                      <p:cBhvr>
                                        <p:cTn id="33" dur="500" fill="hold"/>
                                        <p:tgtEl>
                                          <p:spTgt spid="1538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377"/>
                                        </p:tgtEl>
                                        <p:attrNameLst>
                                          <p:attrName>style.visibility</p:attrName>
                                        </p:attrNameLst>
                                      </p:cBhvr>
                                      <p:to>
                                        <p:strVal val="visible"/>
                                      </p:to>
                                    </p:set>
                                    <p:animEffect transition="in" filter="wipe(left)">
                                      <p:cBhvr>
                                        <p:cTn id="38" dur="500"/>
                                        <p:tgtEl>
                                          <p:spTgt spid="1537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373"/>
                                        </p:tgtEl>
                                        <p:attrNameLst>
                                          <p:attrName>style.visibility</p:attrName>
                                        </p:attrNameLst>
                                      </p:cBhvr>
                                      <p:to>
                                        <p:strVal val="visible"/>
                                      </p:to>
                                    </p:set>
                                    <p:animEffect transition="in" filter="wipe(left)">
                                      <p:cBhvr>
                                        <p:cTn id="43" dur="500"/>
                                        <p:tgtEl>
                                          <p:spTgt spid="1537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5374"/>
                                        </p:tgtEl>
                                        <p:attrNameLst>
                                          <p:attrName>style.visibility</p:attrName>
                                        </p:attrNameLst>
                                      </p:cBhvr>
                                      <p:to>
                                        <p:strVal val="visible"/>
                                      </p:to>
                                    </p:set>
                                    <p:animEffect transition="in" filter="wipe(left)">
                                      <p:cBhvr>
                                        <p:cTn id="48" dur="500"/>
                                        <p:tgtEl>
                                          <p:spTgt spid="1537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5379"/>
                                        </p:tgtEl>
                                        <p:attrNameLst>
                                          <p:attrName>style.visibility</p:attrName>
                                        </p:attrNameLst>
                                      </p:cBhvr>
                                      <p:to>
                                        <p:strVal val="visible"/>
                                      </p:to>
                                    </p:set>
                                    <p:animEffect transition="in" filter="wipe(left)">
                                      <p:cBhvr>
                                        <p:cTn id="53" dur="500"/>
                                        <p:tgtEl>
                                          <p:spTgt spid="1537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6401"/>
                                        </p:tgtEl>
                                        <p:attrNameLst>
                                          <p:attrName>style.visibility</p:attrName>
                                        </p:attrNameLst>
                                      </p:cBhvr>
                                      <p:to>
                                        <p:strVal val="visible"/>
                                      </p:to>
                                    </p:set>
                                    <p:animEffect transition="in" filter="wipe(left)">
                                      <p:cBhvr>
                                        <p:cTn id="58" dur="500"/>
                                        <p:tgtEl>
                                          <p:spTgt spid="1640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5387"/>
                                        </p:tgtEl>
                                        <p:attrNameLst>
                                          <p:attrName>style.visibility</p:attrName>
                                        </p:attrNameLst>
                                      </p:cBhvr>
                                      <p:to>
                                        <p:strVal val="visible"/>
                                      </p:to>
                                    </p:set>
                                    <p:animEffect transition="in" filter="wipe(left)">
                                      <p:cBhvr>
                                        <p:cTn id="63" dur="500"/>
                                        <p:tgtEl>
                                          <p:spTgt spid="1538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5383"/>
                                        </p:tgtEl>
                                        <p:attrNameLst>
                                          <p:attrName>style.visibility</p:attrName>
                                        </p:attrNameLst>
                                      </p:cBhvr>
                                      <p:to>
                                        <p:strVal val="visible"/>
                                      </p:to>
                                    </p:set>
                                    <p:animEffect transition="in" filter="wipe(left)">
                                      <p:cBhvr>
                                        <p:cTn id="68"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8"/>
          <p:cNvSpPr>
            <a:spLocks noChangeArrowheads="1"/>
          </p:cNvSpPr>
          <p:nvPr/>
        </p:nvSpPr>
        <p:spPr bwMode="auto">
          <a:xfrm>
            <a:off x="323528" y="4581128"/>
            <a:ext cx="5400600" cy="2062103"/>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1</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ln[A]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 </a:t>
            </a:r>
            <a:r>
              <a:rPr lang="fr-FR" sz="2000" b="1" dirty="0" err="1">
                <a:solidFill>
                  <a:srgbClr val="FF0000"/>
                </a:solidFill>
                <a:latin typeface="Arial" pitchFamily="34" charset="0"/>
                <a:ea typeface="Calibri" pitchFamily="34" charset="0"/>
                <a:cs typeface="Arial" pitchFamily="34" charset="0"/>
              </a:rPr>
              <a:t>ak</a:t>
            </a:r>
            <a:r>
              <a:rPr lang="fr-FR" sz="2000" b="1" dirty="0">
                <a:solidFill>
                  <a:srgbClr val="FF0000"/>
                </a:solidFill>
                <a:latin typeface="Arial" pitchFamily="34" charset="0"/>
                <a:ea typeface="Calibri" pitchFamily="34" charset="0"/>
                <a:cs typeface="Arial" pitchFamily="34" charset="0"/>
              </a:rPr>
              <a:t>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ln[A]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 </a:t>
            </a:r>
          </a:p>
        </p:txBody>
      </p:sp>
      <p:cxnSp>
        <p:nvCxnSpPr>
          <p:cNvPr id="18435" name="AutoShape 5"/>
          <p:cNvCxnSpPr>
            <a:cxnSpLocks noChangeShapeType="1"/>
          </p:cNvCxnSpPr>
          <p:nvPr/>
        </p:nvCxnSpPr>
        <p:spPr bwMode="auto">
          <a:xfrm>
            <a:off x="6732588" y="6453188"/>
            <a:ext cx="1958975" cy="0"/>
          </a:xfrm>
          <a:prstGeom prst="straightConnector1">
            <a:avLst/>
          </a:prstGeom>
          <a:noFill/>
          <a:ln w="28575">
            <a:solidFill>
              <a:srgbClr val="000000"/>
            </a:solidFill>
            <a:round/>
            <a:headEnd/>
            <a:tailEnd type="triangle" w="med" len="med"/>
          </a:ln>
        </p:spPr>
      </p:cxnSp>
      <p:sp>
        <p:nvSpPr>
          <p:cNvPr id="15364" name="Text Box 6"/>
          <p:cNvSpPr txBox="1">
            <a:spLocks noChangeArrowheads="1"/>
          </p:cNvSpPr>
          <p:nvPr/>
        </p:nvSpPr>
        <p:spPr bwMode="auto">
          <a:xfrm>
            <a:off x="8676258" y="6165304"/>
            <a:ext cx="576262"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t</a:t>
            </a:r>
          </a:p>
        </p:txBody>
      </p:sp>
      <p:sp>
        <p:nvSpPr>
          <p:cNvPr id="15365" name="Text Box 7"/>
          <p:cNvSpPr txBox="1">
            <a:spLocks noChangeArrowheads="1"/>
          </p:cNvSpPr>
          <p:nvPr/>
        </p:nvSpPr>
        <p:spPr bwMode="auto">
          <a:xfrm>
            <a:off x="6875462" y="4652963"/>
            <a:ext cx="1152921" cy="287337"/>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 [A]</a:t>
            </a:r>
          </a:p>
        </p:txBody>
      </p:sp>
      <p:cxnSp>
        <p:nvCxnSpPr>
          <p:cNvPr id="18438" name="AutoShape 5"/>
          <p:cNvCxnSpPr>
            <a:cxnSpLocks noChangeShapeType="1"/>
          </p:cNvCxnSpPr>
          <p:nvPr/>
        </p:nvCxnSpPr>
        <p:spPr bwMode="auto">
          <a:xfrm flipH="1" flipV="1">
            <a:off x="6877050" y="4724400"/>
            <a:ext cx="46038" cy="1873250"/>
          </a:xfrm>
          <a:prstGeom prst="straightConnector1">
            <a:avLst/>
          </a:prstGeom>
          <a:noFill/>
          <a:ln w="28575">
            <a:solidFill>
              <a:srgbClr val="000000"/>
            </a:solidFill>
            <a:round/>
            <a:headEnd/>
            <a:tailEnd type="triangle" w="med" len="med"/>
          </a:ln>
        </p:spPr>
      </p:cxnSp>
      <p:grpSp>
        <p:nvGrpSpPr>
          <p:cNvPr id="2" name="Groupe 32"/>
          <p:cNvGrpSpPr>
            <a:grpSpLocks/>
          </p:cNvGrpSpPr>
          <p:nvPr/>
        </p:nvGrpSpPr>
        <p:grpSpPr bwMode="auto">
          <a:xfrm flipH="1">
            <a:off x="6877050" y="5229225"/>
            <a:ext cx="1511300" cy="1008063"/>
            <a:chOff x="6660233" y="4077072"/>
            <a:chExt cx="1964408" cy="1008112"/>
          </a:xfrm>
        </p:grpSpPr>
        <p:cxnSp>
          <p:nvCxnSpPr>
            <p:cNvPr id="10" name="Connecteur droit 9"/>
            <p:cNvCxnSpPr/>
            <p:nvPr/>
          </p:nvCxnSpPr>
          <p:spPr>
            <a:xfrm>
              <a:off x="7452599" y="4653363"/>
              <a:ext cx="107918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Forme libre 10"/>
            <p:cNvSpPr/>
            <p:nvPr/>
          </p:nvSpPr>
          <p:spPr>
            <a:xfrm>
              <a:off x="7533073"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2" name="Connecteur droit 11"/>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sp>
        <p:nvSpPr>
          <p:cNvPr id="15368" name="Rectangle 27"/>
          <p:cNvSpPr>
            <a:spLocks noChangeArrowheads="1"/>
          </p:cNvSpPr>
          <p:nvPr/>
        </p:nvSpPr>
        <p:spPr bwMode="auto">
          <a:xfrm>
            <a:off x="5940152" y="5013176"/>
            <a:ext cx="982961"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ln [A]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sp>
        <p:nvSpPr>
          <p:cNvPr id="15369" name="Rectangle 28"/>
          <p:cNvSpPr>
            <a:spLocks noChangeArrowheads="1"/>
          </p:cNvSpPr>
          <p:nvPr/>
        </p:nvSpPr>
        <p:spPr bwMode="auto">
          <a:xfrm>
            <a:off x="7669213" y="5084763"/>
            <a:ext cx="776175" cy="461665"/>
          </a:xfrm>
          <a:prstGeom prst="rect">
            <a:avLst/>
          </a:prstGeom>
          <a:noFill/>
          <a:ln w="9525">
            <a:noFill/>
            <a:miter lim="800000"/>
            <a:headEnd/>
            <a:tailEnd/>
          </a:ln>
        </p:spPr>
        <p:txBody>
          <a:bodyPr wrap="none">
            <a:spAutoFit/>
          </a:bodyPr>
          <a:lstStyle/>
          <a:p>
            <a:r>
              <a:rPr lang="fr-FR" sz="2400" b="1" dirty="0">
                <a:solidFill>
                  <a:srgbClr val="FF0000"/>
                </a:solidFill>
              </a:rPr>
              <a:t>– ak </a:t>
            </a:r>
            <a:endParaRPr lang="fr-FR" sz="2400" dirty="0">
              <a:solidFill>
                <a:srgbClr val="FF0000"/>
              </a:solidFill>
              <a:latin typeface="Calibri" pitchFamily="34" charset="0"/>
            </a:endParaRPr>
          </a:p>
        </p:txBody>
      </p:sp>
      <p:sp>
        <p:nvSpPr>
          <p:cNvPr id="15" name="Forme libre 14"/>
          <p:cNvSpPr/>
          <p:nvPr/>
        </p:nvSpPr>
        <p:spPr>
          <a:xfrm flipH="1">
            <a:off x="7337425" y="5345113"/>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8443" name="Rectangle 1"/>
          <p:cNvSpPr>
            <a:spLocks noChangeArrowheads="1"/>
          </p:cNvSpPr>
          <p:nvPr/>
        </p:nvSpPr>
        <p:spPr bwMode="auto">
          <a:xfrm>
            <a:off x="107950" y="476250"/>
            <a:ext cx="8928100" cy="6308725"/>
          </a:xfrm>
          <a:prstGeom prst="rect">
            <a:avLst/>
          </a:prstGeom>
          <a:noFill/>
          <a:ln w="19050">
            <a:solidFill>
              <a:schemeClr val="tx1"/>
            </a:solidFill>
            <a:miter lim="800000"/>
            <a:headEnd/>
            <a:tailEnd/>
          </a:ln>
        </p:spPr>
        <p:txBody>
          <a:bodyPr/>
          <a:lstStyle/>
          <a:p>
            <a:endParaRPr lang="fr-FR"/>
          </a:p>
        </p:txBody>
      </p:sp>
      <p:pic>
        <p:nvPicPr>
          <p:cNvPr id="18444" name="Picture 1"/>
          <p:cNvPicPr>
            <a:picLocks noChangeAspect="1" noChangeArrowheads="1"/>
          </p:cNvPicPr>
          <p:nvPr/>
        </p:nvPicPr>
        <p:blipFill>
          <a:blip r:embed="rId2" cstate="print"/>
          <a:srcRect/>
          <a:stretch>
            <a:fillRect/>
          </a:stretch>
        </p:blipFill>
        <p:spPr bwMode="auto">
          <a:xfrm>
            <a:off x="3131841" y="542156"/>
            <a:ext cx="2519660" cy="688157"/>
          </a:xfrm>
          <a:prstGeom prst="rect">
            <a:avLst/>
          </a:prstGeom>
          <a:noFill/>
          <a:ln w="9525">
            <a:noFill/>
            <a:miter lim="800000"/>
            <a:headEnd/>
            <a:tailEnd/>
          </a:ln>
        </p:spPr>
      </p:pic>
      <p:pic>
        <p:nvPicPr>
          <p:cNvPr id="18445" name="Picture 3"/>
          <p:cNvPicPr>
            <a:picLocks noChangeAspect="1" noChangeArrowheads="1"/>
          </p:cNvPicPr>
          <p:nvPr/>
        </p:nvPicPr>
        <p:blipFill>
          <a:blip r:embed="rId3" cstate="print"/>
          <a:srcRect/>
          <a:stretch>
            <a:fillRect/>
          </a:stretch>
        </p:blipFill>
        <p:spPr bwMode="auto">
          <a:xfrm>
            <a:off x="3779838" y="1230313"/>
            <a:ext cx="1800225" cy="338137"/>
          </a:xfrm>
          <a:prstGeom prst="rect">
            <a:avLst/>
          </a:prstGeom>
          <a:noFill/>
          <a:ln w="9525">
            <a:noFill/>
            <a:miter lim="800000"/>
            <a:headEnd/>
            <a:tailEnd/>
          </a:ln>
        </p:spPr>
      </p:pic>
      <p:pic>
        <p:nvPicPr>
          <p:cNvPr id="18446" name="Picture 4"/>
          <p:cNvPicPr>
            <a:picLocks noChangeAspect="1" noChangeArrowheads="1"/>
          </p:cNvPicPr>
          <p:nvPr/>
        </p:nvPicPr>
        <p:blipFill>
          <a:blip r:embed="rId4" cstate="print"/>
          <a:srcRect/>
          <a:stretch>
            <a:fillRect/>
          </a:stretch>
        </p:blipFill>
        <p:spPr bwMode="auto">
          <a:xfrm>
            <a:off x="5795963" y="1071563"/>
            <a:ext cx="3168650" cy="774700"/>
          </a:xfrm>
          <a:prstGeom prst="rect">
            <a:avLst/>
          </a:prstGeom>
          <a:noFill/>
          <a:ln w="9525">
            <a:noFill/>
            <a:miter lim="800000"/>
            <a:headEnd/>
            <a:tailEnd/>
          </a:ln>
        </p:spPr>
      </p:pic>
      <p:pic>
        <p:nvPicPr>
          <p:cNvPr id="18447" name="Picture 5"/>
          <p:cNvPicPr>
            <a:picLocks noChangeAspect="1" noChangeArrowheads="1"/>
          </p:cNvPicPr>
          <p:nvPr/>
        </p:nvPicPr>
        <p:blipFill>
          <a:blip r:embed="rId5" cstate="print"/>
          <a:srcRect/>
          <a:stretch>
            <a:fillRect/>
          </a:stretch>
        </p:blipFill>
        <p:spPr bwMode="auto">
          <a:xfrm>
            <a:off x="250825" y="1268413"/>
            <a:ext cx="2098675" cy="334962"/>
          </a:xfrm>
          <a:prstGeom prst="rect">
            <a:avLst/>
          </a:prstGeom>
          <a:noFill/>
          <a:ln w="9525">
            <a:noFill/>
            <a:miter lim="800000"/>
            <a:headEnd/>
            <a:tailEnd/>
          </a:ln>
        </p:spPr>
      </p:pic>
      <p:pic>
        <p:nvPicPr>
          <p:cNvPr id="18448" name="Picture 6"/>
          <p:cNvPicPr>
            <a:picLocks noChangeAspect="1" noChangeArrowheads="1"/>
          </p:cNvPicPr>
          <p:nvPr/>
        </p:nvPicPr>
        <p:blipFill>
          <a:blip r:embed="rId6" cstate="print"/>
          <a:srcRect/>
          <a:stretch>
            <a:fillRect/>
          </a:stretch>
        </p:blipFill>
        <p:spPr bwMode="auto">
          <a:xfrm>
            <a:off x="2411413" y="1268413"/>
            <a:ext cx="1296987" cy="323850"/>
          </a:xfrm>
          <a:prstGeom prst="rect">
            <a:avLst/>
          </a:prstGeom>
          <a:noFill/>
          <a:ln w="9525">
            <a:noFill/>
            <a:miter lim="800000"/>
            <a:headEnd/>
            <a:tailEnd/>
          </a:ln>
        </p:spPr>
      </p:pic>
      <p:pic>
        <p:nvPicPr>
          <p:cNvPr id="18449" name="Picture 7"/>
          <p:cNvPicPr>
            <a:picLocks noChangeAspect="1" noChangeArrowheads="1"/>
          </p:cNvPicPr>
          <p:nvPr/>
        </p:nvPicPr>
        <p:blipFill>
          <a:blip r:embed="rId7" cstate="print"/>
          <a:srcRect/>
          <a:stretch>
            <a:fillRect/>
          </a:stretch>
        </p:blipFill>
        <p:spPr bwMode="auto">
          <a:xfrm>
            <a:off x="250825" y="2060575"/>
            <a:ext cx="3403600" cy="376238"/>
          </a:xfrm>
          <a:prstGeom prst="rect">
            <a:avLst/>
          </a:prstGeom>
          <a:noFill/>
          <a:ln w="9525">
            <a:noFill/>
            <a:miter lim="800000"/>
            <a:headEnd/>
            <a:tailEnd/>
          </a:ln>
        </p:spPr>
      </p:pic>
      <p:pic>
        <p:nvPicPr>
          <p:cNvPr id="18450" name="Picture 8"/>
          <p:cNvPicPr>
            <a:picLocks noChangeAspect="1" noChangeArrowheads="1"/>
          </p:cNvPicPr>
          <p:nvPr/>
        </p:nvPicPr>
        <p:blipFill>
          <a:blip r:embed="rId8" cstate="print"/>
          <a:srcRect/>
          <a:stretch>
            <a:fillRect/>
          </a:stretch>
        </p:blipFill>
        <p:spPr bwMode="auto">
          <a:xfrm>
            <a:off x="3708400" y="1844675"/>
            <a:ext cx="2695575" cy="895350"/>
          </a:xfrm>
          <a:prstGeom prst="rect">
            <a:avLst/>
          </a:prstGeom>
          <a:noFill/>
          <a:ln w="9525">
            <a:noFill/>
            <a:miter lim="800000"/>
            <a:headEnd/>
            <a:tailEnd/>
          </a:ln>
        </p:spPr>
      </p:pic>
      <p:pic>
        <p:nvPicPr>
          <p:cNvPr id="18451" name="Picture 9"/>
          <p:cNvPicPr>
            <a:picLocks noChangeAspect="1" noChangeArrowheads="1"/>
          </p:cNvPicPr>
          <p:nvPr/>
        </p:nvPicPr>
        <p:blipFill>
          <a:blip r:embed="rId9" cstate="print"/>
          <a:srcRect/>
          <a:stretch>
            <a:fillRect/>
          </a:stretch>
        </p:blipFill>
        <p:spPr bwMode="auto">
          <a:xfrm>
            <a:off x="250825" y="2905125"/>
            <a:ext cx="5905500" cy="339725"/>
          </a:xfrm>
          <a:prstGeom prst="rect">
            <a:avLst/>
          </a:prstGeom>
          <a:noFill/>
          <a:ln w="9525">
            <a:noFill/>
            <a:miter lim="800000"/>
            <a:headEnd/>
            <a:tailEnd/>
          </a:ln>
        </p:spPr>
      </p:pic>
      <p:sp>
        <p:nvSpPr>
          <p:cNvPr id="27" name="Rectangle 27"/>
          <p:cNvSpPr>
            <a:spLocks noChangeArrowheads="1"/>
          </p:cNvSpPr>
          <p:nvPr/>
        </p:nvSpPr>
        <p:spPr bwMode="auto">
          <a:xfrm>
            <a:off x="6300788" y="620713"/>
            <a:ext cx="2287587" cy="369887"/>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defRPr/>
            </a:pPr>
            <a:r>
              <a:rPr lang="fr-FR" dirty="0">
                <a:sym typeface="Wingdings 2" pitchFamily="18" charset="2"/>
              </a:rPr>
              <a:t>« </a:t>
            </a:r>
            <a:r>
              <a:rPr lang="fr-FR" b="1" dirty="0" err="1">
                <a:sym typeface="Wingdings 2" pitchFamily="18" charset="2"/>
              </a:rPr>
              <a:t>aA</a:t>
            </a:r>
            <a:r>
              <a:rPr lang="fr-FR" b="1" dirty="0">
                <a:sym typeface="Wingdings 2" pitchFamily="18" charset="2"/>
              </a:rPr>
              <a:t> </a:t>
            </a:r>
            <a:r>
              <a:rPr lang="fr-FR" b="1" dirty="0">
                <a:sym typeface="Wingdings" pitchFamily="2" charset="2"/>
              </a:rPr>
              <a:t></a:t>
            </a:r>
            <a:r>
              <a:rPr lang="fr-FR" b="1" dirty="0"/>
              <a:t> produit(s)</a:t>
            </a:r>
            <a:r>
              <a:rPr lang="fr-FR" dirty="0">
                <a:sym typeface="Wingdings" pitchFamily="2" charset="2"/>
              </a:rPr>
              <a:t> »</a:t>
            </a:r>
            <a:endParaRPr lang="fr-FR" dirty="0"/>
          </a:p>
        </p:txBody>
      </p:sp>
      <p:pic>
        <p:nvPicPr>
          <p:cNvPr id="18453" name="Picture 12"/>
          <p:cNvPicPr>
            <a:picLocks noChangeAspect="1" noChangeArrowheads="1"/>
          </p:cNvPicPr>
          <p:nvPr/>
        </p:nvPicPr>
        <p:blipFill>
          <a:blip r:embed="rId10" cstate="print"/>
          <a:srcRect/>
          <a:stretch>
            <a:fillRect/>
          </a:stretch>
        </p:blipFill>
        <p:spPr bwMode="auto">
          <a:xfrm>
            <a:off x="3995738" y="3937000"/>
            <a:ext cx="4086225" cy="523875"/>
          </a:xfrm>
          <a:prstGeom prst="rect">
            <a:avLst/>
          </a:prstGeom>
          <a:noFill/>
          <a:ln w="9525">
            <a:noFill/>
            <a:miter lim="800000"/>
            <a:headEnd/>
            <a:tailEnd/>
          </a:ln>
        </p:spPr>
      </p:pic>
      <p:pic>
        <p:nvPicPr>
          <p:cNvPr id="18454" name="Picture 27"/>
          <p:cNvPicPr>
            <a:picLocks noChangeAspect="1" noChangeArrowheads="1"/>
          </p:cNvPicPr>
          <p:nvPr/>
        </p:nvPicPr>
        <p:blipFill>
          <a:blip r:embed="rId11" cstate="print"/>
          <a:srcRect/>
          <a:stretch>
            <a:fillRect/>
          </a:stretch>
        </p:blipFill>
        <p:spPr bwMode="auto">
          <a:xfrm>
            <a:off x="3995738" y="3432175"/>
            <a:ext cx="4086225" cy="390525"/>
          </a:xfrm>
          <a:prstGeom prst="rect">
            <a:avLst/>
          </a:prstGeom>
          <a:noFill/>
          <a:ln w="9525">
            <a:noFill/>
            <a:miter lim="800000"/>
            <a:headEnd/>
            <a:tailEnd/>
          </a:ln>
        </p:spPr>
      </p:pic>
      <p:pic>
        <p:nvPicPr>
          <p:cNvPr id="18455" name="Picture 17"/>
          <p:cNvPicPr>
            <a:picLocks noChangeAspect="1" noChangeArrowheads="1"/>
          </p:cNvPicPr>
          <p:nvPr/>
        </p:nvPicPr>
        <p:blipFill>
          <a:blip r:embed="rId12" cstate="print"/>
          <a:srcRect/>
          <a:stretch>
            <a:fillRect/>
          </a:stretch>
        </p:blipFill>
        <p:spPr bwMode="auto">
          <a:xfrm>
            <a:off x="233363" y="3213100"/>
            <a:ext cx="3455987" cy="1046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500"/>
                                        <p:tgtEl>
                                          <p:spTgt spid="153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dissolve">
                                      <p:cBhvr>
                                        <p:cTn id="10" dur="500"/>
                                        <p:tgtEl>
                                          <p:spTgt spid="15364"/>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368"/>
                                        </p:tgtEl>
                                        <p:attrNameLst>
                                          <p:attrName>style.visibility</p:attrName>
                                        </p:attrNameLst>
                                      </p:cBhvr>
                                      <p:to>
                                        <p:strVal val="visible"/>
                                      </p:to>
                                    </p:set>
                                    <p:animEffect transition="in" filter="dissolve">
                                      <p:cBhvr>
                                        <p:cTn id="18" dur="500"/>
                                        <p:tgtEl>
                                          <p:spTgt spid="15368"/>
                                        </p:tgtEl>
                                      </p:cBhvr>
                                    </p:animEffect>
                                  </p:childTnLst>
                                </p:cTn>
                              </p:par>
                              <p:par>
                                <p:cTn id="19" presetID="9"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369"/>
                                        </p:tgtEl>
                                        <p:attrNameLst>
                                          <p:attrName>style.visibility</p:attrName>
                                        </p:attrNameLst>
                                      </p:cBhvr>
                                      <p:to>
                                        <p:strVal val="visible"/>
                                      </p:to>
                                    </p:set>
                                    <p:animEffect transition="in" filter="dissolve">
                                      <p:cBhvr>
                                        <p:cTn id="24" dur="500"/>
                                        <p:tgtEl>
                                          <p:spTgt spid="1536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362"/>
                                        </p:tgtEl>
                                        <p:attrNameLst>
                                          <p:attrName>style.visibility</p:attrName>
                                        </p:attrNameLst>
                                      </p:cBhvr>
                                      <p:to>
                                        <p:strVal val="visible"/>
                                      </p:to>
                                    </p:set>
                                    <p:animEffect transition="in" filter="wipe(left)">
                                      <p:cBhvr>
                                        <p:cTn id="2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4" grpId="0"/>
      <p:bldP spid="15365" grpId="0"/>
      <p:bldP spid="15368" grpId="0"/>
      <p:bldP spid="1536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2" cstate="print"/>
          <a:srcRect/>
          <a:stretch>
            <a:fillRect/>
          </a:stretch>
        </p:blipFill>
        <p:spPr bwMode="auto">
          <a:xfrm>
            <a:off x="3635375" y="3670300"/>
            <a:ext cx="2497138" cy="792163"/>
          </a:xfrm>
          <a:prstGeom prst="rect">
            <a:avLst/>
          </a:prstGeom>
          <a:noFill/>
          <a:ln w="9525">
            <a:noFill/>
            <a:miter lim="800000"/>
            <a:headEnd/>
            <a:tailEnd/>
          </a:ln>
        </p:spPr>
      </p:pic>
      <p:pic>
        <p:nvPicPr>
          <p:cNvPr id="16387" name="Picture 4"/>
          <p:cNvPicPr>
            <a:picLocks noChangeAspect="1" noChangeArrowheads="1"/>
          </p:cNvPicPr>
          <p:nvPr/>
        </p:nvPicPr>
        <p:blipFill>
          <a:blip r:embed="rId3" cstate="print"/>
          <a:srcRect/>
          <a:stretch>
            <a:fillRect/>
          </a:stretch>
        </p:blipFill>
        <p:spPr bwMode="auto">
          <a:xfrm>
            <a:off x="4787900" y="3001069"/>
            <a:ext cx="3455988" cy="830263"/>
          </a:xfrm>
          <a:prstGeom prst="rect">
            <a:avLst/>
          </a:prstGeom>
          <a:noFill/>
          <a:ln w="9525">
            <a:noFill/>
            <a:miter lim="800000"/>
            <a:headEnd/>
            <a:tailEnd/>
          </a:ln>
        </p:spPr>
      </p:pic>
      <p:sp>
        <p:nvSpPr>
          <p:cNvPr id="16397" name="Rectangle 1"/>
          <p:cNvSpPr>
            <a:spLocks noChangeArrowheads="1"/>
          </p:cNvSpPr>
          <p:nvPr/>
        </p:nvSpPr>
        <p:spPr bwMode="auto">
          <a:xfrm>
            <a:off x="107950" y="2492896"/>
            <a:ext cx="8928100" cy="4292079"/>
          </a:xfrm>
          <a:prstGeom prst="rect">
            <a:avLst/>
          </a:prstGeom>
          <a:noFill/>
          <a:ln w="19050">
            <a:solidFill>
              <a:schemeClr val="tx1"/>
            </a:solidFill>
            <a:miter lim="800000"/>
            <a:headEnd/>
            <a:tailEnd/>
          </a:ln>
        </p:spPr>
        <p:txBody>
          <a:bodyPr/>
          <a:lstStyle/>
          <a:p>
            <a:endParaRPr lang="fr-FR"/>
          </a:p>
        </p:txBody>
      </p:sp>
      <p:pic>
        <p:nvPicPr>
          <p:cNvPr id="16399" name="Picture 5"/>
          <p:cNvPicPr>
            <a:picLocks noChangeAspect="1" noChangeArrowheads="1"/>
          </p:cNvPicPr>
          <p:nvPr/>
        </p:nvPicPr>
        <p:blipFill>
          <a:blip r:embed="rId4" cstate="print"/>
          <a:srcRect/>
          <a:stretch>
            <a:fillRect/>
          </a:stretch>
        </p:blipFill>
        <p:spPr bwMode="auto">
          <a:xfrm>
            <a:off x="250825" y="3170932"/>
            <a:ext cx="2098675" cy="334962"/>
          </a:xfrm>
          <a:prstGeom prst="rect">
            <a:avLst/>
          </a:prstGeom>
          <a:noFill/>
          <a:ln w="9525">
            <a:noFill/>
            <a:miter lim="800000"/>
            <a:headEnd/>
            <a:tailEnd/>
          </a:ln>
        </p:spPr>
      </p:pic>
      <p:pic>
        <p:nvPicPr>
          <p:cNvPr id="16400" name="Picture 7"/>
          <p:cNvPicPr>
            <a:picLocks noChangeAspect="1" noChangeArrowheads="1"/>
          </p:cNvPicPr>
          <p:nvPr/>
        </p:nvPicPr>
        <p:blipFill>
          <a:blip r:embed="rId5" cstate="print"/>
          <a:srcRect/>
          <a:stretch>
            <a:fillRect/>
          </a:stretch>
        </p:blipFill>
        <p:spPr bwMode="auto">
          <a:xfrm>
            <a:off x="250825" y="3814763"/>
            <a:ext cx="3403600" cy="376237"/>
          </a:xfrm>
          <a:prstGeom prst="rect">
            <a:avLst/>
          </a:prstGeom>
          <a:noFill/>
          <a:ln w="9525">
            <a:noFill/>
            <a:miter lim="800000"/>
            <a:headEnd/>
            <a:tailEnd/>
          </a:ln>
        </p:spPr>
      </p:pic>
      <p:pic>
        <p:nvPicPr>
          <p:cNvPr id="16401" name="Picture 9"/>
          <p:cNvPicPr>
            <a:picLocks noChangeAspect="1" noChangeArrowheads="1"/>
          </p:cNvPicPr>
          <p:nvPr/>
        </p:nvPicPr>
        <p:blipFill>
          <a:blip r:embed="rId6" cstate="print"/>
          <a:srcRect/>
          <a:stretch>
            <a:fillRect/>
          </a:stretch>
        </p:blipFill>
        <p:spPr bwMode="auto">
          <a:xfrm>
            <a:off x="250825" y="4429125"/>
            <a:ext cx="5905500" cy="339725"/>
          </a:xfrm>
          <a:prstGeom prst="rect">
            <a:avLst/>
          </a:prstGeom>
          <a:noFill/>
          <a:ln w="9525">
            <a:noFill/>
            <a:miter lim="800000"/>
            <a:headEnd/>
            <a:tailEnd/>
          </a:ln>
        </p:spPr>
      </p:pic>
      <p:pic>
        <p:nvPicPr>
          <p:cNvPr id="16402" name="Picture 2"/>
          <p:cNvPicPr>
            <a:picLocks noChangeAspect="1" noChangeArrowheads="1"/>
          </p:cNvPicPr>
          <p:nvPr/>
        </p:nvPicPr>
        <p:blipFill>
          <a:blip r:embed="rId7" cstate="print"/>
          <a:srcRect/>
          <a:stretch>
            <a:fillRect/>
          </a:stretch>
        </p:blipFill>
        <p:spPr bwMode="auto">
          <a:xfrm>
            <a:off x="3419475" y="2523232"/>
            <a:ext cx="2232025" cy="600075"/>
          </a:xfrm>
          <a:prstGeom prst="rect">
            <a:avLst/>
          </a:prstGeom>
          <a:noFill/>
          <a:ln w="9525">
            <a:noFill/>
            <a:miter lim="800000"/>
            <a:headEnd/>
            <a:tailEnd/>
          </a:ln>
        </p:spPr>
      </p:pic>
      <p:pic>
        <p:nvPicPr>
          <p:cNvPr id="16403" name="Picture 3"/>
          <p:cNvPicPr>
            <a:picLocks noChangeAspect="1" noChangeArrowheads="1"/>
          </p:cNvPicPr>
          <p:nvPr/>
        </p:nvPicPr>
        <p:blipFill>
          <a:blip r:embed="rId8" cstate="print"/>
          <a:srcRect/>
          <a:stretch>
            <a:fillRect/>
          </a:stretch>
        </p:blipFill>
        <p:spPr bwMode="auto">
          <a:xfrm>
            <a:off x="2771775" y="3170932"/>
            <a:ext cx="1466850" cy="352425"/>
          </a:xfrm>
          <a:prstGeom prst="rect">
            <a:avLst/>
          </a:prstGeom>
          <a:noFill/>
          <a:ln w="9525">
            <a:noFill/>
            <a:miter lim="800000"/>
            <a:headEnd/>
            <a:tailEnd/>
          </a:ln>
        </p:spPr>
      </p:pic>
      <p:pic>
        <p:nvPicPr>
          <p:cNvPr id="16405" name="Picture 8"/>
          <p:cNvPicPr>
            <a:picLocks noChangeAspect="1" noChangeArrowheads="1"/>
          </p:cNvPicPr>
          <p:nvPr/>
        </p:nvPicPr>
        <p:blipFill>
          <a:blip r:embed="rId9" cstate="print"/>
          <a:srcRect/>
          <a:stretch>
            <a:fillRect/>
          </a:stretch>
        </p:blipFill>
        <p:spPr bwMode="auto">
          <a:xfrm>
            <a:off x="4140200" y="4954588"/>
            <a:ext cx="3887788" cy="755650"/>
          </a:xfrm>
          <a:prstGeom prst="rect">
            <a:avLst/>
          </a:prstGeom>
          <a:noFill/>
          <a:ln w="9525">
            <a:noFill/>
            <a:miter lim="800000"/>
            <a:headEnd/>
            <a:tailEnd/>
          </a:ln>
        </p:spPr>
      </p:pic>
      <p:pic>
        <p:nvPicPr>
          <p:cNvPr id="16406" name="Picture 9"/>
          <p:cNvPicPr>
            <a:picLocks noChangeAspect="1" noChangeArrowheads="1"/>
          </p:cNvPicPr>
          <p:nvPr/>
        </p:nvPicPr>
        <p:blipFill>
          <a:blip r:embed="rId10" cstate="print"/>
          <a:srcRect/>
          <a:stretch>
            <a:fillRect/>
          </a:stretch>
        </p:blipFill>
        <p:spPr bwMode="auto">
          <a:xfrm>
            <a:off x="4140200" y="5741988"/>
            <a:ext cx="3887788" cy="1000125"/>
          </a:xfrm>
          <a:prstGeom prst="rect">
            <a:avLst/>
          </a:prstGeom>
          <a:noFill/>
          <a:ln w="9525">
            <a:noFill/>
            <a:miter lim="800000"/>
            <a:headEnd/>
            <a:tailEnd/>
          </a:ln>
        </p:spPr>
      </p:pic>
      <p:sp>
        <p:nvSpPr>
          <p:cNvPr id="19468" name="Rectangle 1"/>
          <p:cNvSpPr>
            <a:spLocks noChangeArrowheads="1"/>
          </p:cNvSpPr>
          <p:nvPr/>
        </p:nvSpPr>
        <p:spPr bwMode="auto">
          <a:xfrm>
            <a:off x="107950" y="73024"/>
            <a:ext cx="8928100" cy="2347863"/>
          </a:xfrm>
          <a:prstGeom prst="rect">
            <a:avLst/>
          </a:prstGeom>
          <a:noFill/>
          <a:ln w="19050">
            <a:solidFill>
              <a:schemeClr val="tx1"/>
            </a:solidFill>
            <a:miter lim="800000"/>
            <a:headEnd/>
            <a:tailEnd/>
          </a:ln>
        </p:spPr>
        <p:txBody>
          <a:bodyPr/>
          <a:lstStyle/>
          <a:p>
            <a:endParaRPr lang="fr-FR"/>
          </a:p>
        </p:txBody>
      </p:sp>
      <p:sp>
        <p:nvSpPr>
          <p:cNvPr id="30" name="Rectangle 27"/>
          <p:cNvSpPr>
            <a:spLocks noChangeArrowheads="1"/>
          </p:cNvSpPr>
          <p:nvPr/>
        </p:nvSpPr>
        <p:spPr bwMode="auto">
          <a:xfrm>
            <a:off x="6228184" y="2564904"/>
            <a:ext cx="2265428"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dirty="0">
                <a:sym typeface="Wingdings 2" pitchFamily="18" charset="2"/>
              </a:rPr>
              <a:t>« </a:t>
            </a: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a:t>
            </a:r>
            <a:endParaRPr lang="fr-FR" sz="2000" dirty="0"/>
          </a:p>
        </p:txBody>
      </p:sp>
      <p:pic>
        <p:nvPicPr>
          <p:cNvPr id="18448" name="Picture 16"/>
          <p:cNvPicPr>
            <a:picLocks noChangeAspect="1" noChangeArrowheads="1"/>
          </p:cNvPicPr>
          <p:nvPr/>
        </p:nvPicPr>
        <p:blipFill>
          <a:blip r:embed="rId11" cstate="print"/>
          <a:srcRect/>
          <a:stretch>
            <a:fillRect/>
          </a:stretch>
        </p:blipFill>
        <p:spPr bwMode="auto">
          <a:xfrm>
            <a:off x="250825" y="4778375"/>
            <a:ext cx="3552825" cy="1095375"/>
          </a:xfrm>
          <a:prstGeom prst="rect">
            <a:avLst/>
          </a:prstGeom>
          <a:noFill/>
          <a:ln w="9525">
            <a:noFill/>
            <a:miter lim="800000"/>
            <a:headEnd/>
            <a:tailEnd/>
          </a:ln>
        </p:spPr>
      </p:pic>
      <p:pic>
        <p:nvPicPr>
          <p:cNvPr id="66563" name="Picture 3"/>
          <p:cNvPicPr>
            <a:picLocks noChangeAspect="1" noChangeArrowheads="1"/>
          </p:cNvPicPr>
          <p:nvPr/>
        </p:nvPicPr>
        <p:blipFill>
          <a:blip r:embed="rId12" cstate="print"/>
          <a:srcRect l="50084" t="36119" r="9754" b="55481"/>
          <a:stretch>
            <a:fillRect/>
          </a:stretch>
        </p:blipFill>
        <p:spPr bwMode="auto">
          <a:xfrm>
            <a:off x="2890108" y="90924"/>
            <a:ext cx="3672408" cy="432048"/>
          </a:xfrm>
          <a:prstGeom prst="rect">
            <a:avLst/>
          </a:prstGeom>
          <a:noFill/>
          <a:ln w="9525">
            <a:noFill/>
            <a:miter lim="800000"/>
            <a:headEnd/>
            <a:tailEnd/>
          </a:ln>
        </p:spPr>
      </p:pic>
      <p:sp>
        <p:nvSpPr>
          <p:cNvPr id="18" name="Rectangle 18"/>
          <p:cNvSpPr>
            <a:spLocks noChangeArrowheads="1"/>
          </p:cNvSpPr>
          <p:nvPr/>
        </p:nvSpPr>
        <p:spPr bwMode="auto">
          <a:xfrm>
            <a:off x="179512" y="586780"/>
            <a:ext cx="5832648" cy="175432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1</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ln[A]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 </a:t>
            </a:r>
            <a:r>
              <a:rPr lang="fr-FR" sz="2000" b="1" dirty="0" err="1">
                <a:solidFill>
                  <a:srgbClr val="FF0000"/>
                </a:solidFill>
                <a:latin typeface="Arial" pitchFamily="34" charset="0"/>
                <a:ea typeface="Calibri" pitchFamily="34" charset="0"/>
                <a:cs typeface="Arial" pitchFamily="34" charset="0"/>
              </a:rPr>
              <a:t>ak</a:t>
            </a:r>
            <a:r>
              <a:rPr lang="fr-FR" sz="2000" b="1" dirty="0">
                <a:solidFill>
                  <a:srgbClr val="FF0000"/>
                </a:solidFill>
                <a:latin typeface="Arial" pitchFamily="34" charset="0"/>
                <a:ea typeface="Calibri" pitchFamily="34" charset="0"/>
                <a:cs typeface="Arial" pitchFamily="34" charset="0"/>
              </a:rPr>
              <a:t>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ln[A]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 </a:t>
            </a:r>
          </a:p>
        </p:txBody>
      </p:sp>
      <p:cxnSp>
        <p:nvCxnSpPr>
          <p:cNvPr id="19" name="AutoShape 5"/>
          <p:cNvCxnSpPr>
            <a:cxnSpLocks noChangeShapeType="1"/>
          </p:cNvCxnSpPr>
          <p:nvPr/>
        </p:nvCxnSpPr>
        <p:spPr bwMode="auto">
          <a:xfrm>
            <a:off x="6829996" y="2204889"/>
            <a:ext cx="1958975" cy="0"/>
          </a:xfrm>
          <a:prstGeom prst="straightConnector1">
            <a:avLst/>
          </a:prstGeom>
          <a:noFill/>
          <a:ln w="28575">
            <a:solidFill>
              <a:srgbClr val="000000"/>
            </a:solidFill>
            <a:round/>
            <a:headEnd/>
            <a:tailEnd type="triangle" w="med" len="med"/>
          </a:ln>
        </p:spPr>
      </p:cxnSp>
      <p:sp>
        <p:nvSpPr>
          <p:cNvPr id="20" name="Text Box 6"/>
          <p:cNvSpPr txBox="1">
            <a:spLocks noChangeArrowheads="1"/>
          </p:cNvSpPr>
          <p:nvPr/>
        </p:nvSpPr>
        <p:spPr bwMode="auto">
          <a:xfrm>
            <a:off x="8773666" y="1917005"/>
            <a:ext cx="576262"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t</a:t>
            </a:r>
          </a:p>
        </p:txBody>
      </p:sp>
      <p:sp>
        <p:nvSpPr>
          <p:cNvPr id="21" name="Text Box 7"/>
          <p:cNvSpPr txBox="1">
            <a:spLocks noChangeArrowheads="1"/>
          </p:cNvSpPr>
          <p:nvPr/>
        </p:nvSpPr>
        <p:spPr bwMode="auto">
          <a:xfrm>
            <a:off x="6972870" y="404664"/>
            <a:ext cx="1152921" cy="287337"/>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 [A]</a:t>
            </a:r>
          </a:p>
        </p:txBody>
      </p:sp>
      <p:cxnSp>
        <p:nvCxnSpPr>
          <p:cNvPr id="22" name="AutoShape 5"/>
          <p:cNvCxnSpPr>
            <a:cxnSpLocks noChangeShapeType="1"/>
          </p:cNvCxnSpPr>
          <p:nvPr/>
        </p:nvCxnSpPr>
        <p:spPr bwMode="auto">
          <a:xfrm flipH="1" flipV="1">
            <a:off x="6974458" y="476101"/>
            <a:ext cx="46038" cy="1873250"/>
          </a:xfrm>
          <a:prstGeom prst="straightConnector1">
            <a:avLst/>
          </a:prstGeom>
          <a:noFill/>
          <a:ln w="28575">
            <a:solidFill>
              <a:srgbClr val="000000"/>
            </a:solidFill>
            <a:round/>
            <a:headEnd/>
            <a:tailEnd type="triangle" w="med" len="med"/>
          </a:ln>
        </p:spPr>
      </p:cxnSp>
      <p:grpSp>
        <p:nvGrpSpPr>
          <p:cNvPr id="23" name="Groupe 32"/>
          <p:cNvGrpSpPr>
            <a:grpSpLocks/>
          </p:cNvGrpSpPr>
          <p:nvPr/>
        </p:nvGrpSpPr>
        <p:grpSpPr bwMode="auto">
          <a:xfrm flipH="1">
            <a:off x="6974458" y="980926"/>
            <a:ext cx="1511300" cy="1008063"/>
            <a:chOff x="6660233" y="4077072"/>
            <a:chExt cx="1964408" cy="1008112"/>
          </a:xfrm>
        </p:grpSpPr>
        <p:cxnSp>
          <p:nvCxnSpPr>
            <p:cNvPr id="24" name="Connecteur droit 23"/>
            <p:cNvCxnSpPr/>
            <p:nvPr/>
          </p:nvCxnSpPr>
          <p:spPr>
            <a:xfrm>
              <a:off x="7452599" y="4653363"/>
              <a:ext cx="107918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Forme libre 24"/>
            <p:cNvSpPr/>
            <p:nvPr/>
          </p:nvSpPr>
          <p:spPr>
            <a:xfrm>
              <a:off x="7533073"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26" name="Connecteur droit 25"/>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sp>
        <p:nvSpPr>
          <p:cNvPr id="27" name="Rectangle 27"/>
          <p:cNvSpPr>
            <a:spLocks noChangeArrowheads="1"/>
          </p:cNvSpPr>
          <p:nvPr/>
        </p:nvSpPr>
        <p:spPr bwMode="auto">
          <a:xfrm>
            <a:off x="6037560" y="764877"/>
            <a:ext cx="982961"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ln [A]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sp>
        <p:nvSpPr>
          <p:cNvPr id="28" name="Rectangle 28"/>
          <p:cNvSpPr>
            <a:spLocks noChangeArrowheads="1"/>
          </p:cNvSpPr>
          <p:nvPr/>
        </p:nvSpPr>
        <p:spPr bwMode="auto">
          <a:xfrm>
            <a:off x="7766621" y="836464"/>
            <a:ext cx="776175" cy="461665"/>
          </a:xfrm>
          <a:prstGeom prst="rect">
            <a:avLst/>
          </a:prstGeom>
          <a:noFill/>
          <a:ln w="9525">
            <a:noFill/>
            <a:miter lim="800000"/>
            <a:headEnd/>
            <a:tailEnd/>
          </a:ln>
        </p:spPr>
        <p:txBody>
          <a:bodyPr wrap="none">
            <a:spAutoFit/>
          </a:bodyPr>
          <a:lstStyle/>
          <a:p>
            <a:r>
              <a:rPr lang="fr-FR" sz="2400" b="1" dirty="0">
                <a:solidFill>
                  <a:srgbClr val="FF0000"/>
                </a:solidFill>
              </a:rPr>
              <a:t>– ak </a:t>
            </a:r>
            <a:endParaRPr lang="fr-FR" sz="2400" dirty="0">
              <a:solidFill>
                <a:srgbClr val="FF0000"/>
              </a:solidFill>
              <a:latin typeface="Calibri" pitchFamily="34" charset="0"/>
            </a:endParaRPr>
          </a:p>
        </p:txBody>
      </p:sp>
      <p:sp>
        <p:nvSpPr>
          <p:cNvPr id="29" name="Forme libre 28"/>
          <p:cNvSpPr/>
          <p:nvPr/>
        </p:nvSpPr>
        <p:spPr>
          <a:xfrm flipH="1">
            <a:off x="7434833" y="1096814"/>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397"/>
                                        </p:tgtEl>
                                        <p:attrNameLst>
                                          <p:attrName>style.visibility</p:attrName>
                                        </p:attrNameLst>
                                      </p:cBhvr>
                                      <p:to>
                                        <p:strVal val="visible"/>
                                      </p:to>
                                    </p:set>
                                    <p:anim calcmode="lin" valueType="num">
                                      <p:cBhvr>
                                        <p:cTn id="7" dur="500" fill="hold"/>
                                        <p:tgtEl>
                                          <p:spTgt spid="16397"/>
                                        </p:tgtEl>
                                        <p:attrNameLst>
                                          <p:attrName>ppt_w</p:attrName>
                                        </p:attrNameLst>
                                      </p:cBhvr>
                                      <p:tavLst>
                                        <p:tav tm="0">
                                          <p:val>
                                            <p:fltVal val="0"/>
                                          </p:val>
                                        </p:tav>
                                        <p:tav tm="100000">
                                          <p:val>
                                            <p:strVal val="#ppt_w"/>
                                          </p:val>
                                        </p:tav>
                                      </p:tavLst>
                                    </p:anim>
                                    <p:anim calcmode="lin" valueType="num">
                                      <p:cBhvr>
                                        <p:cTn id="8" dur="500" fill="hold"/>
                                        <p:tgtEl>
                                          <p:spTgt spid="1639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6402"/>
                                        </p:tgtEl>
                                        <p:attrNameLst>
                                          <p:attrName>style.visibility</p:attrName>
                                        </p:attrNameLst>
                                      </p:cBhvr>
                                      <p:to>
                                        <p:strVal val="visible"/>
                                      </p:to>
                                    </p:set>
                                    <p:anim calcmode="lin" valueType="num">
                                      <p:cBhvr>
                                        <p:cTn id="12" dur="500" fill="hold"/>
                                        <p:tgtEl>
                                          <p:spTgt spid="16402"/>
                                        </p:tgtEl>
                                        <p:attrNameLst>
                                          <p:attrName>ppt_w</p:attrName>
                                        </p:attrNameLst>
                                      </p:cBhvr>
                                      <p:tavLst>
                                        <p:tav tm="0">
                                          <p:val>
                                            <p:fltVal val="0"/>
                                          </p:val>
                                        </p:tav>
                                        <p:tav tm="100000">
                                          <p:val>
                                            <p:strVal val="#ppt_w"/>
                                          </p:val>
                                        </p:tav>
                                      </p:tavLst>
                                    </p:anim>
                                    <p:anim calcmode="lin" valueType="num">
                                      <p:cBhvr>
                                        <p:cTn id="13" dur="500" fill="hold"/>
                                        <p:tgtEl>
                                          <p:spTgt spid="1640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6399"/>
                                        </p:tgtEl>
                                        <p:attrNameLst>
                                          <p:attrName>style.visibility</p:attrName>
                                        </p:attrNameLst>
                                      </p:cBhvr>
                                      <p:to>
                                        <p:strVal val="visible"/>
                                      </p:to>
                                    </p:set>
                                    <p:anim calcmode="lin" valueType="num">
                                      <p:cBhvr>
                                        <p:cTn id="22" dur="500" fill="hold"/>
                                        <p:tgtEl>
                                          <p:spTgt spid="16399"/>
                                        </p:tgtEl>
                                        <p:attrNameLst>
                                          <p:attrName>ppt_w</p:attrName>
                                        </p:attrNameLst>
                                      </p:cBhvr>
                                      <p:tavLst>
                                        <p:tav tm="0">
                                          <p:val>
                                            <p:fltVal val="0"/>
                                          </p:val>
                                        </p:tav>
                                        <p:tav tm="100000">
                                          <p:val>
                                            <p:strVal val="#ppt_w"/>
                                          </p:val>
                                        </p:tav>
                                      </p:tavLst>
                                    </p:anim>
                                    <p:anim calcmode="lin" valueType="num">
                                      <p:cBhvr>
                                        <p:cTn id="23" dur="500" fill="hold"/>
                                        <p:tgtEl>
                                          <p:spTgt spid="1639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6400"/>
                                        </p:tgtEl>
                                        <p:attrNameLst>
                                          <p:attrName>style.visibility</p:attrName>
                                        </p:attrNameLst>
                                      </p:cBhvr>
                                      <p:to>
                                        <p:strVal val="visible"/>
                                      </p:to>
                                    </p:set>
                                    <p:anim calcmode="lin" valueType="num">
                                      <p:cBhvr>
                                        <p:cTn id="27" dur="500" fill="hold"/>
                                        <p:tgtEl>
                                          <p:spTgt spid="16400"/>
                                        </p:tgtEl>
                                        <p:attrNameLst>
                                          <p:attrName>ppt_w</p:attrName>
                                        </p:attrNameLst>
                                      </p:cBhvr>
                                      <p:tavLst>
                                        <p:tav tm="0">
                                          <p:val>
                                            <p:fltVal val="0"/>
                                          </p:val>
                                        </p:tav>
                                        <p:tav tm="100000">
                                          <p:val>
                                            <p:strVal val="#ppt_w"/>
                                          </p:val>
                                        </p:tav>
                                      </p:tavLst>
                                    </p:anim>
                                    <p:anim calcmode="lin" valueType="num">
                                      <p:cBhvr>
                                        <p:cTn id="28" dur="500" fill="hold"/>
                                        <p:tgtEl>
                                          <p:spTgt spid="1640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6401"/>
                                        </p:tgtEl>
                                        <p:attrNameLst>
                                          <p:attrName>style.visibility</p:attrName>
                                        </p:attrNameLst>
                                      </p:cBhvr>
                                      <p:to>
                                        <p:strVal val="visible"/>
                                      </p:to>
                                    </p:set>
                                    <p:anim calcmode="lin" valueType="num">
                                      <p:cBhvr>
                                        <p:cTn id="32" dur="500" fill="hold"/>
                                        <p:tgtEl>
                                          <p:spTgt spid="16401"/>
                                        </p:tgtEl>
                                        <p:attrNameLst>
                                          <p:attrName>ppt_w</p:attrName>
                                        </p:attrNameLst>
                                      </p:cBhvr>
                                      <p:tavLst>
                                        <p:tav tm="0">
                                          <p:val>
                                            <p:fltVal val="0"/>
                                          </p:val>
                                        </p:tav>
                                        <p:tav tm="100000">
                                          <p:val>
                                            <p:strVal val="#ppt_w"/>
                                          </p:val>
                                        </p:tav>
                                      </p:tavLst>
                                    </p:anim>
                                    <p:anim calcmode="lin" valueType="num">
                                      <p:cBhvr>
                                        <p:cTn id="33" dur="500" fill="hold"/>
                                        <p:tgtEl>
                                          <p:spTgt spid="16401"/>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403"/>
                                        </p:tgtEl>
                                        <p:attrNameLst>
                                          <p:attrName>style.visibility</p:attrName>
                                        </p:attrNameLst>
                                      </p:cBhvr>
                                      <p:to>
                                        <p:strVal val="visible"/>
                                      </p:to>
                                    </p:set>
                                    <p:animEffect transition="in" filter="wipe(left)">
                                      <p:cBhvr>
                                        <p:cTn id="38" dur="500"/>
                                        <p:tgtEl>
                                          <p:spTgt spid="1640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6387"/>
                                        </p:tgtEl>
                                        <p:attrNameLst>
                                          <p:attrName>style.visibility</p:attrName>
                                        </p:attrNameLst>
                                      </p:cBhvr>
                                      <p:to>
                                        <p:strVal val="visible"/>
                                      </p:to>
                                    </p:set>
                                    <p:animEffect transition="in" filter="wipe(left)">
                                      <p:cBhvr>
                                        <p:cTn id="43" dur="500"/>
                                        <p:tgtEl>
                                          <p:spTgt spid="1638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6386"/>
                                        </p:tgtEl>
                                        <p:attrNameLst>
                                          <p:attrName>style.visibility</p:attrName>
                                        </p:attrNameLst>
                                      </p:cBhvr>
                                      <p:to>
                                        <p:strVal val="visible"/>
                                      </p:to>
                                    </p:set>
                                    <p:animEffect transition="in" filter="wipe(left)">
                                      <p:cBhvr>
                                        <p:cTn id="48" dur="500"/>
                                        <p:tgtEl>
                                          <p:spTgt spid="1638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8448"/>
                                        </p:tgtEl>
                                        <p:attrNameLst>
                                          <p:attrName>style.visibility</p:attrName>
                                        </p:attrNameLst>
                                      </p:cBhvr>
                                      <p:to>
                                        <p:strVal val="visible"/>
                                      </p:to>
                                    </p:set>
                                    <p:animEffect transition="in" filter="wipe(left)">
                                      <p:cBhvr>
                                        <p:cTn id="53" dur="500"/>
                                        <p:tgtEl>
                                          <p:spTgt spid="184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6405"/>
                                        </p:tgtEl>
                                        <p:attrNameLst>
                                          <p:attrName>style.visibility</p:attrName>
                                        </p:attrNameLst>
                                      </p:cBhvr>
                                      <p:to>
                                        <p:strVal val="visible"/>
                                      </p:to>
                                    </p:set>
                                    <p:animEffect transition="in" filter="wipe(left)">
                                      <p:cBhvr>
                                        <p:cTn id="58" dur="500"/>
                                        <p:tgtEl>
                                          <p:spTgt spid="1640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6406"/>
                                        </p:tgtEl>
                                        <p:attrNameLst>
                                          <p:attrName>style.visibility</p:attrName>
                                        </p:attrNameLst>
                                      </p:cBhvr>
                                      <p:to>
                                        <p:strVal val="visible"/>
                                      </p:to>
                                    </p:set>
                                    <p:animEffect transition="in" filter="wipe(left)">
                                      <p:cBhvr>
                                        <p:cTn id="63" dur="500"/>
                                        <p:tgtEl>
                                          <p:spTgt spid="1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2" cstate="print"/>
          <a:srcRect/>
          <a:stretch>
            <a:fillRect/>
          </a:stretch>
        </p:blipFill>
        <p:spPr bwMode="auto">
          <a:xfrm>
            <a:off x="3635375" y="1434828"/>
            <a:ext cx="2497138" cy="792162"/>
          </a:xfrm>
          <a:prstGeom prst="rect">
            <a:avLst/>
          </a:prstGeom>
          <a:noFill/>
          <a:ln w="9525">
            <a:noFill/>
            <a:miter lim="800000"/>
            <a:headEnd/>
            <a:tailEnd/>
          </a:ln>
        </p:spPr>
      </p:pic>
      <p:pic>
        <p:nvPicPr>
          <p:cNvPr id="20483" name="Picture 4"/>
          <p:cNvPicPr>
            <a:picLocks noChangeAspect="1" noChangeArrowheads="1"/>
          </p:cNvPicPr>
          <p:nvPr/>
        </p:nvPicPr>
        <p:blipFill>
          <a:blip r:embed="rId3" cstate="print"/>
          <a:srcRect/>
          <a:stretch>
            <a:fillRect/>
          </a:stretch>
        </p:blipFill>
        <p:spPr bwMode="auto">
          <a:xfrm>
            <a:off x="4787900" y="688703"/>
            <a:ext cx="3455988" cy="830262"/>
          </a:xfrm>
          <a:prstGeom prst="rect">
            <a:avLst/>
          </a:prstGeom>
          <a:noFill/>
          <a:ln w="9525">
            <a:noFill/>
            <a:miter lim="800000"/>
            <a:headEnd/>
            <a:tailEnd/>
          </a:ln>
        </p:spPr>
      </p:pic>
      <p:cxnSp>
        <p:nvCxnSpPr>
          <p:cNvPr id="20484" name="AutoShape 5"/>
          <p:cNvCxnSpPr>
            <a:cxnSpLocks noChangeShapeType="1"/>
          </p:cNvCxnSpPr>
          <p:nvPr/>
        </p:nvCxnSpPr>
        <p:spPr bwMode="auto">
          <a:xfrm>
            <a:off x="6732588" y="6237288"/>
            <a:ext cx="1958975" cy="0"/>
          </a:xfrm>
          <a:prstGeom prst="straightConnector1">
            <a:avLst/>
          </a:prstGeom>
          <a:noFill/>
          <a:ln w="28575">
            <a:solidFill>
              <a:srgbClr val="000000"/>
            </a:solidFill>
            <a:round/>
            <a:headEnd/>
            <a:tailEnd type="triangle" w="med" len="med"/>
          </a:ln>
        </p:spPr>
      </p:cxnSp>
      <p:sp>
        <p:nvSpPr>
          <p:cNvPr id="16390" name="Text Box 6"/>
          <p:cNvSpPr txBox="1">
            <a:spLocks noChangeArrowheads="1"/>
          </p:cNvSpPr>
          <p:nvPr/>
        </p:nvSpPr>
        <p:spPr bwMode="auto">
          <a:xfrm>
            <a:off x="8460432" y="6164411"/>
            <a:ext cx="576263"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t</a:t>
            </a:r>
          </a:p>
        </p:txBody>
      </p:sp>
      <p:cxnSp>
        <p:nvCxnSpPr>
          <p:cNvPr id="20487" name="AutoShape 5"/>
          <p:cNvCxnSpPr>
            <a:cxnSpLocks noChangeShapeType="1"/>
          </p:cNvCxnSpPr>
          <p:nvPr/>
        </p:nvCxnSpPr>
        <p:spPr bwMode="auto">
          <a:xfrm flipH="1" flipV="1">
            <a:off x="6877050" y="4508500"/>
            <a:ext cx="46038" cy="1873250"/>
          </a:xfrm>
          <a:prstGeom prst="straightConnector1">
            <a:avLst/>
          </a:prstGeom>
          <a:noFill/>
          <a:ln w="28575">
            <a:solidFill>
              <a:srgbClr val="000000"/>
            </a:solidFill>
            <a:round/>
            <a:headEnd/>
            <a:tailEnd type="triangle" w="med" len="med"/>
          </a:ln>
        </p:spPr>
      </p:cxnSp>
      <p:grpSp>
        <p:nvGrpSpPr>
          <p:cNvPr id="2" name="Groupe 32"/>
          <p:cNvGrpSpPr>
            <a:grpSpLocks/>
          </p:cNvGrpSpPr>
          <p:nvPr/>
        </p:nvGrpSpPr>
        <p:grpSpPr bwMode="auto">
          <a:xfrm>
            <a:off x="6804025" y="4725144"/>
            <a:ext cx="1296988" cy="1008062"/>
            <a:chOff x="6660233" y="4077072"/>
            <a:chExt cx="1964408" cy="1008112"/>
          </a:xfrm>
        </p:grpSpPr>
        <p:sp>
          <p:nvSpPr>
            <p:cNvPr id="11" name="Forme libre 10"/>
            <p:cNvSpPr/>
            <p:nvPr/>
          </p:nvSpPr>
          <p:spPr>
            <a:xfrm>
              <a:off x="7533036" y="4364423"/>
              <a:ext cx="639574"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2" name="Connecteur droit 11"/>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7453690" y="4653363"/>
              <a:ext cx="107717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6395" name="Rectangle 28"/>
          <p:cNvSpPr>
            <a:spLocks noChangeArrowheads="1"/>
          </p:cNvSpPr>
          <p:nvPr/>
        </p:nvSpPr>
        <p:spPr bwMode="auto">
          <a:xfrm>
            <a:off x="7956550" y="5362550"/>
            <a:ext cx="553357" cy="461665"/>
          </a:xfrm>
          <a:prstGeom prst="rect">
            <a:avLst/>
          </a:prstGeom>
          <a:noFill/>
          <a:ln w="9525">
            <a:noFill/>
            <a:miter lim="800000"/>
            <a:headEnd/>
            <a:tailEnd/>
          </a:ln>
        </p:spPr>
        <p:txBody>
          <a:bodyPr wrap="none">
            <a:spAutoFit/>
          </a:bodyPr>
          <a:lstStyle/>
          <a:p>
            <a:r>
              <a:rPr lang="fr-FR" sz="2400" b="1" dirty="0">
                <a:solidFill>
                  <a:srgbClr val="FF0000"/>
                </a:solidFill>
              </a:rPr>
              <a:t>ak </a:t>
            </a:r>
            <a:endParaRPr lang="fr-FR" sz="2400" dirty="0">
              <a:solidFill>
                <a:srgbClr val="FF0000"/>
              </a:solidFill>
              <a:latin typeface="Calibri" pitchFamily="34" charset="0"/>
            </a:endParaRPr>
          </a:p>
        </p:txBody>
      </p:sp>
      <p:sp>
        <p:nvSpPr>
          <p:cNvPr id="15" name="Forme libre 14"/>
          <p:cNvSpPr/>
          <p:nvPr/>
        </p:nvSpPr>
        <p:spPr>
          <a:xfrm flipH="1" flipV="1">
            <a:off x="7667625" y="5219675"/>
            <a:ext cx="331788" cy="309562"/>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0492" name="Rectangle 1"/>
          <p:cNvSpPr>
            <a:spLocks noChangeArrowheads="1"/>
          </p:cNvSpPr>
          <p:nvPr/>
        </p:nvSpPr>
        <p:spPr bwMode="auto">
          <a:xfrm>
            <a:off x="107950" y="72279"/>
            <a:ext cx="8928100" cy="6669089"/>
          </a:xfrm>
          <a:prstGeom prst="rect">
            <a:avLst/>
          </a:prstGeom>
          <a:noFill/>
          <a:ln w="19050">
            <a:solidFill>
              <a:schemeClr val="tx1"/>
            </a:solidFill>
            <a:miter lim="800000"/>
            <a:headEnd/>
            <a:tailEnd/>
          </a:ln>
        </p:spPr>
        <p:txBody>
          <a:bodyPr/>
          <a:lstStyle/>
          <a:p>
            <a:endParaRPr lang="fr-FR"/>
          </a:p>
        </p:txBody>
      </p:sp>
      <p:pic>
        <p:nvPicPr>
          <p:cNvPr id="20493" name="Picture 5"/>
          <p:cNvPicPr>
            <a:picLocks noChangeAspect="1" noChangeArrowheads="1"/>
          </p:cNvPicPr>
          <p:nvPr/>
        </p:nvPicPr>
        <p:blipFill>
          <a:blip r:embed="rId4" cstate="print"/>
          <a:srcRect/>
          <a:stretch>
            <a:fillRect/>
          </a:stretch>
        </p:blipFill>
        <p:spPr bwMode="auto">
          <a:xfrm>
            <a:off x="250825" y="858565"/>
            <a:ext cx="2098675" cy="334963"/>
          </a:xfrm>
          <a:prstGeom prst="rect">
            <a:avLst/>
          </a:prstGeom>
          <a:noFill/>
          <a:ln w="9525">
            <a:noFill/>
            <a:miter lim="800000"/>
            <a:headEnd/>
            <a:tailEnd/>
          </a:ln>
        </p:spPr>
      </p:pic>
      <p:pic>
        <p:nvPicPr>
          <p:cNvPr id="20494" name="Picture 7"/>
          <p:cNvPicPr>
            <a:picLocks noChangeAspect="1" noChangeArrowheads="1"/>
          </p:cNvPicPr>
          <p:nvPr/>
        </p:nvPicPr>
        <p:blipFill>
          <a:blip r:embed="rId5" cstate="print"/>
          <a:srcRect/>
          <a:stretch>
            <a:fillRect/>
          </a:stretch>
        </p:blipFill>
        <p:spPr bwMode="auto">
          <a:xfrm>
            <a:off x="250825" y="1579290"/>
            <a:ext cx="3403600" cy="376238"/>
          </a:xfrm>
          <a:prstGeom prst="rect">
            <a:avLst/>
          </a:prstGeom>
          <a:noFill/>
          <a:ln w="9525">
            <a:noFill/>
            <a:miter lim="800000"/>
            <a:headEnd/>
            <a:tailEnd/>
          </a:ln>
        </p:spPr>
      </p:pic>
      <p:pic>
        <p:nvPicPr>
          <p:cNvPr id="20495" name="Picture 9"/>
          <p:cNvPicPr>
            <a:picLocks noChangeAspect="1" noChangeArrowheads="1"/>
          </p:cNvPicPr>
          <p:nvPr/>
        </p:nvPicPr>
        <p:blipFill>
          <a:blip r:embed="rId6" cstate="print"/>
          <a:srcRect/>
          <a:stretch>
            <a:fillRect/>
          </a:stretch>
        </p:blipFill>
        <p:spPr bwMode="auto">
          <a:xfrm>
            <a:off x="250825" y="2276872"/>
            <a:ext cx="5905500" cy="339725"/>
          </a:xfrm>
          <a:prstGeom prst="rect">
            <a:avLst/>
          </a:prstGeom>
          <a:noFill/>
          <a:ln w="9525">
            <a:noFill/>
            <a:miter lim="800000"/>
            <a:headEnd/>
            <a:tailEnd/>
          </a:ln>
        </p:spPr>
      </p:pic>
      <p:pic>
        <p:nvPicPr>
          <p:cNvPr id="20496" name="Picture 2"/>
          <p:cNvPicPr>
            <a:picLocks noChangeAspect="1" noChangeArrowheads="1"/>
          </p:cNvPicPr>
          <p:nvPr/>
        </p:nvPicPr>
        <p:blipFill>
          <a:blip r:embed="rId7" cstate="print"/>
          <a:srcRect/>
          <a:stretch>
            <a:fillRect/>
          </a:stretch>
        </p:blipFill>
        <p:spPr bwMode="auto">
          <a:xfrm>
            <a:off x="3419475" y="112440"/>
            <a:ext cx="2232025" cy="600075"/>
          </a:xfrm>
          <a:prstGeom prst="rect">
            <a:avLst/>
          </a:prstGeom>
          <a:noFill/>
          <a:ln w="9525">
            <a:noFill/>
            <a:miter lim="800000"/>
            <a:headEnd/>
            <a:tailEnd/>
          </a:ln>
        </p:spPr>
      </p:pic>
      <p:pic>
        <p:nvPicPr>
          <p:cNvPr id="20497" name="Picture 3"/>
          <p:cNvPicPr>
            <a:picLocks noChangeAspect="1" noChangeArrowheads="1"/>
          </p:cNvPicPr>
          <p:nvPr/>
        </p:nvPicPr>
        <p:blipFill>
          <a:blip r:embed="rId8" cstate="print"/>
          <a:srcRect/>
          <a:stretch>
            <a:fillRect/>
          </a:stretch>
        </p:blipFill>
        <p:spPr bwMode="auto">
          <a:xfrm>
            <a:off x="2771775" y="858565"/>
            <a:ext cx="1466850" cy="352425"/>
          </a:xfrm>
          <a:prstGeom prst="rect">
            <a:avLst/>
          </a:prstGeom>
          <a:noFill/>
          <a:ln w="9525">
            <a:noFill/>
            <a:miter lim="800000"/>
            <a:headEnd/>
            <a:tailEnd/>
          </a:ln>
        </p:spPr>
      </p:pic>
      <p:sp>
        <p:nvSpPr>
          <p:cNvPr id="26" name="Rectangle 18"/>
          <p:cNvSpPr>
            <a:spLocks noChangeArrowheads="1"/>
          </p:cNvSpPr>
          <p:nvPr/>
        </p:nvSpPr>
        <p:spPr bwMode="auto">
          <a:xfrm>
            <a:off x="251520" y="4885873"/>
            <a:ext cx="5832648" cy="175432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2</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1/[A]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a:t>
            </a:r>
            <a:r>
              <a:rPr lang="fr-FR" sz="2000" b="1" dirty="0" err="1">
                <a:solidFill>
                  <a:srgbClr val="FF0000"/>
                </a:solidFill>
                <a:latin typeface="Arial" pitchFamily="34" charset="0"/>
                <a:ea typeface="Calibri" pitchFamily="34" charset="0"/>
                <a:cs typeface="Arial" pitchFamily="34" charset="0"/>
              </a:rPr>
              <a:t>ak</a:t>
            </a:r>
            <a:r>
              <a:rPr lang="fr-FR" sz="2000" b="1" dirty="0">
                <a:solidFill>
                  <a:srgbClr val="FF0000"/>
                </a:solidFill>
                <a:latin typeface="Arial" pitchFamily="34" charset="0"/>
                <a:ea typeface="Calibri" pitchFamily="34" charset="0"/>
                <a:cs typeface="Arial" pitchFamily="34" charset="0"/>
              </a:rPr>
              <a:t>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1/[A]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a:t>
            </a:r>
            <a:endParaRPr lang="fr-FR" b="1" dirty="0">
              <a:latin typeface="Arial" pitchFamily="34" charset="0"/>
              <a:ea typeface="Calibri" pitchFamily="34" charset="0"/>
              <a:cs typeface="Arial" pitchFamily="34" charset="0"/>
            </a:endParaRPr>
          </a:p>
        </p:txBody>
      </p:sp>
      <p:pic>
        <p:nvPicPr>
          <p:cNvPr id="20499" name="Picture 8"/>
          <p:cNvPicPr>
            <a:picLocks noChangeAspect="1" noChangeArrowheads="1"/>
          </p:cNvPicPr>
          <p:nvPr/>
        </p:nvPicPr>
        <p:blipFill>
          <a:blip r:embed="rId9" cstate="print"/>
          <a:srcRect/>
          <a:stretch>
            <a:fillRect/>
          </a:stretch>
        </p:blipFill>
        <p:spPr bwMode="auto">
          <a:xfrm>
            <a:off x="4140200" y="2788047"/>
            <a:ext cx="3887788" cy="755650"/>
          </a:xfrm>
          <a:prstGeom prst="rect">
            <a:avLst/>
          </a:prstGeom>
          <a:noFill/>
          <a:ln w="9525">
            <a:noFill/>
            <a:miter lim="800000"/>
            <a:headEnd/>
            <a:tailEnd/>
          </a:ln>
        </p:spPr>
      </p:pic>
      <p:pic>
        <p:nvPicPr>
          <p:cNvPr id="20500" name="Picture 9"/>
          <p:cNvPicPr>
            <a:picLocks noChangeAspect="1" noChangeArrowheads="1"/>
          </p:cNvPicPr>
          <p:nvPr/>
        </p:nvPicPr>
        <p:blipFill>
          <a:blip r:embed="rId10" cstate="print"/>
          <a:srcRect/>
          <a:stretch>
            <a:fillRect/>
          </a:stretch>
        </p:blipFill>
        <p:spPr bwMode="auto">
          <a:xfrm>
            <a:off x="2051720" y="3678932"/>
            <a:ext cx="3887788" cy="1000125"/>
          </a:xfrm>
          <a:prstGeom prst="rect">
            <a:avLst/>
          </a:prstGeom>
          <a:noFill/>
          <a:ln w="9525">
            <a:noFill/>
            <a:miter lim="800000"/>
            <a:headEnd/>
            <a:tailEnd/>
          </a:ln>
        </p:spPr>
      </p:pic>
      <p:pic>
        <p:nvPicPr>
          <p:cNvPr id="20501" name="Picture 16"/>
          <p:cNvPicPr>
            <a:picLocks noChangeAspect="1" noChangeArrowheads="1"/>
          </p:cNvPicPr>
          <p:nvPr/>
        </p:nvPicPr>
        <p:blipFill>
          <a:blip r:embed="rId11" cstate="print"/>
          <a:srcRect/>
          <a:stretch>
            <a:fillRect/>
          </a:stretch>
        </p:blipFill>
        <p:spPr bwMode="auto">
          <a:xfrm>
            <a:off x="250825" y="2611834"/>
            <a:ext cx="3552825" cy="1095375"/>
          </a:xfrm>
          <a:prstGeom prst="rect">
            <a:avLst/>
          </a:prstGeom>
          <a:noFill/>
          <a:ln w="9525">
            <a:noFill/>
            <a:miter lim="800000"/>
            <a:headEnd/>
            <a:tailEnd/>
          </a:ln>
        </p:spPr>
      </p:pic>
      <p:grpSp>
        <p:nvGrpSpPr>
          <p:cNvPr id="31" name="Groupe 30"/>
          <p:cNvGrpSpPr/>
          <p:nvPr/>
        </p:nvGrpSpPr>
        <p:grpSpPr>
          <a:xfrm>
            <a:off x="6274682" y="5334307"/>
            <a:ext cx="673582" cy="830997"/>
            <a:chOff x="6274682" y="5334307"/>
            <a:chExt cx="673582" cy="830997"/>
          </a:xfrm>
        </p:grpSpPr>
        <p:sp>
          <p:nvSpPr>
            <p:cNvPr id="16394" name="Rectangle 27"/>
            <p:cNvSpPr>
              <a:spLocks noChangeArrowheads="1"/>
            </p:cNvSpPr>
            <p:nvPr/>
          </p:nvSpPr>
          <p:spPr bwMode="auto">
            <a:xfrm>
              <a:off x="6274682" y="5334307"/>
              <a:ext cx="673582" cy="830997"/>
            </a:xfrm>
            <a:prstGeom prst="rect">
              <a:avLst/>
            </a:prstGeom>
            <a:noFill/>
            <a:ln w="9525">
              <a:noFill/>
              <a:miter lim="800000"/>
              <a:headEnd/>
              <a:tailEnd/>
            </a:ln>
          </p:spPr>
          <p:txBody>
            <a:bodyPr wrap="none">
              <a:spAutoFit/>
            </a:bodyPr>
            <a:lstStyle/>
            <a:p>
              <a:pPr algn="ctr"/>
              <a:r>
                <a:rPr lang="fr-FR" sz="2400" b="1" dirty="0">
                  <a:solidFill>
                    <a:srgbClr val="0070C0"/>
                  </a:solidFill>
                  <a:ea typeface="Calibri" pitchFamily="34" charset="0"/>
                  <a:cs typeface="TimesNewRomanPSMT" charset="0"/>
                </a:rPr>
                <a:t>1 </a:t>
              </a:r>
            </a:p>
            <a:p>
              <a:pPr algn="ctr"/>
              <a:r>
                <a:rPr lang="fr-FR" sz="2400" b="1" dirty="0">
                  <a:solidFill>
                    <a:srgbClr val="0070C0"/>
                  </a:solidFill>
                  <a:ea typeface="Calibri" pitchFamily="34" charset="0"/>
                  <a:cs typeface="TimesNewRomanPSMT" charset="0"/>
                </a:rPr>
                <a:t>[A]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cxnSp>
          <p:nvCxnSpPr>
            <p:cNvPr id="27" name="Connecteur droit 26"/>
            <p:cNvCxnSpPr/>
            <p:nvPr/>
          </p:nvCxnSpPr>
          <p:spPr>
            <a:xfrm>
              <a:off x="6372200" y="5733256"/>
              <a:ext cx="38555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6300192" y="4293096"/>
            <a:ext cx="569387" cy="830997"/>
            <a:chOff x="6326779" y="5334307"/>
            <a:chExt cx="569387" cy="830997"/>
          </a:xfrm>
        </p:grpSpPr>
        <p:sp>
          <p:nvSpPr>
            <p:cNvPr id="34" name="Rectangle 27"/>
            <p:cNvSpPr>
              <a:spLocks noChangeArrowheads="1"/>
            </p:cNvSpPr>
            <p:nvPr/>
          </p:nvSpPr>
          <p:spPr bwMode="auto">
            <a:xfrm>
              <a:off x="6326779" y="5334307"/>
              <a:ext cx="569387" cy="830997"/>
            </a:xfrm>
            <a:prstGeom prst="rect">
              <a:avLst/>
            </a:prstGeom>
            <a:noFill/>
            <a:ln w="9525">
              <a:noFill/>
              <a:miter lim="800000"/>
              <a:headEnd/>
              <a:tailEnd/>
            </a:ln>
          </p:spPr>
          <p:txBody>
            <a:bodyPr wrap="none">
              <a:spAutoFit/>
            </a:bodyPr>
            <a:lstStyle/>
            <a:p>
              <a:pPr algn="ctr"/>
              <a:r>
                <a:rPr lang="fr-FR" sz="2400" b="1" dirty="0">
                  <a:ea typeface="Calibri" pitchFamily="34" charset="0"/>
                  <a:cs typeface="TimesNewRomanPSMT" charset="0"/>
                </a:rPr>
                <a:t>1 </a:t>
              </a:r>
            </a:p>
            <a:p>
              <a:pPr algn="ctr"/>
              <a:r>
                <a:rPr lang="fr-FR" sz="2400" b="1" dirty="0">
                  <a:ea typeface="Calibri" pitchFamily="34" charset="0"/>
                  <a:cs typeface="TimesNewRomanPSMT" charset="0"/>
                </a:rPr>
                <a:t>[A]</a:t>
              </a:r>
              <a:endParaRPr lang="fr-FR" sz="2400" baseline="-25000" dirty="0">
                <a:latin typeface="Calibri" pitchFamily="34" charset="0"/>
                <a:ea typeface="Calibri" pitchFamily="34" charset="0"/>
                <a:cs typeface="TimesNewRomanPSMT" charset="0"/>
              </a:endParaRPr>
            </a:p>
          </p:txBody>
        </p:sp>
        <p:cxnSp>
          <p:nvCxnSpPr>
            <p:cNvPr id="35" name="Connecteur droit 34"/>
            <p:cNvCxnSpPr/>
            <p:nvPr/>
          </p:nvCxnSpPr>
          <p:spPr>
            <a:xfrm>
              <a:off x="6410300" y="5733256"/>
              <a:ext cx="385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dissolve">
                                      <p:cBhvr>
                                        <p:cTn id="7" dur="500"/>
                                        <p:tgtEl>
                                          <p:spTgt spid="16390"/>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par>
                                <p:cTn id="19" presetID="9"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395"/>
                                        </p:tgtEl>
                                        <p:attrNameLst>
                                          <p:attrName>style.visibility</p:attrName>
                                        </p:attrNameLst>
                                      </p:cBhvr>
                                      <p:to>
                                        <p:strVal val="visible"/>
                                      </p:to>
                                    </p:set>
                                    <p:animEffect transition="in" filter="dissolve">
                                      <p:cBhvr>
                                        <p:cTn id="24" dur="500"/>
                                        <p:tgtEl>
                                          <p:spTgt spid="1639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5" grpId="0"/>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2852936"/>
            <a:ext cx="9144000" cy="707886"/>
          </a:xfrm>
          <a:prstGeom prst="rect">
            <a:avLst/>
          </a:prstGeom>
          <a:noFill/>
          <a:ln w="9525">
            <a:noFill/>
            <a:miter lim="800000"/>
            <a:headEnd/>
            <a:tailEnd/>
          </a:ln>
        </p:spPr>
        <p:txBody>
          <a:bodyPr anchor="ctr">
            <a:spAutoFit/>
          </a:bodyPr>
          <a:lstStyle/>
          <a:p>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8</a:t>
            </a:r>
            <a:r>
              <a:rPr lang="fr-FR" sz="2000" i="1" dirty="0">
                <a:latin typeface="Times New Roman" pitchFamily="18" charset="0"/>
                <a:cs typeface="Times New Roman" pitchFamily="18" charset="0"/>
              </a:rPr>
              <a:t> : Vérifier que l’ordre global </a:t>
            </a:r>
            <a:r>
              <a:rPr lang="fr-FR" sz="2000" dirty="0">
                <a:latin typeface="Symbol" pitchFamily="18" charset="2"/>
                <a:cs typeface="Times New Roman" pitchFamily="18" charset="0"/>
              </a:rPr>
              <a:t>a</a:t>
            </a:r>
            <a:r>
              <a:rPr lang="fr-FR" sz="2000" i="1" dirty="0">
                <a:latin typeface="Times New Roman" pitchFamily="18" charset="0"/>
                <a:cs typeface="Times New Roman" pitchFamily="18" charset="0"/>
              </a:rPr>
              <a:t> estimé dans l’</a:t>
            </a:r>
            <a:r>
              <a:rPr lang="fr-FR" sz="2000" b="1" i="1" dirty="0">
                <a:latin typeface="Times New Roman" pitchFamily="18" charset="0"/>
                <a:cs typeface="Times New Roman" pitchFamily="18" charset="0"/>
              </a:rPr>
              <a:t>Application 7 </a:t>
            </a:r>
            <a:r>
              <a:rPr lang="fr-FR" sz="2000" i="1" dirty="0">
                <a:latin typeface="Times New Roman" pitchFamily="18" charset="0"/>
                <a:cs typeface="Times New Roman" pitchFamily="18" charset="0"/>
              </a:rPr>
              <a:t>est le bon en utilisant la méthode intégrale. En déduire la valeur de la constante de vitesse </a:t>
            </a:r>
            <a:r>
              <a:rPr lang="fr-FR" sz="2000" dirty="0">
                <a:latin typeface="Times New Roman" pitchFamily="18" charset="0"/>
                <a:cs typeface="Times New Roman" pitchFamily="18" charset="0"/>
              </a:rPr>
              <a:t>k</a:t>
            </a:r>
            <a:r>
              <a:rPr lang="fr-FR" sz="2000" i="1" dirty="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21512" name="Rectangle 1"/>
          <p:cNvSpPr>
            <a:spLocks noChangeArrowheads="1"/>
          </p:cNvSpPr>
          <p:nvPr/>
        </p:nvSpPr>
        <p:spPr bwMode="auto">
          <a:xfrm>
            <a:off x="107950" y="44450"/>
            <a:ext cx="8928100" cy="2808486"/>
          </a:xfrm>
          <a:prstGeom prst="rect">
            <a:avLst/>
          </a:prstGeom>
          <a:noFill/>
          <a:ln w="19050">
            <a:solidFill>
              <a:schemeClr val="tx1"/>
            </a:solidFill>
            <a:miter lim="800000"/>
            <a:headEnd/>
            <a:tailEnd/>
          </a:ln>
        </p:spPr>
        <p:txBody>
          <a:bodyPr/>
          <a:lstStyle/>
          <a:p>
            <a:endParaRPr lang="fr-FR"/>
          </a:p>
        </p:txBody>
      </p:sp>
      <p:pic>
        <p:nvPicPr>
          <p:cNvPr id="67588" name="Picture 4"/>
          <p:cNvPicPr>
            <a:picLocks noChangeAspect="1" noChangeArrowheads="1"/>
          </p:cNvPicPr>
          <p:nvPr/>
        </p:nvPicPr>
        <p:blipFill>
          <a:blip r:embed="rId2" cstate="print"/>
          <a:srcRect l="3223" t="23120" r="62938" b="12201"/>
          <a:stretch>
            <a:fillRect/>
          </a:stretch>
        </p:blipFill>
        <p:spPr bwMode="auto">
          <a:xfrm>
            <a:off x="34372" y="3576690"/>
            <a:ext cx="2890647" cy="3179712"/>
          </a:xfrm>
          <a:prstGeom prst="rect">
            <a:avLst/>
          </a:prstGeom>
          <a:noFill/>
          <a:ln w="12700">
            <a:solidFill>
              <a:schemeClr val="tx1"/>
            </a:solidFill>
            <a:miter lim="800000"/>
            <a:headEnd/>
            <a:tailEnd/>
          </a:ln>
        </p:spPr>
      </p:pic>
      <p:pic>
        <p:nvPicPr>
          <p:cNvPr id="12" name="Picture 4"/>
          <p:cNvPicPr>
            <a:picLocks noChangeAspect="1" noChangeArrowheads="1"/>
          </p:cNvPicPr>
          <p:nvPr/>
        </p:nvPicPr>
        <p:blipFill>
          <a:blip r:embed="rId2" cstate="print"/>
          <a:srcRect l="39834" t="23120" r="26278" b="12201"/>
          <a:stretch>
            <a:fillRect/>
          </a:stretch>
        </p:blipFill>
        <p:spPr bwMode="auto">
          <a:xfrm>
            <a:off x="3059832" y="3573016"/>
            <a:ext cx="2915816" cy="3179712"/>
          </a:xfrm>
          <a:prstGeom prst="rect">
            <a:avLst/>
          </a:prstGeom>
          <a:noFill/>
          <a:ln w="12700">
            <a:solidFill>
              <a:schemeClr val="tx1"/>
            </a:solidFill>
            <a:miter lim="800000"/>
            <a:headEnd/>
            <a:tailEnd/>
          </a:ln>
        </p:spPr>
      </p:pic>
      <p:pic>
        <p:nvPicPr>
          <p:cNvPr id="67589" name="Picture 5"/>
          <p:cNvPicPr>
            <a:picLocks noChangeAspect="1" noChangeArrowheads="1"/>
          </p:cNvPicPr>
          <p:nvPr/>
        </p:nvPicPr>
        <p:blipFill>
          <a:blip r:embed="rId3" cstate="print"/>
          <a:srcRect l="56142" t="23120" r="9838" b="12201"/>
          <a:stretch>
            <a:fillRect/>
          </a:stretch>
        </p:blipFill>
        <p:spPr bwMode="auto">
          <a:xfrm>
            <a:off x="6094301" y="3588050"/>
            <a:ext cx="2962615" cy="3168352"/>
          </a:xfrm>
          <a:prstGeom prst="rect">
            <a:avLst/>
          </a:prstGeom>
          <a:noFill/>
          <a:ln w="12700">
            <a:solidFill>
              <a:schemeClr val="tx1"/>
            </a:solidFill>
            <a:miter lim="800000"/>
            <a:headEnd/>
            <a:tailEnd/>
          </a:ln>
        </p:spPr>
      </p:pic>
      <p:cxnSp>
        <p:nvCxnSpPr>
          <p:cNvPr id="8" name="AutoShape 5"/>
          <p:cNvCxnSpPr>
            <a:cxnSpLocks noChangeShapeType="1"/>
          </p:cNvCxnSpPr>
          <p:nvPr/>
        </p:nvCxnSpPr>
        <p:spPr bwMode="auto">
          <a:xfrm>
            <a:off x="6732588" y="2386956"/>
            <a:ext cx="1958975" cy="0"/>
          </a:xfrm>
          <a:prstGeom prst="straightConnector1">
            <a:avLst/>
          </a:prstGeom>
          <a:noFill/>
          <a:ln w="28575">
            <a:solidFill>
              <a:srgbClr val="000000"/>
            </a:solidFill>
            <a:round/>
            <a:headEnd/>
            <a:tailEnd type="triangle" w="med" len="med"/>
          </a:ln>
        </p:spPr>
      </p:cxnSp>
      <p:sp>
        <p:nvSpPr>
          <p:cNvPr id="9" name="Text Box 6"/>
          <p:cNvSpPr txBox="1">
            <a:spLocks noChangeArrowheads="1"/>
          </p:cNvSpPr>
          <p:nvPr/>
        </p:nvSpPr>
        <p:spPr bwMode="auto">
          <a:xfrm>
            <a:off x="8460432" y="2314079"/>
            <a:ext cx="576263"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t</a:t>
            </a:r>
          </a:p>
        </p:txBody>
      </p:sp>
      <p:cxnSp>
        <p:nvCxnSpPr>
          <p:cNvPr id="10" name="AutoShape 5"/>
          <p:cNvCxnSpPr>
            <a:cxnSpLocks noChangeShapeType="1"/>
          </p:cNvCxnSpPr>
          <p:nvPr/>
        </p:nvCxnSpPr>
        <p:spPr bwMode="auto">
          <a:xfrm flipH="1" flipV="1">
            <a:off x="6877050" y="658168"/>
            <a:ext cx="46038" cy="1873250"/>
          </a:xfrm>
          <a:prstGeom prst="straightConnector1">
            <a:avLst/>
          </a:prstGeom>
          <a:noFill/>
          <a:ln w="28575">
            <a:solidFill>
              <a:srgbClr val="000000"/>
            </a:solidFill>
            <a:round/>
            <a:headEnd/>
            <a:tailEnd type="triangle" w="med" len="med"/>
          </a:ln>
        </p:spPr>
      </p:cxnSp>
      <p:grpSp>
        <p:nvGrpSpPr>
          <p:cNvPr id="11" name="Groupe 32"/>
          <p:cNvGrpSpPr>
            <a:grpSpLocks/>
          </p:cNvGrpSpPr>
          <p:nvPr/>
        </p:nvGrpSpPr>
        <p:grpSpPr bwMode="auto">
          <a:xfrm>
            <a:off x="6804025" y="874812"/>
            <a:ext cx="1296988" cy="1008062"/>
            <a:chOff x="6660233" y="4077072"/>
            <a:chExt cx="1964408" cy="1008112"/>
          </a:xfrm>
        </p:grpSpPr>
        <p:sp>
          <p:nvSpPr>
            <p:cNvPr id="13" name="Forme libre 12"/>
            <p:cNvSpPr/>
            <p:nvPr/>
          </p:nvSpPr>
          <p:spPr>
            <a:xfrm>
              <a:off x="7533036" y="4364423"/>
              <a:ext cx="639574"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4" name="Connecteur droit 13"/>
            <p:cNvCxnSpPr/>
            <p:nvPr/>
          </p:nvCxnSpPr>
          <p:spPr>
            <a:xfrm flipH="1">
              <a:off x="6660233" y="4077072"/>
              <a:ext cx="1964408" cy="1008112"/>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7453690" y="4653363"/>
              <a:ext cx="107717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6" name="Rectangle 18"/>
          <p:cNvSpPr>
            <a:spLocks noChangeArrowheads="1"/>
          </p:cNvSpPr>
          <p:nvPr/>
        </p:nvSpPr>
        <p:spPr bwMode="auto">
          <a:xfrm>
            <a:off x="251520" y="1035541"/>
            <a:ext cx="5832648" cy="1754326"/>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Pour vérifier qu’une réaction du type </a:t>
            </a:r>
            <a:r>
              <a:rPr lang="fr-FR" sz="2400" dirty="0">
                <a:sym typeface="Wingdings 2" pitchFamily="18" charset="2"/>
              </a:rPr>
              <a:t>« </a:t>
            </a:r>
            <a:r>
              <a:rPr lang="fr-FR" sz="2400" b="1" dirty="0" err="1">
                <a:sym typeface="Wingdings 2" pitchFamily="18" charset="2"/>
              </a:rPr>
              <a:t>aA</a:t>
            </a:r>
            <a:r>
              <a:rPr lang="fr-FR" sz="2400" b="1" dirty="0">
                <a:sym typeface="Wingdings 2" pitchFamily="18" charset="2"/>
              </a:rPr>
              <a:t> </a:t>
            </a:r>
            <a:r>
              <a:rPr lang="fr-FR" sz="2400" b="1" dirty="0">
                <a:sym typeface="Wingdings" pitchFamily="2" charset="2"/>
              </a:rPr>
              <a:t></a:t>
            </a:r>
            <a:r>
              <a:rPr lang="fr-FR" sz="2400" b="1" dirty="0"/>
              <a:t> produit(s)</a:t>
            </a:r>
            <a:r>
              <a:rPr lang="fr-FR" sz="2400" dirty="0">
                <a:sym typeface="Wingdings" pitchFamily="2" charset="2"/>
              </a:rPr>
              <a:t> »</a:t>
            </a:r>
            <a:r>
              <a:rPr lang="fr-FR" sz="2400"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est d’</a:t>
            </a:r>
            <a:r>
              <a:rPr lang="fr-FR" sz="2000" b="1" dirty="0">
                <a:solidFill>
                  <a:srgbClr val="002060"/>
                </a:solidFill>
                <a:latin typeface="Arial" pitchFamily="34" charset="0"/>
                <a:ea typeface="Calibri" pitchFamily="34" charset="0"/>
                <a:cs typeface="Arial" pitchFamily="34" charset="0"/>
              </a:rPr>
              <a:t>ordre 2</a:t>
            </a:r>
            <a:r>
              <a:rPr lang="fr-FR" sz="2000" dirty="0">
                <a:solidFill>
                  <a:srgbClr val="002060"/>
                </a:solidFill>
                <a:latin typeface="Arial" pitchFamily="34" charset="0"/>
                <a:ea typeface="Calibri" pitchFamily="34" charset="0"/>
                <a:cs typeface="Arial" pitchFamily="34" charset="0"/>
              </a:rPr>
              <a:t>, on trace le </a:t>
            </a:r>
            <a:r>
              <a:rPr lang="fr-FR" sz="2000" b="1" dirty="0">
                <a:solidFill>
                  <a:srgbClr val="006C31"/>
                </a:solidFill>
                <a:latin typeface="Arial" pitchFamily="34" charset="0"/>
                <a:ea typeface="Calibri" pitchFamily="34" charset="0"/>
                <a:cs typeface="Arial" pitchFamily="34" charset="0"/>
              </a:rPr>
              <a:t>graphique 1/[A] = f(t)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qui doit être une droite :</a:t>
            </a:r>
          </a:p>
          <a:p>
            <a:pPr eaLnBrk="0" hangingPunct="0">
              <a:defRPr/>
            </a:pPr>
            <a:r>
              <a:rPr lang="fr-FR" sz="2000" dirty="0">
                <a:solidFill>
                  <a:srgbClr val="002060"/>
                </a:solidFill>
                <a:latin typeface="Arial" pitchFamily="34" charset="0"/>
                <a:ea typeface="Calibri" pitchFamily="34" charset="0"/>
                <a:cs typeface="Arial" pitchFamily="34" charset="0"/>
              </a:rPr>
              <a:t>     # de </a:t>
            </a:r>
            <a:r>
              <a:rPr lang="fr-FR" sz="2000" b="1" dirty="0">
                <a:solidFill>
                  <a:srgbClr val="FF0000"/>
                </a:solidFill>
                <a:latin typeface="Arial" pitchFamily="34" charset="0"/>
                <a:ea typeface="Calibri" pitchFamily="34" charset="0"/>
                <a:cs typeface="Arial" pitchFamily="34" charset="0"/>
              </a:rPr>
              <a:t>coefficient directeur « </a:t>
            </a:r>
            <a:r>
              <a:rPr lang="fr-FR" sz="2000" b="1" dirty="0" err="1">
                <a:solidFill>
                  <a:srgbClr val="FF0000"/>
                </a:solidFill>
                <a:latin typeface="Arial" pitchFamily="34" charset="0"/>
                <a:ea typeface="Calibri" pitchFamily="34" charset="0"/>
                <a:cs typeface="Arial" pitchFamily="34" charset="0"/>
              </a:rPr>
              <a:t>ak</a:t>
            </a:r>
            <a:r>
              <a:rPr lang="fr-FR" sz="2000" b="1" dirty="0">
                <a:solidFill>
                  <a:srgbClr val="FF0000"/>
                </a:solidFill>
                <a:latin typeface="Arial" pitchFamily="34" charset="0"/>
                <a:ea typeface="Calibri" pitchFamily="34" charset="0"/>
                <a:cs typeface="Arial" pitchFamily="34" charset="0"/>
              </a:rPr>
              <a:t> » </a:t>
            </a:r>
            <a:r>
              <a:rPr lang="fr-FR" sz="2000" dirty="0">
                <a:solidFill>
                  <a:srgbClr val="002060"/>
                </a:solidFill>
                <a:latin typeface="Arial" pitchFamily="34" charset="0"/>
                <a:ea typeface="Calibri" pitchFamily="34" charset="0"/>
                <a:cs typeface="Arial" pitchFamily="34" charset="0"/>
              </a:rPr>
              <a:t>;</a:t>
            </a:r>
          </a:p>
          <a:p>
            <a:pPr eaLnBrk="0" hangingPunct="0">
              <a:defRPr/>
            </a:pPr>
            <a:r>
              <a:rPr lang="fr-FR" sz="2000" dirty="0">
                <a:solidFill>
                  <a:srgbClr val="002060"/>
                </a:solidFill>
                <a:latin typeface="Arial" pitchFamily="34" charset="0"/>
                <a:ea typeface="Calibri" pitchFamily="34" charset="0"/>
                <a:cs typeface="Arial" pitchFamily="34" charset="0"/>
              </a:rPr>
              <a:t>     # </a:t>
            </a:r>
            <a:r>
              <a:rPr lang="fr-FR" sz="2000" b="1" dirty="0">
                <a:solidFill>
                  <a:srgbClr val="0070C0"/>
                </a:solidFill>
                <a:latin typeface="Arial" pitchFamily="34" charset="0"/>
                <a:ea typeface="Calibri" pitchFamily="34" charset="0"/>
                <a:cs typeface="Arial" pitchFamily="34" charset="0"/>
              </a:rPr>
              <a:t>d’ordonnée à l’origine 1/[A]</a:t>
            </a:r>
            <a:r>
              <a:rPr lang="fr-FR" sz="2000" b="1" baseline="-30000" dirty="0">
                <a:solidFill>
                  <a:srgbClr val="0070C0"/>
                </a:solidFill>
                <a:latin typeface="Arial" pitchFamily="34" charset="0"/>
                <a:ea typeface="Calibri" pitchFamily="34" charset="0"/>
                <a:cs typeface="Arial" pitchFamily="34" charset="0"/>
              </a:rPr>
              <a:t>0</a:t>
            </a:r>
            <a:r>
              <a:rPr lang="fr-FR" sz="2000" b="1" dirty="0">
                <a:latin typeface="Arial" pitchFamily="34" charset="0"/>
                <a:ea typeface="Calibri" pitchFamily="34" charset="0"/>
                <a:cs typeface="Arial" pitchFamily="34" charset="0"/>
              </a:rPr>
              <a:t>.</a:t>
            </a:r>
            <a:endParaRPr lang="fr-FR" b="1" dirty="0">
              <a:latin typeface="Arial" pitchFamily="34" charset="0"/>
              <a:ea typeface="Calibri" pitchFamily="34" charset="0"/>
              <a:cs typeface="Arial" pitchFamily="34" charset="0"/>
            </a:endParaRPr>
          </a:p>
        </p:txBody>
      </p:sp>
      <p:pic>
        <p:nvPicPr>
          <p:cNvPr id="17"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61532" y="44624"/>
            <a:ext cx="3677975" cy="946151"/>
          </a:xfrm>
          <a:prstGeom prst="rect">
            <a:avLst/>
          </a:prstGeom>
          <a:noFill/>
          <a:ln w="9525">
            <a:noFill/>
            <a:miter lim="800000"/>
            <a:headEnd/>
            <a:tailEnd/>
          </a:ln>
        </p:spPr>
      </p:pic>
      <p:grpSp>
        <p:nvGrpSpPr>
          <p:cNvPr id="18" name="Groupe 17"/>
          <p:cNvGrpSpPr/>
          <p:nvPr/>
        </p:nvGrpSpPr>
        <p:grpSpPr>
          <a:xfrm>
            <a:off x="6274682" y="1483975"/>
            <a:ext cx="673582" cy="830997"/>
            <a:chOff x="6274682" y="5334307"/>
            <a:chExt cx="673582" cy="830997"/>
          </a:xfrm>
        </p:grpSpPr>
        <p:sp>
          <p:nvSpPr>
            <p:cNvPr id="19" name="Rectangle 27"/>
            <p:cNvSpPr>
              <a:spLocks noChangeArrowheads="1"/>
            </p:cNvSpPr>
            <p:nvPr/>
          </p:nvSpPr>
          <p:spPr bwMode="auto">
            <a:xfrm>
              <a:off x="6274682" y="5334307"/>
              <a:ext cx="673582" cy="830997"/>
            </a:xfrm>
            <a:prstGeom prst="rect">
              <a:avLst/>
            </a:prstGeom>
            <a:noFill/>
            <a:ln w="9525">
              <a:noFill/>
              <a:miter lim="800000"/>
              <a:headEnd/>
              <a:tailEnd/>
            </a:ln>
          </p:spPr>
          <p:txBody>
            <a:bodyPr wrap="none">
              <a:spAutoFit/>
            </a:bodyPr>
            <a:lstStyle/>
            <a:p>
              <a:pPr algn="ctr"/>
              <a:r>
                <a:rPr lang="fr-FR" sz="2400" b="1" dirty="0">
                  <a:solidFill>
                    <a:srgbClr val="0070C0"/>
                  </a:solidFill>
                  <a:ea typeface="Calibri" pitchFamily="34" charset="0"/>
                  <a:cs typeface="TimesNewRomanPSMT" charset="0"/>
                </a:rPr>
                <a:t>1 </a:t>
              </a:r>
            </a:p>
            <a:p>
              <a:pPr algn="ctr"/>
              <a:r>
                <a:rPr lang="fr-FR" sz="2400" b="1" dirty="0">
                  <a:solidFill>
                    <a:srgbClr val="0070C0"/>
                  </a:solidFill>
                  <a:ea typeface="Calibri" pitchFamily="34" charset="0"/>
                  <a:cs typeface="TimesNewRomanPSMT" charset="0"/>
                </a:rPr>
                <a:t>[A]</a:t>
              </a:r>
              <a:r>
                <a:rPr lang="fr-FR" sz="2400" b="1" baseline="-25000" dirty="0">
                  <a:solidFill>
                    <a:srgbClr val="0070C0"/>
                  </a:solidFill>
                  <a:ea typeface="Calibri" pitchFamily="34" charset="0"/>
                  <a:cs typeface="TimesNewRomanPSMT" charset="0"/>
                </a:rPr>
                <a:t>0</a:t>
              </a:r>
              <a:endParaRPr lang="fr-FR" sz="2400" baseline="-25000" dirty="0">
                <a:solidFill>
                  <a:srgbClr val="0070C0"/>
                </a:solidFill>
                <a:latin typeface="Calibri" pitchFamily="34" charset="0"/>
                <a:ea typeface="Calibri" pitchFamily="34" charset="0"/>
                <a:cs typeface="TimesNewRomanPSMT" charset="0"/>
              </a:endParaRPr>
            </a:p>
          </p:txBody>
        </p:sp>
        <p:cxnSp>
          <p:nvCxnSpPr>
            <p:cNvPr id="20" name="Connecteur droit 19"/>
            <p:cNvCxnSpPr/>
            <p:nvPr/>
          </p:nvCxnSpPr>
          <p:spPr>
            <a:xfrm>
              <a:off x="6372200" y="5733256"/>
              <a:ext cx="38555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1" name="Groupe 20"/>
          <p:cNvGrpSpPr/>
          <p:nvPr/>
        </p:nvGrpSpPr>
        <p:grpSpPr>
          <a:xfrm>
            <a:off x="6300192" y="442764"/>
            <a:ext cx="569387" cy="830997"/>
            <a:chOff x="6326779" y="5334307"/>
            <a:chExt cx="569387" cy="830997"/>
          </a:xfrm>
        </p:grpSpPr>
        <p:sp>
          <p:nvSpPr>
            <p:cNvPr id="22" name="Rectangle 27"/>
            <p:cNvSpPr>
              <a:spLocks noChangeArrowheads="1"/>
            </p:cNvSpPr>
            <p:nvPr/>
          </p:nvSpPr>
          <p:spPr bwMode="auto">
            <a:xfrm>
              <a:off x="6326779" y="5334307"/>
              <a:ext cx="569387" cy="830997"/>
            </a:xfrm>
            <a:prstGeom prst="rect">
              <a:avLst/>
            </a:prstGeom>
            <a:noFill/>
            <a:ln w="9525">
              <a:noFill/>
              <a:miter lim="800000"/>
              <a:headEnd/>
              <a:tailEnd/>
            </a:ln>
          </p:spPr>
          <p:txBody>
            <a:bodyPr wrap="none">
              <a:spAutoFit/>
            </a:bodyPr>
            <a:lstStyle/>
            <a:p>
              <a:pPr algn="ctr"/>
              <a:r>
                <a:rPr lang="fr-FR" sz="2400" b="1" dirty="0">
                  <a:ea typeface="Calibri" pitchFamily="34" charset="0"/>
                  <a:cs typeface="TimesNewRomanPSMT" charset="0"/>
                </a:rPr>
                <a:t>1 </a:t>
              </a:r>
            </a:p>
            <a:p>
              <a:pPr algn="ctr"/>
              <a:r>
                <a:rPr lang="fr-FR" sz="2400" b="1" dirty="0">
                  <a:ea typeface="Calibri" pitchFamily="34" charset="0"/>
                  <a:cs typeface="TimesNewRomanPSMT" charset="0"/>
                </a:rPr>
                <a:t>[A]</a:t>
              </a:r>
              <a:endParaRPr lang="fr-FR" sz="2400" baseline="-25000" dirty="0">
                <a:latin typeface="Calibri" pitchFamily="34" charset="0"/>
                <a:ea typeface="Calibri" pitchFamily="34" charset="0"/>
                <a:cs typeface="TimesNewRomanPSMT" charset="0"/>
              </a:endParaRPr>
            </a:p>
          </p:txBody>
        </p:sp>
        <p:cxnSp>
          <p:nvCxnSpPr>
            <p:cNvPr id="23" name="Connecteur droit 22"/>
            <p:cNvCxnSpPr/>
            <p:nvPr/>
          </p:nvCxnSpPr>
          <p:spPr>
            <a:xfrm>
              <a:off x="6410300" y="5733256"/>
              <a:ext cx="3855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8"/>
          <p:cNvSpPr>
            <a:spLocks noChangeArrowheads="1"/>
          </p:cNvSpPr>
          <p:nvPr/>
        </p:nvSpPr>
        <p:spPr bwMode="auto">
          <a:xfrm>
            <a:off x="7956550" y="1527175"/>
            <a:ext cx="553357" cy="461665"/>
          </a:xfrm>
          <a:prstGeom prst="rect">
            <a:avLst/>
          </a:prstGeom>
          <a:noFill/>
          <a:ln w="9525">
            <a:noFill/>
            <a:miter lim="800000"/>
            <a:headEnd/>
            <a:tailEnd/>
          </a:ln>
        </p:spPr>
        <p:txBody>
          <a:bodyPr wrap="none">
            <a:spAutoFit/>
          </a:bodyPr>
          <a:lstStyle/>
          <a:p>
            <a:r>
              <a:rPr lang="fr-FR" sz="2400" b="1" dirty="0">
                <a:solidFill>
                  <a:srgbClr val="FF0000"/>
                </a:solidFill>
              </a:rPr>
              <a:t>ak </a:t>
            </a:r>
            <a:endParaRPr lang="fr-FR" sz="2400" dirty="0">
              <a:solidFill>
                <a:srgbClr val="FF0000"/>
              </a:solidFill>
              <a:latin typeface="Calibri" pitchFamily="34" charset="0"/>
            </a:endParaRPr>
          </a:p>
        </p:txBody>
      </p:sp>
      <p:sp>
        <p:nvSpPr>
          <p:cNvPr id="25" name="Forme libre 24"/>
          <p:cNvSpPr/>
          <p:nvPr/>
        </p:nvSpPr>
        <p:spPr>
          <a:xfrm flipH="1" flipV="1">
            <a:off x="7667625" y="1384300"/>
            <a:ext cx="331788" cy="309562"/>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nodeType="afterEffect">
                                  <p:stCondLst>
                                    <p:cond delay="0"/>
                                  </p:stCondLst>
                                  <p:childTnLst>
                                    <p:set>
                                      <p:cBhvr>
                                        <p:cTn id="11" dur="1" fill="hold">
                                          <p:stCondLst>
                                            <p:cond delay="0"/>
                                          </p:stCondLst>
                                        </p:cTn>
                                        <p:tgtEl>
                                          <p:spTgt spid="67588"/>
                                        </p:tgtEl>
                                        <p:attrNameLst>
                                          <p:attrName>style.visibility</p:attrName>
                                        </p:attrNameLst>
                                      </p:cBhvr>
                                      <p:to>
                                        <p:strVal val="visible"/>
                                      </p:to>
                                    </p:set>
                                    <p:animEffect transition="in" filter="strips(downRight)">
                                      <p:cBhvr>
                                        <p:cTn id="12" dur="2000"/>
                                        <p:tgtEl>
                                          <p:spTgt spid="67588"/>
                                        </p:tgtEl>
                                      </p:cBhvr>
                                    </p:animEffect>
                                  </p:childTnLst>
                                </p:cTn>
                              </p:par>
                            </p:childTnLst>
                          </p:cTn>
                        </p:par>
                        <p:par>
                          <p:cTn id="13" fill="hold">
                            <p:stCondLst>
                              <p:cond delay="2500"/>
                            </p:stCondLst>
                            <p:childTnLst>
                              <p:par>
                                <p:cTn id="14" presetID="18" presetClass="entr" presetSubtype="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Right)">
                                      <p:cBhvr>
                                        <p:cTn id="16" dur="2000"/>
                                        <p:tgtEl>
                                          <p:spTgt spid="12"/>
                                        </p:tgtEl>
                                      </p:cBhvr>
                                    </p:animEffect>
                                  </p:childTnLst>
                                </p:cTn>
                              </p:par>
                            </p:childTnLst>
                          </p:cTn>
                        </p:par>
                        <p:par>
                          <p:cTn id="17" fill="hold">
                            <p:stCondLst>
                              <p:cond delay="4500"/>
                            </p:stCondLst>
                            <p:childTnLst>
                              <p:par>
                                <p:cTn id="18" presetID="18" presetClass="entr" presetSubtype="6" fill="hold" nodeType="afterEffect">
                                  <p:stCondLst>
                                    <p:cond delay="0"/>
                                  </p:stCondLst>
                                  <p:childTnLst>
                                    <p:set>
                                      <p:cBhvr>
                                        <p:cTn id="19" dur="1" fill="hold">
                                          <p:stCondLst>
                                            <p:cond delay="0"/>
                                          </p:stCondLst>
                                        </p:cTn>
                                        <p:tgtEl>
                                          <p:spTgt spid="67589"/>
                                        </p:tgtEl>
                                        <p:attrNameLst>
                                          <p:attrName>style.visibility</p:attrName>
                                        </p:attrNameLst>
                                      </p:cBhvr>
                                      <p:to>
                                        <p:strVal val="visible"/>
                                      </p:to>
                                    </p:set>
                                    <p:animEffect transition="in" filter="strips(downRight)">
                                      <p:cBhvr>
                                        <p:cTn id="20" dur="20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211960" y="5540102"/>
            <a:ext cx="1152203" cy="360363"/>
          </a:xfrm>
          <a:prstGeom prst="rect">
            <a:avLst/>
          </a:prstGeom>
          <a:solidFill>
            <a:schemeClr val="accent6">
              <a:lumMod val="75000"/>
              <a:alpha val="50196"/>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15" name="Rectangle 13"/>
          <p:cNvSpPr>
            <a:spLocks noChangeArrowheads="1"/>
          </p:cNvSpPr>
          <p:nvPr/>
        </p:nvSpPr>
        <p:spPr bwMode="auto">
          <a:xfrm>
            <a:off x="380715" y="5516290"/>
            <a:ext cx="7705725" cy="400050"/>
          </a:xfrm>
          <a:prstGeom prst="rect">
            <a:avLst/>
          </a:prstGeom>
          <a:noFill/>
          <a:ln w="9525">
            <a:noFill/>
            <a:miter lim="800000"/>
            <a:headEnd/>
            <a:tailEnd/>
          </a:ln>
        </p:spPr>
        <p:txBody>
          <a:bodyPr>
            <a:spAutoFit/>
          </a:bodyPr>
          <a:lstStyle/>
          <a:p>
            <a:r>
              <a:rPr lang="fr-FR" sz="2000" dirty="0">
                <a:solidFill>
                  <a:srgbClr val="002060"/>
                </a:solidFill>
                <a:latin typeface="Arial" pitchFamily="34" charset="0"/>
                <a:ea typeface="Calibri" pitchFamily="34" charset="0"/>
                <a:cs typeface="Arial" pitchFamily="34" charset="0"/>
              </a:rPr>
              <a:t>A comparer avec :   «    </a:t>
            </a:r>
            <a:r>
              <a:rPr lang="fr-FR" sz="2000" b="1" dirty="0">
                <a:solidFill>
                  <a:srgbClr val="002060"/>
                </a:solidFill>
                <a:latin typeface="Arial" pitchFamily="34" charset="0"/>
                <a:ea typeface="Calibri" pitchFamily="34" charset="0"/>
                <a:cs typeface="Arial" pitchFamily="34" charset="0"/>
              </a:rPr>
              <a:t>ln[A]    =  –  a  </a:t>
            </a:r>
            <a:r>
              <a:rPr lang="fr-FR" sz="2000" b="1" dirty="0">
                <a:solidFill>
                  <a:srgbClr val="002060"/>
                </a:solidFill>
                <a:latin typeface="Arial" pitchFamily="34" charset="0"/>
                <a:ea typeface="Calibri" pitchFamily="34" charset="0"/>
                <a:cs typeface="Arial" pitchFamily="34" charset="0"/>
                <a:sym typeface="Symbol" pitchFamily="18" charset="2"/>
              </a:rPr>
              <a:t></a:t>
            </a:r>
            <a:r>
              <a:rPr lang="fr-FR" sz="2000" b="1" dirty="0">
                <a:solidFill>
                  <a:srgbClr val="002060"/>
                </a:solidFill>
                <a:latin typeface="Arial" pitchFamily="34" charset="0"/>
                <a:ea typeface="Calibri" pitchFamily="34" charset="0"/>
                <a:cs typeface="Arial" pitchFamily="34" charset="0"/>
              </a:rPr>
              <a:t>  k  </a:t>
            </a:r>
            <a:r>
              <a:rPr lang="fr-FR" sz="2000" b="1" dirty="0">
                <a:solidFill>
                  <a:srgbClr val="002060"/>
                </a:solidFill>
                <a:latin typeface="Arial" pitchFamily="34" charset="0"/>
                <a:ea typeface="Calibri" pitchFamily="34" charset="0"/>
                <a:cs typeface="Arial" pitchFamily="34" charset="0"/>
                <a:sym typeface="Symbol" pitchFamily="18" charset="2"/>
              </a:rPr>
              <a:t></a:t>
            </a:r>
            <a:r>
              <a:rPr lang="fr-FR" sz="2000" b="1" dirty="0">
                <a:solidFill>
                  <a:srgbClr val="002060"/>
                </a:solidFill>
                <a:latin typeface="Arial" pitchFamily="34" charset="0"/>
                <a:ea typeface="Calibri" pitchFamily="34" charset="0"/>
                <a:cs typeface="Arial" pitchFamily="34" charset="0"/>
              </a:rPr>
              <a:t>  t + ln[A]</a:t>
            </a:r>
            <a:r>
              <a:rPr lang="fr-FR" sz="2000" b="1" baseline="-25000" dirty="0">
                <a:solidFill>
                  <a:srgbClr val="002060"/>
                </a:solidFill>
                <a:latin typeface="Arial" pitchFamily="34" charset="0"/>
                <a:ea typeface="Calibri" pitchFamily="34" charset="0"/>
                <a:cs typeface="Arial" pitchFamily="34" charset="0"/>
              </a:rPr>
              <a:t>0</a:t>
            </a:r>
            <a:r>
              <a:rPr lang="fr-FR" sz="2000" dirty="0">
                <a:solidFill>
                  <a:srgbClr val="002060"/>
                </a:solidFill>
                <a:latin typeface="Arial" pitchFamily="34" charset="0"/>
                <a:ea typeface="Calibri" pitchFamily="34" charset="0"/>
                <a:cs typeface="Arial" pitchFamily="34" charset="0"/>
              </a:rPr>
              <a:t>   »</a:t>
            </a:r>
          </a:p>
        </p:txBody>
      </p:sp>
      <p:sp>
        <p:nvSpPr>
          <p:cNvPr id="2" name="Rectangle 2"/>
          <p:cNvSpPr>
            <a:spLocks noChangeArrowheads="1"/>
          </p:cNvSpPr>
          <p:nvPr/>
        </p:nvSpPr>
        <p:spPr bwMode="auto">
          <a:xfrm>
            <a:off x="0" y="-27384"/>
            <a:ext cx="9144000" cy="707886"/>
          </a:xfrm>
          <a:prstGeom prst="rect">
            <a:avLst/>
          </a:prstGeom>
          <a:noFill/>
          <a:ln w="9525">
            <a:noFill/>
            <a:miter lim="800000"/>
            <a:headEnd/>
            <a:tailEnd/>
          </a:ln>
        </p:spPr>
        <p:txBody>
          <a:bodyPr anchor="ctr">
            <a:spAutoFit/>
          </a:bodyPr>
          <a:lstStyle/>
          <a:p>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8</a:t>
            </a:r>
            <a:r>
              <a:rPr lang="fr-FR" sz="2000" i="1" dirty="0">
                <a:latin typeface="Times New Roman" pitchFamily="18" charset="0"/>
                <a:cs typeface="Times New Roman" pitchFamily="18" charset="0"/>
              </a:rPr>
              <a:t> : Vérifier que l’ordre global </a:t>
            </a:r>
            <a:r>
              <a:rPr lang="fr-FR" sz="2000" dirty="0">
                <a:latin typeface="Symbol" pitchFamily="18" charset="2"/>
                <a:cs typeface="Times New Roman" pitchFamily="18" charset="0"/>
              </a:rPr>
              <a:t>a</a:t>
            </a:r>
            <a:r>
              <a:rPr lang="fr-FR" sz="2000" i="1" dirty="0">
                <a:latin typeface="Times New Roman" pitchFamily="18" charset="0"/>
                <a:cs typeface="Times New Roman" pitchFamily="18" charset="0"/>
              </a:rPr>
              <a:t> estimé dans l’</a:t>
            </a:r>
            <a:r>
              <a:rPr lang="fr-FR" sz="2000" b="1" i="1" dirty="0">
                <a:latin typeface="Times New Roman" pitchFamily="18" charset="0"/>
                <a:cs typeface="Times New Roman" pitchFamily="18" charset="0"/>
              </a:rPr>
              <a:t>Application 7 </a:t>
            </a:r>
            <a:r>
              <a:rPr lang="fr-FR" sz="2000" i="1" dirty="0">
                <a:latin typeface="Times New Roman" pitchFamily="18" charset="0"/>
                <a:cs typeface="Times New Roman" pitchFamily="18" charset="0"/>
              </a:rPr>
              <a:t>est le bon en utilisant la méthode intégrale. En déduire la valeur de la constante de vitesse </a:t>
            </a:r>
            <a:r>
              <a:rPr lang="fr-FR" sz="2000" dirty="0">
                <a:latin typeface="Times New Roman" pitchFamily="18" charset="0"/>
                <a:cs typeface="Times New Roman" pitchFamily="18" charset="0"/>
              </a:rPr>
              <a:t>k</a:t>
            </a:r>
            <a:r>
              <a:rPr lang="fr-FR" sz="2000" i="1" dirty="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pic>
        <p:nvPicPr>
          <p:cNvPr id="3" name="Picture 4"/>
          <p:cNvPicPr>
            <a:picLocks noChangeAspect="1" noChangeArrowheads="1"/>
          </p:cNvPicPr>
          <p:nvPr/>
        </p:nvPicPr>
        <p:blipFill>
          <a:blip r:embed="rId2" cstate="print"/>
          <a:srcRect l="3223" t="23120" r="62938" b="12201"/>
          <a:stretch>
            <a:fillRect/>
          </a:stretch>
        </p:blipFill>
        <p:spPr bwMode="auto">
          <a:xfrm>
            <a:off x="34372" y="696370"/>
            <a:ext cx="2890647" cy="3179712"/>
          </a:xfrm>
          <a:prstGeom prst="rect">
            <a:avLst/>
          </a:prstGeom>
          <a:noFill/>
          <a:ln w="12700">
            <a:solidFill>
              <a:schemeClr val="tx1"/>
            </a:solidFill>
            <a:miter lim="800000"/>
            <a:headEnd/>
            <a:tailEnd/>
          </a:ln>
        </p:spPr>
      </p:pic>
      <p:pic>
        <p:nvPicPr>
          <p:cNvPr id="4" name="Picture 4"/>
          <p:cNvPicPr>
            <a:picLocks noChangeAspect="1" noChangeArrowheads="1"/>
          </p:cNvPicPr>
          <p:nvPr/>
        </p:nvPicPr>
        <p:blipFill>
          <a:blip r:embed="rId2" cstate="print"/>
          <a:srcRect l="39834" t="23120" r="26278" b="12201"/>
          <a:stretch>
            <a:fillRect/>
          </a:stretch>
        </p:blipFill>
        <p:spPr bwMode="auto">
          <a:xfrm>
            <a:off x="3059832" y="692696"/>
            <a:ext cx="2915816" cy="3179712"/>
          </a:xfrm>
          <a:prstGeom prst="rect">
            <a:avLst/>
          </a:prstGeom>
          <a:noFill/>
          <a:ln w="12700">
            <a:solidFill>
              <a:schemeClr val="tx1"/>
            </a:solidFill>
            <a:miter lim="800000"/>
            <a:headEnd/>
            <a:tailEnd/>
          </a:ln>
        </p:spPr>
      </p:pic>
      <p:pic>
        <p:nvPicPr>
          <p:cNvPr id="5" name="Picture 5"/>
          <p:cNvPicPr>
            <a:picLocks noChangeAspect="1" noChangeArrowheads="1"/>
          </p:cNvPicPr>
          <p:nvPr/>
        </p:nvPicPr>
        <p:blipFill>
          <a:blip r:embed="rId3" cstate="print"/>
          <a:srcRect l="56142" t="23120" r="9838" b="12201"/>
          <a:stretch>
            <a:fillRect/>
          </a:stretch>
        </p:blipFill>
        <p:spPr bwMode="auto">
          <a:xfrm>
            <a:off x="6094301" y="707730"/>
            <a:ext cx="2962615" cy="3168352"/>
          </a:xfrm>
          <a:prstGeom prst="rect">
            <a:avLst/>
          </a:prstGeom>
          <a:noFill/>
          <a:ln w="12700">
            <a:solidFill>
              <a:schemeClr val="tx1"/>
            </a:solidFill>
            <a:miter lim="800000"/>
            <a:headEnd/>
            <a:tailEnd/>
          </a:ln>
        </p:spPr>
      </p:pic>
      <p:sp>
        <p:nvSpPr>
          <p:cNvPr id="6" name="Flèche vers le bas 5"/>
          <p:cNvSpPr/>
          <p:nvPr/>
        </p:nvSpPr>
        <p:spPr>
          <a:xfrm>
            <a:off x="1331640" y="393305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7524328" y="393305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4283968" y="393305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4"/>
          <p:cNvSpPr>
            <a:spLocks noChangeArrowheads="1"/>
          </p:cNvSpPr>
          <p:nvPr/>
        </p:nvSpPr>
        <p:spPr bwMode="auto">
          <a:xfrm>
            <a:off x="251520" y="4437112"/>
            <a:ext cx="2592288" cy="707886"/>
          </a:xfrm>
          <a:prstGeom prst="rect">
            <a:avLst/>
          </a:prstGeom>
          <a:noFill/>
          <a:ln w="9525">
            <a:noFill/>
            <a:miter lim="800000"/>
            <a:headEnd/>
            <a:tailEnd/>
          </a:ln>
        </p:spPr>
        <p:txBody>
          <a:bodyPr wrap="square">
            <a:spAutoFit/>
          </a:bodyPr>
          <a:lstStyle/>
          <a:p>
            <a:pPr algn="ctr"/>
            <a:r>
              <a:rPr lang="fr-FR" sz="2000" b="1" u="sng" dirty="0">
                <a:solidFill>
                  <a:srgbClr val="002060"/>
                </a:solidFill>
                <a:latin typeface="Arial" pitchFamily="34" charset="0"/>
                <a:ea typeface="Calibri" pitchFamily="34" charset="0"/>
                <a:cs typeface="Arial" pitchFamily="34" charset="0"/>
                <a:sym typeface="Wingdings 2" pitchFamily="18" charset="2"/>
              </a:rPr>
              <a:t>Points mal alignés</a:t>
            </a:r>
            <a:r>
              <a:rPr lang="fr-FR" sz="2000" dirty="0">
                <a:solidFill>
                  <a:srgbClr val="FF0000"/>
                </a:solidFill>
                <a:latin typeface="Arial" pitchFamily="34" charset="0"/>
                <a:ea typeface="Calibri" pitchFamily="34" charset="0"/>
                <a:cs typeface="Arial" pitchFamily="34" charset="0"/>
              </a:rPr>
              <a:t>  </a:t>
            </a:r>
          </a:p>
          <a:p>
            <a:pPr algn="ctr"/>
            <a:r>
              <a:rPr lang="fr-FR" sz="2000" b="1" dirty="0">
                <a:solidFill>
                  <a:srgbClr val="FF0000"/>
                </a:solidFill>
                <a:latin typeface="Arial" pitchFamily="34" charset="0"/>
                <a:ea typeface="Calibri" pitchFamily="34" charset="0"/>
                <a:cs typeface="Arial" pitchFamily="34" charset="0"/>
              </a:rPr>
              <a:t>Ordre 0 non vérifié</a:t>
            </a:r>
            <a:endParaRPr lang="fr-FR" sz="2000" dirty="0">
              <a:solidFill>
                <a:srgbClr val="FF0000"/>
              </a:solidFill>
              <a:latin typeface="Arial" pitchFamily="34" charset="0"/>
              <a:ea typeface="Calibri" pitchFamily="34" charset="0"/>
              <a:cs typeface="Arial" pitchFamily="34" charset="0"/>
            </a:endParaRPr>
          </a:p>
        </p:txBody>
      </p:sp>
      <p:sp>
        <p:nvSpPr>
          <p:cNvPr id="11" name="Rectangle 4"/>
          <p:cNvSpPr>
            <a:spLocks noChangeArrowheads="1"/>
          </p:cNvSpPr>
          <p:nvPr/>
        </p:nvSpPr>
        <p:spPr bwMode="auto">
          <a:xfrm>
            <a:off x="3203848" y="4437112"/>
            <a:ext cx="2592288" cy="707886"/>
          </a:xfrm>
          <a:prstGeom prst="rect">
            <a:avLst/>
          </a:prstGeom>
          <a:noFill/>
          <a:ln w="9525">
            <a:noFill/>
            <a:miter lim="800000"/>
            <a:headEnd/>
            <a:tailEnd/>
          </a:ln>
        </p:spPr>
        <p:txBody>
          <a:bodyPr wrap="square">
            <a:spAutoFit/>
          </a:bodyPr>
          <a:lstStyle/>
          <a:p>
            <a:pPr algn="ctr"/>
            <a:r>
              <a:rPr lang="fr-FR" sz="2000" b="1" u="sng" dirty="0">
                <a:solidFill>
                  <a:srgbClr val="002060"/>
                </a:solidFill>
                <a:latin typeface="Arial" pitchFamily="34" charset="0"/>
                <a:ea typeface="Calibri" pitchFamily="34" charset="0"/>
                <a:cs typeface="Arial" pitchFamily="34" charset="0"/>
                <a:sym typeface="Wingdings 2" pitchFamily="18" charset="2"/>
              </a:rPr>
              <a:t>Points bien alignés</a:t>
            </a:r>
            <a:r>
              <a:rPr lang="fr-FR" sz="2000" dirty="0">
                <a:solidFill>
                  <a:srgbClr val="FF0000"/>
                </a:solidFill>
                <a:latin typeface="Arial" pitchFamily="34" charset="0"/>
                <a:ea typeface="Calibri" pitchFamily="34" charset="0"/>
                <a:cs typeface="Arial" pitchFamily="34" charset="0"/>
              </a:rPr>
              <a:t>  </a:t>
            </a:r>
          </a:p>
          <a:p>
            <a:pPr algn="ctr"/>
            <a:r>
              <a:rPr lang="fr-FR" sz="2000" b="1" dirty="0">
                <a:solidFill>
                  <a:srgbClr val="FF0000"/>
                </a:solidFill>
                <a:latin typeface="Arial" pitchFamily="34" charset="0"/>
                <a:ea typeface="Calibri" pitchFamily="34" charset="0"/>
                <a:cs typeface="Arial" pitchFamily="34" charset="0"/>
              </a:rPr>
              <a:t>Ordre 1 vérifié</a:t>
            </a:r>
            <a:endParaRPr lang="fr-FR" sz="2000" dirty="0">
              <a:solidFill>
                <a:srgbClr val="FF0000"/>
              </a:solidFill>
              <a:latin typeface="Arial" pitchFamily="34" charset="0"/>
              <a:ea typeface="Calibri" pitchFamily="34" charset="0"/>
              <a:cs typeface="Arial" pitchFamily="34" charset="0"/>
            </a:endParaRPr>
          </a:p>
        </p:txBody>
      </p:sp>
      <p:sp>
        <p:nvSpPr>
          <p:cNvPr id="12" name="Rectangle 4"/>
          <p:cNvSpPr>
            <a:spLocks noChangeArrowheads="1"/>
          </p:cNvSpPr>
          <p:nvPr/>
        </p:nvSpPr>
        <p:spPr bwMode="auto">
          <a:xfrm>
            <a:off x="6300192" y="4437112"/>
            <a:ext cx="2592288" cy="707886"/>
          </a:xfrm>
          <a:prstGeom prst="rect">
            <a:avLst/>
          </a:prstGeom>
          <a:noFill/>
          <a:ln w="9525">
            <a:noFill/>
            <a:miter lim="800000"/>
            <a:headEnd/>
            <a:tailEnd/>
          </a:ln>
        </p:spPr>
        <p:txBody>
          <a:bodyPr wrap="square">
            <a:spAutoFit/>
          </a:bodyPr>
          <a:lstStyle/>
          <a:p>
            <a:pPr algn="ctr"/>
            <a:r>
              <a:rPr lang="fr-FR" sz="2000" b="1" u="sng" dirty="0">
                <a:solidFill>
                  <a:srgbClr val="002060"/>
                </a:solidFill>
                <a:latin typeface="Arial" pitchFamily="34" charset="0"/>
                <a:ea typeface="Calibri" pitchFamily="34" charset="0"/>
                <a:cs typeface="Arial" pitchFamily="34" charset="0"/>
                <a:sym typeface="Wingdings 2" pitchFamily="18" charset="2"/>
              </a:rPr>
              <a:t>Points mal alignés</a:t>
            </a:r>
            <a:r>
              <a:rPr lang="fr-FR" sz="2000" dirty="0">
                <a:solidFill>
                  <a:srgbClr val="FF0000"/>
                </a:solidFill>
                <a:latin typeface="Arial" pitchFamily="34" charset="0"/>
                <a:ea typeface="Calibri" pitchFamily="34" charset="0"/>
                <a:cs typeface="Arial" pitchFamily="34" charset="0"/>
              </a:rPr>
              <a:t>  </a:t>
            </a:r>
          </a:p>
          <a:p>
            <a:pPr algn="ctr"/>
            <a:r>
              <a:rPr lang="fr-FR" sz="2000" b="1" dirty="0">
                <a:solidFill>
                  <a:srgbClr val="FF0000"/>
                </a:solidFill>
                <a:latin typeface="Arial" pitchFamily="34" charset="0"/>
                <a:ea typeface="Calibri" pitchFamily="34" charset="0"/>
                <a:cs typeface="Arial" pitchFamily="34" charset="0"/>
              </a:rPr>
              <a:t>Ordre 2 non vérifié</a:t>
            </a:r>
            <a:endParaRPr lang="fr-FR" sz="2000" dirty="0">
              <a:solidFill>
                <a:srgbClr val="FF0000"/>
              </a:solidFill>
              <a:latin typeface="Arial" pitchFamily="34" charset="0"/>
              <a:ea typeface="Calibri" pitchFamily="34" charset="0"/>
              <a:cs typeface="Arial" pitchFamily="34" charset="0"/>
            </a:endParaRPr>
          </a:p>
        </p:txBody>
      </p:sp>
      <p:cxnSp>
        <p:nvCxnSpPr>
          <p:cNvPr id="13" name="AutoShape 5"/>
          <p:cNvCxnSpPr>
            <a:cxnSpLocks noChangeShapeType="1"/>
          </p:cNvCxnSpPr>
          <p:nvPr/>
        </p:nvCxnSpPr>
        <p:spPr bwMode="auto">
          <a:xfrm flipH="1">
            <a:off x="4499992" y="5900465"/>
            <a:ext cx="359346" cy="264839"/>
          </a:xfrm>
          <a:prstGeom prst="straightConnector1">
            <a:avLst/>
          </a:prstGeom>
          <a:noFill/>
          <a:ln w="38100">
            <a:solidFill>
              <a:schemeClr val="accent6">
                <a:lumMod val="50000"/>
              </a:schemeClr>
            </a:solidFill>
            <a:round/>
            <a:headEnd/>
            <a:tailEnd type="triangle" w="med" len="med"/>
          </a:ln>
        </p:spPr>
      </p:cxnSp>
      <p:sp>
        <p:nvSpPr>
          <p:cNvPr id="16" name="ZoneTexte 18"/>
          <p:cNvSpPr txBox="1">
            <a:spLocks noChangeArrowheads="1"/>
          </p:cNvSpPr>
          <p:nvPr/>
        </p:nvSpPr>
        <p:spPr bwMode="auto">
          <a:xfrm>
            <a:off x="1187450" y="6092552"/>
            <a:ext cx="3297698" cy="707886"/>
          </a:xfrm>
          <a:prstGeom prst="rect">
            <a:avLst/>
          </a:prstGeom>
          <a:noFill/>
          <a:ln w="9525">
            <a:noFill/>
            <a:miter lim="800000"/>
            <a:headEnd/>
            <a:tailEnd/>
          </a:ln>
        </p:spPr>
        <p:txBody>
          <a:bodyPr wrap="none">
            <a:spAutoFit/>
          </a:bodyPr>
          <a:lstStyle/>
          <a:p>
            <a:pPr>
              <a:defRPr/>
            </a:pPr>
            <a:r>
              <a:rPr lang="fr-FR" sz="2000" b="1" dirty="0">
                <a:solidFill>
                  <a:schemeClr val="accent6">
                    <a:lumMod val="50000"/>
                  </a:schemeClr>
                </a:solidFill>
                <a:latin typeface="Arial" pitchFamily="34" charset="0"/>
                <a:cs typeface="Arial" pitchFamily="34" charset="0"/>
              </a:rPr>
              <a:t>k = 0,00201 / a</a:t>
            </a:r>
            <a:r>
              <a:rPr lang="fr-FR" sz="2000" dirty="0">
                <a:solidFill>
                  <a:schemeClr val="accent6">
                    <a:lumMod val="50000"/>
                  </a:schemeClr>
                </a:solidFill>
                <a:latin typeface="Arial" pitchFamily="34" charset="0"/>
                <a:cs typeface="Arial" pitchFamily="34" charset="0"/>
              </a:rPr>
              <a:t>, avec </a:t>
            </a:r>
            <a:r>
              <a:rPr lang="fr-FR" sz="2000" b="1" dirty="0">
                <a:solidFill>
                  <a:schemeClr val="accent6">
                    <a:lumMod val="50000"/>
                  </a:schemeClr>
                </a:solidFill>
                <a:latin typeface="Arial" pitchFamily="34" charset="0"/>
                <a:cs typeface="Arial" pitchFamily="34" charset="0"/>
              </a:rPr>
              <a:t>a = 1 </a:t>
            </a:r>
          </a:p>
          <a:p>
            <a:pPr>
              <a:defRPr/>
            </a:pPr>
            <a:r>
              <a:rPr lang="fr-FR" sz="2000" dirty="0">
                <a:solidFill>
                  <a:schemeClr val="accent6">
                    <a:lumMod val="50000"/>
                  </a:schemeClr>
                </a:solidFill>
                <a:latin typeface="Arial" pitchFamily="34" charset="0"/>
                <a:cs typeface="Arial" pitchFamily="34" charset="0"/>
              </a:rPr>
              <a:t>donc </a:t>
            </a:r>
            <a:r>
              <a:rPr lang="fr-FR" sz="2000" b="1" u="sng" dirty="0">
                <a:solidFill>
                  <a:schemeClr val="accent6">
                    <a:lumMod val="50000"/>
                  </a:schemeClr>
                </a:solidFill>
                <a:latin typeface="Arial" pitchFamily="34" charset="0"/>
                <a:cs typeface="Arial" pitchFamily="34" charset="0"/>
              </a:rPr>
              <a:t>k = 0,00201 s </a:t>
            </a:r>
            <a:r>
              <a:rPr lang="fr-FR" sz="2000" b="1" u="sng" baseline="30000" dirty="0">
                <a:solidFill>
                  <a:schemeClr val="accent6">
                    <a:lumMod val="50000"/>
                  </a:schemeClr>
                </a:solidFill>
                <a:latin typeface="Arial" pitchFamily="34" charset="0"/>
                <a:cs typeface="Arial" pitchFamily="34" charset="0"/>
              </a:rPr>
              <a:t>– 1</a:t>
            </a:r>
            <a:endParaRPr lang="fr-FR" sz="2000" b="1" u="sng" dirty="0">
              <a:solidFill>
                <a:schemeClr val="accent6">
                  <a:lumMod val="50000"/>
                </a:schemeClr>
              </a:solidFill>
              <a:latin typeface="Arial" pitchFamily="34" charset="0"/>
              <a:cs typeface="Arial" pitchFamily="34" charset="0"/>
            </a:endParaRPr>
          </a:p>
        </p:txBody>
      </p:sp>
      <p:sp>
        <p:nvSpPr>
          <p:cNvPr id="17" name="Rectangle 16"/>
          <p:cNvSpPr/>
          <p:nvPr/>
        </p:nvSpPr>
        <p:spPr>
          <a:xfrm>
            <a:off x="4355976" y="5104234"/>
            <a:ext cx="1152128" cy="374898"/>
          </a:xfrm>
          <a:prstGeom prst="rect">
            <a:avLst/>
          </a:prstGeom>
          <a:solidFill>
            <a:schemeClr val="accent6">
              <a:lumMod val="75000"/>
              <a:alpha val="50196"/>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19" name="Rectangle 18"/>
          <p:cNvSpPr/>
          <p:nvPr/>
        </p:nvSpPr>
        <p:spPr>
          <a:xfrm>
            <a:off x="5795963" y="5108302"/>
            <a:ext cx="792162" cy="360363"/>
          </a:xfrm>
          <a:prstGeom prst="rect">
            <a:avLst/>
          </a:prstGeom>
          <a:solidFill>
            <a:schemeClr val="accent4">
              <a:lumMod val="60000"/>
              <a:lumOff val="40000"/>
              <a:alpha val="50196"/>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20" name="Rectangle 19"/>
          <p:cNvSpPr/>
          <p:nvPr/>
        </p:nvSpPr>
        <p:spPr>
          <a:xfrm>
            <a:off x="6011863" y="5540102"/>
            <a:ext cx="720725" cy="360363"/>
          </a:xfrm>
          <a:prstGeom prst="rect">
            <a:avLst/>
          </a:prstGeom>
          <a:solidFill>
            <a:schemeClr val="accent4">
              <a:lumMod val="60000"/>
              <a:lumOff val="40000"/>
              <a:alpha val="50196"/>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cxnSp>
        <p:nvCxnSpPr>
          <p:cNvPr id="21" name="AutoShape 5"/>
          <p:cNvCxnSpPr>
            <a:cxnSpLocks noChangeShapeType="1"/>
          </p:cNvCxnSpPr>
          <p:nvPr/>
        </p:nvCxnSpPr>
        <p:spPr bwMode="auto">
          <a:xfrm flipH="1">
            <a:off x="6300788" y="5900465"/>
            <a:ext cx="71437" cy="287337"/>
          </a:xfrm>
          <a:prstGeom prst="straightConnector1">
            <a:avLst/>
          </a:prstGeom>
          <a:noFill/>
          <a:ln w="38100">
            <a:solidFill>
              <a:srgbClr val="7030A0"/>
            </a:solidFill>
            <a:round/>
            <a:headEnd/>
            <a:tailEnd type="triangle" w="med" len="med"/>
          </a:ln>
        </p:spPr>
      </p:cxnSp>
      <p:sp>
        <p:nvSpPr>
          <p:cNvPr id="22" name="ZoneTexte 19"/>
          <p:cNvSpPr txBox="1">
            <a:spLocks noChangeArrowheads="1"/>
          </p:cNvSpPr>
          <p:nvPr/>
        </p:nvSpPr>
        <p:spPr bwMode="auto">
          <a:xfrm>
            <a:off x="5148263" y="6092552"/>
            <a:ext cx="3841308" cy="707886"/>
          </a:xfrm>
          <a:prstGeom prst="rect">
            <a:avLst/>
          </a:prstGeom>
          <a:noFill/>
          <a:ln w="9525">
            <a:noFill/>
            <a:miter lim="800000"/>
            <a:headEnd/>
            <a:tailEnd/>
          </a:ln>
        </p:spPr>
        <p:txBody>
          <a:bodyPr wrap="none">
            <a:spAutoFit/>
          </a:bodyPr>
          <a:lstStyle/>
          <a:p>
            <a:r>
              <a:rPr lang="fr-FR" sz="2000" b="1">
                <a:solidFill>
                  <a:srgbClr val="7030A0"/>
                </a:solidFill>
                <a:latin typeface="Arial" pitchFamily="34" charset="0"/>
                <a:cs typeface="Arial" pitchFamily="34" charset="0"/>
              </a:rPr>
              <a:t>[A]</a:t>
            </a:r>
            <a:r>
              <a:rPr lang="fr-FR" sz="2000" b="1" baseline="-25000">
                <a:solidFill>
                  <a:srgbClr val="7030A0"/>
                </a:solidFill>
                <a:latin typeface="Arial" pitchFamily="34" charset="0"/>
                <a:cs typeface="Arial" pitchFamily="34" charset="0"/>
              </a:rPr>
              <a:t>0</a:t>
            </a:r>
            <a:r>
              <a:rPr lang="fr-FR" sz="2000" b="1">
                <a:solidFill>
                  <a:srgbClr val="7030A0"/>
                </a:solidFill>
                <a:latin typeface="Arial" pitchFamily="34" charset="0"/>
                <a:cs typeface="Arial" pitchFamily="34" charset="0"/>
              </a:rPr>
              <a:t> = exp ( – 4,40 ) </a:t>
            </a:r>
          </a:p>
          <a:p>
            <a:r>
              <a:rPr lang="fr-FR" sz="2000">
                <a:solidFill>
                  <a:srgbClr val="7030A0"/>
                </a:solidFill>
                <a:latin typeface="Arial" pitchFamily="34" charset="0"/>
                <a:cs typeface="Arial" pitchFamily="34" charset="0"/>
              </a:rPr>
              <a:t>donc </a:t>
            </a:r>
            <a:r>
              <a:rPr lang="fr-FR" sz="2000" b="1" u="sng">
                <a:solidFill>
                  <a:srgbClr val="7030A0"/>
                </a:solidFill>
                <a:latin typeface="Arial" pitchFamily="34" charset="0"/>
                <a:cs typeface="Arial" pitchFamily="34" charset="0"/>
              </a:rPr>
              <a:t>[A]</a:t>
            </a:r>
            <a:r>
              <a:rPr lang="fr-FR" sz="2000" b="1" u="sng" baseline="-25000">
                <a:solidFill>
                  <a:srgbClr val="7030A0"/>
                </a:solidFill>
                <a:latin typeface="Arial" pitchFamily="34" charset="0"/>
                <a:cs typeface="Arial" pitchFamily="34" charset="0"/>
              </a:rPr>
              <a:t>0</a:t>
            </a:r>
            <a:r>
              <a:rPr lang="fr-FR" sz="2000" b="1" u="sng">
                <a:solidFill>
                  <a:srgbClr val="7030A0"/>
                </a:solidFill>
                <a:latin typeface="Arial" pitchFamily="34" charset="0"/>
                <a:cs typeface="Arial" pitchFamily="34" charset="0"/>
              </a:rPr>
              <a:t> = 1,23.10 </a:t>
            </a:r>
            <a:r>
              <a:rPr lang="fr-FR" sz="2000" b="1" u="sng" baseline="30000">
                <a:solidFill>
                  <a:srgbClr val="7030A0"/>
                </a:solidFill>
                <a:latin typeface="Arial" pitchFamily="34" charset="0"/>
                <a:cs typeface="Arial" pitchFamily="34" charset="0"/>
              </a:rPr>
              <a:t>– 2</a:t>
            </a:r>
            <a:r>
              <a:rPr lang="fr-FR" sz="2000" b="1" u="sng">
                <a:solidFill>
                  <a:srgbClr val="7030A0"/>
                </a:solidFill>
                <a:latin typeface="Arial" pitchFamily="34" charset="0"/>
                <a:cs typeface="Arial" pitchFamily="34" charset="0"/>
              </a:rPr>
              <a:t> mol.L </a:t>
            </a:r>
            <a:r>
              <a:rPr lang="fr-FR" sz="2000" b="1" u="sng" baseline="30000">
                <a:solidFill>
                  <a:srgbClr val="7030A0"/>
                </a:solidFill>
                <a:latin typeface="Arial" pitchFamily="34" charset="0"/>
                <a:cs typeface="Arial" pitchFamily="34" charset="0"/>
              </a:rPr>
              <a:t>– 1</a:t>
            </a:r>
            <a:r>
              <a:rPr lang="fr-FR" sz="2000" b="1" u="sng">
                <a:solidFill>
                  <a:srgbClr val="7030A0"/>
                </a:solidFill>
                <a:latin typeface="Arial" pitchFamily="34" charset="0"/>
                <a:cs typeface="Arial" pitchFamily="34" charset="0"/>
              </a:rPr>
              <a:t> </a:t>
            </a:r>
          </a:p>
        </p:txBody>
      </p:sp>
      <p:sp>
        <p:nvSpPr>
          <p:cNvPr id="14" name="Rectangle 6"/>
          <p:cNvSpPr>
            <a:spLocks noChangeArrowheads="1"/>
          </p:cNvSpPr>
          <p:nvPr/>
        </p:nvSpPr>
        <p:spPr bwMode="auto">
          <a:xfrm>
            <a:off x="250825" y="5117122"/>
            <a:ext cx="8713788" cy="400110"/>
          </a:xfrm>
          <a:prstGeom prst="rect">
            <a:avLst/>
          </a:prstGeom>
          <a:noFill/>
          <a:ln w="9525">
            <a:noFill/>
            <a:miter lim="800000"/>
            <a:headEnd/>
            <a:tailEnd/>
          </a:ln>
        </p:spPr>
        <p:txBody>
          <a:bodyPr>
            <a:spAutoFit/>
          </a:bodyPr>
          <a:lstStyle/>
          <a:p>
            <a:pPr algn="ctr"/>
            <a:r>
              <a:rPr lang="fr-FR" sz="2000" dirty="0">
                <a:solidFill>
                  <a:srgbClr val="002060"/>
                </a:solidFill>
                <a:latin typeface="Arial" pitchFamily="34" charset="0"/>
                <a:ea typeface="Calibri" pitchFamily="34" charset="0"/>
                <a:cs typeface="Arial" pitchFamily="34" charset="0"/>
              </a:rPr>
              <a:t> « </a:t>
            </a:r>
            <a:r>
              <a:rPr lang="fr-FR" sz="2000" b="1" dirty="0">
                <a:solidFill>
                  <a:srgbClr val="002060"/>
                </a:solidFill>
                <a:latin typeface="Arial" pitchFamily="34" charset="0"/>
                <a:ea typeface="Calibri" pitchFamily="34" charset="0"/>
                <a:cs typeface="Arial" pitchFamily="34" charset="0"/>
              </a:rPr>
              <a:t>ln</a:t>
            </a:r>
            <a:r>
              <a:rPr lang="fr-FR" sz="2000" b="1" dirty="0">
                <a:solidFill>
                  <a:srgbClr val="002060"/>
                </a:solidFill>
                <a:latin typeface="Arial" pitchFamily="34" charset="0"/>
                <a:ea typeface="Calibri" pitchFamily="34" charset="0"/>
                <a:cs typeface="Arial" pitchFamily="34" charset="0"/>
                <a:sym typeface="Wingdings 2" pitchFamily="18" charset="2"/>
              </a:rPr>
              <a:t>[C</a:t>
            </a:r>
            <a:r>
              <a:rPr lang="fr-FR" sz="2000" b="1" baseline="-25000" dirty="0">
                <a:solidFill>
                  <a:srgbClr val="002060"/>
                </a:solidFill>
                <a:latin typeface="Arial" pitchFamily="34" charset="0"/>
                <a:ea typeface="Calibri" pitchFamily="34" charset="0"/>
                <a:cs typeface="Arial" pitchFamily="34" charset="0"/>
                <a:sym typeface="Wingdings 2" pitchFamily="18" charset="2"/>
              </a:rPr>
              <a:t>2</a:t>
            </a:r>
            <a:r>
              <a:rPr lang="fr-FR" sz="2000" b="1" dirty="0">
                <a:solidFill>
                  <a:srgbClr val="002060"/>
                </a:solidFill>
                <a:latin typeface="Arial" pitchFamily="34" charset="0"/>
                <a:ea typeface="Calibri" pitchFamily="34" charset="0"/>
                <a:cs typeface="Arial" pitchFamily="34" charset="0"/>
                <a:sym typeface="Wingdings 2" pitchFamily="18" charset="2"/>
              </a:rPr>
              <a:t>H</a:t>
            </a:r>
            <a:r>
              <a:rPr lang="fr-FR" sz="2000" b="1" baseline="-25000" dirty="0">
                <a:solidFill>
                  <a:srgbClr val="002060"/>
                </a:solidFill>
                <a:latin typeface="Arial" pitchFamily="34" charset="0"/>
                <a:ea typeface="Calibri" pitchFamily="34" charset="0"/>
                <a:cs typeface="Arial" pitchFamily="34" charset="0"/>
                <a:sym typeface="Wingdings 2" pitchFamily="18" charset="2"/>
              </a:rPr>
              <a:t>6</a:t>
            </a:r>
            <a:r>
              <a:rPr lang="fr-FR" sz="2000" b="1" dirty="0">
                <a:solidFill>
                  <a:srgbClr val="002060"/>
                </a:solidFill>
                <a:latin typeface="Arial" pitchFamily="34" charset="0"/>
                <a:ea typeface="Calibri" pitchFamily="34" charset="0"/>
                <a:cs typeface="Arial" pitchFamily="34" charset="0"/>
                <a:sym typeface="Wingdings 2" pitchFamily="18" charset="2"/>
              </a:rPr>
              <a:t>N</a:t>
            </a:r>
            <a:r>
              <a:rPr lang="fr-FR" sz="2000" b="1" baseline="-25000" dirty="0">
                <a:solidFill>
                  <a:srgbClr val="002060"/>
                </a:solidFill>
                <a:latin typeface="Arial" pitchFamily="34" charset="0"/>
                <a:ea typeface="Calibri" pitchFamily="34" charset="0"/>
                <a:cs typeface="Arial" pitchFamily="34" charset="0"/>
                <a:sym typeface="Wingdings 2" pitchFamily="18" charset="2"/>
              </a:rPr>
              <a:t>2</a:t>
            </a:r>
            <a:r>
              <a:rPr lang="fr-FR" sz="2000" b="1" dirty="0">
                <a:solidFill>
                  <a:srgbClr val="002060"/>
                </a:solidFill>
                <a:latin typeface="Arial" pitchFamily="34" charset="0"/>
                <a:ea typeface="Calibri" pitchFamily="34" charset="0"/>
                <a:cs typeface="Arial" pitchFamily="34" charset="0"/>
                <a:sym typeface="Wingdings 2" pitchFamily="18" charset="2"/>
              </a:rPr>
              <a:t>]</a:t>
            </a:r>
            <a:r>
              <a:rPr lang="fr-FR" sz="2000" b="1" dirty="0">
                <a:solidFill>
                  <a:srgbClr val="002060"/>
                </a:solidFill>
                <a:latin typeface="Arial" pitchFamily="34" charset="0"/>
                <a:ea typeface="Calibri" pitchFamily="34" charset="0"/>
                <a:cs typeface="Arial" pitchFamily="34" charset="0"/>
              </a:rPr>
              <a:t> =  – 0,00201 t – 4,40 </a:t>
            </a:r>
            <a:r>
              <a:rPr lang="fr-FR" sz="2000" dirty="0">
                <a:solidFill>
                  <a:srgbClr val="002060"/>
                </a:solidFill>
                <a:latin typeface="Arial" pitchFamily="34" charset="0"/>
                <a:ea typeface="Calibri"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left)">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500"/>
                                        <p:tgtEl>
                                          <p:spTgt spid="11">
                                            <p:txEl>
                                              <p:pRg st="0" end="0"/>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left)">
                                      <p:cBhvr>
                                        <p:cTn id="28" dur="5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1000"/>
                                        <p:tgtEl>
                                          <p:spTgt spid="7"/>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500"/>
                                        <p:tgtEl>
                                          <p:spTgt spid="12">
                                            <p:txEl>
                                              <p:pRg st="0" end="0"/>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wipe(left)">
                                      <p:cBhvr>
                                        <p:cTn id="41" dur="500"/>
                                        <p:tgtEl>
                                          <p:spTgt spid="1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dissolve">
                                      <p:cBhvr>
                                        <p:cTn id="58" dur="500"/>
                                        <p:tgtEl>
                                          <p:spTgt spid="19"/>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dissolve">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500"/>
                                        <p:tgtEl>
                                          <p:spTgt spid="13"/>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left)">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dissolve">
                                      <p:cBhvr>
                                        <p:cTn id="79" dur="500"/>
                                        <p:tgtEl>
                                          <p:spTgt spid="21"/>
                                        </p:tgtEl>
                                      </p:cBhvr>
                                    </p:animEffect>
                                  </p:childTnLst>
                                </p:cTn>
                              </p:par>
                            </p:childTnLst>
                          </p:cTn>
                        </p:par>
                        <p:par>
                          <p:cTn id="80" fill="hold">
                            <p:stCondLst>
                              <p:cond delay="500"/>
                            </p:stCondLst>
                            <p:childTnLst>
                              <p:par>
                                <p:cTn id="81" presetID="9"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dissolv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6" grpId="0" animBg="1"/>
      <p:bldP spid="7" grpId="0" animBg="1"/>
      <p:bldP spid="8" grpId="0" animBg="1"/>
      <p:bldP spid="16" grpId="0"/>
      <p:bldP spid="17" grpId="0" animBg="1"/>
      <p:bldP spid="19" grpId="0" animBg="1"/>
      <p:bldP spid="20" grpId="0" animBg="1"/>
      <p:bldP spid="2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11960" y="548432"/>
            <a:ext cx="1152203" cy="360363"/>
          </a:xfrm>
          <a:prstGeom prst="rect">
            <a:avLst/>
          </a:prstGeom>
          <a:solidFill>
            <a:schemeClr val="accent6">
              <a:lumMod val="75000"/>
              <a:alpha val="50196"/>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6" name="Rectangle 13"/>
          <p:cNvSpPr>
            <a:spLocks noChangeArrowheads="1"/>
          </p:cNvSpPr>
          <p:nvPr/>
        </p:nvSpPr>
        <p:spPr bwMode="auto">
          <a:xfrm>
            <a:off x="380715" y="515800"/>
            <a:ext cx="7705725" cy="400050"/>
          </a:xfrm>
          <a:prstGeom prst="rect">
            <a:avLst/>
          </a:prstGeom>
          <a:noFill/>
          <a:ln w="9525">
            <a:noFill/>
            <a:miter lim="800000"/>
            <a:headEnd/>
            <a:tailEnd/>
          </a:ln>
        </p:spPr>
        <p:txBody>
          <a:bodyPr>
            <a:spAutoFit/>
          </a:bodyPr>
          <a:lstStyle/>
          <a:p>
            <a:r>
              <a:rPr lang="fr-FR" sz="2000" dirty="0">
                <a:solidFill>
                  <a:srgbClr val="002060"/>
                </a:solidFill>
                <a:latin typeface="Arial" pitchFamily="34" charset="0"/>
                <a:ea typeface="Calibri" pitchFamily="34" charset="0"/>
                <a:cs typeface="Arial" pitchFamily="34" charset="0"/>
              </a:rPr>
              <a:t>A comparer avec :   «    </a:t>
            </a:r>
            <a:r>
              <a:rPr lang="fr-FR" sz="2000" b="1" dirty="0">
                <a:solidFill>
                  <a:srgbClr val="002060"/>
                </a:solidFill>
                <a:latin typeface="Arial" pitchFamily="34" charset="0"/>
                <a:ea typeface="Calibri" pitchFamily="34" charset="0"/>
                <a:cs typeface="Arial" pitchFamily="34" charset="0"/>
              </a:rPr>
              <a:t>ln[A]    =  –  a  </a:t>
            </a:r>
            <a:r>
              <a:rPr lang="fr-FR" sz="2000" b="1" dirty="0">
                <a:solidFill>
                  <a:srgbClr val="002060"/>
                </a:solidFill>
                <a:latin typeface="Arial" pitchFamily="34" charset="0"/>
                <a:ea typeface="Calibri" pitchFamily="34" charset="0"/>
                <a:cs typeface="Arial" pitchFamily="34" charset="0"/>
                <a:sym typeface="Symbol" pitchFamily="18" charset="2"/>
              </a:rPr>
              <a:t></a:t>
            </a:r>
            <a:r>
              <a:rPr lang="fr-FR" sz="2000" b="1" dirty="0">
                <a:solidFill>
                  <a:srgbClr val="002060"/>
                </a:solidFill>
                <a:latin typeface="Arial" pitchFamily="34" charset="0"/>
                <a:ea typeface="Calibri" pitchFamily="34" charset="0"/>
                <a:cs typeface="Arial" pitchFamily="34" charset="0"/>
              </a:rPr>
              <a:t>  k  </a:t>
            </a:r>
            <a:r>
              <a:rPr lang="fr-FR" sz="2000" b="1" dirty="0">
                <a:solidFill>
                  <a:srgbClr val="002060"/>
                </a:solidFill>
                <a:latin typeface="Arial" pitchFamily="34" charset="0"/>
                <a:ea typeface="Calibri" pitchFamily="34" charset="0"/>
                <a:cs typeface="Arial" pitchFamily="34" charset="0"/>
                <a:sym typeface="Symbol" pitchFamily="18" charset="2"/>
              </a:rPr>
              <a:t></a:t>
            </a:r>
            <a:r>
              <a:rPr lang="fr-FR" sz="2000" b="1" dirty="0">
                <a:solidFill>
                  <a:srgbClr val="002060"/>
                </a:solidFill>
                <a:latin typeface="Arial" pitchFamily="34" charset="0"/>
                <a:ea typeface="Calibri" pitchFamily="34" charset="0"/>
                <a:cs typeface="Arial" pitchFamily="34" charset="0"/>
              </a:rPr>
              <a:t>  t + ln[A]</a:t>
            </a:r>
            <a:r>
              <a:rPr lang="fr-FR" sz="2000" b="1" baseline="-25000" dirty="0">
                <a:solidFill>
                  <a:srgbClr val="002060"/>
                </a:solidFill>
                <a:latin typeface="Arial" pitchFamily="34" charset="0"/>
                <a:ea typeface="Calibri" pitchFamily="34" charset="0"/>
                <a:cs typeface="Arial" pitchFamily="34" charset="0"/>
              </a:rPr>
              <a:t>0</a:t>
            </a:r>
            <a:r>
              <a:rPr lang="fr-FR" sz="2000" dirty="0">
                <a:solidFill>
                  <a:srgbClr val="002060"/>
                </a:solidFill>
                <a:latin typeface="Arial" pitchFamily="34" charset="0"/>
                <a:ea typeface="Calibri" pitchFamily="34" charset="0"/>
                <a:cs typeface="Arial" pitchFamily="34" charset="0"/>
              </a:rPr>
              <a:t>   »</a:t>
            </a:r>
          </a:p>
        </p:txBody>
      </p:sp>
      <p:cxnSp>
        <p:nvCxnSpPr>
          <p:cNvPr id="2" name="AutoShape 5"/>
          <p:cNvCxnSpPr>
            <a:cxnSpLocks noChangeShapeType="1"/>
          </p:cNvCxnSpPr>
          <p:nvPr/>
        </p:nvCxnSpPr>
        <p:spPr bwMode="auto">
          <a:xfrm flipH="1">
            <a:off x="4499992" y="899975"/>
            <a:ext cx="359346" cy="264839"/>
          </a:xfrm>
          <a:prstGeom prst="straightConnector1">
            <a:avLst/>
          </a:prstGeom>
          <a:noFill/>
          <a:ln w="38100">
            <a:solidFill>
              <a:schemeClr val="accent6">
                <a:lumMod val="50000"/>
              </a:schemeClr>
            </a:solidFill>
            <a:round/>
            <a:headEnd/>
            <a:tailEnd type="triangle" w="med" len="med"/>
          </a:ln>
        </p:spPr>
      </p:cxnSp>
      <p:sp>
        <p:nvSpPr>
          <p:cNvPr id="3" name="ZoneTexte 18"/>
          <p:cNvSpPr txBox="1">
            <a:spLocks noChangeArrowheads="1"/>
          </p:cNvSpPr>
          <p:nvPr/>
        </p:nvSpPr>
        <p:spPr bwMode="auto">
          <a:xfrm>
            <a:off x="1187450" y="1092062"/>
            <a:ext cx="3297698" cy="707886"/>
          </a:xfrm>
          <a:prstGeom prst="rect">
            <a:avLst/>
          </a:prstGeom>
          <a:noFill/>
          <a:ln w="9525">
            <a:noFill/>
            <a:miter lim="800000"/>
            <a:headEnd/>
            <a:tailEnd/>
          </a:ln>
        </p:spPr>
        <p:txBody>
          <a:bodyPr wrap="none">
            <a:spAutoFit/>
          </a:bodyPr>
          <a:lstStyle/>
          <a:p>
            <a:pPr>
              <a:defRPr/>
            </a:pPr>
            <a:r>
              <a:rPr lang="fr-FR" sz="2000" b="1" dirty="0">
                <a:solidFill>
                  <a:schemeClr val="accent6">
                    <a:lumMod val="50000"/>
                  </a:schemeClr>
                </a:solidFill>
                <a:latin typeface="Arial" pitchFamily="34" charset="0"/>
                <a:cs typeface="Arial" pitchFamily="34" charset="0"/>
              </a:rPr>
              <a:t>k = 0,00201 / a</a:t>
            </a:r>
            <a:r>
              <a:rPr lang="fr-FR" sz="2000" dirty="0">
                <a:solidFill>
                  <a:schemeClr val="accent6">
                    <a:lumMod val="50000"/>
                  </a:schemeClr>
                </a:solidFill>
                <a:latin typeface="Arial" pitchFamily="34" charset="0"/>
                <a:cs typeface="Arial" pitchFamily="34" charset="0"/>
              </a:rPr>
              <a:t>, avec </a:t>
            </a:r>
            <a:r>
              <a:rPr lang="fr-FR" sz="2000" b="1" dirty="0">
                <a:solidFill>
                  <a:schemeClr val="accent6">
                    <a:lumMod val="50000"/>
                  </a:schemeClr>
                </a:solidFill>
                <a:latin typeface="Arial" pitchFamily="34" charset="0"/>
                <a:cs typeface="Arial" pitchFamily="34" charset="0"/>
              </a:rPr>
              <a:t>a = 1 </a:t>
            </a:r>
          </a:p>
          <a:p>
            <a:pPr>
              <a:defRPr/>
            </a:pPr>
            <a:r>
              <a:rPr lang="fr-FR" sz="2000" dirty="0">
                <a:solidFill>
                  <a:schemeClr val="accent6">
                    <a:lumMod val="50000"/>
                  </a:schemeClr>
                </a:solidFill>
                <a:latin typeface="Arial" pitchFamily="34" charset="0"/>
                <a:cs typeface="Arial" pitchFamily="34" charset="0"/>
              </a:rPr>
              <a:t>donc </a:t>
            </a:r>
            <a:r>
              <a:rPr lang="fr-FR" sz="2000" b="1" u="sng" dirty="0">
                <a:solidFill>
                  <a:schemeClr val="accent6">
                    <a:lumMod val="50000"/>
                  </a:schemeClr>
                </a:solidFill>
                <a:latin typeface="Arial" pitchFamily="34" charset="0"/>
                <a:cs typeface="Arial" pitchFamily="34" charset="0"/>
              </a:rPr>
              <a:t>k = 0,00201 s </a:t>
            </a:r>
            <a:r>
              <a:rPr lang="fr-FR" sz="2000" b="1" u="sng" baseline="30000" dirty="0">
                <a:solidFill>
                  <a:schemeClr val="accent6">
                    <a:lumMod val="50000"/>
                  </a:schemeClr>
                </a:solidFill>
                <a:latin typeface="Arial" pitchFamily="34" charset="0"/>
                <a:cs typeface="Arial" pitchFamily="34" charset="0"/>
              </a:rPr>
              <a:t>– 1</a:t>
            </a:r>
            <a:endParaRPr lang="fr-FR" sz="2000" b="1" u="sng" dirty="0">
              <a:solidFill>
                <a:schemeClr val="accent6">
                  <a:lumMod val="50000"/>
                </a:schemeClr>
              </a:solidFill>
              <a:latin typeface="Arial" pitchFamily="34" charset="0"/>
              <a:cs typeface="Arial" pitchFamily="34" charset="0"/>
            </a:endParaRPr>
          </a:p>
        </p:txBody>
      </p:sp>
      <p:sp>
        <p:nvSpPr>
          <p:cNvPr id="4" name="ZoneTexte 19"/>
          <p:cNvSpPr txBox="1">
            <a:spLocks noChangeArrowheads="1"/>
          </p:cNvSpPr>
          <p:nvPr/>
        </p:nvSpPr>
        <p:spPr bwMode="auto">
          <a:xfrm>
            <a:off x="5148263" y="1092062"/>
            <a:ext cx="3841308" cy="707886"/>
          </a:xfrm>
          <a:prstGeom prst="rect">
            <a:avLst/>
          </a:prstGeom>
          <a:noFill/>
          <a:ln w="9525">
            <a:noFill/>
            <a:miter lim="800000"/>
            <a:headEnd/>
            <a:tailEnd/>
          </a:ln>
        </p:spPr>
        <p:txBody>
          <a:bodyPr wrap="none">
            <a:spAutoFit/>
          </a:bodyPr>
          <a:lstStyle/>
          <a:p>
            <a:r>
              <a:rPr lang="fr-FR" sz="2000" b="1">
                <a:solidFill>
                  <a:srgbClr val="7030A0"/>
                </a:solidFill>
                <a:latin typeface="Arial" pitchFamily="34" charset="0"/>
                <a:cs typeface="Arial" pitchFamily="34" charset="0"/>
              </a:rPr>
              <a:t>[A]</a:t>
            </a:r>
            <a:r>
              <a:rPr lang="fr-FR" sz="2000" b="1" baseline="-25000">
                <a:solidFill>
                  <a:srgbClr val="7030A0"/>
                </a:solidFill>
                <a:latin typeface="Arial" pitchFamily="34" charset="0"/>
                <a:cs typeface="Arial" pitchFamily="34" charset="0"/>
              </a:rPr>
              <a:t>0</a:t>
            </a:r>
            <a:r>
              <a:rPr lang="fr-FR" sz="2000" b="1">
                <a:solidFill>
                  <a:srgbClr val="7030A0"/>
                </a:solidFill>
                <a:latin typeface="Arial" pitchFamily="34" charset="0"/>
                <a:cs typeface="Arial" pitchFamily="34" charset="0"/>
              </a:rPr>
              <a:t> = exp ( – 4,40 ) </a:t>
            </a:r>
          </a:p>
          <a:p>
            <a:r>
              <a:rPr lang="fr-FR" sz="2000">
                <a:solidFill>
                  <a:srgbClr val="7030A0"/>
                </a:solidFill>
                <a:latin typeface="Arial" pitchFamily="34" charset="0"/>
                <a:cs typeface="Arial" pitchFamily="34" charset="0"/>
              </a:rPr>
              <a:t>donc </a:t>
            </a:r>
            <a:r>
              <a:rPr lang="fr-FR" sz="2000" b="1" u="sng">
                <a:solidFill>
                  <a:srgbClr val="7030A0"/>
                </a:solidFill>
                <a:latin typeface="Arial" pitchFamily="34" charset="0"/>
                <a:cs typeface="Arial" pitchFamily="34" charset="0"/>
              </a:rPr>
              <a:t>[A]</a:t>
            </a:r>
            <a:r>
              <a:rPr lang="fr-FR" sz="2000" b="1" u="sng" baseline="-25000">
                <a:solidFill>
                  <a:srgbClr val="7030A0"/>
                </a:solidFill>
                <a:latin typeface="Arial" pitchFamily="34" charset="0"/>
                <a:cs typeface="Arial" pitchFamily="34" charset="0"/>
              </a:rPr>
              <a:t>0</a:t>
            </a:r>
            <a:r>
              <a:rPr lang="fr-FR" sz="2000" b="1" u="sng">
                <a:solidFill>
                  <a:srgbClr val="7030A0"/>
                </a:solidFill>
                <a:latin typeface="Arial" pitchFamily="34" charset="0"/>
                <a:cs typeface="Arial" pitchFamily="34" charset="0"/>
              </a:rPr>
              <a:t> = 1,23.10 </a:t>
            </a:r>
            <a:r>
              <a:rPr lang="fr-FR" sz="2000" b="1" u="sng" baseline="30000">
                <a:solidFill>
                  <a:srgbClr val="7030A0"/>
                </a:solidFill>
                <a:latin typeface="Arial" pitchFamily="34" charset="0"/>
                <a:cs typeface="Arial" pitchFamily="34" charset="0"/>
              </a:rPr>
              <a:t>– 2</a:t>
            </a:r>
            <a:r>
              <a:rPr lang="fr-FR" sz="2000" b="1" u="sng">
                <a:solidFill>
                  <a:srgbClr val="7030A0"/>
                </a:solidFill>
                <a:latin typeface="Arial" pitchFamily="34" charset="0"/>
                <a:cs typeface="Arial" pitchFamily="34" charset="0"/>
              </a:rPr>
              <a:t> mol.L </a:t>
            </a:r>
            <a:r>
              <a:rPr lang="fr-FR" sz="2000" b="1" u="sng" baseline="30000">
                <a:solidFill>
                  <a:srgbClr val="7030A0"/>
                </a:solidFill>
                <a:latin typeface="Arial" pitchFamily="34" charset="0"/>
                <a:cs typeface="Arial" pitchFamily="34" charset="0"/>
              </a:rPr>
              <a:t>– 1</a:t>
            </a:r>
            <a:r>
              <a:rPr lang="fr-FR" sz="2000" b="1" u="sng">
                <a:solidFill>
                  <a:srgbClr val="7030A0"/>
                </a:solidFill>
                <a:latin typeface="Arial" pitchFamily="34" charset="0"/>
                <a:cs typeface="Arial" pitchFamily="34" charset="0"/>
              </a:rPr>
              <a:t> </a:t>
            </a:r>
          </a:p>
        </p:txBody>
      </p:sp>
      <p:sp>
        <p:nvSpPr>
          <p:cNvPr id="7" name="Rectangle 6"/>
          <p:cNvSpPr/>
          <p:nvPr/>
        </p:nvSpPr>
        <p:spPr>
          <a:xfrm>
            <a:off x="4283968" y="116632"/>
            <a:ext cx="1296144" cy="360363"/>
          </a:xfrm>
          <a:prstGeom prst="rect">
            <a:avLst/>
          </a:prstGeom>
          <a:solidFill>
            <a:schemeClr val="accent6">
              <a:lumMod val="75000"/>
              <a:alpha val="50196"/>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9" name="Rectangle 8"/>
          <p:cNvSpPr/>
          <p:nvPr/>
        </p:nvSpPr>
        <p:spPr>
          <a:xfrm>
            <a:off x="5795963" y="116632"/>
            <a:ext cx="792162" cy="360363"/>
          </a:xfrm>
          <a:prstGeom prst="rect">
            <a:avLst/>
          </a:prstGeom>
          <a:solidFill>
            <a:schemeClr val="accent4">
              <a:lumMod val="60000"/>
              <a:lumOff val="40000"/>
              <a:alpha val="50196"/>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10" name="Rectangle 9"/>
          <p:cNvSpPr/>
          <p:nvPr/>
        </p:nvSpPr>
        <p:spPr>
          <a:xfrm>
            <a:off x="6011863" y="548432"/>
            <a:ext cx="720725" cy="360363"/>
          </a:xfrm>
          <a:prstGeom prst="rect">
            <a:avLst/>
          </a:prstGeom>
          <a:solidFill>
            <a:schemeClr val="accent4">
              <a:lumMod val="60000"/>
              <a:lumOff val="40000"/>
              <a:alpha val="50196"/>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cxnSp>
        <p:nvCxnSpPr>
          <p:cNvPr id="11" name="AutoShape 5"/>
          <p:cNvCxnSpPr>
            <a:cxnSpLocks noChangeShapeType="1"/>
          </p:cNvCxnSpPr>
          <p:nvPr/>
        </p:nvCxnSpPr>
        <p:spPr bwMode="auto">
          <a:xfrm flipH="1">
            <a:off x="6300788" y="908795"/>
            <a:ext cx="71437" cy="287337"/>
          </a:xfrm>
          <a:prstGeom prst="straightConnector1">
            <a:avLst/>
          </a:prstGeom>
          <a:noFill/>
          <a:ln w="38100">
            <a:solidFill>
              <a:srgbClr val="7030A0"/>
            </a:solidFill>
            <a:round/>
            <a:headEnd/>
            <a:tailEnd type="triangle" w="med" len="med"/>
          </a:ln>
        </p:spPr>
      </p:cxnSp>
      <p:sp>
        <p:nvSpPr>
          <p:cNvPr id="5" name="Rectangle 6"/>
          <p:cNvSpPr>
            <a:spLocks noChangeArrowheads="1"/>
          </p:cNvSpPr>
          <p:nvPr/>
        </p:nvSpPr>
        <p:spPr bwMode="auto">
          <a:xfrm>
            <a:off x="250825" y="116632"/>
            <a:ext cx="8713788" cy="400110"/>
          </a:xfrm>
          <a:prstGeom prst="rect">
            <a:avLst/>
          </a:prstGeom>
          <a:noFill/>
          <a:ln w="9525">
            <a:noFill/>
            <a:miter lim="800000"/>
            <a:headEnd/>
            <a:tailEnd/>
          </a:ln>
        </p:spPr>
        <p:txBody>
          <a:bodyPr>
            <a:spAutoFit/>
          </a:bodyPr>
          <a:lstStyle/>
          <a:p>
            <a:pPr algn="ctr"/>
            <a:r>
              <a:rPr lang="fr-FR" sz="2000" dirty="0">
                <a:solidFill>
                  <a:srgbClr val="002060"/>
                </a:solidFill>
                <a:latin typeface="Arial" pitchFamily="34" charset="0"/>
                <a:ea typeface="Calibri" pitchFamily="34" charset="0"/>
                <a:cs typeface="Arial" pitchFamily="34" charset="0"/>
              </a:rPr>
              <a:t> « </a:t>
            </a:r>
            <a:r>
              <a:rPr lang="fr-FR" sz="2000" b="1" dirty="0">
                <a:solidFill>
                  <a:srgbClr val="002060"/>
                </a:solidFill>
                <a:latin typeface="Arial" pitchFamily="34" charset="0"/>
                <a:ea typeface="Calibri" pitchFamily="34" charset="0"/>
                <a:cs typeface="Arial" pitchFamily="34" charset="0"/>
              </a:rPr>
              <a:t>ln</a:t>
            </a:r>
            <a:r>
              <a:rPr lang="fr-FR" sz="2000" b="1" dirty="0">
                <a:solidFill>
                  <a:srgbClr val="002060"/>
                </a:solidFill>
                <a:latin typeface="Arial" pitchFamily="34" charset="0"/>
                <a:ea typeface="Calibri" pitchFamily="34" charset="0"/>
                <a:cs typeface="Arial" pitchFamily="34" charset="0"/>
                <a:sym typeface="Wingdings 2" pitchFamily="18" charset="2"/>
              </a:rPr>
              <a:t>[C</a:t>
            </a:r>
            <a:r>
              <a:rPr lang="fr-FR" sz="2000" b="1" baseline="-25000" dirty="0">
                <a:solidFill>
                  <a:srgbClr val="002060"/>
                </a:solidFill>
                <a:latin typeface="Arial" pitchFamily="34" charset="0"/>
                <a:ea typeface="Calibri" pitchFamily="34" charset="0"/>
                <a:cs typeface="Arial" pitchFamily="34" charset="0"/>
                <a:sym typeface="Wingdings 2" pitchFamily="18" charset="2"/>
              </a:rPr>
              <a:t>2</a:t>
            </a:r>
            <a:r>
              <a:rPr lang="fr-FR" sz="2000" b="1" dirty="0">
                <a:solidFill>
                  <a:srgbClr val="002060"/>
                </a:solidFill>
                <a:latin typeface="Arial" pitchFamily="34" charset="0"/>
                <a:ea typeface="Calibri" pitchFamily="34" charset="0"/>
                <a:cs typeface="Arial" pitchFamily="34" charset="0"/>
                <a:sym typeface="Wingdings 2" pitchFamily="18" charset="2"/>
              </a:rPr>
              <a:t>H</a:t>
            </a:r>
            <a:r>
              <a:rPr lang="fr-FR" sz="2000" b="1" baseline="-25000" dirty="0">
                <a:solidFill>
                  <a:srgbClr val="002060"/>
                </a:solidFill>
                <a:latin typeface="Arial" pitchFamily="34" charset="0"/>
                <a:ea typeface="Calibri" pitchFamily="34" charset="0"/>
                <a:cs typeface="Arial" pitchFamily="34" charset="0"/>
                <a:sym typeface="Wingdings 2" pitchFamily="18" charset="2"/>
              </a:rPr>
              <a:t>6</a:t>
            </a:r>
            <a:r>
              <a:rPr lang="fr-FR" sz="2000" b="1" dirty="0">
                <a:solidFill>
                  <a:srgbClr val="002060"/>
                </a:solidFill>
                <a:latin typeface="Arial" pitchFamily="34" charset="0"/>
                <a:ea typeface="Calibri" pitchFamily="34" charset="0"/>
                <a:cs typeface="Arial" pitchFamily="34" charset="0"/>
                <a:sym typeface="Wingdings 2" pitchFamily="18" charset="2"/>
              </a:rPr>
              <a:t>N</a:t>
            </a:r>
            <a:r>
              <a:rPr lang="fr-FR" sz="2000" b="1" baseline="-25000" dirty="0">
                <a:solidFill>
                  <a:srgbClr val="002060"/>
                </a:solidFill>
                <a:latin typeface="Arial" pitchFamily="34" charset="0"/>
                <a:ea typeface="Calibri" pitchFamily="34" charset="0"/>
                <a:cs typeface="Arial" pitchFamily="34" charset="0"/>
                <a:sym typeface="Wingdings 2" pitchFamily="18" charset="2"/>
              </a:rPr>
              <a:t>2</a:t>
            </a:r>
            <a:r>
              <a:rPr lang="fr-FR" sz="2000" b="1" dirty="0">
                <a:solidFill>
                  <a:srgbClr val="002060"/>
                </a:solidFill>
                <a:latin typeface="Arial" pitchFamily="34" charset="0"/>
                <a:ea typeface="Calibri" pitchFamily="34" charset="0"/>
                <a:cs typeface="Arial" pitchFamily="34" charset="0"/>
                <a:sym typeface="Wingdings 2" pitchFamily="18" charset="2"/>
              </a:rPr>
              <a:t>]</a:t>
            </a:r>
            <a:r>
              <a:rPr lang="fr-FR" sz="2000" b="1" dirty="0">
                <a:solidFill>
                  <a:srgbClr val="002060"/>
                </a:solidFill>
                <a:latin typeface="Arial" pitchFamily="34" charset="0"/>
                <a:ea typeface="Calibri" pitchFamily="34" charset="0"/>
                <a:cs typeface="Arial" pitchFamily="34" charset="0"/>
              </a:rPr>
              <a:t> =   – 0,00201  t – 4,40 </a:t>
            </a:r>
            <a:r>
              <a:rPr lang="fr-FR" sz="2000" dirty="0">
                <a:solidFill>
                  <a:srgbClr val="002060"/>
                </a:solidFill>
                <a:latin typeface="Arial" pitchFamily="34" charset="0"/>
                <a:ea typeface="Calibri" pitchFamily="34" charset="0"/>
                <a:cs typeface="Arial" pitchFamily="34" charset="0"/>
              </a:rPr>
              <a:t>»</a:t>
            </a:r>
          </a:p>
        </p:txBody>
      </p:sp>
      <p:sp>
        <p:nvSpPr>
          <p:cNvPr id="12" name="Rectangle 4"/>
          <p:cNvSpPr>
            <a:spLocks noChangeArrowheads="1"/>
          </p:cNvSpPr>
          <p:nvPr/>
        </p:nvSpPr>
        <p:spPr bwMode="auto">
          <a:xfrm>
            <a:off x="0" y="2072327"/>
            <a:ext cx="5692584"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c/ </a:t>
            </a:r>
            <a:r>
              <a:rPr lang="fr-FR" sz="2000" b="1" u="sng" dirty="0">
                <a:latin typeface="Bookman Old Style" pitchFamily="18" charset="0"/>
                <a:ea typeface="Calibri" pitchFamily="34" charset="0"/>
                <a:cs typeface="Times New Roman" pitchFamily="18" charset="0"/>
              </a:rPr>
              <a:t>Méthode des temps de demi-réaction :</a:t>
            </a:r>
            <a:endParaRPr lang="fr-FR" sz="2000" dirty="0">
              <a:latin typeface="Bookman Old Style" pitchFamily="18" charset="0"/>
              <a:ea typeface="Calibri" pitchFamily="34" charset="0"/>
              <a:cs typeface="Times New Roman" pitchFamily="18" charset="0"/>
            </a:endParaRPr>
          </a:p>
        </p:txBody>
      </p:sp>
      <p:sp>
        <p:nvSpPr>
          <p:cNvPr id="13" name="Rectangle 1"/>
          <p:cNvSpPr>
            <a:spLocks noChangeArrowheads="1"/>
          </p:cNvSpPr>
          <p:nvPr/>
        </p:nvSpPr>
        <p:spPr bwMode="auto">
          <a:xfrm>
            <a:off x="107950" y="2492251"/>
            <a:ext cx="8928100" cy="720725"/>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a:t>
            </a:r>
            <a:r>
              <a:rPr lang="fr-FR" sz="2000" dirty="0"/>
              <a:t> </a:t>
            </a:r>
            <a:r>
              <a:rPr lang="fr-FR" sz="2000" b="1" i="1" u="sng" dirty="0">
                <a:latin typeface="Times New Roman" pitchFamily="18" charset="0"/>
                <a:cs typeface="Times New Roman" pitchFamily="18" charset="0"/>
              </a:rPr>
              <a:t>Définition</a:t>
            </a:r>
            <a:r>
              <a:rPr lang="fr-FR" sz="2000" dirty="0"/>
              <a:t> : </a:t>
            </a:r>
            <a:r>
              <a:rPr lang="fr-FR" sz="2000" dirty="0">
                <a:solidFill>
                  <a:srgbClr val="002060"/>
                </a:solidFill>
                <a:latin typeface="Arial" pitchFamily="34" charset="0"/>
                <a:cs typeface="Arial" pitchFamily="34" charset="0"/>
              </a:rPr>
              <a:t>Temps nécessaire au système physico-chimique pour </a:t>
            </a:r>
            <a:r>
              <a:rPr lang="fr-FR" sz="2000" b="1" dirty="0">
                <a:solidFill>
                  <a:srgbClr val="FF0000"/>
                </a:solidFill>
                <a:latin typeface="Arial" pitchFamily="34" charset="0"/>
                <a:cs typeface="Arial" pitchFamily="34" charset="0"/>
              </a:rPr>
              <a:t>atteindre la moitié de son avancement final </a:t>
            </a:r>
            <a:r>
              <a:rPr lang="fr-FR" sz="2000" dirty="0">
                <a:solidFill>
                  <a:srgbClr val="002060"/>
                </a:solidFill>
                <a:latin typeface="Arial" pitchFamily="34" charset="0"/>
                <a:cs typeface="Arial" pitchFamily="34" charset="0"/>
              </a:rPr>
              <a:t>(à </a:t>
            </a:r>
            <a:r>
              <a:rPr lang="fr-FR" sz="2000" b="1" dirty="0">
                <a:solidFill>
                  <a:srgbClr val="002060"/>
                </a:solidFill>
                <a:latin typeface="Arial" pitchFamily="34" charset="0"/>
                <a:cs typeface="Arial" pitchFamily="34" charset="0"/>
              </a:rPr>
              <a:t>t</a:t>
            </a:r>
            <a:r>
              <a:rPr lang="fr-FR" sz="2000" b="1" baseline="-25000" dirty="0">
                <a:solidFill>
                  <a:srgbClr val="002060"/>
                </a:solidFill>
                <a:latin typeface="Arial" pitchFamily="34" charset="0"/>
                <a:cs typeface="Arial" pitchFamily="34" charset="0"/>
              </a:rPr>
              <a:t>1/2</a:t>
            </a:r>
            <a:r>
              <a:rPr lang="fr-FR" sz="2000" dirty="0">
                <a:solidFill>
                  <a:srgbClr val="002060"/>
                </a:solidFill>
                <a:latin typeface="Arial" pitchFamily="34" charset="0"/>
                <a:cs typeface="Arial" pitchFamily="34" charset="0"/>
              </a:rPr>
              <a:t>, </a:t>
            </a:r>
            <a:r>
              <a:rPr lang="fr-FR" sz="2000" b="1" dirty="0">
                <a:solidFill>
                  <a:srgbClr val="FF0000"/>
                </a:solidFill>
                <a:latin typeface="Symbol" pitchFamily="18" charset="2"/>
                <a:cs typeface="Arial" pitchFamily="34" charset="0"/>
              </a:rPr>
              <a:t>x</a:t>
            </a:r>
            <a:r>
              <a:rPr lang="fr-FR" sz="2000" b="1" dirty="0">
                <a:solidFill>
                  <a:srgbClr val="FF0000"/>
                </a:solidFill>
                <a:latin typeface="Arial" pitchFamily="34" charset="0"/>
                <a:cs typeface="Arial" pitchFamily="34" charset="0"/>
              </a:rPr>
              <a:t> = </a:t>
            </a:r>
            <a:r>
              <a:rPr lang="fr-FR" sz="2000" b="1" dirty="0" err="1">
                <a:solidFill>
                  <a:srgbClr val="FF0000"/>
                </a:solidFill>
                <a:latin typeface="Symbol" pitchFamily="18" charset="2"/>
                <a:cs typeface="Arial" pitchFamily="34" charset="0"/>
              </a:rPr>
              <a:t>x</a:t>
            </a:r>
            <a:r>
              <a:rPr lang="fr-FR" sz="2000" b="1" baseline="-25000" dirty="0" err="1">
                <a:solidFill>
                  <a:srgbClr val="FF0000"/>
                </a:solidFill>
                <a:latin typeface="Arial" pitchFamily="34" charset="0"/>
                <a:cs typeface="Arial" pitchFamily="34" charset="0"/>
              </a:rPr>
              <a:t>F</a:t>
            </a:r>
            <a:r>
              <a:rPr lang="fr-FR" sz="2000" b="1" dirty="0">
                <a:solidFill>
                  <a:srgbClr val="FF0000"/>
                </a:solidFill>
                <a:latin typeface="Arial" pitchFamily="34" charset="0"/>
                <a:cs typeface="Arial" pitchFamily="34" charset="0"/>
              </a:rPr>
              <a:t> / 2</a:t>
            </a:r>
            <a:r>
              <a:rPr lang="fr-FR" sz="2000" dirty="0">
                <a:solidFill>
                  <a:srgbClr val="002060"/>
                </a:solidFill>
                <a:latin typeface="Arial" pitchFamily="34" charset="0"/>
                <a:cs typeface="Arial" pitchFamily="34" charset="0"/>
              </a:rPr>
              <a:t>).</a:t>
            </a:r>
          </a:p>
        </p:txBody>
      </p:sp>
      <p:pic>
        <p:nvPicPr>
          <p:cNvPr id="14" name="Picture 2"/>
          <p:cNvPicPr>
            <a:picLocks noChangeAspect="1" noChangeArrowheads="1"/>
          </p:cNvPicPr>
          <p:nvPr/>
        </p:nvPicPr>
        <p:blipFill>
          <a:blip r:embed="rId2" cstate="print"/>
          <a:srcRect/>
          <a:stretch>
            <a:fillRect/>
          </a:stretch>
        </p:blipFill>
        <p:spPr bwMode="auto">
          <a:xfrm>
            <a:off x="684213" y="4637886"/>
            <a:ext cx="563562" cy="647700"/>
          </a:xfrm>
          <a:prstGeom prst="rect">
            <a:avLst/>
          </a:prstGeom>
          <a:noFill/>
          <a:ln w="9525">
            <a:noFill/>
            <a:miter lim="800000"/>
            <a:headEnd/>
            <a:tailEnd/>
          </a:ln>
        </p:spPr>
      </p:pic>
      <p:sp>
        <p:nvSpPr>
          <p:cNvPr id="15" name="Rectangle 4"/>
          <p:cNvSpPr>
            <a:spLocks noChangeArrowheads="1"/>
          </p:cNvSpPr>
          <p:nvPr/>
        </p:nvSpPr>
        <p:spPr bwMode="auto">
          <a:xfrm>
            <a:off x="1350963" y="4365104"/>
            <a:ext cx="7793037" cy="1323439"/>
          </a:xfrm>
          <a:prstGeom prst="rect">
            <a:avLst/>
          </a:prstGeom>
          <a:solidFill>
            <a:srgbClr val="FFC000"/>
          </a:solidFill>
          <a:ln w="9525">
            <a:noFill/>
            <a:miter lim="800000"/>
            <a:headEnd/>
            <a:tailEnd/>
          </a:ln>
        </p:spPr>
        <p:txBody>
          <a:bodyPr anchor="ctr">
            <a:spAutoFit/>
          </a:bodyPr>
          <a:lstStyle/>
          <a:p>
            <a:pPr algn="just"/>
            <a:r>
              <a:rPr lang="fr-FR" sz="2000" i="1" dirty="0"/>
              <a:t>Le </a:t>
            </a:r>
            <a:r>
              <a:rPr lang="fr-FR" sz="2000" b="1" i="1" dirty="0"/>
              <a:t>temps de demi-réaction</a:t>
            </a:r>
            <a:r>
              <a:rPr lang="fr-FR" sz="2000" i="1" dirty="0"/>
              <a:t> est égal au </a:t>
            </a:r>
            <a:r>
              <a:rPr lang="fr-FR" sz="2000" b="1" i="1" dirty="0"/>
              <a:t>temps de demi-vie d’un réactif</a:t>
            </a:r>
            <a:r>
              <a:rPr lang="fr-FR" sz="2000" i="1" dirty="0"/>
              <a:t> : il s’agit de la durée nécessaire pou</a:t>
            </a:r>
            <a:r>
              <a:rPr lang="fr-FR" sz="2000" dirty="0"/>
              <a:t>r </a:t>
            </a:r>
            <a:r>
              <a:rPr lang="fr-FR" sz="2000" i="1" dirty="0"/>
              <a:t>que la concentration du réactif devienne égale à la moyenne arithmétique entre sa concentration à l'état initial et celle à l'état final.</a:t>
            </a:r>
            <a:endParaRPr lang="fr-FR" sz="2000" dirty="0"/>
          </a:p>
        </p:txBody>
      </p:sp>
      <p:sp>
        <p:nvSpPr>
          <p:cNvPr id="16" name="Rectangle 15"/>
          <p:cNvSpPr/>
          <p:nvPr/>
        </p:nvSpPr>
        <p:spPr>
          <a:xfrm>
            <a:off x="611560" y="3356992"/>
            <a:ext cx="7848872" cy="830997"/>
          </a:xfrm>
          <a:prstGeom prst="rect">
            <a:avLst/>
          </a:prstGeom>
          <a:solidFill>
            <a:schemeClr val="accent5">
              <a:lumMod val="60000"/>
              <a:lumOff val="40000"/>
            </a:schemeClr>
          </a:solidFill>
        </p:spPr>
        <p:txBody>
          <a:bodyPr wrap="square">
            <a:spAutoFit/>
          </a:bodyPr>
          <a:lstStyle/>
          <a:p>
            <a:pPr algn="ctr" eaLnBrk="0" hangingPunct="0"/>
            <a:r>
              <a:rPr lang="en-US" sz="2400" b="1" dirty="0">
                <a:latin typeface="+mj-lt"/>
                <a:ea typeface="Calibri" pitchFamily="34" charset="0"/>
                <a:cs typeface="Arial" pitchFamily="34" charset="0"/>
                <a:sym typeface="Wingdings 2" pitchFamily="18" charset="2"/>
              </a:rPr>
              <a:t>Pour </a:t>
            </a:r>
            <a:r>
              <a:rPr lang="en-US" sz="2400" b="1" dirty="0" err="1">
                <a:latin typeface="+mj-lt"/>
                <a:ea typeface="Calibri" pitchFamily="34" charset="0"/>
                <a:cs typeface="Arial" pitchFamily="34" charset="0"/>
                <a:sym typeface="Wingdings 2" pitchFamily="18" charset="2"/>
              </a:rPr>
              <a:t>une</a:t>
            </a:r>
            <a:r>
              <a:rPr lang="en-US" sz="2400" b="1" dirty="0">
                <a:latin typeface="+mj-lt"/>
                <a:ea typeface="Calibri" pitchFamily="34" charset="0"/>
                <a:cs typeface="Arial" pitchFamily="34" charset="0"/>
                <a:sym typeface="Wingdings 2" pitchFamily="18" charset="2"/>
              </a:rPr>
              <a:t> </a:t>
            </a:r>
            <a:r>
              <a:rPr lang="en-US" sz="2400" b="1" u="sng" dirty="0">
                <a:solidFill>
                  <a:srgbClr val="006C31"/>
                </a:solidFill>
                <a:latin typeface="+mj-lt"/>
                <a:ea typeface="Calibri" pitchFamily="34" charset="0"/>
                <a:cs typeface="Arial" pitchFamily="34" charset="0"/>
                <a:sym typeface="Wingdings 2" pitchFamily="18" charset="2"/>
              </a:rPr>
              <a:t>TRANSFORMATION TOTALE</a:t>
            </a:r>
            <a:r>
              <a:rPr lang="en-US" sz="2400" b="1" dirty="0">
                <a:latin typeface="+mj-lt"/>
                <a:ea typeface="Calibri" pitchFamily="34" charset="0"/>
                <a:cs typeface="Arial" pitchFamily="34" charset="0"/>
                <a:sym typeface="Wingdings 2" pitchFamily="18" charset="2"/>
              </a:rPr>
              <a:t>, </a:t>
            </a:r>
            <a:r>
              <a:rPr lang="en-US" sz="2400" b="1" dirty="0">
                <a:solidFill>
                  <a:srgbClr val="FF0000"/>
                </a:solidFill>
                <a:latin typeface="+mj-lt"/>
                <a:ea typeface="Calibri" pitchFamily="34" charset="0"/>
                <a:cs typeface="Arial" pitchFamily="34" charset="0"/>
                <a:sym typeface="Wingdings 2" pitchFamily="18" charset="2"/>
              </a:rPr>
              <a:t>t</a:t>
            </a:r>
            <a:r>
              <a:rPr lang="en-US" sz="2400" b="1" baseline="-25000" dirty="0">
                <a:solidFill>
                  <a:srgbClr val="FF0000"/>
                </a:solidFill>
                <a:latin typeface="+mj-lt"/>
                <a:ea typeface="Calibri" pitchFamily="34" charset="0"/>
                <a:cs typeface="Arial" pitchFamily="34" charset="0"/>
                <a:sym typeface="Wingdings 2" pitchFamily="18" charset="2"/>
              </a:rPr>
              <a:t>1/2</a:t>
            </a:r>
            <a:r>
              <a:rPr lang="en-US" sz="2400" b="1" dirty="0">
                <a:solidFill>
                  <a:srgbClr val="FF0000"/>
                </a:solidFill>
                <a:latin typeface="+mj-lt"/>
                <a:ea typeface="Calibri" pitchFamily="34" charset="0"/>
                <a:cs typeface="Arial" pitchFamily="34" charset="0"/>
                <a:sym typeface="Wingdings 2" pitchFamily="18" charset="2"/>
              </a:rPr>
              <a:t> = </a:t>
            </a:r>
            <a:r>
              <a:rPr lang="en-US" sz="2400" b="1" dirty="0" err="1">
                <a:solidFill>
                  <a:srgbClr val="FF0000"/>
                </a:solidFill>
                <a:latin typeface="+mj-lt"/>
                <a:ea typeface="Calibri" pitchFamily="34" charset="0"/>
                <a:cs typeface="Arial" pitchFamily="34" charset="0"/>
                <a:sym typeface="Wingdings 2" pitchFamily="18" charset="2"/>
              </a:rPr>
              <a:t>durée</a:t>
            </a:r>
            <a:r>
              <a:rPr lang="en-US" sz="2400" b="1" dirty="0">
                <a:solidFill>
                  <a:srgbClr val="FF0000"/>
                </a:solidFill>
                <a:latin typeface="+mj-lt"/>
                <a:ea typeface="Calibri" pitchFamily="34" charset="0"/>
                <a:cs typeface="Arial" pitchFamily="34" charset="0"/>
                <a:sym typeface="Wingdings 2" pitchFamily="18" charset="2"/>
              </a:rPr>
              <a:t> </a:t>
            </a:r>
            <a:r>
              <a:rPr lang="en-US" sz="2400" b="1" dirty="0" err="1">
                <a:solidFill>
                  <a:srgbClr val="FF0000"/>
                </a:solidFill>
                <a:latin typeface="+mj-lt"/>
                <a:ea typeface="Calibri" pitchFamily="34" charset="0"/>
                <a:cs typeface="Arial" pitchFamily="34" charset="0"/>
                <a:sym typeface="Wingdings 2" pitchFamily="18" charset="2"/>
              </a:rPr>
              <a:t>nécessaire</a:t>
            </a:r>
            <a:r>
              <a:rPr lang="en-US" sz="2400" b="1" dirty="0">
                <a:solidFill>
                  <a:srgbClr val="FF0000"/>
                </a:solidFill>
                <a:latin typeface="+mj-lt"/>
                <a:ea typeface="Calibri" pitchFamily="34" charset="0"/>
                <a:cs typeface="Arial" pitchFamily="34" charset="0"/>
                <a:sym typeface="Wingdings 2" pitchFamily="18" charset="2"/>
              </a:rPr>
              <a:t> pour </a:t>
            </a:r>
            <a:r>
              <a:rPr lang="en-US" sz="2400" b="1" dirty="0" err="1">
                <a:solidFill>
                  <a:srgbClr val="FF0000"/>
                </a:solidFill>
                <a:latin typeface="+mj-lt"/>
                <a:ea typeface="Calibri" pitchFamily="34" charset="0"/>
                <a:cs typeface="Arial" pitchFamily="34" charset="0"/>
                <a:sym typeface="Wingdings 2" pitchFamily="18" charset="2"/>
              </a:rPr>
              <a:t>consommer</a:t>
            </a:r>
            <a:r>
              <a:rPr lang="en-US" sz="2400" b="1" dirty="0">
                <a:solidFill>
                  <a:srgbClr val="FF0000"/>
                </a:solidFill>
                <a:latin typeface="+mj-lt"/>
                <a:ea typeface="Calibri" pitchFamily="34" charset="0"/>
                <a:cs typeface="Arial" pitchFamily="34" charset="0"/>
                <a:sym typeface="Wingdings 2" pitchFamily="18" charset="2"/>
              </a:rPr>
              <a:t> la </a:t>
            </a:r>
            <a:r>
              <a:rPr lang="en-US" sz="2400" b="1" dirty="0" err="1">
                <a:solidFill>
                  <a:srgbClr val="FF0000"/>
                </a:solidFill>
                <a:latin typeface="+mj-lt"/>
                <a:ea typeface="Calibri" pitchFamily="34" charset="0"/>
                <a:cs typeface="Arial" pitchFamily="34" charset="0"/>
                <a:sym typeface="Wingdings 2" pitchFamily="18" charset="2"/>
              </a:rPr>
              <a:t>moitié</a:t>
            </a:r>
            <a:r>
              <a:rPr lang="en-US" sz="2400" b="1" dirty="0">
                <a:solidFill>
                  <a:srgbClr val="FF0000"/>
                </a:solidFill>
                <a:latin typeface="+mj-lt"/>
                <a:ea typeface="Calibri" pitchFamily="34" charset="0"/>
                <a:cs typeface="Arial" pitchFamily="34" charset="0"/>
                <a:sym typeface="Wingdings 2" pitchFamily="18" charset="2"/>
              </a:rPr>
              <a:t> du </a:t>
            </a:r>
            <a:r>
              <a:rPr lang="en-US" sz="2400" b="1" dirty="0" err="1">
                <a:solidFill>
                  <a:srgbClr val="FF0000"/>
                </a:solidFill>
                <a:latin typeface="+mj-lt"/>
                <a:ea typeface="Calibri" pitchFamily="34" charset="0"/>
                <a:cs typeface="Arial" pitchFamily="34" charset="0"/>
                <a:sym typeface="Wingdings 2" pitchFamily="18" charset="2"/>
              </a:rPr>
              <a:t>réactif</a:t>
            </a:r>
            <a:r>
              <a:rPr lang="en-US" sz="2400" b="1" dirty="0">
                <a:solidFill>
                  <a:srgbClr val="FF0000"/>
                </a:solidFill>
                <a:latin typeface="+mj-lt"/>
                <a:ea typeface="Calibri" pitchFamily="34" charset="0"/>
                <a:cs typeface="Arial" pitchFamily="34" charset="0"/>
                <a:sym typeface="Wingdings 2" pitchFamily="18" charset="2"/>
              </a:rPr>
              <a:t> </a:t>
            </a:r>
            <a:r>
              <a:rPr lang="en-US" sz="2400" b="1" dirty="0" err="1">
                <a:solidFill>
                  <a:srgbClr val="FF0000"/>
                </a:solidFill>
                <a:latin typeface="+mj-lt"/>
                <a:ea typeface="Calibri" pitchFamily="34" charset="0"/>
                <a:cs typeface="Arial" pitchFamily="34" charset="0"/>
                <a:sym typeface="Wingdings 2" pitchFamily="18" charset="2"/>
              </a:rPr>
              <a:t>limitant</a:t>
            </a:r>
            <a:endParaRPr lang="fr-FR" sz="2400" b="1" dirty="0">
              <a:solidFill>
                <a:srgbClr val="FF0000"/>
              </a:solidFill>
              <a:latin typeface="+mj-lt"/>
              <a:ea typeface="Calibri" pitchFamily="34" charset="0"/>
              <a:cs typeface="Times New Roman" pitchFamily="18" charset="0"/>
              <a:sym typeface="Wingdings 3" pitchFamily="18" charset="2"/>
            </a:endParaRPr>
          </a:p>
        </p:txBody>
      </p:sp>
      <p:sp>
        <p:nvSpPr>
          <p:cNvPr id="17" name="Rectangle 2"/>
          <p:cNvSpPr>
            <a:spLocks noChangeArrowheads="1"/>
          </p:cNvSpPr>
          <p:nvPr/>
        </p:nvSpPr>
        <p:spPr bwMode="auto">
          <a:xfrm>
            <a:off x="0" y="5769767"/>
            <a:ext cx="9144000" cy="1015663"/>
          </a:xfrm>
          <a:prstGeom prst="rect">
            <a:avLst/>
          </a:prstGeom>
          <a:noFill/>
          <a:ln w="9525">
            <a:noFill/>
            <a:miter lim="800000"/>
            <a:headEnd/>
            <a:tailEnd/>
          </a:ln>
        </p:spPr>
        <p:txBody>
          <a:bodyPr anchor="ctr">
            <a:spAutoFit/>
          </a:bodyPr>
          <a:lstStyle/>
          <a:p>
            <a:pPr algn="just"/>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9</a:t>
            </a:r>
            <a:r>
              <a:rPr lang="fr-FR" sz="2000" i="1" dirty="0">
                <a:latin typeface="Times New Roman" pitchFamily="18" charset="0"/>
                <a:cs typeface="Times New Roman" pitchFamily="18" charset="0"/>
              </a:rPr>
              <a:t> : Déterminer le temps de demi-réaction pour les deux situations ci-dessous représentant l’évolution de la concentration du réactif </a:t>
            </a:r>
            <a:r>
              <a:rPr lang="fr-FR" sz="2000" dirty="0">
                <a:latin typeface="Times New Roman" pitchFamily="18" charset="0"/>
                <a:cs typeface="Times New Roman" pitchFamily="18" charset="0"/>
              </a:rPr>
              <a:t>A</a:t>
            </a:r>
            <a:r>
              <a:rPr lang="fr-FR" sz="2000" i="1" dirty="0">
                <a:latin typeface="Times New Roman" pitchFamily="18" charset="0"/>
                <a:cs typeface="Times New Roman" pitchFamily="18" charset="0"/>
              </a:rPr>
              <a:t> au cours du temps pour une réaction du type </a:t>
            </a:r>
            <a:r>
              <a:rPr lang="fr-FR" sz="2000" b="1" dirty="0"/>
              <a:t>a A </a:t>
            </a:r>
            <a:r>
              <a:rPr lang="fr-FR" sz="2000" b="1" dirty="0">
                <a:sym typeface="Wingdings"/>
              </a:rPr>
              <a:t></a:t>
            </a:r>
            <a:r>
              <a:rPr lang="fr-FR" sz="2000" b="1" dirty="0"/>
              <a:t> produit(s)</a:t>
            </a:r>
            <a:r>
              <a:rPr lang="fr-FR" sz="2000" i="1" dirty="0"/>
              <a:t>.</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Right)">
                                      <p:cBhvr>
                                        <p:cTn id="18" dur="2000"/>
                                        <p:tgtEl>
                                          <p:spTgt spid="16"/>
                                        </p:tgtEl>
                                      </p:cBhvr>
                                    </p:animEffect>
                                  </p:childTnLst>
                                </p:cTn>
                              </p:par>
                            </p:childTnLst>
                          </p:cTn>
                        </p:par>
                        <p:par>
                          <p:cTn id="19" fill="hold">
                            <p:stCondLst>
                              <p:cond delay="2000"/>
                            </p:stCondLst>
                            <p:childTnLst>
                              <p:par>
                                <p:cTn id="20" presetID="3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800" decel="100000"/>
                                        <p:tgtEl>
                                          <p:spTgt spid="14"/>
                                        </p:tgtEl>
                                      </p:cBhvr>
                                    </p:animEffect>
                                    <p:anim calcmode="lin" valueType="num">
                                      <p:cBhvr>
                                        <p:cTn id="23" dur="800" decel="100000" fill="hold"/>
                                        <p:tgtEl>
                                          <p:spTgt spid="14"/>
                                        </p:tgtEl>
                                        <p:attrNameLst>
                                          <p:attrName>style.rotation</p:attrName>
                                        </p:attrNameLst>
                                      </p:cBhvr>
                                      <p:tavLst>
                                        <p:tav tm="0">
                                          <p:val>
                                            <p:fltVal val="-90"/>
                                          </p:val>
                                        </p:tav>
                                        <p:tav tm="100000">
                                          <p:val>
                                            <p:fltVal val="0"/>
                                          </p:val>
                                        </p:tav>
                                      </p:tavLst>
                                    </p:anim>
                                    <p:anim calcmode="lin" valueType="num">
                                      <p:cBhvr>
                                        <p:cTn id="24" dur="800" decel="100000" fill="hold"/>
                                        <p:tgtEl>
                                          <p:spTgt spid="14"/>
                                        </p:tgtEl>
                                        <p:attrNameLst>
                                          <p:attrName>ppt_x</p:attrName>
                                        </p:attrNameLst>
                                      </p:cBhvr>
                                      <p:tavLst>
                                        <p:tav tm="0">
                                          <p:val>
                                            <p:strVal val="#ppt_x+0.4"/>
                                          </p:val>
                                        </p:tav>
                                        <p:tav tm="100000">
                                          <p:val>
                                            <p:strVal val="#ppt_x-0.05"/>
                                          </p:val>
                                        </p:tav>
                                      </p:tavLst>
                                    </p:anim>
                                    <p:anim calcmode="lin" valueType="num">
                                      <p:cBhvr>
                                        <p:cTn id="25" dur="800" decel="100000" fill="hold"/>
                                        <p:tgtEl>
                                          <p:spTgt spid="1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800" decel="100000"/>
                                        <p:tgtEl>
                                          <p:spTgt spid="15"/>
                                        </p:tgtEl>
                                      </p:cBhvr>
                                    </p:animEffect>
                                    <p:anim calcmode="lin" valueType="num">
                                      <p:cBhvr>
                                        <p:cTn id="31" dur="800" decel="100000" fill="hold"/>
                                        <p:tgtEl>
                                          <p:spTgt spid="15"/>
                                        </p:tgtEl>
                                        <p:attrNameLst>
                                          <p:attrName>style.rotation</p:attrName>
                                        </p:attrNameLst>
                                      </p:cBhvr>
                                      <p:tavLst>
                                        <p:tav tm="0">
                                          <p:val>
                                            <p:fltVal val="-90"/>
                                          </p:val>
                                        </p:tav>
                                        <p:tav tm="100000">
                                          <p:val>
                                            <p:fltVal val="0"/>
                                          </p:val>
                                        </p:tav>
                                      </p:tavLst>
                                    </p:anim>
                                    <p:anim calcmode="lin" valueType="num">
                                      <p:cBhvr>
                                        <p:cTn id="32" dur="800" decel="100000" fill="hold"/>
                                        <p:tgtEl>
                                          <p:spTgt spid="15"/>
                                        </p:tgtEl>
                                        <p:attrNameLst>
                                          <p:attrName>ppt_x</p:attrName>
                                        </p:attrNameLst>
                                      </p:cBhvr>
                                      <p:tavLst>
                                        <p:tav tm="0">
                                          <p:val>
                                            <p:strVal val="#ppt_x+0.4"/>
                                          </p:val>
                                        </p:tav>
                                        <p:tav tm="100000">
                                          <p:val>
                                            <p:strVal val="#ppt_x-0.05"/>
                                          </p:val>
                                        </p:tav>
                                      </p:tavLst>
                                    </p:anim>
                                    <p:anim calcmode="lin" valueType="num">
                                      <p:cBhvr>
                                        <p:cTn id="33" dur="800" decel="100000" fill="hold"/>
                                        <p:tgtEl>
                                          <p:spTgt spid="15"/>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animBg="1"/>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15416"/>
            <a:ext cx="9144000" cy="2970044"/>
          </a:xfrm>
          <a:prstGeom prst="rect">
            <a:avLst/>
          </a:prstGeom>
          <a:noFill/>
          <a:ln w="9525">
            <a:noFill/>
            <a:miter lim="800000"/>
            <a:headEnd/>
            <a:tailEnd/>
          </a:ln>
        </p:spPr>
        <p:txBody>
          <a:bodyPr anchor="ctr">
            <a:spAutoFit/>
          </a:bodyPr>
          <a:lstStyle/>
          <a:p>
            <a:r>
              <a:rPr lang="fr-FR" sz="2400" b="1" u="sng" dirty="0">
                <a:latin typeface="Bookman Old Style" pitchFamily="18" charset="0"/>
                <a:ea typeface="Calibri" pitchFamily="34" charset="0"/>
                <a:cs typeface="Times New Roman" pitchFamily="18" charset="0"/>
              </a:rPr>
              <a:t>I- Vitesses en cinétique chimique</a:t>
            </a:r>
            <a:endParaRPr lang="fr-FR" sz="2400" dirty="0">
              <a:ea typeface="Calibri" pitchFamily="34" charset="0"/>
              <a:cs typeface="Times New Roman" pitchFamily="18" charset="0"/>
            </a:endParaRPr>
          </a:p>
          <a:p>
            <a:endParaRPr lang="fr-FR" sz="1100" b="1" u="sng" dirty="0">
              <a:latin typeface="Bookman Old Style" pitchFamily="18" charset="0"/>
              <a:ea typeface="Calibri" pitchFamily="34" charset="0"/>
              <a:cs typeface="Times New Roman" pitchFamily="18" charset="0"/>
            </a:endParaRPr>
          </a:p>
          <a:p>
            <a:r>
              <a:rPr lang="fr-FR" sz="2100"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1) Vitesse volumique de formation ou de consommation</a:t>
            </a:r>
            <a:endParaRPr lang="fr-FR" sz="2100" dirty="0">
              <a:ea typeface="Calibri" pitchFamily="34" charset="0"/>
              <a:cs typeface="Times New Roman" pitchFamily="18" charset="0"/>
            </a:endParaRPr>
          </a:p>
          <a:p>
            <a:pPr eaLnBrk="0" hangingPunct="0"/>
            <a:endParaRPr lang="fr-FR" sz="800" dirty="0">
              <a:latin typeface="Calibri" pitchFamily="34" charset="0"/>
              <a:ea typeface="Calibri" pitchFamily="34" charset="0"/>
              <a:cs typeface="Times New Roman" pitchFamily="18" charset="0"/>
              <a:sym typeface="Wingdings 2" pitchFamily="18" charset="2"/>
            </a:endParaRPr>
          </a:p>
          <a:p>
            <a:pPr eaLnBrk="0" hangingPunct="0"/>
            <a:r>
              <a:rPr lang="fr-FR" sz="2000" dirty="0">
                <a:ea typeface="Calibri" pitchFamily="34" charset="0"/>
                <a:cs typeface="Times New Roman" pitchFamily="18" charset="0"/>
                <a:sym typeface="Wingdings 2" pitchFamily="18" charset="2"/>
              </a:rPr>
              <a:t>             Considérons un système physico-chimique de volume constant (</a:t>
            </a:r>
            <a:r>
              <a:rPr lang="fr-FR" sz="2000" b="1" dirty="0">
                <a:solidFill>
                  <a:srgbClr val="FF0000"/>
                </a:solidFill>
                <a:ea typeface="Calibri" pitchFamily="34" charset="0"/>
                <a:cs typeface="Times New Roman" pitchFamily="18" charset="0"/>
                <a:sym typeface="Wingdings 2" pitchFamily="18" charset="2"/>
              </a:rPr>
              <a:t>isochore</a:t>
            </a:r>
            <a:r>
              <a:rPr lang="fr-FR" sz="2000" dirty="0">
                <a:ea typeface="Calibri" pitchFamily="34" charset="0"/>
                <a:cs typeface="Times New Roman" pitchFamily="18" charset="0"/>
                <a:sym typeface="Wingdings 2" pitchFamily="18" charset="2"/>
              </a:rPr>
              <a:t>) dans lequel se produit une transformation chimique caractérisée par l’équation chimique : </a:t>
            </a:r>
          </a:p>
          <a:p>
            <a:pPr algn="ctr" eaLnBrk="0" hangingPunct="0"/>
            <a:r>
              <a:rPr lang="en-US" sz="2400" b="1" dirty="0">
                <a:solidFill>
                  <a:srgbClr val="002060"/>
                </a:solidFill>
                <a:latin typeface="Arial" pitchFamily="34" charset="0"/>
                <a:ea typeface="Calibri" pitchFamily="34" charset="0"/>
                <a:cs typeface="Arial" pitchFamily="34" charset="0"/>
                <a:sym typeface="Wingdings 2" pitchFamily="18" charset="2"/>
              </a:rPr>
              <a:t>r</a:t>
            </a:r>
            <a:r>
              <a:rPr lang="fr-FR" sz="2400" b="1" baseline="-30000" dirty="0">
                <a:solidFill>
                  <a:srgbClr val="002060"/>
                </a:solidFill>
                <a:ea typeface="Calibri" pitchFamily="34" charset="0"/>
                <a:cs typeface="Times New Roman" pitchFamily="18" charset="0"/>
                <a:sym typeface="Wingdings 2" pitchFamily="18" charset="2"/>
              </a:rPr>
              <a:t>1</a:t>
            </a:r>
            <a:r>
              <a:rPr lang="fr-FR" sz="2400" b="1" dirty="0">
                <a:solidFill>
                  <a:srgbClr val="002060"/>
                </a:solidFill>
                <a:ea typeface="Calibri" pitchFamily="34" charset="0"/>
                <a:cs typeface="Times New Roman" pitchFamily="18" charset="0"/>
                <a:sym typeface="Wingdings 2" pitchFamily="18" charset="2"/>
              </a:rPr>
              <a:t> R</a:t>
            </a:r>
            <a:r>
              <a:rPr lang="fr-FR" sz="2400" b="1" baseline="-30000" dirty="0">
                <a:solidFill>
                  <a:srgbClr val="002060"/>
                </a:solidFill>
                <a:ea typeface="Calibri" pitchFamily="34" charset="0"/>
                <a:cs typeface="Times New Roman" pitchFamily="18" charset="0"/>
                <a:sym typeface="Wingdings 2" pitchFamily="18" charset="2"/>
              </a:rPr>
              <a:t>1</a:t>
            </a:r>
            <a:r>
              <a:rPr lang="fr-FR" sz="2400" b="1" dirty="0">
                <a:solidFill>
                  <a:srgbClr val="002060"/>
                </a:solidFill>
                <a:ea typeface="Calibri" pitchFamily="34" charset="0"/>
                <a:cs typeface="Times New Roman" pitchFamily="18" charset="0"/>
                <a:sym typeface="Wingdings 2" pitchFamily="18" charset="2"/>
              </a:rPr>
              <a:t>  +  </a:t>
            </a:r>
            <a:r>
              <a:rPr lang="en-US" sz="2400" b="1" dirty="0">
                <a:solidFill>
                  <a:srgbClr val="002060"/>
                </a:solidFill>
                <a:latin typeface="Arial" pitchFamily="34" charset="0"/>
                <a:ea typeface="Calibri" pitchFamily="34" charset="0"/>
                <a:cs typeface="Arial" pitchFamily="34" charset="0"/>
                <a:sym typeface="Wingdings 2" pitchFamily="18" charset="2"/>
              </a:rPr>
              <a:t>r</a:t>
            </a:r>
            <a:r>
              <a:rPr lang="fr-FR" sz="2400" b="1" baseline="-30000" dirty="0">
                <a:solidFill>
                  <a:srgbClr val="002060"/>
                </a:solidFill>
                <a:ea typeface="Calibri" pitchFamily="34" charset="0"/>
                <a:cs typeface="Times New Roman" pitchFamily="18" charset="0"/>
                <a:sym typeface="Wingdings 2" pitchFamily="18" charset="2"/>
              </a:rPr>
              <a:t>2</a:t>
            </a:r>
            <a:r>
              <a:rPr lang="fr-FR" sz="2400" b="1" dirty="0">
                <a:solidFill>
                  <a:srgbClr val="002060"/>
                </a:solidFill>
                <a:ea typeface="Calibri" pitchFamily="34" charset="0"/>
                <a:cs typeface="Times New Roman" pitchFamily="18" charset="0"/>
                <a:sym typeface="Wingdings 2" pitchFamily="18" charset="2"/>
              </a:rPr>
              <a:t> R</a:t>
            </a:r>
            <a:r>
              <a:rPr lang="fr-FR" sz="2400" b="1" baseline="-30000" dirty="0">
                <a:solidFill>
                  <a:srgbClr val="002060"/>
                </a:solidFill>
                <a:ea typeface="Calibri" pitchFamily="34" charset="0"/>
                <a:cs typeface="Times New Roman" pitchFamily="18" charset="0"/>
                <a:sym typeface="Wingdings 2" pitchFamily="18" charset="2"/>
              </a:rPr>
              <a:t>2</a:t>
            </a:r>
            <a:r>
              <a:rPr lang="fr-FR" sz="2400" b="1" dirty="0">
                <a:solidFill>
                  <a:srgbClr val="002060"/>
                </a:solidFill>
                <a:ea typeface="Calibri" pitchFamily="34" charset="0"/>
                <a:cs typeface="Times New Roman" pitchFamily="18" charset="0"/>
                <a:sym typeface="Wingdings 2" pitchFamily="18" charset="2"/>
              </a:rPr>
              <a:t>  +  …  </a:t>
            </a:r>
            <a:r>
              <a:rPr lang="en-US" sz="2400" b="1" dirty="0">
                <a:solidFill>
                  <a:srgbClr val="002060"/>
                </a:solidFill>
                <a:ea typeface="Calibri" pitchFamily="34" charset="0"/>
                <a:cs typeface="Times New Roman" pitchFamily="18" charset="0"/>
                <a:sym typeface="Wingdings 3" pitchFamily="18" charset="2"/>
              </a:rPr>
              <a:t></a:t>
            </a:r>
            <a:r>
              <a:rPr lang="fr-FR" sz="2400" b="1" dirty="0">
                <a:solidFill>
                  <a:srgbClr val="002060"/>
                </a:solidFill>
                <a:ea typeface="Calibri" pitchFamily="34" charset="0"/>
                <a:cs typeface="Times New Roman" pitchFamily="18" charset="0"/>
              </a:rPr>
              <a:t>  </a:t>
            </a:r>
            <a:r>
              <a:rPr lang="en-US" sz="2400" b="1" dirty="0">
                <a:solidFill>
                  <a:srgbClr val="002060"/>
                </a:solidFill>
                <a:latin typeface="Arial" pitchFamily="34" charset="0"/>
                <a:ea typeface="Calibri" pitchFamily="34" charset="0"/>
                <a:cs typeface="Arial" pitchFamily="34" charset="0"/>
                <a:sym typeface="Wingdings 3" pitchFamily="18" charset="2"/>
              </a:rPr>
              <a:t>p</a:t>
            </a:r>
            <a:r>
              <a:rPr lang="fr-FR" sz="2400" b="1" baseline="-30000" dirty="0">
                <a:solidFill>
                  <a:srgbClr val="002060"/>
                </a:solidFill>
                <a:ea typeface="Calibri" pitchFamily="34" charset="0"/>
                <a:cs typeface="Times New Roman" pitchFamily="18" charset="0"/>
                <a:sym typeface="Wingdings 3" pitchFamily="18" charset="2"/>
              </a:rPr>
              <a:t>1</a:t>
            </a:r>
            <a:r>
              <a:rPr lang="fr-FR" sz="2400" b="1" dirty="0">
                <a:solidFill>
                  <a:srgbClr val="002060"/>
                </a:solidFill>
                <a:ea typeface="Calibri" pitchFamily="34" charset="0"/>
                <a:cs typeface="Times New Roman" pitchFamily="18" charset="0"/>
                <a:sym typeface="Wingdings 3" pitchFamily="18" charset="2"/>
              </a:rPr>
              <a:t> P</a:t>
            </a:r>
            <a:r>
              <a:rPr lang="fr-FR" sz="2400" b="1" baseline="-30000" dirty="0">
                <a:solidFill>
                  <a:srgbClr val="002060"/>
                </a:solidFill>
                <a:ea typeface="Calibri" pitchFamily="34" charset="0"/>
                <a:cs typeface="Times New Roman" pitchFamily="18" charset="0"/>
                <a:sym typeface="Wingdings 3" pitchFamily="18" charset="2"/>
              </a:rPr>
              <a:t>1</a:t>
            </a:r>
            <a:r>
              <a:rPr lang="fr-FR" sz="2400" b="1" dirty="0">
                <a:solidFill>
                  <a:srgbClr val="002060"/>
                </a:solidFill>
                <a:ea typeface="Calibri" pitchFamily="34" charset="0"/>
                <a:cs typeface="Times New Roman" pitchFamily="18" charset="0"/>
                <a:sym typeface="Wingdings 3" pitchFamily="18" charset="2"/>
              </a:rPr>
              <a:t>  +  </a:t>
            </a:r>
            <a:r>
              <a:rPr lang="en-US" sz="2400" b="1" dirty="0">
                <a:solidFill>
                  <a:srgbClr val="002060"/>
                </a:solidFill>
                <a:latin typeface="Arial" pitchFamily="34" charset="0"/>
                <a:ea typeface="Calibri" pitchFamily="34" charset="0"/>
                <a:cs typeface="Arial" pitchFamily="34" charset="0"/>
                <a:sym typeface="Wingdings 3" pitchFamily="18" charset="2"/>
              </a:rPr>
              <a:t>p</a:t>
            </a:r>
            <a:r>
              <a:rPr lang="fr-FR" sz="2400" b="1" baseline="-30000" dirty="0">
                <a:solidFill>
                  <a:srgbClr val="002060"/>
                </a:solidFill>
                <a:ea typeface="Calibri" pitchFamily="34" charset="0"/>
                <a:cs typeface="Times New Roman" pitchFamily="18" charset="0"/>
                <a:sym typeface="Wingdings 3" pitchFamily="18" charset="2"/>
              </a:rPr>
              <a:t>2</a:t>
            </a:r>
            <a:r>
              <a:rPr lang="fr-FR" sz="2400" b="1" dirty="0">
                <a:solidFill>
                  <a:srgbClr val="002060"/>
                </a:solidFill>
                <a:ea typeface="Calibri" pitchFamily="34" charset="0"/>
                <a:cs typeface="Times New Roman" pitchFamily="18" charset="0"/>
                <a:sym typeface="Wingdings 3" pitchFamily="18" charset="2"/>
              </a:rPr>
              <a:t> P</a:t>
            </a:r>
            <a:r>
              <a:rPr lang="fr-FR" sz="2400" b="1" baseline="-30000" dirty="0">
                <a:solidFill>
                  <a:srgbClr val="002060"/>
                </a:solidFill>
                <a:ea typeface="Calibri" pitchFamily="34" charset="0"/>
                <a:cs typeface="Times New Roman" pitchFamily="18" charset="0"/>
                <a:sym typeface="Wingdings 3" pitchFamily="18" charset="2"/>
              </a:rPr>
              <a:t>2</a:t>
            </a:r>
            <a:r>
              <a:rPr lang="fr-FR" sz="2400" b="1" dirty="0">
                <a:solidFill>
                  <a:srgbClr val="002060"/>
                </a:solidFill>
                <a:ea typeface="Calibri" pitchFamily="34" charset="0"/>
                <a:cs typeface="Times New Roman" pitchFamily="18" charset="0"/>
                <a:sym typeface="Wingdings 3" pitchFamily="18" charset="2"/>
              </a:rPr>
              <a:t>  +  …</a:t>
            </a:r>
            <a:endParaRPr lang="fr-FR" b="1" dirty="0">
              <a:ea typeface="Calibri" pitchFamily="34" charset="0"/>
              <a:cs typeface="Times New Roman" pitchFamily="18" charset="0"/>
              <a:sym typeface="Wingdings 3" pitchFamily="18" charset="2"/>
            </a:endParaRPr>
          </a:p>
          <a:p>
            <a:pPr eaLnBrk="0" hangingPunct="0"/>
            <a:endParaRPr lang="fr-FR" sz="1100" b="1" dirty="0">
              <a:latin typeface="Calibri" pitchFamily="34" charset="0"/>
              <a:ea typeface="Calibri" pitchFamily="34" charset="0"/>
              <a:cs typeface="Times New Roman" pitchFamily="18" charset="0"/>
              <a:sym typeface="Wingdings 3" pitchFamily="18" charset="2"/>
            </a:endParaRPr>
          </a:p>
          <a:p>
            <a:pPr eaLnBrk="0" hangingPunct="0"/>
            <a:r>
              <a:rPr lang="fr-FR" sz="2000" dirty="0">
                <a:ea typeface="Calibri" pitchFamily="34" charset="0"/>
                <a:cs typeface="Times New Roman" pitchFamily="18" charset="0"/>
                <a:sym typeface="Wingdings 3" pitchFamily="18" charset="2"/>
              </a:rPr>
              <a:t>A l’instant de date t, on définit :</a:t>
            </a:r>
          </a:p>
          <a:p>
            <a:pPr eaLnBrk="0" hangingPunct="0"/>
            <a:endParaRPr lang="fr-FR" sz="800" dirty="0">
              <a:ea typeface="Calibri" pitchFamily="34" charset="0"/>
              <a:cs typeface="Times New Roman" pitchFamily="18" charset="0"/>
              <a:sym typeface="Wingdings 3" pitchFamily="18" charset="2"/>
            </a:endParaRPr>
          </a:p>
          <a:p>
            <a:pPr eaLnBrk="0" hangingPunct="0"/>
            <a:r>
              <a:rPr lang="fr-FR" sz="2000" b="1" dirty="0">
                <a:ea typeface="Calibri" pitchFamily="34" charset="0"/>
                <a:cs typeface="Times New Roman" pitchFamily="18" charset="0"/>
                <a:sym typeface="Wingdings 3" pitchFamily="18" charset="2"/>
              </a:rPr>
              <a:t>● La </a:t>
            </a:r>
            <a:r>
              <a:rPr lang="fr-FR" sz="2000" b="1" i="1" u="sng" dirty="0">
                <a:ea typeface="Calibri" pitchFamily="34" charset="0"/>
                <a:cs typeface="Times New Roman" pitchFamily="18" charset="0"/>
                <a:sym typeface="Wingdings 3" pitchFamily="18" charset="2"/>
              </a:rPr>
              <a:t>vitesse volumique de formation</a:t>
            </a:r>
            <a:r>
              <a:rPr lang="fr-FR" sz="2000" b="1" i="1" dirty="0">
                <a:ea typeface="Calibri" pitchFamily="34" charset="0"/>
                <a:cs typeface="Times New Roman" pitchFamily="18" charset="0"/>
                <a:sym typeface="Wingdings 3" pitchFamily="18" charset="2"/>
              </a:rPr>
              <a:t> du produit</a:t>
            </a:r>
            <a:r>
              <a:rPr lang="fr-FR" sz="2000" b="1" dirty="0">
                <a:ea typeface="Calibri" pitchFamily="34" charset="0"/>
                <a:cs typeface="Times New Roman" pitchFamily="18" charset="0"/>
                <a:sym typeface="Wingdings 3" pitchFamily="18" charset="2"/>
              </a:rPr>
              <a:t> P</a:t>
            </a:r>
            <a:r>
              <a:rPr lang="fr-FR" sz="2000" b="1" baseline="-25000" dirty="0">
                <a:ea typeface="Calibri" pitchFamily="34" charset="0"/>
                <a:cs typeface="Times New Roman" pitchFamily="18" charset="0"/>
                <a:sym typeface="Wingdings 3" pitchFamily="18" charset="2"/>
              </a:rPr>
              <a:t>i</a:t>
            </a:r>
            <a:endParaRPr lang="fr-FR" sz="1200" b="1" dirty="0">
              <a:latin typeface="Calibri" pitchFamily="34" charset="0"/>
              <a:ea typeface="Calibri" pitchFamily="34" charset="0"/>
              <a:cs typeface="Times New Roman" pitchFamily="18" charset="0"/>
              <a:sym typeface="Wingdings 3" pitchFamily="18" charset="2"/>
            </a:endParaRPr>
          </a:p>
        </p:txBody>
      </p:sp>
      <p:sp>
        <p:nvSpPr>
          <p:cNvPr id="3" name="Rectangle 2"/>
          <p:cNvSpPr/>
          <p:nvPr/>
        </p:nvSpPr>
        <p:spPr>
          <a:xfrm>
            <a:off x="5436096" y="2420888"/>
            <a:ext cx="2592288" cy="707886"/>
          </a:xfrm>
          <a:prstGeom prst="rect">
            <a:avLst/>
          </a:prstGeom>
          <a:solidFill>
            <a:srgbClr val="FFFF00"/>
          </a:solidFill>
        </p:spPr>
        <p:txBody>
          <a:bodyPr wrap="square">
            <a:spAutoFit/>
          </a:bodyPr>
          <a:lstStyle/>
          <a:p>
            <a:r>
              <a:rPr lang="fr-FR" sz="2000" b="1" dirty="0">
                <a:solidFill>
                  <a:prstClr val="black"/>
                </a:solidFill>
                <a:ea typeface="Calibri" pitchFamily="34" charset="0"/>
                <a:cs typeface="Times New Roman" pitchFamily="18" charset="0"/>
                <a:sym typeface="Wingdings 3" pitchFamily="18" charset="2"/>
              </a:rPr>
              <a:t>= dérivée temporelle de sa concentration</a:t>
            </a:r>
            <a:r>
              <a:rPr lang="fr-FR" sz="2000" dirty="0">
                <a:solidFill>
                  <a:prstClr val="black"/>
                </a:solidFill>
                <a:ea typeface="Calibri" pitchFamily="34" charset="0"/>
                <a:cs typeface="Times New Roman" pitchFamily="18" charset="0"/>
                <a:sym typeface="Wingdings 3" pitchFamily="18" charset="2"/>
              </a:rPr>
              <a:t> </a:t>
            </a:r>
            <a:endParaRPr lang="fr-FR" dirty="0"/>
          </a:p>
        </p:txBody>
      </p:sp>
      <p:pic>
        <p:nvPicPr>
          <p:cNvPr id="2050" name="Picture 2"/>
          <p:cNvPicPr>
            <a:picLocks noChangeAspect="1" noChangeArrowheads="1"/>
          </p:cNvPicPr>
          <p:nvPr/>
        </p:nvPicPr>
        <p:blipFill>
          <a:blip r:embed="rId2" cstate="print"/>
          <a:srcRect l="22207" t="33600" r="59838" b="56320"/>
          <a:stretch>
            <a:fillRect/>
          </a:stretch>
        </p:blipFill>
        <p:spPr bwMode="auto">
          <a:xfrm>
            <a:off x="611560" y="3140968"/>
            <a:ext cx="2736304" cy="864096"/>
          </a:xfrm>
          <a:prstGeom prst="rect">
            <a:avLst/>
          </a:prstGeom>
          <a:noFill/>
          <a:ln w="57150">
            <a:solidFill>
              <a:srgbClr val="FF0000"/>
            </a:solidFill>
            <a:miter lim="800000"/>
            <a:headEnd/>
            <a:tailEnd/>
          </a:ln>
        </p:spPr>
      </p:pic>
      <p:sp>
        <p:nvSpPr>
          <p:cNvPr id="6" name="ZoneTexte 67"/>
          <p:cNvSpPr txBox="1">
            <a:spLocks noChangeArrowheads="1"/>
          </p:cNvSpPr>
          <p:nvPr/>
        </p:nvSpPr>
        <p:spPr bwMode="auto">
          <a:xfrm>
            <a:off x="3779540" y="2916238"/>
            <a:ext cx="1152880" cy="400110"/>
          </a:xfrm>
          <a:prstGeom prst="rect">
            <a:avLst/>
          </a:prstGeom>
          <a:noFill/>
          <a:ln w="9525">
            <a:noFill/>
            <a:miter lim="800000"/>
            <a:headEnd/>
            <a:tailEnd/>
          </a:ln>
        </p:spPr>
        <p:txBody>
          <a:bodyPr wrap="none">
            <a:spAutoFit/>
          </a:bodyPr>
          <a:lstStyle/>
          <a:p>
            <a:r>
              <a:rPr lang="fr-FR" sz="2000" b="1">
                <a:solidFill>
                  <a:srgbClr val="00863D"/>
                </a:solidFill>
                <a:latin typeface="Arial" pitchFamily="34" charset="0"/>
                <a:cs typeface="Arial" pitchFamily="34" charset="0"/>
              </a:rPr>
              <a:t>mol.L</a:t>
            </a:r>
            <a:r>
              <a:rPr lang="fr-FR" sz="2000" b="1" baseline="30000">
                <a:solidFill>
                  <a:srgbClr val="00863D"/>
                </a:solidFill>
                <a:latin typeface="Arial" pitchFamily="34" charset="0"/>
                <a:cs typeface="Arial" pitchFamily="34" charset="0"/>
              </a:rPr>
              <a:t>– 1 </a:t>
            </a:r>
            <a:endParaRPr lang="fr-FR" sz="2000" b="1">
              <a:solidFill>
                <a:srgbClr val="00863D"/>
              </a:solidFill>
              <a:latin typeface="Arial" pitchFamily="34" charset="0"/>
              <a:cs typeface="Arial" pitchFamily="34" charset="0"/>
            </a:endParaRPr>
          </a:p>
        </p:txBody>
      </p:sp>
      <p:cxnSp>
        <p:nvCxnSpPr>
          <p:cNvPr id="7" name="Connecteur droit 6"/>
          <p:cNvCxnSpPr/>
          <p:nvPr/>
        </p:nvCxnSpPr>
        <p:spPr>
          <a:xfrm flipV="1">
            <a:off x="3274715" y="3132138"/>
            <a:ext cx="504825"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3131840" y="3635375"/>
            <a:ext cx="6477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ZoneTexte 67"/>
          <p:cNvSpPr txBox="1">
            <a:spLocks noChangeArrowheads="1"/>
          </p:cNvSpPr>
          <p:nvPr/>
        </p:nvSpPr>
        <p:spPr bwMode="auto">
          <a:xfrm>
            <a:off x="3779540" y="3419475"/>
            <a:ext cx="327334" cy="400110"/>
          </a:xfrm>
          <a:prstGeom prst="rect">
            <a:avLst/>
          </a:prstGeom>
          <a:noFill/>
          <a:ln w="9525">
            <a:noFill/>
            <a:miter lim="800000"/>
            <a:headEnd/>
            <a:tailEnd/>
          </a:ln>
        </p:spPr>
        <p:txBody>
          <a:bodyPr wrap="none">
            <a:spAutoFit/>
          </a:bodyPr>
          <a:lstStyle/>
          <a:p>
            <a:r>
              <a:rPr lang="fr-FR" sz="2000" b="1">
                <a:solidFill>
                  <a:srgbClr val="00863D"/>
                </a:solidFill>
                <a:latin typeface="Arial" pitchFamily="34" charset="0"/>
                <a:cs typeface="Arial" pitchFamily="34" charset="0"/>
              </a:rPr>
              <a:t>s</a:t>
            </a:r>
          </a:p>
        </p:txBody>
      </p:sp>
      <p:cxnSp>
        <p:nvCxnSpPr>
          <p:cNvPr id="10" name="Connecteur droit 9"/>
          <p:cNvCxnSpPr/>
          <p:nvPr/>
        </p:nvCxnSpPr>
        <p:spPr>
          <a:xfrm flipV="1">
            <a:off x="1258888" y="3779838"/>
            <a:ext cx="360362" cy="36036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ZoneTexte 67"/>
          <p:cNvSpPr txBox="1">
            <a:spLocks noChangeArrowheads="1"/>
          </p:cNvSpPr>
          <p:nvPr/>
        </p:nvSpPr>
        <p:spPr bwMode="auto">
          <a:xfrm>
            <a:off x="395288" y="4140200"/>
            <a:ext cx="1696298"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.s </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 </a:t>
            </a:r>
          </a:p>
        </p:txBody>
      </p:sp>
      <p:sp>
        <p:nvSpPr>
          <p:cNvPr id="12" name="Rectangle 17"/>
          <p:cNvSpPr>
            <a:spLocks noChangeArrowheads="1"/>
          </p:cNvSpPr>
          <p:nvPr/>
        </p:nvSpPr>
        <p:spPr bwMode="auto">
          <a:xfrm>
            <a:off x="4860032" y="3132138"/>
            <a:ext cx="4139506" cy="1015663"/>
          </a:xfrm>
          <a:prstGeom prst="rect">
            <a:avLst/>
          </a:prstGeom>
          <a:noFill/>
          <a:ln w="9525">
            <a:noFill/>
            <a:miter lim="800000"/>
            <a:headEnd/>
            <a:tailEnd/>
          </a:ln>
        </p:spPr>
        <p:txBody>
          <a:bodyPr wrap="square">
            <a:spAutoFit/>
          </a:bodyPr>
          <a:lstStyle/>
          <a:p>
            <a:r>
              <a:rPr lang="fr-FR" sz="2000" b="1"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rPr>
              <a:t>Coefficient directeur de la tangente à la courbe</a:t>
            </a:r>
            <a:r>
              <a:rPr lang="fr-FR" sz="2000" b="1" dirty="0">
                <a:solidFill>
                  <a:srgbClr val="FF0000"/>
                </a:solidFill>
                <a:latin typeface="Arial" pitchFamily="34" charset="0"/>
                <a:cs typeface="Arial" pitchFamily="34" charset="0"/>
              </a:rPr>
              <a:t> [P</a:t>
            </a:r>
            <a:r>
              <a:rPr lang="fr-FR" sz="2000" b="1" baseline="-25000" dirty="0">
                <a:solidFill>
                  <a:srgbClr val="FF0000"/>
                </a:solidFill>
                <a:latin typeface="Arial" pitchFamily="34" charset="0"/>
                <a:cs typeface="Arial" pitchFamily="34" charset="0"/>
              </a:rPr>
              <a:t> i</a:t>
            </a:r>
            <a:r>
              <a:rPr lang="fr-FR" sz="2000" b="1" dirty="0">
                <a:solidFill>
                  <a:srgbClr val="FF0000"/>
                </a:solidFill>
                <a:latin typeface="Arial" pitchFamily="34" charset="0"/>
                <a:cs typeface="Arial" pitchFamily="34" charset="0"/>
              </a:rPr>
              <a:t>] = f(t) à l’instant de date t.</a:t>
            </a:r>
          </a:p>
        </p:txBody>
      </p:sp>
      <p:sp>
        <p:nvSpPr>
          <p:cNvPr id="13" name="Rectangle 3"/>
          <p:cNvSpPr>
            <a:spLocks noChangeArrowheads="1"/>
          </p:cNvSpPr>
          <p:nvPr/>
        </p:nvSpPr>
        <p:spPr bwMode="auto">
          <a:xfrm>
            <a:off x="0" y="4581128"/>
            <a:ext cx="9144000" cy="400110"/>
          </a:xfrm>
          <a:prstGeom prst="rect">
            <a:avLst/>
          </a:prstGeom>
          <a:noFill/>
          <a:ln w="9525">
            <a:noFill/>
            <a:miter lim="800000"/>
            <a:headEnd/>
            <a:tailEnd/>
          </a:ln>
        </p:spPr>
        <p:txBody>
          <a:bodyPr anchor="ctr">
            <a:spAutoFit/>
          </a:bodyPr>
          <a:lstStyle/>
          <a:p>
            <a:pPr eaLnBrk="0" hangingPunct="0"/>
            <a:r>
              <a:rPr lang="fr-FR" sz="2000" b="1" dirty="0">
                <a:ea typeface="Calibri" pitchFamily="34" charset="0"/>
                <a:cs typeface="Times New Roman" pitchFamily="18" charset="0"/>
                <a:sym typeface="Wingdings 3" pitchFamily="18" charset="2"/>
              </a:rPr>
              <a:t>● La </a:t>
            </a:r>
            <a:r>
              <a:rPr lang="fr-FR" sz="2000" b="1" i="1" u="sng" dirty="0">
                <a:ea typeface="Calibri" pitchFamily="34" charset="0"/>
                <a:cs typeface="Times New Roman" pitchFamily="18" charset="0"/>
                <a:sym typeface="Wingdings 3" pitchFamily="18" charset="2"/>
              </a:rPr>
              <a:t>vitesse volumique de consommation (ou de disparition)</a:t>
            </a:r>
            <a:r>
              <a:rPr lang="fr-FR" sz="2000" b="1" i="1" dirty="0">
                <a:ea typeface="Calibri" pitchFamily="34" charset="0"/>
                <a:cs typeface="Times New Roman" pitchFamily="18" charset="0"/>
                <a:sym typeface="Wingdings 3" pitchFamily="18" charset="2"/>
              </a:rPr>
              <a:t> du réactif</a:t>
            </a:r>
            <a:r>
              <a:rPr lang="fr-FR" sz="2000" b="1" dirty="0">
                <a:ea typeface="Calibri" pitchFamily="34" charset="0"/>
                <a:cs typeface="Times New Roman" pitchFamily="18" charset="0"/>
                <a:sym typeface="Wingdings 3" pitchFamily="18" charset="2"/>
              </a:rPr>
              <a:t> R</a:t>
            </a:r>
            <a:r>
              <a:rPr lang="fr-FR" sz="2000" b="1" baseline="-25000" dirty="0">
                <a:ea typeface="Calibri" pitchFamily="34" charset="0"/>
                <a:cs typeface="Times New Roman" pitchFamily="18" charset="0"/>
                <a:sym typeface="Wingdings 3" pitchFamily="18" charset="2"/>
              </a:rPr>
              <a:t>i</a:t>
            </a:r>
            <a:endParaRPr lang="fr-FR" sz="1200" b="1" dirty="0">
              <a:latin typeface="Calibri" pitchFamily="34" charset="0"/>
              <a:ea typeface="Calibri" pitchFamily="34" charset="0"/>
              <a:cs typeface="Times New Roman" pitchFamily="18" charset="0"/>
              <a:sym typeface="Wingdings 3" pitchFamily="18" charset="2"/>
            </a:endParaRPr>
          </a:p>
        </p:txBody>
      </p:sp>
      <p:sp>
        <p:nvSpPr>
          <p:cNvPr id="14" name="Rectangle 13"/>
          <p:cNvSpPr/>
          <p:nvPr/>
        </p:nvSpPr>
        <p:spPr>
          <a:xfrm>
            <a:off x="5436096" y="4941168"/>
            <a:ext cx="3528392" cy="707886"/>
          </a:xfrm>
          <a:prstGeom prst="rect">
            <a:avLst/>
          </a:prstGeom>
          <a:solidFill>
            <a:srgbClr val="FFFF00"/>
          </a:solidFill>
        </p:spPr>
        <p:txBody>
          <a:bodyPr wrap="square">
            <a:spAutoFit/>
          </a:bodyPr>
          <a:lstStyle/>
          <a:p>
            <a:r>
              <a:rPr lang="fr-FR" sz="2000" b="1" dirty="0">
                <a:solidFill>
                  <a:prstClr val="black"/>
                </a:solidFill>
                <a:ea typeface="Calibri" pitchFamily="34" charset="0"/>
                <a:cs typeface="Times New Roman" pitchFamily="18" charset="0"/>
                <a:sym typeface="Wingdings 3" pitchFamily="18" charset="2"/>
              </a:rPr>
              <a:t>= opposé de la dérivée </a:t>
            </a:r>
            <a:r>
              <a:rPr lang="fr-FR" sz="2000" b="1" dirty="0" err="1">
                <a:solidFill>
                  <a:prstClr val="black"/>
                </a:solidFill>
                <a:ea typeface="Calibri" pitchFamily="34" charset="0"/>
                <a:cs typeface="Times New Roman" pitchFamily="18" charset="0"/>
                <a:sym typeface="Wingdings 3" pitchFamily="18" charset="2"/>
              </a:rPr>
              <a:t>tempo-relle</a:t>
            </a:r>
            <a:r>
              <a:rPr lang="fr-FR" sz="2000" b="1" dirty="0">
                <a:solidFill>
                  <a:prstClr val="black"/>
                </a:solidFill>
                <a:ea typeface="Calibri" pitchFamily="34" charset="0"/>
                <a:cs typeface="Times New Roman" pitchFamily="18" charset="0"/>
                <a:sym typeface="Wingdings 3" pitchFamily="18" charset="2"/>
              </a:rPr>
              <a:t> de sa concentration </a:t>
            </a:r>
            <a:endParaRPr lang="fr-FR" b="1" dirty="0"/>
          </a:p>
        </p:txBody>
      </p:sp>
      <p:pic>
        <p:nvPicPr>
          <p:cNvPr id="2052" name="Picture 4"/>
          <p:cNvPicPr>
            <a:picLocks noChangeAspect="1" noChangeArrowheads="1"/>
          </p:cNvPicPr>
          <p:nvPr/>
        </p:nvPicPr>
        <p:blipFill>
          <a:blip r:embed="rId3" cstate="print"/>
          <a:srcRect l="22207" t="54599" r="56531" b="35321"/>
          <a:stretch>
            <a:fillRect/>
          </a:stretch>
        </p:blipFill>
        <p:spPr bwMode="auto">
          <a:xfrm>
            <a:off x="395536" y="5229200"/>
            <a:ext cx="3240360" cy="864096"/>
          </a:xfrm>
          <a:prstGeom prst="rect">
            <a:avLst/>
          </a:prstGeom>
          <a:noFill/>
          <a:ln w="57150">
            <a:solidFill>
              <a:srgbClr val="FF0000"/>
            </a:solidFill>
            <a:miter lim="800000"/>
            <a:headEnd/>
            <a:tailEnd/>
          </a:ln>
        </p:spPr>
      </p:pic>
      <p:sp>
        <p:nvSpPr>
          <p:cNvPr id="16" name="ZoneTexte 67"/>
          <p:cNvSpPr txBox="1">
            <a:spLocks noChangeArrowheads="1"/>
          </p:cNvSpPr>
          <p:nvPr/>
        </p:nvSpPr>
        <p:spPr bwMode="auto">
          <a:xfrm>
            <a:off x="3995936" y="5013176"/>
            <a:ext cx="1152880"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 </a:t>
            </a:r>
            <a:endParaRPr lang="fr-FR" sz="2000" b="1" dirty="0">
              <a:solidFill>
                <a:srgbClr val="00863D"/>
              </a:solidFill>
              <a:latin typeface="Arial" pitchFamily="34" charset="0"/>
              <a:cs typeface="Arial" pitchFamily="34" charset="0"/>
            </a:endParaRPr>
          </a:p>
        </p:txBody>
      </p:sp>
      <p:cxnSp>
        <p:nvCxnSpPr>
          <p:cNvPr id="17" name="Connecteur droit 16"/>
          <p:cNvCxnSpPr/>
          <p:nvPr/>
        </p:nvCxnSpPr>
        <p:spPr>
          <a:xfrm flipV="1">
            <a:off x="3491880" y="5229200"/>
            <a:ext cx="504825"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203848" y="6021164"/>
            <a:ext cx="432048" cy="36016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ZoneTexte 67"/>
          <p:cNvSpPr txBox="1">
            <a:spLocks noChangeArrowheads="1"/>
          </p:cNvSpPr>
          <p:nvPr/>
        </p:nvSpPr>
        <p:spPr bwMode="auto">
          <a:xfrm>
            <a:off x="3635896" y="6237312"/>
            <a:ext cx="327334" cy="400110"/>
          </a:xfrm>
          <a:prstGeom prst="rect">
            <a:avLst/>
          </a:prstGeom>
          <a:noFill/>
          <a:ln w="9525">
            <a:noFill/>
            <a:miter lim="800000"/>
            <a:headEnd/>
            <a:tailEnd/>
          </a:ln>
        </p:spPr>
        <p:txBody>
          <a:bodyPr wrap="none">
            <a:spAutoFit/>
          </a:bodyPr>
          <a:lstStyle/>
          <a:p>
            <a:r>
              <a:rPr lang="fr-FR" sz="2000" b="1" dirty="0">
                <a:solidFill>
                  <a:srgbClr val="00863D"/>
                </a:solidFill>
                <a:latin typeface="Arial" pitchFamily="34" charset="0"/>
                <a:cs typeface="Arial" pitchFamily="34" charset="0"/>
              </a:rPr>
              <a:t>s</a:t>
            </a:r>
          </a:p>
        </p:txBody>
      </p:sp>
      <p:cxnSp>
        <p:nvCxnSpPr>
          <p:cNvPr id="20" name="Connecteur droit 19"/>
          <p:cNvCxnSpPr/>
          <p:nvPr/>
        </p:nvCxnSpPr>
        <p:spPr>
          <a:xfrm flipV="1">
            <a:off x="971600" y="5877272"/>
            <a:ext cx="360362" cy="36036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ZoneTexte 67"/>
          <p:cNvSpPr txBox="1">
            <a:spLocks noChangeArrowheads="1"/>
          </p:cNvSpPr>
          <p:nvPr/>
        </p:nvSpPr>
        <p:spPr bwMode="auto">
          <a:xfrm>
            <a:off x="251520" y="6165304"/>
            <a:ext cx="1696298"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.s </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 </a:t>
            </a:r>
          </a:p>
        </p:txBody>
      </p:sp>
      <p:sp>
        <p:nvSpPr>
          <p:cNvPr id="22" name="Rectangle 17"/>
          <p:cNvSpPr>
            <a:spLocks noChangeArrowheads="1"/>
          </p:cNvSpPr>
          <p:nvPr/>
        </p:nvSpPr>
        <p:spPr bwMode="auto">
          <a:xfrm>
            <a:off x="4427984" y="5661248"/>
            <a:ext cx="4716016" cy="1015663"/>
          </a:xfrm>
          <a:prstGeom prst="rect">
            <a:avLst/>
          </a:prstGeom>
          <a:noFill/>
          <a:ln w="9525">
            <a:noFill/>
            <a:miter lim="800000"/>
            <a:headEnd/>
            <a:tailEnd/>
          </a:ln>
        </p:spPr>
        <p:txBody>
          <a:bodyPr wrap="square">
            <a:spAutoFit/>
          </a:bodyPr>
          <a:lstStyle/>
          <a:p>
            <a:r>
              <a:rPr lang="fr-FR" sz="2000" b="1"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rPr>
              <a:t>Opposé du coefficient directeur de la tangente à la </a:t>
            </a:r>
            <a:r>
              <a:rPr lang="fr-FR" sz="2000" b="1" u="sng">
                <a:solidFill>
                  <a:srgbClr val="FF0000"/>
                </a:solidFill>
                <a:latin typeface="Arial" pitchFamily="34" charset="0"/>
                <a:cs typeface="Arial" pitchFamily="34" charset="0"/>
              </a:rPr>
              <a:t>courbe</a:t>
            </a:r>
            <a:r>
              <a:rPr lang="fr-FR" sz="2000" b="1">
                <a:solidFill>
                  <a:srgbClr val="FF0000"/>
                </a:solidFill>
                <a:latin typeface="Arial" pitchFamily="34" charset="0"/>
                <a:cs typeface="Arial" pitchFamily="34" charset="0"/>
              </a:rPr>
              <a:t> [R</a:t>
            </a:r>
            <a:r>
              <a:rPr lang="fr-FR" sz="2000" b="1" baseline="-25000">
                <a:solidFill>
                  <a:srgbClr val="FF0000"/>
                </a:solidFill>
                <a:latin typeface="Arial" pitchFamily="34" charset="0"/>
                <a:cs typeface="Arial" pitchFamily="34" charset="0"/>
              </a:rPr>
              <a:t> </a:t>
            </a:r>
            <a:r>
              <a:rPr lang="fr-FR" sz="2000" b="1" baseline="-25000" dirty="0">
                <a:solidFill>
                  <a:srgbClr val="FF0000"/>
                </a:solidFill>
                <a:latin typeface="Arial" pitchFamily="34" charset="0"/>
                <a:cs typeface="Arial" pitchFamily="34" charset="0"/>
              </a:rPr>
              <a:t>i</a:t>
            </a:r>
            <a:r>
              <a:rPr lang="fr-FR" sz="2000" b="1" dirty="0">
                <a:solidFill>
                  <a:srgbClr val="FF0000"/>
                </a:solidFill>
                <a:latin typeface="Arial" pitchFamily="34" charset="0"/>
                <a:cs typeface="Arial" pitchFamily="34" charset="0"/>
              </a:rPr>
              <a:t>] = f(t) à l’instant de date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4" end="4"/>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 calcmode="lin" valueType="num">
                                      <p:cBhvr>
                                        <p:cTn id="2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5" end="5"/>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p:cTn id="2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7" end="7"/>
                                            </p:tx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 calcmode="lin" valueType="num">
                                      <p:cBhvr>
                                        <p:cTn id="32"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9" end="9"/>
                                            </p:txEl>
                                          </p:spTgt>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p:cTn id="3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2050"/>
                                        </p:tgtEl>
                                        <p:attrNameLst>
                                          <p:attrName>style.visibility</p:attrName>
                                        </p:attrNameLst>
                                      </p:cBhvr>
                                      <p:to>
                                        <p:strVal val="visible"/>
                                      </p:to>
                                    </p:set>
                                    <p:animEffect transition="in" filter="wipe(left)">
                                      <p:cBhvr>
                                        <p:cTn id="48" dur="500"/>
                                        <p:tgtEl>
                                          <p:spTgt spid="205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up)">
                                      <p:cBhvr>
                                        <p:cTn id="69" dur="500"/>
                                        <p:tgtEl>
                                          <p:spTgt spid="10"/>
                                        </p:tgtEl>
                                      </p:cBhvr>
                                    </p:animEffect>
                                  </p:childTnLst>
                                </p:cTn>
                              </p:par>
                            </p:childTnLst>
                          </p:cTn>
                        </p:par>
                        <p:par>
                          <p:cTn id="70" fill="hold">
                            <p:stCondLst>
                              <p:cond delay="2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ppt_x"/>
                                          </p:val>
                                        </p:tav>
                                        <p:tav tm="100000">
                                          <p:val>
                                            <p:strVal val="#ppt_x"/>
                                          </p:val>
                                        </p:tav>
                                      </p:tavLst>
                                    </p:anim>
                                    <p:anim calcmode="lin" valueType="num">
                                      <p:cBhvr additive="base">
                                        <p:cTn id="85" dur="500" fill="hold"/>
                                        <p:tgtEl>
                                          <p:spTgt spid="14"/>
                                        </p:tgtEl>
                                        <p:attrNameLst>
                                          <p:attrName>ppt_y</p:attrName>
                                        </p:attrNameLst>
                                      </p:cBhvr>
                                      <p:tavLst>
                                        <p:tav tm="0">
                                          <p:val>
                                            <p:strVal val="1+#ppt_h/2"/>
                                          </p:val>
                                        </p:tav>
                                        <p:tav tm="100000">
                                          <p:val>
                                            <p:strVal val="#ppt_y"/>
                                          </p:val>
                                        </p:tav>
                                      </p:tavLst>
                                    </p:anim>
                                  </p:childTnLst>
                                </p:cTn>
                              </p:par>
                            </p:childTnLst>
                          </p:cTn>
                        </p:par>
                        <p:par>
                          <p:cTn id="86" fill="hold">
                            <p:stCondLst>
                              <p:cond delay="500"/>
                            </p:stCondLst>
                            <p:childTnLst>
                              <p:par>
                                <p:cTn id="87" presetID="22" presetClass="entr" presetSubtype="8" fill="hold" nodeType="afterEffect">
                                  <p:stCondLst>
                                    <p:cond delay="0"/>
                                  </p:stCondLst>
                                  <p:childTnLst>
                                    <p:set>
                                      <p:cBhvr>
                                        <p:cTn id="88" dur="1" fill="hold">
                                          <p:stCondLst>
                                            <p:cond delay="0"/>
                                          </p:stCondLst>
                                        </p:cTn>
                                        <p:tgtEl>
                                          <p:spTgt spid="2052"/>
                                        </p:tgtEl>
                                        <p:attrNameLst>
                                          <p:attrName>style.visibility</p:attrName>
                                        </p:attrNameLst>
                                      </p:cBhvr>
                                      <p:to>
                                        <p:strVal val="visible"/>
                                      </p:to>
                                    </p:set>
                                    <p:animEffect transition="in" filter="wipe(left)">
                                      <p:cBhvr>
                                        <p:cTn id="89" dur="500"/>
                                        <p:tgtEl>
                                          <p:spTgt spid="205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left)">
                                      <p:cBhvr>
                                        <p:cTn id="94" dur="500"/>
                                        <p:tgtEl>
                                          <p:spTgt spid="17"/>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wipe(left)">
                                      <p:cBhvr>
                                        <p:cTn id="98" dur="500"/>
                                        <p:tgtEl>
                                          <p:spTgt spid="16"/>
                                        </p:tgtEl>
                                      </p:cBhvr>
                                    </p:animEffect>
                                  </p:childTnLst>
                                </p:cTn>
                              </p:par>
                            </p:childTnLst>
                          </p:cTn>
                        </p:par>
                        <p:par>
                          <p:cTn id="99" fill="hold">
                            <p:stCondLst>
                              <p:cond delay="1000"/>
                            </p:stCondLst>
                            <p:childTnLst>
                              <p:par>
                                <p:cTn id="100" presetID="22" presetClass="entr" presetSubtype="8" fill="hold"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left)">
                                      <p:cBhvr>
                                        <p:cTn id="102" dur="500"/>
                                        <p:tgtEl>
                                          <p:spTgt spid="18"/>
                                        </p:tgtEl>
                                      </p:cBhvr>
                                    </p:animEffect>
                                  </p:childTnLst>
                                </p:cTn>
                              </p:par>
                            </p:childTnLst>
                          </p:cTn>
                        </p:par>
                        <p:par>
                          <p:cTn id="103" fill="hold">
                            <p:stCondLst>
                              <p:cond delay="1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2000"/>
                            </p:stCondLst>
                            <p:childTnLst>
                              <p:par>
                                <p:cTn id="108" presetID="22" presetClass="entr" presetSubtype="1" fill="hold"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up)">
                                      <p:cBhvr>
                                        <p:cTn id="110" dur="500"/>
                                        <p:tgtEl>
                                          <p:spTgt spid="20"/>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left)">
                                      <p:cBhvr>
                                        <p:cTn id="114" dur="5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ppt_x"/>
                                          </p:val>
                                        </p:tav>
                                        <p:tav tm="100000">
                                          <p:val>
                                            <p:strVal val="#ppt_x"/>
                                          </p:val>
                                        </p:tav>
                                      </p:tavLst>
                                    </p:anim>
                                    <p:anim calcmode="lin" valueType="num">
                                      <p:cBhvr additive="base">
                                        <p:cTn id="1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P spid="11" grpId="0"/>
      <p:bldP spid="12" grpId="0"/>
      <p:bldP spid="14" grpId="0" animBg="1"/>
      <p:bldP spid="16" grpId="0"/>
      <p:bldP spid="19"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27384"/>
            <a:ext cx="5692584"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c/ </a:t>
            </a:r>
            <a:r>
              <a:rPr lang="fr-FR" sz="2000" b="1" u="sng" dirty="0">
                <a:latin typeface="Bookman Old Style" pitchFamily="18" charset="0"/>
                <a:ea typeface="Calibri" pitchFamily="34" charset="0"/>
                <a:cs typeface="Times New Roman" pitchFamily="18" charset="0"/>
              </a:rPr>
              <a:t>Méthode des temps de demi-réaction :</a:t>
            </a:r>
            <a:endParaRPr lang="fr-FR" sz="2000" dirty="0">
              <a:latin typeface="Bookman Old Style" pitchFamily="18" charset="0"/>
              <a:ea typeface="Calibri" pitchFamily="34" charset="0"/>
              <a:cs typeface="Times New Roman" pitchFamily="18" charset="0"/>
            </a:endParaRPr>
          </a:p>
        </p:txBody>
      </p:sp>
      <p:sp>
        <p:nvSpPr>
          <p:cNvPr id="3" name="Rectangle 1"/>
          <p:cNvSpPr>
            <a:spLocks noChangeArrowheads="1"/>
          </p:cNvSpPr>
          <p:nvPr/>
        </p:nvSpPr>
        <p:spPr bwMode="auto">
          <a:xfrm>
            <a:off x="107950" y="392540"/>
            <a:ext cx="8928100" cy="720725"/>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a:t>
            </a:r>
            <a:r>
              <a:rPr lang="fr-FR" sz="2000" dirty="0"/>
              <a:t> </a:t>
            </a:r>
            <a:r>
              <a:rPr lang="fr-FR" sz="2000" b="1" i="1" u="sng" dirty="0">
                <a:latin typeface="Times New Roman" pitchFamily="18" charset="0"/>
                <a:cs typeface="Times New Roman" pitchFamily="18" charset="0"/>
              </a:rPr>
              <a:t>Définition</a:t>
            </a:r>
            <a:r>
              <a:rPr lang="fr-FR" sz="2000" dirty="0"/>
              <a:t> : </a:t>
            </a:r>
            <a:r>
              <a:rPr lang="fr-FR" sz="2000" dirty="0">
                <a:solidFill>
                  <a:srgbClr val="002060"/>
                </a:solidFill>
                <a:latin typeface="Arial" pitchFamily="34" charset="0"/>
                <a:cs typeface="Arial" pitchFamily="34" charset="0"/>
              </a:rPr>
              <a:t>Temps nécessaire au système physico-chimique pour </a:t>
            </a:r>
            <a:r>
              <a:rPr lang="fr-FR" sz="2000" b="1" dirty="0">
                <a:solidFill>
                  <a:srgbClr val="FF0000"/>
                </a:solidFill>
                <a:latin typeface="Arial" pitchFamily="34" charset="0"/>
                <a:cs typeface="Arial" pitchFamily="34" charset="0"/>
              </a:rPr>
              <a:t>atteindre la moitié de son avancement final </a:t>
            </a:r>
            <a:r>
              <a:rPr lang="fr-FR" sz="2000" dirty="0">
                <a:solidFill>
                  <a:srgbClr val="002060"/>
                </a:solidFill>
                <a:latin typeface="Arial" pitchFamily="34" charset="0"/>
                <a:cs typeface="Arial" pitchFamily="34" charset="0"/>
              </a:rPr>
              <a:t>(à </a:t>
            </a:r>
            <a:r>
              <a:rPr lang="fr-FR" sz="2000" b="1" dirty="0">
                <a:solidFill>
                  <a:srgbClr val="002060"/>
                </a:solidFill>
                <a:latin typeface="Arial" pitchFamily="34" charset="0"/>
                <a:cs typeface="Arial" pitchFamily="34" charset="0"/>
              </a:rPr>
              <a:t>t</a:t>
            </a:r>
            <a:r>
              <a:rPr lang="fr-FR" sz="2000" b="1" baseline="-25000" dirty="0">
                <a:solidFill>
                  <a:srgbClr val="002060"/>
                </a:solidFill>
                <a:latin typeface="Arial" pitchFamily="34" charset="0"/>
                <a:cs typeface="Arial" pitchFamily="34" charset="0"/>
              </a:rPr>
              <a:t>1/2</a:t>
            </a:r>
            <a:r>
              <a:rPr lang="fr-FR" sz="2000" dirty="0">
                <a:solidFill>
                  <a:srgbClr val="002060"/>
                </a:solidFill>
                <a:latin typeface="Arial" pitchFamily="34" charset="0"/>
                <a:cs typeface="Arial" pitchFamily="34" charset="0"/>
              </a:rPr>
              <a:t>, </a:t>
            </a:r>
            <a:r>
              <a:rPr lang="fr-FR" sz="2000" b="1" dirty="0">
                <a:solidFill>
                  <a:srgbClr val="FF0000"/>
                </a:solidFill>
                <a:latin typeface="Symbol" pitchFamily="18" charset="2"/>
                <a:cs typeface="Arial" pitchFamily="34" charset="0"/>
              </a:rPr>
              <a:t>x</a:t>
            </a:r>
            <a:r>
              <a:rPr lang="fr-FR" sz="2000" b="1" dirty="0">
                <a:solidFill>
                  <a:srgbClr val="FF0000"/>
                </a:solidFill>
                <a:latin typeface="Arial" pitchFamily="34" charset="0"/>
                <a:cs typeface="Arial" pitchFamily="34" charset="0"/>
              </a:rPr>
              <a:t> = </a:t>
            </a:r>
            <a:r>
              <a:rPr lang="fr-FR" sz="2000" b="1" dirty="0" err="1">
                <a:solidFill>
                  <a:srgbClr val="FF0000"/>
                </a:solidFill>
                <a:latin typeface="Symbol" pitchFamily="18" charset="2"/>
                <a:cs typeface="Arial" pitchFamily="34" charset="0"/>
              </a:rPr>
              <a:t>x</a:t>
            </a:r>
            <a:r>
              <a:rPr lang="fr-FR" sz="2000" b="1" baseline="-25000" dirty="0" err="1">
                <a:solidFill>
                  <a:srgbClr val="FF0000"/>
                </a:solidFill>
                <a:latin typeface="Arial" pitchFamily="34" charset="0"/>
                <a:cs typeface="Arial" pitchFamily="34" charset="0"/>
              </a:rPr>
              <a:t>F</a:t>
            </a:r>
            <a:r>
              <a:rPr lang="fr-FR" sz="2000" b="1" dirty="0">
                <a:solidFill>
                  <a:srgbClr val="FF0000"/>
                </a:solidFill>
                <a:latin typeface="Arial" pitchFamily="34" charset="0"/>
                <a:cs typeface="Arial" pitchFamily="34" charset="0"/>
              </a:rPr>
              <a:t> / 2</a:t>
            </a:r>
            <a:r>
              <a:rPr lang="fr-FR" sz="2000" dirty="0">
                <a:solidFill>
                  <a:srgbClr val="002060"/>
                </a:solidFill>
                <a:latin typeface="Arial" pitchFamily="34" charset="0"/>
                <a:cs typeface="Arial" pitchFamily="34" charset="0"/>
              </a:rPr>
              <a:t>).</a:t>
            </a:r>
          </a:p>
        </p:txBody>
      </p:sp>
      <p:sp>
        <p:nvSpPr>
          <p:cNvPr id="4" name="Rectangle 2"/>
          <p:cNvSpPr>
            <a:spLocks noChangeArrowheads="1"/>
          </p:cNvSpPr>
          <p:nvPr/>
        </p:nvSpPr>
        <p:spPr bwMode="auto">
          <a:xfrm>
            <a:off x="0" y="1196752"/>
            <a:ext cx="9144000" cy="1015663"/>
          </a:xfrm>
          <a:prstGeom prst="rect">
            <a:avLst/>
          </a:prstGeom>
          <a:noFill/>
          <a:ln w="9525">
            <a:noFill/>
            <a:miter lim="800000"/>
            <a:headEnd/>
            <a:tailEnd/>
          </a:ln>
        </p:spPr>
        <p:txBody>
          <a:bodyPr anchor="ctr">
            <a:spAutoFit/>
          </a:bodyPr>
          <a:lstStyle/>
          <a:p>
            <a:pPr algn="just"/>
            <a:r>
              <a:rPr lang="fr-FR" sz="2000" b="1" dirty="0">
                <a:latin typeface="Times New Roman" pitchFamily="18" charset="0"/>
                <a:cs typeface="Times New Roman" pitchFamily="18" charset="0"/>
                <a:sym typeface="Wingdings"/>
              </a:rPr>
              <a:t></a:t>
            </a:r>
            <a:r>
              <a:rPr lang="fr-FR" sz="2000" b="1" dirty="0">
                <a:latin typeface="Times New Roman" pitchFamily="18" charset="0"/>
                <a:cs typeface="Times New Roman" pitchFamily="18" charset="0"/>
              </a:rPr>
              <a:t> </a:t>
            </a:r>
            <a:r>
              <a:rPr lang="fr-FR" sz="2000" b="1" i="1" u="wavy" dirty="0">
                <a:latin typeface="Times New Roman" pitchFamily="18" charset="0"/>
                <a:cs typeface="Times New Roman" pitchFamily="18" charset="0"/>
              </a:rPr>
              <a:t>Application 9</a:t>
            </a:r>
            <a:r>
              <a:rPr lang="fr-FR" sz="2000" i="1" dirty="0">
                <a:latin typeface="Times New Roman" pitchFamily="18" charset="0"/>
                <a:cs typeface="Times New Roman" pitchFamily="18" charset="0"/>
              </a:rPr>
              <a:t> : Déterminer le temps de demi-réaction pour les deux situations ci-dessous représentant l’évolution de la concentration du réactif </a:t>
            </a:r>
            <a:r>
              <a:rPr lang="fr-FR" sz="2000" dirty="0">
                <a:latin typeface="Times New Roman" pitchFamily="18" charset="0"/>
                <a:cs typeface="Times New Roman" pitchFamily="18" charset="0"/>
              </a:rPr>
              <a:t>A</a:t>
            </a:r>
            <a:r>
              <a:rPr lang="fr-FR" sz="2000" i="1" dirty="0">
                <a:latin typeface="Times New Roman" pitchFamily="18" charset="0"/>
                <a:cs typeface="Times New Roman" pitchFamily="18" charset="0"/>
              </a:rPr>
              <a:t> au cours du temps pour une réaction du type </a:t>
            </a:r>
            <a:r>
              <a:rPr lang="fr-FR" sz="2000" b="1" dirty="0"/>
              <a:t>a A </a:t>
            </a:r>
            <a:r>
              <a:rPr lang="fr-FR" sz="2000" b="1" dirty="0">
                <a:sym typeface="Wingdings"/>
              </a:rPr>
              <a:t></a:t>
            </a:r>
            <a:r>
              <a:rPr lang="fr-FR" sz="2000" b="1" dirty="0"/>
              <a:t> produit(s)</a:t>
            </a:r>
            <a:r>
              <a:rPr lang="fr-FR" sz="2000" i="1" dirty="0"/>
              <a:t>.</a:t>
            </a:r>
            <a:endParaRPr lang="fr-FR" sz="2000" dirty="0">
              <a:latin typeface="Times New Roman" pitchFamily="18" charset="0"/>
              <a:cs typeface="Times New Roman" pitchFamily="18" charset="0"/>
            </a:endParaRPr>
          </a:p>
        </p:txBody>
      </p:sp>
      <p:pic>
        <p:nvPicPr>
          <p:cNvPr id="68610" name="Picture 2"/>
          <p:cNvPicPr>
            <a:picLocks noChangeAspect="1" noChangeArrowheads="1"/>
          </p:cNvPicPr>
          <p:nvPr/>
        </p:nvPicPr>
        <p:blipFill>
          <a:blip r:embed="rId2" cstate="print"/>
          <a:srcRect l="4013" t="25720" r="33145" b="10441"/>
          <a:stretch>
            <a:fillRect/>
          </a:stretch>
        </p:blipFill>
        <p:spPr bwMode="auto">
          <a:xfrm>
            <a:off x="2195736" y="2276872"/>
            <a:ext cx="5796644" cy="3312368"/>
          </a:xfrm>
          <a:prstGeom prst="rect">
            <a:avLst/>
          </a:prstGeom>
          <a:noFill/>
          <a:ln w="9525">
            <a:noFill/>
            <a:miter lim="800000"/>
            <a:headEnd/>
            <a:tailEnd/>
          </a:ln>
        </p:spPr>
      </p:pic>
      <p:sp>
        <p:nvSpPr>
          <p:cNvPr id="7" name="Rectangle 6"/>
          <p:cNvSpPr/>
          <p:nvPr/>
        </p:nvSpPr>
        <p:spPr>
          <a:xfrm>
            <a:off x="1475656" y="6033482"/>
            <a:ext cx="7957294" cy="707886"/>
          </a:xfrm>
          <a:prstGeom prst="rect">
            <a:avLst/>
          </a:prstGeom>
        </p:spPr>
        <p:txBody>
          <a:bodyPr wrap="square">
            <a:spAutoFit/>
          </a:bodyPr>
          <a:lstStyle/>
          <a:p>
            <a:r>
              <a:rPr lang="fr-FR" sz="2000" dirty="0">
                <a:solidFill>
                  <a:srgbClr val="002060"/>
                </a:solidFill>
                <a:latin typeface="Arial" pitchFamily="34" charset="0"/>
                <a:cs typeface="Arial" pitchFamily="34" charset="0"/>
              </a:rPr>
              <a:t>Dans l’état final, </a:t>
            </a:r>
            <a:r>
              <a:rPr lang="fr-FR" sz="2000" b="1" dirty="0" err="1">
                <a:solidFill>
                  <a:srgbClr val="002060"/>
                </a:solidFill>
                <a:latin typeface="Arial" pitchFamily="34" charset="0"/>
                <a:cs typeface="Arial" pitchFamily="34" charset="0"/>
              </a:rPr>
              <a:t>n</a:t>
            </a:r>
            <a:r>
              <a:rPr lang="fr-FR" sz="2000" b="1" baseline="-25000" dirty="0" err="1">
                <a:solidFill>
                  <a:srgbClr val="002060"/>
                </a:solidFill>
                <a:latin typeface="Arial" pitchFamily="34" charset="0"/>
                <a:cs typeface="Arial" pitchFamily="34" charset="0"/>
              </a:rPr>
              <a:t>A,F</a:t>
            </a:r>
            <a:r>
              <a:rPr lang="fr-FR" sz="2000" b="1" dirty="0">
                <a:solidFill>
                  <a:srgbClr val="002060"/>
                </a:solidFill>
                <a:latin typeface="Arial" pitchFamily="34" charset="0"/>
                <a:cs typeface="Arial" pitchFamily="34" charset="0"/>
              </a:rPr>
              <a:t> = 0 </a:t>
            </a:r>
            <a:r>
              <a:rPr lang="fr-FR" sz="2000" dirty="0">
                <a:solidFill>
                  <a:srgbClr val="002060"/>
                </a:solidFill>
                <a:latin typeface="Arial" pitchFamily="34" charset="0"/>
                <a:cs typeface="Arial" pitchFamily="34" charset="0"/>
                <a:sym typeface="Wingdings" pitchFamily="2" charset="2"/>
              </a:rPr>
              <a:t> réaction totale.</a:t>
            </a:r>
          </a:p>
          <a:p>
            <a:r>
              <a:rPr lang="fr-FR" sz="2000" dirty="0">
                <a:solidFill>
                  <a:srgbClr val="002060"/>
                </a:solidFill>
                <a:latin typeface="Arial" pitchFamily="34" charset="0"/>
                <a:cs typeface="Arial" pitchFamily="34" charset="0"/>
                <a:sym typeface="Wingdings" pitchFamily="2" charset="2"/>
              </a:rPr>
              <a:t>A </a:t>
            </a:r>
            <a:r>
              <a:rPr lang="fr-FR" sz="2000" b="1" dirty="0">
                <a:solidFill>
                  <a:srgbClr val="002060"/>
                </a:solidFill>
                <a:latin typeface="Arial" pitchFamily="34" charset="0"/>
                <a:cs typeface="Arial" pitchFamily="34" charset="0"/>
                <a:sym typeface="Wingdings" pitchFamily="2" charset="2"/>
              </a:rPr>
              <a:t>t</a:t>
            </a:r>
            <a:r>
              <a:rPr lang="fr-FR" sz="2000" b="1" baseline="-25000" dirty="0">
                <a:solidFill>
                  <a:srgbClr val="002060"/>
                </a:solidFill>
                <a:latin typeface="Arial" pitchFamily="34" charset="0"/>
                <a:cs typeface="Arial" pitchFamily="34" charset="0"/>
                <a:sym typeface="Wingdings" pitchFamily="2" charset="2"/>
              </a:rPr>
              <a:t>1/2</a:t>
            </a:r>
            <a:r>
              <a:rPr lang="fr-FR" sz="2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dirty="0">
                <a:solidFill>
                  <a:srgbClr val="002060"/>
                </a:solidFill>
                <a:latin typeface="Arial" pitchFamily="34" charset="0"/>
                <a:cs typeface="Arial" pitchFamily="34" charset="0"/>
                <a:sym typeface="Wingdings" pitchFamily="2" charset="2"/>
              </a:rPr>
              <a:t> =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baseline="-25000" dirty="0">
                <a:solidFill>
                  <a:srgbClr val="002060"/>
                </a:solidFill>
                <a:latin typeface="Arial" pitchFamily="34" charset="0"/>
                <a:cs typeface="Arial" pitchFamily="34" charset="0"/>
                <a:sym typeface="Wingdings" pitchFamily="2" charset="2"/>
              </a:rPr>
              <a:t>,0</a:t>
            </a:r>
            <a:r>
              <a:rPr lang="fr-FR" sz="2000" b="1" dirty="0">
                <a:solidFill>
                  <a:srgbClr val="002060"/>
                </a:solidFill>
                <a:latin typeface="Arial" pitchFamily="34" charset="0"/>
                <a:cs typeface="Arial" pitchFamily="34" charset="0"/>
                <a:sym typeface="Wingdings" pitchFamily="2" charset="2"/>
              </a:rPr>
              <a:t> / 2 </a:t>
            </a:r>
            <a:r>
              <a:rPr lang="fr-FR" sz="2000" dirty="0">
                <a:solidFill>
                  <a:srgbClr val="002060"/>
                </a:solidFill>
                <a:latin typeface="Arial" pitchFamily="34" charset="0"/>
                <a:cs typeface="Arial" pitchFamily="34" charset="0"/>
                <a:sym typeface="Wingdings" pitchFamily="2" charset="2"/>
              </a:rPr>
              <a:t>avec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baseline="-25000" dirty="0">
                <a:solidFill>
                  <a:srgbClr val="002060"/>
                </a:solidFill>
                <a:latin typeface="Arial" pitchFamily="34" charset="0"/>
                <a:cs typeface="Arial" pitchFamily="34" charset="0"/>
                <a:sym typeface="Wingdings" pitchFamily="2" charset="2"/>
              </a:rPr>
              <a:t>,0</a:t>
            </a:r>
            <a:r>
              <a:rPr lang="fr-FR" sz="2000" b="1" dirty="0">
                <a:solidFill>
                  <a:srgbClr val="002060"/>
                </a:solidFill>
                <a:latin typeface="Arial" pitchFamily="34" charset="0"/>
                <a:cs typeface="Arial" pitchFamily="34" charset="0"/>
                <a:sym typeface="Wingdings" pitchFamily="2" charset="2"/>
              </a:rPr>
              <a:t> = 0,6 </a:t>
            </a:r>
            <a:r>
              <a:rPr lang="fr-FR" sz="2000" b="1" dirty="0" err="1">
                <a:solidFill>
                  <a:srgbClr val="002060"/>
                </a:solidFill>
                <a:latin typeface="Arial" pitchFamily="34" charset="0"/>
                <a:cs typeface="Arial" pitchFamily="34" charset="0"/>
                <a:sym typeface="Wingdings" pitchFamily="2" charset="2"/>
              </a:rPr>
              <a:t>mmol</a:t>
            </a:r>
            <a:endParaRPr lang="fr-FR" b="1" dirty="0"/>
          </a:p>
        </p:txBody>
      </p:sp>
      <p:sp>
        <p:nvSpPr>
          <p:cNvPr id="8" name="Rectangle 7"/>
          <p:cNvSpPr/>
          <p:nvPr/>
        </p:nvSpPr>
        <p:spPr>
          <a:xfrm>
            <a:off x="971600" y="2636912"/>
            <a:ext cx="691215" cy="461665"/>
          </a:xfrm>
          <a:prstGeom prst="rect">
            <a:avLst/>
          </a:prstGeom>
          <a:solidFill>
            <a:srgbClr val="FFFF00"/>
          </a:solidFill>
        </p:spPr>
        <p:txBody>
          <a:bodyPr wrap="none">
            <a:spAutoFit/>
          </a:bodyPr>
          <a:lstStyle/>
          <a:p>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a:t>
            </a:r>
            <a:r>
              <a:rPr lang="fr-FR" sz="2400" b="1" baseline="-25000" dirty="0">
                <a:solidFill>
                  <a:srgbClr val="008000"/>
                </a:solidFill>
                <a:latin typeface="Arial" pitchFamily="34" charset="0"/>
                <a:cs typeface="Arial" pitchFamily="34" charset="0"/>
              </a:rPr>
              <a:t>,0</a:t>
            </a:r>
            <a:endParaRPr lang="fr-FR" sz="2000" b="1" u="sng" baseline="-25000" dirty="0">
              <a:solidFill>
                <a:srgbClr val="008000"/>
              </a:solidFill>
            </a:endParaRPr>
          </a:p>
        </p:txBody>
      </p:sp>
      <p:cxnSp>
        <p:nvCxnSpPr>
          <p:cNvPr id="9" name="Connecteur droit avec flèche 8"/>
          <p:cNvCxnSpPr/>
          <p:nvPr/>
        </p:nvCxnSpPr>
        <p:spPr>
          <a:xfrm flipH="1">
            <a:off x="1763688" y="2896478"/>
            <a:ext cx="792088" cy="14808"/>
          </a:xfrm>
          <a:prstGeom prst="straightConnector1">
            <a:avLst/>
          </a:prstGeom>
          <a:ln w="571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83568" y="3789040"/>
            <a:ext cx="1090363" cy="461665"/>
          </a:xfrm>
          <a:prstGeom prst="rect">
            <a:avLst/>
          </a:prstGeom>
          <a:solidFill>
            <a:srgbClr val="FFFF00"/>
          </a:solidFill>
        </p:spPr>
        <p:txBody>
          <a:bodyPr wrap="none">
            <a:spAutoFit/>
          </a:bodyPr>
          <a:lstStyle/>
          <a:p>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a:t>
            </a:r>
            <a:r>
              <a:rPr lang="fr-FR" sz="2400" b="1" baseline="-25000" dirty="0">
                <a:solidFill>
                  <a:srgbClr val="008000"/>
                </a:solidFill>
                <a:latin typeface="Arial" pitchFamily="34" charset="0"/>
                <a:cs typeface="Arial" pitchFamily="34" charset="0"/>
              </a:rPr>
              <a:t>,0 </a:t>
            </a:r>
            <a:r>
              <a:rPr lang="fr-FR" sz="2400" b="1" dirty="0">
                <a:solidFill>
                  <a:srgbClr val="008000"/>
                </a:solidFill>
                <a:latin typeface="Arial" pitchFamily="34" charset="0"/>
                <a:cs typeface="Arial" pitchFamily="34" charset="0"/>
              </a:rPr>
              <a:t>/ 2</a:t>
            </a:r>
            <a:endParaRPr lang="fr-FR" sz="2000" b="1" u="sng" dirty="0">
              <a:solidFill>
                <a:srgbClr val="008000"/>
              </a:solidFill>
            </a:endParaRPr>
          </a:p>
        </p:txBody>
      </p:sp>
      <p:cxnSp>
        <p:nvCxnSpPr>
          <p:cNvPr id="11" name="Connecteur droit avec flèche 10"/>
          <p:cNvCxnSpPr/>
          <p:nvPr/>
        </p:nvCxnSpPr>
        <p:spPr>
          <a:xfrm>
            <a:off x="3088298" y="4149080"/>
            <a:ext cx="0" cy="122413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1907704" y="4120052"/>
            <a:ext cx="1224136" cy="461076"/>
            <a:chOff x="4188810" y="4388254"/>
            <a:chExt cx="936104" cy="0"/>
          </a:xfrm>
        </p:grpSpPr>
        <p:cxnSp>
          <p:nvCxnSpPr>
            <p:cNvPr id="13" name="Connecteur droit avec flèche 12"/>
            <p:cNvCxnSpPr/>
            <p:nvPr/>
          </p:nvCxnSpPr>
          <p:spPr>
            <a:xfrm>
              <a:off x="4188810" y="4388254"/>
              <a:ext cx="936104" cy="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355976" y="4388254"/>
              <a:ext cx="504056"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2843808" y="5445224"/>
            <a:ext cx="2459328" cy="523220"/>
          </a:xfrm>
          <a:prstGeom prst="rect">
            <a:avLst/>
          </a:prstGeom>
          <a:solidFill>
            <a:srgbClr val="FFFF00"/>
          </a:solidFill>
        </p:spPr>
        <p:txBody>
          <a:bodyPr wrap="none">
            <a:spAutoFit/>
          </a:bodyPr>
          <a:lstStyle/>
          <a:p>
            <a:r>
              <a:rPr lang="fr-FR" sz="2800" b="1" dirty="0">
                <a:solidFill>
                  <a:srgbClr val="FF0000"/>
                </a:solidFill>
                <a:latin typeface="Arial" pitchFamily="34" charset="0"/>
                <a:cs typeface="Arial" pitchFamily="34" charset="0"/>
              </a:rPr>
              <a:t>t</a:t>
            </a:r>
            <a:r>
              <a:rPr lang="fr-FR" sz="2800" b="1" baseline="-25000" dirty="0">
                <a:solidFill>
                  <a:srgbClr val="FF0000"/>
                </a:solidFill>
                <a:latin typeface="Symbol" pitchFamily="18" charset="2"/>
                <a:cs typeface="Arial" pitchFamily="34" charset="0"/>
              </a:rPr>
              <a:t>1/2 </a:t>
            </a:r>
            <a:r>
              <a:rPr lang="fr-FR" sz="2400" b="1" dirty="0">
                <a:solidFill>
                  <a:srgbClr val="FF0000"/>
                </a:solidFill>
                <a:latin typeface="Arial" pitchFamily="34" charset="0"/>
                <a:cs typeface="Arial" pitchFamily="34" charset="0"/>
              </a:rPr>
              <a:t>= 2,5 heures</a:t>
            </a:r>
            <a:endParaRPr lang="fr-FR" sz="2000" b="1" u="sng" dirty="0">
              <a:solidFill>
                <a:srgbClr val="FF0000"/>
              </a:solidFill>
              <a:latin typeface="Arial" pitchFamily="34" charset="0"/>
              <a:cs typeface="Arial" pitchFamily="34" charset="0"/>
            </a:endParaRPr>
          </a:p>
        </p:txBody>
      </p:sp>
      <p:sp>
        <p:nvSpPr>
          <p:cNvPr id="19" name="Rectangle 18"/>
          <p:cNvSpPr/>
          <p:nvPr/>
        </p:nvSpPr>
        <p:spPr>
          <a:xfrm>
            <a:off x="971600" y="5056156"/>
            <a:ext cx="702436" cy="461665"/>
          </a:xfrm>
          <a:prstGeom prst="rect">
            <a:avLst/>
          </a:prstGeom>
          <a:solidFill>
            <a:srgbClr val="FFFF00"/>
          </a:solidFill>
        </p:spPr>
        <p:txBody>
          <a:bodyPr wrap="none">
            <a:spAutoFit/>
          </a:bodyPr>
          <a:lstStyle/>
          <a:p>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A,F</a:t>
            </a:r>
            <a:endParaRPr lang="fr-FR" sz="2000" b="1" u="sng" baseline="-25000" dirty="0">
              <a:solidFill>
                <a:srgbClr val="008000"/>
              </a:solidFill>
            </a:endParaRPr>
          </a:p>
        </p:txBody>
      </p:sp>
      <p:cxnSp>
        <p:nvCxnSpPr>
          <p:cNvPr id="20" name="Connecteur droit avec flèche 19"/>
          <p:cNvCxnSpPr/>
          <p:nvPr/>
        </p:nvCxnSpPr>
        <p:spPr>
          <a:xfrm flipH="1">
            <a:off x="1763688" y="5315722"/>
            <a:ext cx="792088" cy="14808"/>
          </a:xfrm>
          <a:prstGeom prst="straightConnector1">
            <a:avLst/>
          </a:prstGeom>
          <a:ln w="5715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additive="base">
                                        <p:cTn id="7" dur="500" fill="hold"/>
                                        <p:tgtEl>
                                          <p:spTgt spid="68610"/>
                                        </p:tgtEl>
                                        <p:attrNameLst>
                                          <p:attrName>ppt_x</p:attrName>
                                        </p:attrNameLst>
                                      </p:cBhvr>
                                      <p:tavLst>
                                        <p:tav tm="0">
                                          <p:val>
                                            <p:strVal val="#ppt_x"/>
                                          </p:val>
                                        </p:tav>
                                        <p:tav tm="100000">
                                          <p:val>
                                            <p:strVal val="#ppt_x"/>
                                          </p:val>
                                        </p:tav>
                                      </p:tavLst>
                                    </p:anim>
                                    <p:anim calcmode="lin" valueType="num">
                                      <p:cBhvr additive="base">
                                        <p:cTn id="8" dur="500" fill="hold"/>
                                        <p:tgtEl>
                                          <p:spTgt spid="68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left)">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2000"/>
                                        <p:tgtEl>
                                          <p:spTgt spid="12"/>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2000"/>
                                        <p:tgtEl>
                                          <p:spTgt spid="11"/>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l="29055" t="24880" r="8576" b="10441"/>
          <a:stretch>
            <a:fillRect/>
          </a:stretch>
        </p:blipFill>
        <p:spPr bwMode="auto">
          <a:xfrm>
            <a:off x="2710079" y="74627"/>
            <a:ext cx="5750353" cy="3354373"/>
          </a:xfrm>
          <a:prstGeom prst="rect">
            <a:avLst/>
          </a:prstGeom>
          <a:noFill/>
          <a:ln w="9525">
            <a:noFill/>
            <a:miter lim="800000"/>
            <a:headEnd/>
            <a:tailEnd/>
          </a:ln>
        </p:spPr>
      </p:pic>
      <p:sp>
        <p:nvSpPr>
          <p:cNvPr id="3" name="Rectangle 2"/>
          <p:cNvSpPr/>
          <p:nvPr/>
        </p:nvSpPr>
        <p:spPr>
          <a:xfrm>
            <a:off x="1475656" y="3873242"/>
            <a:ext cx="7957294" cy="707886"/>
          </a:xfrm>
          <a:prstGeom prst="rect">
            <a:avLst/>
          </a:prstGeom>
        </p:spPr>
        <p:txBody>
          <a:bodyPr wrap="square">
            <a:spAutoFit/>
          </a:bodyPr>
          <a:lstStyle/>
          <a:p>
            <a:r>
              <a:rPr lang="fr-FR" sz="2000" dirty="0">
                <a:solidFill>
                  <a:srgbClr val="002060"/>
                </a:solidFill>
                <a:latin typeface="Arial" pitchFamily="34" charset="0"/>
                <a:cs typeface="Arial" pitchFamily="34" charset="0"/>
              </a:rPr>
              <a:t>Dans l’état final, </a:t>
            </a:r>
            <a:r>
              <a:rPr lang="fr-FR" sz="2000" b="1" dirty="0" err="1">
                <a:solidFill>
                  <a:srgbClr val="002060"/>
                </a:solidFill>
                <a:latin typeface="Arial" pitchFamily="34" charset="0"/>
                <a:cs typeface="Arial" pitchFamily="34" charset="0"/>
              </a:rPr>
              <a:t>n</a:t>
            </a:r>
            <a:r>
              <a:rPr lang="fr-FR" sz="2000" b="1" baseline="-25000" dirty="0" err="1">
                <a:solidFill>
                  <a:srgbClr val="002060"/>
                </a:solidFill>
                <a:latin typeface="Arial" pitchFamily="34" charset="0"/>
                <a:cs typeface="Arial" pitchFamily="34" charset="0"/>
              </a:rPr>
              <a:t>A,F</a:t>
            </a:r>
            <a:r>
              <a:rPr lang="fr-FR" sz="2000" b="1" dirty="0">
                <a:solidFill>
                  <a:srgbClr val="002060"/>
                </a:solidFill>
                <a:latin typeface="Arial" pitchFamily="34" charset="0"/>
                <a:cs typeface="Arial" pitchFamily="34" charset="0"/>
              </a:rPr>
              <a:t> = 0,2 </a:t>
            </a:r>
            <a:r>
              <a:rPr lang="fr-FR" sz="2000" b="1" dirty="0" err="1">
                <a:solidFill>
                  <a:srgbClr val="002060"/>
                </a:solidFill>
                <a:latin typeface="Arial" pitchFamily="34" charset="0"/>
                <a:cs typeface="Arial" pitchFamily="34" charset="0"/>
              </a:rPr>
              <a:t>mmol</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sym typeface="Wingdings" pitchFamily="2" charset="2"/>
              </a:rPr>
              <a:t> réaction limitée.</a:t>
            </a:r>
          </a:p>
          <a:p>
            <a:r>
              <a:rPr lang="fr-FR" sz="2000" dirty="0">
                <a:solidFill>
                  <a:srgbClr val="002060"/>
                </a:solidFill>
                <a:latin typeface="Arial" pitchFamily="34" charset="0"/>
                <a:cs typeface="Arial" pitchFamily="34" charset="0"/>
                <a:sym typeface="Wingdings" pitchFamily="2" charset="2"/>
              </a:rPr>
              <a:t>A </a:t>
            </a:r>
            <a:r>
              <a:rPr lang="fr-FR" sz="2000" b="1" dirty="0">
                <a:solidFill>
                  <a:srgbClr val="002060"/>
                </a:solidFill>
                <a:latin typeface="Arial" pitchFamily="34" charset="0"/>
                <a:cs typeface="Arial" pitchFamily="34" charset="0"/>
                <a:sym typeface="Wingdings" pitchFamily="2" charset="2"/>
              </a:rPr>
              <a:t>t</a:t>
            </a:r>
            <a:r>
              <a:rPr lang="fr-FR" sz="2000" b="1" baseline="-25000" dirty="0">
                <a:solidFill>
                  <a:srgbClr val="002060"/>
                </a:solidFill>
                <a:latin typeface="Arial" pitchFamily="34" charset="0"/>
                <a:cs typeface="Arial" pitchFamily="34" charset="0"/>
                <a:sym typeface="Wingdings" pitchFamily="2" charset="2"/>
              </a:rPr>
              <a:t>1/2</a:t>
            </a:r>
            <a:r>
              <a:rPr lang="fr-FR" sz="2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dirty="0">
                <a:solidFill>
                  <a:srgbClr val="002060"/>
                </a:solidFill>
                <a:latin typeface="Arial" pitchFamily="34" charset="0"/>
                <a:cs typeface="Arial" pitchFamily="34" charset="0"/>
                <a:sym typeface="Wingdings" pitchFamily="2" charset="2"/>
              </a:rPr>
              <a:t> =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baseline="-25000" dirty="0">
                <a:solidFill>
                  <a:srgbClr val="002060"/>
                </a:solidFill>
                <a:latin typeface="Arial" pitchFamily="34" charset="0"/>
                <a:cs typeface="Arial" pitchFamily="34" charset="0"/>
                <a:sym typeface="Wingdings" pitchFamily="2" charset="2"/>
              </a:rPr>
              <a:t>,0</a:t>
            </a:r>
            <a:r>
              <a:rPr lang="fr-FR" sz="2000" b="1" dirty="0">
                <a:solidFill>
                  <a:srgbClr val="002060"/>
                </a:solidFill>
                <a:latin typeface="Arial" pitchFamily="34" charset="0"/>
                <a:cs typeface="Arial" pitchFamily="34" charset="0"/>
                <a:sym typeface="Wingdings" pitchFamily="2" charset="2"/>
              </a:rPr>
              <a:t> +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A,F</a:t>
            </a:r>
            <a:r>
              <a:rPr lang="fr-FR" sz="2000" b="1" dirty="0">
                <a:solidFill>
                  <a:srgbClr val="002060"/>
                </a:solidFill>
                <a:latin typeface="Arial" pitchFamily="34" charset="0"/>
                <a:cs typeface="Arial" pitchFamily="34" charset="0"/>
                <a:sym typeface="Wingdings" pitchFamily="2" charset="2"/>
              </a:rPr>
              <a:t>) / 2 </a:t>
            </a:r>
            <a:r>
              <a:rPr lang="fr-FR" sz="2000" dirty="0">
                <a:solidFill>
                  <a:srgbClr val="002060"/>
                </a:solidFill>
                <a:latin typeface="Arial" pitchFamily="34" charset="0"/>
                <a:cs typeface="Arial" pitchFamily="34" charset="0"/>
                <a:sym typeface="Wingdings" pitchFamily="2" charset="2"/>
              </a:rPr>
              <a:t>avec </a:t>
            </a:r>
            <a:r>
              <a:rPr lang="fr-FR" sz="2000" b="1" dirty="0" err="1">
                <a:solidFill>
                  <a:srgbClr val="002060"/>
                </a:solidFill>
                <a:latin typeface="Arial" pitchFamily="34" charset="0"/>
                <a:cs typeface="Arial" pitchFamily="34" charset="0"/>
                <a:sym typeface="Wingdings" pitchFamily="2" charset="2"/>
              </a:rPr>
              <a:t>n</a:t>
            </a:r>
            <a:r>
              <a:rPr lang="fr-FR" sz="2000" b="1" baseline="-25000" dirty="0" err="1">
                <a:solidFill>
                  <a:srgbClr val="002060"/>
                </a:solidFill>
                <a:latin typeface="Arial" pitchFamily="34" charset="0"/>
                <a:cs typeface="Arial" pitchFamily="34" charset="0"/>
                <a:sym typeface="Wingdings" pitchFamily="2" charset="2"/>
              </a:rPr>
              <a:t>A</a:t>
            </a:r>
            <a:r>
              <a:rPr lang="fr-FR" sz="2000" b="1" baseline="-25000" dirty="0">
                <a:solidFill>
                  <a:srgbClr val="002060"/>
                </a:solidFill>
                <a:latin typeface="Arial" pitchFamily="34" charset="0"/>
                <a:cs typeface="Arial" pitchFamily="34" charset="0"/>
                <a:sym typeface="Wingdings" pitchFamily="2" charset="2"/>
              </a:rPr>
              <a:t>,0</a:t>
            </a:r>
            <a:r>
              <a:rPr lang="fr-FR" sz="2000" b="1" dirty="0">
                <a:solidFill>
                  <a:srgbClr val="002060"/>
                </a:solidFill>
                <a:latin typeface="Arial" pitchFamily="34" charset="0"/>
                <a:cs typeface="Arial" pitchFamily="34" charset="0"/>
                <a:sym typeface="Wingdings" pitchFamily="2" charset="2"/>
              </a:rPr>
              <a:t> = 0,6 </a:t>
            </a:r>
            <a:r>
              <a:rPr lang="fr-FR" sz="2000" b="1" dirty="0" err="1">
                <a:solidFill>
                  <a:srgbClr val="002060"/>
                </a:solidFill>
                <a:latin typeface="Arial" pitchFamily="34" charset="0"/>
                <a:cs typeface="Arial" pitchFamily="34" charset="0"/>
                <a:sym typeface="Wingdings" pitchFamily="2" charset="2"/>
              </a:rPr>
              <a:t>mmol</a:t>
            </a:r>
            <a:endParaRPr lang="fr-FR" b="1" dirty="0"/>
          </a:p>
        </p:txBody>
      </p:sp>
      <p:sp>
        <p:nvSpPr>
          <p:cNvPr id="4" name="Rectangle 3"/>
          <p:cNvSpPr/>
          <p:nvPr/>
        </p:nvSpPr>
        <p:spPr>
          <a:xfrm>
            <a:off x="1485943" y="476672"/>
            <a:ext cx="691215" cy="461665"/>
          </a:xfrm>
          <a:prstGeom prst="rect">
            <a:avLst/>
          </a:prstGeom>
          <a:solidFill>
            <a:srgbClr val="FFFF00"/>
          </a:solidFill>
        </p:spPr>
        <p:txBody>
          <a:bodyPr wrap="none">
            <a:spAutoFit/>
          </a:bodyPr>
          <a:lstStyle/>
          <a:p>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a:t>
            </a:r>
            <a:r>
              <a:rPr lang="fr-FR" sz="2400" b="1" baseline="-25000" dirty="0">
                <a:solidFill>
                  <a:srgbClr val="008000"/>
                </a:solidFill>
                <a:latin typeface="Arial" pitchFamily="34" charset="0"/>
                <a:cs typeface="Arial" pitchFamily="34" charset="0"/>
              </a:rPr>
              <a:t>,0</a:t>
            </a:r>
            <a:endParaRPr lang="fr-FR" sz="2000" b="1" u="sng" baseline="-25000" dirty="0">
              <a:solidFill>
                <a:srgbClr val="008000"/>
              </a:solidFill>
            </a:endParaRPr>
          </a:p>
        </p:txBody>
      </p:sp>
      <p:cxnSp>
        <p:nvCxnSpPr>
          <p:cNvPr id="5" name="Connecteur droit avec flèche 4"/>
          <p:cNvCxnSpPr/>
          <p:nvPr/>
        </p:nvCxnSpPr>
        <p:spPr>
          <a:xfrm flipH="1">
            <a:off x="2278031" y="736238"/>
            <a:ext cx="792088" cy="14808"/>
          </a:xfrm>
          <a:prstGeom prst="straightConnector1">
            <a:avLst/>
          </a:prstGeom>
          <a:ln w="571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79512" y="1196752"/>
            <a:ext cx="2247731" cy="461665"/>
          </a:xfrm>
          <a:prstGeom prst="rect">
            <a:avLst/>
          </a:prstGeom>
          <a:solidFill>
            <a:srgbClr val="FFFF00"/>
          </a:solidFill>
        </p:spPr>
        <p:txBody>
          <a:bodyPr wrap="none">
            <a:spAutoFit/>
          </a:bodyPr>
          <a:lstStyle/>
          <a:p>
            <a:r>
              <a:rPr lang="fr-FR" sz="2400" b="1" dirty="0">
                <a:solidFill>
                  <a:srgbClr val="008000"/>
                </a:solidFill>
                <a:latin typeface="Arial" pitchFamily="34" charset="0"/>
                <a:cs typeface="Arial" pitchFamily="34" charset="0"/>
              </a:rPr>
              <a:t>(</a:t>
            </a:r>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a:t>
            </a:r>
            <a:r>
              <a:rPr lang="fr-FR" sz="2400" b="1" baseline="-25000" dirty="0">
                <a:solidFill>
                  <a:srgbClr val="008000"/>
                </a:solidFill>
                <a:latin typeface="Arial" pitchFamily="34" charset="0"/>
                <a:cs typeface="Arial" pitchFamily="34" charset="0"/>
              </a:rPr>
              <a:t>,0</a:t>
            </a:r>
            <a:r>
              <a:rPr lang="fr-FR" sz="2400" b="1" dirty="0">
                <a:solidFill>
                  <a:srgbClr val="008000"/>
                </a:solidFill>
                <a:latin typeface="Arial" pitchFamily="34" charset="0"/>
                <a:cs typeface="Arial" pitchFamily="34" charset="0"/>
              </a:rPr>
              <a:t> + </a:t>
            </a:r>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A,F</a:t>
            </a:r>
            <a:r>
              <a:rPr lang="fr-FR" sz="2400" b="1" dirty="0">
                <a:solidFill>
                  <a:srgbClr val="008000"/>
                </a:solidFill>
                <a:latin typeface="Arial" pitchFamily="34" charset="0"/>
                <a:cs typeface="Arial" pitchFamily="34" charset="0"/>
              </a:rPr>
              <a:t>) / 2</a:t>
            </a:r>
            <a:endParaRPr lang="fr-FR" sz="2000" b="1" u="sng" dirty="0">
              <a:solidFill>
                <a:srgbClr val="008000"/>
              </a:solidFill>
            </a:endParaRPr>
          </a:p>
        </p:txBody>
      </p:sp>
      <p:cxnSp>
        <p:nvCxnSpPr>
          <p:cNvPr id="7" name="Connecteur droit avec flèche 6"/>
          <p:cNvCxnSpPr/>
          <p:nvPr/>
        </p:nvCxnSpPr>
        <p:spPr>
          <a:xfrm>
            <a:off x="3703677" y="1571306"/>
            <a:ext cx="14514" cy="16561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e 7"/>
          <p:cNvGrpSpPr/>
          <p:nvPr/>
        </p:nvGrpSpPr>
        <p:grpSpPr>
          <a:xfrm>
            <a:off x="2523083" y="1542278"/>
            <a:ext cx="1224136" cy="461076"/>
            <a:chOff x="4188810" y="4388254"/>
            <a:chExt cx="936104" cy="0"/>
          </a:xfrm>
        </p:grpSpPr>
        <p:cxnSp>
          <p:nvCxnSpPr>
            <p:cNvPr id="9" name="Connecteur droit avec flèche 8"/>
            <p:cNvCxnSpPr/>
            <p:nvPr/>
          </p:nvCxnSpPr>
          <p:spPr>
            <a:xfrm>
              <a:off x="4188810" y="4388254"/>
              <a:ext cx="936104" cy="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355976" y="4388254"/>
              <a:ext cx="504056"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3358151" y="3284984"/>
            <a:ext cx="2372765" cy="523220"/>
          </a:xfrm>
          <a:prstGeom prst="rect">
            <a:avLst/>
          </a:prstGeom>
          <a:solidFill>
            <a:srgbClr val="FFFF00"/>
          </a:solidFill>
        </p:spPr>
        <p:txBody>
          <a:bodyPr wrap="none">
            <a:spAutoFit/>
          </a:bodyPr>
          <a:lstStyle/>
          <a:p>
            <a:r>
              <a:rPr lang="fr-FR" sz="2800" b="1" dirty="0">
                <a:solidFill>
                  <a:srgbClr val="FF0000"/>
                </a:solidFill>
                <a:latin typeface="Arial" pitchFamily="34" charset="0"/>
                <a:cs typeface="Arial" pitchFamily="34" charset="0"/>
              </a:rPr>
              <a:t>t</a:t>
            </a:r>
            <a:r>
              <a:rPr lang="fr-FR" sz="2800" b="1" baseline="-25000" dirty="0">
                <a:solidFill>
                  <a:srgbClr val="FF0000"/>
                </a:solidFill>
                <a:latin typeface="Symbol" pitchFamily="18" charset="2"/>
                <a:cs typeface="Arial" pitchFamily="34" charset="0"/>
              </a:rPr>
              <a:t>1/2 </a:t>
            </a:r>
            <a:r>
              <a:rPr lang="fr-FR" sz="2400" b="1" dirty="0">
                <a:solidFill>
                  <a:srgbClr val="FF0000"/>
                </a:solidFill>
                <a:latin typeface="Arial" pitchFamily="34" charset="0"/>
                <a:cs typeface="Arial" pitchFamily="34" charset="0"/>
              </a:rPr>
              <a:t>= 6 minutes</a:t>
            </a:r>
            <a:endParaRPr lang="fr-FR" sz="2000" b="1" u="sng" dirty="0">
              <a:solidFill>
                <a:srgbClr val="FF0000"/>
              </a:solidFill>
              <a:latin typeface="Arial" pitchFamily="34" charset="0"/>
              <a:cs typeface="Arial" pitchFamily="34" charset="0"/>
            </a:endParaRPr>
          </a:p>
        </p:txBody>
      </p:sp>
      <p:sp>
        <p:nvSpPr>
          <p:cNvPr id="12" name="Rectangle 11"/>
          <p:cNvSpPr/>
          <p:nvPr/>
        </p:nvSpPr>
        <p:spPr>
          <a:xfrm>
            <a:off x="1442963" y="2089876"/>
            <a:ext cx="702436" cy="461665"/>
          </a:xfrm>
          <a:prstGeom prst="rect">
            <a:avLst/>
          </a:prstGeom>
          <a:solidFill>
            <a:srgbClr val="FFFF00"/>
          </a:solidFill>
        </p:spPr>
        <p:txBody>
          <a:bodyPr wrap="none">
            <a:spAutoFit/>
          </a:bodyPr>
          <a:lstStyle/>
          <a:p>
            <a:r>
              <a:rPr lang="fr-FR" sz="2400" b="1" dirty="0" err="1">
                <a:solidFill>
                  <a:srgbClr val="008000"/>
                </a:solidFill>
                <a:latin typeface="Arial" pitchFamily="34" charset="0"/>
                <a:cs typeface="Arial" pitchFamily="34" charset="0"/>
              </a:rPr>
              <a:t>n</a:t>
            </a:r>
            <a:r>
              <a:rPr lang="fr-FR" sz="2400" b="1" baseline="-25000" dirty="0" err="1">
                <a:solidFill>
                  <a:srgbClr val="008000"/>
                </a:solidFill>
                <a:latin typeface="Arial" pitchFamily="34" charset="0"/>
                <a:cs typeface="Arial" pitchFamily="34" charset="0"/>
              </a:rPr>
              <a:t>A,F</a:t>
            </a:r>
            <a:endParaRPr lang="fr-FR" sz="2000" b="1" u="sng" baseline="-25000" dirty="0">
              <a:solidFill>
                <a:srgbClr val="008000"/>
              </a:solidFill>
            </a:endParaRPr>
          </a:p>
        </p:txBody>
      </p:sp>
      <p:cxnSp>
        <p:nvCxnSpPr>
          <p:cNvPr id="13" name="Connecteur droit avec flèche 12"/>
          <p:cNvCxnSpPr/>
          <p:nvPr/>
        </p:nvCxnSpPr>
        <p:spPr>
          <a:xfrm flipH="1">
            <a:off x="2235051" y="2349442"/>
            <a:ext cx="792088" cy="14808"/>
          </a:xfrm>
          <a:prstGeom prst="straightConnector1">
            <a:avLst/>
          </a:prstGeom>
          <a:ln w="571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
          <p:cNvSpPr>
            <a:spLocks noChangeArrowheads="1"/>
          </p:cNvSpPr>
          <p:nvPr/>
        </p:nvSpPr>
        <p:spPr bwMode="auto">
          <a:xfrm>
            <a:off x="107950" y="4641924"/>
            <a:ext cx="8928100" cy="2216076"/>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17" name="Picture 2"/>
          <p:cNvPicPr>
            <a:picLocks noChangeAspect="1" noChangeArrowheads="1"/>
          </p:cNvPicPr>
          <p:nvPr/>
        </p:nvPicPr>
        <p:blipFill>
          <a:blip r:embed="rId3" cstate="print"/>
          <a:srcRect/>
          <a:stretch>
            <a:fillRect/>
          </a:stretch>
        </p:blipFill>
        <p:spPr bwMode="auto">
          <a:xfrm>
            <a:off x="2411761" y="4653137"/>
            <a:ext cx="2206934" cy="576064"/>
          </a:xfrm>
          <a:prstGeom prst="rect">
            <a:avLst/>
          </a:prstGeom>
          <a:noFill/>
          <a:ln w="9525">
            <a:noFill/>
            <a:miter lim="800000"/>
            <a:headEnd/>
            <a:tailEnd/>
          </a:ln>
        </p:spPr>
      </p:pic>
      <p:pic>
        <p:nvPicPr>
          <p:cNvPr id="18" name="Picture 7"/>
          <p:cNvPicPr>
            <a:picLocks noChangeAspect="1" noChangeArrowheads="1"/>
          </p:cNvPicPr>
          <p:nvPr/>
        </p:nvPicPr>
        <p:blipFill>
          <a:blip r:embed="rId4" cstate="print"/>
          <a:srcRect/>
          <a:stretch>
            <a:fillRect/>
          </a:stretch>
        </p:blipFill>
        <p:spPr bwMode="auto">
          <a:xfrm>
            <a:off x="3995936" y="5229200"/>
            <a:ext cx="3095625" cy="711200"/>
          </a:xfrm>
          <a:prstGeom prst="rect">
            <a:avLst/>
          </a:prstGeom>
          <a:noFill/>
          <a:ln w="9525">
            <a:noFill/>
            <a:miter lim="800000"/>
            <a:headEnd/>
            <a:tailEnd/>
          </a:ln>
        </p:spPr>
      </p:pic>
      <p:pic>
        <p:nvPicPr>
          <p:cNvPr id="19" name="Picture 9"/>
          <p:cNvPicPr>
            <a:picLocks noChangeAspect="1" noChangeArrowheads="1"/>
          </p:cNvPicPr>
          <p:nvPr/>
        </p:nvPicPr>
        <p:blipFill>
          <a:blip r:embed="rId5" cstate="print"/>
          <a:srcRect/>
          <a:stretch>
            <a:fillRect/>
          </a:stretch>
        </p:blipFill>
        <p:spPr bwMode="auto">
          <a:xfrm>
            <a:off x="684213" y="5354711"/>
            <a:ext cx="3028950" cy="342900"/>
          </a:xfrm>
          <a:prstGeom prst="rect">
            <a:avLst/>
          </a:prstGeom>
          <a:noFill/>
          <a:ln w="9525">
            <a:noFill/>
            <a:miter lim="800000"/>
            <a:headEnd/>
            <a:tailEnd/>
          </a:ln>
        </p:spPr>
      </p:pic>
      <p:pic>
        <p:nvPicPr>
          <p:cNvPr id="20" name="Picture 10"/>
          <p:cNvPicPr>
            <a:picLocks noChangeAspect="1" noChangeArrowheads="1"/>
          </p:cNvPicPr>
          <p:nvPr/>
        </p:nvPicPr>
        <p:blipFill>
          <a:blip r:embed="rId6" cstate="print"/>
          <a:srcRect/>
          <a:stretch>
            <a:fillRect/>
          </a:stretch>
        </p:blipFill>
        <p:spPr bwMode="auto">
          <a:xfrm>
            <a:off x="179388" y="5950024"/>
            <a:ext cx="4464050" cy="774700"/>
          </a:xfrm>
          <a:prstGeom prst="rect">
            <a:avLst/>
          </a:prstGeom>
          <a:noFill/>
          <a:ln w="9525">
            <a:noFill/>
            <a:miter lim="800000"/>
            <a:headEnd/>
            <a:tailEnd/>
          </a:ln>
        </p:spPr>
      </p:pic>
      <p:pic>
        <p:nvPicPr>
          <p:cNvPr id="21" name="Picture 11"/>
          <p:cNvPicPr>
            <a:picLocks noChangeAspect="1" noChangeArrowheads="1"/>
          </p:cNvPicPr>
          <p:nvPr/>
        </p:nvPicPr>
        <p:blipFill>
          <a:blip r:embed="rId7" cstate="print"/>
          <a:srcRect/>
          <a:stretch>
            <a:fillRect/>
          </a:stretch>
        </p:blipFill>
        <p:spPr bwMode="auto">
          <a:xfrm>
            <a:off x="4932363" y="5878586"/>
            <a:ext cx="3060700" cy="950913"/>
          </a:xfrm>
          <a:prstGeom prst="rect">
            <a:avLst/>
          </a:prstGeom>
          <a:noFill/>
          <a:ln w="9525">
            <a:noFill/>
            <a:miter lim="800000"/>
            <a:headEnd/>
            <a:tailEnd/>
          </a:ln>
        </p:spPr>
      </p:pic>
      <p:sp>
        <p:nvSpPr>
          <p:cNvPr id="24" name="Rectangle 27"/>
          <p:cNvSpPr>
            <a:spLocks noChangeArrowheads="1"/>
          </p:cNvSpPr>
          <p:nvPr/>
        </p:nvSpPr>
        <p:spPr bwMode="auto">
          <a:xfrm>
            <a:off x="4954609" y="4725144"/>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500" fill="hold"/>
                                        <p:tgtEl>
                                          <p:spTgt spid="69634"/>
                                        </p:tgtEl>
                                        <p:attrNameLst>
                                          <p:attrName>ppt_x</p:attrName>
                                        </p:attrNameLst>
                                      </p:cBhvr>
                                      <p:tavLst>
                                        <p:tav tm="0">
                                          <p:val>
                                            <p:strVal val="#ppt_x"/>
                                          </p:val>
                                        </p:tav>
                                        <p:tav tm="100000">
                                          <p:val>
                                            <p:strVal val="#ppt_x"/>
                                          </p:val>
                                        </p:tav>
                                      </p:tavLst>
                                    </p:anim>
                                    <p:anim calcmode="lin" valueType="num">
                                      <p:cBhvr additive="base">
                                        <p:cTn id="8" dur="500" fill="hold"/>
                                        <p:tgtEl>
                                          <p:spTgt spid="696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left)">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left)">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2000"/>
                                        <p:tgtEl>
                                          <p:spTgt spid="8"/>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2000"/>
                                        <p:tgtEl>
                                          <p:spTgt spid="7"/>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2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childTnLst>
                                </p:cTn>
                              </p:par>
                            </p:childTnLst>
                          </p:cTn>
                        </p:par>
                        <p:par>
                          <p:cTn id="64" fill="hold">
                            <p:stCondLst>
                              <p:cond delay="500"/>
                            </p:stCondLst>
                            <p:childTnLst>
                              <p:par>
                                <p:cTn id="65" presetID="23" presetClass="entr" presetSubtype="16"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left)">
                                      <p:cBhvr>
                                        <p:cTn id="8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2" grpId="0" animBg="1"/>
      <p:bldP spid="16"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07950" y="3644900"/>
            <a:ext cx="8928100" cy="2808288"/>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19459" name="Picture 7"/>
          <p:cNvPicPr>
            <a:picLocks noChangeAspect="1" noChangeArrowheads="1"/>
          </p:cNvPicPr>
          <p:nvPr/>
        </p:nvPicPr>
        <p:blipFill>
          <a:blip r:embed="rId2" cstate="print"/>
          <a:srcRect/>
          <a:stretch>
            <a:fillRect/>
          </a:stretch>
        </p:blipFill>
        <p:spPr bwMode="auto">
          <a:xfrm>
            <a:off x="4140200" y="4310063"/>
            <a:ext cx="3095625" cy="711200"/>
          </a:xfrm>
          <a:prstGeom prst="rect">
            <a:avLst/>
          </a:prstGeom>
          <a:noFill/>
          <a:ln w="9525">
            <a:noFill/>
            <a:miter lim="800000"/>
            <a:headEnd/>
            <a:tailEnd/>
          </a:ln>
        </p:spPr>
      </p:pic>
      <p:sp>
        <p:nvSpPr>
          <p:cNvPr id="19460" name="Rectangle 7"/>
          <p:cNvSpPr>
            <a:spLocks noChangeArrowheads="1"/>
          </p:cNvSpPr>
          <p:nvPr/>
        </p:nvSpPr>
        <p:spPr bwMode="auto">
          <a:xfrm>
            <a:off x="1258888" y="5949950"/>
            <a:ext cx="7026282" cy="400110"/>
          </a:xfrm>
          <a:prstGeom prst="rect">
            <a:avLst/>
          </a:prstGeom>
          <a:solidFill>
            <a:srgbClr val="FFFF00"/>
          </a:solidFill>
          <a:ln w="9525">
            <a:noFill/>
            <a:miter lim="800000"/>
            <a:headEnd/>
            <a:tailEnd/>
          </a:ln>
        </p:spPr>
        <p:txBody>
          <a:bodyPr wrap="none">
            <a:spAutoFit/>
          </a:bodyPr>
          <a:lstStyle/>
          <a:p>
            <a:r>
              <a:rPr lang="fr-FR" sz="2000" b="1" dirty="0">
                <a:solidFill>
                  <a:srgbClr val="FF0000"/>
                </a:solidFill>
                <a:latin typeface="Arial" pitchFamily="34" charset="0"/>
                <a:ea typeface="Calibri" pitchFamily="34" charset="0"/>
                <a:cs typeface="Arial" pitchFamily="34" charset="0"/>
              </a:rPr>
              <a:t>t</a:t>
            </a:r>
            <a:r>
              <a:rPr lang="fr-FR" sz="2000" b="1" baseline="-25000" dirty="0">
                <a:solidFill>
                  <a:srgbClr val="FF0000"/>
                </a:solidFill>
                <a:latin typeface="Arial" pitchFamily="34" charset="0"/>
                <a:ea typeface="Calibri" pitchFamily="34" charset="0"/>
                <a:cs typeface="Arial" pitchFamily="34" charset="0"/>
              </a:rPr>
              <a:t>1/2</a:t>
            </a:r>
            <a:r>
              <a:rPr lang="fr-FR" sz="2000" b="1" dirty="0">
                <a:solidFill>
                  <a:srgbClr val="FF0000"/>
                </a:solidFill>
                <a:latin typeface="Arial" pitchFamily="34" charset="0"/>
                <a:ea typeface="Calibri" pitchFamily="34" charset="0"/>
                <a:cs typeface="Arial" pitchFamily="34" charset="0"/>
              </a:rPr>
              <a:t> </a:t>
            </a:r>
            <a:r>
              <a:rPr lang="fr-FR" sz="2000" b="1" u="sng" dirty="0">
                <a:solidFill>
                  <a:srgbClr val="FF0000"/>
                </a:solidFill>
                <a:latin typeface="Arial" pitchFamily="34" charset="0"/>
                <a:ea typeface="Calibri" pitchFamily="34" charset="0"/>
                <a:cs typeface="Arial" pitchFamily="34" charset="0"/>
              </a:rPr>
              <a:t>ne dépend pas</a:t>
            </a:r>
            <a:r>
              <a:rPr lang="fr-FR" sz="2000" b="1" dirty="0">
                <a:solidFill>
                  <a:srgbClr val="FF0000"/>
                </a:solidFill>
                <a:latin typeface="Arial" pitchFamily="34" charset="0"/>
                <a:ea typeface="Calibri" pitchFamily="34" charset="0"/>
                <a:cs typeface="Arial" pitchFamily="34" charset="0"/>
              </a:rPr>
              <a:t> de la concentration initiale en réactifs</a:t>
            </a:r>
          </a:p>
        </p:txBody>
      </p:sp>
      <p:pic>
        <p:nvPicPr>
          <p:cNvPr id="19461" name="Picture 1"/>
          <p:cNvPicPr>
            <a:picLocks noChangeAspect="1" noChangeArrowheads="1"/>
          </p:cNvPicPr>
          <p:nvPr/>
        </p:nvPicPr>
        <p:blipFill>
          <a:blip r:embed="rId3" cstate="print"/>
          <a:srcRect/>
          <a:stretch>
            <a:fillRect/>
          </a:stretch>
        </p:blipFill>
        <p:spPr bwMode="auto">
          <a:xfrm>
            <a:off x="395288" y="4437063"/>
            <a:ext cx="3600450" cy="365125"/>
          </a:xfrm>
          <a:prstGeom prst="rect">
            <a:avLst/>
          </a:prstGeom>
          <a:noFill/>
          <a:ln w="9525">
            <a:noFill/>
            <a:miter lim="800000"/>
            <a:headEnd/>
            <a:tailEnd/>
          </a:ln>
        </p:spPr>
      </p:pic>
      <p:pic>
        <p:nvPicPr>
          <p:cNvPr id="19462" name="Picture 3"/>
          <p:cNvPicPr>
            <a:picLocks noChangeAspect="1" noChangeArrowheads="1"/>
          </p:cNvPicPr>
          <p:nvPr/>
        </p:nvPicPr>
        <p:blipFill>
          <a:blip r:embed="rId4" cstate="print"/>
          <a:srcRect/>
          <a:stretch>
            <a:fillRect/>
          </a:stretch>
        </p:blipFill>
        <p:spPr bwMode="auto">
          <a:xfrm>
            <a:off x="179388" y="5013325"/>
            <a:ext cx="5184775" cy="944563"/>
          </a:xfrm>
          <a:prstGeom prst="rect">
            <a:avLst/>
          </a:prstGeom>
          <a:noFill/>
          <a:ln w="9525">
            <a:noFill/>
            <a:miter lim="800000"/>
            <a:headEnd/>
            <a:tailEnd/>
          </a:ln>
        </p:spPr>
      </p:pic>
      <p:pic>
        <p:nvPicPr>
          <p:cNvPr id="19463" name="Picture 4"/>
          <p:cNvPicPr>
            <a:picLocks noChangeAspect="1" noChangeArrowheads="1"/>
          </p:cNvPicPr>
          <p:nvPr/>
        </p:nvPicPr>
        <p:blipFill>
          <a:blip r:embed="rId5" cstate="print"/>
          <a:srcRect/>
          <a:stretch>
            <a:fillRect/>
          </a:stretch>
        </p:blipFill>
        <p:spPr bwMode="auto">
          <a:xfrm>
            <a:off x="5795963" y="5013325"/>
            <a:ext cx="2405062" cy="942975"/>
          </a:xfrm>
          <a:prstGeom prst="rect">
            <a:avLst/>
          </a:prstGeom>
          <a:noFill/>
          <a:ln w="9525">
            <a:noFill/>
            <a:miter lim="800000"/>
            <a:headEnd/>
            <a:tailEnd/>
          </a:ln>
        </p:spPr>
      </p:pic>
      <p:pic>
        <p:nvPicPr>
          <p:cNvPr id="19464" name="Picture 5"/>
          <p:cNvPicPr>
            <a:picLocks noChangeAspect="1" noChangeArrowheads="1"/>
          </p:cNvPicPr>
          <p:nvPr/>
        </p:nvPicPr>
        <p:blipFill>
          <a:blip r:embed="rId6" cstate="print"/>
          <a:srcRect/>
          <a:stretch>
            <a:fillRect/>
          </a:stretch>
        </p:blipFill>
        <p:spPr bwMode="auto">
          <a:xfrm>
            <a:off x="2195736" y="3717925"/>
            <a:ext cx="2232025" cy="604838"/>
          </a:xfrm>
          <a:prstGeom prst="rect">
            <a:avLst/>
          </a:prstGeom>
          <a:noFill/>
          <a:ln w="9525">
            <a:noFill/>
            <a:miter lim="800000"/>
            <a:headEnd/>
            <a:tailEnd/>
          </a:ln>
        </p:spPr>
      </p:pic>
      <p:sp>
        <p:nvSpPr>
          <p:cNvPr id="24585" name="Rectangle 1"/>
          <p:cNvSpPr>
            <a:spLocks noChangeArrowheads="1"/>
          </p:cNvSpPr>
          <p:nvPr/>
        </p:nvSpPr>
        <p:spPr bwMode="auto">
          <a:xfrm>
            <a:off x="107950" y="188913"/>
            <a:ext cx="8928100" cy="2951162"/>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24586" name="Picture 2"/>
          <p:cNvPicPr>
            <a:picLocks noChangeAspect="1" noChangeArrowheads="1"/>
          </p:cNvPicPr>
          <p:nvPr/>
        </p:nvPicPr>
        <p:blipFill>
          <a:blip r:embed="rId7" cstate="print"/>
          <a:srcRect/>
          <a:stretch>
            <a:fillRect/>
          </a:stretch>
        </p:blipFill>
        <p:spPr bwMode="auto">
          <a:xfrm>
            <a:off x="2195736" y="260350"/>
            <a:ext cx="2232025" cy="582613"/>
          </a:xfrm>
          <a:prstGeom prst="rect">
            <a:avLst/>
          </a:prstGeom>
          <a:noFill/>
          <a:ln w="9525">
            <a:noFill/>
            <a:miter lim="800000"/>
            <a:headEnd/>
            <a:tailEnd/>
          </a:ln>
        </p:spPr>
      </p:pic>
      <p:pic>
        <p:nvPicPr>
          <p:cNvPr id="24587" name="Picture 7"/>
          <p:cNvPicPr>
            <a:picLocks noChangeAspect="1" noChangeArrowheads="1"/>
          </p:cNvPicPr>
          <p:nvPr/>
        </p:nvPicPr>
        <p:blipFill>
          <a:blip r:embed="rId2" cstate="print"/>
          <a:srcRect/>
          <a:stretch>
            <a:fillRect/>
          </a:stretch>
        </p:blipFill>
        <p:spPr bwMode="auto">
          <a:xfrm>
            <a:off x="4140200" y="852488"/>
            <a:ext cx="3095625" cy="711200"/>
          </a:xfrm>
          <a:prstGeom prst="rect">
            <a:avLst/>
          </a:prstGeom>
          <a:noFill/>
          <a:ln w="9525">
            <a:noFill/>
            <a:miter lim="800000"/>
            <a:headEnd/>
            <a:tailEnd/>
          </a:ln>
        </p:spPr>
      </p:pic>
      <p:pic>
        <p:nvPicPr>
          <p:cNvPr id="24588" name="Picture 9"/>
          <p:cNvPicPr>
            <a:picLocks noChangeAspect="1" noChangeArrowheads="1"/>
          </p:cNvPicPr>
          <p:nvPr/>
        </p:nvPicPr>
        <p:blipFill>
          <a:blip r:embed="rId8" cstate="print"/>
          <a:srcRect/>
          <a:stretch>
            <a:fillRect/>
          </a:stretch>
        </p:blipFill>
        <p:spPr bwMode="auto">
          <a:xfrm>
            <a:off x="684213" y="981075"/>
            <a:ext cx="3028950" cy="342900"/>
          </a:xfrm>
          <a:prstGeom prst="rect">
            <a:avLst/>
          </a:prstGeom>
          <a:noFill/>
          <a:ln w="9525">
            <a:noFill/>
            <a:miter lim="800000"/>
            <a:headEnd/>
            <a:tailEnd/>
          </a:ln>
        </p:spPr>
      </p:pic>
      <p:pic>
        <p:nvPicPr>
          <p:cNvPr id="24589" name="Picture 10"/>
          <p:cNvPicPr>
            <a:picLocks noChangeAspect="1" noChangeArrowheads="1"/>
          </p:cNvPicPr>
          <p:nvPr/>
        </p:nvPicPr>
        <p:blipFill>
          <a:blip r:embed="rId9" cstate="print"/>
          <a:srcRect/>
          <a:stretch>
            <a:fillRect/>
          </a:stretch>
        </p:blipFill>
        <p:spPr bwMode="auto">
          <a:xfrm>
            <a:off x="179388" y="1700213"/>
            <a:ext cx="4464050" cy="774700"/>
          </a:xfrm>
          <a:prstGeom prst="rect">
            <a:avLst/>
          </a:prstGeom>
          <a:noFill/>
          <a:ln w="9525">
            <a:noFill/>
            <a:miter lim="800000"/>
            <a:headEnd/>
            <a:tailEnd/>
          </a:ln>
        </p:spPr>
      </p:pic>
      <p:pic>
        <p:nvPicPr>
          <p:cNvPr id="24590" name="Picture 11"/>
          <p:cNvPicPr>
            <a:picLocks noChangeAspect="1" noChangeArrowheads="1"/>
          </p:cNvPicPr>
          <p:nvPr/>
        </p:nvPicPr>
        <p:blipFill>
          <a:blip r:embed="rId10" cstate="print"/>
          <a:srcRect/>
          <a:stretch>
            <a:fillRect/>
          </a:stretch>
        </p:blipFill>
        <p:spPr bwMode="auto">
          <a:xfrm>
            <a:off x="4932363" y="1628775"/>
            <a:ext cx="3060700" cy="950913"/>
          </a:xfrm>
          <a:prstGeom prst="rect">
            <a:avLst/>
          </a:prstGeom>
          <a:noFill/>
          <a:ln w="9525">
            <a:noFill/>
            <a:miter lim="800000"/>
            <a:headEnd/>
            <a:tailEnd/>
          </a:ln>
        </p:spPr>
      </p:pic>
      <p:sp>
        <p:nvSpPr>
          <p:cNvPr id="24591" name="Rectangle 15"/>
          <p:cNvSpPr>
            <a:spLocks noChangeArrowheads="1"/>
          </p:cNvSpPr>
          <p:nvPr/>
        </p:nvSpPr>
        <p:spPr bwMode="auto">
          <a:xfrm>
            <a:off x="1258888" y="2636838"/>
            <a:ext cx="7180171" cy="400110"/>
          </a:xfrm>
          <a:prstGeom prst="rect">
            <a:avLst/>
          </a:prstGeom>
          <a:solidFill>
            <a:srgbClr val="FFFF00"/>
          </a:solidFill>
          <a:ln w="9525">
            <a:noFill/>
            <a:miter lim="800000"/>
            <a:headEnd/>
            <a:tailEnd/>
          </a:ln>
        </p:spPr>
        <p:txBody>
          <a:bodyPr wrap="none">
            <a:spAutoFit/>
          </a:bodyPr>
          <a:lstStyle/>
          <a:p>
            <a:r>
              <a:rPr lang="fr-FR" sz="2000" b="1" dirty="0">
                <a:solidFill>
                  <a:srgbClr val="FF0000"/>
                </a:solidFill>
                <a:latin typeface="Arial" pitchFamily="34" charset="0"/>
                <a:ea typeface="Calibri" pitchFamily="34" charset="0"/>
                <a:cs typeface="Arial" pitchFamily="34" charset="0"/>
              </a:rPr>
              <a:t>t</a:t>
            </a:r>
            <a:r>
              <a:rPr lang="fr-FR" sz="2000" b="1" baseline="-25000" dirty="0">
                <a:solidFill>
                  <a:srgbClr val="FF0000"/>
                </a:solidFill>
                <a:latin typeface="Arial" pitchFamily="34" charset="0"/>
                <a:ea typeface="Calibri" pitchFamily="34" charset="0"/>
                <a:cs typeface="Arial" pitchFamily="34" charset="0"/>
              </a:rPr>
              <a:t>1/2</a:t>
            </a:r>
            <a:r>
              <a:rPr lang="fr-FR" sz="2000" b="1" dirty="0">
                <a:solidFill>
                  <a:srgbClr val="FF0000"/>
                </a:solidFill>
                <a:latin typeface="Arial" pitchFamily="34" charset="0"/>
                <a:ea typeface="Calibri" pitchFamily="34" charset="0"/>
                <a:cs typeface="Arial" pitchFamily="34" charset="0"/>
              </a:rPr>
              <a:t> est </a:t>
            </a:r>
            <a:r>
              <a:rPr lang="fr-FR" sz="2000" b="1" u="sng" dirty="0">
                <a:solidFill>
                  <a:srgbClr val="FF0000"/>
                </a:solidFill>
                <a:latin typeface="Arial" pitchFamily="34" charset="0"/>
                <a:ea typeface="Calibri" pitchFamily="34" charset="0"/>
                <a:cs typeface="Arial" pitchFamily="34" charset="0"/>
              </a:rPr>
              <a:t>proportionnel</a:t>
            </a:r>
            <a:r>
              <a:rPr lang="fr-FR" sz="2000" b="1" dirty="0">
                <a:solidFill>
                  <a:srgbClr val="FF0000"/>
                </a:solidFill>
                <a:latin typeface="Arial" pitchFamily="34" charset="0"/>
                <a:ea typeface="Calibri" pitchFamily="34" charset="0"/>
                <a:cs typeface="Arial" pitchFamily="34" charset="0"/>
              </a:rPr>
              <a:t> à la concentration initiale en réactifs</a:t>
            </a:r>
          </a:p>
        </p:txBody>
      </p:sp>
      <p:sp>
        <p:nvSpPr>
          <p:cNvPr id="18" name="Rectangle 27"/>
          <p:cNvSpPr>
            <a:spLocks noChangeArrowheads="1"/>
          </p:cNvSpPr>
          <p:nvPr/>
        </p:nvSpPr>
        <p:spPr bwMode="auto">
          <a:xfrm>
            <a:off x="4716016" y="332656"/>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
        <p:nvSpPr>
          <p:cNvPr id="19" name="Rectangle 27"/>
          <p:cNvSpPr>
            <a:spLocks noChangeArrowheads="1"/>
          </p:cNvSpPr>
          <p:nvPr/>
        </p:nvSpPr>
        <p:spPr bwMode="auto">
          <a:xfrm>
            <a:off x="4716016" y="3789040"/>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4591"/>
                                        </p:tgtEl>
                                        <p:attrNameLst>
                                          <p:attrName>style.visibility</p:attrName>
                                        </p:attrNameLst>
                                      </p:cBhvr>
                                      <p:to>
                                        <p:strVal val="visible"/>
                                      </p:to>
                                    </p:set>
                                    <p:animEffect transition="in" filter="strips(downRight)">
                                      <p:cBhvr>
                                        <p:cTn id="7" dur="2000"/>
                                        <p:tgtEl>
                                          <p:spTgt spid="245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p:cTn id="12" dur="500" fill="hold"/>
                                        <p:tgtEl>
                                          <p:spTgt spid="19458"/>
                                        </p:tgtEl>
                                        <p:attrNameLst>
                                          <p:attrName>ppt_w</p:attrName>
                                        </p:attrNameLst>
                                      </p:cBhvr>
                                      <p:tavLst>
                                        <p:tav tm="0">
                                          <p:val>
                                            <p:fltVal val="0"/>
                                          </p:val>
                                        </p:tav>
                                        <p:tav tm="100000">
                                          <p:val>
                                            <p:strVal val="#ppt_w"/>
                                          </p:val>
                                        </p:tav>
                                      </p:tavLst>
                                    </p:anim>
                                    <p:anim calcmode="lin" valueType="num">
                                      <p:cBhvr>
                                        <p:cTn id="13" dur="500" fill="hold"/>
                                        <p:tgtEl>
                                          <p:spTgt spid="19458"/>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9464"/>
                                        </p:tgtEl>
                                        <p:attrNameLst>
                                          <p:attrName>style.visibility</p:attrName>
                                        </p:attrNameLst>
                                      </p:cBhvr>
                                      <p:to>
                                        <p:strVal val="visible"/>
                                      </p:to>
                                    </p:set>
                                    <p:anim calcmode="lin" valueType="num">
                                      <p:cBhvr>
                                        <p:cTn id="16" dur="500" fill="hold"/>
                                        <p:tgtEl>
                                          <p:spTgt spid="19464"/>
                                        </p:tgtEl>
                                        <p:attrNameLst>
                                          <p:attrName>ppt_w</p:attrName>
                                        </p:attrNameLst>
                                      </p:cBhvr>
                                      <p:tavLst>
                                        <p:tav tm="0">
                                          <p:val>
                                            <p:fltVal val="0"/>
                                          </p:val>
                                        </p:tav>
                                        <p:tav tm="100000">
                                          <p:val>
                                            <p:strVal val="#ppt_w"/>
                                          </p:val>
                                        </p:tav>
                                      </p:tavLst>
                                    </p:anim>
                                    <p:anim calcmode="lin" valueType="num">
                                      <p:cBhvr>
                                        <p:cTn id="17" dur="500" fill="hold"/>
                                        <p:tgtEl>
                                          <p:spTgt spid="19464"/>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461"/>
                                        </p:tgtEl>
                                        <p:attrNameLst>
                                          <p:attrName>style.visibility</p:attrName>
                                        </p:attrNameLst>
                                      </p:cBhvr>
                                      <p:to>
                                        <p:strVal val="visible"/>
                                      </p:to>
                                    </p:set>
                                    <p:animEffect transition="in" filter="wipe(left)">
                                      <p:cBhvr>
                                        <p:cTn id="27" dur="500"/>
                                        <p:tgtEl>
                                          <p:spTgt spid="194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459"/>
                                        </p:tgtEl>
                                        <p:attrNameLst>
                                          <p:attrName>style.visibility</p:attrName>
                                        </p:attrNameLst>
                                      </p:cBhvr>
                                      <p:to>
                                        <p:strVal val="visible"/>
                                      </p:to>
                                    </p:set>
                                    <p:animEffect transition="in" filter="wipe(left)">
                                      <p:cBhvr>
                                        <p:cTn id="32" dur="500"/>
                                        <p:tgtEl>
                                          <p:spTgt spid="194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462"/>
                                        </p:tgtEl>
                                        <p:attrNameLst>
                                          <p:attrName>style.visibility</p:attrName>
                                        </p:attrNameLst>
                                      </p:cBhvr>
                                      <p:to>
                                        <p:strVal val="visible"/>
                                      </p:to>
                                    </p:set>
                                    <p:animEffect transition="in" filter="wipe(left)">
                                      <p:cBhvr>
                                        <p:cTn id="37" dur="500"/>
                                        <p:tgtEl>
                                          <p:spTgt spid="194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463"/>
                                        </p:tgtEl>
                                        <p:attrNameLst>
                                          <p:attrName>style.visibility</p:attrName>
                                        </p:attrNameLst>
                                      </p:cBhvr>
                                      <p:to>
                                        <p:strVal val="visible"/>
                                      </p:to>
                                    </p:set>
                                    <p:animEffect transition="in" filter="wipe(left)">
                                      <p:cBhvr>
                                        <p:cTn id="42" dur="500"/>
                                        <p:tgtEl>
                                          <p:spTgt spid="19463"/>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19460"/>
                                        </p:tgtEl>
                                        <p:attrNameLst>
                                          <p:attrName>style.visibility</p:attrName>
                                        </p:attrNameLst>
                                      </p:cBhvr>
                                      <p:to>
                                        <p:strVal val="visible"/>
                                      </p:to>
                                    </p:set>
                                    <p:animEffect transition="in" filter="strips(downRight)">
                                      <p:cBhvr>
                                        <p:cTn id="4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60" grpId="0" animBg="1"/>
      <p:bldP spid="24591"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07950" y="115888"/>
            <a:ext cx="8928100" cy="2808287"/>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25603" name="Picture 7"/>
          <p:cNvPicPr>
            <a:picLocks noChangeAspect="1" noChangeArrowheads="1"/>
          </p:cNvPicPr>
          <p:nvPr/>
        </p:nvPicPr>
        <p:blipFill>
          <a:blip r:embed="rId2" cstate="print"/>
          <a:srcRect/>
          <a:stretch>
            <a:fillRect/>
          </a:stretch>
        </p:blipFill>
        <p:spPr bwMode="auto">
          <a:xfrm>
            <a:off x="4140200" y="781050"/>
            <a:ext cx="3095625" cy="711200"/>
          </a:xfrm>
          <a:prstGeom prst="rect">
            <a:avLst/>
          </a:prstGeom>
          <a:noFill/>
          <a:ln w="9525">
            <a:noFill/>
            <a:miter lim="800000"/>
            <a:headEnd/>
            <a:tailEnd/>
          </a:ln>
        </p:spPr>
      </p:pic>
      <p:sp>
        <p:nvSpPr>
          <p:cNvPr id="25604" name="Rectangle 7"/>
          <p:cNvSpPr>
            <a:spLocks noChangeArrowheads="1"/>
          </p:cNvSpPr>
          <p:nvPr/>
        </p:nvSpPr>
        <p:spPr bwMode="auto">
          <a:xfrm>
            <a:off x="1258888" y="2420938"/>
            <a:ext cx="7026282" cy="400110"/>
          </a:xfrm>
          <a:prstGeom prst="rect">
            <a:avLst/>
          </a:prstGeom>
          <a:solidFill>
            <a:srgbClr val="FFFF00"/>
          </a:solidFill>
          <a:ln w="9525">
            <a:noFill/>
            <a:miter lim="800000"/>
            <a:headEnd/>
            <a:tailEnd/>
          </a:ln>
        </p:spPr>
        <p:txBody>
          <a:bodyPr wrap="none">
            <a:spAutoFit/>
          </a:bodyPr>
          <a:lstStyle/>
          <a:p>
            <a:r>
              <a:rPr lang="fr-FR" sz="2000" b="1" dirty="0">
                <a:solidFill>
                  <a:srgbClr val="FF0000"/>
                </a:solidFill>
                <a:latin typeface="Arial" pitchFamily="34" charset="0"/>
                <a:ea typeface="Calibri" pitchFamily="34" charset="0"/>
                <a:cs typeface="Arial" pitchFamily="34" charset="0"/>
              </a:rPr>
              <a:t>t</a:t>
            </a:r>
            <a:r>
              <a:rPr lang="fr-FR" sz="2000" b="1" baseline="-25000" dirty="0">
                <a:solidFill>
                  <a:srgbClr val="FF0000"/>
                </a:solidFill>
                <a:latin typeface="Arial" pitchFamily="34" charset="0"/>
                <a:ea typeface="Calibri" pitchFamily="34" charset="0"/>
                <a:cs typeface="Arial" pitchFamily="34" charset="0"/>
              </a:rPr>
              <a:t>1/2</a:t>
            </a:r>
            <a:r>
              <a:rPr lang="fr-FR" sz="2000" b="1" dirty="0">
                <a:solidFill>
                  <a:srgbClr val="FF0000"/>
                </a:solidFill>
                <a:latin typeface="Arial" pitchFamily="34" charset="0"/>
                <a:ea typeface="Calibri" pitchFamily="34" charset="0"/>
                <a:cs typeface="Arial" pitchFamily="34" charset="0"/>
              </a:rPr>
              <a:t> </a:t>
            </a:r>
            <a:r>
              <a:rPr lang="fr-FR" sz="2000" b="1" u="sng" dirty="0">
                <a:solidFill>
                  <a:srgbClr val="FF0000"/>
                </a:solidFill>
                <a:latin typeface="Arial" pitchFamily="34" charset="0"/>
                <a:ea typeface="Calibri" pitchFamily="34" charset="0"/>
                <a:cs typeface="Arial" pitchFamily="34" charset="0"/>
              </a:rPr>
              <a:t>ne dépend pas</a:t>
            </a:r>
            <a:r>
              <a:rPr lang="fr-FR" sz="2000" b="1" dirty="0">
                <a:solidFill>
                  <a:srgbClr val="FF0000"/>
                </a:solidFill>
                <a:latin typeface="Arial" pitchFamily="34" charset="0"/>
                <a:ea typeface="Calibri" pitchFamily="34" charset="0"/>
                <a:cs typeface="Arial" pitchFamily="34" charset="0"/>
              </a:rPr>
              <a:t> de la concentration initiale en réactifs</a:t>
            </a:r>
          </a:p>
        </p:txBody>
      </p:sp>
      <p:pic>
        <p:nvPicPr>
          <p:cNvPr id="25605" name="Picture 1"/>
          <p:cNvPicPr>
            <a:picLocks noChangeAspect="1" noChangeArrowheads="1"/>
          </p:cNvPicPr>
          <p:nvPr/>
        </p:nvPicPr>
        <p:blipFill>
          <a:blip r:embed="rId3" cstate="print"/>
          <a:srcRect/>
          <a:stretch>
            <a:fillRect/>
          </a:stretch>
        </p:blipFill>
        <p:spPr bwMode="auto">
          <a:xfrm>
            <a:off x="395288" y="908050"/>
            <a:ext cx="3600450" cy="365125"/>
          </a:xfrm>
          <a:prstGeom prst="rect">
            <a:avLst/>
          </a:prstGeom>
          <a:noFill/>
          <a:ln w="9525">
            <a:noFill/>
            <a:miter lim="800000"/>
            <a:headEnd/>
            <a:tailEnd/>
          </a:ln>
        </p:spPr>
      </p:pic>
      <p:pic>
        <p:nvPicPr>
          <p:cNvPr id="25606" name="Picture 3"/>
          <p:cNvPicPr>
            <a:picLocks noChangeAspect="1" noChangeArrowheads="1"/>
          </p:cNvPicPr>
          <p:nvPr/>
        </p:nvPicPr>
        <p:blipFill>
          <a:blip r:embed="rId4" cstate="print"/>
          <a:srcRect/>
          <a:stretch>
            <a:fillRect/>
          </a:stretch>
        </p:blipFill>
        <p:spPr bwMode="auto">
          <a:xfrm>
            <a:off x="179388" y="1484313"/>
            <a:ext cx="5184775" cy="944562"/>
          </a:xfrm>
          <a:prstGeom prst="rect">
            <a:avLst/>
          </a:prstGeom>
          <a:noFill/>
          <a:ln w="9525">
            <a:noFill/>
            <a:miter lim="800000"/>
            <a:headEnd/>
            <a:tailEnd/>
          </a:ln>
        </p:spPr>
      </p:pic>
      <p:pic>
        <p:nvPicPr>
          <p:cNvPr id="25607" name="Picture 4"/>
          <p:cNvPicPr>
            <a:picLocks noChangeAspect="1" noChangeArrowheads="1"/>
          </p:cNvPicPr>
          <p:nvPr/>
        </p:nvPicPr>
        <p:blipFill>
          <a:blip r:embed="rId5" cstate="print"/>
          <a:srcRect/>
          <a:stretch>
            <a:fillRect/>
          </a:stretch>
        </p:blipFill>
        <p:spPr bwMode="auto">
          <a:xfrm>
            <a:off x="5795963" y="1484313"/>
            <a:ext cx="2405062" cy="942975"/>
          </a:xfrm>
          <a:prstGeom prst="rect">
            <a:avLst/>
          </a:prstGeom>
          <a:noFill/>
          <a:ln w="9525">
            <a:noFill/>
            <a:miter lim="800000"/>
            <a:headEnd/>
            <a:tailEnd/>
          </a:ln>
        </p:spPr>
      </p:pic>
      <p:pic>
        <p:nvPicPr>
          <p:cNvPr id="25608" name="Picture 5"/>
          <p:cNvPicPr>
            <a:picLocks noChangeAspect="1" noChangeArrowheads="1"/>
          </p:cNvPicPr>
          <p:nvPr/>
        </p:nvPicPr>
        <p:blipFill>
          <a:blip r:embed="rId6" cstate="print"/>
          <a:srcRect/>
          <a:stretch>
            <a:fillRect/>
          </a:stretch>
        </p:blipFill>
        <p:spPr bwMode="auto">
          <a:xfrm>
            <a:off x="2123728" y="188913"/>
            <a:ext cx="2232025" cy="604837"/>
          </a:xfrm>
          <a:prstGeom prst="rect">
            <a:avLst/>
          </a:prstGeom>
          <a:noFill/>
          <a:ln w="9525">
            <a:noFill/>
            <a:miter lim="800000"/>
            <a:headEnd/>
            <a:tailEnd/>
          </a:ln>
        </p:spPr>
      </p:pic>
      <p:sp>
        <p:nvSpPr>
          <p:cNvPr id="19465" name="Rectangle 13"/>
          <p:cNvSpPr>
            <a:spLocks noChangeArrowheads="1"/>
          </p:cNvSpPr>
          <p:nvPr/>
        </p:nvSpPr>
        <p:spPr bwMode="auto">
          <a:xfrm>
            <a:off x="107950" y="3213100"/>
            <a:ext cx="8928100" cy="3240088"/>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19466" name="Picture 7"/>
          <p:cNvPicPr>
            <a:picLocks noChangeAspect="1" noChangeArrowheads="1"/>
          </p:cNvPicPr>
          <p:nvPr/>
        </p:nvPicPr>
        <p:blipFill>
          <a:blip r:embed="rId2" cstate="print"/>
          <a:srcRect/>
          <a:stretch>
            <a:fillRect/>
          </a:stretch>
        </p:blipFill>
        <p:spPr bwMode="auto">
          <a:xfrm>
            <a:off x="4140200" y="3933825"/>
            <a:ext cx="3095625" cy="709613"/>
          </a:xfrm>
          <a:prstGeom prst="rect">
            <a:avLst/>
          </a:prstGeom>
          <a:noFill/>
          <a:ln w="9525">
            <a:noFill/>
            <a:miter lim="800000"/>
            <a:headEnd/>
            <a:tailEnd/>
          </a:ln>
        </p:spPr>
      </p:pic>
      <p:sp>
        <p:nvSpPr>
          <p:cNvPr id="19467" name="Rectangle 15"/>
          <p:cNvSpPr>
            <a:spLocks noChangeArrowheads="1"/>
          </p:cNvSpPr>
          <p:nvPr/>
        </p:nvSpPr>
        <p:spPr bwMode="auto">
          <a:xfrm>
            <a:off x="203756" y="5949280"/>
            <a:ext cx="8760732" cy="400110"/>
          </a:xfrm>
          <a:prstGeom prst="rect">
            <a:avLst/>
          </a:prstGeom>
          <a:solidFill>
            <a:srgbClr val="FFFF00"/>
          </a:solidFill>
          <a:ln w="9525">
            <a:noFill/>
            <a:miter lim="800000"/>
            <a:headEnd/>
            <a:tailEnd/>
          </a:ln>
        </p:spPr>
        <p:txBody>
          <a:bodyPr wrap="none">
            <a:spAutoFit/>
          </a:bodyPr>
          <a:lstStyle/>
          <a:p>
            <a:r>
              <a:rPr lang="fr-FR" sz="2000" b="1" dirty="0">
                <a:solidFill>
                  <a:srgbClr val="FF0000"/>
                </a:solidFill>
                <a:latin typeface="Arial" pitchFamily="34" charset="0"/>
                <a:ea typeface="Calibri" pitchFamily="34" charset="0"/>
                <a:cs typeface="Arial" pitchFamily="34" charset="0"/>
              </a:rPr>
              <a:t>t</a:t>
            </a:r>
            <a:r>
              <a:rPr lang="fr-FR" sz="2000" b="1" baseline="-25000" dirty="0">
                <a:solidFill>
                  <a:srgbClr val="FF0000"/>
                </a:solidFill>
                <a:latin typeface="Arial" pitchFamily="34" charset="0"/>
                <a:ea typeface="Calibri" pitchFamily="34" charset="0"/>
                <a:cs typeface="Arial" pitchFamily="34" charset="0"/>
              </a:rPr>
              <a:t>1/2</a:t>
            </a:r>
            <a:r>
              <a:rPr lang="fr-FR" sz="2000" b="1" dirty="0">
                <a:solidFill>
                  <a:srgbClr val="FF0000"/>
                </a:solidFill>
                <a:latin typeface="Arial" pitchFamily="34" charset="0"/>
                <a:ea typeface="Calibri" pitchFamily="34" charset="0"/>
                <a:cs typeface="Arial" pitchFamily="34" charset="0"/>
              </a:rPr>
              <a:t> est </a:t>
            </a:r>
            <a:r>
              <a:rPr lang="fr-FR" sz="2000" b="1" u="sng" dirty="0">
                <a:solidFill>
                  <a:srgbClr val="FF0000"/>
                </a:solidFill>
                <a:latin typeface="Arial" pitchFamily="34" charset="0"/>
                <a:ea typeface="Calibri" pitchFamily="34" charset="0"/>
                <a:cs typeface="Arial" pitchFamily="34" charset="0"/>
              </a:rPr>
              <a:t>inversement proportionnel</a:t>
            </a:r>
            <a:r>
              <a:rPr lang="fr-FR" sz="2000" b="1" dirty="0">
                <a:solidFill>
                  <a:srgbClr val="FF0000"/>
                </a:solidFill>
                <a:latin typeface="Arial" pitchFamily="34" charset="0"/>
                <a:ea typeface="Calibri" pitchFamily="34" charset="0"/>
                <a:cs typeface="Arial" pitchFamily="34" charset="0"/>
              </a:rPr>
              <a:t> à la concentration initiale en réactifs</a:t>
            </a:r>
          </a:p>
        </p:txBody>
      </p:sp>
      <p:pic>
        <p:nvPicPr>
          <p:cNvPr id="19468" name="Picture 6"/>
          <p:cNvPicPr>
            <a:picLocks noChangeAspect="1" noChangeArrowheads="1"/>
          </p:cNvPicPr>
          <p:nvPr/>
        </p:nvPicPr>
        <p:blipFill>
          <a:blip r:embed="rId7" cstate="print"/>
          <a:srcRect/>
          <a:stretch>
            <a:fillRect/>
          </a:stretch>
        </p:blipFill>
        <p:spPr bwMode="auto">
          <a:xfrm>
            <a:off x="2123728" y="3284538"/>
            <a:ext cx="2232025" cy="588962"/>
          </a:xfrm>
          <a:prstGeom prst="rect">
            <a:avLst/>
          </a:prstGeom>
          <a:noFill/>
          <a:ln w="9525">
            <a:noFill/>
            <a:miter lim="800000"/>
            <a:headEnd/>
            <a:tailEnd/>
          </a:ln>
        </p:spPr>
      </p:pic>
      <p:pic>
        <p:nvPicPr>
          <p:cNvPr id="19469" name="Picture 7"/>
          <p:cNvPicPr>
            <a:picLocks noChangeAspect="1" noChangeArrowheads="1"/>
          </p:cNvPicPr>
          <p:nvPr/>
        </p:nvPicPr>
        <p:blipFill>
          <a:blip r:embed="rId8" cstate="print"/>
          <a:srcRect/>
          <a:stretch>
            <a:fillRect/>
          </a:stretch>
        </p:blipFill>
        <p:spPr bwMode="auto">
          <a:xfrm>
            <a:off x="971550" y="3933825"/>
            <a:ext cx="2736850" cy="779463"/>
          </a:xfrm>
          <a:prstGeom prst="rect">
            <a:avLst/>
          </a:prstGeom>
          <a:noFill/>
          <a:ln w="9525">
            <a:noFill/>
            <a:miter lim="800000"/>
            <a:headEnd/>
            <a:tailEnd/>
          </a:ln>
        </p:spPr>
      </p:pic>
      <p:pic>
        <p:nvPicPr>
          <p:cNvPr id="19470" name="Picture 8"/>
          <p:cNvPicPr>
            <a:picLocks noChangeAspect="1" noChangeArrowheads="1"/>
          </p:cNvPicPr>
          <p:nvPr/>
        </p:nvPicPr>
        <p:blipFill>
          <a:blip r:embed="rId9" cstate="print"/>
          <a:srcRect/>
          <a:stretch>
            <a:fillRect/>
          </a:stretch>
        </p:blipFill>
        <p:spPr bwMode="auto">
          <a:xfrm>
            <a:off x="323850" y="4797425"/>
            <a:ext cx="4248150" cy="873125"/>
          </a:xfrm>
          <a:prstGeom prst="rect">
            <a:avLst/>
          </a:prstGeom>
          <a:noFill/>
          <a:ln w="9525">
            <a:noFill/>
            <a:miter lim="800000"/>
            <a:headEnd/>
            <a:tailEnd/>
          </a:ln>
        </p:spPr>
      </p:pic>
      <p:pic>
        <p:nvPicPr>
          <p:cNvPr id="19471" name="Picture 9"/>
          <p:cNvPicPr>
            <a:picLocks noChangeAspect="1" noChangeArrowheads="1"/>
          </p:cNvPicPr>
          <p:nvPr/>
        </p:nvPicPr>
        <p:blipFill>
          <a:blip r:embed="rId10" cstate="print"/>
          <a:srcRect/>
          <a:stretch>
            <a:fillRect/>
          </a:stretch>
        </p:blipFill>
        <p:spPr bwMode="auto">
          <a:xfrm>
            <a:off x="4932363" y="4652963"/>
            <a:ext cx="3609975" cy="1181100"/>
          </a:xfrm>
          <a:prstGeom prst="rect">
            <a:avLst/>
          </a:prstGeom>
          <a:noFill/>
          <a:ln w="9525">
            <a:noFill/>
            <a:miter lim="800000"/>
            <a:headEnd/>
            <a:tailEnd/>
          </a:ln>
        </p:spPr>
      </p:pic>
      <p:sp>
        <p:nvSpPr>
          <p:cNvPr id="18" name="Rectangle 27"/>
          <p:cNvSpPr>
            <a:spLocks noChangeArrowheads="1"/>
          </p:cNvSpPr>
          <p:nvPr/>
        </p:nvSpPr>
        <p:spPr bwMode="auto">
          <a:xfrm>
            <a:off x="4773510" y="293148"/>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
        <p:nvSpPr>
          <p:cNvPr id="19" name="Rectangle 27"/>
          <p:cNvSpPr>
            <a:spLocks noChangeArrowheads="1"/>
          </p:cNvSpPr>
          <p:nvPr/>
        </p:nvSpPr>
        <p:spPr bwMode="auto">
          <a:xfrm>
            <a:off x="4716016" y="3371506"/>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500" fill="hold"/>
                                        <p:tgtEl>
                                          <p:spTgt spid="19465"/>
                                        </p:tgtEl>
                                        <p:attrNameLst>
                                          <p:attrName>ppt_w</p:attrName>
                                        </p:attrNameLst>
                                      </p:cBhvr>
                                      <p:tavLst>
                                        <p:tav tm="0">
                                          <p:val>
                                            <p:fltVal val="0"/>
                                          </p:val>
                                        </p:tav>
                                        <p:tav tm="100000">
                                          <p:val>
                                            <p:strVal val="#ppt_w"/>
                                          </p:val>
                                        </p:tav>
                                      </p:tavLst>
                                    </p:anim>
                                    <p:anim calcmode="lin" valueType="num">
                                      <p:cBhvr>
                                        <p:cTn id="8" dur="500" fill="hold"/>
                                        <p:tgtEl>
                                          <p:spTgt spid="1946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468"/>
                                        </p:tgtEl>
                                        <p:attrNameLst>
                                          <p:attrName>style.visibility</p:attrName>
                                        </p:attrNameLst>
                                      </p:cBhvr>
                                      <p:to>
                                        <p:strVal val="visible"/>
                                      </p:to>
                                    </p:set>
                                    <p:anim calcmode="lin" valueType="num">
                                      <p:cBhvr>
                                        <p:cTn id="11" dur="500" fill="hold"/>
                                        <p:tgtEl>
                                          <p:spTgt spid="19468"/>
                                        </p:tgtEl>
                                        <p:attrNameLst>
                                          <p:attrName>ppt_w</p:attrName>
                                        </p:attrNameLst>
                                      </p:cBhvr>
                                      <p:tavLst>
                                        <p:tav tm="0">
                                          <p:val>
                                            <p:fltVal val="0"/>
                                          </p:val>
                                        </p:tav>
                                        <p:tav tm="100000">
                                          <p:val>
                                            <p:strVal val="#ppt_w"/>
                                          </p:val>
                                        </p:tav>
                                      </p:tavLst>
                                    </p:anim>
                                    <p:anim calcmode="lin" valueType="num">
                                      <p:cBhvr>
                                        <p:cTn id="12" dur="500" fill="hold"/>
                                        <p:tgtEl>
                                          <p:spTgt spid="19468"/>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469"/>
                                        </p:tgtEl>
                                        <p:attrNameLst>
                                          <p:attrName>style.visibility</p:attrName>
                                        </p:attrNameLst>
                                      </p:cBhvr>
                                      <p:to>
                                        <p:strVal val="visible"/>
                                      </p:to>
                                    </p:set>
                                    <p:animEffect transition="in" filter="wipe(left)">
                                      <p:cBhvr>
                                        <p:cTn id="22" dur="500"/>
                                        <p:tgtEl>
                                          <p:spTgt spid="194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466"/>
                                        </p:tgtEl>
                                        <p:attrNameLst>
                                          <p:attrName>style.visibility</p:attrName>
                                        </p:attrNameLst>
                                      </p:cBhvr>
                                      <p:to>
                                        <p:strVal val="visible"/>
                                      </p:to>
                                    </p:set>
                                    <p:animEffect transition="in" filter="wipe(left)">
                                      <p:cBhvr>
                                        <p:cTn id="27" dur="500"/>
                                        <p:tgtEl>
                                          <p:spTgt spid="194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470"/>
                                        </p:tgtEl>
                                        <p:attrNameLst>
                                          <p:attrName>style.visibility</p:attrName>
                                        </p:attrNameLst>
                                      </p:cBhvr>
                                      <p:to>
                                        <p:strVal val="visible"/>
                                      </p:to>
                                    </p:set>
                                    <p:animEffect transition="in" filter="wipe(left)">
                                      <p:cBhvr>
                                        <p:cTn id="32" dur="500"/>
                                        <p:tgtEl>
                                          <p:spTgt spid="194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471"/>
                                        </p:tgtEl>
                                        <p:attrNameLst>
                                          <p:attrName>style.visibility</p:attrName>
                                        </p:attrNameLst>
                                      </p:cBhvr>
                                      <p:to>
                                        <p:strVal val="visible"/>
                                      </p:to>
                                    </p:set>
                                    <p:animEffect transition="in" filter="wipe(left)">
                                      <p:cBhvr>
                                        <p:cTn id="37" dur="500"/>
                                        <p:tgtEl>
                                          <p:spTgt spid="1947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9467"/>
                                        </p:tgtEl>
                                        <p:attrNameLst>
                                          <p:attrName>style.visibility</p:attrName>
                                        </p:attrNameLst>
                                      </p:cBhvr>
                                      <p:to>
                                        <p:strVal val="visible"/>
                                      </p:to>
                                    </p:set>
                                    <p:animEffect transition="in" filter="strips(downRight)">
                                      <p:cBhvr>
                                        <p:cTn id="42" dur="20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9467"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55575" y="6237288"/>
            <a:ext cx="1152129" cy="431800"/>
          </a:xfrm>
          <a:prstGeom prst="rect">
            <a:avLst/>
          </a:prstGeom>
          <a:solidFill>
            <a:srgbClr val="00B050">
              <a:alpha val="50196"/>
            </a:srgbClr>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493" name="Rectangle 21"/>
          <p:cNvSpPr>
            <a:spLocks noChangeArrowheads="1"/>
          </p:cNvSpPr>
          <p:nvPr/>
        </p:nvSpPr>
        <p:spPr bwMode="auto">
          <a:xfrm>
            <a:off x="250825" y="6211888"/>
            <a:ext cx="2525050" cy="461665"/>
          </a:xfrm>
          <a:prstGeom prst="rect">
            <a:avLst/>
          </a:prstGeom>
          <a:noFill/>
          <a:ln w="9525">
            <a:noFill/>
            <a:miter lim="800000"/>
            <a:headEnd/>
            <a:tailEnd/>
          </a:ln>
        </p:spPr>
        <p:txBody>
          <a:bodyPr wrap="none">
            <a:spAutoFit/>
          </a:bodyPr>
          <a:lstStyle/>
          <a:p>
            <a:r>
              <a:rPr lang="fr-FR" sz="2400" b="1" dirty="0">
                <a:solidFill>
                  <a:srgbClr val="002060"/>
                </a:solidFill>
                <a:sym typeface="Wingdings" pitchFamily="2" charset="2"/>
              </a:rPr>
              <a:t>v = k × </a:t>
            </a:r>
            <a:r>
              <a:rPr lang="fr-FR" sz="2400" b="1" dirty="0">
                <a:solidFill>
                  <a:srgbClr val="FF0000"/>
                </a:solidFill>
                <a:sym typeface="Wingdings" pitchFamily="2" charset="2"/>
              </a:rPr>
              <a:t>[A]</a:t>
            </a:r>
            <a:r>
              <a:rPr lang="fr-FR" sz="2400" b="1" baseline="-25000" dirty="0">
                <a:solidFill>
                  <a:srgbClr val="FF0000"/>
                </a:solidFill>
                <a:sym typeface="Wingdings" pitchFamily="2" charset="2"/>
              </a:rPr>
              <a:t>0</a:t>
            </a:r>
            <a:r>
              <a:rPr lang="fr-FR" sz="2400" b="1" baseline="30000" dirty="0">
                <a:solidFill>
                  <a:srgbClr val="002060"/>
                </a:solidFill>
                <a:latin typeface="Symbol" pitchFamily="18" charset="2"/>
                <a:sym typeface="Wingdings" pitchFamily="2" charset="2"/>
              </a:rPr>
              <a:t>a</a:t>
            </a:r>
            <a:r>
              <a:rPr lang="fr-FR" sz="2400" b="1" dirty="0">
                <a:solidFill>
                  <a:srgbClr val="002060"/>
                </a:solidFill>
                <a:sym typeface="Wingdings" pitchFamily="2" charset="2"/>
              </a:rPr>
              <a:t> × [B] </a:t>
            </a:r>
            <a:r>
              <a:rPr lang="fr-FR" sz="2400" b="1" baseline="30000" dirty="0">
                <a:solidFill>
                  <a:srgbClr val="002060"/>
                </a:solidFill>
                <a:latin typeface="Symbol" pitchFamily="18" charset="2"/>
                <a:sym typeface="Wingdings" pitchFamily="2" charset="2"/>
              </a:rPr>
              <a:t>b</a:t>
            </a:r>
            <a:endParaRPr lang="fr-FR" sz="2400" dirty="0">
              <a:solidFill>
                <a:srgbClr val="002060"/>
              </a:solidFill>
            </a:endParaRPr>
          </a:p>
        </p:txBody>
      </p:sp>
      <p:sp>
        <p:nvSpPr>
          <p:cNvPr id="20482" name="Rectangle 1"/>
          <p:cNvSpPr>
            <a:spLocks noChangeArrowheads="1"/>
          </p:cNvSpPr>
          <p:nvPr/>
        </p:nvSpPr>
        <p:spPr bwMode="auto">
          <a:xfrm>
            <a:off x="0" y="3717032"/>
            <a:ext cx="9144000" cy="538609"/>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3) Lois de vitesse dépendant de plusieurs concentrations</a:t>
            </a:r>
            <a:endParaRPr lang="fr-FR" sz="2100" dirty="0">
              <a:ea typeface="Calibri" pitchFamily="34" charset="0"/>
              <a:cs typeface="Times New Roman" pitchFamily="18" charset="0"/>
            </a:endParaRPr>
          </a:p>
          <a:p>
            <a:pPr indent="449263" algn="just" eaLnBrk="0" hangingPunct="0">
              <a:defRPr/>
            </a:pPr>
            <a:endParaRPr lang="fr-FR" sz="800" dirty="0">
              <a:latin typeface="Calibri" pitchFamily="34" charset="0"/>
              <a:ea typeface="Calibri" pitchFamily="34" charset="0"/>
              <a:cs typeface="Times New Roman" pitchFamily="18" charset="0"/>
              <a:sym typeface="Wingdings 2" pitchFamily="18" charset="2"/>
            </a:endParaRPr>
          </a:p>
        </p:txBody>
      </p:sp>
      <p:sp>
        <p:nvSpPr>
          <p:cNvPr id="20483" name="Rectangle 4"/>
          <p:cNvSpPr>
            <a:spLocks noChangeArrowheads="1"/>
          </p:cNvSpPr>
          <p:nvPr/>
        </p:nvSpPr>
        <p:spPr bwMode="auto">
          <a:xfrm>
            <a:off x="0" y="4829090"/>
            <a:ext cx="7061549"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a/ </a:t>
            </a:r>
            <a:r>
              <a:rPr lang="fr-FR" sz="2000" b="1" u="sng" dirty="0">
                <a:latin typeface="Bookman Old Style" pitchFamily="18" charset="0"/>
                <a:ea typeface="Calibri" pitchFamily="34" charset="0"/>
                <a:cs typeface="Times New Roman" pitchFamily="18" charset="0"/>
              </a:rPr>
              <a:t>Dégénérescence de l’ordre (isolation d’Ostwald) :</a:t>
            </a:r>
            <a:endParaRPr lang="fr-FR" sz="3200" dirty="0">
              <a:latin typeface="Bookman Old Style" pitchFamily="18" charset="0"/>
              <a:ea typeface="Calibri" pitchFamily="34" charset="0"/>
              <a:cs typeface="Times New Roman" pitchFamily="18" charset="0"/>
            </a:endParaRPr>
          </a:p>
        </p:txBody>
      </p:sp>
      <p:sp>
        <p:nvSpPr>
          <p:cNvPr id="20484" name="Rectangle 1"/>
          <p:cNvSpPr>
            <a:spLocks noChangeArrowheads="1"/>
          </p:cNvSpPr>
          <p:nvPr/>
        </p:nvSpPr>
        <p:spPr bwMode="auto">
          <a:xfrm>
            <a:off x="49894" y="5300663"/>
            <a:ext cx="9036050" cy="1441450"/>
          </a:xfrm>
          <a:prstGeom prst="rect">
            <a:avLst/>
          </a:prstGeom>
          <a:noFill/>
          <a:ln w="19050">
            <a:solidFill>
              <a:srgbClr val="000000"/>
            </a:solidFill>
            <a:miter lim="800000"/>
            <a:headEnd/>
            <a:tailEnd/>
          </a:ln>
        </p:spPr>
        <p:txBody>
          <a:bodyPr/>
          <a:lstStyle/>
          <a:p>
            <a:endParaRPr lang="fr-FR"/>
          </a:p>
        </p:txBody>
      </p:sp>
      <p:sp>
        <p:nvSpPr>
          <p:cNvPr id="20" name="Rectangle 3"/>
          <p:cNvSpPr>
            <a:spLocks noChangeArrowheads="1"/>
          </p:cNvSpPr>
          <p:nvPr/>
        </p:nvSpPr>
        <p:spPr bwMode="auto">
          <a:xfrm>
            <a:off x="60327" y="5332076"/>
            <a:ext cx="9189952" cy="430887"/>
          </a:xfrm>
          <a:prstGeom prst="rect">
            <a:avLst/>
          </a:prstGeom>
          <a:noFill/>
          <a:ln w="9525">
            <a:noFill/>
            <a:miter lim="800000"/>
            <a:headEnd/>
            <a:tailEnd/>
          </a:ln>
          <a:effectLst/>
        </p:spPr>
        <p:txBody>
          <a:bodyPr wrap="none" anchor="ctr">
            <a:spAutoFit/>
          </a:bodyPr>
          <a:lstStyle/>
          <a:p>
            <a:pPr eaLnBrk="0" hangingPunct="0">
              <a:defRPr/>
            </a:pPr>
            <a:r>
              <a:rPr lang="fr-FR" dirty="0">
                <a:ea typeface="Calibri" pitchFamily="34" charset="0"/>
                <a:sym typeface="Wingdings 2" pitchFamily="18" charset="2"/>
              </a:rPr>
              <a:t></a:t>
            </a:r>
            <a:r>
              <a:rPr lang="fr-FR" dirty="0">
                <a:ea typeface="Calibri" pitchFamily="34" charset="0"/>
              </a:rPr>
              <a:t> </a:t>
            </a:r>
            <a:r>
              <a:rPr lang="fr-FR" b="1" u="sng" dirty="0">
                <a:ea typeface="Calibri" pitchFamily="34" charset="0"/>
                <a:sym typeface="Wingdings 2" pitchFamily="18" charset="2"/>
              </a:rPr>
              <a:t>1</a:t>
            </a:r>
            <a:r>
              <a:rPr lang="fr-FR" b="1" u="sng" baseline="30000" dirty="0">
                <a:ea typeface="Calibri" pitchFamily="34" charset="0"/>
                <a:sym typeface="Wingdings 2" pitchFamily="18" charset="2"/>
              </a:rPr>
              <a:t>ère</a:t>
            </a:r>
            <a:r>
              <a:rPr lang="fr-FR" b="1" u="sng" dirty="0">
                <a:ea typeface="Calibri" pitchFamily="34" charset="0"/>
                <a:sym typeface="Wingdings 2" pitchFamily="18" charset="2"/>
              </a:rPr>
              <a:t> étape : on utilise un large </a:t>
            </a:r>
            <a:r>
              <a:rPr lang="fr-FR" sz="2200" b="1" u="sng" dirty="0">
                <a:solidFill>
                  <a:srgbClr val="FF0000"/>
                </a:solidFill>
                <a:ea typeface="Calibri" pitchFamily="34" charset="0"/>
                <a:sym typeface="Wingdings 2" pitchFamily="18" charset="2"/>
              </a:rPr>
              <a:t>excès du réactif A </a:t>
            </a:r>
            <a:r>
              <a:rPr lang="fr-FR" b="1" u="sng" dirty="0">
                <a:ea typeface="Calibri" pitchFamily="34" charset="0"/>
                <a:sym typeface="Wingdings 2" pitchFamily="18" charset="2"/>
              </a:rPr>
              <a:t>par rapport au réactif B </a:t>
            </a:r>
            <a:r>
              <a:rPr lang="fr-FR" dirty="0">
                <a:ea typeface="Calibri" pitchFamily="34" charset="0"/>
                <a:sym typeface="Wingdings 2" pitchFamily="18" charset="2"/>
              </a:rPr>
              <a:t>: </a:t>
            </a:r>
            <a:r>
              <a:rPr lang="fr-FR" sz="2200" b="1" dirty="0">
                <a:solidFill>
                  <a:srgbClr val="FF0000"/>
                </a:solidFill>
                <a:ea typeface="Calibri" pitchFamily="34" charset="0"/>
                <a:sym typeface="Wingdings 2" pitchFamily="18" charset="2"/>
              </a:rPr>
              <a:t>[A]</a:t>
            </a:r>
            <a:r>
              <a:rPr lang="fr-FR" sz="2200" b="1" baseline="-30000" dirty="0">
                <a:solidFill>
                  <a:srgbClr val="FF0000"/>
                </a:solidFill>
                <a:ea typeface="Calibri" pitchFamily="34" charset="0"/>
                <a:sym typeface="Wingdings 2" pitchFamily="18" charset="2"/>
              </a:rPr>
              <a:t>0</a:t>
            </a:r>
            <a:r>
              <a:rPr lang="fr-FR" sz="2200" b="1" dirty="0">
                <a:solidFill>
                  <a:srgbClr val="FF0000"/>
                </a:solidFill>
                <a:ea typeface="Calibri" pitchFamily="34" charset="0"/>
                <a:sym typeface="Wingdings 2" pitchFamily="18" charset="2"/>
              </a:rPr>
              <a:t> &gt;&gt; [B]</a:t>
            </a:r>
            <a:r>
              <a:rPr lang="fr-FR" sz="2200" b="1" baseline="-30000" dirty="0">
                <a:solidFill>
                  <a:srgbClr val="FF0000"/>
                </a:solidFill>
                <a:ea typeface="Calibri" pitchFamily="34" charset="0"/>
                <a:sym typeface="Wingdings 2" pitchFamily="18" charset="2"/>
              </a:rPr>
              <a:t>0</a:t>
            </a:r>
            <a:endParaRPr lang="fr-FR" sz="2200" dirty="0">
              <a:ea typeface="Calibri" pitchFamily="34" charset="0"/>
              <a:sym typeface="Wingdings 2" pitchFamily="18" charset="2"/>
            </a:endParaRPr>
          </a:p>
        </p:txBody>
      </p:sp>
      <p:sp>
        <p:nvSpPr>
          <p:cNvPr id="20492" name="Rectangle 20"/>
          <p:cNvSpPr>
            <a:spLocks noChangeArrowheads="1"/>
          </p:cNvSpPr>
          <p:nvPr/>
        </p:nvSpPr>
        <p:spPr bwMode="auto">
          <a:xfrm>
            <a:off x="250825" y="5734050"/>
            <a:ext cx="6059929"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A</a:t>
            </a:r>
            <a:r>
              <a:rPr lang="fr-FR" sz="2000" dirty="0">
                <a:solidFill>
                  <a:srgbClr val="002060"/>
                </a:solidFill>
                <a:latin typeface="Arial" pitchFamily="34" charset="0"/>
                <a:cs typeface="Arial" pitchFamily="34" charset="0"/>
              </a:rPr>
              <a:t> étant très peu consommé, </a:t>
            </a:r>
            <a:r>
              <a:rPr lang="fr-FR" sz="2000" b="1" dirty="0">
                <a:solidFill>
                  <a:srgbClr val="002060"/>
                </a:solidFill>
                <a:latin typeface="Arial" pitchFamily="34" charset="0"/>
                <a:cs typeface="Arial" pitchFamily="34" charset="0"/>
              </a:rPr>
              <a:t>[A]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[A]</a:t>
            </a:r>
            <a:r>
              <a:rPr lang="fr-FR" sz="2000" b="1" baseline="-25000" dirty="0">
                <a:solidFill>
                  <a:srgbClr val="002060"/>
                </a:solidFill>
                <a:latin typeface="Arial" pitchFamily="34" charset="0"/>
                <a:cs typeface="Arial" pitchFamily="34" charset="0"/>
              </a:rPr>
              <a:t>0</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Constante.</a:t>
            </a:r>
          </a:p>
        </p:txBody>
      </p:sp>
      <p:sp>
        <p:nvSpPr>
          <p:cNvPr id="20494" name="Rectangle 22"/>
          <p:cNvSpPr>
            <a:spLocks noChangeArrowheads="1"/>
          </p:cNvSpPr>
          <p:nvPr/>
        </p:nvSpPr>
        <p:spPr bwMode="auto">
          <a:xfrm>
            <a:off x="3563938" y="6211888"/>
            <a:ext cx="2160190" cy="461962"/>
          </a:xfrm>
          <a:prstGeom prst="rect">
            <a:avLst/>
          </a:prstGeom>
          <a:noFill/>
          <a:ln w="57150">
            <a:solidFill>
              <a:srgbClr val="00B0F0"/>
            </a:solidFill>
            <a:miter lim="800000"/>
            <a:headEnd/>
            <a:tailEnd/>
          </a:ln>
        </p:spPr>
        <p:txBody>
          <a:bodyPr wrap="square">
            <a:spAutoFit/>
          </a:bodyPr>
          <a:lstStyle/>
          <a:p>
            <a:r>
              <a:rPr lang="fr-FR" sz="2400" b="1" dirty="0">
                <a:solidFill>
                  <a:srgbClr val="002060"/>
                </a:solidFill>
                <a:sym typeface="Symbol" pitchFamily="18" charset="2"/>
              </a:rPr>
              <a:t> </a:t>
            </a:r>
            <a:r>
              <a:rPr lang="fr-FR" sz="2400" b="1" dirty="0">
                <a:solidFill>
                  <a:srgbClr val="002060"/>
                </a:solidFill>
                <a:sym typeface="Wingdings" pitchFamily="2" charset="2"/>
              </a:rPr>
              <a:t>v = </a:t>
            </a:r>
            <a:r>
              <a:rPr lang="fr-FR" sz="2400" b="1" dirty="0">
                <a:solidFill>
                  <a:srgbClr val="006600"/>
                </a:solidFill>
                <a:sym typeface="Wingdings" pitchFamily="2" charset="2"/>
              </a:rPr>
              <a:t>k’</a:t>
            </a:r>
            <a:r>
              <a:rPr lang="fr-FR" sz="2400" b="1" dirty="0">
                <a:solidFill>
                  <a:srgbClr val="00863D"/>
                </a:solidFill>
                <a:sym typeface="Wingdings" pitchFamily="2" charset="2"/>
              </a:rPr>
              <a:t> </a:t>
            </a:r>
            <a:r>
              <a:rPr lang="fr-FR" sz="2400" b="1" dirty="0">
                <a:solidFill>
                  <a:srgbClr val="002060"/>
                </a:solidFill>
                <a:sym typeface="Wingdings" pitchFamily="2" charset="2"/>
              </a:rPr>
              <a:t>× [B] </a:t>
            </a:r>
            <a:r>
              <a:rPr lang="fr-FR" sz="2400" b="1" baseline="30000" dirty="0">
                <a:solidFill>
                  <a:srgbClr val="002060"/>
                </a:solidFill>
                <a:latin typeface="Symbol" pitchFamily="18" charset="2"/>
                <a:sym typeface="Wingdings" pitchFamily="2" charset="2"/>
              </a:rPr>
              <a:t>b</a:t>
            </a:r>
            <a:endParaRPr lang="fr-FR" sz="2400" dirty="0">
              <a:solidFill>
                <a:srgbClr val="002060"/>
              </a:solidFill>
              <a:latin typeface="Symbol" pitchFamily="18" charset="2"/>
            </a:endParaRPr>
          </a:p>
        </p:txBody>
      </p:sp>
      <p:sp>
        <p:nvSpPr>
          <p:cNvPr id="20495" name="Rectangle 23"/>
          <p:cNvSpPr>
            <a:spLocks noChangeArrowheads="1"/>
          </p:cNvSpPr>
          <p:nvPr/>
        </p:nvSpPr>
        <p:spPr bwMode="auto">
          <a:xfrm>
            <a:off x="6156325" y="6211888"/>
            <a:ext cx="2808288" cy="400110"/>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rPr>
              <a:t>avec</a:t>
            </a:r>
            <a:r>
              <a:rPr lang="fr-FR" sz="2000" dirty="0">
                <a:latin typeface="Arial" pitchFamily="34" charset="0"/>
                <a:cs typeface="Arial" pitchFamily="34" charset="0"/>
              </a:rPr>
              <a:t> </a:t>
            </a:r>
            <a:r>
              <a:rPr lang="fr-FR" sz="2000" b="1" dirty="0">
                <a:solidFill>
                  <a:srgbClr val="006600"/>
                </a:solidFill>
                <a:latin typeface="Arial" pitchFamily="34" charset="0"/>
                <a:cs typeface="Arial" pitchFamily="34" charset="0"/>
              </a:rPr>
              <a:t>k’</a:t>
            </a:r>
            <a:r>
              <a:rPr lang="fr-FR" sz="2000" b="1" dirty="0">
                <a:solidFill>
                  <a:srgbClr val="00863D"/>
                </a:solidFill>
                <a:latin typeface="Arial" pitchFamily="34" charset="0"/>
                <a:cs typeface="Arial" pitchFamily="34" charset="0"/>
              </a:rPr>
              <a:t> </a:t>
            </a:r>
            <a:r>
              <a:rPr lang="fr-FR" sz="2000"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sym typeface="Wingdings" pitchFamily="2" charset="2"/>
              </a:rPr>
              <a:t>k × </a:t>
            </a:r>
            <a:r>
              <a:rPr lang="fr-FR" sz="2000" b="1" dirty="0">
                <a:solidFill>
                  <a:srgbClr val="FF0000"/>
                </a:solidFill>
                <a:latin typeface="Arial" pitchFamily="34" charset="0"/>
                <a:cs typeface="Arial" pitchFamily="34" charset="0"/>
                <a:sym typeface="Wingdings" pitchFamily="2" charset="2"/>
              </a:rPr>
              <a:t>[A]</a:t>
            </a:r>
            <a:r>
              <a:rPr lang="fr-FR" sz="2000" b="1" baseline="-25000" dirty="0">
                <a:solidFill>
                  <a:srgbClr val="FF0000"/>
                </a:solidFill>
                <a:latin typeface="Arial" pitchFamily="34" charset="0"/>
                <a:cs typeface="Arial" pitchFamily="34" charset="0"/>
                <a:sym typeface="Wingdings" pitchFamily="2" charset="2"/>
              </a:rPr>
              <a:t>0 </a:t>
            </a:r>
            <a:r>
              <a:rPr lang="fr-FR" sz="2400" b="1" baseline="30000" dirty="0">
                <a:solidFill>
                  <a:srgbClr val="002060"/>
                </a:solidFill>
                <a:latin typeface="Symbol" pitchFamily="18" charset="2"/>
                <a:cs typeface="Arial" pitchFamily="34" charset="0"/>
                <a:sym typeface="Wingdings" pitchFamily="2" charset="2"/>
              </a:rPr>
              <a:t>a</a:t>
            </a:r>
            <a:r>
              <a:rPr lang="fr-FR" sz="2000" dirty="0">
                <a:solidFill>
                  <a:srgbClr val="002060"/>
                </a:solidFill>
                <a:latin typeface="Arial" pitchFamily="34" charset="0"/>
                <a:cs typeface="Arial" pitchFamily="34" charset="0"/>
              </a:rPr>
              <a:t>.</a:t>
            </a:r>
          </a:p>
        </p:txBody>
      </p:sp>
      <p:sp>
        <p:nvSpPr>
          <p:cNvPr id="26635" name="Rectangle 13"/>
          <p:cNvSpPr>
            <a:spLocks noChangeArrowheads="1"/>
          </p:cNvSpPr>
          <p:nvPr/>
        </p:nvSpPr>
        <p:spPr bwMode="auto">
          <a:xfrm>
            <a:off x="107950" y="44450"/>
            <a:ext cx="8928100" cy="3240088"/>
          </a:xfrm>
          <a:prstGeom prst="rect">
            <a:avLst/>
          </a:prstGeom>
          <a:noFill/>
          <a:ln w="19050">
            <a:solidFill>
              <a:schemeClr val="tx1"/>
            </a:solidFill>
            <a:miter lim="800000"/>
            <a:headEnd/>
            <a:tailEnd/>
          </a:ln>
        </p:spPr>
        <p:txBody>
          <a:bodyPr/>
          <a:lstStyle/>
          <a:p>
            <a:endParaRPr lang="fr-FR"/>
          </a:p>
          <a:p>
            <a:endParaRPr lang="fr-FR"/>
          </a:p>
          <a:p>
            <a:endParaRPr lang="fr-FR"/>
          </a:p>
          <a:p>
            <a:endParaRPr lang="fr-FR"/>
          </a:p>
          <a:p>
            <a:endParaRPr lang="fr-FR"/>
          </a:p>
          <a:p>
            <a:endParaRPr lang="fr-FR"/>
          </a:p>
        </p:txBody>
      </p:sp>
      <p:pic>
        <p:nvPicPr>
          <p:cNvPr id="26636" name="Picture 7"/>
          <p:cNvPicPr>
            <a:picLocks noChangeAspect="1" noChangeArrowheads="1"/>
          </p:cNvPicPr>
          <p:nvPr/>
        </p:nvPicPr>
        <p:blipFill>
          <a:blip r:embed="rId2" cstate="print"/>
          <a:srcRect/>
          <a:stretch>
            <a:fillRect/>
          </a:stretch>
        </p:blipFill>
        <p:spPr bwMode="auto">
          <a:xfrm>
            <a:off x="4140200" y="765175"/>
            <a:ext cx="3095625" cy="709613"/>
          </a:xfrm>
          <a:prstGeom prst="rect">
            <a:avLst/>
          </a:prstGeom>
          <a:noFill/>
          <a:ln w="9525">
            <a:noFill/>
            <a:miter lim="800000"/>
            <a:headEnd/>
            <a:tailEnd/>
          </a:ln>
        </p:spPr>
      </p:pic>
      <p:sp>
        <p:nvSpPr>
          <p:cNvPr id="26637" name="Rectangle 15"/>
          <p:cNvSpPr>
            <a:spLocks noChangeArrowheads="1"/>
          </p:cNvSpPr>
          <p:nvPr/>
        </p:nvSpPr>
        <p:spPr bwMode="auto">
          <a:xfrm>
            <a:off x="179512" y="2781300"/>
            <a:ext cx="8760732" cy="400110"/>
          </a:xfrm>
          <a:prstGeom prst="rect">
            <a:avLst/>
          </a:prstGeom>
          <a:solidFill>
            <a:srgbClr val="FFFF00"/>
          </a:solidFill>
          <a:ln w="9525">
            <a:noFill/>
            <a:miter lim="800000"/>
            <a:headEnd/>
            <a:tailEnd/>
          </a:ln>
        </p:spPr>
        <p:txBody>
          <a:bodyPr wrap="none">
            <a:spAutoFit/>
          </a:bodyPr>
          <a:lstStyle/>
          <a:p>
            <a:r>
              <a:rPr lang="fr-FR" sz="2000" b="1" dirty="0">
                <a:solidFill>
                  <a:srgbClr val="FF0000"/>
                </a:solidFill>
                <a:latin typeface="Arial" pitchFamily="34" charset="0"/>
                <a:ea typeface="Calibri" pitchFamily="34" charset="0"/>
                <a:cs typeface="Arial" pitchFamily="34" charset="0"/>
              </a:rPr>
              <a:t>t</a:t>
            </a:r>
            <a:r>
              <a:rPr lang="fr-FR" sz="2000" b="1" baseline="-25000" dirty="0">
                <a:solidFill>
                  <a:srgbClr val="FF0000"/>
                </a:solidFill>
                <a:latin typeface="Arial" pitchFamily="34" charset="0"/>
                <a:ea typeface="Calibri" pitchFamily="34" charset="0"/>
                <a:cs typeface="Arial" pitchFamily="34" charset="0"/>
              </a:rPr>
              <a:t>1/2</a:t>
            </a:r>
            <a:r>
              <a:rPr lang="fr-FR" sz="2000" b="1" dirty="0">
                <a:solidFill>
                  <a:srgbClr val="FF0000"/>
                </a:solidFill>
                <a:latin typeface="Arial" pitchFamily="34" charset="0"/>
                <a:ea typeface="Calibri" pitchFamily="34" charset="0"/>
                <a:cs typeface="Arial" pitchFamily="34" charset="0"/>
              </a:rPr>
              <a:t> est </a:t>
            </a:r>
            <a:r>
              <a:rPr lang="fr-FR" sz="2000" b="1" u="sng" dirty="0">
                <a:solidFill>
                  <a:srgbClr val="FF0000"/>
                </a:solidFill>
                <a:latin typeface="Arial" pitchFamily="34" charset="0"/>
                <a:ea typeface="Calibri" pitchFamily="34" charset="0"/>
                <a:cs typeface="Arial" pitchFamily="34" charset="0"/>
              </a:rPr>
              <a:t>inversement proportionnel</a:t>
            </a:r>
            <a:r>
              <a:rPr lang="fr-FR" sz="2000" b="1" dirty="0">
                <a:solidFill>
                  <a:srgbClr val="FF0000"/>
                </a:solidFill>
                <a:latin typeface="Arial" pitchFamily="34" charset="0"/>
                <a:ea typeface="Calibri" pitchFamily="34" charset="0"/>
                <a:cs typeface="Arial" pitchFamily="34" charset="0"/>
              </a:rPr>
              <a:t> à la concentration initiale en réactifs</a:t>
            </a:r>
          </a:p>
        </p:txBody>
      </p:sp>
      <p:pic>
        <p:nvPicPr>
          <p:cNvPr id="26638" name="Picture 6"/>
          <p:cNvPicPr>
            <a:picLocks noChangeAspect="1" noChangeArrowheads="1"/>
          </p:cNvPicPr>
          <p:nvPr/>
        </p:nvPicPr>
        <p:blipFill>
          <a:blip r:embed="rId3" cstate="print"/>
          <a:srcRect/>
          <a:stretch>
            <a:fillRect/>
          </a:stretch>
        </p:blipFill>
        <p:spPr bwMode="auto">
          <a:xfrm>
            <a:off x="2051943" y="116632"/>
            <a:ext cx="2232025" cy="588962"/>
          </a:xfrm>
          <a:prstGeom prst="rect">
            <a:avLst/>
          </a:prstGeom>
          <a:noFill/>
          <a:ln w="9525">
            <a:noFill/>
            <a:miter lim="800000"/>
            <a:headEnd/>
            <a:tailEnd/>
          </a:ln>
        </p:spPr>
      </p:pic>
      <p:pic>
        <p:nvPicPr>
          <p:cNvPr id="26639" name="Picture 7"/>
          <p:cNvPicPr>
            <a:picLocks noChangeAspect="1" noChangeArrowheads="1"/>
          </p:cNvPicPr>
          <p:nvPr/>
        </p:nvPicPr>
        <p:blipFill>
          <a:blip r:embed="rId4" cstate="print"/>
          <a:srcRect/>
          <a:stretch>
            <a:fillRect/>
          </a:stretch>
        </p:blipFill>
        <p:spPr bwMode="auto">
          <a:xfrm>
            <a:off x="971550" y="765175"/>
            <a:ext cx="2736850" cy="779463"/>
          </a:xfrm>
          <a:prstGeom prst="rect">
            <a:avLst/>
          </a:prstGeom>
          <a:noFill/>
          <a:ln w="9525">
            <a:noFill/>
            <a:miter lim="800000"/>
            <a:headEnd/>
            <a:tailEnd/>
          </a:ln>
        </p:spPr>
      </p:pic>
      <p:pic>
        <p:nvPicPr>
          <p:cNvPr id="26640" name="Picture 8"/>
          <p:cNvPicPr>
            <a:picLocks noChangeAspect="1" noChangeArrowheads="1"/>
          </p:cNvPicPr>
          <p:nvPr/>
        </p:nvPicPr>
        <p:blipFill>
          <a:blip r:embed="rId5" cstate="print"/>
          <a:srcRect/>
          <a:stretch>
            <a:fillRect/>
          </a:stretch>
        </p:blipFill>
        <p:spPr bwMode="auto">
          <a:xfrm>
            <a:off x="323850" y="1628775"/>
            <a:ext cx="4248150" cy="873125"/>
          </a:xfrm>
          <a:prstGeom prst="rect">
            <a:avLst/>
          </a:prstGeom>
          <a:noFill/>
          <a:ln w="9525">
            <a:noFill/>
            <a:miter lim="800000"/>
            <a:headEnd/>
            <a:tailEnd/>
          </a:ln>
        </p:spPr>
      </p:pic>
      <p:pic>
        <p:nvPicPr>
          <p:cNvPr id="26641" name="Picture 9"/>
          <p:cNvPicPr>
            <a:picLocks noChangeAspect="1" noChangeArrowheads="1"/>
          </p:cNvPicPr>
          <p:nvPr/>
        </p:nvPicPr>
        <p:blipFill>
          <a:blip r:embed="rId6" cstate="print"/>
          <a:srcRect/>
          <a:stretch>
            <a:fillRect/>
          </a:stretch>
        </p:blipFill>
        <p:spPr bwMode="auto">
          <a:xfrm>
            <a:off x="4932363" y="1484313"/>
            <a:ext cx="3609975" cy="1181100"/>
          </a:xfrm>
          <a:prstGeom prst="rect">
            <a:avLst/>
          </a:prstGeom>
          <a:noFill/>
          <a:ln w="9525">
            <a:noFill/>
            <a:miter lim="800000"/>
            <a:headEnd/>
            <a:tailEnd/>
          </a:ln>
        </p:spPr>
      </p:pic>
      <p:sp>
        <p:nvSpPr>
          <p:cNvPr id="21" name="Rectangle 27"/>
          <p:cNvSpPr>
            <a:spLocks noChangeArrowheads="1"/>
          </p:cNvSpPr>
          <p:nvPr/>
        </p:nvSpPr>
        <p:spPr bwMode="auto">
          <a:xfrm>
            <a:off x="4716016" y="188640"/>
            <a:ext cx="3898375" cy="400110"/>
          </a:xfrm>
          <a:prstGeom prst="rect">
            <a:avLst/>
          </a:prstGeom>
          <a:solidFill>
            <a:schemeClr val="accent4">
              <a:lumMod val="40000"/>
              <a:lumOff val="60000"/>
            </a:schemeClr>
          </a:solidFill>
          <a:ln w="9525">
            <a:solidFill>
              <a:srgbClr val="7030A0"/>
            </a:solidFill>
            <a:miter lim="800000"/>
            <a:headEnd/>
            <a:tailEnd/>
          </a:ln>
        </p:spPr>
        <p:txBody>
          <a:bodyPr wrap="none">
            <a:spAutoFit/>
          </a:bodyPr>
          <a:lstStyle/>
          <a:p>
            <a:pPr algn="ctr">
              <a:defRPr/>
            </a:pPr>
            <a:r>
              <a:rPr lang="fr-FR" sz="2000" b="1" dirty="0" err="1">
                <a:sym typeface="Wingdings 2" pitchFamily="18" charset="2"/>
              </a:rPr>
              <a:t>aA</a:t>
            </a:r>
            <a:r>
              <a:rPr lang="fr-FR" sz="2000" b="1" dirty="0">
                <a:sym typeface="Wingdings 2" pitchFamily="18" charset="2"/>
              </a:rPr>
              <a:t> </a:t>
            </a:r>
            <a:r>
              <a:rPr lang="fr-FR" sz="2000" b="1" dirty="0">
                <a:sym typeface="Wingdings" pitchFamily="2" charset="2"/>
              </a:rPr>
              <a:t></a:t>
            </a:r>
            <a:r>
              <a:rPr lang="fr-FR" sz="2000" b="1" dirty="0"/>
              <a:t> produit(s)</a:t>
            </a:r>
            <a:r>
              <a:rPr lang="fr-FR" sz="2000" dirty="0">
                <a:sym typeface="Wingdings" pitchFamily="2" charset="2"/>
              </a:rPr>
              <a:t> supposée </a:t>
            </a:r>
            <a:r>
              <a:rPr lang="fr-FR" sz="2000" b="1" dirty="0">
                <a:sym typeface="Wingdings" pitchFamily="2" charset="2"/>
              </a:rPr>
              <a:t>TOTALE</a:t>
            </a:r>
            <a:endParaRPr lang="fr-FR" sz="2000" b="1" dirty="0"/>
          </a:p>
        </p:txBody>
      </p:sp>
      <p:sp>
        <p:nvSpPr>
          <p:cNvPr id="22" name="Rectangle 27"/>
          <p:cNvSpPr>
            <a:spLocks noChangeArrowheads="1"/>
          </p:cNvSpPr>
          <p:nvPr/>
        </p:nvSpPr>
        <p:spPr bwMode="auto">
          <a:xfrm>
            <a:off x="179512" y="4221088"/>
            <a:ext cx="3024336" cy="461665"/>
          </a:xfrm>
          <a:prstGeom prst="rect">
            <a:avLst/>
          </a:prstGeom>
          <a:solidFill>
            <a:schemeClr val="accent4">
              <a:lumMod val="20000"/>
              <a:lumOff val="80000"/>
            </a:schemeClr>
          </a:solidFill>
          <a:ln w="9525">
            <a:solidFill>
              <a:srgbClr val="7030A0"/>
            </a:solidFill>
            <a:miter lim="800000"/>
            <a:headEnd/>
            <a:tailEnd/>
          </a:ln>
        </p:spPr>
        <p:txBody>
          <a:bodyPr wrap="square">
            <a:spAutoFit/>
          </a:bodyPr>
          <a:lstStyle/>
          <a:p>
            <a:pPr algn="ctr">
              <a:defRPr/>
            </a:pPr>
            <a:r>
              <a:rPr lang="fr-FR" sz="2400" b="1" dirty="0" err="1">
                <a:sym typeface="Wingdings 2" pitchFamily="18" charset="2"/>
              </a:rPr>
              <a:t>aA</a:t>
            </a:r>
            <a:r>
              <a:rPr lang="fr-FR" sz="2400" b="1" dirty="0">
                <a:sym typeface="Wingdings 2" pitchFamily="18" charset="2"/>
              </a:rPr>
              <a:t> + </a:t>
            </a:r>
            <a:r>
              <a:rPr lang="fr-FR" sz="2400" b="1" dirty="0" err="1">
                <a:sym typeface="Wingdings 2" pitchFamily="18" charset="2"/>
              </a:rPr>
              <a:t>bB</a:t>
            </a:r>
            <a:r>
              <a:rPr lang="fr-FR" sz="2400" b="1" dirty="0">
                <a:sym typeface="Wingdings 2" pitchFamily="18" charset="2"/>
              </a:rPr>
              <a:t> </a:t>
            </a:r>
            <a:r>
              <a:rPr lang="fr-FR" sz="2400" b="1" dirty="0">
                <a:sym typeface="Wingdings" pitchFamily="2" charset="2"/>
              </a:rPr>
              <a:t></a:t>
            </a:r>
            <a:r>
              <a:rPr lang="fr-FR" sz="2400" b="1" dirty="0"/>
              <a:t> produit(s)</a:t>
            </a:r>
            <a:endParaRPr lang="fr-FR" sz="2400" dirty="0"/>
          </a:p>
        </p:txBody>
      </p:sp>
      <p:sp>
        <p:nvSpPr>
          <p:cNvPr id="23" name="Rectangle 22"/>
          <p:cNvSpPr/>
          <p:nvPr/>
        </p:nvSpPr>
        <p:spPr>
          <a:xfrm>
            <a:off x="4427984" y="4221088"/>
            <a:ext cx="4464496" cy="461665"/>
          </a:xfrm>
          <a:prstGeom prst="rect">
            <a:avLst/>
          </a:prstGeom>
          <a:solidFill>
            <a:schemeClr val="accent4">
              <a:lumMod val="20000"/>
              <a:lumOff val="80000"/>
            </a:schemeClr>
          </a:solidFill>
          <a:ln>
            <a:solidFill>
              <a:srgbClr val="7030A0"/>
            </a:solidFill>
          </a:ln>
        </p:spPr>
        <p:txBody>
          <a:bodyPr wrap="square">
            <a:spAutoFit/>
          </a:bodyPr>
          <a:lstStyle/>
          <a:p>
            <a:pPr lvl="0" algn="ctr" eaLnBrk="0" hangingPunct="0"/>
            <a:r>
              <a:rPr lang="fr-FR" sz="2400" dirty="0">
                <a:solidFill>
                  <a:prstClr val="black"/>
                </a:solidFill>
                <a:ea typeface="Calibri" pitchFamily="34" charset="0"/>
                <a:cs typeface="Times New Roman" pitchFamily="18" charset="0"/>
                <a:sym typeface="Wingdings" pitchFamily="2" charset="2"/>
              </a:rPr>
              <a:t>loi de vitesse </a:t>
            </a:r>
            <a:r>
              <a:rPr lang="fr-FR" sz="2400" b="1" dirty="0">
                <a:solidFill>
                  <a:prstClr val="black"/>
                </a:solidFill>
                <a:ea typeface="Calibri" pitchFamily="34" charset="0"/>
                <a:cs typeface="Times New Roman" pitchFamily="18" charset="0"/>
                <a:sym typeface="Wingdings" pitchFamily="2" charset="2"/>
              </a:rPr>
              <a:t>v = k × [A]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a</a:t>
            </a:r>
            <a:r>
              <a:rPr lang="fr-FR" b="1" dirty="0">
                <a:solidFill>
                  <a:prstClr val="black"/>
                </a:solidFill>
                <a:ea typeface="Calibri" pitchFamily="34" charset="0"/>
                <a:cs typeface="Times New Roman" pitchFamily="18" charset="0"/>
                <a:sym typeface="Wingdings" pitchFamily="2" charset="2"/>
              </a:rPr>
              <a:t> </a:t>
            </a:r>
            <a:r>
              <a:rPr lang="fr-FR" sz="2400" b="1" dirty="0">
                <a:solidFill>
                  <a:prstClr val="black"/>
                </a:solidFill>
                <a:ea typeface="Calibri" pitchFamily="34" charset="0"/>
                <a:cs typeface="Times New Roman" pitchFamily="18" charset="0"/>
                <a:sym typeface="Wingdings" pitchFamily="2" charset="2"/>
              </a:rPr>
              <a:t>× [B]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b</a:t>
            </a:r>
            <a:endParaRPr lang="fr-FR" sz="2400" dirty="0">
              <a:solidFill>
                <a:prstClr val="black"/>
              </a:solidFill>
              <a:ea typeface="Calibri" pitchFamily="34" charset="0"/>
              <a:cs typeface="Times New Roman" pitchFamily="18" charset="0"/>
              <a:sym typeface="Wingdings" pitchFamily="2" charset="2"/>
            </a:endParaRPr>
          </a:p>
        </p:txBody>
      </p:sp>
      <p:sp>
        <p:nvSpPr>
          <p:cNvPr id="24" name="Flèche droite 23"/>
          <p:cNvSpPr/>
          <p:nvPr/>
        </p:nvSpPr>
        <p:spPr>
          <a:xfrm>
            <a:off x="3347864" y="4365104"/>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0483"/>
                                        </p:tgtEl>
                                        <p:attrNameLst>
                                          <p:attrName>style.visibility</p:attrName>
                                        </p:attrNameLst>
                                      </p:cBhvr>
                                      <p:to>
                                        <p:strVal val="visible"/>
                                      </p:to>
                                    </p:set>
                                    <p:anim calcmode="lin" valueType="num">
                                      <p:cBhvr>
                                        <p:cTn id="25" dur="500" fill="hold"/>
                                        <p:tgtEl>
                                          <p:spTgt spid="20483"/>
                                        </p:tgtEl>
                                        <p:attrNameLst>
                                          <p:attrName>ppt_w</p:attrName>
                                        </p:attrNameLst>
                                      </p:cBhvr>
                                      <p:tavLst>
                                        <p:tav tm="0">
                                          <p:val>
                                            <p:fltVal val="0"/>
                                          </p:val>
                                        </p:tav>
                                        <p:tav tm="100000">
                                          <p:val>
                                            <p:strVal val="#ppt_w"/>
                                          </p:val>
                                        </p:tav>
                                      </p:tavLst>
                                    </p:anim>
                                    <p:anim calcmode="lin" valueType="num">
                                      <p:cBhvr>
                                        <p:cTn id="26" dur="500" fill="hold"/>
                                        <p:tgtEl>
                                          <p:spTgt spid="20483"/>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20484"/>
                                        </p:tgtEl>
                                        <p:attrNameLst>
                                          <p:attrName>style.visibility</p:attrName>
                                        </p:attrNameLst>
                                      </p:cBhvr>
                                      <p:to>
                                        <p:strVal val="visible"/>
                                      </p:to>
                                    </p:set>
                                    <p:anim calcmode="lin" valueType="num">
                                      <p:cBhvr>
                                        <p:cTn id="30" dur="500" fill="hold"/>
                                        <p:tgtEl>
                                          <p:spTgt spid="20484"/>
                                        </p:tgtEl>
                                        <p:attrNameLst>
                                          <p:attrName>ppt_w</p:attrName>
                                        </p:attrNameLst>
                                      </p:cBhvr>
                                      <p:tavLst>
                                        <p:tav tm="0">
                                          <p:val>
                                            <p:fltVal val="0"/>
                                          </p:val>
                                        </p:tav>
                                        <p:tav tm="100000">
                                          <p:val>
                                            <p:strVal val="#ppt_w"/>
                                          </p:val>
                                        </p:tav>
                                      </p:tavLst>
                                    </p:anim>
                                    <p:anim calcmode="lin" valueType="num">
                                      <p:cBhvr>
                                        <p:cTn id="31"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492"/>
                                        </p:tgtEl>
                                        <p:attrNameLst>
                                          <p:attrName>style.visibility</p:attrName>
                                        </p:attrNameLst>
                                      </p:cBhvr>
                                      <p:to>
                                        <p:strVal val="visible"/>
                                      </p:to>
                                    </p:set>
                                    <p:animEffect transition="in" filter="wipe(left)">
                                      <p:cBhvr>
                                        <p:cTn id="42" dur="500"/>
                                        <p:tgtEl>
                                          <p:spTgt spid="2049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493"/>
                                        </p:tgtEl>
                                        <p:attrNameLst>
                                          <p:attrName>style.visibility</p:attrName>
                                        </p:attrNameLst>
                                      </p:cBhvr>
                                      <p:to>
                                        <p:strVal val="visible"/>
                                      </p:to>
                                    </p:set>
                                    <p:animEffect transition="in" filter="wipe(left)">
                                      <p:cBhvr>
                                        <p:cTn id="47" dur="500"/>
                                        <p:tgtEl>
                                          <p:spTgt spid="2049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0494"/>
                                        </p:tgtEl>
                                        <p:attrNameLst>
                                          <p:attrName>style.visibility</p:attrName>
                                        </p:attrNameLst>
                                      </p:cBhvr>
                                      <p:to>
                                        <p:strVal val="visible"/>
                                      </p:to>
                                    </p:set>
                                    <p:animEffect transition="in" filter="wipe(left)">
                                      <p:cBhvr>
                                        <p:cTn id="52" dur="500"/>
                                        <p:tgtEl>
                                          <p:spTgt spid="2049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0495"/>
                                        </p:tgtEl>
                                        <p:attrNameLst>
                                          <p:attrName>style.visibility</p:attrName>
                                        </p:attrNameLst>
                                      </p:cBhvr>
                                      <p:to>
                                        <p:strVal val="visible"/>
                                      </p:to>
                                    </p:set>
                                    <p:animEffect transition="in" filter="wipe(left)">
                                      <p:cBhvr>
                                        <p:cTn id="56" dur="500"/>
                                        <p:tgtEl>
                                          <p:spTgt spid="2049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493" grpId="0"/>
      <p:bldP spid="20482" grpId="0"/>
      <p:bldP spid="20483" grpId="0"/>
      <p:bldP spid="20484" grpId="0" animBg="1"/>
      <p:bldP spid="20" grpId="0"/>
      <p:bldP spid="20492" grpId="0"/>
      <p:bldP spid="20494" grpId="0" animBg="1"/>
      <p:bldP spid="20495" grpId="0"/>
      <p:bldP spid="22" grpId="0" animBg="1"/>
      <p:bldP spid="23"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55576" y="4869160"/>
            <a:ext cx="215900" cy="431800"/>
          </a:xfrm>
          <a:prstGeom prst="rect">
            <a:avLst/>
          </a:prstGeom>
          <a:solidFill>
            <a:srgbClr val="00B050">
              <a:alpha val="50196"/>
            </a:srgbClr>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Rectangle 27"/>
          <p:cNvSpPr/>
          <p:nvPr/>
        </p:nvSpPr>
        <p:spPr>
          <a:xfrm>
            <a:off x="2051721" y="4869160"/>
            <a:ext cx="720080" cy="431800"/>
          </a:xfrm>
          <a:prstGeom prst="rect">
            <a:avLst/>
          </a:prstGeom>
          <a:solidFill>
            <a:srgbClr val="00B050">
              <a:alpha val="50196"/>
            </a:srgbClr>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Rectangle 25"/>
          <p:cNvSpPr/>
          <p:nvPr/>
        </p:nvSpPr>
        <p:spPr>
          <a:xfrm>
            <a:off x="755577" y="2420888"/>
            <a:ext cx="1152128" cy="431800"/>
          </a:xfrm>
          <a:prstGeom prst="rect">
            <a:avLst/>
          </a:prstGeom>
          <a:solidFill>
            <a:srgbClr val="00B050">
              <a:alpha val="50196"/>
            </a:srgbClr>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7654" name="Rectangle 1"/>
          <p:cNvSpPr>
            <a:spLocks noChangeArrowheads="1"/>
          </p:cNvSpPr>
          <p:nvPr/>
        </p:nvSpPr>
        <p:spPr bwMode="auto">
          <a:xfrm>
            <a:off x="49448" y="1556792"/>
            <a:ext cx="9036050" cy="5185321"/>
          </a:xfrm>
          <a:prstGeom prst="rect">
            <a:avLst/>
          </a:prstGeom>
          <a:noFill/>
          <a:ln w="19050">
            <a:solidFill>
              <a:srgbClr val="000000"/>
            </a:solidFill>
            <a:miter lim="800000"/>
            <a:headEnd/>
            <a:tailEnd/>
          </a:ln>
        </p:spPr>
        <p:txBody>
          <a:bodyPr/>
          <a:lstStyle/>
          <a:p>
            <a:endParaRPr lang="fr-FR"/>
          </a:p>
        </p:txBody>
      </p:sp>
      <p:sp>
        <p:nvSpPr>
          <p:cNvPr id="31747" name="Rectangle 3"/>
          <p:cNvSpPr>
            <a:spLocks noChangeArrowheads="1"/>
          </p:cNvSpPr>
          <p:nvPr/>
        </p:nvSpPr>
        <p:spPr bwMode="auto">
          <a:xfrm>
            <a:off x="54421" y="4034666"/>
            <a:ext cx="9188477" cy="430887"/>
          </a:xfrm>
          <a:prstGeom prst="rect">
            <a:avLst/>
          </a:prstGeom>
          <a:noFill/>
          <a:ln w="9525">
            <a:noFill/>
            <a:miter lim="800000"/>
            <a:headEnd/>
            <a:tailEnd/>
          </a:ln>
          <a:effectLst/>
        </p:spPr>
        <p:txBody>
          <a:bodyPr wrap="none" anchor="ctr">
            <a:spAutoFit/>
          </a:bodyPr>
          <a:lstStyle/>
          <a:p>
            <a:pPr eaLnBrk="0" hangingPunct="0">
              <a:defRPr/>
            </a:pPr>
            <a:r>
              <a:rPr lang="fr-FR" dirty="0">
                <a:ea typeface="Calibri" pitchFamily="34" charset="0"/>
                <a:sym typeface="Wingdings 2" pitchFamily="18" charset="2"/>
              </a:rPr>
              <a:t></a:t>
            </a:r>
            <a:r>
              <a:rPr lang="fr-FR" dirty="0">
                <a:ea typeface="Calibri" pitchFamily="34" charset="0"/>
              </a:rPr>
              <a:t> </a:t>
            </a:r>
            <a:r>
              <a:rPr lang="fr-FR" b="1" u="sng" dirty="0">
                <a:ea typeface="Calibri" pitchFamily="34" charset="0"/>
                <a:sym typeface="Wingdings 2" pitchFamily="18" charset="2"/>
              </a:rPr>
              <a:t>2</a:t>
            </a:r>
            <a:r>
              <a:rPr lang="fr-FR" b="1" u="sng" baseline="30000" dirty="0">
                <a:ea typeface="Calibri" pitchFamily="34" charset="0"/>
                <a:sym typeface="Wingdings 2" pitchFamily="18" charset="2"/>
              </a:rPr>
              <a:t>ème</a:t>
            </a:r>
            <a:r>
              <a:rPr lang="fr-FR" b="1" u="sng" dirty="0">
                <a:ea typeface="Calibri" pitchFamily="34" charset="0"/>
                <a:sym typeface="Wingdings 2" pitchFamily="18" charset="2"/>
              </a:rPr>
              <a:t> étape : on utilise un large </a:t>
            </a:r>
            <a:r>
              <a:rPr lang="fr-FR" sz="2200" b="1" u="sng" dirty="0">
                <a:solidFill>
                  <a:srgbClr val="FF0000"/>
                </a:solidFill>
                <a:ea typeface="Calibri" pitchFamily="34" charset="0"/>
                <a:sym typeface="Wingdings 2" pitchFamily="18" charset="2"/>
              </a:rPr>
              <a:t>excès du réactif B </a:t>
            </a:r>
            <a:r>
              <a:rPr lang="fr-FR" b="1" u="sng" dirty="0">
                <a:ea typeface="Calibri" pitchFamily="34" charset="0"/>
                <a:sym typeface="Wingdings 2" pitchFamily="18" charset="2"/>
              </a:rPr>
              <a:t>par rapport au réactif A </a:t>
            </a:r>
            <a:r>
              <a:rPr lang="fr-FR" dirty="0">
                <a:ea typeface="Calibri" pitchFamily="34" charset="0"/>
                <a:sym typeface="Wingdings 2" pitchFamily="18" charset="2"/>
              </a:rPr>
              <a:t>: </a:t>
            </a:r>
            <a:r>
              <a:rPr lang="fr-FR" sz="2200" b="1" dirty="0">
                <a:solidFill>
                  <a:srgbClr val="FF0000"/>
                </a:solidFill>
                <a:ea typeface="Calibri" pitchFamily="34" charset="0"/>
                <a:sym typeface="Wingdings 2" pitchFamily="18" charset="2"/>
              </a:rPr>
              <a:t>[B]</a:t>
            </a:r>
            <a:r>
              <a:rPr lang="fr-FR" sz="2200" b="1" baseline="-30000" dirty="0">
                <a:solidFill>
                  <a:srgbClr val="FF0000"/>
                </a:solidFill>
                <a:ea typeface="Calibri" pitchFamily="34" charset="0"/>
                <a:sym typeface="Wingdings 2" pitchFamily="18" charset="2"/>
              </a:rPr>
              <a:t>0</a:t>
            </a:r>
            <a:r>
              <a:rPr lang="fr-FR" sz="2200" b="1" dirty="0">
                <a:solidFill>
                  <a:srgbClr val="FF0000"/>
                </a:solidFill>
                <a:ea typeface="Calibri" pitchFamily="34" charset="0"/>
                <a:sym typeface="Wingdings 2" pitchFamily="18" charset="2"/>
              </a:rPr>
              <a:t> &gt;&gt; [A]</a:t>
            </a:r>
            <a:r>
              <a:rPr lang="fr-FR" sz="2200" b="1" baseline="-30000" dirty="0">
                <a:solidFill>
                  <a:srgbClr val="FF0000"/>
                </a:solidFill>
                <a:ea typeface="Calibri" pitchFamily="34" charset="0"/>
                <a:sym typeface="Wingdings 2" pitchFamily="18" charset="2"/>
              </a:rPr>
              <a:t>0</a:t>
            </a:r>
            <a:endParaRPr lang="fr-FR" sz="2200" dirty="0">
              <a:ea typeface="Calibri" pitchFamily="34" charset="0"/>
              <a:sym typeface="Wingdings 2" pitchFamily="18" charset="2"/>
            </a:endParaRPr>
          </a:p>
        </p:txBody>
      </p:sp>
      <p:sp>
        <p:nvSpPr>
          <p:cNvPr id="20486" name="Rectangle 13"/>
          <p:cNvSpPr>
            <a:spLocks noChangeArrowheads="1"/>
          </p:cNvSpPr>
          <p:nvPr/>
        </p:nvSpPr>
        <p:spPr bwMode="auto">
          <a:xfrm>
            <a:off x="251520" y="4365104"/>
            <a:ext cx="6553845" cy="461665"/>
          </a:xfrm>
          <a:prstGeom prst="rect">
            <a:avLst/>
          </a:prstGeom>
          <a:noFill/>
          <a:ln w="9525">
            <a:noFill/>
            <a:miter lim="800000"/>
            <a:headEnd/>
            <a:tailEnd/>
          </a:ln>
        </p:spPr>
        <p:txBody>
          <a:bodyPr wrap="none">
            <a:spAutoFit/>
          </a:bodyPr>
          <a:lstStyle/>
          <a:p>
            <a:r>
              <a:rPr lang="fr-FR" sz="2400" dirty="0"/>
              <a:t>B étant très peu consommé, </a:t>
            </a:r>
            <a:r>
              <a:rPr lang="fr-FR" sz="2400" b="1" dirty="0"/>
              <a:t>[B] </a:t>
            </a:r>
            <a:r>
              <a:rPr lang="fr-FR" sz="2400" b="1" dirty="0">
                <a:sym typeface="Symbol" pitchFamily="18" charset="2"/>
              </a:rPr>
              <a:t></a:t>
            </a:r>
            <a:r>
              <a:rPr lang="fr-FR" sz="2400" b="1" dirty="0"/>
              <a:t> [B]</a:t>
            </a:r>
            <a:r>
              <a:rPr lang="fr-FR" sz="2400" b="1" baseline="-25000" dirty="0"/>
              <a:t>0</a:t>
            </a:r>
            <a:r>
              <a:rPr lang="fr-FR" sz="2400" b="1" dirty="0"/>
              <a:t> </a:t>
            </a:r>
            <a:r>
              <a:rPr lang="fr-FR" sz="2400" dirty="0"/>
              <a:t>= Constante.</a:t>
            </a:r>
          </a:p>
        </p:txBody>
      </p:sp>
      <p:sp>
        <p:nvSpPr>
          <p:cNvPr id="20487" name="Rectangle 14"/>
          <p:cNvSpPr>
            <a:spLocks noChangeArrowheads="1"/>
          </p:cNvSpPr>
          <p:nvPr/>
        </p:nvSpPr>
        <p:spPr bwMode="auto">
          <a:xfrm>
            <a:off x="251520" y="4869160"/>
            <a:ext cx="2525050" cy="461665"/>
          </a:xfrm>
          <a:prstGeom prst="rect">
            <a:avLst/>
          </a:prstGeom>
          <a:noFill/>
          <a:ln w="9525">
            <a:noFill/>
            <a:miter lim="800000"/>
            <a:headEnd/>
            <a:tailEnd/>
          </a:ln>
        </p:spPr>
        <p:txBody>
          <a:bodyPr wrap="none">
            <a:spAutoFit/>
          </a:bodyPr>
          <a:lstStyle/>
          <a:p>
            <a:r>
              <a:rPr lang="fr-FR" sz="2400" b="1" dirty="0">
                <a:sym typeface="Wingdings" pitchFamily="2" charset="2"/>
              </a:rPr>
              <a:t>v = k × [A] </a:t>
            </a:r>
            <a:r>
              <a:rPr lang="fr-FR" sz="2400" b="1" baseline="30000" dirty="0">
                <a:latin typeface="Symbol" pitchFamily="18" charset="2"/>
                <a:sym typeface="Wingdings" pitchFamily="2" charset="2"/>
              </a:rPr>
              <a:t>a</a:t>
            </a:r>
            <a:r>
              <a:rPr lang="fr-FR" sz="2400" b="1" dirty="0">
                <a:sym typeface="Wingdings" pitchFamily="2" charset="2"/>
              </a:rPr>
              <a:t> × </a:t>
            </a:r>
            <a:r>
              <a:rPr lang="fr-FR" sz="2400" b="1" dirty="0">
                <a:solidFill>
                  <a:srgbClr val="FF0000"/>
                </a:solidFill>
                <a:sym typeface="Wingdings" pitchFamily="2" charset="2"/>
              </a:rPr>
              <a:t>[B]</a:t>
            </a:r>
            <a:r>
              <a:rPr lang="fr-FR" sz="2400" b="1" baseline="-25000" dirty="0">
                <a:solidFill>
                  <a:srgbClr val="FF0000"/>
                </a:solidFill>
                <a:sym typeface="Wingdings" pitchFamily="2" charset="2"/>
              </a:rPr>
              <a:t>0</a:t>
            </a:r>
            <a:r>
              <a:rPr lang="fr-FR" sz="2400" b="1" baseline="30000" dirty="0">
                <a:latin typeface="Symbol" pitchFamily="18" charset="2"/>
                <a:sym typeface="Wingdings" pitchFamily="2" charset="2"/>
              </a:rPr>
              <a:t>b</a:t>
            </a:r>
            <a:endParaRPr lang="fr-FR" sz="2400" dirty="0">
              <a:latin typeface="Symbol" pitchFamily="18" charset="2"/>
            </a:endParaRPr>
          </a:p>
        </p:txBody>
      </p:sp>
      <p:sp>
        <p:nvSpPr>
          <p:cNvPr id="20488" name="Rectangle 16"/>
          <p:cNvSpPr>
            <a:spLocks noChangeArrowheads="1"/>
          </p:cNvSpPr>
          <p:nvPr/>
        </p:nvSpPr>
        <p:spPr bwMode="auto">
          <a:xfrm>
            <a:off x="3347865" y="4869160"/>
            <a:ext cx="2232247" cy="460375"/>
          </a:xfrm>
          <a:prstGeom prst="rect">
            <a:avLst/>
          </a:prstGeom>
          <a:noFill/>
          <a:ln w="57150">
            <a:solidFill>
              <a:srgbClr val="00B0F0"/>
            </a:solidFill>
            <a:miter lim="800000"/>
            <a:headEnd/>
            <a:tailEnd/>
          </a:ln>
        </p:spPr>
        <p:txBody>
          <a:bodyPr wrap="square">
            <a:spAutoFit/>
          </a:bodyPr>
          <a:lstStyle/>
          <a:p>
            <a:r>
              <a:rPr lang="fr-FR" sz="2400" b="1" dirty="0">
                <a:sym typeface="Symbol" pitchFamily="18" charset="2"/>
              </a:rPr>
              <a:t> </a:t>
            </a:r>
            <a:r>
              <a:rPr lang="fr-FR" sz="2400" b="1" dirty="0">
                <a:sym typeface="Wingdings" pitchFamily="2" charset="2"/>
              </a:rPr>
              <a:t>v = </a:t>
            </a:r>
            <a:r>
              <a:rPr lang="fr-FR" sz="2400" b="1" dirty="0">
                <a:solidFill>
                  <a:srgbClr val="006600"/>
                </a:solidFill>
                <a:sym typeface="Wingdings" pitchFamily="2" charset="2"/>
              </a:rPr>
              <a:t>k’’ </a:t>
            </a:r>
            <a:r>
              <a:rPr lang="fr-FR" sz="2400" b="1" dirty="0">
                <a:sym typeface="Wingdings" pitchFamily="2" charset="2"/>
              </a:rPr>
              <a:t>× [A] </a:t>
            </a:r>
            <a:r>
              <a:rPr lang="fr-FR" sz="2400" b="1" baseline="30000" dirty="0">
                <a:latin typeface="Symbol" pitchFamily="18" charset="2"/>
                <a:sym typeface="Wingdings" pitchFamily="2" charset="2"/>
              </a:rPr>
              <a:t>a</a:t>
            </a:r>
            <a:endParaRPr lang="fr-FR" sz="2400" dirty="0">
              <a:latin typeface="Symbol" pitchFamily="18" charset="2"/>
            </a:endParaRPr>
          </a:p>
        </p:txBody>
      </p:sp>
      <p:sp>
        <p:nvSpPr>
          <p:cNvPr id="20489" name="Rectangle 17"/>
          <p:cNvSpPr>
            <a:spLocks noChangeArrowheads="1"/>
          </p:cNvSpPr>
          <p:nvPr/>
        </p:nvSpPr>
        <p:spPr bwMode="auto">
          <a:xfrm>
            <a:off x="5940152" y="4869160"/>
            <a:ext cx="2808288" cy="460375"/>
          </a:xfrm>
          <a:prstGeom prst="rect">
            <a:avLst/>
          </a:prstGeom>
          <a:noFill/>
          <a:ln w="9525">
            <a:noFill/>
            <a:miter lim="800000"/>
            <a:headEnd/>
            <a:tailEnd/>
          </a:ln>
        </p:spPr>
        <p:txBody>
          <a:bodyPr>
            <a:spAutoFit/>
          </a:bodyPr>
          <a:lstStyle/>
          <a:p>
            <a:r>
              <a:rPr lang="fr-FR" sz="2400" dirty="0"/>
              <a:t>avec </a:t>
            </a:r>
            <a:r>
              <a:rPr lang="fr-FR" sz="2400" b="1" dirty="0">
                <a:solidFill>
                  <a:srgbClr val="006600"/>
                </a:solidFill>
              </a:rPr>
              <a:t>k’’ </a:t>
            </a:r>
            <a:r>
              <a:rPr lang="fr-FR" sz="2400" dirty="0"/>
              <a:t>= </a:t>
            </a:r>
            <a:r>
              <a:rPr lang="fr-FR" sz="2400" b="1" dirty="0">
                <a:sym typeface="Wingdings" pitchFamily="2" charset="2"/>
              </a:rPr>
              <a:t>k × </a:t>
            </a:r>
            <a:r>
              <a:rPr lang="fr-FR" sz="2400" b="1" dirty="0">
                <a:solidFill>
                  <a:srgbClr val="FF0000"/>
                </a:solidFill>
                <a:sym typeface="Wingdings" pitchFamily="2" charset="2"/>
              </a:rPr>
              <a:t>[B]</a:t>
            </a:r>
            <a:r>
              <a:rPr lang="fr-FR" sz="2400" b="1" baseline="-25000" dirty="0">
                <a:solidFill>
                  <a:srgbClr val="FF0000"/>
                </a:solidFill>
                <a:sym typeface="Wingdings" pitchFamily="2" charset="2"/>
              </a:rPr>
              <a:t>0</a:t>
            </a:r>
            <a:r>
              <a:rPr lang="fr-FR" sz="2400" b="1" baseline="30000" dirty="0">
                <a:latin typeface="Symbol" pitchFamily="18" charset="2"/>
                <a:sym typeface="Wingdings" pitchFamily="2" charset="2"/>
              </a:rPr>
              <a:t>b</a:t>
            </a:r>
            <a:r>
              <a:rPr lang="fr-FR" sz="2400" dirty="0"/>
              <a:t>.</a:t>
            </a:r>
          </a:p>
        </p:txBody>
      </p:sp>
      <p:sp>
        <p:nvSpPr>
          <p:cNvPr id="20490" name="Rectangle 18"/>
          <p:cNvSpPr>
            <a:spLocks noChangeArrowheads="1"/>
          </p:cNvSpPr>
          <p:nvPr/>
        </p:nvSpPr>
        <p:spPr bwMode="auto">
          <a:xfrm>
            <a:off x="1331640" y="5445224"/>
            <a:ext cx="7458837" cy="1200329"/>
          </a:xfrm>
          <a:prstGeom prst="rect">
            <a:avLst/>
          </a:prstGeom>
          <a:noFill/>
          <a:ln w="9525">
            <a:noFill/>
            <a:miter lim="800000"/>
            <a:headEnd/>
            <a:tailEnd/>
          </a:ln>
        </p:spPr>
        <p:txBody>
          <a:bodyPr wrap="none">
            <a:spAutoFit/>
          </a:bodyPr>
          <a:lstStyle/>
          <a:p>
            <a:r>
              <a:rPr lang="fr-FR" sz="2400" dirty="0">
                <a:sym typeface="Wingdings" pitchFamily="2" charset="2"/>
              </a:rPr>
              <a:t></a:t>
            </a:r>
            <a:r>
              <a:rPr lang="fr-FR" sz="2400" dirty="0"/>
              <a:t> Loi de vitesse d’</a:t>
            </a:r>
            <a:r>
              <a:rPr lang="fr-FR" sz="2400" b="1" i="1" u="sng" dirty="0"/>
              <a:t>ordre global apparent</a:t>
            </a:r>
            <a:r>
              <a:rPr lang="fr-FR" sz="2400" b="1" i="1" dirty="0"/>
              <a:t> </a:t>
            </a:r>
            <a:r>
              <a:rPr lang="fr-FR" sz="2400" b="1" dirty="0">
                <a:latin typeface="Symbol" pitchFamily="18" charset="2"/>
              </a:rPr>
              <a:t>a</a:t>
            </a:r>
            <a:r>
              <a:rPr lang="fr-FR" sz="2400" dirty="0"/>
              <a:t> ;</a:t>
            </a:r>
          </a:p>
          <a:p>
            <a:r>
              <a:rPr lang="fr-FR" sz="2400" dirty="0">
                <a:sym typeface="Wingdings" pitchFamily="2" charset="2"/>
              </a:rPr>
              <a:t></a:t>
            </a:r>
            <a:r>
              <a:rPr lang="fr-FR" sz="2400" dirty="0"/>
              <a:t> </a:t>
            </a:r>
            <a:r>
              <a:rPr lang="fr-FR" sz="2400" b="1" i="1" u="sng" dirty="0"/>
              <a:t>Constante de vitesse apparente</a:t>
            </a:r>
            <a:r>
              <a:rPr lang="fr-FR" sz="2400" dirty="0"/>
              <a:t> </a:t>
            </a:r>
            <a:r>
              <a:rPr lang="fr-FR" sz="2400" b="1" dirty="0"/>
              <a:t>k’’</a:t>
            </a:r>
            <a:r>
              <a:rPr lang="fr-FR" sz="2400" dirty="0"/>
              <a:t> ;</a:t>
            </a:r>
          </a:p>
          <a:p>
            <a:r>
              <a:rPr lang="fr-FR" sz="2400" dirty="0">
                <a:sym typeface="Wingdings" pitchFamily="2" charset="2"/>
              </a:rPr>
              <a:t></a:t>
            </a:r>
            <a:r>
              <a:rPr lang="fr-FR" sz="2400" dirty="0"/>
              <a:t> Accès aux valeurs de </a:t>
            </a:r>
            <a:r>
              <a:rPr lang="fr-FR" sz="2400" b="1" dirty="0">
                <a:latin typeface="Symbol" pitchFamily="18" charset="2"/>
              </a:rPr>
              <a:t>a</a:t>
            </a:r>
            <a:r>
              <a:rPr lang="fr-FR" sz="2400" dirty="0"/>
              <a:t> et </a:t>
            </a:r>
            <a:r>
              <a:rPr lang="fr-FR" sz="2400" b="1" dirty="0"/>
              <a:t>k’’ </a:t>
            </a:r>
            <a:r>
              <a:rPr lang="fr-FR" sz="2400" dirty="0"/>
              <a:t>par les méthodes du </a:t>
            </a:r>
            <a:r>
              <a:rPr lang="fr-FR" sz="2400" b="1" dirty="0"/>
              <a:t>II-2)</a:t>
            </a:r>
            <a:r>
              <a:rPr lang="fr-FR" sz="2400" dirty="0"/>
              <a:t>.</a:t>
            </a:r>
          </a:p>
        </p:txBody>
      </p:sp>
      <p:sp>
        <p:nvSpPr>
          <p:cNvPr id="20496" name="Rectangle 24"/>
          <p:cNvSpPr>
            <a:spLocks noChangeArrowheads="1"/>
          </p:cNvSpPr>
          <p:nvPr/>
        </p:nvSpPr>
        <p:spPr bwMode="auto">
          <a:xfrm>
            <a:off x="1259632" y="2924944"/>
            <a:ext cx="6820009" cy="1015663"/>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a:t>
            </a:r>
            <a:r>
              <a:rPr lang="fr-FR" sz="2000" dirty="0">
                <a:solidFill>
                  <a:srgbClr val="002060"/>
                </a:solidFill>
                <a:latin typeface="Arial" pitchFamily="34" charset="0"/>
                <a:cs typeface="Arial" pitchFamily="34" charset="0"/>
              </a:rPr>
              <a:t> Loi de vitesse d’</a:t>
            </a:r>
            <a:r>
              <a:rPr lang="fr-FR" sz="2000" b="1" i="1" u="sng" dirty="0">
                <a:solidFill>
                  <a:srgbClr val="002060"/>
                </a:solidFill>
                <a:latin typeface="Arial" pitchFamily="34" charset="0"/>
                <a:cs typeface="Arial" pitchFamily="34" charset="0"/>
              </a:rPr>
              <a:t>ordre global apparent</a:t>
            </a:r>
            <a:r>
              <a:rPr lang="fr-FR" sz="2000" b="1" i="1" dirty="0">
                <a:solidFill>
                  <a:srgbClr val="002060"/>
                </a:solidFill>
                <a:latin typeface="Arial" pitchFamily="34" charset="0"/>
                <a:cs typeface="Arial" pitchFamily="34" charset="0"/>
              </a:rPr>
              <a:t> </a:t>
            </a:r>
            <a:r>
              <a:rPr lang="fr-FR" sz="2000" b="1" dirty="0">
                <a:solidFill>
                  <a:srgbClr val="002060"/>
                </a:solidFill>
                <a:latin typeface="Symbol" pitchFamily="18" charset="2"/>
                <a:cs typeface="Arial" pitchFamily="34" charset="0"/>
              </a:rPr>
              <a:t>b</a:t>
            </a:r>
            <a:r>
              <a:rPr lang="fr-FR" sz="2000" dirty="0">
                <a:solidFill>
                  <a:srgbClr val="002060"/>
                </a:solidFill>
                <a:latin typeface="Arial" pitchFamily="34" charset="0"/>
                <a:cs typeface="Arial" pitchFamily="34" charset="0"/>
              </a:rPr>
              <a:t> ;</a:t>
            </a:r>
          </a:p>
          <a:p>
            <a:r>
              <a:rPr lang="fr-FR" sz="2000" dirty="0">
                <a:solidFill>
                  <a:srgbClr val="002060"/>
                </a:solidFill>
                <a:latin typeface="Arial" pitchFamily="34" charset="0"/>
                <a:cs typeface="Arial" pitchFamily="34" charset="0"/>
                <a:sym typeface="Wingdings" pitchFamily="2" charset="2"/>
              </a:rPr>
              <a:t></a:t>
            </a:r>
            <a:r>
              <a:rPr lang="fr-FR" sz="2000" dirty="0">
                <a:solidFill>
                  <a:srgbClr val="002060"/>
                </a:solidFill>
                <a:latin typeface="Arial" pitchFamily="34" charset="0"/>
                <a:cs typeface="Arial" pitchFamily="34" charset="0"/>
              </a:rPr>
              <a:t> </a:t>
            </a:r>
            <a:r>
              <a:rPr lang="fr-FR" sz="2000" b="1" i="1" u="sng" dirty="0">
                <a:solidFill>
                  <a:srgbClr val="002060"/>
                </a:solidFill>
                <a:latin typeface="Arial" pitchFamily="34" charset="0"/>
                <a:cs typeface="Arial" pitchFamily="34" charset="0"/>
              </a:rPr>
              <a:t>Constante de vitesse apparente</a:t>
            </a:r>
            <a:r>
              <a:rPr lang="fr-FR" sz="2000"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rPr>
              <a:t>k’</a:t>
            </a:r>
            <a:r>
              <a:rPr lang="fr-FR" sz="2000" dirty="0">
                <a:solidFill>
                  <a:srgbClr val="002060"/>
                </a:solidFill>
                <a:latin typeface="Arial" pitchFamily="34" charset="0"/>
                <a:cs typeface="Arial" pitchFamily="34" charset="0"/>
              </a:rPr>
              <a:t> ;</a:t>
            </a:r>
          </a:p>
          <a:p>
            <a:r>
              <a:rPr lang="fr-FR" sz="2000" dirty="0">
                <a:solidFill>
                  <a:srgbClr val="002060"/>
                </a:solidFill>
                <a:latin typeface="Arial" pitchFamily="34" charset="0"/>
                <a:cs typeface="Arial" pitchFamily="34" charset="0"/>
                <a:sym typeface="Wingdings" pitchFamily="2" charset="2"/>
              </a:rPr>
              <a:t></a:t>
            </a:r>
            <a:r>
              <a:rPr lang="fr-FR" sz="2000" dirty="0">
                <a:solidFill>
                  <a:srgbClr val="002060"/>
                </a:solidFill>
                <a:latin typeface="Arial" pitchFamily="34" charset="0"/>
                <a:cs typeface="Arial" pitchFamily="34" charset="0"/>
              </a:rPr>
              <a:t> Accès aux valeurs de </a:t>
            </a:r>
            <a:r>
              <a:rPr lang="fr-FR" sz="2000" b="1" dirty="0">
                <a:solidFill>
                  <a:srgbClr val="002060"/>
                </a:solidFill>
                <a:latin typeface="Symbol" pitchFamily="18" charset="2"/>
                <a:cs typeface="Arial" pitchFamily="34" charset="0"/>
              </a:rPr>
              <a:t>b</a:t>
            </a:r>
            <a:r>
              <a:rPr lang="fr-FR" sz="2000" dirty="0">
                <a:solidFill>
                  <a:srgbClr val="002060"/>
                </a:solidFill>
                <a:latin typeface="Arial" pitchFamily="34" charset="0"/>
                <a:cs typeface="Arial" pitchFamily="34" charset="0"/>
              </a:rPr>
              <a:t> et </a:t>
            </a:r>
            <a:r>
              <a:rPr lang="fr-FR" sz="2000" b="1" dirty="0">
                <a:solidFill>
                  <a:srgbClr val="002060"/>
                </a:solidFill>
                <a:latin typeface="Arial" pitchFamily="34" charset="0"/>
                <a:cs typeface="Arial" pitchFamily="34" charset="0"/>
              </a:rPr>
              <a:t>k’ </a:t>
            </a:r>
            <a:r>
              <a:rPr lang="fr-FR" sz="2000" dirty="0">
                <a:solidFill>
                  <a:srgbClr val="002060"/>
                </a:solidFill>
                <a:latin typeface="Arial" pitchFamily="34" charset="0"/>
                <a:cs typeface="Arial" pitchFamily="34" charset="0"/>
              </a:rPr>
              <a:t>par les méthodes du </a:t>
            </a:r>
            <a:r>
              <a:rPr lang="fr-FR" sz="2000" b="1" dirty="0">
                <a:solidFill>
                  <a:srgbClr val="002060"/>
                </a:solidFill>
                <a:latin typeface="Arial" pitchFamily="34" charset="0"/>
                <a:cs typeface="Arial" pitchFamily="34" charset="0"/>
              </a:rPr>
              <a:t>II-2)</a:t>
            </a:r>
            <a:r>
              <a:rPr lang="fr-FR" sz="2000" dirty="0">
                <a:solidFill>
                  <a:srgbClr val="002060"/>
                </a:solidFill>
                <a:latin typeface="Arial" pitchFamily="34" charset="0"/>
                <a:cs typeface="Arial" pitchFamily="34" charset="0"/>
              </a:rPr>
              <a:t>.</a:t>
            </a:r>
          </a:p>
        </p:txBody>
      </p:sp>
      <p:sp>
        <p:nvSpPr>
          <p:cNvPr id="21" name="Rectangle 1"/>
          <p:cNvSpPr>
            <a:spLocks noChangeArrowheads="1"/>
          </p:cNvSpPr>
          <p:nvPr/>
        </p:nvSpPr>
        <p:spPr bwMode="auto">
          <a:xfrm>
            <a:off x="0" y="0"/>
            <a:ext cx="9144000" cy="400110"/>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3) Lois de vitesse dépendant de plusieurs concentrations</a:t>
            </a:r>
            <a:endParaRPr lang="fr-FR" sz="2000" dirty="0">
              <a:ea typeface="Calibri" pitchFamily="34" charset="0"/>
              <a:cs typeface="Times New Roman" pitchFamily="18" charset="0"/>
            </a:endParaRPr>
          </a:p>
        </p:txBody>
      </p:sp>
      <p:sp>
        <p:nvSpPr>
          <p:cNvPr id="23" name="Rectangle 27"/>
          <p:cNvSpPr>
            <a:spLocks noChangeArrowheads="1"/>
          </p:cNvSpPr>
          <p:nvPr/>
        </p:nvSpPr>
        <p:spPr bwMode="auto">
          <a:xfrm>
            <a:off x="179512" y="447055"/>
            <a:ext cx="3024336" cy="461665"/>
          </a:xfrm>
          <a:prstGeom prst="rect">
            <a:avLst/>
          </a:prstGeom>
          <a:solidFill>
            <a:schemeClr val="accent4">
              <a:lumMod val="20000"/>
              <a:lumOff val="80000"/>
            </a:schemeClr>
          </a:solidFill>
          <a:ln w="9525">
            <a:solidFill>
              <a:srgbClr val="7030A0"/>
            </a:solidFill>
            <a:miter lim="800000"/>
            <a:headEnd/>
            <a:tailEnd/>
          </a:ln>
        </p:spPr>
        <p:txBody>
          <a:bodyPr wrap="square">
            <a:spAutoFit/>
          </a:bodyPr>
          <a:lstStyle/>
          <a:p>
            <a:pPr algn="ctr">
              <a:defRPr/>
            </a:pPr>
            <a:r>
              <a:rPr lang="fr-FR" sz="2400" b="1" dirty="0" err="1">
                <a:sym typeface="Wingdings 2" pitchFamily="18" charset="2"/>
              </a:rPr>
              <a:t>aA</a:t>
            </a:r>
            <a:r>
              <a:rPr lang="fr-FR" sz="2400" b="1" dirty="0">
                <a:sym typeface="Wingdings 2" pitchFamily="18" charset="2"/>
              </a:rPr>
              <a:t> + </a:t>
            </a:r>
            <a:r>
              <a:rPr lang="fr-FR" sz="2400" b="1" dirty="0" err="1">
                <a:sym typeface="Wingdings 2" pitchFamily="18" charset="2"/>
              </a:rPr>
              <a:t>bB</a:t>
            </a:r>
            <a:r>
              <a:rPr lang="fr-FR" sz="2400" b="1" dirty="0">
                <a:sym typeface="Wingdings 2" pitchFamily="18" charset="2"/>
              </a:rPr>
              <a:t> </a:t>
            </a:r>
            <a:r>
              <a:rPr lang="fr-FR" sz="2400" b="1" dirty="0">
                <a:sym typeface="Wingdings" pitchFamily="2" charset="2"/>
              </a:rPr>
              <a:t></a:t>
            </a:r>
            <a:r>
              <a:rPr lang="fr-FR" sz="2400" b="1" dirty="0"/>
              <a:t> produit(s)</a:t>
            </a:r>
            <a:endParaRPr lang="fr-FR" sz="2400" dirty="0"/>
          </a:p>
        </p:txBody>
      </p:sp>
      <p:sp>
        <p:nvSpPr>
          <p:cNvPr id="24" name="Rectangle 23"/>
          <p:cNvSpPr/>
          <p:nvPr/>
        </p:nvSpPr>
        <p:spPr>
          <a:xfrm>
            <a:off x="4427984" y="447055"/>
            <a:ext cx="4464496" cy="461665"/>
          </a:xfrm>
          <a:prstGeom prst="rect">
            <a:avLst/>
          </a:prstGeom>
          <a:solidFill>
            <a:schemeClr val="accent4">
              <a:lumMod val="20000"/>
              <a:lumOff val="80000"/>
            </a:schemeClr>
          </a:solidFill>
          <a:ln>
            <a:solidFill>
              <a:srgbClr val="7030A0"/>
            </a:solidFill>
          </a:ln>
        </p:spPr>
        <p:txBody>
          <a:bodyPr wrap="square">
            <a:spAutoFit/>
          </a:bodyPr>
          <a:lstStyle/>
          <a:p>
            <a:pPr lvl="0" algn="ctr" eaLnBrk="0" hangingPunct="0"/>
            <a:r>
              <a:rPr lang="fr-FR" sz="2400" dirty="0">
                <a:solidFill>
                  <a:prstClr val="black"/>
                </a:solidFill>
                <a:ea typeface="Calibri" pitchFamily="34" charset="0"/>
                <a:cs typeface="Times New Roman" pitchFamily="18" charset="0"/>
                <a:sym typeface="Wingdings" pitchFamily="2" charset="2"/>
              </a:rPr>
              <a:t>loi de vitesse </a:t>
            </a:r>
            <a:r>
              <a:rPr lang="fr-FR" sz="2400" b="1" dirty="0">
                <a:solidFill>
                  <a:prstClr val="black"/>
                </a:solidFill>
                <a:ea typeface="Calibri" pitchFamily="34" charset="0"/>
                <a:cs typeface="Times New Roman" pitchFamily="18" charset="0"/>
                <a:sym typeface="Wingdings" pitchFamily="2" charset="2"/>
              </a:rPr>
              <a:t>v = k × [A]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a</a:t>
            </a:r>
            <a:r>
              <a:rPr lang="fr-FR" b="1" dirty="0">
                <a:solidFill>
                  <a:prstClr val="black"/>
                </a:solidFill>
                <a:ea typeface="Calibri" pitchFamily="34" charset="0"/>
                <a:cs typeface="Times New Roman" pitchFamily="18" charset="0"/>
                <a:sym typeface="Wingdings" pitchFamily="2" charset="2"/>
              </a:rPr>
              <a:t> </a:t>
            </a:r>
            <a:r>
              <a:rPr lang="fr-FR" sz="2400" b="1" dirty="0">
                <a:solidFill>
                  <a:prstClr val="black"/>
                </a:solidFill>
                <a:ea typeface="Calibri" pitchFamily="34" charset="0"/>
                <a:cs typeface="Times New Roman" pitchFamily="18" charset="0"/>
                <a:sym typeface="Wingdings" pitchFamily="2" charset="2"/>
              </a:rPr>
              <a:t>× [B] </a:t>
            </a:r>
            <a:r>
              <a:rPr lang="fr-FR" sz="2400" b="1" baseline="30000" dirty="0">
                <a:solidFill>
                  <a:prstClr val="black"/>
                </a:solidFill>
                <a:latin typeface="Symbol" pitchFamily="18" charset="2"/>
                <a:ea typeface="Calibri" pitchFamily="34" charset="0"/>
                <a:cs typeface="Times New Roman" pitchFamily="18" charset="0"/>
                <a:sym typeface="Wingdings" pitchFamily="2" charset="2"/>
              </a:rPr>
              <a:t>b</a:t>
            </a:r>
            <a:endParaRPr lang="fr-FR" sz="2400" dirty="0">
              <a:solidFill>
                <a:prstClr val="black"/>
              </a:solidFill>
              <a:ea typeface="Calibri" pitchFamily="34" charset="0"/>
              <a:cs typeface="Times New Roman" pitchFamily="18" charset="0"/>
              <a:sym typeface="Wingdings" pitchFamily="2" charset="2"/>
            </a:endParaRPr>
          </a:p>
        </p:txBody>
      </p:sp>
      <p:sp>
        <p:nvSpPr>
          <p:cNvPr id="25" name="Flèche droite 24"/>
          <p:cNvSpPr/>
          <p:nvPr/>
        </p:nvSpPr>
        <p:spPr>
          <a:xfrm>
            <a:off x="3347864" y="591071"/>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1"/>
          <p:cNvSpPr>
            <a:spLocks noChangeArrowheads="1"/>
          </p:cNvSpPr>
          <p:nvPr/>
        </p:nvSpPr>
        <p:spPr bwMode="auto">
          <a:xfrm>
            <a:off x="250825" y="2435534"/>
            <a:ext cx="2525050" cy="461665"/>
          </a:xfrm>
          <a:prstGeom prst="rect">
            <a:avLst/>
          </a:prstGeom>
          <a:noFill/>
          <a:ln w="9525">
            <a:noFill/>
            <a:miter lim="800000"/>
            <a:headEnd/>
            <a:tailEnd/>
          </a:ln>
        </p:spPr>
        <p:txBody>
          <a:bodyPr wrap="none">
            <a:spAutoFit/>
          </a:bodyPr>
          <a:lstStyle/>
          <a:p>
            <a:r>
              <a:rPr lang="fr-FR" sz="2400" b="1" dirty="0">
                <a:solidFill>
                  <a:srgbClr val="002060"/>
                </a:solidFill>
                <a:sym typeface="Wingdings" pitchFamily="2" charset="2"/>
              </a:rPr>
              <a:t>v = k × </a:t>
            </a:r>
            <a:r>
              <a:rPr lang="fr-FR" sz="2400" b="1" dirty="0">
                <a:solidFill>
                  <a:srgbClr val="FF0000"/>
                </a:solidFill>
                <a:sym typeface="Wingdings" pitchFamily="2" charset="2"/>
              </a:rPr>
              <a:t>[A]</a:t>
            </a:r>
            <a:r>
              <a:rPr lang="fr-FR" sz="2400" b="1" baseline="-25000" dirty="0">
                <a:solidFill>
                  <a:srgbClr val="FF0000"/>
                </a:solidFill>
                <a:sym typeface="Wingdings" pitchFamily="2" charset="2"/>
              </a:rPr>
              <a:t>0</a:t>
            </a:r>
            <a:r>
              <a:rPr lang="fr-FR" sz="2400" b="1" baseline="30000" dirty="0">
                <a:solidFill>
                  <a:srgbClr val="002060"/>
                </a:solidFill>
                <a:latin typeface="Symbol" pitchFamily="18" charset="2"/>
                <a:sym typeface="Wingdings" pitchFamily="2" charset="2"/>
              </a:rPr>
              <a:t>a</a:t>
            </a:r>
            <a:r>
              <a:rPr lang="fr-FR" sz="2400" b="1" dirty="0">
                <a:solidFill>
                  <a:srgbClr val="002060"/>
                </a:solidFill>
                <a:sym typeface="Wingdings" pitchFamily="2" charset="2"/>
              </a:rPr>
              <a:t> × [B] </a:t>
            </a:r>
            <a:r>
              <a:rPr lang="fr-FR" sz="2400" b="1" baseline="30000" dirty="0">
                <a:solidFill>
                  <a:srgbClr val="002060"/>
                </a:solidFill>
                <a:latin typeface="Symbol" pitchFamily="18" charset="2"/>
                <a:sym typeface="Wingdings" pitchFamily="2" charset="2"/>
              </a:rPr>
              <a:t>b</a:t>
            </a:r>
            <a:endParaRPr lang="fr-FR" sz="2400" dirty="0">
              <a:solidFill>
                <a:srgbClr val="002060"/>
              </a:solidFill>
            </a:endParaRPr>
          </a:p>
        </p:txBody>
      </p:sp>
      <p:sp>
        <p:nvSpPr>
          <p:cNvPr id="30" name="Rectangle 4"/>
          <p:cNvSpPr>
            <a:spLocks noChangeArrowheads="1"/>
          </p:cNvSpPr>
          <p:nvPr/>
        </p:nvSpPr>
        <p:spPr bwMode="auto">
          <a:xfrm>
            <a:off x="0" y="1124744"/>
            <a:ext cx="7061549"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a/ </a:t>
            </a:r>
            <a:r>
              <a:rPr lang="fr-FR" sz="2000" b="1" u="sng" dirty="0">
                <a:latin typeface="Bookman Old Style" pitchFamily="18" charset="0"/>
                <a:ea typeface="Calibri" pitchFamily="34" charset="0"/>
                <a:cs typeface="Times New Roman" pitchFamily="18" charset="0"/>
              </a:rPr>
              <a:t>Dégénérescence de l’ordre (isolation d’Ostwald) :</a:t>
            </a:r>
            <a:endParaRPr lang="fr-FR" sz="3200" dirty="0">
              <a:latin typeface="Bookman Old Style" pitchFamily="18" charset="0"/>
              <a:ea typeface="Calibri" pitchFamily="34" charset="0"/>
              <a:cs typeface="Times New Roman" pitchFamily="18" charset="0"/>
            </a:endParaRPr>
          </a:p>
        </p:txBody>
      </p:sp>
      <p:sp>
        <p:nvSpPr>
          <p:cNvPr id="32" name="Rectangle 3"/>
          <p:cNvSpPr>
            <a:spLocks noChangeArrowheads="1"/>
          </p:cNvSpPr>
          <p:nvPr/>
        </p:nvSpPr>
        <p:spPr bwMode="auto">
          <a:xfrm>
            <a:off x="60327" y="1555722"/>
            <a:ext cx="9189952" cy="430887"/>
          </a:xfrm>
          <a:prstGeom prst="rect">
            <a:avLst/>
          </a:prstGeom>
          <a:noFill/>
          <a:ln w="9525">
            <a:noFill/>
            <a:miter lim="800000"/>
            <a:headEnd/>
            <a:tailEnd/>
          </a:ln>
          <a:effectLst/>
        </p:spPr>
        <p:txBody>
          <a:bodyPr wrap="none" anchor="ctr">
            <a:spAutoFit/>
          </a:bodyPr>
          <a:lstStyle/>
          <a:p>
            <a:pPr eaLnBrk="0" hangingPunct="0">
              <a:defRPr/>
            </a:pPr>
            <a:r>
              <a:rPr lang="fr-FR" dirty="0">
                <a:ea typeface="Calibri" pitchFamily="34" charset="0"/>
                <a:sym typeface="Wingdings 2" pitchFamily="18" charset="2"/>
              </a:rPr>
              <a:t></a:t>
            </a:r>
            <a:r>
              <a:rPr lang="fr-FR" dirty="0">
                <a:ea typeface="Calibri" pitchFamily="34" charset="0"/>
              </a:rPr>
              <a:t> </a:t>
            </a:r>
            <a:r>
              <a:rPr lang="fr-FR" b="1" u="sng" dirty="0">
                <a:ea typeface="Calibri" pitchFamily="34" charset="0"/>
                <a:sym typeface="Wingdings 2" pitchFamily="18" charset="2"/>
              </a:rPr>
              <a:t>1</a:t>
            </a:r>
            <a:r>
              <a:rPr lang="fr-FR" b="1" u="sng" baseline="30000" dirty="0">
                <a:ea typeface="Calibri" pitchFamily="34" charset="0"/>
                <a:sym typeface="Wingdings 2" pitchFamily="18" charset="2"/>
              </a:rPr>
              <a:t>ère</a:t>
            </a:r>
            <a:r>
              <a:rPr lang="fr-FR" b="1" u="sng" dirty="0">
                <a:ea typeface="Calibri" pitchFamily="34" charset="0"/>
                <a:sym typeface="Wingdings 2" pitchFamily="18" charset="2"/>
              </a:rPr>
              <a:t> étape : on utilise un large </a:t>
            </a:r>
            <a:r>
              <a:rPr lang="fr-FR" sz="2200" b="1" u="sng" dirty="0">
                <a:solidFill>
                  <a:srgbClr val="FF0000"/>
                </a:solidFill>
                <a:ea typeface="Calibri" pitchFamily="34" charset="0"/>
                <a:sym typeface="Wingdings 2" pitchFamily="18" charset="2"/>
              </a:rPr>
              <a:t>excès du réactif A </a:t>
            </a:r>
            <a:r>
              <a:rPr lang="fr-FR" b="1" u="sng" dirty="0">
                <a:ea typeface="Calibri" pitchFamily="34" charset="0"/>
                <a:sym typeface="Wingdings 2" pitchFamily="18" charset="2"/>
              </a:rPr>
              <a:t>par rapport au réactif B </a:t>
            </a:r>
            <a:r>
              <a:rPr lang="fr-FR" dirty="0">
                <a:ea typeface="Calibri" pitchFamily="34" charset="0"/>
                <a:sym typeface="Wingdings 2" pitchFamily="18" charset="2"/>
              </a:rPr>
              <a:t>: </a:t>
            </a:r>
            <a:r>
              <a:rPr lang="fr-FR" sz="2200" b="1" dirty="0">
                <a:solidFill>
                  <a:srgbClr val="FF0000"/>
                </a:solidFill>
                <a:ea typeface="Calibri" pitchFamily="34" charset="0"/>
                <a:sym typeface="Wingdings 2" pitchFamily="18" charset="2"/>
              </a:rPr>
              <a:t>[A]</a:t>
            </a:r>
            <a:r>
              <a:rPr lang="fr-FR" sz="2200" b="1" baseline="-30000" dirty="0">
                <a:solidFill>
                  <a:srgbClr val="FF0000"/>
                </a:solidFill>
                <a:ea typeface="Calibri" pitchFamily="34" charset="0"/>
                <a:sym typeface="Wingdings 2" pitchFamily="18" charset="2"/>
              </a:rPr>
              <a:t>0</a:t>
            </a:r>
            <a:r>
              <a:rPr lang="fr-FR" sz="2200" b="1" dirty="0">
                <a:solidFill>
                  <a:srgbClr val="FF0000"/>
                </a:solidFill>
                <a:ea typeface="Calibri" pitchFamily="34" charset="0"/>
                <a:sym typeface="Wingdings 2" pitchFamily="18" charset="2"/>
              </a:rPr>
              <a:t> &gt;&gt; [B]</a:t>
            </a:r>
            <a:r>
              <a:rPr lang="fr-FR" sz="2200" b="1" baseline="-30000" dirty="0">
                <a:solidFill>
                  <a:srgbClr val="FF0000"/>
                </a:solidFill>
                <a:ea typeface="Calibri" pitchFamily="34" charset="0"/>
                <a:sym typeface="Wingdings 2" pitchFamily="18" charset="2"/>
              </a:rPr>
              <a:t>0</a:t>
            </a:r>
            <a:endParaRPr lang="fr-FR" sz="2200" dirty="0">
              <a:ea typeface="Calibri" pitchFamily="34" charset="0"/>
              <a:sym typeface="Wingdings 2" pitchFamily="18" charset="2"/>
            </a:endParaRPr>
          </a:p>
        </p:txBody>
      </p:sp>
      <p:sp>
        <p:nvSpPr>
          <p:cNvPr id="33" name="Rectangle 20"/>
          <p:cNvSpPr>
            <a:spLocks noChangeArrowheads="1"/>
          </p:cNvSpPr>
          <p:nvPr/>
        </p:nvSpPr>
        <p:spPr bwMode="auto">
          <a:xfrm>
            <a:off x="250825" y="1957696"/>
            <a:ext cx="6059929"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A</a:t>
            </a:r>
            <a:r>
              <a:rPr lang="fr-FR" sz="2000" dirty="0">
                <a:solidFill>
                  <a:srgbClr val="002060"/>
                </a:solidFill>
                <a:latin typeface="Arial" pitchFamily="34" charset="0"/>
                <a:cs typeface="Arial" pitchFamily="34" charset="0"/>
              </a:rPr>
              <a:t> étant très peu consommé, </a:t>
            </a:r>
            <a:r>
              <a:rPr lang="fr-FR" sz="2000" b="1" dirty="0">
                <a:solidFill>
                  <a:srgbClr val="002060"/>
                </a:solidFill>
                <a:latin typeface="Arial" pitchFamily="34" charset="0"/>
                <a:cs typeface="Arial" pitchFamily="34" charset="0"/>
              </a:rPr>
              <a:t>[A]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[A]</a:t>
            </a:r>
            <a:r>
              <a:rPr lang="fr-FR" sz="2000" b="1" baseline="-25000" dirty="0">
                <a:solidFill>
                  <a:srgbClr val="002060"/>
                </a:solidFill>
                <a:latin typeface="Arial" pitchFamily="34" charset="0"/>
                <a:cs typeface="Arial" pitchFamily="34" charset="0"/>
              </a:rPr>
              <a:t>0</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Constante.</a:t>
            </a:r>
          </a:p>
        </p:txBody>
      </p:sp>
      <p:sp>
        <p:nvSpPr>
          <p:cNvPr id="34" name="Rectangle 22"/>
          <p:cNvSpPr>
            <a:spLocks noChangeArrowheads="1"/>
          </p:cNvSpPr>
          <p:nvPr/>
        </p:nvSpPr>
        <p:spPr bwMode="auto">
          <a:xfrm>
            <a:off x="3563938" y="2435534"/>
            <a:ext cx="2160190" cy="461962"/>
          </a:xfrm>
          <a:prstGeom prst="rect">
            <a:avLst/>
          </a:prstGeom>
          <a:noFill/>
          <a:ln w="57150">
            <a:solidFill>
              <a:srgbClr val="00B0F0"/>
            </a:solidFill>
            <a:miter lim="800000"/>
            <a:headEnd/>
            <a:tailEnd/>
          </a:ln>
        </p:spPr>
        <p:txBody>
          <a:bodyPr wrap="square">
            <a:spAutoFit/>
          </a:bodyPr>
          <a:lstStyle/>
          <a:p>
            <a:r>
              <a:rPr lang="fr-FR" sz="2400" b="1" dirty="0">
                <a:solidFill>
                  <a:srgbClr val="002060"/>
                </a:solidFill>
                <a:sym typeface="Symbol" pitchFamily="18" charset="2"/>
              </a:rPr>
              <a:t> </a:t>
            </a:r>
            <a:r>
              <a:rPr lang="fr-FR" sz="2400" b="1" dirty="0">
                <a:solidFill>
                  <a:srgbClr val="002060"/>
                </a:solidFill>
                <a:sym typeface="Wingdings" pitchFamily="2" charset="2"/>
              </a:rPr>
              <a:t>v = </a:t>
            </a:r>
            <a:r>
              <a:rPr lang="fr-FR" sz="2400" b="1" dirty="0">
                <a:solidFill>
                  <a:srgbClr val="006600"/>
                </a:solidFill>
                <a:sym typeface="Wingdings" pitchFamily="2" charset="2"/>
              </a:rPr>
              <a:t>k’</a:t>
            </a:r>
            <a:r>
              <a:rPr lang="fr-FR" sz="2400" b="1" dirty="0">
                <a:solidFill>
                  <a:srgbClr val="00863D"/>
                </a:solidFill>
                <a:sym typeface="Wingdings" pitchFamily="2" charset="2"/>
              </a:rPr>
              <a:t> </a:t>
            </a:r>
            <a:r>
              <a:rPr lang="fr-FR" sz="2400" b="1" dirty="0">
                <a:solidFill>
                  <a:srgbClr val="002060"/>
                </a:solidFill>
                <a:sym typeface="Wingdings" pitchFamily="2" charset="2"/>
              </a:rPr>
              <a:t>× [B] </a:t>
            </a:r>
            <a:r>
              <a:rPr lang="fr-FR" sz="2400" b="1" baseline="30000" dirty="0">
                <a:solidFill>
                  <a:srgbClr val="002060"/>
                </a:solidFill>
                <a:latin typeface="Symbol" pitchFamily="18" charset="2"/>
                <a:sym typeface="Wingdings" pitchFamily="2" charset="2"/>
              </a:rPr>
              <a:t>b</a:t>
            </a:r>
            <a:endParaRPr lang="fr-FR" sz="2400" dirty="0">
              <a:solidFill>
                <a:srgbClr val="002060"/>
              </a:solidFill>
              <a:latin typeface="Symbol" pitchFamily="18" charset="2"/>
            </a:endParaRPr>
          </a:p>
        </p:txBody>
      </p:sp>
      <p:sp>
        <p:nvSpPr>
          <p:cNvPr id="35" name="Rectangle 23"/>
          <p:cNvSpPr>
            <a:spLocks noChangeArrowheads="1"/>
          </p:cNvSpPr>
          <p:nvPr/>
        </p:nvSpPr>
        <p:spPr bwMode="auto">
          <a:xfrm>
            <a:off x="6156325" y="2435534"/>
            <a:ext cx="2808288" cy="400110"/>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rPr>
              <a:t>avec</a:t>
            </a:r>
            <a:r>
              <a:rPr lang="fr-FR" sz="2000" dirty="0">
                <a:latin typeface="Arial" pitchFamily="34" charset="0"/>
                <a:cs typeface="Arial" pitchFamily="34" charset="0"/>
              </a:rPr>
              <a:t> </a:t>
            </a:r>
            <a:r>
              <a:rPr lang="fr-FR" sz="2000" b="1" dirty="0">
                <a:solidFill>
                  <a:srgbClr val="006600"/>
                </a:solidFill>
                <a:latin typeface="Arial" pitchFamily="34" charset="0"/>
                <a:cs typeface="Arial" pitchFamily="34" charset="0"/>
              </a:rPr>
              <a:t>k’</a:t>
            </a:r>
            <a:r>
              <a:rPr lang="fr-FR" sz="2000" b="1" dirty="0">
                <a:solidFill>
                  <a:srgbClr val="00863D"/>
                </a:solidFill>
                <a:latin typeface="Arial" pitchFamily="34" charset="0"/>
                <a:cs typeface="Arial" pitchFamily="34" charset="0"/>
              </a:rPr>
              <a:t> </a:t>
            </a:r>
            <a:r>
              <a:rPr lang="fr-FR" sz="2000"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sym typeface="Wingdings" pitchFamily="2" charset="2"/>
              </a:rPr>
              <a:t>k × </a:t>
            </a:r>
            <a:r>
              <a:rPr lang="fr-FR" sz="2000" b="1" dirty="0">
                <a:solidFill>
                  <a:srgbClr val="FF0000"/>
                </a:solidFill>
                <a:latin typeface="Arial" pitchFamily="34" charset="0"/>
                <a:cs typeface="Arial" pitchFamily="34" charset="0"/>
                <a:sym typeface="Wingdings" pitchFamily="2" charset="2"/>
              </a:rPr>
              <a:t>[A]</a:t>
            </a:r>
            <a:r>
              <a:rPr lang="fr-FR" sz="2000" b="1" baseline="-25000" dirty="0">
                <a:solidFill>
                  <a:srgbClr val="FF0000"/>
                </a:solidFill>
                <a:latin typeface="Arial" pitchFamily="34" charset="0"/>
                <a:cs typeface="Arial" pitchFamily="34" charset="0"/>
                <a:sym typeface="Wingdings" pitchFamily="2" charset="2"/>
              </a:rPr>
              <a:t>0 </a:t>
            </a:r>
            <a:r>
              <a:rPr lang="fr-FR" sz="2400" b="1" baseline="30000" dirty="0">
                <a:solidFill>
                  <a:srgbClr val="002060"/>
                </a:solidFill>
                <a:latin typeface="Symbol" pitchFamily="18" charset="2"/>
                <a:cs typeface="Arial" pitchFamily="34" charset="0"/>
                <a:sym typeface="Wingdings" pitchFamily="2" charset="2"/>
              </a:rPr>
              <a:t>a</a:t>
            </a:r>
            <a:r>
              <a:rPr lang="fr-FR" sz="2000" dirty="0">
                <a:solidFill>
                  <a:srgbClr val="002060"/>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496">
                                            <p:txEl>
                                              <p:pRg st="0" end="0"/>
                                            </p:txEl>
                                          </p:spTgt>
                                        </p:tgtEl>
                                        <p:attrNameLst>
                                          <p:attrName>style.visibility</p:attrName>
                                        </p:attrNameLst>
                                      </p:cBhvr>
                                      <p:to>
                                        <p:strVal val="visible"/>
                                      </p:to>
                                    </p:set>
                                    <p:animEffect transition="in" filter="wipe(left)">
                                      <p:cBhvr>
                                        <p:cTn id="7" dur="500"/>
                                        <p:tgtEl>
                                          <p:spTgt spid="204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96">
                                            <p:txEl>
                                              <p:pRg st="1" end="1"/>
                                            </p:txEl>
                                          </p:spTgt>
                                        </p:tgtEl>
                                        <p:attrNameLst>
                                          <p:attrName>style.visibility</p:attrName>
                                        </p:attrNameLst>
                                      </p:cBhvr>
                                      <p:to>
                                        <p:strVal val="visible"/>
                                      </p:to>
                                    </p:set>
                                    <p:animEffect transition="in" filter="wipe(left)">
                                      <p:cBhvr>
                                        <p:cTn id="12" dur="500"/>
                                        <p:tgtEl>
                                          <p:spTgt spid="204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96">
                                            <p:txEl>
                                              <p:pRg st="2" end="2"/>
                                            </p:txEl>
                                          </p:spTgt>
                                        </p:tgtEl>
                                        <p:attrNameLst>
                                          <p:attrName>style.visibility</p:attrName>
                                        </p:attrNameLst>
                                      </p:cBhvr>
                                      <p:to>
                                        <p:strVal val="visible"/>
                                      </p:to>
                                    </p:set>
                                    <p:animEffect transition="in" filter="wipe(left)">
                                      <p:cBhvr>
                                        <p:cTn id="17" dur="500"/>
                                        <p:tgtEl>
                                          <p:spTgt spid="204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1747"/>
                                        </p:tgtEl>
                                        <p:attrNameLst>
                                          <p:attrName>style.visibility</p:attrName>
                                        </p:attrNameLst>
                                      </p:cBhvr>
                                      <p:to>
                                        <p:strVal val="visible"/>
                                      </p:to>
                                    </p:set>
                                    <p:anim calcmode="lin" valueType="num">
                                      <p:cBhvr>
                                        <p:cTn id="22" dur="500" fill="hold"/>
                                        <p:tgtEl>
                                          <p:spTgt spid="31747"/>
                                        </p:tgtEl>
                                        <p:attrNameLst>
                                          <p:attrName>ppt_w</p:attrName>
                                        </p:attrNameLst>
                                      </p:cBhvr>
                                      <p:tavLst>
                                        <p:tav tm="0">
                                          <p:val>
                                            <p:fltVal val="0"/>
                                          </p:val>
                                        </p:tav>
                                        <p:tav tm="100000">
                                          <p:val>
                                            <p:strVal val="#ppt_w"/>
                                          </p:val>
                                        </p:tav>
                                      </p:tavLst>
                                    </p:anim>
                                    <p:anim calcmode="lin" valueType="num">
                                      <p:cBhvr>
                                        <p:cTn id="23" dur="500" fill="hold"/>
                                        <p:tgtEl>
                                          <p:spTgt spid="3174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486"/>
                                        </p:tgtEl>
                                        <p:attrNameLst>
                                          <p:attrName>style.visibility</p:attrName>
                                        </p:attrNameLst>
                                      </p:cBhvr>
                                      <p:to>
                                        <p:strVal val="visible"/>
                                      </p:to>
                                    </p:set>
                                    <p:animEffect transition="in" filter="wipe(left)">
                                      <p:cBhvr>
                                        <p:cTn id="28" dur="500"/>
                                        <p:tgtEl>
                                          <p:spTgt spid="2048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487"/>
                                        </p:tgtEl>
                                        <p:attrNameLst>
                                          <p:attrName>style.visibility</p:attrName>
                                        </p:attrNameLst>
                                      </p:cBhvr>
                                      <p:to>
                                        <p:strVal val="visible"/>
                                      </p:to>
                                    </p:set>
                                    <p:animEffect transition="in" filter="wipe(left)">
                                      <p:cBhvr>
                                        <p:cTn id="33" dur="500"/>
                                        <p:tgtEl>
                                          <p:spTgt spid="2048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0488"/>
                                        </p:tgtEl>
                                        <p:attrNameLst>
                                          <p:attrName>style.visibility</p:attrName>
                                        </p:attrNameLst>
                                      </p:cBhvr>
                                      <p:to>
                                        <p:strVal val="visible"/>
                                      </p:to>
                                    </p:set>
                                    <p:animEffect transition="in" filter="wipe(left)">
                                      <p:cBhvr>
                                        <p:cTn id="38" dur="500"/>
                                        <p:tgtEl>
                                          <p:spTgt spid="2048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489"/>
                                        </p:tgtEl>
                                        <p:attrNameLst>
                                          <p:attrName>style.visibility</p:attrName>
                                        </p:attrNameLst>
                                      </p:cBhvr>
                                      <p:to>
                                        <p:strVal val="visible"/>
                                      </p:to>
                                    </p:set>
                                    <p:animEffect transition="in" filter="wipe(left)">
                                      <p:cBhvr>
                                        <p:cTn id="42" dur="500"/>
                                        <p:tgtEl>
                                          <p:spTgt spid="2048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ssolve">
                                      <p:cBhvr>
                                        <p:cTn id="45" dur="500"/>
                                        <p:tgtEl>
                                          <p:spTgt spid="2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ssolv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0490">
                                            <p:txEl>
                                              <p:pRg st="0" end="0"/>
                                            </p:txEl>
                                          </p:spTgt>
                                        </p:tgtEl>
                                        <p:attrNameLst>
                                          <p:attrName>style.visibility</p:attrName>
                                        </p:attrNameLst>
                                      </p:cBhvr>
                                      <p:to>
                                        <p:strVal val="visible"/>
                                      </p:to>
                                    </p:set>
                                    <p:animEffect transition="in" filter="wipe(left)">
                                      <p:cBhvr>
                                        <p:cTn id="53" dur="500"/>
                                        <p:tgtEl>
                                          <p:spTgt spid="20490">
                                            <p:txEl>
                                              <p:pRg st="0" end="0"/>
                                            </p:txEl>
                                          </p:spTgt>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20490">
                                            <p:txEl>
                                              <p:pRg st="1" end="1"/>
                                            </p:txEl>
                                          </p:spTgt>
                                        </p:tgtEl>
                                        <p:attrNameLst>
                                          <p:attrName>style.visibility</p:attrName>
                                        </p:attrNameLst>
                                      </p:cBhvr>
                                      <p:to>
                                        <p:strVal val="visible"/>
                                      </p:to>
                                    </p:set>
                                    <p:animEffect transition="in" filter="wipe(left)">
                                      <p:cBhvr>
                                        <p:cTn id="57" dur="500"/>
                                        <p:tgtEl>
                                          <p:spTgt spid="20490">
                                            <p:txEl>
                                              <p:pRg st="1" end="1"/>
                                            </p:txEl>
                                          </p:spTgt>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20490">
                                            <p:txEl>
                                              <p:pRg st="2" end="2"/>
                                            </p:txEl>
                                          </p:spTgt>
                                        </p:tgtEl>
                                        <p:attrNameLst>
                                          <p:attrName>style.visibility</p:attrName>
                                        </p:attrNameLst>
                                      </p:cBhvr>
                                      <p:to>
                                        <p:strVal val="visible"/>
                                      </p:to>
                                    </p:set>
                                    <p:animEffect transition="in" filter="wipe(left)">
                                      <p:cBhvr>
                                        <p:cTn id="61" dur="500"/>
                                        <p:tgtEl>
                                          <p:spTgt spid="204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1747" grpId="0"/>
      <p:bldP spid="20486" grpId="0"/>
      <p:bldP spid="20487" grpId="0"/>
      <p:bldP spid="20488" grpId="0" animBg="1"/>
      <p:bldP spid="2048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9448" y="44625"/>
            <a:ext cx="9036050" cy="2592288"/>
          </a:xfrm>
          <a:prstGeom prst="rect">
            <a:avLst/>
          </a:prstGeom>
          <a:noFill/>
          <a:ln w="19050">
            <a:solidFill>
              <a:srgbClr val="000000"/>
            </a:solidFill>
            <a:miter lim="800000"/>
            <a:headEnd/>
            <a:tailEnd/>
          </a:ln>
        </p:spPr>
        <p:txBody>
          <a:bodyPr/>
          <a:lstStyle/>
          <a:p>
            <a:endParaRPr lang="fr-FR"/>
          </a:p>
        </p:txBody>
      </p:sp>
      <p:sp>
        <p:nvSpPr>
          <p:cNvPr id="3" name="Rectangle 3"/>
          <p:cNvSpPr>
            <a:spLocks noChangeArrowheads="1"/>
          </p:cNvSpPr>
          <p:nvPr/>
        </p:nvSpPr>
        <p:spPr bwMode="auto">
          <a:xfrm>
            <a:off x="54421" y="26025"/>
            <a:ext cx="9188477" cy="430887"/>
          </a:xfrm>
          <a:prstGeom prst="rect">
            <a:avLst/>
          </a:prstGeom>
          <a:noFill/>
          <a:ln w="9525">
            <a:noFill/>
            <a:miter lim="800000"/>
            <a:headEnd/>
            <a:tailEnd/>
          </a:ln>
          <a:effectLst/>
        </p:spPr>
        <p:txBody>
          <a:bodyPr wrap="none" anchor="ctr">
            <a:spAutoFit/>
          </a:bodyPr>
          <a:lstStyle/>
          <a:p>
            <a:pPr eaLnBrk="0" hangingPunct="0">
              <a:defRPr/>
            </a:pPr>
            <a:r>
              <a:rPr lang="fr-FR" dirty="0">
                <a:ea typeface="Calibri" pitchFamily="34" charset="0"/>
                <a:sym typeface="Wingdings 2" pitchFamily="18" charset="2"/>
              </a:rPr>
              <a:t></a:t>
            </a:r>
            <a:r>
              <a:rPr lang="fr-FR" dirty="0">
                <a:ea typeface="Calibri" pitchFamily="34" charset="0"/>
              </a:rPr>
              <a:t> </a:t>
            </a:r>
            <a:r>
              <a:rPr lang="fr-FR" b="1" u="sng" dirty="0">
                <a:ea typeface="Calibri" pitchFamily="34" charset="0"/>
                <a:sym typeface="Wingdings 2" pitchFamily="18" charset="2"/>
              </a:rPr>
              <a:t>2</a:t>
            </a:r>
            <a:r>
              <a:rPr lang="fr-FR" b="1" u="sng" baseline="30000" dirty="0">
                <a:ea typeface="Calibri" pitchFamily="34" charset="0"/>
                <a:sym typeface="Wingdings 2" pitchFamily="18" charset="2"/>
              </a:rPr>
              <a:t>ème</a:t>
            </a:r>
            <a:r>
              <a:rPr lang="fr-FR" b="1" u="sng" dirty="0">
                <a:ea typeface="Calibri" pitchFamily="34" charset="0"/>
                <a:sym typeface="Wingdings 2" pitchFamily="18" charset="2"/>
              </a:rPr>
              <a:t> étape : on utilise un large </a:t>
            </a:r>
            <a:r>
              <a:rPr lang="fr-FR" sz="2200" b="1" u="sng" dirty="0">
                <a:solidFill>
                  <a:srgbClr val="FF0000"/>
                </a:solidFill>
                <a:ea typeface="Calibri" pitchFamily="34" charset="0"/>
                <a:sym typeface="Wingdings 2" pitchFamily="18" charset="2"/>
              </a:rPr>
              <a:t>excès du réactif B </a:t>
            </a:r>
            <a:r>
              <a:rPr lang="fr-FR" b="1" u="sng" dirty="0">
                <a:ea typeface="Calibri" pitchFamily="34" charset="0"/>
                <a:sym typeface="Wingdings 2" pitchFamily="18" charset="2"/>
              </a:rPr>
              <a:t>par rapport au réactif A </a:t>
            </a:r>
            <a:r>
              <a:rPr lang="fr-FR" dirty="0">
                <a:ea typeface="Calibri" pitchFamily="34" charset="0"/>
                <a:sym typeface="Wingdings 2" pitchFamily="18" charset="2"/>
              </a:rPr>
              <a:t>: </a:t>
            </a:r>
            <a:r>
              <a:rPr lang="fr-FR" sz="2200" b="1" dirty="0">
                <a:solidFill>
                  <a:srgbClr val="FF0000"/>
                </a:solidFill>
                <a:ea typeface="Calibri" pitchFamily="34" charset="0"/>
                <a:sym typeface="Wingdings 2" pitchFamily="18" charset="2"/>
              </a:rPr>
              <a:t>[B]</a:t>
            </a:r>
            <a:r>
              <a:rPr lang="fr-FR" sz="2200" b="1" baseline="-30000" dirty="0">
                <a:solidFill>
                  <a:srgbClr val="FF0000"/>
                </a:solidFill>
                <a:ea typeface="Calibri" pitchFamily="34" charset="0"/>
                <a:sym typeface="Wingdings 2" pitchFamily="18" charset="2"/>
              </a:rPr>
              <a:t>0</a:t>
            </a:r>
            <a:r>
              <a:rPr lang="fr-FR" sz="2200" b="1" dirty="0">
                <a:solidFill>
                  <a:srgbClr val="FF0000"/>
                </a:solidFill>
                <a:ea typeface="Calibri" pitchFamily="34" charset="0"/>
                <a:sym typeface="Wingdings 2" pitchFamily="18" charset="2"/>
              </a:rPr>
              <a:t> &gt;&gt; [A]</a:t>
            </a:r>
            <a:r>
              <a:rPr lang="fr-FR" sz="2200" b="1" baseline="-30000" dirty="0">
                <a:solidFill>
                  <a:srgbClr val="FF0000"/>
                </a:solidFill>
                <a:ea typeface="Calibri" pitchFamily="34" charset="0"/>
                <a:sym typeface="Wingdings 2" pitchFamily="18" charset="2"/>
              </a:rPr>
              <a:t>0</a:t>
            </a:r>
            <a:endParaRPr lang="fr-FR" sz="2200" dirty="0">
              <a:ea typeface="Calibri" pitchFamily="34" charset="0"/>
              <a:sym typeface="Wingdings 2" pitchFamily="18" charset="2"/>
            </a:endParaRPr>
          </a:p>
        </p:txBody>
      </p:sp>
      <p:sp>
        <p:nvSpPr>
          <p:cNvPr id="4" name="Rectangle 13"/>
          <p:cNvSpPr>
            <a:spLocks noChangeArrowheads="1"/>
          </p:cNvSpPr>
          <p:nvPr/>
        </p:nvSpPr>
        <p:spPr bwMode="auto">
          <a:xfrm>
            <a:off x="251520" y="356463"/>
            <a:ext cx="6553845" cy="461665"/>
          </a:xfrm>
          <a:prstGeom prst="rect">
            <a:avLst/>
          </a:prstGeom>
          <a:noFill/>
          <a:ln w="9525">
            <a:noFill/>
            <a:miter lim="800000"/>
            <a:headEnd/>
            <a:tailEnd/>
          </a:ln>
        </p:spPr>
        <p:txBody>
          <a:bodyPr wrap="none">
            <a:spAutoFit/>
          </a:bodyPr>
          <a:lstStyle/>
          <a:p>
            <a:r>
              <a:rPr lang="fr-FR" sz="2400" dirty="0"/>
              <a:t>B étant très peu consommé, </a:t>
            </a:r>
            <a:r>
              <a:rPr lang="fr-FR" sz="2400" b="1" dirty="0"/>
              <a:t>[B] </a:t>
            </a:r>
            <a:r>
              <a:rPr lang="fr-FR" sz="2400" b="1" dirty="0">
                <a:sym typeface="Symbol" pitchFamily="18" charset="2"/>
              </a:rPr>
              <a:t></a:t>
            </a:r>
            <a:r>
              <a:rPr lang="fr-FR" sz="2400" b="1" dirty="0"/>
              <a:t> [B]</a:t>
            </a:r>
            <a:r>
              <a:rPr lang="fr-FR" sz="2400" b="1" baseline="-25000" dirty="0"/>
              <a:t>0</a:t>
            </a:r>
            <a:r>
              <a:rPr lang="fr-FR" sz="2400" b="1" dirty="0"/>
              <a:t> </a:t>
            </a:r>
            <a:r>
              <a:rPr lang="fr-FR" sz="2400" dirty="0"/>
              <a:t>= Constante.</a:t>
            </a:r>
          </a:p>
        </p:txBody>
      </p:sp>
      <p:sp>
        <p:nvSpPr>
          <p:cNvPr id="5" name="Rectangle 14"/>
          <p:cNvSpPr>
            <a:spLocks noChangeArrowheads="1"/>
          </p:cNvSpPr>
          <p:nvPr/>
        </p:nvSpPr>
        <p:spPr bwMode="auto">
          <a:xfrm>
            <a:off x="251520" y="860519"/>
            <a:ext cx="2525050" cy="461665"/>
          </a:xfrm>
          <a:prstGeom prst="rect">
            <a:avLst/>
          </a:prstGeom>
          <a:noFill/>
          <a:ln w="9525">
            <a:noFill/>
            <a:miter lim="800000"/>
            <a:headEnd/>
            <a:tailEnd/>
          </a:ln>
        </p:spPr>
        <p:txBody>
          <a:bodyPr wrap="none">
            <a:spAutoFit/>
          </a:bodyPr>
          <a:lstStyle/>
          <a:p>
            <a:r>
              <a:rPr lang="fr-FR" sz="2400" b="1" dirty="0">
                <a:sym typeface="Wingdings" pitchFamily="2" charset="2"/>
              </a:rPr>
              <a:t>v = k × [A] </a:t>
            </a:r>
            <a:r>
              <a:rPr lang="fr-FR" sz="2400" b="1" baseline="30000" dirty="0">
                <a:latin typeface="Symbol" pitchFamily="18" charset="2"/>
                <a:sym typeface="Wingdings" pitchFamily="2" charset="2"/>
              </a:rPr>
              <a:t>a</a:t>
            </a:r>
            <a:r>
              <a:rPr lang="fr-FR" sz="2400" b="1" dirty="0">
                <a:sym typeface="Wingdings" pitchFamily="2" charset="2"/>
              </a:rPr>
              <a:t> × </a:t>
            </a:r>
            <a:r>
              <a:rPr lang="fr-FR" sz="2400" b="1" dirty="0">
                <a:solidFill>
                  <a:srgbClr val="FF0000"/>
                </a:solidFill>
                <a:sym typeface="Wingdings" pitchFamily="2" charset="2"/>
              </a:rPr>
              <a:t>[B]</a:t>
            </a:r>
            <a:r>
              <a:rPr lang="fr-FR" sz="2400" b="1" baseline="-25000" dirty="0">
                <a:solidFill>
                  <a:srgbClr val="FF0000"/>
                </a:solidFill>
                <a:sym typeface="Wingdings" pitchFamily="2" charset="2"/>
              </a:rPr>
              <a:t>0</a:t>
            </a:r>
            <a:r>
              <a:rPr lang="fr-FR" sz="2400" b="1" baseline="30000" dirty="0">
                <a:latin typeface="Symbol" pitchFamily="18" charset="2"/>
                <a:sym typeface="Wingdings" pitchFamily="2" charset="2"/>
              </a:rPr>
              <a:t>b</a:t>
            </a:r>
            <a:endParaRPr lang="fr-FR" sz="2400" dirty="0">
              <a:latin typeface="Symbol" pitchFamily="18" charset="2"/>
            </a:endParaRPr>
          </a:p>
        </p:txBody>
      </p:sp>
      <p:sp>
        <p:nvSpPr>
          <p:cNvPr id="6" name="Rectangle 16"/>
          <p:cNvSpPr>
            <a:spLocks noChangeArrowheads="1"/>
          </p:cNvSpPr>
          <p:nvPr/>
        </p:nvSpPr>
        <p:spPr bwMode="auto">
          <a:xfrm>
            <a:off x="3347865" y="860519"/>
            <a:ext cx="2232247" cy="460375"/>
          </a:xfrm>
          <a:prstGeom prst="rect">
            <a:avLst/>
          </a:prstGeom>
          <a:noFill/>
          <a:ln w="57150">
            <a:solidFill>
              <a:srgbClr val="00B0F0"/>
            </a:solidFill>
            <a:miter lim="800000"/>
            <a:headEnd/>
            <a:tailEnd/>
          </a:ln>
        </p:spPr>
        <p:txBody>
          <a:bodyPr wrap="square">
            <a:spAutoFit/>
          </a:bodyPr>
          <a:lstStyle/>
          <a:p>
            <a:r>
              <a:rPr lang="fr-FR" sz="2400" b="1" dirty="0">
                <a:sym typeface="Symbol" pitchFamily="18" charset="2"/>
              </a:rPr>
              <a:t> </a:t>
            </a:r>
            <a:r>
              <a:rPr lang="fr-FR" sz="2400" b="1" dirty="0">
                <a:sym typeface="Wingdings" pitchFamily="2" charset="2"/>
              </a:rPr>
              <a:t>v = </a:t>
            </a:r>
            <a:r>
              <a:rPr lang="fr-FR" sz="2400" b="1" dirty="0">
                <a:solidFill>
                  <a:srgbClr val="006600"/>
                </a:solidFill>
                <a:sym typeface="Wingdings" pitchFamily="2" charset="2"/>
              </a:rPr>
              <a:t>k’’ </a:t>
            </a:r>
            <a:r>
              <a:rPr lang="fr-FR" sz="2400" b="1" dirty="0">
                <a:sym typeface="Wingdings" pitchFamily="2" charset="2"/>
              </a:rPr>
              <a:t>× [A] </a:t>
            </a:r>
            <a:r>
              <a:rPr lang="fr-FR" sz="2400" b="1" baseline="30000" dirty="0">
                <a:latin typeface="Symbol" pitchFamily="18" charset="2"/>
                <a:sym typeface="Wingdings" pitchFamily="2" charset="2"/>
              </a:rPr>
              <a:t>a</a:t>
            </a:r>
            <a:endParaRPr lang="fr-FR" sz="2400" dirty="0">
              <a:latin typeface="Symbol" pitchFamily="18" charset="2"/>
            </a:endParaRPr>
          </a:p>
        </p:txBody>
      </p:sp>
      <p:sp>
        <p:nvSpPr>
          <p:cNvPr id="7" name="Rectangle 17"/>
          <p:cNvSpPr>
            <a:spLocks noChangeArrowheads="1"/>
          </p:cNvSpPr>
          <p:nvPr/>
        </p:nvSpPr>
        <p:spPr bwMode="auto">
          <a:xfrm>
            <a:off x="5940152" y="860519"/>
            <a:ext cx="2808288" cy="460375"/>
          </a:xfrm>
          <a:prstGeom prst="rect">
            <a:avLst/>
          </a:prstGeom>
          <a:noFill/>
          <a:ln w="9525">
            <a:noFill/>
            <a:miter lim="800000"/>
            <a:headEnd/>
            <a:tailEnd/>
          </a:ln>
        </p:spPr>
        <p:txBody>
          <a:bodyPr>
            <a:spAutoFit/>
          </a:bodyPr>
          <a:lstStyle/>
          <a:p>
            <a:r>
              <a:rPr lang="fr-FR" sz="2400" dirty="0"/>
              <a:t>avec </a:t>
            </a:r>
            <a:r>
              <a:rPr lang="fr-FR" sz="2400" b="1" dirty="0">
                <a:solidFill>
                  <a:srgbClr val="006600"/>
                </a:solidFill>
              </a:rPr>
              <a:t>k’’ </a:t>
            </a:r>
            <a:r>
              <a:rPr lang="fr-FR" sz="2400" dirty="0"/>
              <a:t>= </a:t>
            </a:r>
            <a:r>
              <a:rPr lang="fr-FR" sz="2400" b="1" dirty="0">
                <a:sym typeface="Wingdings" pitchFamily="2" charset="2"/>
              </a:rPr>
              <a:t>k × </a:t>
            </a:r>
            <a:r>
              <a:rPr lang="fr-FR" sz="2400" b="1" dirty="0">
                <a:solidFill>
                  <a:srgbClr val="FF0000"/>
                </a:solidFill>
                <a:sym typeface="Wingdings" pitchFamily="2" charset="2"/>
              </a:rPr>
              <a:t>[B]</a:t>
            </a:r>
            <a:r>
              <a:rPr lang="fr-FR" sz="2400" b="1" baseline="-25000" dirty="0">
                <a:solidFill>
                  <a:srgbClr val="FF0000"/>
                </a:solidFill>
                <a:sym typeface="Wingdings" pitchFamily="2" charset="2"/>
              </a:rPr>
              <a:t>0</a:t>
            </a:r>
            <a:r>
              <a:rPr lang="fr-FR" sz="2400" b="1" baseline="30000" dirty="0">
                <a:latin typeface="Symbol" pitchFamily="18" charset="2"/>
                <a:sym typeface="Wingdings" pitchFamily="2" charset="2"/>
              </a:rPr>
              <a:t>b</a:t>
            </a:r>
            <a:r>
              <a:rPr lang="fr-FR" sz="2400" dirty="0"/>
              <a:t>.</a:t>
            </a:r>
          </a:p>
        </p:txBody>
      </p:sp>
      <p:sp>
        <p:nvSpPr>
          <p:cNvPr id="8" name="Rectangle 18"/>
          <p:cNvSpPr>
            <a:spLocks noChangeArrowheads="1"/>
          </p:cNvSpPr>
          <p:nvPr/>
        </p:nvSpPr>
        <p:spPr bwMode="auto">
          <a:xfrm>
            <a:off x="1331640" y="1436583"/>
            <a:ext cx="7458837" cy="1200329"/>
          </a:xfrm>
          <a:prstGeom prst="rect">
            <a:avLst/>
          </a:prstGeom>
          <a:noFill/>
          <a:ln w="9525">
            <a:noFill/>
            <a:miter lim="800000"/>
            <a:headEnd/>
            <a:tailEnd/>
          </a:ln>
        </p:spPr>
        <p:txBody>
          <a:bodyPr wrap="none">
            <a:spAutoFit/>
          </a:bodyPr>
          <a:lstStyle/>
          <a:p>
            <a:r>
              <a:rPr lang="fr-FR" sz="2400" dirty="0">
                <a:sym typeface="Wingdings" pitchFamily="2" charset="2"/>
              </a:rPr>
              <a:t></a:t>
            </a:r>
            <a:r>
              <a:rPr lang="fr-FR" sz="2400" dirty="0"/>
              <a:t> Loi de vitesse d’</a:t>
            </a:r>
            <a:r>
              <a:rPr lang="fr-FR" sz="2400" b="1" i="1" u="sng" dirty="0"/>
              <a:t>ordre global apparent</a:t>
            </a:r>
            <a:r>
              <a:rPr lang="fr-FR" sz="2400" b="1" i="1" dirty="0"/>
              <a:t> </a:t>
            </a:r>
            <a:r>
              <a:rPr lang="fr-FR" sz="2400" b="1" dirty="0">
                <a:latin typeface="Symbol" pitchFamily="18" charset="2"/>
              </a:rPr>
              <a:t>a</a:t>
            </a:r>
            <a:r>
              <a:rPr lang="fr-FR" sz="2400" dirty="0"/>
              <a:t> ;</a:t>
            </a:r>
          </a:p>
          <a:p>
            <a:r>
              <a:rPr lang="fr-FR" sz="2400" dirty="0">
                <a:sym typeface="Wingdings" pitchFamily="2" charset="2"/>
              </a:rPr>
              <a:t></a:t>
            </a:r>
            <a:r>
              <a:rPr lang="fr-FR" sz="2400" dirty="0"/>
              <a:t> </a:t>
            </a:r>
            <a:r>
              <a:rPr lang="fr-FR" sz="2400" b="1" i="1" u="sng" dirty="0"/>
              <a:t>Constante de vitesse apparente</a:t>
            </a:r>
            <a:r>
              <a:rPr lang="fr-FR" sz="2400" dirty="0"/>
              <a:t> </a:t>
            </a:r>
            <a:r>
              <a:rPr lang="fr-FR" sz="2400" b="1" dirty="0"/>
              <a:t>k’’</a:t>
            </a:r>
            <a:r>
              <a:rPr lang="fr-FR" sz="2400" dirty="0"/>
              <a:t> ;</a:t>
            </a:r>
          </a:p>
          <a:p>
            <a:r>
              <a:rPr lang="fr-FR" sz="2400" dirty="0">
                <a:sym typeface="Wingdings" pitchFamily="2" charset="2"/>
              </a:rPr>
              <a:t></a:t>
            </a:r>
            <a:r>
              <a:rPr lang="fr-FR" sz="2400" dirty="0"/>
              <a:t> Accès aux valeurs de </a:t>
            </a:r>
            <a:r>
              <a:rPr lang="fr-FR" sz="2400" b="1" dirty="0">
                <a:latin typeface="Symbol" pitchFamily="18" charset="2"/>
              </a:rPr>
              <a:t>a</a:t>
            </a:r>
            <a:r>
              <a:rPr lang="fr-FR" sz="2400" dirty="0"/>
              <a:t> et </a:t>
            </a:r>
            <a:r>
              <a:rPr lang="fr-FR" sz="2400" b="1" dirty="0"/>
              <a:t>k’’ </a:t>
            </a:r>
            <a:r>
              <a:rPr lang="fr-FR" sz="2400" dirty="0"/>
              <a:t>par les méthodes du </a:t>
            </a:r>
            <a:r>
              <a:rPr lang="fr-FR" sz="2400" b="1" dirty="0"/>
              <a:t>II-2)</a:t>
            </a:r>
            <a:r>
              <a:rPr lang="fr-FR" sz="2400" dirty="0"/>
              <a:t>.</a:t>
            </a:r>
          </a:p>
        </p:txBody>
      </p:sp>
      <p:sp>
        <p:nvSpPr>
          <p:cNvPr id="92161" name="Rectangle 1"/>
          <p:cNvSpPr>
            <a:spLocks noChangeArrowheads="1"/>
          </p:cNvSpPr>
          <p:nvPr/>
        </p:nvSpPr>
        <p:spPr bwMode="auto">
          <a:xfrm>
            <a:off x="0" y="2780928"/>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10</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triglycéride + 3 HO </a:t>
            </a:r>
            <a:r>
              <a:rPr kumimoji="0" lang="fr-FR" sz="2000" b="1" i="0" u="none" strike="noStrike" cap="none" normalizeH="0" baseline="30000" dirty="0">
                <a:ln>
                  <a:noFill/>
                </a:ln>
                <a:solidFill>
                  <a:srgbClr val="006C31"/>
                </a:solidFill>
                <a:effectLst/>
                <a:latin typeface="Arial" pitchFamily="34" charset="0"/>
                <a:ea typeface="Calibri" pitchFamily="34" charset="0"/>
                <a:cs typeface="Arial" pitchFamily="34" charset="0"/>
                <a:sym typeface="Wingdings" pitchFamily="2" charset="2"/>
              </a:rPr>
              <a:t>−</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 → savon + glycérol</a:t>
            </a:r>
            <a:endParaRPr kumimoji="0" lang="fr-FR" sz="2000" b="0" i="0" u="none" strike="noStrike" cap="none" normalizeH="0" baseline="0" dirty="0">
              <a:ln>
                <a:noFill/>
              </a:ln>
              <a:solidFill>
                <a:srgbClr val="006C31"/>
              </a:solidFill>
              <a:effectLst/>
              <a:latin typeface="Arial" pitchFamily="34" charset="0"/>
              <a:cs typeface="Arial" pitchFamily="34" charset="0"/>
              <a:sym typeface="Wingdings" pitchFamily="2" charset="2"/>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Loi de vitesse :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v = k × [triglycéride] × [HO</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endParaRPr kumimoji="0" lang="fr-FR" sz="2000" i="0" u="none" strike="noStrike" cap="none" normalizeH="0" baseline="0" dirty="0">
              <a:ln>
                <a:noFill/>
              </a:ln>
              <a:solidFill>
                <a:schemeClr val="tx1"/>
              </a:solidFill>
              <a:effectLst/>
              <a:latin typeface="Arial" pitchFamily="34" charset="0"/>
              <a:cs typeface="Arial" pitchFamily="34"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On mélange</a:t>
            </a:r>
            <a:r>
              <a:rPr kumimoji="0" lang="fr-FR" sz="200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un peu d'huile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(contenant les triglycérides) avec un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large volume de lessive de soude</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(solution aqueuse saturée en hydroxyde de sodium </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(Na</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aq</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HO</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aq</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p>
        </p:txBody>
      </p:sp>
      <p:sp>
        <p:nvSpPr>
          <p:cNvPr id="92162" name="Rectangle 2"/>
          <p:cNvSpPr>
            <a:spLocks noChangeArrowheads="1"/>
          </p:cNvSpPr>
          <p:nvPr/>
        </p:nvSpPr>
        <p:spPr bwMode="auto">
          <a:xfrm>
            <a:off x="0" y="4393650"/>
            <a:ext cx="664823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Que vaut l'ordre global de cette réaction de saponification</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24"/>
          <p:cNvSpPr>
            <a:spLocks noChangeArrowheads="1"/>
          </p:cNvSpPr>
          <p:nvPr/>
        </p:nvSpPr>
        <p:spPr bwMode="auto">
          <a:xfrm>
            <a:off x="971600" y="4797152"/>
            <a:ext cx="6314549" cy="400110"/>
          </a:xfrm>
          <a:prstGeom prst="rect">
            <a:avLst/>
          </a:prstGeom>
          <a:noFill/>
          <a:ln w="9525">
            <a:noFill/>
            <a:miter lim="800000"/>
            <a:headEnd/>
            <a:tailEnd/>
          </a:ln>
        </p:spPr>
        <p:txBody>
          <a:bodyPr wrap="none">
            <a:spAutoFit/>
          </a:bodyPr>
          <a:lstStyle/>
          <a:p>
            <a:r>
              <a:rPr lang="fr-FR" sz="2000" b="1" u="sng" dirty="0">
                <a:solidFill>
                  <a:srgbClr val="002060"/>
                </a:solidFill>
                <a:latin typeface="Arial" pitchFamily="34" charset="0"/>
                <a:cs typeface="Arial" pitchFamily="34" charset="0"/>
                <a:sym typeface="Wingdings" pitchFamily="2" charset="2"/>
              </a:rPr>
              <a:t>Ordre global</a:t>
            </a:r>
            <a:r>
              <a:rPr lang="fr-FR" sz="2000" dirty="0">
                <a:solidFill>
                  <a:srgbClr val="002060"/>
                </a:solidFill>
                <a:latin typeface="Arial" pitchFamily="34" charset="0"/>
                <a:cs typeface="Arial" pitchFamily="34" charset="0"/>
                <a:sym typeface="Wingdings" pitchFamily="2" charset="2"/>
              </a:rPr>
              <a:t> = somme des ordres partiels = </a:t>
            </a:r>
            <a:r>
              <a:rPr lang="fr-FR" sz="2000" b="1" dirty="0">
                <a:solidFill>
                  <a:srgbClr val="002060"/>
                </a:solidFill>
                <a:latin typeface="Arial" pitchFamily="34" charset="0"/>
                <a:cs typeface="Arial" pitchFamily="34" charset="0"/>
                <a:sym typeface="Wingdings" pitchFamily="2" charset="2"/>
              </a:rPr>
              <a:t>1 + 1</a:t>
            </a:r>
            <a:r>
              <a:rPr lang="fr-FR" sz="2000" dirty="0">
                <a:solidFill>
                  <a:srgbClr val="002060"/>
                </a:solidFill>
                <a:latin typeface="Arial" pitchFamily="34" charset="0"/>
                <a:cs typeface="Arial" pitchFamily="34" charset="0"/>
                <a:sym typeface="Wingdings" pitchFamily="2" charset="2"/>
              </a:rPr>
              <a:t> = </a:t>
            </a:r>
            <a:r>
              <a:rPr lang="fr-FR" sz="2000" b="1" u="sng" dirty="0">
                <a:solidFill>
                  <a:srgbClr val="FF0000"/>
                </a:solidFill>
                <a:latin typeface="Arial" pitchFamily="34" charset="0"/>
                <a:cs typeface="Arial" pitchFamily="34" charset="0"/>
                <a:sym typeface="Wingdings" pitchFamily="2" charset="2"/>
              </a:rPr>
              <a:t>2</a:t>
            </a:r>
            <a:endParaRPr lang="fr-FR" sz="2000" b="1" u="sng" dirty="0">
              <a:solidFill>
                <a:srgbClr val="FF0000"/>
              </a:solidFill>
              <a:latin typeface="Arial" pitchFamily="34" charset="0"/>
              <a:cs typeface="Arial" pitchFamily="34" charset="0"/>
            </a:endParaRPr>
          </a:p>
        </p:txBody>
      </p:sp>
      <p:sp>
        <p:nvSpPr>
          <p:cNvPr id="12" name="Rectangle 2"/>
          <p:cNvSpPr>
            <a:spLocks noChangeArrowheads="1"/>
          </p:cNvSpPr>
          <p:nvPr/>
        </p:nvSpPr>
        <p:spPr bwMode="auto">
          <a:xfrm>
            <a:off x="0" y="522920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 vaut l'ordre global apparent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de la réaction et quelle est l’expression de la constante de vitesse apparente </a:t>
            </a:r>
            <a:r>
              <a:rPr lang="fr-FR" sz="2000" b="1" u="sng" dirty="0" err="1">
                <a:latin typeface="Times New Roman" pitchFamily="18" charset="0"/>
                <a:cs typeface="Times New Roman" pitchFamily="18" charset="0"/>
              </a:rPr>
              <a:t>k</a:t>
            </a:r>
            <a:r>
              <a:rPr lang="fr-FR" sz="2000" b="1" u="sng" baseline="-25000" dirty="0" err="1">
                <a:latin typeface="Times New Roman" pitchFamily="18" charset="0"/>
                <a:cs typeface="Times New Roman" pitchFamily="18" charset="0"/>
              </a:rPr>
              <a:t>app</a:t>
            </a:r>
            <a:r>
              <a:rPr lang="fr-FR" sz="2000" b="1" u="sng" dirty="0">
                <a:latin typeface="Times New Roman" pitchFamily="18" charset="0"/>
                <a:cs typeface="Times New Roman" pitchFamily="18" charset="0"/>
              </a:rPr>
              <a:t> </a:t>
            </a:r>
            <a:r>
              <a:rPr lang="fr-FR" sz="2000" i="1" u="sng" dirty="0">
                <a:latin typeface="Times New Roman" pitchFamily="18" charset="0"/>
                <a:cs typeface="Times New Roman" pitchFamily="18" charset="0"/>
              </a:rPr>
              <a:t>dans les conditions décrites ci-dessus</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13" name="Rectangle 21"/>
          <p:cNvSpPr>
            <a:spLocks noChangeArrowheads="1"/>
          </p:cNvSpPr>
          <p:nvPr/>
        </p:nvSpPr>
        <p:spPr bwMode="auto">
          <a:xfrm>
            <a:off x="30726" y="6309320"/>
            <a:ext cx="4037218" cy="400110"/>
          </a:xfrm>
          <a:prstGeom prst="rect">
            <a:avLst/>
          </a:prstGeom>
          <a:noFill/>
          <a:ln w="9525">
            <a:noFill/>
            <a:miter lim="800000"/>
            <a:headEnd/>
            <a:tailEnd/>
          </a:ln>
        </p:spPr>
        <p:txBody>
          <a:bodyPr wrap="square">
            <a:spAutoFit/>
          </a:bodyPr>
          <a:lstStyle/>
          <a:p>
            <a:r>
              <a:rPr lang="fr-FR" sz="2000" b="1" dirty="0">
                <a:solidFill>
                  <a:srgbClr val="002060"/>
                </a:solidFill>
                <a:latin typeface="Arial" pitchFamily="34" charset="0"/>
                <a:cs typeface="Arial" pitchFamily="34" charset="0"/>
                <a:sym typeface="Wingdings" pitchFamily="2" charset="2"/>
              </a:rPr>
              <a:t>v = </a:t>
            </a:r>
            <a:r>
              <a:rPr lang="fr-FR" sz="2000" b="1" dirty="0">
                <a:solidFill>
                  <a:srgbClr val="006C31"/>
                </a:solidFill>
                <a:latin typeface="Arial" pitchFamily="34" charset="0"/>
                <a:cs typeface="Arial" pitchFamily="34" charset="0"/>
                <a:sym typeface="Wingdings" pitchFamily="2" charset="2"/>
              </a:rPr>
              <a:t>k</a:t>
            </a:r>
            <a:r>
              <a:rPr lang="fr-FR" sz="2000" b="1" dirty="0">
                <a:solidFill>
                  <a:srgbClr val="002060"/>
                </a:solidFill>
                <a:latin typeface="Arial" pitchFamily="34" charset="0"/>
                <a:cs typeface="Arial" pitchFamily="34" charset="0"/>
                <a:sym typeface="Wingdings" pitchFamily="2" charset="2"/>
              </a:rPr>
              <a:t> × </a:t>
            </a:r>
            <a:r>
              <a:rPr lang="fr-FR" sz="2000" b="1" dirty="0">
                <a:solidFill>
                  <a:srgbClr val="FF0000"/>
                </a:solidFill>
                <a:latin typeface="Arial" pitchFamily="34" charset="0"/>
                <a:cs typeface="Arial" pitchFamily="34" charset="0"/>
                <a:sym typeface="Wingdings" pitchFamily="2" charset="2"/>
              </a:rPr>
              <a:t>[Triglycéride]</a:t>
            </a:r>
            <a:r>
              <a:rPr lang="fr-FR" sz="2000" b="1" dirty="0">
                <a:solidFill>
                  <a:srgbClr val="002060"/>
                </a:solidFill>
                <a:latin typeface="Arial" pitchFamily="34" charset="0"/>
                <a:cs typeface="Arial" pitchFamily="34" charset="0"/>
                <a:sym typeface="Wingdings" pitchFamily="2" charset="2"/>
              </a:rPr>
              <a:t> × </a:t>
            </a:r>
            <a:r>
              <a:rPr lang="fr-FR" sz="2000" b="1" dirty="0">
                <a:solidFill>
                  <a:srgbClr val="006C31"/>
                </a:solidFill>
                <a:latin typeface="Arial" pitchFamily="34" charset="0"/>
                <a:cs typeface="Arial" pitchFamily="34" charset="0"/>
                <a:sym typeface="Wingdings" pitchFamily="2" charset="2"/>
              </a:rPr>
              <a:t>[</a:t>
            </a:r>
            <a:r>
              <a:rPr lang="fr-FR" sz="2000" b="1" dirty="0">
                <a:solidFill>
                  <a:srgbClr val="006C31"/>
                </a:solidFill>
                <a:latin typeface="Arial" pitchFamily="34" charset="0"/>
                <a:cs typeface="Arial" pitchFamily="34" charset="0"/>
              </a:rPr>
              <a:t>HO </a:t>
            </a:r>
            <a:r>
              <a:rPr lang="fr-FR" sz="2000" b="1" baseline="30000" dirty="0">
                <a:solidFill>
                  <a:srgbClr val="006C31"/>
                </a:solidFill>
                <a:latin typeface="Arial" pitchFamily="34" charset="0"/>
                <a:cs typeface="Arial" pitchFamily="34" charset="0"/>
              </a:rPr>
              <a:t>–</a:t>
            </a:r>
            <a:r>
              <a:rPr lang="fr-FR" sz="2000" b="1" dirty="0">
                <a:solidFill>
                  <a:srgbClr val="006C31"/>
                </a:solidFill>
                <a:latin typeface="Arial" pitchFamily="34" charset="0"/>
                <a:cs typeface="Arial" pitchFamily="34" charset="0"/>
                <a:sym typeface="Wingdings" pitchFamily="2" charset="2"/>
              </a:rPr>
              <a:t>]</a:t>
            </a:r>
            <a:r>
              <a:rPr lang="fr-FR" sz="2000" b="1" baseline="-25000" dirty="0">
                <a:solidFill>
                  <a:srgbClr val="006C31"/>
                </a:solidFill>
                <a:latin typeface="Arial" pitchFamily="34" charset="0"/>
                <a:cs typeface="Arial" pitchFamily="34" charset="0"/>
                <a:sym typeface="Wingdings" pitchFamily="2" charset="2"/>
              </a:rPr>
              <a:t>0</a:t>
            </a:r>
            <a:endParaRPr lang="fr-FR" sz="2000" dirty="0">
              <a:solidFill>
                <a:srgbClr val="006C31"/>
              </a:solidFill>
              <a:latin typeface="Arial" pitchFamily="34" charset="0"/>
              <a:cs typeface="Arial" pitchFamily="34" charset="0"/>
            </a:endParaRPr>
          </a:p>
        </p:txBody>
      </p:sp>
      <p:sp>
        <p:nvSpPr>
          <p:cNvPr id="14" name="Rectangle 20"/>
          <p:cNvSpPr>
            <a:spLocks noChangeArrowheads="1"/>
          </p:cNvSpPr>
          <p:nvPr/>
        </p:nvSpPr>
        <p:spPr bwMode="auto">
          <a:xfrm>
            <a:off x="467544" y="5877272"/>
            <a:ext cx="6994479"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&gt;&gt; [Triglycéride]</a:t>
            </a:r>
            <a:r>
              <a:rPr lang="fr-FR" sz="2000" dirty="0">
                <a:solidFill>
                  <a:srgbClr val="002060"/>
                </a:solidFill>
                <a:latin typeface="Arial" pitchFamily="34" charset="0"/>
                <a:cs typeface="Arial" pitchFamily="34" charset="0"/>
              </a:rPr>
              <a:t> donc </a:t>
            </a:r>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a:t>
            </a:r>
            <a:r>
              <a:rPr lang="fr-FR" sz="2000" b="1" baseline="-25000" dirty="0">
                <a:solidFill>
                  <a:srgbClr val="002060"/>
                </a:solidFill>
                <a:latin typeface="Arial" pitchFamily="34" charset="0"/>
                <a:cs typeface="Arial" pitchFamily="34" charset="0"/>
              </a:rPr>
              <a:t>0</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Constante.</a:t>
            </a:r>
          </a:p>
        </p:txBody>
      </p:sp>
      <p:sp>
        <p:nvSpPr>
          <p:cNvPr id="15" name="Rectangle 22"/>
          <p:cNvSpPr>
            <a:spLocks noChangeArrowheads="1"/>
          </p:cNvSpPr>
          <p:nvPr/>
        </p:nvSpPr>
        <p:spPr bwMode="auto">
          <a:xfrm>
            <a:off x="4572000" y="6265778"/>
            <a:ext cx="3456384" cy="461665"/>
          </a:xfrm>
          <a:prstGeom prst="rect">
            <a:avLst/>
          </a:prstGeom>
          <a:noFill/>
          <a:ln w="57150">
            <a:solidFill>
              <a:srgbClr val="00B0F0"/>
            </a:solidFill>
            <a:miter lim="800000"/>
            <a:headEnd/>
            <a:tailEnd/>
          </a:ln>
        </p:spPr>
        <p:txBody>
          <a:bodyPr wrap="square">
            <a:spAutoFit/>
          </a:bodyPr>
          <a:lstStyle/>
          <a:p>
            <a:r>
              <a:rPr lang="fr-FR" sz="2400" b="1" dirty="0">
                <a:solidFill>
                  <a:srgbClr val="002060"/>
                </a:solidFill>
                <a:sym typeface="Symbol" pitchFamily="18" charset="2"/>
              </a:rPr>
              <a: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endParaRPr lang="fr-FR" sz="2400" dirty="0">
              <a:solidFill>
                <a:srgbClr val="FF0000"/>
              </a:solidFill>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2161"/>
                                        </p:tgtEl>
                                        <p:attrNameLst>
                                          <p:attrName>style.visibility</p:attrName>
                                        </p:attrNameLst>
                                      </p:cBhvr>
                                      <p:to>
                                        <p:strVal val="visible"/>
                                      </p:to>
                                    </p:set>
                                    <p:anim calcmode="lin" valueType="num">
                                      <p:cBhvr additive="base">
                                        <p:cTn id="7" dur="500" fill="hold"/>
                                        <p:tgtEl>
                                          <p:spTgt spid="92161"/>
                                        </p:tgtEl>
                                        <p:attrNameLst>
                                          <p:attrName>ppt_x</p:attrName>
                                        </p:attrNameLst>
                                      </p:cBhvr>
                                      <p:tavLst>
                                        <p:tav tm="0">
                                          <p:val>
                                            <p:strVal val="1+#ppt_w/2"/>
                                          </p:val>
                                        </p:tav>
                                        <p:tav tm="100000">
                                          <p:val>
                                            <p:strVal val="#ppt_x"/>
                                          </p:val>
                                        </p:tav>
                                      </p:tavLst>
                                    </p:anim>
                                    <p:anim calcmode="lin" valueType="num">
                                      <p:cBhvr additive="base">
                                        <p:cTn id="8" dur="500" fill="hold"/>
                                        <p:tgtEl>
                                          <p:spTgt spid="92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2162"/>
                                        </p:tgtEl>
                                        <p:attrNameLst>
                                          <p:attrName>style.visibility</p:attrName>
                                        </p:attrNameLst>
                                      </p:cBhvr>
                                      <p:to>
                                        <p:strVal val="visible"/>
                                      </p:to>
                                    </p:set>
                                    <p:anim calcmode="lin" valueType="num">
                                      <p:cBhvr additive="base">
                                        <p:cTn id="12" dur="500" fill="hold"/>
                                        <p:tgtEl>
                                          <p:spTgt spid="92162"/>
                                        </p:tgtEl>
                                        <p:attrNameLst>
                                          <p:attrName>ppt_x</p:attrName>
                                        </p:attrNameLst>
                                      </p:cBhvr>
                                      <p:tavLst>
                                        <p:tav tm="0">
                                          <p:val>
                                            <p:strVal val="1+#ppt_w/2"/>
                                          </p:val>
                                        </p:tav>
                                        <p:tav tm="100000">
                                          <p:val>
                                            <p:strVal val="#ppt_x"/>
                                          </p:val>
                                        </p:tav>
                                      </p:tavLst>
                                    </p:anim>
                                    <p:anim calcmode="lin" valueType="num">
                                      <p:cBhvr additive="base">
                                        <p:cTn id="13" dur="500" fill="hold"/>
                                        <p:tgtEl>
                                          <p:spTgt spid="9216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1" grpId="0"/>
      <p:bldP spid="92162" grpId="0"/>
      <p:bldP spid="12" grpId="0"/>
      <p:bldP spid="13" grpId="0"/>
      <p:bldP spid="14" grpId="0"/>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7384"/>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10</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triglycéride + 3 HO </a:t>
            </a:r>
            <a:r>
              <a:rPr kumimoji="0" lang="fr-FR" sz="2000" b="1" i="0" u="none" strike="noStrike" cap="none" normalizeH="0" baseline="30000" dirty="0">
                <a:ln>
                  <a:noFill/>
                </a:ln>
                <a:solidFill>
                  <a:srgbClr val="006C31"/>
                </a:solidFill>
                <a:effectLst/>
                <a:latin typeface="Arial" pitchFamily="34" charset="0"/>
                <a:ea typeface="Calibri" pitchFamily="34" charset="0"/>
                <a:cs typeface="Arial" pitchFamily="34" charset="0"/>
                <a:sym typeface="Wingdings" pitchFamily="2" charset="2"/>
              </a:rPr>
              <a:t>−</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 → savon + glycérol</a:t>
            </a:r>
            <a:endParaRPr kumimoji="0" lang="fr-FR" sz="2000" b="0" i="0" u="none" strike="noStrike" cap="none" normalizeH="0" baseline="0" dirty="0">
              <a:ln>
                <a:noFill/>
              </a:ln>
              <a:solidFill>
                <a:srgbClr val="006C31"/>
              </a:solidFill>
              <a:effectLst/>
              <a:latin typeface="Arial" pitchFamily="34" charset="0"/>
              <a:cs typeface="Arial" pitchFamily="34" charset="0"/>
              <a:sym typeface="Wingdings" pitchFamily="2" charset="2"/>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sz="4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Loi de vitesse :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v = k × [triglycéride] × [HO</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endParaRPr kumimoji="0" lang="fr-FR" sz="2000" i="0" u="none" strike="noStrike" cap="none" normalizeH="0" baseline="0" dirty="0">
              <a:ln>
                <a:noFill/>
              </a:ln>
              <a:solidFill>
                <a:schemeClr val="tx1"/>
              </a:solidFill>
              <a:effectLst/>
              <a:latin typeface="Arial" pitchFamily="34" charset="0"/>
              <a:cs typeface="Arial" pitchFamily="34"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endParaRPr kumimoji="0" lang="fr-FR" sz="4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On mélange</a:t>
            </a:r>
            <a:r>
              <a:rPr kumimoji="0" lang="fr-FR" sz="200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un peu d'huile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(contenant les triglycérides) avec un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large volume de lessive de soude</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(solution aqueuse saturée en hydroxyde de sodium </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(Na</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aq</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HO</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30000" dirty="0" err="1">
                <a:ln>
                  <a:noFill/>
                </a:ln>
                <a:solidFill>
                  <a:schemeClr val="tx1"/>
                </a:solidFill>
                <a:effectLst/>
                <a:latin typeface="Times New Roman" pitchFamily="18" charset="0"/>
                <a:ea typeface="Calibri" pitchFamily="34" charset="0"/>
                <a:cs typeface="Times New Roman" pitchFamily="18" charset="0"/>
                <a:sym typeface="Wingdings" pitchFamily="2" charset="2"/>
              </a:rPr>
              <a:t>aq</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p>
        </p:txBody>
      </p:sp>
      <p:sp>
        <p:nvSpPr>
          <p:cNvPr id="3" name="Rectangle 2"/>
          <p:cNvSpPr>
            <a:spLocks noChangeArrowheads="1"/>
          </p:cNvSpPr>
          <p:nvPr/>
        </p:nvSpPr>
        <p:spPr bwMode="auto">
          <a:xfrm>
            <a:off x="0" y="1439323"/>
            <a:ext cx="664823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Que vaut l'ordre global de cette réaction de saponification</a:t>
            </a:r>
            <a:r>
              <a:rPr kumimoji="0" lang="fr-FR" sz="2000" b="0" i="1"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24"/>
          <p:cNvSpPr>
            <a:spLocks noChangeArrowheads="1"/>
          </p:cNvSpPr>
          <p:nvPr/>
        </p:nvSpPr>
        <p:spPr bwMode="auto">
          <a:xfrm>
            <a:off x="971600" y="1732746"/>
            <a:ext cx="6314549" cy="400110"/>
          </a:xfrm>
          <a:prstGeom prst="rect">
            <a:avLst/>
          </a:prstGeom>
          <a:noFill/>
          <a:ln w="9525">
            <a:noFill/>
            <a:miter lim="800000"/>
            <a:headEnd/>
            <a:tailEnd/>
          </a:ln>
        </p:spPr>
        <p:txBody>
          <a:bodyPr wrap="none">
            <a:spAutoFit/>
          </a:bodyPr>
          <a:lstStyle/>
          <a:p>
            <a:r>
              <a:rPr lang="fr-FR" sz="2000" b="1" u="sng" dirty="0">
                <a:solidFill>
                  <a:srgbClr val="002060"/>
                </a:solidFill>
                <a:latin typeface="Arial" pitchFamily="34" charset="0"/>
                <a:cs typeface="Arial" pitchFamily="34" charset="0"/>
                <a:sym typeface="Wingdings" pitchFamily="2" charset="2"/>
              </a:rPr>
              <a:t>Ordre global</a:t>
            </a:r>
            <a:r>
              <a:rPr lang="fr-FR" sz="2000" dirty="0">
                <a:solidFill>
                  <a:srgbClr val="002060"/>
                </a:solidFill>
                <a:latin typeface="Arial" pitchFamily="34" charset="0"/>
                <a:cs typeface="Arial" pitchFamily="34" charset="0"/>
                <a:sym typeface="Wingdings" pitchFamily="2" charset="2"/>
              </a:rPr>
              <a:t> = somme des ordres partiels = </a:t>
            </a:r>
            <a:r>
              <a:rPr lang="fr-FR" sz="2000" b="1" dirty="0">
                <a:solidFill>
                  <a:srgbClr val="002060"/>
                </a:solidFill>
                <a:latin typeface="Arial" pitchFamily="34" charset="0"/>
                <a:cs typeface="Arial" pitchFamily="34" charset="0"/>
                <a:sym typeface="Wingdings" pitchFamily="2" charset="2"/>
              </a:rPr>
              <a:t>1 + 1</a:t>
            </a:r>
            <a:r>
              <a:rPr lang="fr-FR" sz="2000" dirty="0">
                <a:solidFill>
                  <a:srgbClr val="002060"/>
                </a:solidFill>
                <a:latin typeface="Arial" pitchFamily="34" charset="0"/>
                <a:cs typeface="Arial" pitchFamily="34" charset="0"/>
                <a:sym typeface="Wingdings" pitchFamily="2" charset="2"/>
              </a:rPr>
              <a:t> = </a:t>
            </a:r>
            <a:r>
              <a:rPr lang="fr-FR" sz="2000" b="1" u="sng" dirty="0">
                <a:solidFill>
                  <a:srgbClr val="FF0000"/>
                </a:solidFill>
                <a:latin typeface="Arial" pitchFamily="34" charset="0"/>
                <a:cs typeface="Arial" pitchFamily="34" charset="0"/>
                <a:sym typeface="Wingdings" pitchFamily="2" charset="2"/>
              </a:rPr>
              <a:t>2</a:t>
            </a:r>
            <a:endParaRPr lang="fr-FR" sz="2000" b="1" u="sng" dirty="0">
              <a:solidFill>
                <a:srgbClr val="FF0000"/>
              </a:solidFill>
              <a:latin typeface="Arial" pitchFamily="34" charset="0"/>
              <a:cs typeface="Arial" pitchFamily="34" charset="0"/>
            </a:endParaRPr>
          </a:p>
        </p:txBody>
      </p:sp>
      <p:sp>
        <p:nvSpPr>
          <p:cNvPr id="5" name="Rectangle 2"/>
          <p:cNvSpPr>
            <a:spLocks noChangeArrowheads="1"/>
          </p:cNvSpPr>
          <p:nvPr/>
        </p:nvSpPr>
        <p:spPr bwMode="auto">
          <a:xfrm>
            <a:off x="0" y="2132856"/>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 vaut l'ordre global apparent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de la réaction et quelle est l’expression de la constante de vitesse apparente </a:t>
            </a:r>
            <a:r>
              <a:rPr lang="fr-FR" sz="2000" b="1" u="sng" dirty="0" err="1">
                <a:latin typeface="Times New Roman" pitchFamily="18" charset="0"/>
                <a:cs typeface="Times New Roman" pitchFamily="18" charset="0"/>
              </a:rPr>
              <a:t>k</a:t>
            </a:r>
            <a:r>
              <a:rPr lang="fr-FR" sz="2000" b="1" u="sng" baseline="-25000" dirty="0" err="1">
                <a:latin typeface="Times New Roman" pitchFamily="18" charset="0"/>
                <a:cs typeface="Times New Roman" pitchFamily="18" charset="0"/>
              </a:rPr>
              <a:t>app</a:t>
            </a:r>
            <a:r>
              <a:rPr lang="fr-FR" sz="2000" b="1" u="sng" dirty="0">
                <a:latin typeface="Times New Roman" pitchFamily="18" charset="0"/>
                <a:cs typeface="Times New Roman" pitchFamily="18" charset="0"/>
              </a:rPr>
              <a:t> </a:t>
            </a:r>
            <a:r>
              <a:rPr lang="fr-FR" sz="2000" i="1" u="sng" dirty="0">
                <a:latin typeface="Times New Roman" pitchFamily="18" charset="0"/>
                <a:cs typeface="Times New Roman" pitchFamily="18" charset="0"/>
              </a:rPr>
              <a:t>dans les conditions décrites ci-dessus</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6" name="Rectangle 21"/>
          <p:cNvSpPr>
            <a:spLocks noChangeArrowheads="1"/>
          </p:cNvSpPr>
          <p:nvPr/>
        </p:nvSpPr>
        <p:spPr bwMode="auto">
          <a:xfrm>
            <a:off x="513491" y="3177746"/>
            <a:ext cx="4037218" cy="400110"/>
          </a:xfrm>
          <a:prstGeom prst="rect">
            <a:avLst/>
          </a:prstGeom>
          <a:noFill/>
          <a:ln w="9525">
            <a:noFill/>
            <a:miter lim="800000"/>
            <a:headEnd/>
            <a:tailEnd/>
          </a:ln>
        </p:spPr>
        <p:txBody>
          <a:bodyPr wrap="square">
            <a:spAutoFit/>
          </a:bodyPr>
          <a:lstStyle/>
          <a:p>
            <a:r>
              <a:rPr lang="fr-FR" sz="2000" b="1" dirty="0">
                <a:solidFill>
                  <a:srgbClr val="002060"/>
                </a:solidFill>
                <a:latin typeface="Arial" pitchFamily="34" charset="0"/>
                <a:cs typeface="Arial" pitchFamily="34" charset="0"/>
                <a:sym typeface="Wingdings" pitchFamily="2" charset="2"/>
              </a:rPr>
              <a:t>v = </a:t>
            </a:r>
            <a:r>
              <a:rPr lang="fr-FR" sz="2000" b="1" dirty="0">
                <a:solidFill>
                  <a:srgbClr val="006C31"/>
                </a:solidFill>
                <a:latin typeface="Arial" pitchFamily="34" charset="0"/>
                <a:cs typeface="Arial" pitchFamily="34" charset="0"/>
                <a:sym typeface="Wingdings" pitchFamily="2" charset="2"/>
              </a:rPr>
              <a:t>k</a:t>
            </a:r>
            <a:r>
              <a:rPr lang="fr-FR" sz="2000" b="1" dirty="0">
                <a:solidFill>
                  <a:srgbClr val="002060"/>
                </a:solidFill>
                <a:latin typeface="Arial" pitchFamily="34" charset="0"/>
                <a:cs typeface="Arial" pitchFamily="34" charset="0"/>
                <a:sym typeface="Wingdings" pitchFamily="2" charset="2"/>
              </a:rPr>
              <a:t> × </a:t>
            </a:r>
            <a:r>
              <a:rPr lang="fr-FR" sz="2000" b="1" dirty="0">
                <a:solidFill>
                  <a:srgbClr val="FF0000"/>
                </a:solidFill>
                <a:latin typeface="Arial" pitchFamily="34" charset="0"/>
                <a:cs typeface="Arial" pitchFamily="34" charset="0"/>
                <a:sym typeface="Wingdings" pitchFamily="2" charset="2"/>
              </a:rPr>
              <a:t>[Triglycéride] </a:t>
            </a:r>
            <a:r>
              <a:rPr lang="fr-FR" sz="2000" b="1" dirty="0">
                <a:solidFill>
                  <a:srgbClr val="002060"/>
                </a:solidFill>
                <a:latin typeface="Arial" pitchFamily="34" charset="0"/>
                <a:cs typeface="Arial" pitchFamily="34" charset="0"/>
                <a:sym typeface="Wingdings" pitchFamily="2" charset="2"/>
              </a:rPr>
              <a:t>× </a:t>
            </a:r>
            <a:r>
              <a:rPr lang="fr-FR" sz="2000" b="1" dirty="0">
                <a:solidFill>
                  <a:srgbClr val="006C31"/>
                </a:solidFill>
                <a:latin typeface="Arial" pitchFamily="34" charset="0"/>
                <a:cs typeface="Arial" pitchFamily="34" charset="0"/>
                <a:sym typeface="Wingdings" pitchFamily="2" charset="2"/>
              </a:rPr>
              <a:t>[</a:t>
            </a:r>
            <a:r>
              <a:rPr lang="fr-FR" sz="2000" b="1" dirty="0">
                <a:solidFill>
                  <a:srgbClr val="006C31"/>
                </a:solidFill>
                <a:latin typeface="Arial" pitchFamily="34" charset="0"/>
                <a:cs typeface="Arial" pitchFamily="34" charset="0"/>
              </a:rPr>
              <a:t>HO </a:t>
            </a:r>
            <a:r>
              <a:rPr lang="fr-FR" sz="2000" b="1" baseline="30000" dirty="0">
                <a:solidFill>
                  <a:srgbClr val="006C31"/>
                </a:solidFill>
                <a:latin typeface="Arial" pitchFamily="34" charset="0"/>
                <a:cs typeface="Arial" pitchFamily="34" charset="0"/>
              </a:rPr>
              <a:t>–</a:t>
            </a:r>
            <a:r>
              <a:rPr lang="fr-FR" sz="2000" b="1" dirty="0">
                <a:solidFill>
                  <a:srgbClr val="006C31"/>
                </a:solidFill>
                <a:latin typeface="Arial" pitchFamily="34" charset="0"/>
                <a:cs typeface="Arial" pitchFamily="34" charset="0"/>
                <a:sym typeface="Wingdings" pitchFamily="2" charset="2"/>
              </a:rPr>
              <a:t>]</a:t>
            </a:r>
            <a:r>
              <a:rPr lang="fr-FR" sz="2000" b="1" baseline="-25000" dirty="0">
                <a:solidFill>
                  <a:srgbClr val="006C31"/>
                </a:solidFill>
                <a:latin typeface="Arial" pitchFamily="34" charset="0"/>
                <a:cs typeface="Arial" pitchFamily="34" charset="0"/>
                <a:sym typeface="Wingdings" pitchFamily="2" charset="2"/>
              </a:rPr>
              <a:t>0</a:t>
            </a:r>
            <a:endParaRPr lang="fr-FR" sz="2000" dirty="0">
              <a:solidFill>
                <a:srgbClr val="006C31"/>
              </a:solidFill>
              <a:latin typeface="Arial" pitchFamily="34" charset="0"/>
              <a:cs typeface="Arial" pitchFamily="34" charset="0"/>
            </a:endParaRPr>
          </a:p>
        </p:txBody>
      </p:sp>
      <p:sp>
        <p:nvSpPr>
          <p:cNvPr id="7" name="Rectangle 20"/>
          <p:cNvSpPr>
            <a:spLocks noChangeArrowheads="1"/>
          </p:cNvSpPr>
          <p:nvPr/>
        </p:nvSpPr>
        <p:spPr bwMode="auto">
          <a:xfrm>
            <a:off x="467544" y="2780928"/>
            <a:ext cx="6994479"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&gt;&gt; [Triglycéride]</a:t>
            </a:r>
            <a:r>
              <a:rPr lang="fr-FR" sz="2000" dirty="0">
                <a:solidFill>
                  <a:srgbClr val="002060"/>
                </a:solidFill>
                <a:latin typeface="Arial" pitchFamily="34" charset="0"/>
                <a:cs typeface="Arial" pitchFamily="34" charset="0"/>
              </a:rPr>
              <a:t> donc </a:t>
            </a:r>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a:t>
            </a:r>
            <a:r>
              <a:rPr lang="fr-FR" sz="2000" b="1" baseline="-25000" dirty="0">
                <a:solidFill>
                  <a:srgbClr val="002060"/>
                </a:solidFill>
                <a:latin typeface="Arial" pitchFamily="34" charset="0"/>
                <a:cs typeface="Arial" pitchFamily="34" charset="0"/>
              </a:rPr>
              <a:t>0</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Constante.</a:t>
            </a:r>
          </a:p>
        </p:txBody>
      </p:sp>
      <p:sp>
        <p:nvSpPr>
          <p:cNvPr id="8" name="Rectangle 22"/>
          <p:cNvSpPr>
            <a:spLocks noChangeArrowheads="1"/>
          </p:cNvSpPr>
          <p:nvPr/>
        </p:nvSpPr>
        <p:spPr bwMode="auto">
          <a:xfrm>
            <a:off x="4766733" y="3174836"/>
            <a:ext cx="3456384" cy="461665"/>
          </a:xfrm>
          <a:prstGeom prst="rect">
            <a:avLst/>
          </a:prstGeom>
          <a:noFill/>
          <a:ln w="57150">
            <a:solidFill>
              <a:srgbClr val="00B0F0"/>
            </a:solidFill>
            <a:miter lim="800000"/>
            <a:headEnd/>
            <a:tailEnd/>
          </a:ln>
        </p:spPr>
        <p:txBody>
          <a:bodyPr wrap="square">
            <a:spAutoFit/>
          </a:bodyPr>
          <a:lstStyle/>
          <a:p>
            <a:r>
              <a:rPr lang="fr-FR" sz="2400" b="1" dirty="0">
                <a:solidFill>
                  <a:srgbClr val="002060"/>
                </a:solidFill>
                <a:sym typeface="Symbol" pitchFamily="18" charset="2"/>
              </a:rPr>
              <a: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endParaRPr lang="fr-FR" sz="2400" dirty="0">
              <a:solidFill>
                <a:srgbClr val="FF0000"/>
              </a:solidFill>
              <a:latin typeface="Symbol" pitchFamily="18" charset="2"/>
            </a:endParaRPr>
          </a:p>
        </p:txBody>
      </p:sp>
      <p:sp>
        <p:nvSpPr>
          <p:cNvPr id="9" name="Rectangle 23"/>
          <p:cNvSpPr>
            <a:spLocks noChangeArrowheads="1"/>
          </p:cNvSpPr>
          <p:nvPr/>
        </p:nvSpPr>
        <p:spPr bwMode="auto">
          <a:xfrm>
            <a:off x="5486813" y="3721872"/>
            <a:ext cx="302433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rPr>
              <a:t>avec</a:t>
            </a:r>
            <a:r>
              <a:rPr lang="fr-FR" sz="2000" dirty="0">
                <a:latin typeface="Arial" pitchFamily="34" charset="0"/>
                <a:cs typeface="Arial" pitchFamily="34" charset="0"/>
              </a:rPr>
              <a:t> </a:t>
            </a:r>
            <a:r>
              <a:rPr lang="fr-FR" sz="2000" b="1" dirty="0" err="1">
                <a:solidFill>
                  <a:srgbClr val="006600"/>
                </a:solidFill>
                <a:latin typeface="Arial" pitchFamily="34" charset="0"/>
                <a:cs typeface="Arial" pitchFamily="34" charset="0"/>
              </a:rPr>
              <a:t>k</a:t>
            </a:r>
            <a:r>
              <a:rPr lang="fr-FR" sz="2000" b="1" baseline="-25000" dirty="0" err="1">
                <a:solidFill>
                  <a:srgbClr val="006600"/>
                </a:solidFill>
                <a:latin typeface="Arial" pitchFamily="34" charset="0"/>
                <a:cs typeface="Arial" pitchFamily="34" charset="0"/>
              </a:rPr>
              <a:t>app</a:t>
            </a:r>
            <a:r>
              <a:rPr lang="fr-FR" sz="2000" b="1" dirty="0">
                <a:solidFill>
                  <a:srgbClr val="00863D"/>
                </a:solidFill>
                <a:latin typeface="Arial" pitchFamily="34" charset="0"/>
                <a:cs typeface="Arial" pitchFamily="34" charset="0"/>
              </a:rPr>
              <a:t> </a:t>
            </a:r>
            <a:r>
              <a:rPr lang="fr-FR" sz="2000" dirty="0">
                <a:solidFill>
                  <a:srgbClr val="006C31"/>
                </a:solidFill>
                <a:latin typeface="Arial" pitchFamily="34" charset="0"/>
                <a:cs typeface="Arial" pitchFamily="34" charset="0"/>
              </a:rPr>
              <a:t>= </a:t>
            </a:r>
            <a:r>
              <a:rPr lang="fr-FR" sz="2000" b="1" dirty="0">
                <a:solidFill>
                  <a:srgbClr val="006C31"/>
                </a:solidFill>
                <a:latin typeface="Arial" pitchFamily="34" charset="0"/>
                <a:cs typeface="Arial" pitchFamily="34" charset="0"/>
                <a:sym typeface="Wingdings" pitchFamily="2" charset="2"/>
              </a:rPr>
              <a:t>k × [</a:t>
            </a:r>
            <a:r>
              <a:rPr lang="fr-FR" sz="2000" b="1" dirty="0">
                <a:solidFill>
                  <a:srgbClr val="006C31"/>
                </a:solidFill>
                <a:latin typeface="Arial" pitchFamily="34" charset="0"/>
                <a:cs typeface="Arial" pitchFamily="34" charset="0"/>
              </a:rPr>
              <a:t>HO </a:t>
            </a:r>
            <a:r>
              <a:rPr lang="fr-FR" sz="2000" b="1" baseline="30000" dirty="0">
                <a:solidFill>
                  <a:srgbClr val="006C31"/>
                </a:solidFill>
                <a:latin typeface="Arial" pitchFamily="34" charset="0"/>
                <a:cs typeface="Arial" pitchFamily="34" charset="0"/>
              </a:rPr>
              <a:t>–</a:t>
            </a:r>
            <a:r>
              <a:rPr lang="fr-FR" sz="2000" b="1" dirty="0">
                <a:solidFill>
                  <a:srgbClr val="006C31"/>
                </a:solidFill>
                <a:latin typeface="Arial" pitchFamily="34" charset="0"/>
                <a:cs typeface="Arial" pitchFamily="34" charset="0"/>
                <a:sym typeface="Wingdings" pitchFamily="2" charset="2"/>
              </a:rPr>
              <a:t>]</a:t>
            </a:r>
            <a:r>
              <a:rPr lang="fr-FR" sz="2000" b="1" baseline="-25000" dirty="0">
                <a:solidFill>
                  <a:srgbClr val="006C31"/>
                </a:solidFill>
                <a:latin typeface="Arial" pitchFamily="34" charset="0"/>
                <a:cs typeface="Arial" pitchFamily="34" charset="0"/>
                <a:sym typeface="Wingdings" pitchFamily="2" charset="2"/>
              </a:rPr>
              <a:t>0</a:t>
            </a:r>
            <a:r>
              <a:rPr lang="fr-FR" sz="2000" dirty="0">
                <a:solidFill>
                  <a:srgbClr val="006C31"/>
                </a:solidFill>
                <a:latin typeface="Arial" pitchFamily="34" charset="0"/>
                <a:cs typeface="Arial" pitchFamily="34" charset="0"/>
              </a:rPr>
              <a:t>.</a:t>
            </a:r>
          </a:p>
        </p:txBody>
      </p:sp>
      <p:sp>
        <p:nvSpPr>
          <p:cNvPr id="10" name="Flèche vers le bas 9"/>
          <p:cNvSpPr/>
          <p:nvPr/>
        </p:nvSpPr>
        <p:spPr>
          <a:xfrm>
            <a:off x="4910749" y="3649864"/>
            <a:ext cx="360040"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21"/>
          <p:cNvSpPr>
            <a:spLocks noChangeArrowheads="1"/>
          </p:cNvSpPr>
          <p:nvPr/>
        </p:nvSpPr>
        <p:spPr bwMode="auto">
          <a:xfrm>
            <a:off x="3254565" y="4225928"/>
            <a:ext cx="4037218"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Ordre global apparent </a:t>
            </a:r>
            <a:r>
              <a:rPr lang="fr-FR" sz="2000" b="1" u="sng" dirty="0" err="1">
                <a:solidFill>
                  <a:srgbClr val="FF0000"/>
                </a:solidFill>
                <a:latin typeface="Symbol" pitchFamily="18" charset="2"/>
                <a:cs typeface="Arial" pitchFamily="34" charset="0"/>
                <a:sym typeface="Wingdings" pitchFamily="2" charset="2"/>
              </a:rPr>
              <a:t>a</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sym typeface="Wingdings" pitchFamily="2" charset="2"/>
              </a:rPr>
              <a:t>= 1</a:t>
            </a:r>
            <a:endParaRPr lang="fr-FR" sz="2000" u="sng" dirty="0">
              <a:solidFill>
                <a:srgbClr val="FF0000"/>
              </a:solidFill>
              <a:latin typeface="Arial" pitchFamily="34" charset="0"/>
              <a:cs typeface="Arial" pitchFamily="34" charset="0"/>
            </a:endParaRPr>
          </a:p>
        </p:txBody>
      </p:sp>
      <p:sp>
        <p:nvSpPr>
          <p:cNvPr id="12" name="Rectangle 2"/>
          <p:cNvSpPr>
            <a:spLocks noChangeArrowheads="1"/>
          </p:cNvSpPr>
          <p:nvPr/>
        </p:nvSpPr>
        <p:spPr bwMode="auto">
          <a:xfrm>
            <a:off x="0" y="454726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Quel graphique faudrait-il tracer pour vérifier que l’ordre global apparent vaut bien la valeur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déterminée en </a:t>
            </a:r>
            <a:r>
              <a:rPr lang="fr-FR" sz="2000" b="1" u="sng" dirty="0">
                <a:latin typeface="Times New Roman" pitchFamily="18" charset="0"/>
                <a:cs typeface="Times New Roman" pitchFamily="18" charset="0"/>
              </a:rPr>
              <a:t>b)</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just"/>
            <a:endParaRPr lang="fr-FR" sz="2000" dirty="0">
              <a:latin typeface="Times New Roman" pitchFamily="18" charset="0"/>
              <a:cs typeface="Times New Roman" pitchFamily="18" charset="0"/>
            </a:endParaRPr>
          </a:p>
        </p:txBody>
      </p:sp>
      <p:sp>
        <p:nvSpPr>
          <p:cNvPr id="13" name="Rectangle 21"/>
          <p:cNvSpPr>
            <a:spLocks noChangeArrowheads="1"/>
          </p:cNvSpPr>
          <p:nvPr/>
        </p:nvSpPr>
        <p:spPr bwMode="auto">
          <a:xfrm>
            <a:off x="395536" y="5167964"/>
            <a:ext cx="8352928"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14" name="Rectangle 13"/>
          <p:cNvSpPr/>
          <p:nvPr/>
        </p:nvSpPr>
        <p:spPr>
          <a:xfrm>
            <a:off x="287016" y="6044026"/>
            <a:ext cx="8856984" cy="707886"/>
          </a:xfrm>
          <a:prstGeom prst="rect">
            <a:avLst/>
          </a:prstGeom>
        </p:spPr>
        <p:txBody>
          <a:bodyPr wrap="square">
            <a:spAutoFit/>
          </a:bodyPr>
          <a:lstStyle/>
          <a:p>
            <a:pPr lvl="0"/>
            <a:r>
              <a:rPr lang="fr-FR" sz="2000" dirty="0">
                <a:solidFill>
                  <a:srgbClr val="002060"/>
                </a:solidFill>
                <a:latin typeface="Arial" pitchFamily="34" charset="0"/>
                <a:cs typeface="Arial" pitchFamily="34" charset="0"/>
                <a:sym typeface="Wingdings 3"/>
              </a:rPr>
              <a:t> </a:t>
            </a:r>
            <a:r>
              <a:rPr lang="fr-FR" sz="2000" dirty="0">
                <a:solidFill>
                  <a:srgbClr val="002060"/>
                </a:solidFill>
                <a:latin typeface="Arial" pitchFamily="34" charset="0"/>
                <a:cs typeface="Arial" pitchFamily="34" charset="0"/>
                <a:sym typeface="Wingdings" pitchFamily="2" charset="2"/>
              </a:rPr>
              <a:t>En traçant </a:t>
            </a:r>
            <a:r>
              <a:rPr lang="fr-FR" sz="2000" b="1" u="sng" dirty="0">
                <a:solidFill>
                  <a:srgbClr val="002060"/>
                </a:solidFill>
                <a:latin typeface="Arial" pitchFamily="34" charset="0"/>
                <a:cs typeface="Arial" pitchFamily="34" charset="0"/>
                <a:sym typeface="Wingdings" pitchFamily="2" charset="2"/>
              </a:rPr>
              <a:t>ln[Triglycéride] = f(t)</a:t>
            </a:r>
            <a:r>
              <a:rPr lang="fr-FR" sz="2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on obtiendra une </a:t>
            </a:r>
            <a:r>
              <a:rPr lang="fr-FR" sz="2000" b="1" u="sng" dirty="0">
                <a:solidFill>
                  <a:srgbClr val="002060"/>
                </a:solidFill>
                <a:latin typeface="Arial" pitchFamily="34" charset="0"/>
                <a:cs typeface="Arial" pitchFamily="34" charset="0"/>
                <a:sym typeface="Wingdings" pitchFamily="2" charset="2"/>
              </a:rPr>
              <a:t>droite de coefficient directeur  </a:t>
            </a:r>
            <a:r>
              <a:rPr lang="fr-FR" sz="2000" b="1" u="sng" dirty="0">
                <a:solidFill>
                  <a:srgbClr val="FF0000"/>
                </a:solidFill>
                <a:latin typeface="Arial" pitchFamily="34" charset="0"/>
                <a:cs typeface="Arial" pitchFamily="34" charset="0"/>
                <a:sym typeface="Wingdings" pitchFamily="2" charset="2"/>
              </a:rPr>
              <a:t>– </a:t>
            </a:r>
            <a:r>
              <a:rPr lang="fr-FR" sz="2000" b="1" u="sng" dirty="0" err="1">
                <a:solidFill>
                  <a:srgbClr val="FF0000"/>
                </a:solidFill>
                <a:latin typeface="Arial" pitchFamily="34" charset="0"/>
                <a:cs typeface="Arial" pitchFamily="34" charset="0"/>
                <a:sym typeface="Wingdings" pitchFamily="2" charset="2"/>
              </a:rPr>
              <a:t>k</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endParaRPr lang="fr-FR" sz="2000" b="1" u="sng" dirty="0">
              <a:solidFill>
                <a:srgbClr val="FF0000"/>
              </a:solidFill>
              <a:latin typeface="Arial" pitchFamily="34" charset="0"/>
              <a:cs typeface="Arial" pitchFamily="34" charset="0"/>
            </a:endParaRPr>
          </a:p>
        </p:txBody>
      </p:sp>
      <p:sp>
        <p:nvSpPr>
          <p:cNvPr id="15" name="Rectangle 21">
            <a:extLst>
              <a:ext uri="{FF2B5EF4-FFF2-40B4-BE49-F238E27FC236}">
                <a16:creationId xmlns:a16="http://schemas.microsoft.com/office/drawing/2014/main" id="{BB7C589C-FF2F-90D8-0DA3-3A04F69221EC}"/>
              </a:ext>
            </a:extLst>
          </p:cNvPr>
          <p:cNvSpPr>
            <a:spLocks noChangeArrowheads="1"/>
          </p:cNvSpPr>
          <p:nvPr/>
        </p:nvSpPr>
        <p:spPr bwMode="auto">
          <a:xfrm>
            <a:off x="369972" y="5695116"/>
            <a:ext cx="903649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 </a:t>
            </a:r>
            <a:r>
              <a:rPr lang="fr-FR" sz="2000" b="1" dirty="0">
                <a:latin typeface="Arial" pitchFamily="34" charset="0"/>
                <a:cs typeface="Arial" pitchFamily="34" charset="0"/>
                <a:sym typeface="Wingdings" pitchFamily="2" charset="2"/>
              </a:rPr>
              <a:t>ln[Triglycéride] = –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 ln [Triglycéride]</a:t>
            </a:r>
            <a:r>
              <a:rPr lang="fr-FR" sz="2000" b="1" baseline="-25000" dirty="0">
                <a:latin typeface="Arial" pitchFamily="34" charset="0"/>
                <a:cs typeface="Arial" pitchFamily="34" charset="0"/>
                <a:sym typeface="Wingdings" pitchFamily="2" charset="2"/>
              </a:rPr>
              <a:t>0  </a:t>
            </a:r>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17" name="Rectangle 47">
            <a:extLst>
              <a:ext uri="{FF2B5EF4-FFF2-40B4-BE49-F238E27FC236}">
                <a16:creationId xmlns:a16="http://schemas.microsoft.com/office/drawing/2014/main" id="{2AA52E56-5D2C-1D64-13CA-4EA7FEEAB870}"/>
              </a:ext>
            </a:extLst>
          </p:cNvPr>
          <p:cNvSpPr>
            <a:spLocks noChangeArrowheads="1"/>
          </p:cNvSpPr>
          <p:nvPr/>
        </p:nvSpPr>
        <p:spPr bwMode="auto">
          <a:xfrm>
            <a:off x="5955293" y="4921951"/>
            <a:ext cx="1949829"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d[Triglycéride]</a:t>
            </a:r>
            <a:endParaRPr lang="fr-FR" sz="2000" dirty="0">
              <a:solidFill>
                <a:srgbClr val="002060"/>
              </a:solidFill>
              <a:latin typeface="Arial" pitchFamily="34" charset="0"/>
              <a:cs typeface="Arial" pitchFamily="34" charset="0"/>
              <a:sym typeface="Wingdings 2" pitchFamily="18" charset="2"/>
            </a:endParaRPr>
          </a:p>
        </p:txBody>
      </p:sp>
      <p:sp>
        <p:nvSpPr>
          <p:cNvPr id="18" name="Rectangle 48">
            <a:extLst>
              <a:ext uri="{FF2B5EF4-FFF2-40B4-BE49-F238E27FC236}">
                <a16:creationId xmlns:a16="http://schemas.microsoft.com/office/drawing/2014/main" id="{8F18E6B2-4F2B-618B-48F5-542E58C97BD8}"/>
              </a:ext>
            </a:extLst>
          </p:cNvPr>
          <p:cNvSpPr>
            <a:spLocks noChangeArrowheads="1"/>
          </p:cNvSpPr>
          <p:nvPr/>
        </p:nvSpPr>
        <p:spPr bwMode="auto">
          <a:xfrm>
            <a:off x="6604723" y="5378938"/>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19" name="Connecteur droit 18">
            <a:extLst>
              <a:ext uri="{FF2B5EF4-FFF2-40B4-BE49-F238E27FC236}">
                <a16:creationId xmlns:a16="http://schemas.microsoft.com/office/drawing/2014/main" id="{0EB0BF52-D5FB-0102-78BC-13E7414ADA7E}"/>
              </a:ext>
            </a:extLst>
          </p:cNvPr>
          <p:cNvCxnSpPr>
            <a:cxnSpLocks/>
          </p:cNvCxnSpPr>
          <p:nvPr/>
        </p:nvCxnSpPr>
        <p:spPr>
          <a:xfrm>
            <a:off x="6078808" y="5383740"/>
            <a:ext cx="1733552"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50">
            <a:extLst>
              <a:ext uri="{FF2B5EF4-FFF2-40B4-BE49-F238E27FC236}">
                <a16:creationId xmlns:a16="http://schemas.microsoft.com/office/drawing/2014/main" id="{6A8BF0F7-5609-697C-8705-3D5B9F0C4AD5}"/>
              </a:ext>
            </a:extLst>
          </p:cNvPr>
          <p:cNvSpPr>
            <a:spLocks noChangeArrowheads="1"/>
          </p:cNvSpPr>
          <p:nvPr/>
        </p:nvSpPr>
        <p:spPr bwMode="auto">
          <a:xfrm>
            <a:off x="5677791" y="5167840"/>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21" name="Connecteur droit 20">
            <a:extLst>
              <a:ext uri="{FF2B5EF4-FFF2-40B4-BE49-F238E27FC236}">
                <a16:creationId xmlns:a16="http://schemas.microsoft.com/office/drawing/2014/main" id="{8F06F43E-D1A6-EF26-1A9B-5FB8D624723B}"/>
              </a:ext>
            </a:extLst>
          </p:cNvPr>
          <p:cNvCxnSpPr/>
          <p:nvPr/>
        </p:nvCxnSpPr>
        <p:spPr>
          <a:xfrm>
            <a:off x="5389759" y="5383988"/>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52">
            <a:extLst>
              <a:ext uri="{FF2B5EF4-FFF2-40B4-BE49-F238E27FC236}">
                <a16:creationId xmlns:a16="http://schemas.microsoft.com/office/drawing/2014/main" id="{530BD75D-31B7-F844-94D0-A64BF347F64D}"/>
              </a:ext>
            </a:extLst>
          </p:cNvPr>
          <p:cNvSpPr>
            <a:spLocks noChangeArrowheads="1"/>
          </p:cNvSpPr>
          <p:nvPr/>
        </p:nvSpPr>
        <p:spPr bwMode="auto">
          <a:xfrm>
            <a:off x="5389759" y="4951940"/>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23" name="Rectangle 53">
            <a:extLst>
              <a:ext uri="{FF2B5EF4-FFF2-40B4-BE49-F238E27FC236}">
                <a16:creationId xmlns:a16="http://schemas.microsoft.com/office/drawing/2014/main" id="{EB81484C-ADED-D271-B064-5CD7966A0B05}"/>
              </a:ext>
            </a:extLst>
          </p:cNvPr>
          <p:cNvSpPr>
            <a:spLocks noChangeArrowheads="1"/>
          </p:cNvSpPr>
          <p:nvPr/>
        </p:nvSpPr>
        <p:spPr bwMode="auto">
          <a:xfrm>
            <a:off x="5389759" y="5422088"/>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 </a:t>
            </a:r>
            <a:endParaRPr lang="fr-FR" sz="2000" dirty="0">
              <a:solidFill>
                <a:srgbClr val="002060"/>
              </a:solidFill>
              <a:latin typeface="Arial" pitchFamily="34" charset="0"/>
              <a:cs typeface="Arial" pitchFamily="34" charset="0"/>
            </a:endParaRPr>
          </a:p>
        </p:txBody>
      </p:sp>
      <p:sp>
        <p:nvSpPr>
          <p:cNvPr id="24" name="Rectangle 23">
            <a:extLst>
              <a:ext uri="{FF2B5EF4-FFF2-40B4-BE49-F238E27FC236}">
                <a16:creationId xmlns:a16="http://schemas.microsoft.com/office/drawing/2014/main" id="{87D864D1-DCD9-C1D1-F052-FDB740067BF0}"/>
              </a:ext>
            </a:extLst>
          </p:cNvPr>
          <p:cNvSpPr/>
          <p:nvPr/>
        </p:nvSpPr>
        <p:spPr>
          <a:xfrm>
            <a:off x="5029719" y="5167964"/>
            <a:ext cx="397866"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P spid="14" grpId="0"/>
      <p:bldP spid="15" grpId="0"/>
      <p:bldP spid="17" grpId="0"/>
      <p:bldP spid="18" grpId="0"/>
      <p:bldP spid="20" grpId="0"/>
      <p:bldP spid="22" grpId="0"/>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642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 vaut l'ordre global apparent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de la réaction et quelle est l’expression de la constante de vitesse apparente </a:t>
            </a:r>
            <a:r>
              <a:rPr lang="fr-FR" sz="2000" b="1" u="sng" dirty="0" err="1">
                <a:latin typeface="Times New Roman" pitchFamily="18" charset="0"/>
                <a:cs typeface="Times New Roman" pitchFamily="18" charset="0"/>
              </a:rPr>
              <a:t>k</a:t>
            </a:r>
            <a:r>
              <a:rPr lang="fr-FR" sz="2000" b="1" u="sng" baseline="-25000" dirty="0" err="1">
                <a:latin typeface="Times New Roman" pitchFamily="18" charset="0"/>
                <a:cs typeface="Times New Roman" pitchFamily="18" charset="0"/>
              </a:rPr>
              <a:t>app</a:t>
            </a:r>
            <a:r>
              <a:rPr lang="fr-FR" sz="2000" b="1" u="sng" dirty="0">
                <a:latin typeface="Times New Roman" pitchFamily="18" charset="0"/>
                <a:cs typeface="Times New Roman" pitchFamily="18" charset="0"/>
              </a:rPr>
              <a:t> </a:t>
            </a:r>
            <a:r>
              <a:rPr lang="fr-FR" sz="2000" i="1" u="sng" dirty="0">
                <a:latin typeface="Times New Roman" pitchFamily="18" charset="0"/>
                <a:cs typeface="Times New Roman" pitchFamily="18" charset="0"/>
              </a:rPr>
              <a:t>dans les conditions décrites ci-dessus</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
        <p:nvSpPr>
          <p:cNvPr id="3" name="Rectangle 21"/>
          <p:cNvSpPr>
            <a:spLocks noChangeArrowheads="1"/>
          </p:cNvSpPr>
          <p:nvPr/>
        </p:nvSpPr>
        <p:spPr bwMode="auto">
          <a:xfrm>
            <a:off x="318758" y="1026367"/>
            <a:ext cx="4037218" cy="400110"/>
          </a:xfrm>
          <a:prstGeom prst="rect">
            <a:avLst/>
          </a:prstGeom>
          <a:noFill/>
          <a:ln w="9525">
            <a:noFill/>
            <a:miter lim="800000"/>
            <a:headEnd/>
            <a:tailEnd/>
          </a:ln>
        </p:spPr>
        <p:txBody>
          <a:bodyPr wrap="square">
            <a:spAutoFit/>
          </a:bodyPr>
          <a:lstStyle/>
          <a:p>
            <a:r>
              <a:rPr lang="fr-FR" sz="2000" b="1" dirty="0">
                <a:solidFill>
                  <a:srgbClr val="002060"/>
                </a:solidFill>
                <a:latin typeface="Arial" pitchFamily="34" charset="0"/>
                <a:cs typeface="Arial" pitchFamily="34" charset="0"/>
                <a:sym typeface="Wingdings" pitchFamily="2" charset="2"/>
              </a:rPr>
              <a:t>v = </a:t>
            </a:r>
            <a:r>
              <a:rPr lang="fr-FR" sz="2000" b="1" dirty="0">
                <a:solidFill>
                  <a:srgbClr val="006C31"/>
                </a:solidFill>
                <a:latin typeface="Arial" pitchFamily="34" charset="0"/>
                <a:cs typeface="Arial" pitchFamily="34" charset="0"/>
                <a:sym typeface="Wingdings" pitchFamily="2" charset="2"/>
              </a:rPr>
              <a:t>k</a:t>
            </a:r>
            <a:r>
              <a:rPr lang="fr-FR" sz="2000" b="1" dirty="0">
                <a:solidFill>
                  <a:srgbClr val="002060"/>
                </a:solidFill>
                <a:latin typeface="Arial" pitchFamily="34" charset="0"/>
                <a:cs typeface="Arial" pitchFamily="34" charset="0"/>
                <a:sym typeface="Wingdings" pitchFamily="2" charset="2"/>
              </a:rPr>
              <a:t> × </a:t>
            </a:r>
            <a:r>
              <a:rPr lang="fr-FR" sz="2000" b="1" dirty="0">
                <a:solidFill>
                  <a:srgbClr val="FF0000"/>
                </a:solidFill>
                <a:latin typeface="Arial" pitchFamily="34" charset="0"/>
                <a:cs typeface="Arial" pitchFamily="34" charset="0"/>
                <a:sym typeface="Wingdings" pitchFamily="2" charset="2"/>
              </a:rPr>
              <a:t>[Triglycéride] </a:t>
            </a:r>
            <a:r>
              <a:rPr lang="fr-FR" sz="2000" b="1" dirty="0">
                <a:solidFill>
                  <a:srgbClr val="002060"/>
                </a:solidFill>
                <a:latin typeface="Arial" pitchFamily="34" charset="0"/>
                <a:cs typeface="Arial" pitchFamily="34" charset="0"/>
                <a:sym typeface="Wingdings" pitchFamily="2" charset="2"/>
              </a:rPr>
              <a:t>×</a:t>
            </a:r>
            <a:r>
              <a:rPr lang="fr-FR" sz="2000" b="1" dirty="0">
                <a:solidFill>
                  <a:srgbClr val="006C31"/>
                </a:solidFill>
                <a:latin typeface="Arial" pitchFamily="34" charset="0"/>
                <a:cs typeface="Arial" pitchFamily="34" charset="0"/>
                <a:sym typeface="Wingdings" pitchFamily="2" charset="2"/>
              </a:rPr>
              <a:t> [</a:t>
            </a:r>
            <a:r>
              <a:rPr lang="fr-FR" sz="2000" b="1" dirty="0">
                <a:solidFill>
                  <a:srgbClr val="006C31"/>
                </a:solidFill>
                <a:latin typeface="Arial" pitchFamily="34" charset="0"/>
                <a:cs typeface="Arial" pitchFamily="34" charset="0"/>
              </a:rPr>
              <a:t>HO </a:t>
            </a:r>
            <a:r>
              <a:rPr lang="fr-FR" sz="2000" b="1" baseline="30000" dirty="0">
                <a:solidFill>
                  <a:srgbClr val="006C31"/>
                </a:solidFill>
                <a:latin typeface="Arial" pitchFamily="34" charset="0"/>
                <a:cs typeface="Arial" pitchFamily="34" charset="0"/>
              </a:rPr>
              <a:t>–</a:t>
            </a:r>
            <a:r>
              <a:rPr lang="fr-FR" sz="2000" b="1" dirty="0">
                <a:solidFill>
                  <a:srgbClr val="006C31"/>
                </a:solidFill>
                <a:latin typeface="Arial" pitchFamily="34" charset="0"/>
                <a:cs typeface="Arial" pitchFamily="34" charset="0"/>
                <a:sym typeface="Wingdings" pitchFamily="2" charset="2"/>
              </a:rPr>
              <a:t>]</a:t>
            </a:r>
            <a:r>
              <a:rPr lang="fr-FR" sz="2000" b="1" baseline="-25000" dirty="0">
                <a:solidFill>
                  <a:srgbClr val="006C31"/>
                </a:solidFill>
                <a:latin typeface="Arial" pitchFamily="34" charset="0"/>
                <a:cs typeface="Arial" pitchFamily="34" charset="0"/>
                <a:sym typeface="Wingdings" pitchFamily="2" charset="2"/>
              </a:rPr>
              <a:t>0</a:t>
            </a:r>
            <a:endParaRPr lang="fr-FR" sz="2000" dirty="0">
              <a:solidFill>
                <a:srgbClr val="006C31"/>
              </a:solidFill>
              <a:latin typeface="Arial" pitchFamily="34" charset="0"/>
              <a:cs typeface="Arial" pitchFamily="34" charset="0"/>
            </a:endParaRPr>
          </a:p>
        </p:txBody>
      </p:sp>
      <p:sp>
        <p:nvSpPr>
          <p:cNvPr id="4" name="Rectangle 20"/>
          <p:cNvSpPr>
            <a:spLocks noChangeArrowheads="1"/>
          </p:cNvSpPr>
          <p:nvPr/>
        </p:nvSpPr>
        <p:spPr bwMode="auto">
          <a:xfrm>
            <a:off x="467544" y="621650"/>
            <a:ext cx="6994479"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&gt;&gt; [Triglycéride]</a:t>
            </a:r>
            <a:r>
              <a:rPr lang="fr-FR" sz="2000" dirty="0">
                <a:solidFill>
                  <a:srgbClr val="002060"/>
                </a:solidFill>
                <a:latin typeface="Arial" pitchFamily="34" charset="0"/>
                <a:cs typeface="Arial" pitchFamily="34" charset="0"/>
              </a:rPr>
              <a:t> donc </a:t>
            </a:r>
            <a:r>
              <a:rPr lang="fr-FR" sz="2000" b="1" dirty="0">
                <a:solidFill>
                  <a:srgbClr val="002060"/>
                </a:solidFill>
                <a:latin typeface="Arial" pitchFamily="34" charset="0"/>
                <a:cs typeface="Arial" pitchFamily="34" charset="0"/>
              </a:rPr>
              <a:t>[HO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[HO </a:t>
            </a:r>
            <a:r>
              <a:rPr lang="fr-FR" sz="2000" b="1" baseline="30000" dirty="0">
                <a:solidFill>
                  <a:srgbClr val="002060"/>
                </a:solidFill>
                <a:latin typeface="Arial" pitchFamily="34" charset="0"/>
                <a:cs typeface="Arial" pitchFamily="34" charset="0"/>
              </a:rPr>
              <a:t>–</a:t>
            </a:r>
            <a:r>
              <a:rPr lang="fr-FR" sz="2000" b="1" dirty="0">
                <a:solidFill>
                  <a:srgbClr val="002060"/>
                </a:solidFill>
                <a:latin typeface="Arial" pitchFamily="34" charset="0"/>
                <a:cs typeface="Arial" pitchFamily="34" charset="0"/>
              </a:rPr>
              <a:t>]</a:t>
            </a:r>
            <a:r>
              <a:rPr lang="fr-FR" sz="2000" b="1" baseline="-25000" dirty="0">
                <a:solidFill>
                  <a:srgbClr val="002060"/>
                </a:solidFill>
                <a:latin typeface="Arial" pitchFamily="34" charset="0"/>
                <a:cs typeface="Arial" pitchFamily="34" charset="0"/>
              </a:rPr>
              <a:t>0</a:t>
            </a:r>
            <a:r>
              <a:rPr lang="fr-FR" sz="2000" b="1" dirty="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 Constante.</a:t>
            </a:r>
          </a:p>
        </p:txBody>
      </p:sp>
      <p:sp>
        <p:nvSpPr>
          <p:cNvPr id="5" name="Rectangle 22"/>
          <p:cNvSpPr>
            <a:spLocks noChangeArrowheads="1"/>
          </p:cNvSpPr>
          <p:nvPr/>
        </p:nvSpPr>
        <p:spPr bwMode="auto">
          <a:xfrm>
            <a:off x="4572000" y="1023457"/>
            <a:ext cx="3456384" cy="461665"/>
          </a:xfrm>
          <a:prstGeom prst="rect">
            <a:avLst/>
          </a:prstGeom>
          <a:noFill/>
          <a:ln w="57150">
            <a:solidFill>
              <a:srgbClr val="00B0F0"/>
            </a:solidFill>
            <a:miter lim="800000"/>
            <a:headEnd/>
            <a:tailEnd/>
          </a:ln>
        </p:spPr>
        <p:txBody>
          <a:bodyPr wrap="square">
            <a:spAutoFit/>
          </a:bodyPr>
          <a:lstStyle/>
          <a:p>
            <a:r>
              <a:rPr lang="fr-FR" sz="2400" b="1" dirty="0">
                <a:solidFill>
                  <a:srgbClr val="002060"/>
                </a:solidFill>
                <a:sym typeface="Symbol" pitchFamily="18" charset="2"/>
              </a:rPr>
              <a: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endParaRPr lang="fr-FR" sz="2400" dirty="0">
              <a:solidFill>
                <a:srgbClr val="FF0000"/>
              </a:solidFill>
              <a:latin typeface="Symbol" pitchFamily="18" charset="2"/>
            </a:endParaRPr>
          </a:p>
        </p:txBody>
      </p:sp>
      <p:sp>
        <p:nvSpPr>
          <p:cNvPr id="6" name="Rectangle 23"/>
          <p:cNvSpPr>
            <a:spLocks noChangeArrowheads="1"/>
          </p:cNvSpPr>
          <p:nvPr/>
        </p:nvSpPr>
        <p:spPr bwMode="auto">
          <a:xfrm>
            <a:off x="5292080" y="1477357"/>
            <a:ext cx="302433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rPr>
              <a:t>avec</a:t>
            </a:r>
            <a:r>
              <a:rPr lang="fr-FR" sz="2000" dirty="0">
                <a:latin typeface="Arial" pitchFamily="34" charset="0"/>
                <a:cs typeface="Arial" pitchFamily="34" charset="0"/>
              </a:rPr>
              <a:t> </a:t>
            </a:r>
            <a:r>
              <a:rPr lang="fr-FR" sz="2000" b="1" dirty="0" err="1">
                <a:solidFill>
                  <a:srgbClr val="006600"/>
                </a:solidFill>
                <a:latin typeface="Arial" pitchFamily="34" charset="0"/>
                <a:cs typeface="Arial" pitchFamily="34" charset="0"/>
              </a:rPr>
              <a:t>k</a:t>
            </a:r>
            <a:r>
              <a:rPr lang="fr-FR" sz="2000" b="1" baseline="-25000" dirty="0" err="1">
                <a:solidFill>
                  <a:srgbClr val="006600"/>
                </a:solidFill>
                <a:latin typeface="Arial" pitchFamily="34" charset="0"/>
                <a:cs typeface="Arial" pitchFamily="34" charset="0"/>
              </a:rPr>
              <a:t>app</a:t>
            </a:r>
            <a:r>
              <a:rPr lang="fr-FR" sz="2000" b="1" dirty="0">
                <a:solidFill>
                  <a:srgbClr val="00863D"/>
                </a:solidFill>
                <a:latin typeface="Arial" pitchFamily="34" charset="0"/>
                <a:cs typeface="Arial" pitchFamily="34" charset="0"/>
              </a:rPr>
              <a:t> </a:t>
            </a:r>
            <a:r>
              <a:rPr lang="fr-FR" sz="2000" dirty="0">
                <a:solidFill>
                  <a:srgbClr val="006C31"/>
                </a:solidFill>
                <a:latin typeface="Arial" pitchFamily="34" charset="0"/>
                <a:cs typeface="Arial" pitchFamily="34" charset="0"/>
              </a:rPr>
              <a:t>= </a:t>
            </a:r>
            <a:r>
              <a:rPr lang="fr-FR" sz="2000" b="1" dirty="0">
                <a:solidFill>
                  <a:srgbClr val="006C31"/>
                </a:solidFill>
                <a:latin typeface="Arial" pitchFamily="34" charset="0"/>
                <a:cs typeface="Arial" pitchFamily="34" charset="0"/>
                <a:sym typeface="Wingdings" pitchFamily="2" charset="2"/>
              </a:rPr>
              <a:t>k × [</a:t>
            </a:r>
            <a:r>
              <a:rPr lang="fr-FR" sz="2000" b="1" dirty="0">
                <a:solidFill>
                  <a:srgbClr val="006C31"/>
                </a:solidFill>
                <a:latin typeface="Arial" pitchFamily="34" charset="0"/>
                <a:cs typeface="Arial" pitchFamily="34" charset="0"/>
              </a:rPr>
              <a:t>HO </a:t>
            </a:r>
            <a:r>
              <a:rPr lang="fr-FR" sz="2000" b="1" baseline="30000" dirty="0">
                <a:solidFill>
                  <a:srgbClr val="006C31"/>
                </a:solidFill>
                <a:latin typeface="Arial" pitchFamily="34" charset="0"/>
                <a:cs typeface="Arial" pitchFamily="34" charset="0"/>
              </a:rPr>
              <a:t>–</a:t>
            </a:r>
            <a:r>
              <a:rPr lang="fr-FR" sz="2000" b="1" dirty="0">
                <a:solidFill>
                  <a:srgbClr val="006C31"/>
                </a:solidFill>
                <a:latin typeface="Arial" pitchFamily="34" charset="0"/>
                <a:cs typeface="Arial" pitchFamily="34" charset="0"/>
                <a:sym typeface="Wingdings" pitchFamily="2" charset="2"/>
              </a:rPr>
              <a:t>]</a:t>
            </a:r>
            <a:r>
              <a:rPr lang="fr-FR" sz="2000" b="1" baseline="-25000" dirty="0">
                <a:solidFill>
                  <a:srgbClr val="006C31"/>
                </a:solidFill>
                <a:latin typeface="Arial" pitchFamily="34" charset="0"/>
                <a:cs typeface="Arial" pitchFamily="34" charset="0"/>
                <a:sym typeface="Wingdings" pitchFamily="2" charset="2"/>
              </a:rPr>
              <a:t>0</a:t>
            </a:r>
            <a:r>
              <a:rPr lang="fr-FR" sz="2000" dirty="0">
                <a:solidFill>
                  <a:srgbClr val="006C31"/>
                </a:solidFill>
                <a:latin typeface="Arial" pitchFamily="34" charset="0"/>
                <a:cs typeface="Arial" pitchFamily="34" charset="0"/>
              </a:rPr>
              <a:t>.</a:t>
            </a:r>
          </a:p>
        </p:txBody>
      </p:sp>
      <p:sp>
        <p:nvSpPr>
          <p:cNvPr id="7" name="Flèche vers le bas 6"/>
          <p:cNvSpPr/>
          <p:nvPr/>
        </p:nvSpPr>
        <p:spPr>
          <a:xfrm>
            <a:off x="4716016" y="1498486"/>
            <a:ext cx="360040" cy="4001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21"/>
          <p:cNvSpPr>
            <a:spLocks noChangeArrowheads="1"/>
          </p:cNvSpPr>
          <p:nvPr/>
        </p:nvSpPr>
        <p:spPr bwMode="auto">
          <a:xfrm>
            <a:off x="3847150" y="1798294"/>
            <a:ext cx="4037218"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Ordre global apparent </a:t>
            </a:r>
            <a:r>
              <a:rPr lang="fr-FR" sz="2000" b="1" u="sng" dirty="0" err="1">
                <a:solidFill>
                  <a:srgbClr val="FF0000"/>
                </a:solidFill>
                <a:latin typeface="Symbol" pitchFamily="18" charset="2"/>
                <a:cs typeface="Arial" pitchFamily="34" charset="0"/>
                <a:sym typeface="Wingdings" pitchFamily="2" charset="2"/>
              </a:rPr>
              <a:t>a</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sym typeface="Wingdings" pitchFamily="2" charset="2"/>
              </a:rPr>
              <a:t>= 1</a:t>
            </a:r>
            <a:endParaRPr lang="fr-FR" sz="2000" u="sng" dirty="0">
              <a:solidFill>
                <a:srgbClr val="FF0000"/>
              </a:solidFill>
              <a:latin typeface="Arial" pitchFamily="34" charset="0"/>
              <a:cs typeface="Arial" pitchFamily="34" charset="0"/>
            </a:endParaRPr>
          </a:p>
        </p:txBody>
      </p:sp>
      <p:sp>
        <p:nvSpPr>
          <p:cNvPr id="9" name="Rectangle 2"/>
          <p:cNvSpPr>
            <a:spLocks noChangeArrowheads="1"/>
          </p:cNvSpPr>
          <p:nvPr/>
        </p:nvSpPr>
        <p:spPr bwMode="auto">
          <a:xfrm>
            <a:off x="0" y="2193007"/>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Quel graphique faudrait-il tracer pour vérifier que l’ordre global apparent vaut bien la valeur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déterminée en </a:t>
            </a:r>
            <a:r>
              <a:rPr lang="fr-FR" sz="2000" b="1" u="sng" dirty="0">
                <a:latin typeface="Times New Roman" pitchFamily="18" charset="0"/>
                <a:cs typeface="Times New Roman" pitchFamily="18" charset="0"/>
              </a:rPr>
              <a:t>b)</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just"/>
            <a:endParaRPr lang="fr-FR" sz="2000" dirty="0">
              <a:latin typeface="Times New Roman" pitchFamily="18" charset="0"/>
              <a:cs typeface="Times New Roman" pitchFamily="18" charset="0"/>
            </a:endParaRPr>
          </a:p>
        </p:txBody>
      </p:sp>
      <p:sp>
        <p:nvSpPr>
          <p:cNvPr id="12" name="Rectangle 4"/>
          <p:cNvSpPr>
            <a:spLocks noChangeArrowheads="1"/>
          </p:cNvSpPr>
          <p:nvPr/>
        </p:nvSpPr>
        <p:spPr bwMode="auto">
          <a:xfrm>
            <a:off x="0" y="4504687"/>
            <a:ext cx="5953874"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b/ </a:t>
            </a:r>
            <a:r>
              <a:rPr lang="fr-FR" sz="2000" b="1" u="sng" dirty="0">
                <a:latin typeface="Bookman Old Style" pitchFamily="18" charset="0"/>
                <a:ea typeface="Calibri" pitchFamily="34" charset="0"/>
                <a:cs typeface="Times New Roman" pitchFamily="18" charset="0"/>
              </a:rPr>
              <a:t>Conditions initiales stœchiométriques :</a:t>
            </a:r>
            <a:endParaRPr lang="fr-FR" sz="3200" dirty="0">
              <a:latin typeface="Bookman Old Style" pitchFamily="18" charset="0"/>
              <a:ea typeface="Calibri" pitchFamily="34" charset="0"/>
              <a:cs typeface="Times New Roman" pitchFamily="18" charset="0"/>
            </a:endParaRPr>
          </a:p>
        </p:txBody>
      </p:sp>
      <p:pic>
        <p:nvPicPr>
          <p:cNvPr id="15" name="Picture 2"/>
          <p:cNvPicPr>
            <a:picLocks noChangeAspect="1" noChangeArrowheads="1"/>
          </p:cNvPicPr>
          <p:nvPr/>
        </p:nvPicPr>
        <p:blipFill>
          <a:blip r:embed="rId2" cstate="print"/>
          <a:srcRect l="65674"/>
          <a:stretch>
            <a:fillRect/>
          </a:stretch>
        </p:blipFill>
        <p:spPr bwMode="auto">
          <a:xfrm>
            <a:off x="3347864" y="5927998"/>
            <a:ext cx="1656060" cy="741362"/>
          </a:xfrm>
          <a:prstGeom prst="rect">
            <a:avLst/>
          </a:prstGeom>
          <a:noFill/>
          <a:ln w="9525">
            <a:noFill/>
            <a:miter lim="800000"/>
            <a:headEnd/>
            <a:tailEnd/>
          </a:ln>
        </p:spPr>
      </p:pic>
      <p:pic>
        <p:nvPicPr>
          <p:cNvPr id="16" name="Picture 4"/>
          <p:cNvPicPr>
            <a:picLocks noChangeAspect="1" noChangeArrowheads="1"/>
          </p:cNvPicPr>
          <p:nvPr/>
        </p:nvPicPr>
        <p:blipFill>
          <a:blip r:embed="rId3" cstate="print"/>
          <a:srcRect/>
          <a:stretch>
            <a:fillRect/>
          </a:stretch>
        </p:blipFill>
        <p:spPr bwMode="auto">
          <a:xfrm>
            <a:off x="6948264" y="5949280"/>
            <a:ext cx="1944688" cy="728662"/>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5148064" y="5949280"/>
            <a:ext cx="1655762" cy="712787"/>
          </a:xfrm>
          <a:prstGeom prst="rect">
            <a:avLst/>
          </a:prstGeom>
          <a:noFill/>
          <a:ln w="9525">
            <a:noFill/>
            <a:miter lim="800000"/>
            <a:headEnd/>
            <a:tailEnd/>
          </a:ln>
        </p:spPr>
      </p:pic>
      <p:sp>
        <p:nvSpPr>
          <p:cNvPr id="90113" name="Rectangle 1"/>
          <p:cNvSpPr>
            <a:spLocks noChangeArrowheads="1"/>
          </p:cNvSpPr>
          <p:nvPr/>
        </p:nvSpPr>
        <p:spPr bwMode="auto">
          <a:xfrm>
            <a:off x="58056" y="4804003"/>
            <a:ext cx="88924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i="0" u="none" strike="noStrike" cap="none" normalizeH="0" baseline="0" dirty="0">
                <a:ln>
                  <a:noFill/>
                </a:ln>
                <a:solidFill>
                  <a:schemeClr val="tx1"/>
                </a:solidFill>
                <a:effectLst/>
                <a:latin typeface="Calibri" pitchFamily="34" charset="0"/>
                <a:ea typeface="Calibri" pitchFamily="34" charset="0"/>
                <a:cs typeface="Times New Roman" pitchFamily="18" charset="0"/>
                <a:sym typeface="Wingdings 2" pitchFamily="18" charset="2"/>
              </a:rPr>
              <a:t></a:t>
            </a:r>
            <a:r>
              <a:rPr kumimoji="0" lang="fr-FR" sz="240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Comme son nom l’indique, il suffit </a:t>
            </a:r>
            <a:r>
              <a:rPr kumimoji="0" lang="fr-FR" sz="2400"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d’</a:t>
            </a:r>
            <a:r>
              <a:rPr kumimoji="0" lang="fr-FR" sz="2400" b="1" i="1" u="sng" strike="noStrike" cap="none" normalizeH="0" baseline="0" dirty="0">
                <a:ln>
                  <a:noFill/>
                </a:ln>
                <a:solidFill>
                  <a:srgbClr val="FF0000"/>
                </a:solidFill>
                <a:effectLst/>
                <a:latin typeface="Calibri" pitchFamily="34" charset="0"/>
                <a:ea typeface="Calibri" pitchFamily="34" charset="0"/>
                <a:cs typeface="Arial" pitchFamily="34" charset="0"/>
                <a:sym typeface="Wingdings 2" pitchFamily="18" charset="2"/>
              </a:rPr>
              <a:t>introduire les réactifs dans des conditions stœchiométriques</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 ; or, </a:t>
            </a:r>
            <a:r>
              <a:rPr kumimoji="0" lang="fr-FR" sz="2400" b="1" i="0" u="none" strike="noStrike" cap="none" normalizeH="0" baseline="0" dirty="0">
                <a:ln>
                  <a:noFill/>
                </a:ln>
                <a:solidFill>
                  <a:srgbClr val="006C31"/>
                </a:solidFill>
                <a:effectLst/>
                <a:latin typeface="Calibri" pitchFamily="34" charset="0"/>
                <a:ea typeface="Calibri" pitchFamily="34" charset="0"/>
                <a:cs typeface="Arial" pitchFamily="34" charset="0"/>
                <a:sym typeface="Wingdings 2" pitchFamily="18" charset="2"/>
              </a:rPr>
              <a:t>un mélange </a:t>
            </a:r>
            <a:r>
              <a:rPr kumimoji="0" lang="fr-FR" sz="2400" b="1" i="0" u="none" strike="noStrike" cap="none" normalizeH="0" baseline="0" dirty="0" err="1">
                <a:ln>
                  <a:noFill/>
                </a:ln>
                <a:solidFill>
                  <a:srgbClr val="006C31"/>
                </a:solidFill>
                <a:effectLst/>
                <a:latin typeface="Calibri" pitchFamily="34" charset="0"/>
                <a:ea typeface="Calibri" pitchFamily="34" charset="0"/>
                <a:cs typeface="Arial" pitchFamily="34" charset="0"/>
                <a:sym typeface="Wingdings 2" pitchFamily="18" charset="2"/>
              </a:rPr>
              <a:t>stœchiomé-trique</a:t>
            </a:r>
            <a:r>
              <a:rPr kumimoji="0" lang="fr-FR" sz="2400" b="1" i="0" u="none" strike="noStrike" cap="none" normalizeH="0" baseline="0" dirty="0">
                <a:ln>
                  <a:noFill/>
                </a:ln>
                <a:solidFill>
                  <a:srgbClr val="006C31"/>
                </a:solidFill>
                <a:effectLst/>
                <a:latin typeface="Calibri" pitchFamily="34" charset="0"/>
                <a:ea typeface="Calibri" pitchFamily="34" charset="0"/>
                <a:cs typeface="Arial" pitchFamily="34" charset="0"/>
                <a:sym typeface="Wingdings 2" pitchFamily="18" charset="2"/>
              </a:rPr>
              <a:t> le demeure tout au long de la transformation chimique</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 </a:t>
            </a:r>
            <a:endParaRPr kumimoji="0" lang="fr-FR" sz="2400" i="0" u="none" strike="noStrike" cap="none" normalizeH="0" baseline="0" dirty="0">
              <a:ln>
                <a:noFill/>
              </a:ln>
              <a:solidFill>
                <a:schemeClr val="tx1"/>
              </a:solidFill>
              <a:effectLst/>
              <a:latin typeface="Calibri" pitchFamily="34" charset="0"/>
              <a:ea typeface="Calibri" pitchFamily="34" charset="0"/>
              <a:cs typeface="Times New Roman" pitchFamily="18" charset="0"/>
              <a:sym typeface="Wingdings 2" pitchFamily="18" charset="2"/>
            </a:endParaRPr>
          </a:p>
        </p:txBody>
      </p:sp>
      <p:sp>
        <p:nvSpPr>
          <p:cNvPr id="90114" name="Rectangle 2"/>
          <p:cNvSpPr>
            <a:spLocks noChangeArrowheads="1"/>
          </p:cNvSpPr>
          <p:nvPr/>
        </p:nvSpPr>
        <p:spPr bwMode="auto">
          <a:xfrm>
            <a:off x="-92167" y="6021288"/>
            <a:ext cx="356648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sng" strike="noStrike" cap="none" normalizeH="0" baseline="0" dirty="0">
                <a:ln>
                  <a:noFill/>
                </a:ln>
                <a:solidFill>
                  <a:schemeClr val="tx1"/>
                </a:solidFill>
                <a:effectLst/>
                <a:ea typeface="Calibri" pitchFamily="34" charset="0"/>
                <a:cs typeface="Arial" pitchFamily="34" charset="0"/>
              </a:rPr>
              <a:t>A chaque instant</a:t>
            </a:r>
            <a:r>
              <a:rPr kumimoji="0" lang="fr-FR" sz="2400" b="0" i="0" u="none" strike="noStrike" cap="none" normalizeH="0" baseline="0" dirty="0">
                <a:ln>
                  <a:noFill/>
                </a:ln>
                <a:solidFill>
                  <a:schemeClr val="tx1"/>
                </a:solidFill>
                <a:effectLst/>
                <a:ea typeface="Calibri" pitchFamily="34" charset="0"/>
                <a:cs typeface="Arial" pitchFamily="34" charset="0"/>
              </a:rPr>
              <a:t>, on a :</a:t>
            </a:r>
            <a:endParaRPr kumimoji="0" lang="fr-FR" sz="4800" b="0" i="0" u="none" strike="noStrike" cap="none" normalizeH="0" baseline="0" dirty="0">
              <a:ln>
                <a:noFill/>
              </a:ln>
              <a:solidFill>
                <a:schemeClr val="tx1"/>
              </a:solidFill>
              <a:effectLst/>
              <a:cs typeface="Arial" pitchFamily="34" charset="0"/>
            </a:endParaRPr>
          </a:p>
        </p:txBody>
      </p:sp>
      <p:sp>
        <p:nvSpPr>
          <p:cNvPr id="20" name="Rectangle 1"/>
          <p:cNvSpPr>
            <a:spLocks noChangeArrowheads="1"/>
          </p:cNvSpPr>
          <p:nvPr/>
        </p:nvSpPr>
        <p:spPr bwMode="auto">
          <a:xfrm>
            <a:off x="70760" y="4878757"/>
            <a:ext cx="8928100" cy="1862611"/>
          </a:xfrm>
          <a:prstGeom prst="rect">
            <a:avLst/>
          </a:prstGeom>
          <a:noFill/>
          <a:ln w="19050">
            <a:solidFill>
              <a:srgbClr val="000000"/>
            </a:solidFill>
            <a:miter lim="800000"/>
            <a:headEnd/>
            <a:tailEnd/>
          </a:ln>
        </p:spPr>
        <p:txBody>
          <a:bodyPr/>
          <a:lstStyle/>
          <a:p>
            <a:endParaRPr lang="fr-FR"/>
          </a:p>
        </p:txBody>
      </p:sp>
      <p:sp>
        <p:nvSpPr>
          <p:cNvPr id="13" name="Rectangle 21">
            <a:extLst>
              <a:ext uri="{FF2B5EF4-FFF2-40B4-BE49-F238E27FC236}">
                <a16:creationId xmlns:a16="http://schemas.microsoft.com/office/drawing/2014/main" id="{5784371F-CB5A-F1B5-B079-F8F0032248B7}"/>
              </a:ext>
            </a:extLst>
          </p:cNvPr>
          <p:cNvSpPr>
            <a:spLocks noChangeArrowheads="1"/>
          </p:cNvSpPr>
          <p:nvPr/>
        </p:nvSpPr>
        <p:spPr bwMode="auto">
          <a:xfrm>
            <a:off x="395536" y="2820189"/>
            <a:ext cx="8352928"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14" name="Rectangle 13">
            <a:extLst>
              <a:ext uri="{FF2B5EF4-FFF2-40B4-BE49-F238E27FC236}">
                <a16:creationId xmlns:a16="http://schemas.microsoft.com/office/drawing/2014/main" id="{36DAF156-9C25-BE1B-BB3F-7B108A211044}"/>
              </a:ext>
            </a:extLst>
          </p:cNvPr>
          <p:cNvSpPr/>
          <p:nvPr/>
        </p:nvSpPr>
        <p:spPr>
          <a:xfrm>
            <a:off x="287016" y="3662383"/>
            <a:ext cx="8856984" cy="707886"/>
          </a:xfrm>
          <a:prstGeom prst="rect">
            <a:avLst/>
          </a:prstGeom>
        </p:spPr>
        <p:txBody>
          <a:bodyPr wrap="square">
            <a:spAutoFit/>
          </a:bodyPr>
          <a:lstStyle/>
          <a:p>
            <a:pPr lvl="0"/>
            <a:r>
              <a:rPr lang="fr-FR" sz="2000" dirty="0">
                <a:solidFill>
                  <a:srgbClr val="002060"/>
                </a:solidFill>
                <a:latin typeface="Arial" pitchFamily="34" charset="0"/>
                <a:cs typeface="Arial" pitchFamily="34" charset="0"/>
                <a:sym typeface="Wingdings 3"/>
              </a:rPr>
              <a:t> </a:t>
            </a:r>
            <a:r>
              <a:rPr lang="fr-FR" sz="2000" dirty="0">
                <a:solidFill>
                  <a:srgbClr val="002060"/>
                </a:solidFill>
                <a:latin typeface="Arial" pitchFamily="34" charset="0"/>
                <a:cs typeface="Arial" pitchFamily="34" charset="0"/>
                <a:sym typeface="Wingdings" pitchFamily="2" charset="2"/>
              </a:rPr>
              <a:t>En traçant </a:t>
            </a:r>
            <a:r>
              <a:rPr lang="fr-FR" sz="2000" b="1" u="sng" dirty="0">
                <a:solidFill>
                  <a:srgbClr val="002060"/>
                </a:solidFill>
                <a:latin typeface="Arial" pitchFamily="34" charset="0"/>
                <a:cs typeface="Arial" pitchFamily="34" charset="0"/>
                <a:sym typeface="Wingdings" pitchFamily="2" charset="2"/>
              </a:rPr>
              <a:t>ln[Triglycéride] = f(t)</a:t>
            </a:r>
            <a:r>
              <a:rPr lang="fr-FR" sz="2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on obtiendra une </a:t>
            </a:r>
            <a:r>
              <a:rPr lang="fr-FR" sz="2000" b="1" u="sng" dirty="0">
                <a:solidFill>
                  <a:srgbClr val="002060"/>
                </a:solidFill>
                <a:latin typeface="Arial" pitchFamily="34" charset="0"/>
                <a:cs typeface="Arial" pitchFamily="34" charset="0"/>
                <a:sym typeface="Wingdings" pitchFamily="2" charset="2"/>
              </a:rPr>
              <a:t>droite de coefficient directeur  </a:t>
            </a:r>
            <a:r>
              <a:rPr lang="fr-FR" sz="2000" b="1" u="sng" dirty="0">
                <a:solidFill>
                  <a:srgbClr val="FF0000"/>
                </a:solidFill>
                <a:latin typeface="Arial" pitchFamily="34" charset="0"/>
                <a:cs typeface="Arial" pitchFamily="34" charset="0"/>
                <a:sym typeface="Wingdings" pitchFamily="2" charset="2"/>
              </a:rPr>
              <a:t>– </a:t>
            </a:r>
            <a:r>
              <a:rPr lang="fr-FR" sz="2000" b="1" u="sng" dirty="0" err="1">
                <a:solidFill>
                  <a:srgbClr val="FF0000"/>
                </a:solidFill>
                <a:latin typeface="Arial" pitchFamily="34" charset="0"/>
                <a:cs typeface="Arial" pitchFamily="34" charset="0"/>
                <a:sym typeface="Wingdings" pitchFamily="2" charset="2"/>
              </a:rPr>
              <a:t>k</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endParaRPr lang="fr-FR" sz="2000" b="1" u="sng" dirty="0">
              <a:solidFill>
                <a:srgbClr val="FF0000"/>
              </a:solidFill>
              <a:latin typeface="Arial" pitchFamily="34" charset="0"/>
              <a:cs typeface="Arial" pitchFamily="34" charset="0"/>
            </a:endParaRPr>
          </a:p>
        </p:txBody>
      </p:sp>
      <p:sp>
        <p:nvSpPr>
          <p:cNvPr id="18" name="Rectangle 21">
            <a:extLst>
              <a:ext uri="{FF2B5EF4-FFF2-40B4-BE49-F238E27FC236}">
                <a16:creationId xmlns:a16="http://schemas.microsoft.com/office/drawing/2014/main" id="{2FBE74F4-C764-BAE1-665A-8CF4B677A986}"/>
              </a:ext>
            </a:extLst>
          </p:cNvPr>
          <p:cNvSpPr>
            <a:spLocks noChangeArrowheads="1"/>
          </p:cNvSpPr>
          <p:nvPr/>
        </p:nvSpPr>
        <p:spPr bwMode="auto">
          <a:xfrm>
            <a:off x="369972" y="3347341"/>
            <a:ext cx="903649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 </a:t>
            </a:r>
            <a:r>
              <a:rPr lang="fr-FR" sz="2000" b="1" dirty="0">
                <a:latin typeface="Arial" pitchFamily="34" charset="0"/>
                <a:cs typeface="Arial" pitchFamily="34" charset="0"/>
                <a:sym typeface="Wingdings" pitchFamily="2" charset="2"/>
              </a:rPr>
              <a:t>ln[Triglycéride] = –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 ln [Triglycéride]</a:t>
            </a:r>
            <a:r>
              <a:rPr lang="fr-FR" sz="2000" b="1" baseline="-25000" dirty="0">
                <a:latin typeface="Arial" pitchFamily="34" charset="0"/>
                <a:cs typeface="Arial" pitchFamily="34" charset="0"/>
                <a:sym typeface="Wingdings" pitchFamily="2" charset="2"/>
              </a:rPr>
              <a:t>0  </a:t>
            </a:r>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19" name="Rectangle 47">
            <a:extLst>
              <a:ext uri="{FF2B5EF4-FFF2-40B4-BE49-F238E27FC236}">
                <a16:creationId xmlns:a16="http://schemas.microsoft.com/office/drawing/2014/main" id="{055CF0D3-70DC-39DC-99FE-33C3DC342130}"/>
              </a:ext>
            </a:extLst>
          </p:cNvPr>
          <p:cNvSpPr>
            <a:spLocks noChangeArrowheads="1"/>
          </p:cNvSpPr>
          <p:nvPr/>
        </p:nvSpPr>
        <p:spPr bwMode="auto">
          <a:xfrm>
            <a:off x="5955293" y="2574176"/>
            <a:ext cx="1949829"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d[Triglycéride]</a:t>
            </a:r>
            <a:endParaRPr lang="fr-FR" sz="2000" dirty="0">
              <a:solidFill>
                <a:srgbClr val="002060"/>
              </a:solidFill>
              <a:latin typeface="Arial" pitchFamily="34" charset="0"/>
              <a:cs typeface="Arial" pitchFamily="34" charset="0"/>
              <a:sym typeface="Wingdings 2" pitchFamily="18" charset="2"/>
            </a:endParaRPr>
          </a:p>
        </p:txBody>
      </p:sp>
      <p:sp>
        <p:nvSpPr>
          <p:cNvPr id="21" name="Rectangle 48">
            <a:extLst>
              <a:ext uri="{FF2B5EF4-FFF2-40B4-BE49-F238E27FC236}">
                <a16:creationId xmlns:a16="http://schemas.microsoft.com/office/drawing/2014/main" id="{2B65F6F4-A94B-810A-8FE5-CD667846AB8C}"/>
              </a:ext>
            </a:extLst>
          </p:cNvPr>
          <p:cNvSpPr>
            <a:spLocks noChangeArrowheads="1"/>
          </p:cNvSpPr>
          <p:nvPr/>
        </p:nvSpPr>
        <p:spPr bwMode="auto">
          <a:xfrm>
            <a:off x="6604723" y="3031163"/>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22" name="Connecteur droit 21">
            <a:extLst>
              <a:ext uri="{FF2B5EF4-FFF2-40B4-BE49-F238E27FC236}">
                <a16:creationId xmlns:a16="http://schemas.microsoft.com/office/drawing/2014/main" id="{92FD5612-BD4A-9E84-0987-C0F9D2930AF9}"/>
              </a:ext>
            </a:extLst>
          </p:cNvPr>
          <p:cNvCxnSpPr>
            <a:cxnSpLocks/>
          </p:cNvCxnSpPr>
          <p:nvPr/>
        </p:nvCxnSpPr>
        <p:spPr>
          <a:xfrm>
            <a:off x="6078808" y="3035965"/>
            <a:ext cx="1733552"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Rectangle 50">
            <a:extLst>
              <a:ext uri="{FF2B5EF4-FFF2-40B4-BE49-F238E27FC236}">
                <a16:creationId xmlns:a16="http://schemas.microsoft.com/office/drawing/2014/main" id="{0A9E74DD-2B27-0B37-D5E5-1DA81A80E9C4}"/>
              </a:ext>
            </a:extLst>
          </p:cNvPr>
          <p:cNvSpPr>
            <a:spLocks noChangeArrowheads="1"/>
          </p:cNvSpPr>
          <p:nvPr/>
        </p:nvSpPr>
        <p:spPr bwMode="auto">
          <a:xfrm>
            <a:off x="5677791" y="2820065"/>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24" name="Connecteur droit 23">
            <a:extLst>
              <a:ext uri="{FF2B5EF4-FFF2-40B4-BE49-F238E27FC236}">
                <a16:creationId xmlns:a16="http://schemas.microsoft.com/office/drawing/2014/main" id="{EA75F783-758B-7ADF-921F-63DD3F4527F8}"/>
              </a:ext>
            </a:extLst>
          </p:cNvPr>
          <p:cNvCxnSpPr/>
          <p:nvPr/>
        </p:nvCxnSpPr>
        <p:spPr>
          <a:xfrm>
            <a:off x="5389759" y="3036213"/>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52">
            <a:extLst>
              <a:ext uri="{FF2B5EF4-FFF2-40B4-BE49-F238E27FC236}">
                <a16:creationId xmlns:a16="http://schemas.microsoft.com/office/drawing/2014/main" id="{C62FA786-2F2B-0D08-174A-6B3868512DBA}"/>
              </a:ext>
            </a:extLst>
          </p:cNvPr>
          <p:cNvSpPr>
            <a:spLocks noChangeArrowheads="1"/>
          </p:cNvSpPr>
          <p:nvPr/>
        </p:nvSpPr>
        <p:spPr bwMode="auto">
          <a:xfrm>
            <a:off x="5389759" y="2604165"/>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26" name="Rectangle 53">
            <a:extLst>
              <a:ext uri="{FF2B5EF4-FFF2-40B4-BE49-F238E27FC236}">
                <a16:creationId xmlns:a16="http://schemas.microsoft.com/office/drawing/2014/main" id="{F5303925-D755-5C00-BAC3-8080EB756EFD}"/>
              </a:ext>
            </a:extLst>
          </p:cNvPr>
          <p:cNvSpPr>
            <a:spLocks noChangeArrowheads="1"/>
          </p:cNvSpPr>
          <p:nvPr/>
        </p:nvSpPr>
        <p:spPr bwMode="auto">
          <a:xfrm>
            <a:off x="5389759" y="3074313"/>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 </a:t>
            </a:r>
            <a:endParaRPr lang="fr-FR" sz="2000" dirty="0">
              <a:solidFill>
                <a:srgbClr val="002060"/>
              </a:solidFill>
              <a:latin typeface="Arial" pitchFamily="34" charset="0"/>
              <a:cs typeface="Arial" pitchFamily="34" charset="0"/>
            </a:endParaRPr>
          </a:p>
        </p:txBody>
      </p:sp>
      <p:sp>
        <p:nvSpPr>
          <p:cNvPr id="27" name="Rectangle 26">
            <a:extLst>
              <a:ext uri="{FF2B5EF4-FFF2-40B4-BE49-F238E27FC236}">
                <a16:creationId xmlns:a16="http://schemas.microsoft.com/office/drawing/2014/main" id="{854D675C-90A1-D0C9-234F-F2B1DBAB283D}"/>
              </a:ext>
            </a:extLst>
          </p:cNvPr>
          <p:cNvSpPr/>
          <p:nvPr/>
        </p:nvSpPr>
        <p:spPr>
          <a:xfrm>
            <a:off x="5029719" y="2820189"/>
            <a:ext cx="397866"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pic>
        <p:nvPicPr>
          <p:cNvPr id="28" name="Image 27">
            <a:extLst>
              <a:ext uri="{FF2B5EF4-FFF2-40B4-BE49-F238E27FC236}">
                <a16:creationId xmlns:a16="http://schemas.microsoft.com/office/drawing/2014/main" id="{868853E1-784F-7BFC-BDB3-B701E7EB78CE}"/>
              </a:ext>
            </a:extLst>
          </p:cNvPr>
          <p:cNvPicPr>
            <a:picLocks noChangeAspect="1"/>
          </p:cNvPicPr>
          <p:nvPr/>
        </p:nvPicPr>
        <p:blipFill>
          <a:blip r:embed="rId5"/>
          <a:stretch>
            <a:fillRect/>
          </a:stretch>
        </p:blipFill>
        <p:spPr>
          <a:xfrm>
            <a:off x="5909820" y="4296035"/>
            <a:ext cx="3042168" cy="652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90113"/>
                                        </p:tgtEl>
                                        <p:attrNameLst>
                                          <p:attrName>style.visibility</p:attrName>
                                        </p:attrNameLst>
                                      </p:cBhvr>
                                      <p:to>
                                        <p:strVal val="visible"/>
                                      </p:to>
                                    </p:set>
                                    <p:animEffect transition="in" filter="strips(downRight)">
                                      <p:cBhvr>
                                        <p:cTn id="17" dur="1000"/>
                                        <p:tgtEl>
                                          <p:spTgt spid="901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0114"/>
                                        </p:tgtEl>
                                        <p:attrNameLst>
                                          <p:attrName>style.visibility</p:attrName>
                                        </p:attrNameLst>
                                      </p:cBhvr>
                                      <p:to>
                                        <p:strVal val="visible"/>
                                      </p:to>
                                    </p:set>
                                    <p:animEffect transition="in" filter="wipe(left)">
                                      <p:cBhvr>
                                        <p:cTn id="21" dur="500"/>
                                        <p:tgtEl>
                                          <p:spTgt spid="901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0113" grpId="0"/>
      <p:bldP spid="90114" grpId="0"/>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44406"/>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lang="fr-FR" sz="2000" i="1" u="sng" dirty="0">
                <a:latin typeface="Times New Roman" pitchFamily="18" charset="0"/>
                <a:cs typeface="Times New Roman" pitchFamily="18" charset="0"/>
              </a:rPr>
              <a:t>Quel graphique faudrait-il tracer pour vérifier que l’ordre global apparent vaut bien la valeur </a:t>
            </a:r>
            <a:r>
              <a:rPr lang="fr-FR" sz="2000" b="1" u="sng" dirty="0" err="1">
                <a:latin typeface="Times New Roman" pitchFamily="18" charset="0"/>
                <a:cs typeface="Times New Roman" pitchFamily="18" charset="0"/>
              </a:rPr>
              <a:t>α</a:t>
            </a:r>
            <a:r>
              <a:rPr lang="fr-FR" sz="2000" b="1" u="sng" baseline="-25000" dirty="0" err="1">
                <a:latin typeface="Times New Roman" pitchFamily="18" charset="0"/>
                <a:cs typeface="Times New Roman" pitchFamily="18" charset="0"/>
              </a:rPr>
              <a:t>app</a:t>
            </a:r>
            <a:r>
              <a:rPr lang="fr-FR" sz="2000" i="1" u="sng" dirty="0">
                <a:latin typeface="Times New Roman" pitchFamily="18" charset="0"/>
                <a:cs typeface="Times New Roman" pitchFamily="18" charset="0"/>
              </a:rPr>
              <a:t> déterminée en </a:t>
            </a:r>
            <a:r>
              <a:rPr lang="fr-FR" sz="2000" b="1" u="sng" dirty="0">
                <a:latin typeface="Times New Roman" pitchFamily="18" charset="0"/>
                <a:cs typeface="Times New Roman" pitchFamily="18" charset="0"/>
              </a:rPr>
              <a:t>b)</a:t>
            </a:r>
            <a:r>
              <a:rPr lang="fr-FR" sz="2000" i="1" dirty="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just"/>
            <a:endParaRPr lang="fr-FR" sz="2000" dirty="0">
              <a:latin typeface="Times New Roman" pitchFamily="18" charset="0"/>
              <a:cs typeface="Times New Roman" pitchFamily="18" charset="0"/>
            </a:endParaRPr>
          </a:p>
        </p:txBody>
      </p:sp>
      <p:sp>
        <p:nvSpPr>
          <p:cNvPr id="12" name="Rectangle 4"/>
          <p:cNvSpPr>
            <a:spLocks noChangeArrowheads="1"/>
          </p:cNvSpPr>
          <p:nvPr/>
        </p:nvSpPr>
        <p:spPr bwMode="auto">
          <a:xfrm>
            <a:off x="0" y="2204864"/>
            <a:ext cx="5953874"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b/ </a:t>
            </a:r>
            <a:r>
              <a:rPr lang="fr-FR" sz="2000" b="1" u="sng" dirty="0">
                <a:latin typeface="Bookman Old Style" pitchFamily="18" charset="0"/>
                <a:ea typeface="Calibri" pitchFamily="34" charset="0"/>
                <a:cs typeface="Times New Roman" pitchFamily="18" charset="0"/>
              </a:rPr>
              <a:t>Conditions initiales stœchiométriques :</a:t>
            </a:r>
            <a:endParaRPr lang="fr-FR" sz="3200" dirty="0">
              <a:latin typeface="Bookman Old Style" pitchFamily="18" charset="0"/>
              <a:ea typeface="Calibri" pitchFamily="34" charset="0"/>
              <a:cs typeface="Times New Roman" pitchFamily="18" charset="0"/>
            </a:endParaRPr>
          </a:p>
        </p:txBody>
      </p:sp>
      <p:sp>
        <p:nvSpPr>
          <p:cNvPr id="90113" name="Rectangle 1"/>
          <p:cNvSpPr>
            <a:spLocks noChangeArrowheads="1"/>
          </p:cNvSpPr>
          <p:nvPr/>
        </p:nvSpPr>
        <p:spPr bwMode="auto">
          <a:xfrm>
            <a:off x="58056" y="2504180"/>
            <a:ext cx="88924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i="0" u="none" strike="noStrike" cap="none" normalizeH="0" baseline="0" dirty="0">
                <a:ln>
                  <a:noFill/>
                </a:ln>
                <a:solidFill>
                  <a:schemeClr val="tx1"/>
                </a:solidFill>
                <a:effectLst/>
                <a:latin typeface="Calibri" pitchFamily="34" charset="0"/>
                <a:ea typeface="Calibri" pitchFamily="34" charset="0"/>
                <a:cs typeface="Times New Roman" pitchFamily="18" charset="0"/>
                <a:sym typeface="Wingdings 2" pitchFamily="18" charset="2"/>
              </a:rPr>
              <a:t></a:t>
            </a:r>
            <a:r>
              <a:rPr kumimoji="0" lang="fr-FR" sz="240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Comme son nom l’indique, il suffit </a:t>
            </a:r>
            <a:r>
              <a:rPr kumimoji="0" lang="fr-FR" sz="2400"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d’</a:t>
            </a:r>
            <a:r>
              <a:rPr kumimoji="0" lang="fr-FR" sz="2400" b="1" i="1" u="sng" strike="noStrike" cap="none" normalizeH="0" baseline="0" dirty="0">
                <a:ln>
                  <a:noFill/>
                </a:ln>
                <a:solidFill>
                  <a:srgbClr val="FF0000"/>
                </a:solidFill>
                <a:effectLst/>
                <a:latin typeface="Calibri" pitchFamily="34" charset="0"/>
                <a:ea typeface="Calibri" pitchFamily="34" charset="0"/>
                <a:cs typeface="Arial" pitchFamily="34" charset="0"/>
                <a:sym typeface="Wingdings 2" pitchFamily="18" charset="2"/>
              </a:rPr>
              <a:t>introduire les réactifs dans des conditions stœchiométriques</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 ; or, </a:t>
            </a:r>
            <a:r>
              <a:rPr kumimoji="0" lang="fr-FR" sz="2400" b="1" i="0" u="none" strike="noStrike" cap="none" normalizeH="0" baseline="0" dirty="0">
                <a:ln>
                  <a:noFill/>
                </a:ln>
                <a:solidFill>
                  <a:srgbClr val="006C31"/>
                </a:solidFill>
                <a:effectLst/>
                <a:latin typeface="Calibri" pitchFamily="34" charset="0"/>
                <a:ea typeface="Calibri" pitchFamily="34" charset="0"/>
                <a:cs typeface="Arial" pitchFamily="34" charset="0"/>
                <a:sym typeface="Wingdings 2" pitchFamily="18" charset="2"/>
              </a:rPr>
              <a:t>un mélange </a:t>
            </a:r>
            <a:r>
              <a:rPr kumimoji="0" lang="fr-FR" sz="2400" b="1" i="0" u="none" strike="noStrike" cap="none" normalizeH="0" baseline="0" dirty="0" err="1">
                <a:ln>
                  <a:noFill/>
                </a:ln>
                <a:solidFill>
                  <a:srgbClr val="006C31"/>
                </a:solidFill>
                <a:effectLst/>
                <a:latin typeface="Calibri" pitchFamily="34" charset="0"/>
                <a:ea typeface="Calibri" pitchFamily="34" charset="0"/>
                <a:cs typeface="Arial" pitchFamily="34" charset="0"/>
                <a:sym typeface="Wingdings 2" pitchFamily="18" charset="2"/>
              </a:rPr>
              <a:t>stœchiomé-trique</a:t>
            </a:r>
            <a:r>
              <a:rPr kumimoji="0" lang="fr-FR" sz="2400" b="1" i="0" u="none" strike="noStrike" cap="none" normalizeH="0" baseline="0" dirty="0">
                <a:ln>
                  <a:noFill/>
                </a:ln>
                <a:solidFill>
                  <a:srgbClr val="006C31"/>
                </a:solidFill>
                <a:effectLst/>
                <a:latin typeface="Calibri" pitchFamily="34" charset="0"/>
                <a:ea typeface="Calibri" pitchFamily="34" charset="0"/>
                <a:cs typeface="Arial" pitchFamily="34" charset="0"/>
                <a:sym typeface="Wingdings 2" pitchFamily="18" charset="2"/>
              </a:rPr>
              <a:t> le demeure tout au long de la transformation chimique</a:t>
            </a:r>
            <a:r>
              <a:rPr kumimoji="0" lang="fr-FR" sz="2400" i="0" u="none" strike="noStrike" cap="none" normalizeH="0" baseline="0" dirty="0">
                <a:ln>
                  <a:noFill/>
                </a:ln>
                <a:solidFill>
                  <a:schemeClr val="tx1"/>
                </a:solidFill>
                <a:effectLst/>
                <a:latin typeface="Calibri" pitchFamily="34" charset="0"/>
                <a:ea typeface="Calibri" pitchFamily="34" charset="0"/>
                <a:cs typeface="Arial" pitchFamily="34" charset="0"/>
                <a:sym typeface="Wingdings 2" pitchFamily="18" charset="2"/>
              </a:rPr>
              <a:t>. </a:t>
            </a:r>
            <a:endParaRPr kumimoji="0" lang="fr-FR" sz="2400" i="0" u="none" strike="noStrike" cap="none" normalizeH="0" baseline="0" dirty="0">
              <a:ln>
                <a:noFill/>
              </a:ln>
              <a:solidFill>
                <a:schemeClr val="tx1"/>
              </a:solidFill>
              <a:effectLst/>
              <a:latin typeface="Calibri" pitchFamily="34" charset="0"/>
              <a:ea typeface="Calibri" pitchFamily="34" charset="0"/>
              <a:cs typeface="Times New Roman" pitchFamily="18" charset="0"/>
              <a:sym typeface="Wingdings 2" pitchFamily="18" charset="2"/>
            </a:endParaRPr>
          </a:p>
        </p:txBody>
      </p:sp>
      <p:sp>
        <p:nvSpPr>
          <p:cNvPr id="20" name="Rectangle 1"/>
          <p:cNvSpPr>
            <a:spLocks noChangeArrowheads="1"/>
          </p:cNvSpPr>
          <p:nvPr/>
        </p:nvSpPr>
        <p:spPr bwMode="auto">
          <a:xfrm>
            <a:off x="80492" y="2580144"/>
            <a:ext cx="8928100" cy="4233232"/>
          </a:xfrm>
          <a:prstGeom prst="rect">
            <a:avLst/>
          </a:prstGeom>
          <a:noFill/>
          <a:ln w="19050">
            <a:solidFill>
              <a:srgbClr val="000000"/>
            </a:solidFill>
            <a:miter lim="800000"/>
            <a:headEnd/>
            <a:tailEnd/>
          </a:ln>
        </p:spPr>
        <p:txBody>
          <a:bodyPr/>
          <a:lstStyle/>
          <a:p>
            <a:endParaRPr lang="fr-FR"/>
          </a:p>
        </p:txBody>
      </p:sp>
      <p:sp>
        <p:nvSpPr>
          <p:cNvPr id="13" name="Rectangle 21">
            <a:extLst>
              <a:ext uri="{FF2B5EF4-FFF2-40B4-BE49-F238E27FC236}">
                <a16:creationId xmlns:a16="http://schemas.microsoft.com/office/drawing/2014/main" id="{5784371F-CB5A-F1B5-B079-F8F0032248B7}"/>
              </a:ext>
            </a:extLst>
          </p:cNvPr>
          <p:cNvSpPr>
            <a:spLocks noChangeArrowheads="1"/>
          </p:cNvSpPr>
          <p:nvPr/>
        </p:nvSpPr>
        <p:spPr bwMode="auto">
          <a:xfrm>
            <a:off x="395536" y="582776"/>
            <a:ext cx="8352928"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[Triglycéride]</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14" name="Rectangle 13">
            <a:extLst>
              <a:ext uri="{FF2B5EF4-FFF2-40B4-BE49-F238E27FC236}">
                <a16:creationId xmlns:a16="http://schemas.microsoft.com/office/drawing/2014/main" id="{36DAF156-9C25-BE1B-BB3F-7B108A211044}"/>
              </a:ext>
            </a:extLst>
          </p:cNvPr>
          <p:cNvSpPr/>
          <p:nvPr/>
        </p:nvSpPr>
        <p:spPr>
          <a:xfrm>
            <a:off x="287016" y="1424970"/>
            <a:ext cx="8856984" cy="707886"/>
          </a:xfrm>
          <a:prstGeom prst="rect">
            <a:avLst/>
          </a:prstGeom>
        </p:spPr>
        <p:txBody>
          <a:bodyPr wrap="square">
            <a:spAutoFit/>
          </a:bodyPr>
          <a:lstStyle/>
          <a:p>
            <a:pPr lvl="0"/>
            <a:r>
              <a:rPr lang="fr-FR" sz="2000" dirty="0">
                <a:solidFill>
                  <a:srgbClr val="002060"/>
                </a:solidFill>
                <a:latin typeface="Arial" pitchFamily="34" charset="0"/>
                <a:cs typeface="Arial" pitchFamily="34" charset="0"/>
                <a:sym typeface="Wingdings 3"/>
              </a:rPr>
              <a:t> </a:t>
            </a:r>
            <a:r>
              <a:rPr lang="fr-FR" sz="2000" dirty="0">
                <a:solidFill>
                  <a:srgbClr val="002060"/>
                </a:solidFill>
                <a:latin typeface="Arial" pitchFamily="34" charset="0"/>
                <a:cs typeface="Arial" pitchFamily="34" charset="0"/>
                <a:sym typeface="Wingdings" pitchFamily="2" charset="2"/>
              </a:rPr>
              <a:t>En traçant </a:t>
            </a:r>
            <a:r>
              <a:rPr lang="fr-FR" sz="2000" b="1" u="sng" dirty="0">
                <a:solidFill>
                  <a:srgbClr val="002060"/>
                </a:solidFill>
                <a:latin typeface="Arial" pitchFamily="34" charset="0"/>
                <a:cs typeface="Arial" pitchFamily="34" charset="0"/>
                <a:sym typeface="Wingdings" pitchFamily="2" charset="2"/>
              </a:rPr>
              <a:t>ln[Triglycéride] = f(t)</a:t>
            </a:r>
            <a:r>
              <a:rPr lang="fr-FR" sz="2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on obtiendra une </a:t>
            </a:r>
            <a:r>
              <a:rPr lang="fr-FR" sz="2000" b="1" u="sng" dirty="0">
                <a:solidFill>
                  <a:srgbClr val="002060"/>
                </a:solidFill>
                <a:latin typeface="Arial" pitchFamily="34" charset="0"/>
                <a:cs typeface="Arial" pitchFamily="34" charset="0"/>
                <a:sym typeface="Wingdings" pitchFamily="2" charset="2"/>
              </a:rPr>
              <a:t>droite de coefficient directeur  </a:t>
            </a:r>
            <a:r>
              <a:rPr lang="fr-FR" sz="2000" b="1" u="sng" dirty="0">
                <a:solidFill>
                  <a:srgbClr val="FF0000"/>
                </a:solidFill>
                <a:latin typeface="Arial" pitchFamily="34" charset="0"/>
                <a:cs typeface="Arial" pitchFamily="34" charset="0"/>
                <a:sym typeface="Wingdings" pitchFamily="2" charset="2"/>
              </a:rPr>
              <a:t>– </a:t>
            </a:r>
            <a:r>
              <a:rPr lang="fr-FR" sz="2000" b="1" u="sng" dirty="0" err="1">
                <a:solidFill>
                  <a:srgbClr val="FF0000"/>
                </a:solidFill>
                <a:latin typeface="Arial" pitchFamily="34" charset="0"/>
                <a:cs typeface="Arial" pitchFamily="34" charset="0"/>
                <a:sym typeface="Wingdings" pitchFamily="2" charset="2"/>
              </a:rPr>
              <a:t>k</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endParaRPr lang="fr-FR" sz="2000" b="1" u="sng" dirty="0">
              <a:solidFill>
                <a:srgbClr val="FF0000"/>
              </a:solidFill>
              <a:latin typeface="Arial" pitchFamily="34" charset="0"/>
              <a:cs typeface="Arial" pitchFamily="34" charset="0"/>
            </a:endParaRPr>
          </a:p>
        </p:txBody>
      </p:sp>
      <p:sp>
        <p:nvSpPr>
          <p:cNvPr id="18" name="Rectangle 21">
            <a:extLst>
              <a:ext uri="{FF2B5EF4-FFF2-40B4-BE49-F238E27FC236}">
                <a16:creationId xmlns:a16="http://schemas.microsoft.com/office/drawing/2014/main" id="{2FBE74F4-C764-BAE1-665A-8CF4B677A986}"/>
              </a:ext>
            </a:extLst>
          </p:cNvPr>
          <p:cNvSpPr>
            <a:spLocks noChangeArrowheads="1"/>
          </p:cNvSpPr>
          <p:nvPr/>
        </p:nvSpPr>
        <p:spPr bwMode="auto">
          <a:xfrm>
            <a:off x="369972" y="1109928"/>
            <a:ext cx="903649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 </a:t>
            </a:r>
            <a:r>
              <a:rPr lang="fr-FR" sz="2000" b="1" dirty="0">
                <a:latin typeface="Arial" pitchFamily="34" charset="0"/>
                <a:cs typeface="Arial" pitchFamily="34" charset="0"/>
                <a:sym typeface="Wingdings" pitchFamily="2" charset="2"/>
              </a:rPr>
              <a:t>ln[Triglycéride] = –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 ln [Triglycéride]</a:t>
            </a:r>
            <a:r>
              <a:rPr lang="fr-FR" sz="2000" b="1" baseline="-25000" dirty="0">
                <a:latin typeface="Arial" pitchFamily="34" charset="0"/>
                <a:cs typeface="Arial" pitchFamily="34" charset="0"/>
                <a:sym typeface="Wingdings" pitchFamily="2" charset="2"/>
              </a:rPr>
              <a:t>0  </a:t>
            </a:r>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19" name="Rectangle 47">
            <a:extLst>
              <a:ext uri="{FF2B5EF4-FFF2-40B4-BE49-F238E27FC236}">
                <a16:creationId xmlns:a16="http://schemas.microsoft.com/office/drawing/2014/main" id="{055CF0D3-70DC-39DC-99FE-33C3DC342130}"/>
              </a:ext>
            </a:extLst>
          </p:cNvPr>
          <p:cNvSpPr>
            <a:spLocks noChangeArrowheads="1"/>
          </p:cNvSpPr>
          <p:nvPr/>
        </p:nvSpPr>
        <p:spPr bwMode="auto">
          <a:xfrm>
            <a:off x="5955293" y="336763"/>
            <a:ext cx="1949829"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d[Triglycéride]</a:t>
            </a:r>
            <a:endParaRPr lang="fr-FR" sz="2000" dirty="0">
              <a:solidFill>
                <a:srgbClr val="002060"/>
              </a:solidFill>
              <a:latin typeface="Arial" pitchFamily="34" charset="0"/>
              <a:cs typeface="Arial" pitchFamily="34" charset="0"/>
              <a:sym typeface="Wingdings 2" pitchFamily="18" charset="2"/>
            </a:endParaRPr>
          </a:p>
        </p:txBody>
      </p:sp>
      <p:sp>
        <p:nvSpPr>
          <p:cNvPr id="21" name="Rectangle 48">
            <a:extLst>
              <a:ext uri="{FF2B5EF4-FFF2-40B4-BE49-F238E27FC236}">
                <a16:creationId xmlns:a16="http://schemas.microsoft.com/office/drawing/2014/main" id="{2B65F6F4-A94B-810A-8FE5-CD667846AB8C}"/>
              </a:ext>
            </a:extLst>
          </p:cNvPr>
          <p:cNvSpPr>
            <a:spLocks noChangeArrowheads="1"/>
          </p:cNvSpPr>
          <p:nvPr/>
        </p:nvSpPr>
        <p:spPr bwMode="auto">
          <a:xfrm>
            <a:off x="6604723" y="793750"/>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22" name="Connecteur droit 21">
            <a:extLst>
              <a:ext uri="{FF2B5EF4-FFF2-40B4-BE49-F238E27FC236}">
                <a16:creationId xmlns:a16="http://schemas.microsoft.com/office/drawing/2014/main" id="{92FD5612-BD4A-9E84-0987-C0F9D2930AF9}"/>
              </a:ext>
            </a:extLst>
          </p:cNvPr>
          <p:cNvCxnSpPr>
            <a:cxnSpLocks/>
          </p:cNvCxnSpPr>
          <p:nvPr/>
        </p:nvCxnSpPr>
        <p:spPr>
          <a:xfrm>
            <a:off x="6078808" y="798552"/>
            <a:ext cx="1733552"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Rectangle 50">
            <a:extLst>
              <a:ext uri="{FF2B5EF4-FFF2-40B4-BE49-F238E27FC236}">
                <a16:creationId xmlns:a16="http://schemas.microsoft.com/office/drawing/2014/main" id="{0A9E74DD-2B27-0B37-D5E5-1DA81A80E9C4}"/>
              </a:ext>
            </a:extLst>
          </p:cNvPr>
          <p:cNvSpPr>
            <a:spLocks noChangeArrowheads="1"/>
          </p:cNvSpPr>
          <p:nvPr/>
        </p:nvSpPr>
        <p:spPr bwMode="auto">
          <a:xfrm>
            <a:off x="5677791" y="548680"/>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24" name="Connecteur droit 23">
            <a:extLst>
              <a:ext uri="{FF2B5EF4-FFF2-40B4-BE49-F238E27FC236}">
                <a16:creationId xmlns:a16="http://schemas.microsoft.com/office/drawing/2014/main" id="{EA75F783-758B-7ADF-921F-63DD3F4527F8}"/>
              </a:ext>
            </a:extLst>
          </p:cNvPr>
          <p:cNvCxnSpPr/>
          <p:nvPr/>
        </p:nvCxnSpPr>
        <p:spPr>
          <a:xfrm>
            <a:off x="5389759" y="798800"/>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52">
            <a:extLst>
              <a:ext uri="{FF2B5EF4-FFF2-40B4-BE49-F238E27FC236}">
                <a16:creationId xmlns:a16="http://schemas.microsoft.com/office/drawing/2014/main" id="{C62FA786-2F2B-0D08-174A-6B3868512DBA}"/>
              </a:ext>
            </a:extLst>
          </p:cNvPr>
          <p:cNvSpPr>
            <a:spLocks noChangeArrowheads="1"/>
          </p:cNvSpPr>
          <p:nvPr/>
        </p:nvSpPr>
        <p:spPr bwMode="auto">
          <a:xfrm>
            <a:off x="5389759" y="366752"/>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26" name="Rectangle 53">
            <a:extLst>
              <a:ext uri="{FF2B5EF4-FFF2-40B4-BE49-F238E27FC236}">
                <a16:creationId xmlns:a16="http://schemas.microsoft.com/office/drawing/2014/main" id="{F5303925-D755-5C00-BAC3-8080EB756EFD}"/>
              </a:ext>
            </a:extLst>
          </p:cNvPr>
          <p:cNvSpPr>
            <a:spLocks noChangeArrowheads="1"/>
          </p:cNvSpPr>
          <p:nvPr/>
        </p:nvSpPr>
        <p:spPr bwMode="auto">
          <a:xfrm>
            <a:off x="5389759" y="836900"/>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 </a:t>
            </a:r>
            <a:endParaRPr lang="fr-FR" sz="2000" dirty="0">
              <a:solidFill>
                <a:srgbClr val="002060"/>
              </a:solidFill>
              <a:latin typeface="Arial" pitchFamily="34" charset="0"/>
              <a:cs typeface="Arial" pitchFamily="34" charset="0"/>
            </a:endParaRPr>
          </a:p>
        </p:txBody>
      </p:sp>
      <p:sp>
        <p:nvSpPr>
          <p:cNvPr id="27" name="Rectangle 26">
            <a:extLst>
              <a:ext uri="{FF2B5EF4-FFF2-40B4-BE49-F238E27FC236}">
                <a16:creationId xmlns:a16="http://schemas.microsoft.com/office/drawing/2014/main" id="{854D675C-90A1-D0C9-234F-F2B1DBAB283D}"/>
              </a:ext>
            </a:extLst>
          </p:cNvPr>
          <p:cNvSpPr/>
          <p:nvPr/>
        </p:nvSpPr>
        <p:spPr>
          <a:xfrm>
            <a:off x="5029719" y="582776"/>
            <a:ext cx="397866"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pic>
        <p:nvPicPr>
          <p:cNvPr id="10" name="Picture 2">
            <a:extLst>
              <a:ext uri="{FF2B5EF4-FFF2-40B4-BE49-F238E27FC236}">
                <a16:creationId xmlns:a16="http://schemas.microsoft.com/office/drawing/2014/main" id="{7EAE6E0F-3E3B-47F6-12B8-5669615340E2}"/>
              </a:ext>
            </a:extLst>
          </p:cNvPr>
          <p:cNvPicPr>
            <a:picLocks noChangeAspect="1" noChangeArrowheads="1"/>
          </p:cNvPicPr>
          <p:nvPr/>
        </p:nvPicPr>
        <p:blipFill>
          <a:blip r:embed="rId2" cstate="print"/>
          <a:srcRect l="65674"/>
          <a:stretch>
            <a:fillRect/>
          </a:stretch>
        </p:blipFill>
        <p:spPr bwMode="auto">
          <a:xfrm>
            <a:off x="3347864" y="3654311"/>
            <a:ext cx="1656060" cy="741362"/>
          </a:xfrm>
          <a:prstGeom prst="rect">
            <a:avLst/>
          </a:prstGeom>
          <a:noFill/>
          <a:ln w="9525">
            <a:noFill/>
            <a:miter lim="800000"/>
            <a:headEnd/>
            <a:tailEnd/>
          </a:ln>
        </p:spPr>
      </p:pic>
      <p:pic>
        <p:nvPicPr>
          <p:cNvPr id="11" name="Picture 4">
            <a:extLst>
              <a:ext uri="{FF2B5EF4-FFF2-40B4-BE49-F238E27FC236}">
                <a16:creationId xmlns:a16="http://schemas.microsoft.com/office/drawing/2014/main" id="{5FC7D502-6894-CA3B-6301-B8E6B85C8131}"/>
              </a:ext>
            </a:extLst>
          </p:cNvPr>
          <p:cNvPicPr>
            <a:picLocks noChangeAspect="1" noChangeArrowheads="1"/>
          </p:cNvPicPr>
          <p:nvPr/>
        </p:nvPicPr>
        <p:blipFill>
          <a:blip r:embed="rId3" cstate="print"/>
          <a:srcRect/>
          <a:stretch>
            <a:fillRect/>
          </a:stretch>
        </p:blipFill>
        <p:spPr bwMode="auto">
          <a:xfrm>
            <a:off x="6948264" y="3675593"/>
            <a:ext cx="1944688" cy="728662"/>
          </a:xfrm>
          <a:prstGeom prst="rect">
            <a:avLst/>
          </a:prstGeom>
          <a:noFill/>
          <a:ln w="9525">
            <a:noFill/>
            <a:miter lim="800000"/>
            <a:headEnd/>
            <a:tailEnd/>
          </a:ln>
        </p:spPr>
      </p:pic>
      <p:pic>
        <p:nvPicPr>
          <p:cNvPr id="28" name="Picture 5">
            <a:extLst>
              <a:ext uri="{FF2B5EF4-FFF2-40B4-BE49-F238E27FC236}">
                <a16:creationId xmlns:a16="http://schemas.microsoft.com/office/drawing/2014/main" id="{D43D1CBA-ACF1-9E71-7519-3F71921CD54C}"/>
              </a:ext>
            </a:extLst>
          </p:cNvPr>
          <p:cNvPicPr>
            <a:picLocks noChangeAspect="1" noChangeArrowheads="1"/>
          </p:cNvPicPr>
          <p:nvPr/>
        </p:nvPicPr>
        <p:blipFill>
          <a:blip r:embed="rId4" cstate="print"/>
          <a:srcRect/>
          <a:stretch>
            <a:fillRect/>
          </a:stretch>
        </p:blipFill>
        <p:spPr bwMode="auto">
          <a:xfrm>
            <a:off x="5148064" y="3675593"/>
            <a:ext cx="1655762" cy="712787"/>
          </a:xfrm>
          <a:prstGeom prst="rect">
            <a:avLst/>
          </a:prstGeom>
          <a:noFill/>
          <a:ln w="9525">
            <a:noFill/>
            <a:miter lim="800000"/>
            <a:headEnd/>
            <a:tailEnd/>
          </a:ln>
        </p:spPr>
      </p:pic>
      <p:sp>
        <p:nvSpPr>
          <p:cNvPr id="29" name="Rectangle 2">
            <a:extLst>
              <a:ext uri="{FF2B5EF4-FFF2-40B4-BE49-F238E27FC236}">
                <a16:creationId xmlns:a16="http://schemas.microsoft.com/office/drawing/2014/main" id="{50968465-8776-E44D-53B9-B255285BDA7B}"/>
              </a:ext>
            </a:extLst>
          </p:cNvPr>
          <p:cNvSpPr>
            <a:spLocks noChangeArrowheads="1"/>
          </p:cNvSpPr>
          <p:nvPr/>
        </p:nvSpPr>
        <p:spPr bwMode="auto">
          <a:xfrm>
            <a:off x="-92167" y="3747601"/>
            <a:ext cx="356648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sng" strike="noStrike" cap="none" normalizeH="0" baseline="0" dirty="0">
                <a:ln>
                  <a:noFill/>
                </a:ln>
                <a:solidFill>
                  <a:schemeClr val="tx1"/>
                </a:solidFill>
                <a:effectLst/>
                <a:ea typeface="Calibri" pitchFamily="34" charset="0"/>
                <a:cs typeface="Arial" pitchFamily="34" charset="0"/>
              </a:rPr>
              <a:t>A chaque instant</a:t>
            </a:r>
            <a:r>
              <a:rPr kumimoji="0" lang="fr-FR" sz="2400" b="0" i="0" u="none" strike="noStrike" cap="none" normalizeH="0" baseline="0" dirty="0">
                <a:ln>
                  <a:noFill/>
                </a:ln>
                <a:solidFill>
                  <a:schemeClr val="tx1"/>
                </a:solidFill>
                <a:effectLst/>
                <a:ea typeface="Calibri" pitchFamily="34" charset="0"/>
                <a:cs typeface="Arial" pitchFamily="34" charset="0"/>
              </a:rPr>
              <a:t>, on a :</a:t>
            </a:r>
            <a:endParaRPr kumimoji="0" lang="fr-FR" sz="4800" b="0" i="0" u="none" strike="noStrike" cap="none" normalizeH="0" baseline="0" dirty="0">
              <a:ln>
                <a:noFill/>
              </a:ln>
              <a:solidFill>
                <a:schemeClr val="tx1"/>
              </a:solidFill>
              <a:effectLst/>
              <a:cs typeface="Arial" pitchFamily="34" charset="0"/>
            </a:endParaRPr>
          </a:p>
        </p:txBody>
      </p:sp>
      <p:pic>
        <p:nvPicPr>
          <p:cNvPr id="30" name="Image 29">
            <a:extLst>
              <a:ext uri="{FF2B5EF4-FFF2-40B4-BE49-F238E27FC236}">
                <a16:creationId xmlns:a16="http://schemas.microsoft.com/office/drawing/2014/main" id="{3A676CA5-5F95-CD62-2163-03738221B89B}"/>
              </a:ext>
            </a:extLst>
          </p:cNvPr>
          <p:cNvPicPr>
            <a:picLocks noChangeAspect="1"/>
          </p:cNvPicPr>
          <p:nvPr/>
        </p:nvPicPr>
        <p:blipFill>
          <a:blip r:embed="rId5"/>
          <a:stretch>
            <a:fillRect/>
          </a:stretch>
        </p:blipFill>
        <p:spPr>
          <a:xfrm>
            <a:off x="5909820" y="2022348"/>
            <a:ext cx="3042168" cy="652329"/>
          </a:xfrm>
          <a:prstGeom prst="rect">
            <a:avLst/>
          </a:prstGeom>
        </p:spPr>
      </p:pic>
      <p:pic>
        <p:nvPicPr>
          <p:cNvPr id="31" name="Picture 1">
            <a:extLst>
              <a:ext uri="{FF2B5EF4-FFF2-40B4-BE49-F238E27FC236}">
                <a16:creationId xmlns:a16="http://schemas.microsoft.com/office/drawing/2014/main" id="{736BB8D1-187D-744C-F593-1396C903F9B4}"/>
              </a:ext>
            </a:extLst>
          </p:cNvPr>
          <p:cNvPicPr>
            <a:picLocks noChangeAspect="1" noChangeArrowheads="1"/>
          </p:cNvPicPr>
          <p:nvPr/>
        </p:nvPicPr>
        <p:blipFill>
          <a:blip r:embed="rId6" cstate="print"/>
          <a:srcRect/>
          <a:stretch>
            <a:fillRect/>
          </a:stretch>
        </p:blipFill>
        <p:spPr bwMode="auto">
          <a:xfrm>
            <a:off x="2642298" y="4453952"/>
            <a:ext cx="3335685" cy="416238"/>
          </a:xfrm>
          <a:prstGeom prst="rect">
            <a:avLst/>
          </a:prstGeom>
          <a:noFill/>
          <a:ln w="9525">
            <a:noFill/>
            <a:miter lim="800000"/>
            <a:headEnd/>
            <a:tailEnd/>
          </a:ln>
        </p:spPr>
      </p:pic>
      <p:pic>
        <p:nvPicPr>
          <p:cNvPr id="32" name="Picture 2">
            <a:extLst>
              <a:ext uri="{FF2B5EF4-FFF2-40B4-BE49-F238E27FC236}">
                <a16:creationId xmlns:a16="http://schemas.microsoft.com/office/drawing/2014/main" id="{8A4634A4-30DB-34B9-D32B-3B7520BD7D28}"/>
              </a:ext>
            </a:extLst>
          </p:cNvPr>
          <p:cNvPicPr>
            <a:picLocks noChangeAspect="1" noChangeArrowheads="1"/>
          </p:cNvPicPr>
          <p:nvPr/>
        </p:nvPicPr>
        <p:blipFill>
          <a:blip r:embed="rId7" cstate="print"/>
          <a:srcRect/>
          <a:stretch>
            <a:fillRect/>
          </a:stretch>
        </p:blipFill>
        <p:spPr bwMode="auto">
          <a:xfrm>
            <a:off x="2051720" y="4842458"/>
            <a:ext cx="4526588" cy="1040595"/>
          </a:xfrm>
          <a:prstGeom prst="rect">
            <a:avLst/>
          </a:prstGeom>
          <a:noFill/>
          <a:ln w="9525">
            <a:noFill/>
            <a:miter lim="800000"/>
            <a:headEnd/>
            <a:tailEnd/>
          </a:ln>
        </p:spPr>
      </p:pic>
      <p:pic>
        <p:nvPicPr>
          <p:cNvPr id="33" name="Picture 3">
            <a:extLst>
              <a:ext uri="{FF2B5EF4-FFF2-40B4-BE49-F238E27FC236}">
                <a16:creationId xmlns:a16="http://schemas.microsoft.com/office/drawing/2014/main" id="{E3A59EE3-CBF3-19A2-21DA-AF414F4DC605}"/>
              </a:ext>
            </a:extLst>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051720" y="5778562"/>
            <a:ext cx="4289564" cy="1034814"/>
          </a:xfrm>
          <a:prstGeom prst="rect">
            <a:avLst/>
          </a:prstGeom>
          <a:noFill/>
          <a:ln w="9525">
            <a:noFill/>
            <a:miter lim="800000"/>
            <a:headEnd/>
            <a:tailEnd/>
          </a:ln>
        </p:spPr>
      </p:pic>
      <p:sp>
        <p:nvSpPr>
          <p:cNvPr id="34" name="Rectangle 2">
            <a:extLst>
              <a:ext uri="{FF2B5EF4-FFF2-40B4-BE49-F238E27FC236}">
                <a16:creationId xmlns:a16="http://schemas.microsoft.com/office/drawing/2014/main" id="{BBDD32AD-946D-39FD-4408-396E7FABCE42}"/>
              </a:ext>
            </a:extLst>
          </p:cNvPr>
          <p:cNvSpPr>
            <a:spLocks noChangeArrowheads="1"/>
          </p:cNvSpPr>
          <p:nvPr/>
        </p:nvSpPr>
        <p:spPr bwMode="auto">
          <a:xfrm>
            <a:off x="0" y="4410410"/>
            <a:ext cx="260026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ea typeface="Calibri" pitchFamily="34" charset="0"/>
                <a:cs typeface="Arial" pitchFamily="34" charset="0"/>
              </a:rPr>
              <a:t>La loi de vitesse</a:t>
            </a:r>
            <a:endParaRPr kumimoji="0" lang="fr-FR" sz="4800" b="0" i="0" u="none" strike="noStrike" cap="none" normalizeH="0" baseline="0" dirty="0">
              <a:ln>
                <a:noFill/>
              </a:ln>
              <a:solidFill>
                <a:schemeClr val="tx1"/>
              </a:solidFill>
              <a:effectLst/>
              <a:cs typeface="Arial" pitchFamily="34" charset="0"/>
            </a:endParaRPr>
          </a:p>
        </p:txBody>
      </p:sp>
      <p:sp>
        <p:nvSpPr>
          <p:cNvPr id="35" name="Rectangle 2">
            <a:extLst>
              <a:ext uri="{FF2B5EF4-FFF2-40B4-BE49-F238E27FC236}">
                <a16:creationId xmlns:a16="http://schemas.microsoft.com/office/drawing/2014/main" id="{2E247FA2-ADA2-001A-F96B-CC9CAB0CA491}"/>
              </a:ext>
            </a:extLst>
          </p:cNvPr>
          <p:cNvSpPr>
            <a:spLocks noChangeArrowheads="1"/>
          </p:cNvSpPr>
          <p:nvPr/>
        </p:nvSpPr>
        <p:spPr bwMode="auto">
          <a:xfrm>
            <a:off x="5652120" y="4410410"/>
            <a:ext cx="220143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ea typeface="Calibri" pitchFamily="34" charset="0"/>
                <a:cs typeface="Arial" pitchFamily="34" charset="0"/>
              </a:rPr>
              <a:t>s’écrit alors :</a:t>
            </a:r>
            <a:endParaRPr kumimoji="0" lang="fr-FR" sz="48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2965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1196752"/>
            <a:ext cx="9144000" cy="1015663"/>
          </a:xfrm>
          <a:prstGeom prst="rect">
            <a:avLst/>
          </a:prstGeom>
          <a:noFill/>
          <a:ln w="9525">
            <a:noFill/>
            <a:miter lim="800000"/>
            <a:headEnd/>
            <a:tailEnd/>
          </a:ln>
        </p:spPr>
        <p:txBody>
          <a:bodyPr anchor="ctr">
            <a:spAutoFit/>
          </a:bodyPr>
          <a:lstStyle/>
          <a:p>
            <a:pPr algn="just"/>
            <a:r>
              <a:rPr lang="fr-FR" sz="2000" b="1" dirty="0">
                <a:latin typeface="Times New Roman" pitchFamily="18" charset="0"/>
                <a:ea typeface="Calibri" pitchFamily="34" charset="0"/>
                <a:cs typeface="Times New Roman" pitchFamily="18" charset="0"/>
                <a:sym typeface="Wingdings" pitchFamily="2" charset="2"/>
              </a:rPr>
              <a:t></a:t>
            </a:r>
            <a:r>
              <a:rPr lang="fr-FR" sz="2000" b="1" dirty="0">
                <a:latin typeface="Times New Roman" pitchFamily="18" charset="0"/>
                <a:ea typeface="Calibri" pitchFamily="34" charset="0"/>
                <a:cs typeface="Times New Roman" pitchFamily="18" charset="0"/>
              </a:rPr>
              <a:t> </a:t>
            </a:r>
            <a:r>
              <a:rPr lang="fr-FR" sz="2000" b="1" u="sng" dirty="0">
                <a:latin typeface="Times New Roman" pitchFamily="18" charset="0"/>
                <a:ea typeface="Calibri" pitchFamily="34" charset="0"/>
                <a:cs typeface="Times New Roman" pitchFamily="18" charset="0"/>
                <a:sym typeface="Wingdings" pitchFamily="2" charset="2"/>
              </a:rPr>
              <a:t>Application 1</a:t>
            </a:r>
            <a:r>
              <a:rPr lang="fr-FR" sz="2000" i="1" dirty="0">
                <a:latin typeface="Times New Roman" pitchFamily="18" charset="0"/>
                <a:ea typeface="Calibri" pitchFamily="34" charset="0"/>
                <a:cs typeface="Times New Roman" pitchFamily="18" charset="0"/>
                <a:sym typeface="Wingdings" pitchFamily="2" charset="2"/>
              </a:rPr>
              <a:t> : A l’instant de date t = 2 min, calculer la vitesse volumique de dispa-rition des ions hypochlorite </a:t>
            </a:r>
            <a:r>
              <a:rPr lang="fr-FR" sz="2000" dirty="0">
                <a:latin typeface="Times New Roman" pitchFamily="18" charset="0"/>
                <a:ea typeface="Calibri" pitchFamily="34" charset="0"/>
                <a:cs typeface="Times New Roman" pitchFamily="18" charset="0"/>
                <a:sym typeface="Wingdings" pitchFamily="2" charset="2"/>
              </a:rPr>
              <a:t>ClO</a:t>
            </a:r>
            <a:r>
              <a:rPr lang="fr-FR" sz="2000" baseline="30000" dirty="0">
                <a:latin typeface="Times New Roman" pitchFamily="18" charset="0"/>
                <a:ea typeface="Calibri" pitchFamily="34" charset="0"/>
                <a:cs typeface="Times New Roman" pitchFamily="18" charset="0"/>
                <a:sym typeface="Wingdings" pitchFamily="2" charset="2"/>
              </a:rPr>
              <a:t> –</a:t>
            </a:r>
            <a:r>
              <a:rPr lang="fr-FR" sz="2000" dirty="0">
                <a:latin typeface="Times New Roman" pitchFamily="18" charset="0"/>
                <a:ea typeface="Calibri" pitchFamily="34" charset="0"/>
                <a:cs typeface="Times New Roman" pitchFamily="18" charset="0"/>
                <a:sym typeface="Wingdings" pitchFamily="2" charset="2"/>
              </a:rPr>
              <a:t> </a:t>
            </a:r>
            <a:r>
              <a:rPr lang="fr-FR" sz="2000" i="1" dirty="0">
                <a:latin typeface="Times New Roman" pitchFamily="18" charset="0"/>
                <a:ea typeface="Calibri" pitchFamily="34" charset="0"/>
                <a:cs typeface="Times New Roman" pitchFamily="18" charset="0"/>
                <a:sym typeface="Wingdings" pitchFamily="2" charset="2"/>
              </a:rPr>
              <a:t>et la vitesse volumique de formation des ions chlorate </a:t>
            </a:r>
            <a:r>
              <a:rPr lang="fr-FR" sz="2000" dirty="0">
                <a:latin typeface="Times New Roman" pitchFamily="18" charset="0"/>
                <a:ea typeface="Calibri" pitchFamily="34" charset="0"/>
                <a:cs typeface="Times New Roman" pitchFamily="18" charset="0"/>
                <a:sym typeface="Wingdings" pitchFamily="2" charset="2"/>
              </a:rPr>
              <a:t>ClO</a:t>
            </a:r>
            <a:r>
              <a:rPr lang="fr-FR" sz="2000" baseline="-30000" dirty="0">
                <a:latin typeface="Times New Roman" pitchFamily="18" charset="0"/>
                <a:ea typeface="Calibri" pitchFamily="34" charset="0"/>
                <a:cs typeface="Times New Roman" pitchFamily="18" charset="0"/>
                <a:sym typeface="Wingdings" pitchFamily="2" charset="2"/>
              </a:rPr>
              <a:t>3</a:t>
            </a:r>
            <a:r>
              <a:rPr lang="fr-FR" sz="2000" baseline="30000" dirty="0">
                <a:latin typeface="Times New Roman" pitchFamily="18" charset="0"/>
                <a:ea typeface="Calibri" pitchFamily="34" charset="0"/>
                <a:cs typeface="Times New Roman" pitchFamily="18" charset="0"/>
                <a:sym typeface="Wingdings" pitchFamily="2" charset="2"/>
              </a:rPr>
              <a:t> –</a:t>
            </a:r>
            <a:r>
              <a:rPr lang="fr-FR" sz="2000" i="1" dirty="0">
                <a:latin typeface="Times New Roman" pitchFamily="18" charset="0"/>
                <a:ea typeface="Calibri" pitchFamily="34" charset="0"/>
                <a:cs typeface="Times New Roman" pitchFamily="18" charset="0"/>
                <a:sym typeface="Wingdings" pitchFamily="2" charset="2"/>
              </a:rPr>
              <a:t> et chlorure </a:t>
            </a:r>
            <a:r>
              <a:rPr lang="fr-FR" sz="2000" dirty="0">
                <a:latin typeface="Times New Roman" pitchFamily="18" charset="0"/>
                <a:ea typeface="Calibri" pitchFamily="34" charset="0"/>
                <a:cs typeface="Times New Roman" pitchFamily="18" charset="0"/>
                <a:sym typeface="Wingdings" pitchFamily="2" charset="2"/>
              </a:rPr>
              <a:t>Cl</a:t>
            </a:r>
            <a:r>
              <a:rPr lang="fr-FR" sz="2000" baseline="30000" dirty="0">
                <a:latin typeface="Times New Roman" pitchFamily="18" charset="0"/>
                <a:ea typeface="Calibri" pitchFamily="34" charset="0"/>
                <a:cs typeface="Times New Roman" pitchFamily="18" charset="0"/>
                <a:sym typeface="Wingdings" pitchFamily="2" charset="2"/>
              </a:rPr>
              <a:t> –</a:t>
            </a:r>
            <a:r>
              <a:rPr lang="fr-FR" sz="2000" i="1" dirty="0">
                <a:latin typeface="Times New Roman" pitchFamily="18" charset="0"/>
                <a:ea typeface="Calibri" pitchFamily="34" charset="0"/>
                <a:cs typeface="Times New Roman" pitchFamily="18" charset="0"/>
                <a:sym typeface="Wingdings" pitchFamily="2" charset="2"/>
              </a:rPr>
              <a:t> pour la transformation : </a:t>
            </a:r>
            <a:r>
              <a:rPr lang="fr-FR" sz="2000" b="1" dirty="0">
                <a:latin typeface="Times New Roman" pitchFamily="18" charset="0"/>
                <a:ea typeface="Calibri" pitchFamily="34" charset="0"/>
                <a:cs typeface="Times New Roman" pitchFamily="18" charset="0"/>
                <a:sym typeface="Wingdings" pitchFamily="2" charset="2"/>
              </a:rPr>
              <a:t>3 ClO</a:t>
            </a:r>
            <a:r>
              <a:rPr lang="fr-FR" sz="2000" b="1" baseline="30000" dirty="0">
                <a:latin typeface="Times New Roman" pitchFamily="18" charset="0"/>
                <a:ea typeface="Calibri" pitchFamily="34" charset="0"/>
                <a:cs typeface="Times New Roman" pitchFamily="18" charset="0"/>
                <a:sym typeface="Wingdings" pitchFamily="2" charset="2"/>
              </a:rPr>
              <a:t> –</a:t>
            </a:r>
            <a:r>
              <a:rPr lang="fr-FR" sz="2000" b="1" baseline="-30000" dirty="0">
                <a:latin typeface="Times New Roman" pitchFamily="18" charset="0"/>
                <a:ea typeface="Calibri" pitchFamily="34" charset="0"/>
                <a:cs typeface="Times New Roman" pitchFamily="18" charset="0"/>
                <a:sym typeface="Wingdings" pitchFamily="2" charset="2"/>
              </a:rPr>
              <a:t> (aq) </a:t>
            </a:r>
            <a:r>
              <a:rPr lang="fr-FR" sz="2000" b="1" dirty="0">
                <a:latin typeface="Times New Roman" pitchFamily="18" charset="0"/>
                <a:ea typeface="Calibri" pitchFamily="34" charset="0"/>
                <a:cs typeface="Times New Roman" pitchFamily="18" charset="0"/>
                <a:sym typeface="Wingdings" pitchFamily="2" charset="2"/>
              </a:rPr>
              <a:t></a:t>
            </a:r>
            <a:r>
              <a:rPr lang="fr-FR" sz="2000" b="1" dirty="0">
                <a:latin typeface="Times New Roman" pitchFamily="18" charset="0"/>
                <a:ea typeface="Calibri" pitchFamily="34" charset="0"/>
                <a:cs typeface="Times New Roman" pitchFamily="18" charset="0"/>
              </a:rPr>
              <a:t> ClO</a:t>
            </a:r>
            <a:r>
              <a:rPr lang="fr-FR" sz="2000" b="1" baseline="-30000" dirty="0">
                <a:latin typeface="Times New Roman" pitchFamily="18" charset="0"/>
                <a:ea typeface="Calibri" pitchFamily="34" charset="0"/>
                <a:cs typeface="Times New Roman" pitchFamily="18" charset="0"/>
                <a:sym typeface="Wingdings" pitchFamily="2" charset="2"/>
              </a:rPr>
              <a:t>3</a:t>
            </a:r>
            <a:r>
              <a:rPr lang="fr-FR" sz="2000" b="1" baseline="30000" dirty="0">
                <a:latin typeface="Times New Roman" pitchFamily="18" charset="0"/>
                <a:ea typeface="Calibri" pitchFamily="34" charset="0"/>
                <a:cs typeface="Times New Roman" pitchFamily="18" charset="0"/>
                <a:sym typeface="Wingdings" pitchFamily="2" charset="2"/>
              </a:rPr>
              <a:t> –</a:t>
            </a:r>
            <a:r>
              <a:rPr lang="fr-FR" sz="2000" b="1" baseline="-30000" dirty="0">
                <a:latin typeface="Times New Roman" pitchFamily="18" charset="0"/>
                <a:ea typeface="Calibri" pitchFamily="34" charset="0"/>
                <a:cs typeface="Times New Roman" pitchFamily="18" charset="0"/>
                <a:sym typeface="Wingdings" pitchFamily="2" charset="2"/>
              </a:rPr>
              <a:t>(aq)</a:t>
            </a:r>
            <a:r>
              <a:rPr lang="fr-FR" sz="2000" b="1" dirty="0">
                <a:latin typeface="Times New Roman" pitchFamily="18" charset="0"/>
                <a:ea typeface="Calibri" pitchFamily="34" charset="0"/>
                <a:cs typeface="Times New Roman" pitchFamily="18" charset="0"/>
                <a:sym typeface="Wingdings" pitchFamily="2" charset="2"/>
              </a:rPr>
              <a:t> + 2 Cl</a:t>
            </a:r>
            <a:r>
              <a:rPr lang="fr-FR" sz="2000" b="1" baseline="30000" dirty="0">
                <a:latin typeface="Times New Roman" pitchFamily="18" charset="0"/>
                <a:ea typeface="Calibri" pitchFamily="34" charset="0"/>
                <a:cs typeface="Times New Roman" pitchFamily="18" charset="0"/>
                <a:sym typeface="Wingdings" pitchFamily="2" charset="2"/>
              </a:rPr>
              <a:t> –</a:t>
            </a:r>
            <a:r>
              <a:rPr lang="fr-FR" sz="2000" b="1" baseline="-30000" dirty="0">
                <a:latin typeface="Times New Roman" pitchFamily="18" charset="0"/>
                <a:ea typeface="Calibri" pitchFamily="34" charset="0"/>
                <a:cs typeface="Times New Roman" pitchFamily="18" charset="0"/>
                <a:sym typeface="Wingdings" pitchFamily="2" charset="2"/>
              </a:rPr>
              <a:t>(aq)</a:t>
            </a:r>
            <a:endParaRPr lang="fr-FR" sz="2000" b="1" dirty="0">
              <a:latin typeface="Times New Roman" pitchFamily="18" charset="0"/>
              <a:ea typeface="Calibri" pitchFamily="34" charset="0"/>
              <a:cs typeface="Times New Roman" pitchFamily="18" charset="0"/>
              <a:sym typeface="Wingdings" pitchFamily="2" charset="2"/>
            </a:endParaRPr>
          </a:p>
        </p:txBody>
      </p:sp>
      <p:pic>
        <p:nvPicPr>
          <p:cNvPr id="8195" name="Picture 2"/>
          <p:cNvPicPr>
            <a:picLocks noChangeAspect="1" noChangeArrowheads="1"/>
          </p:cNvPicPr>
          <p:nvPr/>
        </p:nvPicPr>
        <p:blipFill>
          <a:blip r:embed="rId2" cstate="print"/>
          <a:srcRect/>
          <a:stretch>
            <a:fillRect/>
          </a:stretch>
        </p:blipFill>
        <p:spPr bwMode="auto">
          <a:xfrm>
            <a:off x="0" y="2276872"/>
            <a:ext cx="9144000" cy="4212828"/>
          </a:xfrm>
          <a:prstGeom prst="rect">
            <a:avLst/>
          </a:prstGeom>
          <a:noFill/>
          <a:ln w="9525">
            <a:noFill/>
            <a:miter lim="800000"/>
            <a:headEnd/>
            <a:tailEnd/>
          </a:ln>
        </p:spPr>
      </p:pic>
      <p:cxnSp>
        <p:nvCxnSpPr>
          <p:cNvPr id="11" name="Connecteur droit 10"/>
          <p:cNvCxnSpPr/>
          <p:nvPr/>
        </p:nvCxnSpPr>
        <p:spPr>
          <a:xfrm>
            <a:off x="179512" y="4557978"/>
            <a:ext cx="1152128" cy="1872208"/>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nvGrpSpPr>
          <p:cNvPr id="2" name="Groupe 8"/>
          <p:cNvGrpSpPr>
            <a:grpSpLocks/>
          </p:cNvGrpSpPr>
          <p:nvPr/>
        </p:nvGrpSpPr>
        <p:grpSpPr bwMode="auto">
          <a:xfrm>
            <a:off x="655638" y="5390817"/>
            <a:ext cx="287337" cy="278408"/>
            <a:chOff x="611560" y="4509120"/>
            <a:chExt cx="288032" cy="288032"/>
          </a:xfrm>
        </p:grpSpPr>
        <p:cxnSp>
          <p:nvCxnSpPr>
            <p:cNvPr id="5" name="Connecteur droit 4"/>
            <p:cNvCxnSpPr/>
            <p:nvPr/>
          </p:nvCxnSpPr>
          <p:spPr>
            <a:xfrm>
              <a:off x="756371"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H="1">
              <a:off x="611560" y="4653136"/>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e 15"/>
          <p:cNvGrpSpPr>
            <a:grpSpLocks/>
          </p:cNvGrpSpPr>
          <p:nvPr/>
        </p:nvGrpSpPr>
        <p:grpSpPr bwMode="auto">
          <a:xfrm>
            <a:off x="138575" y="4578942"/>
            <a:ext cx="287338" cy="278408"/>
            <a:chOff x="611560" y="4509120"/>
            <a:chExt cx="288032" cy="288032"/>
          </a:xfrm>
        </p:grpSpPr>
        <p:cxnSp>
          <p:nvCxnSpPr>
            <p:cNvPr id="17" name="Connecteur droit 16"/>
            <p:cNvCxnSpPr/>
            <p:nvPr/>
          </p:nvCxnSpPr>
          <p:spPr>
            <a:xfrm>
              <a:off x="756372"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611560" y="4653136"/>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e 18"/>
          <p:cNvGrpSpPr>
            <a:grpSpLocks/>
          </p:cNvGrpSpPr>
          <p:nvPr/>
        </p:nvGrpSpPr>
        <p:grpSpPr bwMode="auto">
          <a:xfrm>
            <a:off x="1011700" y="5997848"/>
            <a:ext cx="288925" cy="276877"/>
            <a:chOff x="611560" y="4509120"/>
            <a:chExt cx="288032" cy="288032"/>
          </a:xfrm>
        </p:grpSpPr>
        <p:cxnSp>
          <p:nvCxnSpPr>
            <p:cNvPr id="20" name="Connecteur droit 19"/>
            <p:cNvCxnSpPr/>
            <p:nvPr/>
          </p:nvCxnSpPr>
          <p:spPr>
            <a:xfrm>
              <a:off x="755576"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611560" y="4653931"/>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200" name="ZoneTexte 21"/>
          <p:cNvSpPr txBox="1">
            <a:spLocks noChangeArrowheads="1"/>
          </p:cNvSpPr>
          <p:nvPr/>
        </p:nvSpPr>
        <p:spPr bwMode="auto">
          <a:xfrm>
            <a:off x="250825" y="6408738"/>
            <a:ext cx="1003801"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dirty="0"/>
              <a:t>A (0 ; 2)</a:t>
            </a:r>
          </a:p>
        </p:txBody>
      </p:sp>
      <p:sp>
        <p:nvSpPr>
          <p:cNvPr id="8201" name="ZoneTexte 22"/>
          <p:cNvSpPr txBox="1">
            <a:spLocks noChangeArrowheads="1"/>
          </p:cNvSpPr>
          <p:nvPr/>
        </p:nvSpPr>
        <p:spPr bwMode="auto">
          <a:xfrm>
            <a:off x="1403350" y="6408738"/>
            <a:ext cx="1188146"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dirty="0"/>
              <a:t>B (3,3 ; 0)</a:t>
            </a:r>
          </a:p>
        </p:txBody>
      </p:sp>
      <p:sp>
        <p:nvSpPr>
          <p:cNvPr id="8202" name="ZoneTexte 23"/>
          <p:cNvSpPr txBox="1">
            <a:spLocks noChangeArrowheads="1"/>
          </p:cNvSpPr>
          <p:nvPr/>
        </p:nvSpPr>
        <p:spPr bwMode="auto">
          <a:xfrm>
            <a:off x="-36513" y="4637852"/>
            <a:ext cx="350838" cy="400110"/>
          </a:xfrm>
          <a:prstGeom prst="rect">
            <a:avLst/>
          </a:prstGeom>
          <a:noFill/>
          <a:ln w="9525">
            <a:noFill/>
            <a:miter lim="800000"/>
            <a:headEnd/>
            <a:tailEnd/>
          </a:ln>
        </p:spPr>
        <p:txBody>
          <a:bodyPr wrap="square">
            <a:spAutoFit/>
          </a:bodyPr>
          <a:lstStyle/>
          <a:p>
            <a:r>
              <a:rPr lang="fr-FR" sz="2000" b="1" dirty="0"/>
              <a:t>A</a:t>
            </a:r>
          </a:p>
        </p:txBody>
      </p:sp>
      <p:sp>
        <p:nvSpPr>
          <p:cNvPr id="8203" name="ZoneTexte 24"/>
          <p:cNvSpPr txBox="1">
            <a:spLocks noChangeArrowheads="1"/>
          </p:cNvSpPr>
          <p:nvPr/>
        </p:nvSpPr>
        <p:spPr bwMode="auto">
          <a:xfrm>
            <a:off x="827584" y="6072704"/>
            <a:ext cx="328936" cy="400110"/>
          </a:xfrm>
          <a:prstGeom prst="rect">
            <a:avLst/>
          </a:prstGeom>
          <a:noFill/>
          <a:ln w="9525">
            <a:noFill/>
            <a:miter lim="800000"/>
            <a:headEnd/>
            <a:tailEnd/>
          </a:ln>
        </p:spPr>
        <p:txBody>
          <a:bodyPr wrap="none">
            <a:spAutoFit/>
          </a:bodyPr>
          <a:lstStyle/>
          <a:p>
            <a:r>
              <a:rPr lang="fr-FR" sz="2000" b="1" dirty="0"/>
              <a:t>B</a:t>
            </a:r>
          </a:p>
        </p:txBody>
      </p:sp>
      <p:cxnSp>
        <p:nvCxnSpPr>
          <p:cNvPr id="29" name="Connecteur droit 28"/>
          <p:cNvCxnSpPr/>
          <p:nvPr/>
        </p:nvCxnSpPr>
        <p:spPr>
          <a:xfrm flipV="1">
            <a:off x="3059113" y="4055664"/>
            <a:ext cx="2808287" cy="1584326"/>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nvGrpSpPr>
          <p:cNvPr id="7" name="Groupe 25"/>
          <p:cNvGrpSpPr>
            <a:grpSpLocks/>
          </p:cNvGrpSpPr>
          <p:nvPr/>
        </p:nvGrpSpPr>
        <p:grpSpPr bwMode="auto">
          <a:xfrm>
            <a:off x="3727450" y="5034035"/>
            <a:ext cx="287338" cy="276878"/>
            <a:chOff x="611560" y="4509120"/>
            <a:chExt cx="288032" cy="288032"/>
          </a:xfrm>
        </p:grpSpPr>
        <p:cxnSp>
          <p:nvCxnSpPr>
            <p:cNvPr id="27" name="Connecteur droit 26"/>
            <p:cNvCxnSpPr/>
            <p:nvPr/>
          </p:nvCxnSpPr>
          <p:spPr>
            <a:xfrm>
              <a:off x="756372"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611560" y="4653932"/>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e 34"/>
          <p:cNvGrpSpPr>
            <a:grpSpLocks/>
          </p:cNvGrpSpPr>
          <p:nvPr/>
        </p:nvGrpSpPr>
        <p:grpSpPr bwMode="auto">
          <a:xfrm>
            <a:off x="4519613" y="4567367"/>
            <a:ext cx="287337" cy="278408"/>
            <a:chOff x="611560" y="4509120"/>
            <a:chExt cx="288032" cy="288032"/>
          </a:xfrm>
        </p:grpSpPr>
        <p:cxnSp>
          <p:nvCxnSpPr>
            <p:cNvPr id="36" name="Connecteur droit 35"/>
            <p:cNvCxnSpPr/>
            <p:nvPr/>
          </p:nvCxnSpPr>
          <p:spPr>
            <a:xfrm>
              <a:off x="756371"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a:off x="611560" y="4653136"/>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e 37"/>
          <p:cNvGrpSpPr>
            <a:grpSpLocks/>
          </p:cNvGrpSpPr>
          <p:nvPr/>
        </p:nvGrpSpPr>
        <p:grpSpPr bwMode="auto">
          <a:xfrm>
            <a:off x="3209925" y="5311905"/>
            <a:ext cx="287338" cy="278408"/>
            <a:chOff x="611560" y="4509120"/>
            <a:chExt cx="288032" cy="288032"/>
          </a:xfrm>
        </p:grpSpPr>
        <p:cxnSp>
          <p:nvCxnSpPr>
            <p:cNvPr id="39" name="Connecteur droit 38"/>
            <p:cNvCxnSpPr/>
            <p:nvPr/>
          </p:nvCxnSpPr>
          <p:spPr>
            <a:xfrm>
              <a:off x="756372"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a:off x="611560" y="4653136"/>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208" name="ZoneTexte 40"/>
          <p:cNvSpPr txBox="1">
            <a:spLocks noChangeArrowheads="1"/>
          </p:cNvSpPr>
          <p:nvPr/>
        </p:nvSpPr>
        <p:spPr bwMode="auto">
          <a:xfrm>
            <a:off x="3059113" y="5069652"/>
            <a:ext cx="352425" cy="400110"/>
          </a:xfrm>
          <a:prstGeom prst="rect">
            <a:avLst/>
          </a:prstGeom>
          <a:noFill/>
          <a:ln w="9525">
            <a:noFill/>
            <a:miter lim="800000"/>
            <a:headEnd/>
            <a:tailEnd/>
          </a:ln>
        </p:spPr>
        <p:txBody>
          <a:bodyPr wrap="square">
            <a:spAutoFit/>
          </a:bodyPr>
          <a:lstStyle/>
          <a:p>
            <a:r>
              <a:rPr lang="fr-FR" sz="2000" b="1" dirty="0"/>
              <a:t>A</a:t>
            </a:r>
          </a:p>
        </p:txBody>
      </p:sp>
      <p:sp>
        <p:nvSpPr>
          <p:cNvPr id="8209" name="ZoneTexte 41"/>
          <p:cNvSpPr txBox="1">
            <a:spLocks noChangeArrowheads="1"/>
          </p:cNvSpPr>
          <p:nvPr/>
        </p:nvSpPr>
        <p:spPr bwMode="auto">
          <a:xfrm>
            <a:off x="4356100" y="4350456"/>
            <a:ext cx="350838" cy="400110"/>
          </a:xfrm>
          <a:prstGeom prst="rect">
            <a:avLst/>
          </a:prstGeom>
          <a:noFill/>
          <a:ln w="9525">
            <a:noFill/>
            <a:miter lim="800000"/>
            <a:headEnd/>
            <a:tailEnd/>
          </a:ln>
        </p:spPr>
        <p:txBody>
          <a:bodyPr wrap="square">
            <a:spAutoFit/>
          </a:bodyPr>
          <a:lstStyle/>
          <a:p>
            <a:r>
              <a:rPr lang="fr-FR" sz="2000" b="1" dirty="0"/>
              <a:t>B</a:t>
            </a:r>
          </a:p>
        </p:txBody>
      </p:sp>
      <p:sp>
        <p:nvSpPr>
          <p:cNvPr id="8210" name="ZoneTexte 42"/>
          <p:cNvSpPr txBox="1">
            <a:spLocks noChangeArrowheads="1"/>
          </p:cNvSpPr>
          <p:nvPr/>
        </p:nvSpPr>
        <p:spPr bwMode="auto">
          <a:xfrm>
            <a:off x="3563938" y="6408738"/>
            <a:ext cx="1003801"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a:t>A (0 ; 1)</a:t>
            </a:r>
          </a:p>
        </p:txBody>
      </p:sp>
      <p:sp>
        <p:nvSpPr>
          <p:cNvPr id="8211" name="ZoneTexte 43"/>
          <p:cNvSpPr txBox="1">
            <a:spLocks noChangeArrowheads="1"/>
          </p:cNvSpPr>
          <p:nvPr/>
        </p:nvSpPr>
        <p:spPr bwMode="auto">
          <a:xfrm>
            <a:off x="4643438" y="6408738"/>
            <a:ext cx="992579"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a:t>B (5 ; 2)</a:t>
            </a:r>
          </a:p>
        </p:txBody>
      </p:sp>
      <p:cxnSp>
        <p:nvCxnSpPr>
          <p:cNvPr id="45" name="Connecteur droit 44"/>
          <p:cNvCxnSpPr/>
          <p:nvPr/>
        </p:nvCxnSpPr>
        <p:spPr>
          <a:xfrm flipV="1">
            <a:off x="6156325" y="2471339"/>
            <a:ext cx="2303463" cy="2592388"/>
          </a:xfrm>
          <a:prstGeom prst="line">
            <a:avLst/>
          </a:prstGeom>
          <a:ln w="38100">
            <a:solidFill>
              <a:srgbClr val="006C31"/>
            </a:solidFill>
          </a:ln>
        </p:spPr>
        <p:style>
          <a:lnRef idx="1">
            <a:schemeClr val="accent1"/>
          </a:lnRef>
          <a:fillRef idx="0">
            <a:schemeClr val="accent1"/>
          </a:fillRef>
          <a:effectRef idx="0">
            <a:schemeClr val="accent1"/>
          </a:effectRef>
          <a:fontRef idx="minor">
            <a:schemeClr val="tx1"/>
          </a:fontRef>
        </p:style>
      </p:cxnSp>
      <p:grpSp>
        <p:nvGrpSpPr>
          <p:cNvPr id="10" name="Groupe 45"/>
          <p:cNvGrpSpPr>
            <a:grpSpLocks/>
          </p:cNvGrpSpPr>
          <p:nvPr/>
        </p:nvGrpSpPr>
        <p:grpSpPr bwMode="auto">
          <a:xfrm>
            <a:off x="6804025" y="4093373"/>
            <a:ext cx="288925" cy="276877"/>
            <a:chOff x="611560" y="4509120"/>
            <a:chExt cx="288032" cy="288032"/>
          </a:xfrm>
        </p:grpSpPr>
        <p:cxnSp>
          <p:nvCxnSpPr>
            <p:cNvPr id="47" name="Connecteur droit 46"/>
            <p:cNvCxnSpPr/>
            <p:nvPr/>
          </p:nvCxnSpPr>
          <p:spPr>
            <a:xfrm>
              <a:off x="755576"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611560" y="4653931"/>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e 48"/>
          <p:cNvGrpSpPr>
            <a:grpSpLocks/>
          </p:cNvGrpSpPr>
          <p:nvPr/>
        </p:nvGrpSpPr>
        <p:grpSpPr bwMode="auto">
          <a:xfrm>
            <a:off x="7596188" y="3175798"/>
            <a:ext cx="288925" cy="276877"/>
            <a:chOff x="611560" y="4509120"/>
            <a:chExt cx="288032" cy="288032"/>
          </a:xfrm>
        </p:grpSpPr>
        <p:cxnSp>
          <p:nvCxnSpPr>
            <p:cNvPr id="50" name="Connecteur droit 49"/>
            <p:cNvCxnSpPr/>
            <p:nvPr/>
          </p:nvCxnSpPr>
          <p:spPr>
            <a:xfrm>
              <a:off x="755576"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611560" y="4653931"/>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e 51"/>
          <p:cNvGrpSpPr>
            <a:grpSpLocks/>
          </p:cNvGrpSpPr>
          <p:nvPr/>
        </p:nvGrpSpPr>
        <p:grpSpPr bwMode="auto">
          <a:xfrm>
            <a:off x="6272213" y="4609367"/>
            <a:ext cx="287337" cy="278408"/>
            <a:chOff x="611560" y="4509120"/>
            <a:chExt cx="288032" cy="288032"/>
          </a:xfrm>
        </p:grpSpPr>
        <p:cxnSp>
          <p:nvCxnSpPr>
            <p:cNvPr id="53" name="Connecteur droit 52"/>
            <p:cNvCxnSpPr/>
            <p:nvPr/>
          </p:nvCxnSpPr>
          <p:spPr>
            <a:xfrm>
              <a:off x="756371" y="450912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a:off x="611560" y="4653136"/>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216" name="ZoneTexte 54"/>
          <p:cNvSpPr txBox="1">
            <a:spLocks noChangeArrowheads="1"/>
          </p:cNvSpPr>
          <p:nvPr/>
        </p:nvSpPr>
        <p:spPr bwMode="auto">
          <a:xfrm>
            <a:off x="6084888" y="4287014"/>
            <a:ext cx="495300" cy="400110"/>
          </a:xfrm>
          <a:prstGeom prst="rect">
            <a:avLst/>
          </a:prstGeom>
          <a:noFill/>
          <a:ln w="9525">
            <a:noFill/>
            <a:miter lim="800000"/>
            <a:headEnd/>
            <a:tailEnd/>
          </a:ln>
        </p:spPr>
        <p:txBody>
          <a:bodyPr wrap="square">
            <a:spAutoFit/>
          </a:bodyPr>
          <a:lstStyle/>
          <a:p>
            <a:r>
              <a:rPr lang="fr-FR" sz="2000" b="1"/>
              <a:t>A</a:t>
            </a:r>
          </a:p>
        </p:txBody>
      </p:sp>
      <p:sp>
        <p:nvSpPr>
          <p:cNvPr id="8217" name="ZoneTexte 55"/>
          <p:cNvSpPr txBox="1">
            <a:spLocks noChangeArrowheads="1"/>
          </p:cNvSpPr>
          <p:nvPr/>
        </p:nvSpPr>
        <p:spPr bwMode="auto">
          <a:xfrm>
            <a:off x="7451725" y="2847152"/>
            <a:ext cx="352425" cy="400110"/>
          </a:xfrm>
          <a:prstGeom prst="rect">
            <a:avLst/>
          </a:prstGeom>
          <a:noFill/>
          <a:ln w="9525">
            <a:noFill/>
            <a:miter lim="800000"/>
            <a:headEnd/>
            <a:tailEnd/>
          </a:ln>
        </p:spPr>
        <p:txBody>
          <a:bodyPr wrap="square">
            <a:spAutoFit/>
          </a:bodyPr>
          <a:lstStyle/>
          <a:p>
            <a:r>
              <a:rPr lang="fr-FR" sz="2000" b="1"/>
              <a:t>B</a:t>
            </a:r>
          </a:p>
        </p:txBody>
      </p:sp>
      <p:sp>
        <p:nvSpPr>
          <p:cNvPr id="8218" name="ZoneTexte 59"/>
          <p:cNvSpPr txBox="1">
            <a:spLocks noChangeArrowheads="1"/>
          </p:cNvSpPr>
          <p:nvPr/>
        </p:nvSpPr>
        <p:spPr bwMode="auto">
          <a:xfrm>
            <a:off x="6588125" y="6408738"/>
            <a:ext cx="1003801"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a:t>A (0 ; 2)</a:t>
            </a:r>
          </a:p>
        </p:txBody>
      </p:sp>
      <p:sp>
        <p:nvSpPr>
          <p:cNvPr id="8219" name="ZoneTexte 60"/>
          <p:cNvSpPr txBox="1">
            <a:spLocks noChangeArrowheads="1"/>
          </p:cNvSpPr>
          <p:nvPr/>
        </p:nvSpPr>
        <p:spPr bwMode="auto">
          <a:xfrm>
            <a:off x="7667625" y="6408738"/>
            <a:ext cx="992579" cy="400110"/>
          </a:xfrm>
          <a:prstGeom prst="rect">
            <a:avLst/>
          </a:prstGeom>
          <a:solidFill>
            <a:schemeClr val="accent5">
              <a:lumMod val="75000"/>
            </a:schemeClr>
          </a:solidFill>
          <a:ln w="9525">
            <a:solidFill>
              <a:srgbClr val="002060"/>
            </a:solidFill>
            <a:miter lim="800000"/>
            <a:headEnd/>
            <a:tailEnd/>
          </a:ln>
        </p:spPr>
        <p:txBody>
          <a:bodyPr wrap="none">
            <a:spAutoFit/>
          </a:bodyPr>
          <a:lstStyle/>
          <a:p>
            <a:pPr>
              <a:defRPr/>
            </a:pPr>
            <a:r>
              <a:rPr lang="fr-FR" sz="2000" b="1"/>
              <a:t>B (5 ; 4)</a:t>
            </a:r>
          </a:p>
        </p:txBody>
      </p:sp>
      <p:pic>
        <p:nvPicPr>
          <p:cNvPr id="55" name="Picture 4"/>
          <p:cNvPicPr>
            <a:picLocks noChangeAspect="1" noChangeArrowheads="1"/>
          </p:cNvPicPr>
          <p:nvPr/>
        </p:nvPicPr>
        <p:blipFill>
          <a:blip r:embed="rId3" cstate="print"/>
          <a:srcRect l="22207" t="54599" r="56531" b="35321"/>
          <a:stretch>
            <a:fillRect/>
          </a:stretch>
        </p:blipFill>
        <p:spPr bwMode="auto">
          <a:xfrm>
            <a:off x="395536" y="74356"/>
            <a:ext cx="3024336" cy="806490"/>
          </a:xfrm>
          <a:prstGeom prst="rect">
            <a:avLst/>
          </a:prstGeom>
          <a:noFill/>
          <a:ln w="57150">
            <a:solidFill>
              <a:srgbClr val="FF0000"/>
            </a:solidFill>
            <a:miter lim="800000"/>
            <a:headEnd/>
            <a:tailEnd/>
          </a:ln>
        </p:spPr>
      </p:pic>
      <p:sp>
        <p:nvSpPr>
          <p:cNvPr id="56" name="ZoneTexte 67"/>
          <p:cNvSpPr txBox="1">
            <a:spLocks noChangeArrowheads="1"/>
          </p:cNvSpPr>
          <p:nvPr/>
        </p:nvSpPr>
        <p:spPr bwMode="auto">
          <a:xfrm>
            <a:off x="3754204" y="-67454"/>
            <a:ext cx="1152880"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 </a:t>
            </a:r>
            <a:endParaRPr lang="fr-FR" sz="2000" b="1" dirty="0">
              <a:solidFill>
                <a:srgbClr val="00863D"/>
              </a:solidFill>
              <a:latin typeface="Arial" pitchFamily="34" charset="0"/>
              <a:cs typeface="Arial" pitchFamily="34" charset="0"/>
            </a:endParaRPr>
          </a:p>
        </p:txBody>
      </p:sp>
      <p:cxnSp>
        <p:nvCxnSpPr>
          <p:cNvPr id="57" name="Connecteur droit 56"/>
          <p:cNvCxnSpPr/>
          <p:nvPr/>
        </p:nvCxnSpPr>
        <p:spPr>
          <a:xfrm flipV="1">
            <a:off x="3275856" y="116632"/>
            <a:ext cx="504825"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3131840" y="764704"/>
            <a:ext cx="504056" cy="7200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9" name="ZoneTexte 67"/>
          <p:cNvSpPr txBox="1">
            <a:spLocks noChangeArrowheads="1"/>
          </p:cNvSpPr>
          <p:nvPr/>
        </p:nvSpPr>
        <p:spPr bwMode="auto">
          <a:xfrm>
            <a:off x="3635896" y="620688"/>
            <a:ext cx="327334" cy="400110"/>
          </a:xfrm>
          <a:prstGeom prst="rect">
            <a:avLst/>
          </a:prstGeom>
          <a:noFill/>
          <a:ln w="9525">
            <a:noFill/>
            <a:miter lim="800000"/>
            <a:headEnd/>
            <a:tailEnd/>
          </a:ln>
        </p:spPr>
        <p:txBody>
          <a:bodyPr wrap="none">
            <a:spAutoFit/>
          </a:bodyPr>
          <a:lstStyle/>
          <a:p>
            <a:r>
              <a:rPr lang="fr-FR" sz="2000" b="1" dirty="0">
                <a:solidFill>
                  <a:srgbClr val="00863D"/>
                </a:solidFill>
                <a:latin typeface="Arial" pitchFamily="34" charset="0"/>
                <a:cs typeface="Arial" pitchFamily="34" charset="0"/>
              </a:rPr>
              <a:t>s</a:t>
            </a:r>
          </a:p>
        </p:txBody>
      </p:sp>
      <p:cxnSp>
        <p:nvCxnSpPr>
          <p:cNvPr id="60" name="Connecteur droit 59"/>
          <p:cNvCxnSpPr/>
          <p:nvPr/>
        </p:nvCxnSpPr>
        <p:spPr>
          <a:xfrm flipV="1">
            <a:off x="1043608" y="722428"/>
            <a:ext cx="288354" cy="33030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69" name="ZoneTexte 67"/>
          <p:cNvSpPr txBox="1">
            <a:spLocks noChangeArrowheads="1"/>
          </p:cNvSpPr>
          <p:nvPr/>
        </p:nvSpPr>
        <p:spPr bwMode="auto">
          <a:xfrm>
            <a:off x="0" y="908720"/>
            <a:ext cx="1696298" cy="400110"/>
          </a:xfrm>
          <a:prstGeom prst="rect">
            <a:avLst/>
          </a:prstGeom>
          <a:noFill/>
          <a:ln w="9525">
            <a:noFill/>
            <a:miter lim="800000"/>
            <a:headEnd/>
            <a:tailEnd/>
          </a:ln>
        </p:spPr>
        <p:txBody>
          <a:bodyPr wrap="none">
            <a:spAutoFit/>
          </a:bodyPr>
          <a:lstStyle/>
          <a:p>
            <a:r>
              <a:rPr lang="fr-FR" sz="2000" b="1" dirty="0" err="1">
                <a:solidFill>
                  <a:srgbClr val="00863D"/>
                </a:solidFill>
                <a:latin typeface="Arial" pitchFamily="34" charset="0"/>
                <a:cs typeface="Arial" pitchFamily="34" charset="0"/>
              </a:rPr>
              <a:t>mol.L</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.s </a:t>
            </a:r>
            <a:r>
              <a:rPr lang="fr-FR" sz="2000" b="1" baseline="30000" dirty="0">
                <a:solidFill>
                  <a:srgbClr val="00863D"/>
                </a:solidFill>
                <a:latin typeface="Arial" pitchFamily="34" charset="0"/>
                <a:cs typeface="Arial" pitchFamily="34" charset="0"/>
              </a:rPr>
              <a:t>– 1</a:t>
            </a:r>
            <a:r>
              <a:rPr lang="fr-FR" sz="2000" b="1" dirty="0">
                <a:solidFill>
                  <a:srgbClr val="00863D"/>
                </a:solidFill>
                <a:latin typeface="Arial" pitchFamily="34" charset="0"/>
                <a:cs typeface="Arial" pitchFamily="34" charset="0"/>
              </a:rPr>
              <a:t> </a:t>
            </a:r>
          </a:p>
        </p:txBody>
      </p:sp>
      <p:sp>
        <p:nvSpPr>
          <p:cNvPr id="70" name="Rectangle 17"/>
          <p:cNvSpPr>
            <a:spLocks noChangeArrowheads="1"/>
          </p:cNvSpPr>
          <p:nvPr/>
        </p:nvSpPr>
        <p:spPr bwMode="auto">
          <a:xfrm>
            <a:off x="4572000" y="188640"/>
            <a:ext cx="4716016" cy="1015663"/>
          </a:xfrm>
          <a:prstGeom prst="rect">
            <a:avLst/>
          </a:prstGeom>
          <a:noFill/>
          <a:ln w="9525">
            <a:noFill/>
            <a:miter lim="800000"/>
            <a:headEnd/>
            <a:tailEnd/>
          </a:ln>
        </p:spPr>
        <p:txBody>
          <a:bodyPr wrap="square">
            <a:spAutoFit/>
          </a:bodyPr>
          <a:lstStyle/>
          <a:p>
            <a:r>
              <a:rPr lang="fr-FR" sz="2000" b="1"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rPr>
              <a:t>Opposé du coefficient directeur de la tangente à la courbe</a:t>
            </a:r>
            <a:r>
              <a:rPr lang="fr-FR" sz="2000" b="1" dirty="0">
                <a:solidFill>
                  <a:srgbClr val="FF0000"/>
                </a:solidFill>
                <a:latin typeface="Arial" pitchFamily="34" charset="0"/>
                <a:cs typeface="Arial" pitchFamily="34" charset="0"/>
              </a:rPr>
              <a:t> [R</a:t>
            </a:r>
            <a:r>
              <a:rPr lang="fr-FR" sz="2000" b="1" baseline="-25000" dirty="0">
                <a:solidFill>
                  <a:srgbClr val="FF0000"/>
                </a:solidFill>
                <a:latin typeface="Arial" pitchFamily="34" charset="0"/>
                <a:cs typeface="Arial" pitchFamily="34" charset="0"/>
              </a:rPr>
              <a:t> i</a:t>
            </a:r>
            <a:r>
              <a:rPr lang="fr-FR" sz="2000" b="1" dirty="0">
                <a:solidFill>
                  <a:srgbClr val="FF0000"/>
                </a:solidFill>
                <a:latin typeface="Arial" pitchFamily="34" charset="0"/>
                <a:cs typeface="Arial" pitchFamily="34" charset="0"/>
              </a:rPr>
              <a:t>] = f(t) à l’instant de date 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195"/>
                                        </p:tgtEl>
                                        <p:attrNameLst>
                                          <p:attrName>style.visibility</p:attrName>
                                        </p:attrNameLst>
                                      </p:cBhvr>
                                      <p:to>
                                        <p:strVal val="visible"/>
                                      </p:to>
                                    </p:set>
                                    <p:anim calcmode="lin" valueType="num">
                                      <p:cBhvr>
                                        <p:cTn id="11" dur="500" fill="hold"/>
                                        <p:tgtEl>
                                          <p:spTgt spid="8195"/>
                                        </p:tgtEl>
                                        <p:attrNameLst>
                                          <p:attrName>ppt_w</p:attrName>
                                        </p:attrNameLst>
                                      </p:cBhvr>
                                      <p:tavLst>
                                        <p:tav tm="0">
                                          <p:val>
                                            <p:fltVal val="0"/>
                                          </p:val>
                                        </p:tav>
                                        <p:tav tm="100000">
                                          <p:val>
                                            <p:strVal val="#ppt_w"/>
                                          </p:val>
                                        </p:tav>
                                      </p:tavLst>
                                    </p:anim>
                                    <p:anim calcmode="lin" valueType="num">
                                      <p:cBhvr>
                                        <p:cTn id="12" dur="500" fill="hold"/>
                                        <p:tgtEl>
                                          <p:spTgt spid="819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8202"/>
                                        </p:tgtEl>
                                        <p:attrNameLst>
                                          <p:attrName>style.visibility</p:attrName>
                                        </p:attrNameLst>
                                      </p:cBhvr>
                                      <p:to>
                                        <p:strVal val="visible"/>
                                      </p:to>
                                    </p:set>
                                    <p:animEffect transition="in" filter="dissolve">
                                      <p:cBhvr>
                                        <p:cTn id="25" dur="500"/>
                                        <p:tgtEl>
                                          <p:spTgt spid="8202"/>
                                        </p:tgtEl>
                                      </p:cBhvr>
                                    </p:animEffect>
                                  </p:childTnLst>
                                </p:cTn>
                              </p:par>
                            </p:childTnLst>
                          </p:cTn>
                        </p:par>
                        <p:par>
                          <p:cTn id="26" fill="hold">
                            <p:stCondLst>
                              <p:cond delay="1500"/>
                            </p:stCondLst>
                            <p:childTnLst>
                              <p:par>
                                <p:cTn id="27" presetID="9"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par>
                          <p:cTn id="30" fill="hold">
                            <p:stCondLst>
                              <p:cond delay="2000"/>
                            </p:stCondLst>
                            <p:childTnLst>
                              <p:par>
                                <p:cTn id="31" presetID="9" presetClass="entr" presetSubtype="0" fill="hold" grpId="0" nodeType="afterEffect">
                                  <p:stCondLst>
                                    <p:cond delay="0"/>
                                  </p:stCondLst>
                                  <p:childTnLst>
                                    <p:set>
                                      <p:cBhvr>
                                        <p:cTn id="32" dur="1" fill="hold">
                                          <p:stCondLst>
                                            <p:cond delay="0"/>
                                          </p:stCondLst>
                                        </p:cTn>
                                        <p:tgtEl>
                                          <p:spTgt spid="8203"/>
                                        </p:tgtEl>
                                        <p:attrNameLst>
                                          <p:attrName>style.visibility</p:attrName>
                                        </p:attrNameLst>
                                      </p:cBhvr>
                                      <p:to>
                                        <p:strVal val="visible"/>
                                      </p:to>
                                    </p:set>
                                    <p:animEffect transition="in" filter="dissolve">
                                      <p:cBhvr>
                                        <p:cTn id="33" dur="500"/>
                                        <p:tgtEl>
                                          <p:spTgt spid="8203"/>
                                        </p:tgtEl>
                                      </p:cBhvr>
                                    </p:animEffect>
                                  </p:childTnLst>
                                </p:cTn>
                              </p:par>
                            </p:childTnLst>
                          </p:cTn>
                        </p:par>
                        <p:par>
                          <p:cTn id="34" fill="hold">
                            <p:stCondLst>
                              <p:cond delay="2500"/>
                            </p:stCondLst>
                            <p:childTnLst>
                              <p:par>
                                <p:cTn id="35" presetID="9"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par>
                          <p:cTn id="38" fill="hold">
                            <p:stCondLst>
                              <p:cond delay="3000"/>
                            </p:stCondLst>
                            <p:childTnLst>
                              <p:par>
                                <p:cTn id="39" presetID="9" presetClass="entr" presetSubtype="0" fill="hold" grpId="0" nodeType="afterEffect">
                                  <p:stCondLst>
                                    <p:cond delay="0"/>
                                  </p:stCondLst>
                                  <p:childTnLst>
                                    <p:set>
                                      <p:cBhvr>
                                        <p:cTn id="40" dur="1" fill="hold">
                                          <p:stCondLst>
                                            <p:cond delay="0"/>
                                          </p:stCondLst>
                                        </p:cTn>
                                        <p:tgtEl>
                                          <p:spTgt spid="8200"/>
                                        </p:tgtEl>
                                        <p:attrNameLst>
                                          <p:attrName>style.visibility</p:attrName>
                                        </p:attrNameLst>
                                      </p:cBhvr>
                                      <p:to>
                                        <p:strVal val="visible"/>
                                      </p:to>
                                    </p:set>
                                    <p:animEffect transition="in" filter="dissolve">
                                      <p:cBhvr>
                                        <p:cTn id="41" dur="500"/>
                                        <p:tgtEl>
                                          <p:spTgt spid="8200"/>
                                        </p:tgtEl>
                                      </p:cBhvr>
                                    </p:animEffect>
                                  </p:childTnLst>
                                </p:cTn>
                              </p:par>
                            </p:childTnLst>
                          </p:cTn>
                        </p:par>
                        <p:par>
                          <p:cTn id="42" fill="hold">
                            <p:stCondLst>
                              <p:cond delay="3500"/>
                            </p:stCondLst>
                            <p:childTnLst>
                              <p:par>
                                <p:cTn id="43" presetID="9" presetClass="entr" presetSubtype="0" fill="hold" grpId="0" nodeType="afterEffect">
                                  <p:stCondLst>
                                    <p:cond delay="0"/>
                                  </p:stCondLst>
                                  <p:childTnLst>
                                    <p:set>
                                      <p:cBhvr>
                                        <p:cTn id="44" dur="1" fill="hold">
                                          <p:stCondLst>
                                            <p:cond delay="0"/>
                                          </p:stCondLst>
                                        </p:cTn>
                                        <p:tgtEl>
                                          <p:spTgt spid="8201"/>
                                        </p:tgtEl>
                                        <p:attrNameLst>
                                          <p:attrName>style.visibility</p:attrName>
                                        </p:attrNameLst>
                                      </p:cBhvr>
                                      <p:to>
                                        <p:strVal val="visible"/>
                                      </p:to>
                                    </p:set>
                                    <p:animEffect transition="in" filter="dissolve">
                                      <p:cBhvr>
                                        <p:cTn id="45" dur="500"/>
                                        <p:tgtEl>
                                          <p:spTgt spid="820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dissolve">
                                      <p:cBhvr>
                                        <p:cTn id="50" dur="500"/>
                                        <p:tgtEl>
                                          <p:spTgt spid="7"/>
                                        </p:tgtEl>
                                      </p:cBhvr>
                                    </p:animEffect>
                                  </p:childTnLst>
                                </p:cTn>
                              </p:par>
                            </p:childTnLst>
                          </p:cTn>
                        </p:par>
                        <p:par>
                          <p:cTn id="51" fill="hold">
                            <p:stCondLst>
                              <p:cond delay="500"/>
                            </p:stCondLst>
                            <p:childTnLst>
                              <p:par>
                                <p:cTn id="52" presetID="9" presetClass="entr" presetSubtype="0"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dissolve">
                                      <p:cBhvr>
                                        <p:cTn id="54" dur="500"/>
                                        <p:tgtEl>
                                          <p:spTgt spid="29"/>
                                        </p:tgtEl>
                                      </p:cBhvr>
                                    </p:animEffect>
                                  </p:childTnLst>
                                </p:cTn>
                              </p:par>
                            </p:childTnLst>
                          </p:cTn>
                        </p:par>
                        <p:par>
                          <p:cTn id="55" fill="hold">
                            <p:stCondLst>
                              <p:cond delay="1000"/>
                            </p:stCondLst>
                            <p:childTnLst>
                              <p:par>
                                <p:cTn id="56" presetID="9" presetClass="entr" presetSubtype="0" fill="hold" grpId="0" nodeType="afterEffect">
                                  <p:stCondLst>
                                    <p:cond delay="0"/>
                                  </p:stCondLst>
                                  <p:childTnLst>
                                    <p:set>
                                      <p:cBhvr>
                                        <p:cTn id="57" dur="1" fill="hold">
                                          <p:stCondLst>
                                            <p:cond delay="0"/>
                                          </p:stCondLst>
                                        </p:cTn>
                                        <p:tgtEl>
                                          <p:spTgt spid="8208"/>
                                        </p:tgtEl>
                                        <p:attrNameLst>
                                          <p:attrName>style.visibility</p:attrName>
                                        </p:attrNameLst>
                                      </p:cBhvr>
                                      <p:to>
                                        <p:strVal val="visible"/>
                                      </p:to>
                                    </p:set>
                                    <p:animEffect transition="in" filter="dissolve">
                                      <p:cBhvr>
                                        <p:cTn id="58" dur="500"/>
                                        <p:tgtEl>
                                          <p:spTgt spid="8208"/>
                                        </p:tgtEl>
                                      </p:cBhvr>
                                    </p:animEffect>
                                  </p:childTnLst>
                                </p:cTn>
                              </p:par>
                            </p:childTnLst>
                          </p:cTn>
                        </p:par>
                        <p:par>
                          <p:cTn id="59" fill="hold">
                            <p:stCondLst>
                              <p:cond delay="1500"/>
                            </p:stCondLst>
                            <p:childTnLst>
                              <p:par>
                                <p:cTn id="60" presetID="9"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ssolve">
                                      <p:cBhvr>
                                        <p:cTn id="62" dur="500"/>
                                        <p:tgtEl>
                                          <p:spTgt spid="9"/>
                                        </p:tgtEl>
                                      </p:cBhvr>
                                    </p:animEffect>
                                  </p:childTnLst>
                                </p:cTn>
                              </p:par>
                            </p:childTnLst>
                          </p:cTn>
                        </p:par>
                        <p:par>
                          <p:cTn id="63" fill="hold">
                            <p:stCondLst>
                              <p:cond delay="2000"/>
                            </p:stCondLst>
                            <p:childTnLst>
                              <p:par>
                                <p:cTn id="64" presetID="9" presetClass="entr" presetSubtype="0" fill="hold" grpId="0" nodeType="afterEffect">
                                  <p:stCondLst>
                                    <p:cond delay="0"/>
                                  </p:stCondLst>
                                  <p:childTnLst>
                                    <p:set>
                                      <p:cBhvr>
                                        <p:cTn id="65" dur="1" fill="hold">
                                          <p:stCondLst>
                                            <p:cond delay="0"/>
                                          </p:stCondLst>
                                        </p:cTn>
                                        <p:tgtEl>
                                          <p:spTgt spid="8209"/>
                                        </p:tgtEl>
                                        <p:attrNameLst>
                                          <p:attrName>style.visibility</p:attrName>
                                        </p:attrNameLst>
                                      </p:cBhvr>
                                      <p:to>
                                        <p:strVal val="visible"/>
                                      </p:to>
                                    </p:set>
                                    <p:animEffect transition="in" filter="dissolve">
                                      <p:cBhvr>
                                        <p:cTn id="66" dur="500"/>
                                        <p:tgtEl>
                                          <p:spTgt spid="8209"/>
                                        </p:tgtEl>
                                      </p:cBhvr>
                                    </p:animEffect>
                                  </p:childTnLst>
                                </p:cTn>
                              </p:par>
                            </p:childTnLst>
                          </p:cTn>
                        </p:par>
                        <p:par>
                          <p:cTn id="67" fill="hold">
                            <p:stCondLst>
                              <p:cond delay="2500"/>
                            </p:stCondLst>
                            <p:childTnLst>
                              <p:par>
                                <p:cTn id="68" presetID="9" presetClass="entr" presetSubtype="0"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dissolve">
                                      <p:cBhvr>
                                        <p:cTn id="70" dur="500"/>
                                        <p:tgtEl>
                                          <p:spTgt spid="8"/>
                                        </p:tgtEl>
                                      </p:cBhvr>
                                    </p:animEffect>
                                  </p:childTnLst>
                                </p:cTn>
                              </p:par>
                            </p:childTnLst>
                          </p:cTn>
                        </p:par>
                        <p:par>
                          <p:cTn id="71" fill="hold">
                            <p:stCondLst>
                              <p:cond delay="3000"/>
                            </p:stCondLst>
                            <p:childTnLst>
                              <p:par>
                                <p:cTn id="72" presetID="9" presetClass="entr" presetSubtype="0" fill="hold" grpId="0" nodeType="afterEffect">
                                  <p:stCondLst>
                                    <p:cond delay="0"/>
                                  </p:stCondLst>
                                  <p:childTnLst>
                                    <p:set>
                                      <p:cBhvr>
                                        <p:cTn id="73" dur="1" fill="hold">
                                          <p:stCondLst>
                                            <p:cond delay="0"/>
                                          </p:stCondLst>
                                        </p:cTn>
                                        <p:tgtEl>
                                          <p:spTgt spid="8210"/>
                                        </p:tgtEl>
                                        <p:attrNameLst>
                                          <p:attrName>style.visibility</p:attrName>
                                        </p:attrNameLst>
                                      </p:cBhvr>
                                      <p:to>
                                        <p:strVal val="visible"/>
                                      </p:to>
                                    </p:set>
                                    <p:animEffect transition="in" filter="dissolve">
                                      <p:cBhvr>
                                        <p:cTn id="74" dur="500"/>
                                        <p:tgtEl>
                                          <p:spTgt spid="8210"/>
                                        </p:tgtEl>
                                      </p:cBhvr>
                                    </p:animEffect>
                                  </p:childTnLst>
                                </p:cTn>
                              </p:par>
                            </p:childTnLst>
                          </p:cTn>
                        </p:par>
                        <p:par>
                          <p:cTn id="75" fill="hold">
                            <p:stCondLst>
                              <p:cond delay="3500"/>
                            </p:stCondLst>
                            <p:childTnLst>
                              <p:par>
                                <p:cTn id="76" presetID="9" presetClass="entr" presetSubtype="0" fill="hold" grpId="0" nodeType="afterEffect">
                                  <p:stCondLst>
                                    <p:cond delay="0"/>
                                  </p:stCondLst>
                                  <p:childTnLst>
                                    <p:set>
                                      <p:cBhvr>
                                        <p:cTn id="77" dur="1" fill="hold">
                                          <p:stCondLst>
                                            <p:cond delay="0"/>
                                          </p:stCondLst>
                                        </p:cTn>
                                        <p:tgtEl>
                                          <p:spTgt spid="8211"/>
                                        </p:tgtEl>
                                        <p:attrNameLst>
                                          <p:attrName>style.visibility</p:attrName>
                                        </p:attrNameLst>
                                      </p:cBhvr>
                                      <p:to>
                                        <p:strVal val="visible"/>
                                      </p:to>
                                    </p:set>
                                    <p:animEffect transition="in" filter="dissolve">
                                      <p:cBhvr>
                                        <p:cTn id="78" dur="500"/>
                                        <p:tgtEl>
                                          <p:spTgt spid="8211"/>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dissolve">
                                      <p:cBhvr>
                                        <p:cTn id="83" dur="500"/>
                                        <p:tgtEl>
                                          <p:spTgt spid="10"/>
                                        </p:tgtEl>
                                      </p:cBhvr>
                                    </p:animEffect>
                                  </p:childTnLst>
                                </p:cTn>
                              </p:par>
                            </p:childTnLst>
                          </p:cTn>
                        </p:par>
                        <p:par>
                          <p:cTn id="84" fill="hold">
                            <p:stCondLst>
                              <p:cond delay="500"/>
                            </p:stCondLst>
                            <p:childTnLst>
                              <p:par>
                                <p:cTn id="85" presetID="9" presetClass="entr" presetSubtype="0" fill="hold"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dissolve">
                                      <p:cBhvr>
                                        <p:cTn id="87" dur="500"/>
                                        <p:tgtEl>
                                          <p:spTgt spid="45"/>
                                        </p:tgtEl>
                                      </p:cBhvr>
                                    </p:animEffect>
                                  </p:childTnLst>
                                </p:cTn>
                              </p:par>
                            </p:childTnLst>
                          </p:cTn>
                        </p:par>
                        <p:par>
                          <p:cTn id="88" fill="hold">
                            <p:stCondLst>
                              <p:cond delay="1000"/>
                            </p:stCondLst>
                            <p:childTnLst>
                              <p:par>
                                <p:cTn id="89" presetID="9" presetClass="entr" presetSubtype="0" fill="hold" grpId="0" nodeType="afterEffect">
                                  <p:stCondLst>
                                    <p:cond delay="0"/>
                                  </p:stCondLst>
                                  <p:childTnLst>
                                    <p:set>
                                      <p:cBhvr>
                                        <p:cTn id="90" dur="1" fill="hold">
                                          <p:stCondLst>
                                            <p:cond delay="0"/>
                                          </p:stCondLst>
                                        </p:cTn>
                                        <p:tgtEl>
                                          <p:spTgt spid="8217"/>
                                        </p:tgtEl>
                                        <p:attrNameLst>
                                          <p:attrName>style.visibility</p:attrName>
                                        </p:attrNameLst>
                                      </p:cBhvr>
                                      <p:to>
                                        <p:strVal val="visible"/>
                                      </p:to>
                                    </p:set>
                                    <p:animEffect transition="in" filter="dissolve">
                                      <p:cBhvr>
                                        <p:cTn id="91" dur="500"/>
                                        <p:tgtEl>
                                          <p:spTgt spid="8217"/>
                                        </p:tgtEl>
                                      </p:cBhvr>
                                    </p:animEffect>
                                  </p:childTnLst>
                                </p:cTn>
                              </p:par>
                            </p:childTnLst>
                          </p:cTn>
                        </p:par>
                        <p:par>
                          <p:cTn id="92" fill="hold">
                            <p:stCondLst>
                              <p:cond delay="1500"/>
                            </p:stCondLst>
                            <p:childTnLst>
                              <p:par>
                                <p:cTn id="93" presetID="9"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dissolve">
                                      <p:cBhvr>
                                        <p:cTn id="95" dur="500"/>
                                        <p:tgtEl>
                                          <p:spTgt spid="12"/>
                                        </p:tgtEl>
                                      </p:cBhvr>
                                    </p:animEffect>
                                  </p:childTnLst>
                                </p:cTn>
                              </p:par>
                            </p:childTnLst>
                          </p:cTn>
                        </p:par>
                        <p:par>
                          <p:cTn id="96" fill="hold">
                            <p:stCondLst>
                              <p:cond delay="2000"/>
                            </p:stCondLst>
                            <p:childTnLst>
                              <p:par>
                                <p:cTn id="97" presetID="9" presetClass="entr" presetSubtype="0" fill="hold" grpId="0" nodeType="afterEffect">
                                  <p:stCondLst>
                                    <p:cond delay="0"/>
                                  </p:stCondLst>
                                  <p:childTnLst>
                                    <p:set>
                                      <p:cBhvr>
                                        <p:cTn id="98" dur="1" fill="hold">
                                          <p:stCondLst>
                                            <p:cond delay="0"/>
                                          </p:stCondLst>
                                        </p:cTn>
                                        <p:tgtEl>
                                          <p:spTgt spid="8216"/>
                                        </p:tgtEl>
                                        <p:attrNameLst>
                                          <p:attrName>style.visibility</p:attrName>
                                        </p:attrNameLst>
                                      </p:cBhvr>
                                      <p:to>
                                        <p:strVal val="visible"/>
                                      </p:to>
                                    </p:set>
                                    <p:animEffect transition="in" filter="dissolve">
                                      <p:cBhvr>
                                        <p:cTn id="99" dur="500"/>
                                        <p:tgtEl>
                                          <p:spTgt spid="8216"/>
                                        </p:tgtEl>
                                      </p:cBhvr>
                                    </p:animEffect>
                                  </p:childTnLst>
                                </p:cTn>
                              </p:par>
                            </p:childTnLst>
                          </p:cTn>
                        </p:par>
                        <p:par>
                          <p:cTn id="100" fill="hold">
                            <p:stCondLst>
                              <p:cond delay="2500"/>
                            </p:stCondLst>
                            <p:childTnLst>
                              <p:par>
                                <p:cTn id="101" presetID="9" presetClass="entr" presetSubtype="0" fill="hold" nodeType="after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dissolve">
                                      <p:cBhvr>
                                        <p:cTn id="103" dur="500"/>
                                        <p:tgtEl>
                                          <p:spTgt spid="13"/>
                                        </p:tgtEl>
                                      </p:cBhvr>
                                    </p:animEffect>
                                  </p:childTnLst>
                                </p:cTn>
                              </p:par>
                            </p:childTnLst>
                          </p:cTn>
                        </p:par>
                        <p:par>
                          <p:cTn id="104" fill="hold">
                            <p:stCondLst>
                              <p:cond delay="3000"/>
                            </p:stCondLst>
                            <p:childTnLst>
                              <p:par>
                                <p:cTn id="105" presetID="9" presetClass="entr" presetSubtype="0" fill="hold" grpId="0" nodeType="afterEffect">
                                  <p:stCondLst>
                                    <p:cond delay="0"/>
                                  </p:stCondLst>
                                  <p:childTnLst>
                                    <p:set>
                                      <p:cBhvr>
                                        <p:cTn id="106" dur="1" fill="hold">
                                          <p:stCondLst>
                                            <p:cond delay="0"/>
                                          </p:stCondLst>
                                        </p:cTn>
                                        <p:tgtEl>
                                          <p:spTgt spid="8218"/>
                                        </p:tgtEl>
                                        <p:attrNameLst>
                                          <p:attrName>style.visibility</p:attrName>
                                        </p:attrNameLst>
                                      </p:cBhvr>
                                      <p:to>
                                        <p:strVal val="visible"/>
                                      </p:to>
                                    </p:set>
                                    <p:animEffect transition="in" filter="dissolve">
                                      <p:cBhvr>
                                        <p:cTn id="107" dur="500"/>
                                        <p:tgtEl>
                                          <p:spTgt spid="8218"/>
                                        </p:tgtEl>
                                      </p:cBhvr>
                                    </p:animEffect>
                                  </p:childTnLst>
                                </p:cTn>
                              </p:par>
                            </p:childTnLst>
                          </p:cTn>
                        </p:par>
                        <p:par>
                          <p:cTn id="108" fill="hold">
                            <p:stCondLst>
                              <p:cond delay="3500"/>
                            </p:stCondLst>
                            <p:childTnLst>
                              <p:par>
                                <p:cTn id="109" presetID="9" presetClass="entr" presetSubtype="0" fill="hold" grpId="0" nodeType="afterEffect">
                                  <p:stCondLst>
                                    <p:cond delay="0"/>
                                  </p:stCondLst>
                                  <p:childTnLst>
                                    <p:set>
                                      <p:cBhvr>
                                        <p:cTn id="110" dur="1" fill="hold">
                                          <p:stCondLst>
                                            <p:cond delay="0"/>
                                          </p:stCondLst>
                                        </p:cTn>
                                        <p:tgtEl>
                                          <p:spTgt spid="8219"/>
                                        </p:tgtEl>
                                        <p:attrNameLst>
                                          <p:attrName>style.visibility</p:attrName>
                                        </p:attrNameLst>
                                      </p:cBhvr>
                                      <p:to>
                                        <p:strVal val="visible"/>
                                      </p:to>
                                    </p:set>
                                    <p:animEffect transition="in" filter="dissolve">
                                      <p:cBhvr>
                                        <p:cTn id="111" dur="500"/>
                                        <p:tgtEl>
                                          <p:spTgt spid="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200" grpId="0" animBg="1"/>
      <p:bldP spid="8201" grpId="0" animBg="1"/>
      <p:bldP spid="8202" grpId="0"/>
      <p:bldP spid="8203" grpId="0"/>
      <p:bldP spid="8208" grpId="0"/>
      <p:bldP spid="8209" grpId="0"/>
      <p:bldP spid="8210" grpId="0" animBg="1"/>
      <p:bldP spid="8211" grpId="0" animBg="1"/>
      <p:bldP spid="8216" grpId="0"/>
      <p:bldP spid="8217" grpId="0"/>
      <p:bldP spid="8218" grpId="0" animBg="1"/>
      <p:bldP spid="82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2" cstate="print"/>
          <a:srcRect/>
          <a:stretch>
            <a:fillRect/>
          </a:stretch>
        </p:blipFill>
        <p:spPr bwMode="auto">
          <a:xfrm>
            <a:off x="2642298" y="1168286"/>
            <a:ext cx="3335685" cy="416238"/>
          </a:xfrm>
          <a:prstGeom prst="rect">
            <a:avLst/>
          </a:prstGeom>
          <a:noFill/>
          <a:ln w="9525">
            <a:noFill/>
            <a:miter lim="800000"/>
            <a:headEnd/>
            <a:tailEnd/>
          </a:ln>
        </p:spPr>
      </p:pic>
      <p:pic>
        <p:nvPicPr>
          <p:cNvPr id="89090" name="Picture 2"/>
          <p:cNvPicPr>
            <a:picLocks noChangeAspect="1" noChangeArrowheads="1"/>
          </p:cNvPicPr>
          <p:nvPr/>
        </p:nvPicPr>
        <p:blipFill>
          <a:blip r:embed="rId3" cstate="print"/>
          <a:srcRect/>
          <a:stretch>
            <a:fillRect/>
          </a:stretch>
        </p:blipFill>
        <p:spPr bwMode="auto">
          <a:xfrm>
            <a:off x="2051720" y="1556792"/>
            <a:ext cx="4526588" cy="1040595"/>
          </a:xfrm>
          <a:prstGeom prst="rect">
            <a:avLst/>
          </a:prstGeom>
          <a:noFill/>
          <a:ln w="9525">
            <a:noFill/>
            <a:miter lim="800000"/>
            <a:headEnd/>
            <a:tailEnd/>
          </a:ln>
        </p:spPr>
      </p:pic>
      <p:pic>
        <p:nvPicPr>
          <p:cNvPr id="8909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1720" y="2492896"/>
            <a:ext cx="4289564" cy="1034814"/>
          </a:xfrm>
          <a:prstGeom prst="rect">
            <a:avLst/>
          </a:prstGeom>
          <a:noFill/>
          <a:ln w="9525">
            <a:noFill/>
            <a:miter lim="800000"/>
            <a:headEnd/>
            <a:tailEnd/>
          </a:ln>
        </p:spPr>
      </p:pic>
      <p:pic>
        <p:nvPicPr>
          <p:cNvPr id="89092" name="Picture 4"/>
          <p:cNvPicPr>
            <a:picLocks noChangeAspect="1" noChangeArrowheads="1"/>
          </p:cNvPicPr>
          <p:nvPr/>
        </p:nvPicPr>
        <p:blipFill>
          <a:blip r:embed="rId5" cstate="print"/>
          <a:srcRect/>
          <a:stretch>
            <a:fillRect/>
          </a:stretch>
        </p:blipFill>
        <p:spPr bwMode="auto">
          <a:xfrm>
            <a:off x="1979712" y="3543168"/>
            <a:ext cx="3387715" cy="595452"/>
          </a:xfrm>
          <a:prstGeom prst="rect">
            <a:avLst/>
          </a:prstGeom>
          <a:noFill/>
          <a:ln w="9525">
            <a:noFill/>
            <a:miter lim="800000"/>
            <a:headEnd/>
            <a:tailEnd/>
          </a:ln>
        </p:spPr>
      </p:pic>
      <p:pic>
        <p:nvPicPr>
          <p:cNvPr id="89093" name="Picture 5"/>
          <p:cNvPicPr>
            <a:picLocks noChangeAspect="1" noChangeArrowheads="1"/>
          </p:cNvPicPr>
          <p:nvPr/>
        </p:nvPicPr>
        <p:blipFill>
          <a:blip r:embed="rId6" cstate="print"/>
          <a:srcRect/>
          <a:stretch>
            <a:fillRect/>
          </a:stretch>
        </p:blipFill>
        <p:spPr bwMode="auto">
          <a:xfrm>
            <a:off x="5724128" y="3255136"/>
            <a:ext cx="2878979" cy="1109968"/>
          </a:xfrm>
          <a:prstGeom prst="rect">
            <a:avLst/>
          </a:prstGeom>
          <a:noFill/>
          <a:ln w="9525">
            <a:noFill/>
            <a:miter lim="800000"/>
            <a:headEnd/>
            <a:tailEnd/>
          </a:ln>
        </p:spPr>
      </p:pic>
      <p:sp>
        <p:nvSpPr>
          <p:cNvPr id="7" name="Rectangle 4"/>
          <p:cNvSpPr>
            <a:spLocks noChangeArrowheads="1"/>
          </p:cNvSpPr>
          <p:nvPr/>
        </p:nvSpPr>
        <p:spPr bwMode="auto">
          <a:xfrm>
            <a:off x="0" y="-27384"/>
            <a:ext cx="5953874" cy="400110"/>
          </a:xfrm>
          <a:prstGeom prst="rect">
            <a:avLst/>
          </a:prstGeom>
          <a:noFill/>
          <a:ln w="9525">
            <a:noFill/>
            <a:miter lim="800000"/>
            <a:headEnd/>
            <a:tailEnd/>
          </a:ln>
        </p:spPr>
        <p:txBody>
          <a:bodyPr wrap="none" anchor="ctr">
            <a:spAutoFit/>
          </a:bodyPr>
          <a:lstStyle/>
          <a:p>
            <a:r>
              <a:rPr lang="fr-FR" sz="2000" b="1" dirty="0">
                <a:latin typeface="Bookman Old Style" pitchFamily="18" charset="0"/>
                <a:ea typeface="Calibri" pitchFamily="34" charset="0"/>
                <a:cs typeface="Times New Roman" pitchFamily="18" charset="0"/>
              </a:rPr>
              <a:t>b/ </a:t>
            </a:r>
            <a:r>
              <a:rPr lang="fr-FR" sz="2000" b="1" u="sng" dirty="0">
                <a:latin typeface="Bookman Old Style" pitchFamily="18" charset="0"/>
                <a:ea typeface="Calibri" pitchFamily="34" charset="0"/>
                <a:cs typeface="Times New Roman" pitchFamily="18" charset="0"/>
              </a:rPr>
              <a:t>Conditions initiales stœchiométriques :</a:t>
            </a:r>
            <a:endParaRPr lang="fr-FR" sz="3200" dirty="0">
              <a:latin typeface="Bookman Old Style" pitchFamily="18" charset="0"/>
              <a:ea typeface="Calibri" pitchFamily="34" charset="0"/>
              <a:cs typeface="Times New Roman" pitchFamily="18" charset="0"/>
            </a:endParaRPr>
          </a:p>
        </p:txBody>
      </p:sp>
      <p:pic>
        <p:nvPicPr>
          <p:cNvPr id="9" name="Picture 2"/>
          <p:cNvPicPr>
            <a:picLocks noChangeAspect="1" noChangeArrowheads="1"/>
          </p:cNvPicPr>
          <p:nvPr/>
        </p:nvPicPr>
        <p:blipFill>
          <a:blip r:embed="rId7" cstate="print"/>
          <a:srcRect l="65674"/>
          <a:stretch>
            <a:fillRect/>
          </a:stretch>
        </p:blipFill>
        <p:spPr bwMode="auto">
          <a:xfrm>
            <a:off x="3347864" y="360040"/>
            <a:ext cx="1656060" cy="741362"/>
          </a:xfrm>
          <a:prstGeom prst="rect">
            <a:avLst/>
          </a:prstGeom>
          <a:noFill/>
          <a:ln w="9525">
            <a:noFill/>
            <a:miter lim="800000"/>
            <a:headEnd/>
            <a:tailEnd/>
          </a:ln>
        </p:spPr>
      </p:pic>
      <p:pic>
        <p:nvPicPr>
          <p:cNvPr id="10" name="Picture 4"/>
          <p:cNvPicPr>
            <a:picLocks noChangeAspect="1" noChangeArrowheads="1"/>
          </p:cNvPicPr>
          <p:nvPr/>
        </p:nvPicPr>
        <p:blipFill>
          <a:blip r:embed="rId8" cstate="print"/>
          <a:srcRect/>
          <a:stretch>
            <a:fillRect/>
          </a:stretch>
        </p:blipFill>
        <p:spPr bwMode="auto">
          <a:xfrm>
            <a:off x="6948264" y="381322"/>
            <a:ext cx="1944688" cy="728662"/>
          </a:xfrm>
          <a:prstGeom prst="rect">
            <a:avLst/>
          </a:prstGeom>
          <a:noFill/>
          <a:ln w="9525">
            <a:noFill/>
            <a:miter lim="800000"/>
            <a:headEnd/>
            <a:tailEnd/>
          </a:ln>
        </p:spPr>
      </p:pic>
      <p:pic>
        <p:nvPicPr>
          <p:cNvPr id="11" name="Picture 5"/>
          <p:cNvPicPr>
            <a:picLocks noChangeAspect="1" noChangeArrowheads="1"/>
          </p:cNvPicPr>
          <p:nvPr/>
        </p:nvPicPr>
        <p:blipFill>
          <a:blip r:embed="rId9" cstate="print"/>
          <a:srcRect/>
          <a:stretch>
            <a:fillRect/>
          </a:stretch>
        </p:blipFill>
        <p:spPr bwMode="auto">
          <a:xfrm>
            <a:off x="5148064" y="381322"/>
            <a:ext cx="1655762" cy="712787"/>
          </a:xfrm>
          <a:prstGeom prst="rect">
            <a:avLst/>
          </a:prstGeom>
          <a:noFill/>
          <a:ln w="9525">
            <a:noFill/>
            <a:miter lim="800000"/>
            <a:headEnd/>
            <a:tailEnd/>
          </a:ln>
        </p:spPr>
      </p:pic>
      <p:sp>
        <p:nvSpPr>
          <p:cNvPr id="12" name="Rectangle 2"/>
          <p:cNvSpPr>
            <a:spLocks noChangeArrowheads="1"/>
          </p:cNvSpPr>
          <p:nvPr/>
        </p:nvSpPr>
        <p:spPr bwMode="auto">
          <a:xfrm>
            <a:off x="0" y="453330"/>
            <a:ext cx="338214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ea typeface="Calibri" pitchFamily="34" charset="0"/>
                <a:cs typeface="Arial" pitchFamily="34" charset="0"/>
              </a:rPr>
              <a:t>On a donc la relation :</a:t>
            </a:r>
            <a:endParaRPr kumimoji="0" lang="fr-FR" sz="4800" b="0" i="0" u="none" strike="noStrike" cap="none" normalizeH="0" baseline="0" dirty="0">
              <a:ln>
                <a:noFill/>
              </a:ln>
              <a:solidFill>
                <a:schemeClr val="tx1"/>
              </a:solidFill>
              <a:effectLst/>
              <a:cs typeface="Arial" pitchFamily="34" charset="0"/>
            </a:endParaRPr>
          </a:p>
        </p:txBody>
      </p:sp>
      <p:sp>
        <p:nvSpPr>
          <p:cNvPr id="13" name="Rectangle 1"/>
          <p:cNvSpPr>
            <a:spLocks noChangeArrowheads="1"/>
          </p:cNvSpPr>
          <p:nvPr/>
        </p:nvSpPr>
        <p:spPr bwMode="auto">
          <a:xfrm>
            <a:off x="70760" y="332656"/>
            <a:ext cx="8928100" cy="4032448"/>
          </a:xfrm>
          <a:prstGeom prst="rect">
            <a:avLst/>
          </a:prstGeom>
          <a:noFill/>
          <a:ln w="19050">
            <a:solidFill>
              <a:srgbClr val="000000"/>
            </a:solidFill>
            <a:miter lim="800000"/>
            <a:headEnd/>
            <a:tailEnd/>
          </a:ln>
        </p:spPr>
        <p:txBody>
          <a:bodyPr/>
          <a:lstStyle/>
          <a:p>
            <a:endParaRPr lang="fr-FR"/>
          </a:p>
        </p:txBody>
      </p:sp>
      <p:sp>
        <p:nvSpPr>
          <p:cNvPr id="14" name="Rectangle 2"/>
          <p:cNvSpPr>
            <a:spLocks noChangeArrowheads="1"/>
          </p:cNvSpPr>
          <p:nvPr/>
        </p:nvSpPr>
        <p:spPr bwMode="auto">
          <a:xfrm>
            <a:off x="0" y="1124744"/>
            <a:ext cx="260026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ea typeface="Calibri" pitchFamily="34" charset="0"/>
                <a:cs typeface="Arial" pitchFamily="34" charset="0"/>
              </a:rPr>
              <a:t>La loi de vitesse</a:t>
            </a:r>
            <a:endParaRPr kumimoji="0" lang="fr-FR" sz="4800" b="0" i="0" u="none" strike="noStrike" cap="none" normalizeH="0" baseline="0" dirty="0">
              <a:ln>
                <a:noFill/>
              </a:ln>
              <a:solidFill>
                <a:schemeClr val="tx1"/>
              </a:solidFill>
              <a:effectLst/>
              <a:cs typeface="Arial" pitchFamily="34" charset="0"/>
            </a:endParaRPr>
          </a:p>
        </p:txBody>
      </p:sp>
      <p:sp>
        <p:nvSpPr>
          <p:cNvPr id="15" name="Rectangle 2"/>
          <p:cNvSpPr>
            <a:spLocks noChangeArrowheads="1"/>
          </p:cNvSpPr>
          <p:nvPr/>
        </p:nvSpPr>
        <p:spPr bwMode="auto">
          <a:xfrm>
            <a:off x="5652120" y="1124744"/>
            <a:ext cx="220143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ea typeface="Calibri" pitchFamily="34" charset="0"/>
                <a:cs typeface="Arial" pitchFamily="34" charset="0"/>
              </a:rPr>
              <a:t>s’écrit alors :</a:t>
            </a:r>
            <a:endParaRPr kumimoji="0" lang="fr-FR" sz="4800" b="0" i="0" u="none" strike="noStrike" cap="none" normalizeH="0" baseline="0" dirty="0">
              <a:ln>
                <a:noFill/>
              </a:ln>
              <a:solidFill>
                <a:schemeClr val="tx1"/>
              </a:solidFill>
              <a:effectLst/>
              <a:cs typeface="Arial" pitchFamily="34" charset="0"/>
            </a:endParaRPr>
          </a:p>
        </p:txBody>
      </p:sp>
      <p:sp>
        <p:nvSpPr>
          <p:cNvPr id="16" name="Rectangle 15"/>
          <p:cNvSpPr>
            <a:spLocks noChangeArrowheads="1"/>
          </p:cNvSpPr>
          <p:nvPr/>
        </p:nvSpPr>
        <p:spPr bwMode="auto">
          <a:xfrm>
            <a:off x="0" y="443711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11</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triglycéride + 3 HO </a:t>
            </a:r>
            <a:r>
              <a:rPr kumimoji="0" lang="fr-FR" sz="2000" b="1" i="0" u="none" strike="noStrike" cap="none" normalizeH="0" baseline="30000" dirty="0">
                <a:ln>
                  <a:noFill/>
                </a:ln>
                <a:solidFill>
                  <a:srgbClr val="006C31"/>
                </a:solidFill>
                <a:effectLst/>
                <a:latin typeface="Arial" pitchFamily="34" charset="0"/>
                <a:ea typeface="Calibri" pitchFamily="34" charset="0"/>
                <a:cs typeface="Arial" pitchFamily="34" charset="0"/>
                <a:sym typeface="Wingdings" pitchFamily="2" charset="2"/>
              </a:rPr>
              <a:t>−</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 → savon + glycérol</a:t>
            </a: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lvl="0" indent="363538" eaLnBrk="0" fontAlgn="base" hangingPunct="0">
              <a:spcBef>
                <a:spcPct val="0"/>
              </a:spcBef>
              <a:spcAft>
                <a:spcPct val="0"/>
              </a:spcAf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Loi de vitesse :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v = k × [triglycéride] × [HO</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lang="fr-FR" sz="800" dirty="0">
                <a:latin typeface="Times New Roman" pitchFamily="18" charset="0"/>
                <a:ea typeface="Calibri" pitchFamily="34" charset="0"/>
                <a:cs typeface="Times New Roman" pitchFamily="18" charset="0"/>
                <a:sym typeface="Wingdings" pitchFamily="2" charset="2"/>
              </a:rPr>
              <a:t> </a:t>
            </a:r>
            <a:r>
              <a:rPr lang="fr-FR" sz="2000" dirty="0">
                <a:latin typeface="Times New Roman" pitchFamily="18" charset="0"/>
                <a:ea typeface="Calibri" pitchFamily="34" charset="0"/>
                <a:cs typeface="Times New Roman" pitchFamily="18" charset="0"/>
                <a:sym typeface="Wingdings" pitchFamily="2" charset="2"/>
              </a:rPr>
              <a:t>.</a:t>
            </a: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On réalise</a:t>
            </a:r>
            <a:r>
              <a:rPr kumimoji="0" lang="fr-FR" sz="200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un mélange initial stœchiométrique </a:t>
            </a:r>
            <a:r>
              <a:rPr lang="fr-FR" sz="2000" i="1" dirty="0">
                <a:latin typeface="Times New Roman" pitchFamily="18" charset="0"/>
                <a:ea typeface="Calibri" pitchFamily="34" charset="0"/>
                <a:cs typeface="Times New Roman" pitchFamily="18" charset="0"/>
                <a:sym typeface="Wingdings" pitchFamily="2" charset="2"/>
              </a:rPr>
              <a:t>en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triglycéride et en</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HO</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p>
        </p:txBody>
      </p:sp>
      <p:sp>
        <p:nvSpPr>
          <p:cNvPr id="17" name="Rectangle 16"/>
          <p:cNvSpPr>
            <a:spLocks noChangeArrowheads="1"/>
          </p:cNvSpPr>
          <p:nvPr/>
        </p:nvSpPr>
        <p:spPr bwMode="auto">
          <a:xfrm>
            <a:off x="0" y="5452775"/>
            <a:ext cx="777180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Donner l’expression de la loi de vitesse en fonction de </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k</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 et de </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[HO </a:t>
            </a:r>
            <a:r>
              <a:rPr kumimoji="0" lang="fr-FR" sz="2000" b="1" u="sng" strike="noStrike" cap="none" normalizeH="0" baseline="30000" dirty="0">
                <a:ln>
                  <a:noFill/>
                </a:ln>
                <a:solidFill>
                  <a:schemeClr val="tx1"/>
                </a:solidFill>
                <a:effectLst/>
                <a:latin typeface="Times New Roman" pitchFamily="18" charset="0"/>
                <a:ea typeface="Calibri" pitchFamily="34" charset="0"/>
                <a:cs typeface="Times New Roman" pitchFamily="18" charset="0"/>
              </a:rPr>
              <a:t>–</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24"/>
          <p:cNvSpPr>
            <a:spLocks noChangeArrowheads="1"/>
          </p:cNvSpPr>
          <p:nvPr/>
        </p:nvSpPr>
        <p:spPr bwMode="auto">
          <a:xfrm>
            <a:off x="0" y="6021288"/>
            <a:ext cx="4658648"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Dans les conditions stœchiométriques, </a:t>
            </a:r>
            <a:endParaRPr lang="fr-FR" sz="2000" b="1" u="sng" dirty="0">
              <a:solidFill>
                <a:srgbClr val="FF0000"/>
              </a:solidFill>
              <a:latin typeface="Arial" pitchFamily="34" charset="0"/>
              <a:cs typeface="Arial" pitchFamily="34" charset="0"/>
            </a:endParaRPr>
          </a:p>
        </p:txBody>
      </p:sp>
      <p:sp>
        <p:nvSpPr>
          <p:cNvPr id="19" name="Rectangle 24"/>
          <p:cNvSpPr>
            <a:spLocks noChangeArrowheads="1"/>
          </p:cNvSpPr>
          <p:nvPr/>
        </p:nvSpPr>
        <p:spPr bwMode="auto">
          <a:xfrm>
            <a:off x="4644008" y="5805264"/>
            <a:ext cx="179273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[Triglycéride]</a:t>
            </a:r>
            <a:endParaRPr lang="fr-FR" sz="2000" b="1" u="sng" dirty="0">
              <a:solidFill>
                <a:srgbClr val="FF0000"/>
              </a:solidFill>
              <a:latin typeface="Arial" pitchFamily="34" charset="0"/>
              <a:cs typeface="Arial" pitchFamily="34" charset="0"/>
            </a:endParaRPr>
          </a:p>
        </p:txBody>
      </p:sp>
      <p:sp>
        <p:nvSpPr>
          <p:cNvPr id="20" name="Rectangle 24"/>
          <p:cNvSpPr>
            <a:spLocks noChangeArrowheads="1"/>
          </p:cNvSpPr>
          <p:nvPr/>
        </p:nvSpPr>
        <p:spPr bwMode="auto">
          <a:xfrm>
            <a:off x="5220072" y="6237312"/>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1</a:t>
            </a:r>
            <a:endParaRPr lang="fr-FR" sz="2000" b="1" u="sng" dirty="0">
              <a:solidFill>
                <a:srgbClr val="FF0000"/>
              </a:solidFill>
              <a:latin typeface="Arial" pitchFamily="34" charset="0"/>
              <a:cs typeface="Arial" pitchFamily="34" charset="0"/>
            </a:endParaRPr>
          </a:p>
        </p:txBody>
      </p:sp>
      <p:sp>
        <p:nvSpPr>
          <p:cNvPr id="21" name="Rectangle 24"/>
          <p:cNvSpPr>
            <a:spLocks noChangeArrowheads="1"/>
          </p:cNvSpPr>
          <p:nvPr/>
        </p:nvSpPr>
        <p:spPr bwMode="auto">
          <a:xfrm>
            <a:off x="6660232" y="5805264"/>
            <a:ext cx="90441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22" name="Rectangle 24"/>
          <p:cNvSpPr>
            <a:spLocks noChangeArrowheads="1"/>
          </p:cNvSpPr>
          <p:nvPr/>
        </p:nvSpPr>
        <p:spPr bwMode="auto">
          <a:xfrm>
            <a:off x="6876256" y="6237312"/>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sp>
        <p:nvSpPr>
          <p:cNvPr id="23" name="Rectangle 24"/>
          <p:cNvSpPr>
            <a:spLocks noChangeArrowheads="1"/>
          </p:cNvSpPr>
          <p:nvPr/>
        </p:nvSpPr>
        <p:spPr bwMode="auto">
          <a:xfrm>
            <a:off x="6372200" y="6021288"/>
            <a:ext cx="33374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cxnSp>
        <p:nvCxnSpPr>
          <p:cNvPr id="25" name="Connecteur droit 24"/>
          <p:cNvCxnSpPr/>
          <p:nvPr/>
        </p:nvCxnSpPr>
        <p:spPr>
          <a:xfrm>
            <a:off x="4716016" y="6237312"/>
            <a:ext cx="158417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732240" y="6237312"/>
            <a:ext cx="79208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wipe(left)">
                                      <p:cBhvr>
                                        <p:cTn id="7" dur="500"/>
                                        <p:tgtEl>
                                          <p:spTgt spid="890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093"/>
                                        </p:tgtEl>
                                        <p:attrNameLst>
                                          <p:attrName>style.visibility</p:attrName>
                                        </p:attrNameLst>
                                      </p:cBhvr>
                                      <p:to>
                                        <p:strVal val="visible"/>
                                      </p:to>
                                    </p:set>
                                    <p:animEffect transition="in" filter="wipe(left)">
                                      <p:cBhvr>
                                        <p:cTn id="12" dur="500"/>
                                        <p:tgtEl>
                                          <p:spTgt spid="8909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wipe(left)">
                                      <p:cBhvr>
                                        <p:cTn id="32" dur="500"/>
                                        <p:tgtEl>
                                          <p:spTgt spid="19">
                                            <p:txEl>
                                              <p:pRg st="0" end="0"/>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wipe(left)">
                                      <p:cBhvr>
                                        <p:cTn id="40" dur="500"/>
                                        <p:tgtEl>
                                          <p:spTgt spid="20">
                                            <p:txEl>
                                              <p:pRg st="0" end="0"/>
                                            </p:txEl>
                                          </p:spTgt>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wipe(left)">
                                      <p:cBhvr>
                                        <p:cTn id="44" dur="500"/>
                                        <p:tgtEl>
                                          <p:spTgt spid="23">
                                            <p:txEl>
                                              <p:pRg st="0" end="0"/>
                                            </p:txEl>
                                          </p:spTgt>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wipe(left)">
                                      <p:cBhvr>
                                        <p:cTn id="48" dur="500"/>
                                        <p:tgtEl>
                                          <p:spTgt spid="21">
                                            <p:txEl>
                                              <p:pRg st="0" end="0"/>
                                            </p:txEl>
                                          </p:spTgt>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wipe(left)">
                                      <p:cBhvr>
                                        <p:cTn id="5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53">
            <a:extLst>
              <a:ext uri="{FF2B5EF4-FFF2-40B4-BE49-F238E27FC236}">
                <a16:creationId xmlns:a16="http://schemas.microsoft.com/office/drawing/2014/main" id="{1F7B58C0-B8A7-39A6-CF5A-C0CCABCED07C}"/>
              </a:ext>
            </a:extLst>
          </p:cNvPr>
          <p:cNvSpPr>
            <a:spLocks noChangeArrowheads="1"/>
          </p:cNvSpPr>
          <p:nvPr/>
        </p:nvSpPr>
        <p:spPr bwMode="auto">
          <a:xfrm>
            <a:off x="2051720" y="6465213"/>
            <a:ext cx="952505"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sp>
        <p:nvSpPr>
          <p:cNvPr id="29" name="Rectangle 28"/>
          <p:cNvSpPr/>
          <p:nvPr/>
        </p:nvSpPr>
        <p:spPr>
          <a:xfrm>
            <a:off x="6853106" y="3956586"/>
            <a:ext cx="2232248" cy="720080"/>
          </a:xfrm>
          <a:prstGeom prst="rect">
            <a:avLst/>
          </a:prstGeom>
          <a:solidFill>
            <a:schemeClr val="accent1">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a:spLocks noChangeArrowheads="1"/>
          </p:cNvSpPr>
          <p:nvPr/>
        </p:nvSpPr>
        <p:spPr bwMode="auto">
          <a:xfrm>
            <a:off x="0" y="1772816"/>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1" i="1" u="sng"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Application 11</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 </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triglycéride + 3 HO </a:t>
            </a:r>
            <a:r>
              <a:rPr kumimoji="0" lang="fr-FR" sz="2000" b="1" i="0" u="none" strike="noStrike" cap="none" normalizeH="0" baseline="30000" dirty="0">
                <a:ln>
                  <a:noFill/>
                </a:ln>
                <a:solidFill>
                  <a:srgbClr val="006C31"/>
                </a:solidFill>
                <a:effectLst/>
                <a:latin typeface="Arial" pitchFamily="34" charset="0"/>
                <a:ea typeface="Calibri" pitchFamily="34" charset="0"/>
                <a:cs typeface="Arial" pitchFamily="34" charset="0"/>
                <a:sym typeface="Wingdings" pitchFamily="2" charset="2"/>
              </a:rPr>
              <a:t>−</a:t>
            </a:r>
            <a:r>
              <a:rPr kumimoji="0" lang="fr-FR" sz="2000" b="1" i="0" u="none" strike="noStrike" cap="none" normalizeH="0" baseline="0" dirty="0">
                <a:ln>
                  <a:noFill/>
                </a:ln>
                <a:solidFill>
                  <a:srgbClr val="006C31"/>
                </a:solidFill>
                <a:effectLst/>
                <a:latin typeface="Arial" pitchFamily="34" charset="0"/>
                <a:ea typeface="Calibri" pitchFamily="34" charset="0"/>
                <a:cs typeface="Arial" pitchFamily="34" charset="0"/>
                <a:sym typeface="Wingdings" pitchFamily="2" charset="2"/>
              </a:rPr>
              <a:t> → savon + glycérol</a:t>
            </a: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lvl="0" indent="363538" eaLnBrk="0" fontAlgn="base" hangingPunct="0">
              <a:spcBef>
                <a:spcPct val="0"/>
              </a:spcBef>
              <a:spcAft>
                <a:spcPct val="0"/>
              </a:spcAf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Loi de vitesse : </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v = k × [triglycéride] × [HO</a:t>
            </a:r>
            <a:r>
              <a:rPr kumimoji="0" lang="fr-FR" sz="2000" b="1"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lang="fr-FR" sz="800" dirty="0">
                <a:latin typeface="Times New Roman" pitchFamily="18" charset="0"/>
                <a:ea typeface="Calibri" pitchFamily="34" charset="0"/>
                <a:cs typeface="Times New Roman" pitchFamily="18" charset="0"/>
                <a:sym typeface="Wingdings" pitchFamily="2" charset="2"/>
              </a:rPr>
              <a:t> </a:t>
            </a:r>
            <a:r>
              <a:rPr lang="fr-FR" sz="2000" dirty="0">
                <a:latin typeface="Times New Roman" pitchFamily="18" charset="0"/>
                <a:ea typeface="Calibri" pitchFamily="34" charset="0"/>
                <a:cs typeface="Times New Roman" pitchFamily="18" charset="0"/>
                <a:sym typeface="Wingdings" pitchFamily="2" charset="2"/>
              </a:rPr>
              <a:t>.</a:t>
            </a:r>
            <a:endParaRPr kumimoji="0" lang="fr-FR" sz="8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endParaRPr>
          </a:p>
          <a:p>
            <a:pPr marR="0" lvl="0" indent="363538" algn="l" defTabSz="914400" rtl="0" eaLnBrk="0" fontAlgn="base" latinLnBrk="0" hangingPunct="0">
              <a:lnSpc>
                <a:spcPct val="100000"/>
              </a:lnSpc>
              <a:spcBef>
                <a:spcPct val="0"/>
              </a:spcBef>
              <a:spcAft>
                <a:spcPct val="0"/>
              </a:spcAft>
              <a:buClrTx/>
              <a:buSzTx/>
              <a:buFontTx/>
              <a:buNone/>
              <a:tabLst/>
            </a:pP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On réalise</a:t>
            </a:r>
            <a:r>
              <a:rPr kumimoji="0" lang="fr-FR" sz="2000" i="1" u="none" strike="noStrike" cap="none" normalizeH="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un mélange initial stœchiométrique </a:t>
            </a:r>
            <a:r>
              <a:rPr lang="fr-FR" sz="2000" i="1" dirty="0">
                <a:latin typeface="Times New Roman" pitchFamily="18" charset="0"/>
                <a:ea typeface="Calibri" pitchFamily="34" charset="0"/>
                <a:cs typeface="Times New Roman" pitchFamily="18" charset="0"/>
                <a:sym typeface="Wingdings" pitchFamily="2" charset="2"/>
              </a:rPr>
              <a:t>en </a:t>
            </a:r>
            <a:r>
              <a:rPr kumimoji="0" lang="fr-FR" sz="20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triglycéride et en</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HO</a:t>
            </a:r>
            <a:r>
              <a:rPr kumimoji="0" lang="fr-FR" sz="200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sym typeface="Wingdings" pitchFamily="2" charset="2"/>
              </a:rPr>
              <a:t>−</a:t>
            </a:r>
            <a:r>
              <a:rPr kumimoji="0" lang="fr-FR" sz="20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sym typeface="Wingdings" pitchFamily="2" charset="2"/>
              </a:rPr>
              <a:t>. </a:t>
            </a:r>
          </a:p>
        </p:txBody>
      </p:sp>
      <p:sp>
        <p:nvSpPr>
          <p:cNvPr id="3" name="Rectangle 2"/>
          <p:cNvSpPr>
            <a:spLocks noChangeArrowheads="1"/>
          </p:cNvSpPr>
          <p:nvPr/>
        </p:nvSpPr>
        <p:spPr bwMode="auto">
          <a:xfrm>
            <a:off x="0" y="2788479"/>
            <a:ext cx="777180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Donner l’expression de la loi de vitesse en fonction de </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k</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 et de </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[HO </a:t>
            </a:r>
            <a:r>
              <a:rPr kumimoji="0" lang="fr-FR" sz="2000" b="1" u="sng" strike="noStrike" cap="none" normalizeH="0" baseline="30000" dirty="0">
                <a:ln>
                  <a:noFill/>
                </a:ln>
                <a:solidFill>
                  <a:schemeClr val="tx1"/>
                </a:solidFill>
                <a:effectLst/>
                <a:latin typeface="Times New Roman" pitchFamily="18" charset="0"/>
                <a:ea typeface="Calibri" pitchFamily="34" charset="0"/>
                <a:cs typeface="Times New Roman" pitchFamily="18" charset="0"/>
              </a:rPr>
              <a:t>–</a:t>
            </a:r>
            <a:r>
              <a:rPr kumimoji="0" lang="fr-FR" sz="2000" b="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r>
              <a:rPr kumimoji="0" lang="fr-FR"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24"/>
          <p:cNvSpPr>
            <a:spLocks noChangeArrowheads="1"/>
          </p:cNvSpPr>
          <p:nvPr/>
        </p:nvSpPr>
        <p:spPr bwMode="auto">
          <a:xfrm>
            <a:off x="0" y="3356992"/>
            <a:ext cx="4658648"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Dans les conditions stœchiométriques, </a:t>
            </a:r>
            <a:endParaRPr lang="fr-FR" sz="2000" b="1" u="sng" dirty="0">
              <a:solidFill>
                <a:srgbClr val="FF0000"/>
              </a:solidFill>
              <a:latin typeface="Arial" pitchFamily="34" charset="0"/>
              <a:cs typeface="Arial" pitchFamily="34" charset="0"/>
            </a:endParaRPr>
          </a:p>
        </p:txBody>
      </p:sp>
      <p:sp>
        <p:nvSpPr>
          <p:cNvPr id="5" name="Rectangle 24"/>
          <p:cNvSpPr>
            <a:spLocks noChangeArrowheads="1"/>
          </p:cNvSpPr>
          <p:nvPr/>
        </p:nvSpPr>
        <p:spPr bwMode="auto">
          <a:xfrm>
            <a:off x="4644008" y="3140968"/>
            <a:ext cx="179273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[Triglycéride]</a:t>
            </a:r>
            <a:endParaRPr lang="fr-FR" sz="2000" b="1" u="sng" dirty="0">
              <a:solidFill>
                <a:srgbClr val="FF0000"/>
              </a:solidFill>
              <a:latin typeface="Arial" pitchFamily="34" charset="0"/>
              <a:cs typeface="Arial" pitchFamily="34" charset="0"/>
            </a:endParaRPr>
          </a:p>
        </p:txBody>
      </p:sp>
      <p:sp>
        <p:nvSpPr>
          <p:cNvPr id="6" name="Rectangle 24"/>
          <p:cNvSpPr>
            <a:spLocks noChangeArrowheads="1"/>
          </p:cNvSpPr>
          <p:nvPr/>
        </p:nvSpPr>
        <p:spPr bwMode="auto">
          <a:xfrm>
            <a:off x="5220072" y="3573016"/>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1</a:t>
            </a:r>
            <a:endParaRPr lang="fr-FR" sz="2000" b="1" u="sng" dirty="0">
              <a:solidFill>
                <a:srgbClr val="FF0000"/>
              </a:solidFill>
              <a:latin typeface="Arial" pitchFamily="34" charset="0"/>
              <a:cs typeface="Arial" pitchFamily="34" charset="0"/>
            </a:endParaRPr>
          </a:p>
        </p:txBody>
      </p:sp>
      <p:sp>
        <p:nvSpPr>
          <p:cNvPr id="7" name="Rectangle 24"/>
          <p:cNvSpPr>
            <a:spLocks noChangeArrowheads="1"/>
          </p:cNvSpPr>
          <p:nvPr/>
        </p:nvSpPr>
        <p:spPr bwMode="auto">
          <a:xfrm>
            <a:off x="6660232" y="3140968"/>
            <a:ext cx="90441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8" name="Rectangle 24"/>
          <p:cNvSpPr>
            <a:spLocks noChangeArrowheads="1"/>
          </p:cNvSpPr>
          <p:nvPr/>
        </p:nvSpPr>
        <p:spPr bwMode="auto">
          <a:xfrm>
            <a:off x="6876256" y="3573016"/>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cxnSp>
        <p:nvCxnSpPr>
          <p:cNvPr id="9" name="Connecteur droit 8"/>
          <p:cNvCxnSpPr/>
          <p:nvPr/>
        </p:nvCxnSpPr>
        <p:spPr>
          <a:xfrm>
            <a:off x="4716016" y="3573016"/>
            <a:ext cx="158417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6732240" y="3573016"/>
            <a:ext cx="79208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0" y="116632"/>
            <a:ext cx="3960440" cy="955416"/>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srcRect/>
          <a:stretch>
            <a:fillRect/>
          </a:stretch>
        </p:blipFill>
        <p:spPr bwMode="auto">
          <a:xfrm>
            <a:off x="2000051" y="1070335"/>
            <a:ext cx="3168352" cy="556895"/>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5461943" y="840177"/>
            <a:ext cx="2566441" cy="989471"/>
          </a:xfrm>
          <a:prstGeom prst="rect">
            <a:avLst/>
          </a:prstGeom>
          <a:noFill/>
          <a:ln w="9525">
            <a:noFill/>
            <a:miter lim="800000"/>
            <a:headEnd/>
            <a:tailEnd/>
          </a:ln>
        </p:spPr>
      </p:pic>
      <p:sp>
        <p:nvSpPr>
          <p:cNvPr id="14" name="Rectangle 1"/>
          <p:cNvSpPr>
            <a:spLocks noChangeArrowheads="1"/>
          </p:cNvSpPr>
          <p:nvPr/>
        </p:nvSpPr>
        <p:spPr bwMode="auto">
          <a:xfrm>
            <a:off x="108396" y="44624"/>
            <a:ext cx="8928100" cy="1745768"/>
          </a:xfrm>
          <a:prstGeom prst="rect">
            <a:avLst/>
          </a:prstGeom>
          <a:noFill/>
          <a:ln w="19050">
            <a:solidFill>
              <a:srgbClr val="000000"/>
            </a:solidFill>
            <a:miter lim="800000"/>
            <a:headEnd/>
            <a:tailEnd/>
          </a:ln>
        </p:spPr>
        <p:txBody>
          <a:bodyPr/>
          <a:lstStyle/>
          <a:p>
            <a:endParaRPr lang="fr-FR"/>
          </a:p>
        </p:txBody>
      </p:sp>
      <p:sp>
        <p:nvSpPr>
          <p:cNvPr id="15" name="Rectangle 24"/>
          <p:cNvSpPr>
            <a:spLocks noChangeArrowheads="1"/>
          </p:cNvSpPr>
          <p:nvPr/>
        </p:nvSpPr>
        <p:spPr bwMode="auto">
          <a:xfrm>
            <a:off x="6360625" y="3371354"/>
            <a:ext cx="33374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16" name="Rectangle 24"/>
          <p:cNvSpPr>
            <a:spLocks noChangeArrowheads="1"/>
          </p:cNvSpPr>
          <p:nvPr/>
        </p:nvSpPr>
        <p:spPr bwMode="auto">
          <a:xfrm>
            <a:off x="1" y="4105947"/>
            <a:ext cx="3491880"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Donc la loi de vitesse s’écrit :    </a:t>
            </a:r>
            <a:endParaRPr lang="fr-FR" sz="2000" b="1" u="sng" dirty="0">
              <a:solidFill>
                <a:srgbClr val="FF0000"/>
              </a:solidFill>
              <a:latin typeface="Arial" pitchFamily="34" charset="0"/>
              <a:cs typeface="Arial" pitchFamily="34" charset="0"/>
            </a:endParaRPr>
          </a:p>
        </p:txBody>
      </p:sp>
      <p:sp>
        <p:nvSpPr>
          <p:cNvPr id="17" name="Rectangle 16"/>
          <p:cNvSpPr/>
          <p:nvPr/>
        </p:nvSpPr>
        <p:spPr>
          <a:xfrm>
            <a:off x="3347864" y="4105947"/>
            <a:ext cx="979755"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v = k </a:t>
            </a:r>
            <a:r>
              <a:rPr lang="fr-FR" sz="2000" b="1" dirty="0">
                <a:solidFill>
                  <a:srgbClr val="002060"/>
                </a:solidFill>
                <a:latin typeface="Arial"/>
                <a:cs typeface="Arial"/>
                <a:sym typeface="Wingdings" pitchFamily="2" charset="2"/>
              </a:rPr>
              <a:t>×</a:t>
            </a:r>
            <a:endParaRPr lang="fr-FR" b="1" dirty="0"/>
          </a:p>
        </p:txBody>
      </p:sp>
      <p:sp>
        <p:nvSpPr>
          <p:cNvPr id="18" name="Rectangle 24"/>
          <p:cNvSpPr>
            <a:spLocks noChangeArrowheads="1"/>
          </p:cNvSpPr>
          <p:nvPr/>
        </p:nvSpPr>
        <p:spPr bwMode="auto">
          <a:xfrm>
            <a:off x="4283968" y="3889923"/>
            <a:ext cx="90441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19" name="Rectangle 24"/>
          <p:cNvSpPr>
            <a:spLocks noChangeArrowheads="1"/>
          </p:cNvSpPr>
          <p:nvPr/>
        </p:nvSpPr>
        <p:spPr bwMode="auto">
          <a:xfrm>
            <a:off x="4499992" y="4321971"/>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cxnSp>
        <p:nvCxnSpPr>
          <p:cNvPr id="20" name="Connecteur droit 19"/>
          <p:cNvCxnSpPr/>
          <p:nvPr/>
        </p:nvCxnSpPr>
        <p:spPr>
          <a:xfrm>
            <a:off x="4355976" y="4321971"/>
            <a:ext cx="79208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24"/>
          <p:cNvSpPr>
            <a:spLocks noChangeArrowheads="1"/>
          </p:cNvSpPr>
          <p:nvPr/>
        </p:nvSpPr>
        <p:spPr bwMode="auto">
          <a:xfrm>
            <a:off x="5148064" y="4105947"/>
            <a:ext cx="1124026" cy="400110"/>
          </a:xfrm>
          <a:prstGeom prst="rect">
            <a:avLst/>
          </a:prstGeom>
          <a:noFill/>
          <a:ln w="9525">
            <a:noFill/>
            <a:miter lim="800000"/>
            <a:headEnd/>
            <a:tailEnd/>
          </a:ln>
        </p:spPr>
        <p:txBody>
          <a:bodyPr wrap="none">
            <a:spAutoFit/>
          </a:bodyPr>
          <a:lstStyle/>
          <a:p>
            <a:r>
              <a:rPr lang="fr-FR" sz="2000" b="1" dirty="0">
                <a:solidFill>
                  <a:srgbClr val="002060"/>
                </a:solidFill>
                <a:latin typeface="Arial"/>
                <a:cs typeface="Arial"/>
                <a:sym typeface="Wingdings" pitchFamily="2" charset="2"/>
              </a:rPr>
              <a:t>× </a:t>
            </a:r>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22" name="Rectangle 24"/>
          <p:cNvSpPr>
            <a:spLocks noChangeArrowheads="1"/>
          </p:cNvSpPr>
          <p:nvPr/>
        </p:nvSpPr>
        <p:spPr bwMode="auto">
          <a:xfrm>
            <a:off x="6228184" y="4105947"/>
            <a:ext cx="576064" cy="400110"/>
          </a:xfrm>
          <a:prstGeom prst="rect">
            <a:avLst/>
          </a:prstGeom>
          <a:noFill/>
          <a:ln w="9525">
            <a:noFill/>
            <a:miter lim="800000"/>
            <a:headEnd/>
            <a:tailEnd/>
          </a:ln>
        </p:spPr>
        <p:txBody>
          <a:bodyPr wrap="square">
            <a:spAutoFit/>
          </a:bodyPr>
          <a:lstStyle/>
          <a:p>
            <a:r>
              <a:rPr lang="fr-FR" sz="2000" b="1" dirty="0">
                <a:latin typeface="Arial" pitchFamily="34" charset="0"/>
                <a:cs typeface="Arial" pitchFamily="34" charset="0"/>
                <a:sym typeface="Wingdings"/>
              </a:rPr>
              <a:t></a:t>
            </a:r>
            <a:endParaRPr lang="fr-FR" sz="2000" b="1" u="sng" dirty="0">
              <a:latin typeface="Arial" pitchFamily="34" charset="0"/>
              <a:cs typeface="Arial" pitchFamily="34" charset="0"/>
            </a:endParaRPr>
          </a:p>
        </p:txBody>
      </p:sp>
      <p:sp>
        <p:nvSpPr>
          <p:cNvPr id="23" name="Rectangle 22"/>
          <p:cNvSpPr/>
          <p:nvPr/>
        </p:nvSpPr>
        <p:spPr>
          <a:xfrm>
            <a:off x="6853105" y="4100602"/>
            <a:ext cx="546945"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v =</a:t>
            </a:r>
            <a:endParaRPr lang="fr-FR" b="1" dirty="0"/>
          </a:p>
        </p:txBody>
      </p:sp>
      <p:sp>
        <p:nvSpPr>
          <p:cNvPr id="24" name="Rectangle 23"/>
          <p:cNvSpPr/>
          <p:nvPr/>
        </p:nvSpPr>
        <p:spPr>
          <a:xfrm>
            <a:off x="7429170" y="3930898"/>
            <a:ext cx="327334"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k</a:t>
            </a:r>
            <a:endParaRPr lang="fr-FR" dirty="0"/>
          </a:p>
        </p:txBody>
      </p:sp>
      <p:cxnSp>
        <p:nvCxnSpPr>
          <p:cNvPr id="25" name="Connecteur droit 24"/>
          <p:cNvCxnSpPr/>
          <p:nvPr/>
        </p:nvCxnSpPr>
        <p:spPr>
          <a:xfrm>
            <a:off x="7429170" y="4290938"/>
            <a:ext cx="36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4"/>
          <p:cNvSpPr>
            <a:spLocks noChangeArrowheads="1"/>
          </p:cNvSpPr>
          <p:nvPr/>
        </p:nvSpPr>
        <p:spPr bwMode="auto">
          <a:xfrm>
            <a:off x="7448908" y="4270903"/>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sp>
        <p:nvSpPr>
          <p:cNvPr id="28" name="Rectangle 24"/>
          <p:cNvSpPr>
            <a:spLocks noChangeArrowheads="1"/>
          </p:cNvSpPr>
          <p:nvPr/>
        </p:nvSpPr>
        <p:spPr bwMode="auto">
          <a:xfrm>
            <a:off x="7789210" y="4089027"/>
            <a:ext cx="1289135" cy="400110"/>
          </a:xfrm>
          <a:prstGeom prst="rect">
            <a:avLst/>
          </a:prstGeom>
          <a:noFill/>
          <a:ln w="9525">
            <a:noFill/>
            <a:miter lim="800000"/>
            <a:headEnd/>
            <a:tailEnd/>
          </a:ln>
        </p:spPr>
        <p:txBody>
          <a:bodyPr wrap="none">
            <a:spAutoFit/>
          </a:bodyPr>
          <a:lstStyle/>
          <a:p>
            <a:r>
              <a:rPr lang="fr-FR" sz="2000" b="1" dirty="0">
                <a:solidFill>
                  <a:srgbClr val="002060"/>
                </a:solidFill>
                <a:latin typeface="Arial"/>
                <a:cs typeface="Arial"/>
                <a:sym typeface="Wingdings" pitchFamily="2" charset="2"/>
              </a:rPr>
              <a:t>× </a:t>
            </a:r>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b="1" baseline="30000" dirty="0">
                <a:solidFill>
                  <a:srgbClr val="002060"/>
                </a:solidFill>
                <a:latin typeface="Arial" pitchFamily="34" charset="0"/>
                <a:cs typeface="Arial" pitchFamily="34" charset="0"/>
                <a:sym typeface="Wingdings" pitchFamily="2" charset="2"/>
              </a:rPr>
              <a:t>2</a:t>
            </a:r>
            <a:endParaRPr lang="fr-FR" sz="2000" b="1" u="sng" dirty="0">
              <a:solidFill>
                <a:srgbClr val="FF0000"/>
              </a:solidFill>
              <a:latin typeface="Arial" pitchFamily="34" charset="0"/>
              <a:cs typeface="Arial" pitchFamily="34" charset="0"/>
            </a:endParaRPr>
          </a:p>
        </p:txBody>
      </p:sp>
      <p:sp>
        <p:nvSpPr>
          <p:cNvPr id="30" name="Rectangle 29"/>
          <p:cNvSpPr>
            <a:spLocks noChangeArrowheads="1"/>
          </p:cNvSpPr>
          <p:nvPr/>
        </p:nvSpPr>
        <p:spPr bwMode="auto">
          <a:xfrm>
            <a:off x="0" y="4820374"/>
            <a:ext cx="880721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Quel graphique peut-on tracer pour vérifier la validité de cette loi de vitesse</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rPr>
              <a:t> ?</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31" name="Rectangle 24"/>
          <p:cNvSpPr>
            <a:spLocks noChangeArrowheads="1"/>
          </p:cNvSpPr>
          <p:nvPr/>
        </p:nvSpPr>
        <p:spPr bwMode="auto">
          <a:xfrm>
            <a:off x="252835" y="5169219"/>
            <a:ext cx="6335389"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C’est une loi de vitesse d’</a:t>
            </a:r>
            <a:r>
              <a:rPr lang="fr-FR" sz="2000" b="1" u="sng" dirty="0">
                <a:solidFill>
                  <a:srgbClr val="FF0000"/>
                </a:solidFill>
                <a:latin typeface="Arial" pitchFamily="34" charset="0"/>
                <a:cs typeface="Arial" pitchFamily="34" charset="0"/>
                <a:sym typeface="Wingdings" pitchFamily="2" charset="2"/>
              </a:rPr>
              <a:t>ordre 2</a:t>
            </a:r>
            <a:r>
              <a:rPr lang="fr-FR" sz="2000" b="1" dirty="0">
                <a:solidFill>
                  <a:srgbClr val="FF000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qu’on doit vérifier. </a:t>
            </a:r>
            <a:endParaRPr lang="fr-FR" sz="2000" u="sng" dirty="0">
              <a:solidFill>
                <a:srgbClr val="002060"/>
              </a:solidFill>
              <a:latin typeface="Arial" pitchFamily="34" charset="0"/>
              <a:cs typeface="Arial" pitchFamily="34" charset="0"/>
            </a:endParaRPr>
          </a:p>
        </p:txBody>
      </p:sp>
      <p:sp>
        <p:nvSpPr>
          <p:cNvPr id="34" name="Rectangle à coins arrondis 33"/>
          <p:cNvSpPr/>
          <p:nvPr/>
        </p:nvSpPr>
        <p:spPr>
          <a:xfrm>
            <a:off x="7380312" y="3889923"/>
            <a:ext cx="432048" cy="864096"/>
          </a:xfrm>
          <a:prstGeom prst="roundRect">
            <a:avLst/>
          </a:prstGeom>
          <a:noFill/>
          <a:ln w="57150">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avec flèche 35"/>
          <p:cNvCxnSpPr/>
          <p:nvPr/>
        </p:nvCxnSpPr>
        <p:spPr>
          <a:xfrm flipV="1">
            <a:off x="7812360" y="3457875"/>
            <a:ext cx="288032" cy="432048"/>
          </a:xfrm>
          <a:prstGeom prst="straightConnector1">
            <a:avLst/>
          </a:prstGeom>
          <a:ln w="57150">
            <a:solidFill>
              <a:srgbClr val="006C3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956376" y="3108449"/>
            <a:ext cx="630301" cy="400110"/>
          </a:xfrm>
          <a:prstGeom prst="rect">
            <a:avLst/>
          </a:prstGeom>
        </p:spPr>
        <p:txBody>
          <a:bodyPr wrap="none">
            <a:spAutoFit/>
          </a:bodyPr>
          <a:lstStyle/>
          <a:p>
            <a:r>
              <a:rPr lang="fr-FR" sz="2000" b="1" dirty="0" err="1">
                <a:solidFill>
                  <a:srgbClr val="006C31"/>
                </a:solidFill>
                <a:latin typeface="Arial" pitchFamily="34" charset="0"/>
                <a:ea typeface="Calibri" pitchFamily="34" charset="0"/>
                <a:cs typeface="Arial" pitchFamily="34" charset="0"/>
                <a:sym typeface="Wingdings" pitchFamily="2" charset="2"/>
              </a:rPr>
              <a:t>k</a:t>
            </a:r>
            <a:r>
              <a:rPr lang="fr-FR" sz="2000" b="1" baseline="-25000" dirty="0" err="1">
                <a:solidFill>
                  <a:srgbClr val="006C31"/>
                </a:solidFill>
                <a:latin typeface="Arial" pitchFamily="34" charset="0"/>
                <a:ea typeface="Calibri" pitchFamily="34" charset="0"/>
                <a:cs typeface="Arial" pitchFamily="34" charset="0"/>
                <a:sym typeface="Wingdings" pitchFamily="2" charset="2"/>
              </a:rPr>
              <a:t>app</a:t>
            </a:r>
            <a:endParaRPr lang="fr-FR" dirty="0"/>
          </a:p>
        </p:txBody>
      </p:sp>
      <p:sp>
        <p:nvSpPr>
          <p:cNvPr id="35" name="Rectangle 21">
            <a:extLst>
              <a:ext uri="{FF2B5EF4-FFF2-40B4-BE49-F238E27FC236}">
                <a16:creationId xmlns:a16="http://schemas.microsoft.com/office/drawing/2014/main" id="{3064EC98-88DE-EE5F-85F8-9CC69EC57E03}"/>
              </a:ext>
            </a:extLst>
          </p:cNvPr>
          <p:cNvSpPr>
            <a:spLocks noChangeArrowheads="1"/>
          </p:cNvSpPr>
          <p:nvPr/>
        </p:nvSpPr>
        <p:spPr bwMode="auto">
          <a:xfrm>
            <a:off x="277084" y="5670090"/>
            <a:ext cx="3845732"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[HO</a:t>
            </a:r>
            <a:r>
              <a:rPr lang="fr-FR" sz="2400" b="1" baseline="30000" dirty="0">
                <a:solidFill>
                  <a:srgbClr val="FF0000"/>
                </a:solidFill>
                <a:sym typeface="Wingdings" pitchFamily="2" charset="2"/>
              </a:rPr>
              <a:t> –</a:t>
            </a:r>
            <a:r>
              <a:rPr lang="fr-FR" sz="2400" b="1" dirty="0">
                <a:solidFill>
                  <a:srgbClr val="FF0000"/>
                </a:solidFill>
                <a:sym typeface="Wingdings" pitchFamily="2" charset="2"/>
              </a:rPr>
              <a:t>]</a:t>
            </a:r>
            <a:r>
              <a:rPr lang="fr-FR" sz="2400" b="1" baseline="30000" dirty="0">
                <a:solidFill>
                  <a:srgbClr val="FF0000"/>
                </a:solidFill>
                <a:sym typeface="Wingdings" pitchFamily="2" charset="2"/>
              </a:rPr>
              <a:t>2</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37" name="Rectangle 21">
            <a:extLst>
              <a:ext uri="{FF2B5EF4-FFF2-40B4-BE49-F238E27FC236}">
                <a16:creationId xmlns:a16="http://schemas.microsoft.com/office/drawing/2014/main" id="{A4243F63-6767-4A1F-5D4B-54EB73702B86}"/>
              </a:ext>
            </a:extLst>
          </p:cNvPr>
          <p:cNvSpPr>
            <a:spLocks noChangeArrowheads="1"/>
          </p:cNvSpPr>
          <p:nvPr/>
        </p:nvSpPr>
        <p:spPr bwMode="auto">
          <a:xfrm>
            <a:off x="251520" y="6197242"/>
            <a:ext cx="1893359"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a:t>
            </a:r>
          </a:p>
        </p:txBody>
      </p:sp>
      <p:sp>
        <p:nvSpPr>
          <p:cNvPr id="39" name="Rectangle 47">
            <a:extLst>
              <a:ext uri="{FF2B5EF4-FFF2-40B4-BE49-F238E27FC236}">
                <a16:creationId xmlns:a16="http://schemas.microsoft.com/office/drawing/2014/main" id="{EA8ED8D7-F906-CCC3-7CD1-FFFFDA5E3FE4}"/>
              </a:ext>
            </a:extLst>
          </p:cNvPr>
          <p:cNvSpPr>
            <a:spLocks noChangeArrowheads="1"/>
          </p:cNvSpPr>
          <p:nvPr/>
        </p:nvSpPr>
        <p:spPr bwMode="auto">
          <a:xfrm>
            <a:off x="4860032" y="5434761"/>
            <a:ext cx="1039067"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d[HO</a:t>
            </a:r>
            <a:r>
              <a:rPr lang="fr-FR" sz="2000" b="1" baseline="30000" dirty="0">
                <a:solidFill>
                  <a:srgbClr val="002060"/>
                </a:solidFill>
                <a:latin typeface="Arial" pitchFamily="34" charset="0"/>
                <a:cs typeface="Arial" pitchFamily="34" charset="0"/>
                <a:sym typeface="Wingdings 2" pitchFamily="18" charset="2"/>
              </a:rPr>
              <a:t> –</a:t>
            </a:r>
            <a:r>
              <a:rPr lang="fr-FR" sz="2000" b="1" dirty="0">
                <a:solidFill>
                  <a:srgbClr val="002060"/>
                </a:solidFill>
                <a:latin typeface="Arial" pitchFamily="34" charset="0"/>
                <a:cs typeface="Arial" pitchFamily="34" charset="0"/>
                <a:sym typeface="Wingdings 2" pitchFamily="18" charset="2"/>
              </a:rPr>
              <a:t>]</a:t>
            </a:r>
            <a:endParaRPr lang="fr-FR" sz="2000" dirty="0">
              <a:solidFill>
                <a:srgbClr val="002060"/>
              </a:solidFill>
              <a:latin typeface="Arial" pitchFamily="34" charset="0"/>
              <a:cs typeface="Arial" pitchFamily="34" charset="0"/>
              <a:sym typeface="Wingdings 2" pitchFamily="18" charset="2"/>
            </a:endParaRPr>
          </a:p>
        </p:txBody>
      </p:sp>
      <p:sp>
        <p:nvSpPr>
          <p:cNvPr id="40" name="Rectangle 48">
            <a:extLst>
              <a:ext uri="{FF2B5EF4-FFF2-40B4-BE49-F238E27FC236}">
                <a16:creationId xmlns:a16="http://schemas.microsoft.com/office/drawing/2014/main" id="{8DF7FC23-C08F-D1BE-D982-11E35ED711F5}"/>
              </a:ext>
            </a:extLst>
          </p:cNvPr>
          <p:cNvSpPr>
            <a:spLocks noChangeArrowheads="1"/>
          </p:cNvSpPr>
          <p:nvPr/>
        </p:nvSpPr>
        <p:spPr bwMode="auto">
          <a:xfrm>
            <a:off x="5120686" y="5911665"/>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41" name="Connecteur droit 40">
            <a:extLst>
              <a:ext uri="{FF2B5EF4-FFF2-40B4-BE49-F238E27FC236}">
                <a16:creationId xmlns:a16="http://schemas.microsoft.com/office/drawing/2014/main" id="{E3144E1C-B361-9B8E-1AB9-B0304B798025}"/>
              </a:ext>
            </a:extLst>
          </p:cNvPr>
          <p:cNvCxnSpPr>
            <a:cxnSpLocks/>
          </p:cNvCxnSpPr>
          <p:nvPr/>
        </p:nvCxnSpPr>
        <p:spPr>
          <a:xfrm>
            <a:off x="4926680" y="5889755"/>
            <a:ext cx="86945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Rectangle 50">
            <a:extLst>
              <a:ext uri="{FF2B5EF4-FFF2-40B4-BE49-F238E27FC236}">
                <a16:creationId xmlns:a16="http://schemas.microsoft.com/office/drawing/2014/main" id="{83DF759D-395C-C9C1-6A6C-1DF482110C12}"/>
              </a:ext>
            </a:extLst>
          </p:cNvPr>
          <p:cNvSpPr>
            <a:spLocks noChangeArrowheads="1"/>
          </p:cNvSpPr>
          <p:nvPr/>
        </p:nvSpPr>
        <p:spPr bwMode="auto">
          <a:xfrm>
            <a:off x="4606310" y="5669966"/>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43" name="Connecteur droit 42">
            <a:extLst>
              <a:ext uri="{FF2B5EF4-FFF2-40B4-BE49-F238E27FC236}">
                <a16:creationId xmlns:a16="http://schemas.microsoft.com/office/drawing/2014/main" id="{35BBA28F-0EB3-E97D-9D2A-EBBC28E92F1D}"/>
              </a:ext>
            </a:extLst>
          </p:cNvPr>
          <p:cNvCxnSpPr/>
          <p:nvPr/>
        </p:nvCxnSpPr>
        <p:spPr>
          <a:xfrm>
            <a:off x="4318278" y="5886114"/>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Rectangle 52">
            <a:extLst>
              <a:ext uri="{FF2B5EF4-FFF2-40B4-BE49-F238E27FC236}">
                <a16:creationId xmlns:a16="http://schemas.microsoft.com/office/drawing/2014/main" id="{03B8720E-CF7E-6DDA-EAD4-A90C49280801}"/>
              </a:ext>
            </a:extLst>
          </p:cNvPr>
          <p:cNvSpPr>
            <a:spLocks noChangeArrowheads="1"/>
          </p:cNvSpPr>
          <p:nvPr/>
        </p:nvSpPr>
        <p:spPr bwMode="auto">
          <a:xfrm>
            <a:off x="4316674" y="5454066"/>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45" name="Rectangle 53">
            <a:extLst>
              <a:ext uri="{FF2B5EF4-FFF2-40B4-BE49-F238E27FC236}">
                <a16:creationId xmlns:a16="http://schemas.microsoft.com/office/drawing/2014/main" id="{D7B8D907-9759-B528-04F2-6B9FA379FBD3}"/>
              </a:ext>
            </a:extLst>
          </p:cNvPr>
          <p:cNvSpPr>
            <a:spLocks noChangeArrowheads="1"/>
          </p:cNvSpPr>
          <p:nvPr/>
        </p:nvSpPr>
        <p:spPr bwMode="auto">
          <a:xfrm>
            <a:off x="4318150" y="5899268"/>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3 </a:t>
            </a:r>
            <a:endParaRPr lang="fr-FR" sz="2000" dirty="0">
              <a:solidFill>
                <a:srgbClr val="002060"/>
              </a:solidFill>
              <a:latin typeface="Arial" pitchFamily="34" charset="0"/>
              <a:cs typeface="Arial" pitchFamily="34" charset="0"/>
            </a:endParaRPr>
          </a:p>
        </p:txBody>
      </p:sp>
      <p:sp>
        <p:nvSpPr>
          <p:cNvPr id="46" name="Rectangle 45">
            <a:extLst>
              <a:ext uri="{FF2B5EF4-FFF2-40B4-BE49-F238E27FC236}">
                <a16:creationId xmlns:a16="http://schemas.microsoft.com/office/drawing/2014/main" id="{D3E7220D-753D-03DC-307B-562A059A5AF5}"/>
              </a:ext>
            </a:extLst>
          </p:cNvPr>
          <p:cNvSpPr/>
          <p:nvPr/>
        </p:nvSpPr>
        <p:spPr>
          <a:xfrm>
            <a:off x="3956634" y="5670090"/>
            <a:ext cx="397866"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cxnSp>
        <p:nvCxnSpPr>
          <p:cNvPr id="48" name="Connecteur droit 47">
            <a:extLst>
              <a:ext uri="{FF2B5EF4-FFF2-40B4-BE49-F238E27FC236}">
                <a16:creationId xmlns:a16="http://schemas.microsoft.com/office/drawing/2014/main" id="{0B12DB62-FEAF-F6FB-36CB-934E59680E88}"/>
              </a:ext>
            </a:extLst>
          </p:cNvPr>
          <p:cNvCxnSpPr>
            <a:cxnSpLocks/>
          </p:cNvCxnSpPr>
          <p:nvPr/>
        </p:nvCxnSpPr>
        <p:spPr>
          <a:xfrm>
            <a:off x="2144879" y="6465213"/>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52">
            <a:extLst>
              <a:ext uri="{FF2B5EF4-FFF2-40B4-BE49-F238E27FC236}">
                <a16:creationId xmlns:a16="http://schemas.microsoft.com/office/drawing/2014/main" id="{7C58955C-9B53-4B7D-0911-D7EB853DB815}"/>
              </a:ext>
            </a:extLst>
          </p:cNvPr>
          <p:cNvSpPr>
            <a:spLocks noChangeArrowheads="1"/>
          </p:cNvSpPr>
          <p:nvPr/>
        </p:nvSpPr>
        <p:spPr bwMode="auto">
          <a:xfrm>
            <a:off x="2306793" y="6091685"/>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52" name="Rectangle 21">
            <a:extLst>
              <a:ext uri="{FF2B5EF4-FFF2-40B4-BE49-F238E27FC236}">
                <a16:creationId xmlns:a16="http://schemas.microsoft.com/office/drawing/2014/main" id="{3820E95B-B75C-4471-F979-FC635E11F351}"/>
              </a:ext>
            </a:extLst>
          </p:cNvPr>
          <p:cNvSpPr>
            <a:spLocks noChangeArrowheads="1"/>
          </p:cNvSpPr>
          <p:nvPr/>
        </p:nvSpPr>
        <p:spPr bwMode="auto">
          <a:xfrm>
            <a:off x="2771800" y="6262853"/>
            <a:ext cx="1813633" cy="400110"/>
          </a:xfrm>
          <a:prstGeom prst="rect">
            <a:avLst/>
          </a:prstGeom>
          <a:noFill/>
          <a:ln w="9525">
            <a:noFill/>
            <a:miter lim="800000"/>
            <a:headEnd/>
            <a:tailEnd/>
          </a:ln>
        </p:spPr>
        <p:txBody>
          <a:bodyPr wrap="square">
            <a:spAutoFit/>
          </a:bodyPr>
          <a:lstStyle/>
          <a:p>
            <a:r>
              <a:rPr lang="fr-FR" sz="2000" b="1" dirty="0">
                <a:latin typeface="Arial" pitchFamily="34" charset="0"/>
                <a:cs typeface="Arial" pitchFamily="34" charset="0"/>
                <a:sym typeface="Wingdings" pitchFamily="2" charset="2"/>
              </a:rPr>
              <a:t>=   3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a:t>
            </a:r>
            <a:endParaRPr lang="fr-FR" sz="2000" dirty="0">
              <a:solidFill>
                <a:srgbClr val="002060"/>
              </a:solidFill>
              <a:latin typeface="Arial" pitchFamily="34" charset="0"/>
              <a:cs typeface="Arial" pitchFamily="34" charset="0"/>
              <a:sym typeface="Wingdings" pitchFamily="2" charset="2"/>
            </a:endParaRPr>
          </a:p>
        </p:txBody>
      </p:sp>
      <p:sp>
        <p:nvSpPr>
          <p:cNvPr id="53" name="Rectangle 21">
            <a:extLst>
              <a:ext uri="{FF2B5EF4-FFF2-40B4-BE49-F238E27FC236}">
                <a16:creationId xmlns:a16="http://schemas.microsoft.com/office/drawing/2014/main" id="{B3D80EA8-6C6C-0EC3-843D-CEAB3DB1B26D}"/>
              </a:ext>
            </a:extLst>
          </p:cNvPr>
          <p:cNvSpPr>
            <a:spLocks noChangeArrowheads="1"/>
          </p:cNvSpPr>
          <p:nvPr/>
        </p:nvSpPr>
        <p:spPr bwMode="auto">
          <a:xfrm>
            <a:off x="5528652" y="6204367"/>
            <a:ext cx="153897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54" name="Rectangle 53">
            <a:extLst>
              <a:ext uri="{FF2B5EF4-FFF2-40B4-BE49-F238E27FC236}">
                <a16:creationId xmlns:a16="http://schemas.microsoft.com/office/drawing/2014/main" id="{67A6BDDD-5B87-9B7A-3DC6-910B62E89A23}"/>
              </a:ext>
            </a:extLst>
          </p:cNvPr>
          <p:cNvSpPr>
            <a:spLocks noChangeArrowheads="1"/>
          </p:cNvSpPr>
          <p:nvPr/>
        </p:nvSpPr>
        <p:spPr bwMode="auto">
          <a:xfrm>
            <a:off x="4627607" y="6485274"/>
            <a:ext cx="1047082"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a:t>
            </a:r>
            <a:r>
              <a:rPr lang="fr-FR" sz="2000" b="1" baseline="-25000" dirty="0">
                <a:latin typeface="Arial" pitchFamily="34" charset="0"/>
                <a:cs typeface="Arial" pitchFamily="34" charset="0"/>
                <a:sym typeface="Wingdings 2" pitchFamily="18" charset="2"/>
              </a:rPr>
              <a:t>0</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cxnSp>
        <p:nvCxnSpPr>
          <p:cNvPr id="55" name="Connecteur droit 54">
            <a:extLst>
              <a:ext uri="{FF2B5EF4-FFF2-40B4-BE49-F238E27FC236}">
                <a16:creationId xmlns:a16="http://schemas.microsoft.com/office/drawing/2014/main" id="{51ABDC0C-3C28-061C-68DC-B713363315ED}"/>
              </a:ext>
            </a:extLst>
          </p:cNvPr>
          <p:cNvCxnSpPr>
            <a:cxnSpLocks/>
          </p:cNvCxnSpPr>
          <p:nvPr/>
        </p:nvCxnSpPr>
        <p:spPr>
          <a:xfrm>
            <a:off x="4720766" y="6485274"/>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2">
            <a:extLst>
              <a:ext uri="{FF2B5EF4-FFF2-40B4-BE49-F238E27FC236}">
                <a16:creationId xmlns:a16="http://schemas.microsoft.com/office/drawing/2014/main" id="{65E1FAFD-B430-EAB1-EBA4-420E8F65A81B}"/>
              </a:ext>
            </a:extLst>
          </p:cNvPr>
          <p:cNvSpPr>
            <a:spLocks noChangeArrowheads="1"/>
          </p:cNvSpPr>
          <p:nvPr/>
        </p:nvSpPr>
        <p:spPr bwMode="auto">
          <a:xfrm>
            <a:off x="4882680" y="6111746"/>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left)">
                                      <p:cBhvr>
                                        <p:cTn id="16" dur="500"/>
                                        <p:tgtEl>
                                          <p:spTgt spid="18">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wipe(left)">
                                      <p:cBhvr>
                                        <p:cTn id="24" dur="500"/>
                                        <p:tgtEl>
                                          <p:spTgt spid="19">
                                            <p:txEl>
                                              <p:pRg st="0" end="0"/>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wipe(left)">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wipe(left)">
                                      <p:cBhvr>
                                        <p:cTn id="33" dur="500"/>
                                        <p:tgtEl>
                                          <p:spTgt spid="22">
                                            <p:txEl>
                                              <p:pRg st="0" end="0"/>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wipe(left)">
                                      <p:cBhvr>
                                        <p:cTn id="53" dur="500"/>
                                        <p:tgtEl>
                                          <p:spTgt spid="28">
                                            <p:txEl>
                                              <p:pRg st="0" end="0"/>
                                            </p:txEl>
                                          </p:spTgt>
                                        </p:tgtEl>
                                      </p:cBhvr>
                                    </p:animEffect>
                                  </p:childTnLst>
                                </p:cTn>
                              </p:par>
                            </p:childTnLst>
                          </p:cTn>
                        </p:par>
                        <p:par>
                          <p:cTn id="54" fill="hold">
                            <p:stCondLst>
                              <p:cond delay="3000"/>
                            </p:stCondLst>
                            <p:childTnLst>
                              <p:par>
                                <p:cTn id="55" presetID="2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edge">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1+#ppt_w/2"/>
                                          </p:val>
                                        </p:tav>
                                        <p:tav tm="100000">
                                          <p:val>
                                            <p:strVal val="#ppt_x"/>
                                          </p:val>
                                        </p:tav>
                                      </p:tavLst>
                                    </p:anim>
                                    <p:anim calcmode="lin" valueType="num">
                                      <p:cBhvr additive="base">
                                        <p:cTn id="7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1">
                                            <p:txEl>
                                              <p:pRg st="0" end="0"/>
                                            </p:txEl>
                                          </p:spTgt>
                                        </p:tgtEl>
                                        <p:attrNameLst>
                                          <p:attrName>style.visibility</p:attrName>
                                        </p:attrNameLst>
                                      </p:cBhvr>
                                      <p:to>
                                        <p:strVal val="visible"/>
                                      </p:to>
                                    </p:set>
                                    <p:animEffect transition="in" filter="wipe(left)">
                                      <p:cBhvr>
                                        <p:cTn id="81" dur="500"/>
                                        <p:tgtEl>
                                          <p:spTgt spid="31">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left)">
                                      <p:cBhvr>
                                        <p:cTn id="86" dur="500"/>
                                        <p:tgtEl>
                                          <p:spTgt spid="35"/>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wipe(left)">
                                      <p:cBhvr>
                                        <p:cTn id="90" dur="500"/>
                                        <p:tgtEl>
                                          <p:spTgt spid="46"/>
                                        </p:tgtEl>
                                      </p:cBhvr>
                                    </p:animEffect>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childTnLst>
                          </p:cTn>
                        </p:par>
                        <p:par>
                          <p:cTn id="95" fill="hold">
                            <p:stCondLst>
                              <p:cond delay="1500"/>
                            </p:stCondLst>
                            <p:childTnLst>
                              <p:par>
                                <p:cTn id="96" presetID="22" presetClass="entr" presetSubtype="8" fill="hold"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left)">
                                      <p:cBhvr>
                                        <p:cTn id="98" dur="500"/>
                                        <p:tgtEl>
                                          <p:spTgt spid="43"/>
                                        </p:tgtEl>
                                      </p:cBhvr>
                                    </p:animEffect>
                                  </p:childTnLst>
                                </p:cTn>
                              </p:par>
                            </p:childTnLst>
                          </p:cTn>
                        </p:par>
                        <p:par>
                          <p:cTn id="99" fill="hold">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wipe(left)">
                                      <p:cBhvr>
                                        <p:cTn id="102" dur="500"/>
                                        <p:tgtEl>
                                          <p:spTgt spid="45"/>
                                        </p:tgtEl>
                                      </p:cBhvr>
                                    </p:animEffect>
                                  </p:childTnLst>
                                </p:cTn>
                              </p:par>
                            </p:childTnLst>
                          </p:cTn>
                        </p:par>
                        <p:par>
                          <p:cTn id="103" fill="hold">
                            <p:stCondLst>
                              <p:cond delay="2500"/>
                            </p:stCondLst>
                            <p:childTnLst>
                              <p:par>
                                <p:cTn id="104" presetID="22" presetClass="entr" presetSubtype="8"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childTnLst>
                          </p:cTn>
                        </p:par>
                        <p:par>
                          <p:cTn id="107" fill="hold">
                            <p:stCondLst>
                              <p:cond delay="3000"/>
                            </p:stCondLst>
                            <p:childTnLst>
                              <p:par>
                                <p:cTn id="108" presetID="22" presetClass="entr" presetSubtype="8" fill="hold" grpId="0"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left)">
                                      <p:cBhvr>
                                        <p:cTn id="110" dur="500"/>
                                        <p:tgtEl>
                                          <p:spTgt spid="39"/>
                                        </p:tgtEl>
                                      </p:cBhvr>
                                    </p:animEffect>
                                  </p:childTnLst>
                                </p:cTn>
                              </p:par>
                            </p:childTnLst>
                          </p:cTn>
                        </p:par>
                        <p:par>
                          <p:cTn id="111" fill="hold">
                            <p:stCondLst>
                              <p:cond delay="3500"/>
                            </p:stCondLst>
                            <p:childTnLst>
                              <p:par>
                                <p:cTn id="112" presetID="22" presetClass="entr" presetSubtype="8" fill="hold"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left)">
                                      <p:cBhvr>
                                        <p:cTn id="114" dur="500"/>
                                        <p:tgtEl>
                                          <p:spTgt spid="41"/>
                                        </p:tgtEl>
                                      </p:cBhvr>
                                    </p:animEffect>
                                  </p:childTnLst>
                                </p:cTn>
                              </p:par>
                            </p:childTnLst>
                          </p:cTn>
                        </p:par>
                        <p:par>
                          <p:cTn id="115" fill="hold">
                            <p:stCondLst>
                              <p:cond delay="4000"/>
                            </p:stCondLst>
                            <p:childTnLst>
                              <p:par>
                                <p:cTn id="116" presetID="22" presetClass="entr" presetSubtype="8" fill="hold" grpId="0" nodeType="after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wipe(left)">
                                      <p:cBhvr>
                                        <p:cTn id="118" dur="500"/>
                                        <p:tgtEl>
                                          <p:spTgt spid="4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wipe(left)">
                                      <p:cBhvr>
                                        <p:cTn id="123" dur="500"/>
                                        <p:tgtEl>
                                          <p:spTgt spid="37"/>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wipe(left)">
                                      <p:cBhvr>
                                        <p:cTn id="127" dur="500"/>
                                        <p:tgtEl>
                                          <p:spTgt spid="49"/>
                                        </p:tgtEl>
                                      </p:cBhvr>
                                    </p:animEffect>
                                  </p:childTnLst>
                                </p:cTn>
                              </p:par>
                            </p:childTnLst>
                          </p:cTn>
                        </p:par>
                        <p:par>
                          <p:cTn id="128" fill="hold">
                            <p:stCondLst>
                              <p:cond delay="1000"/>
                            </p:stCondLst>
                            <p:childTnLst>
                              <p:par>
                                <p:cTn id="129" presetID="22" presetClass="entr" presetSubtype="8" fill="hold"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left)">
                                      <p:cBhvr>
                                        <p:cTn id="131" dur="500"/>
                                        <p:tgtEl>
                                          <p:spTgt spid="48"/>
                                        </p:tgtEl>
                                      </p:cBhvr>
                                    </p:animEffect>
                                  </p:childTnLst>
                                </p:cTn>
                              </p:par>
                            </p:childTnLst>
                          </p:cTn>
                        </p:par>
                        <p:par>
                          <p:cTn id="132" fill="hold">
                            <p:stCondLst>
                              <p:cond delay="1500"/>
                            </p:stCondLst>
                            <p:childTnLst>
                              <p:par>
                                <p:cTn id="133" presetID="22" presetClass="entr" presetSubtype="8" fill="hold" grpId="0" nodeType="after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wipe(left)">
                                      <p:cBhvr>
                                        <p:cTn id="135" dur="500"/>
                                        <p:tgtEl>
                                          <p:spTgt spid="50"/>
                                        </p:tgtEl>
                                      </p:cBhvr>
                                    </p:animEffect>
                                  </p:childTnLst>
                                </p:cTn>
                              </p:par>
                            </p:childTnLst>
                          </p:cTn>
                        </p:par>
                        <p:par>
                          <p:cTn id="136" fill="hold">
                            <p:stCondLst>
                              <p:cond delay="2000"/>
                            </p:stCondLst>
                            <p:childTnLst>
                              <p:par>
                                <p:cTn id="137" presetID="22" presetClass="entr" presetSubtype="8" fill="hold" grpId="0" nodeType="afterEffect">
                                  <p:stCondLst>
                                    <p:cond delay="0"/>
                                  </p:stCondLst>
                                  <p:childTnLst>
                                    <p:set>
                                      <p:cBhvr>
                                        <p:cTn id="138" dur="1" fill="hold">
                                          <p:stCondLst>
                                            <p:cond delay="0"/>
                                          </p:stCondLst>
                                        </p:cTn>
                                        <p:tgtEl>
                                          <p:spTgt spid="52"/>
                                        </p:tgtEl>
                                        <p:attrNameLst>
                                          <p:attrName>style.visibility</p:attrName>
                                        </p:attrNameLst>
                                      </p:cBhvr>
                                      <p:to>
                                        <p:strVal val="visible"/>
                                      </p:to>
                                    </p:set>
                                    <p:animEffect transition="in" filter="wipe(left)">
                                      <p:cBhvr>
                                        <p:cTn id="139" dur="500"/>
                                        <p:tgtEl>
                                          <p:spTgt spid="52"/>
                                        </p:tgtEl>
                                      </p:cBhvr>
                                    </p:animEffect>
                                  </p:childTnLst>
                                </p:cTn>
                              </p:par>
                            </p:childTnLst>
                          </p:cTn>
                        </p:par>
                        <p:par>
                          <p:cTn id="140" fill="hold">
                            <p:stCondLst>
                              <p:cond delay="2500"/>
                            </p:stCondLst>
                            <p:childTnLst>
                              <p:par>
                                <p:cTn id="141" presetID="22" presetClass="entr" presetSubtype="8"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left)">
                                      <p:cBhvr>
                                        <p:cTn id="143" dur="500"/>
                                        <p:tgtEl>
                                          <p:spTgt spid="56"/>
                                        </p:tgtEl>
                                      </p:cBhvr>
                                    </p:animEffect>
                                  </p:childTnLst>
                                </p:cTn>
                              </p:par>
                            </p:childTnLst>
                          </p:cTn>
                        </p:par>
                        <p:par>
                          <p:cTn id="144" fill="hold">
                            <p:stCondLst>
                              <p:cond delay="3000"/>
                            </p:stCondLst>
                            <p:childTnLst>
                              <p:par>
                                <p:cTn id="145" presetID="22" presetClass="entr" presetSubtype="8" fill="hold"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par>
                          <p:cTn id="148" fill="hold">
                            <p:stCondLst>
                              <p:cond delay="3500"/>
                            </p:stCondLst>
                            <p:childTnLst>
                              <p:par>
                                <p:cTn id="149" presetID="22" presetClass="entr" presetSubtype="8"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4000"/>
                            </p:stCondLst>
                            <p:childTnLst>
                              <p:par>
                                <p:cTn id="153" presetID="22" presetClass="entr" presetSubtype="8" fill="hold" grpId="0" nodeType="after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wipe(left)">
                                      <p:cBhvr>
                                        <p:cTn id="1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9" grpId="0" animBg="1"/>
      <p:bldP spid="17" grpId="0"/>
      <p:bldP spid="23" grpId="0"/>
      <p:bldP spid="24" grpId="0"/>
      <p:bldP spid="30" grpId="0"/>
      <p:bldP spid="34" grpId="0" animBg="1"/>
      <p:bldP spid="38" grpId="0"/>
      <p:bldP spid="35" grpId="0"/>
      <p:bldP spid="37" grpId="0"/>
      <p:bldP spid="39" grpId="0"/>
      <p:bldP spid="40" grpId="0"/>
      <p:bldP spid="42" grpId="0"/>
      <p:bldP spid="44" grpId="0"/>
      <p:bldP spid="45" grpId="0"/>
      <p:bldP spid="46" grpId="0"/>
      <p:bldP spid="49" grpId="0"/>
      <p:bldP spid="52" grpId="0"/>
      <p:bldP spid="53" grpId="0"/>
      <p:bldP spid="54" grpId="0"/>
      <p:bldP spid="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64704"/>
            <a:ext cx="880721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Quel graphique peut-on tracer pour vérifier la validité de cette loi de vitesse</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rPr>
              <a:t> ?</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5"/>
          <p:cNvSpPr>
            <a:spLocks noChangeArrowheads="1"/>
          </p:cNvSpPr>
          <p:nvPr/>
        </p:nvSpPr>
        <p:spPr bwMode="auto">
          <a:xfrm>
            <a:off x="0" y="3861048"/>
            <a:ext cx="5226111" cy="461665"/>
          </a:xfrm>
          <a:prstGeom prst="rect">
            <a:avLst/>
          </a:prstGeom>
          <a:noFill/>
          <a:ln w="9525">
            <a:noFill/>
            <a:miter lim="800000"/>
            <a:headEnd/>
            <a:tailEnd/>
          </a:ln>
        </p:spPr>
        <p:txBody>
          <a:bodyPr wrap="none" anchor="ctr">
            <a:spAutoFit/>
          </a:bodyPr>
          <a:lstStyle/>
          <a:p>
            <a:r>
              <a:rPr lang="fr-FR" sz="2400" b="1" u="sng" dirty="0">
                <a:latin typeface="Bookman Old Style" pitchFamily="18" charset="0"/>
                <a:ea typeface="Calibri" pitchFamily="34" charset="0"/>
                <a:cs typeface="Times New Roman" pitchFamily="18" charset="0"/>
              </a:rPr>
              <a:t>III- Influence de la température</a:t>
            </a:r>
            <a:endParaRPr lang="fr-FR" sz="3200" dirty="0">
              <a:ea typeface="Calibri" pitchFamily="34" charset="0"/>
              <a:cs typeface="Times New Roman" pitchFamily="18" charset="0"/>
            </a:endParaRPr>
          </a:p>
        </p:txBody>
      </p:sp>
      <p:sp>
        <p:nvSpPr>
          <p:cNvPr id="7" name="Rectangle 6"/>
          <p:cNvSpPr/>
          <p:nvPr/>
        </p:nvSpPr>
        <p:spPr>
          <a:xfrm>
            <a:off x="6853106" y="39279"/>
            <a:ext cx="2232248" cy="720080"/>
          </a:xfrm>
          <a:prstGeom prst="rect">
            <a:avLst/>
          </a:prstGeom>
          <a:solidFill>
            <a:schemeClr val="accent1">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24"/>
          <p:cNvSpPr>
            <a:spLocks noChangeArrowheads="1"/>
          </p:cNvSpPr>
          <p:nvPr/>
        </p:nvSpPr>
        <p:spPr bwMode="auto">
          <a:xfrm>
            <a:off x="1" y="188640"/>
            <a:ext cx="3491880"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Donc la loi de vitesse s’écrit :    </a:t>
            </a:r>
            <a:endParaRPr lang="fr-FR" sz="2000" b="1" u="sng" dirty="0">
              <a:solidFill>
                <a:srgbClr val="FF0000"/>
              </a:solidFill>
              <a:latin typeface="Arial" pitchFamily="34" charset="0"/>
              <a:cs typeface="Arial" pitchFamily="34" charset="0"/>
            </a:endParaRPr>
          </a:p>
        </p:txBody>
      </p:sp>
      <p:sp>
        <p:nvSpPr>
          <p:cNvPr id="9" name="Rectangle 8"/>
          <p:cNvSpPr/>
          <p:nvPr/>
        </p:nvSpPr>
        <p:spPr>
          <a:xfrm>
            <a:off x="3347864" y="188640"/>
            <a:ext cx="979755"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v = k </a:t>
            </a:r>
            <a:r>
              <a:rPr lang="fr-FR" sz="2000" b="1" dirty="0">
                <a:solidFill>
                  <a:srgbClr val="002060"/>
                </a:solidFill>
                <a:latin typeface="Arial"/>
                <a:cs typeface="Arial"/>
                <a:sym typeface="Wingdings" pitchFamily="2" charset="2"/>
              </a:rPr>
              <a:t>×</a:t>
            </a:r>
            <a:endParaRPr lang="fr-FR" b="1" dirty="0"/>
          </a:p>
        </p:txBody>
      </p:sp>
      <p:sp>
        <p:nvSpPr>
          <p:cNvPr id="10" name="Rectangle 24"/>
          <p:cNvSpPr>
            <a:spLocks noChangeArrowheads="1"/>
          </p:cNvSpPr>
          <p:nvPr/>
        </p:nvSpPr>
        <p:spPr bwMode="auto">
          <a:xfrm>
            <a:off x="4283968" y="-27384"/>
            <a:ext cx="904415"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11" name="Rectangle 24"/>
          <p:cNvSpPr>
            <a:spLocks noChangeArrowheads="1"/>
          </p:cNvSpPr>
          <p:nvPr/>
        </p:nvSpPr>
        <p:spPr bwMode="auto">
          <a:xfrm>
            <a:off x="4499992" y="404664"/>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cxnSp>
        <p:nvCxnSpPr>
          <p:cNvPr id="12" name="Connecteur droit 11"/>
          <p:cNvCxnSpPr/>
          <p:nvPr/>
        </p:nvCxnSpPr>
        <p:spPr>
          <a:xfrm>
            <a:off x="4355976" y="404664"/>
            <a:ext cx="79208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24"/>
          <p:cNvSpPr>
            <a:spLocks noChangeArrowheads="1"/>
          </p:cNvSpPr>
          <p:nvPr/>
        </p:nvSpPr>
        <p:spPr bwMode="auto">
          <a:xfrm>
            <a:off x="5148064" y="188640"/>
            <a:ext cx="1124026" cy="400110"/>
          </a:xfrm>
          <a:prstGeom prst="rect">
            <a:avLst/>
          </a:prstGeom>
          <a:noFill/>
          <a:ln w="9525">
            <a:noFill/>
            <a:miter lim="800000"/>
            <a:headEnd/>
            <a:tailEnd/>
          </a:ln>
        </p:spPr>
        <p:txBody>
          <a:bodyPr wrap="none">
            <a:spAutoFit/>
          </a:bodyPr>
          <a:lstStyle/>
          <a:p>
            <a:r>
              <a:rPr lang="fr-FR" sz="2000" b="1" dirty="0">
                <a:solidFill>
                  <a:srgbClr val="002060"/>
                </a:solidFill>
                <a:latin typeface="Arial"/>
                <a:cs typeface="Arial"/>
                <a:sym typeface="Wingdings" pitchFamily="2" charset="2"/>
              </a:rPr>
              <a:t>× </a:t>
            </a:r>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14" name="Rectangle 24"/>
          <p:cNvSpPr>
            <a:spLocks noChangeArrowheads="1"/>
          </p:cNvSpPr>
          <p:nvPr/>
        </p:nvSpPr>
        <p:spPr bwMode="auto">
          <a:xfrm>
            <a:off x="6228184" y="188640"/>
            <a:ext cx="576064" cy="400110"/>
          </a:xfrm>
          <a:prstGeom prst="rect">
            <a:avLst/>
          </a:prstGeom>
          <a:noFill/>
          <a:ln w="9525">
            <a:noFill/>
            <a:miter lim="800000"/>
            <a:headEnd/>
            <a:tailEnd/>
          </a:ln>
        </p:spPr>
        <p:txBody>
          <a:bodyPr wrap="square">
            <a:spAutoFit/>
          </a:bodyPr>
          <a:lstStyle/>
          <a:p>
            <a:r>
              <a:rPr lang="fr-FR" sz="2000" b="1" dirty="0">
                <a:latin typeface="Arial" pitchFamily="34" charset="0"/>
                <a:cs typeface="Arial" pitchFamily="34" charset="0"/>
                <a:sym typeface="Wingdings"/>
              </a:rPr>
              <a:t></a:t>
            </a:r>
            <a:endParaRPr lang="fr-FR" sz="2000" b="1" u="sng" dirty="0">
              <a:latin typeface="Arial" pitchFamily="34" charset="0"/>
              <a:cs typeface="Arial" pitchFamily="34" charset="0"/>
            </a:endParaRPr>
          </a:p>
        </p:txBody>
      </p:sp>
      <p:sp>
        <p:nvSpPr>
          <p:cNvPr id="15" name="Rectangle 14"/>
          <p:cNvSpPr/>
          <p:nvPr/>
        </p:nvSpPr>
        <p:spPr>
          <a:xfrm>
            <a:off x="6853105" y="183295"/>
            <a:ext cx="546945"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v =</a:t>
            </a:r>
            <a:endParaRPr lang="fr-FR" b="1" dirty="0"/>
          </a:p>
        </p:txBody>
      </p:sp>
      <p:sp>
        <p:nvSpPr>
          <p:cNvPr id="16" name="Rectangle 15"/>
          <p:cNvSpPr/>
          <p:nvPr/>
        </p:nvSpPr>
        <p:spPr>
          <a:xfrm>
            <a:off x="7429170" y="39279"/>
            <a:ext cx="327334"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pitchFamily="2" charset="2"/>
              </a:rPr>
              <a:t>k</a:t>
            </a:r>
            <a:endParaRPr lang="fr-FR" dirty="0"/>
          </a:p>
        </p:txBody>
      </p:sp>
      <p:cxnSp>
        <p:nvCxnSpPr>
          <p:cNvPr id="17" name="Connecteur droit 16"/>
          <p:cNvCxnSpPr/>
          <p:nvPr/>
        </p:nvCxnSpPr>
        <p:spPr>
          <a:xfrm>
            <a:off x="7429170" y="399319"/>
            <a:ext cx="36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24"/>
          <p:cNvSpPr>
            <a:spLocks noChangeArrowheads="1"/>
          </p:cNvSpPr>
          <p:nvPr/>
        </p:nvSpPr>
        <p:spPr bwMode="auto">
          <a:xfrm>
            <a:off x="7429170" y="399319"/>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pitchFamily="2" charset="2"/>
              </a:rPr>
              <a:t>3</a:t>
            </a:r>
            <a:endParaRPr lang="fr-FR" sz="2000" b="1" u="sng" dirty="0">
              <a:solidFill>
                <a:srgbClr val="FF0000"/>
              </a:solidFill>
              <a:latin typeface="Arial" pitchFamily="34" charset="0"/>
              <a:cs typeface="Arial" pitchFamily="34" charset="0"/>
            </a:endParaRPr>
          </a:p>
        </p:txBody>
      </p:sp>
      <p:sp>
        <p:nvSpPr>
          <p:cNvPr id="19" name="Rectangle 24"/>
          <p:cNvSpPr>
            <a:spLocks noChangeArrowheads="1"/>
          </p:cNvSpPr>
          <p:nvPr/>
        </p:nvSpPr>
        <p:spPr bwMode="auto">
          <a:xfrm>
            <a:off x="7789210" y="171720"/>
            <a:ext cx="1289135" cy="400110"/>
          </a:xfrm>
          <a:prstGeom prst="rect">
            <a:avLst/>
          </a:prstGeom>
          <a:noFill/>
          <a:ln w="9525">
            <a:noFill/>
            <a:miter lim="800000"/>
            <a:headEnd/>
            <a:tailEnd/>
          </a:ln>
        </p:spPr>
        <p:txBody>
          <a:bodyPr wrap="none">
            <a:spAutoFit/>
          </a:bodyPr>
          <a:lstStyle/>
          <a:p>
            <a:r>
              <a:rPr lang="fr-FR" sz="2000" b="1" dirty="0">
                <a:solidFill>
                  <a:srgbClr val="002060"/>
                </a:solidFill>
                <a:latin typeface="Arial"/>
                <a:cs typeface="Arial"/>
                <a:sym typeface="Wingdings" pitchFamily="2" charset="2"/>
              </a:rPr>
              <a:t>× </a:t>
            </a:r>
            <a:r>
              <a:rPr lang="fr-FR" sz="2000" b="1" dirty="0">
                <a:solidFill>
                  <a:srgbClr val="002060"/>
                </a:solidFill>
                <a:latin typeface="Arial" pitchFamily="34" charset="0"/>
                <a:cs typeface="Arial" pitchFamily="34" charset="0"/>
                <a:sym typeface="Wingdings" pitchFamily="2" charset="2"/>
              </a:rPr>
              <a:t>[HO </a:t>
            </a:r>
            <a:r>
              <a:rPr lang="fr-FR" sz="2000" b="1" baseline="30000" dirty="0">
                <a:solidFill>
                  <a:srgbClr val="002060"/>
                </a:solidFill>
                <a:latin typeface="Arial" pitchFamily="34" charset="0"/>
                <a:cs typeface="Arial" pitchFamily="34" charset="0"/>
                <a:sym typeface="Wingdings" pitchFamily="2" charset="2"/>
              </a:rPr>
              <a:t>–</a:t>
            </a:r>
            <a:r>
              <a:rPr lang="fr-FR" sz="2000" b="1" dirty="0">
                <a:solidFill>
                  <a:srgbClr val="002060"/>
                </a:solidFill>
                <a:latin typeface="Arial" pitchFamily="34" charset="0"/>
                <a:cs typeface="Arial" pitchFamily="34" charset="0"/>
                <a:sym typeface="Wingdings" pitchFamily="2" charset="2"/>
              </a:rPr>
              <a:t>] </a:t>
            </a:r>
            <a:r>
              <a:rPr lang="fr-FR" sz="2000" b="1" baseline="30000" dirty="0">
                <a:solidFill>
                  <a:srgbClr val="002060"/>
                </a:solidFill>
                <a:latin typeface="Arial" pitchFamily="34" charset="0"/>
                <a:cs typeface="Arial" pitchFamily="34" charset="0"/>
                <a:sym typeface="Wingdings" pitchFamily="2" charset="2"/>
              </a:rPr>
              <a:t>2</a:t>
            </a:r>
            <a:endParaRPr lang="fr-FR" sz="2000" b="1" u="sng" dirty="0">
              <a:solidFill>
                <a:srgbClr val="FF0000"/>
              </a:solidFill>
              <a:latin typeface="Arial" pitchFamily="34" charset="0"/>
              <a:cs typeface="Arial" pitchFamily="34" charset="0"/>
            </a:endParaRPr>
          </a:p>
        </p:txBody>
      </p:sp>
      <p:sp>
        <p:nvSpPr>
          <p:cNvPr id="20" name="Rectangle 1"/>
          <p:cNvSpPr>
            <a:spLocks noChangeArrowheads="1"/>
          </p:cNvSpPr>
          <p:nvPr/>
        </p:nvSpPr>
        <p:spPr bwMode="auto">
          <a:xfrm>
            <a:off x="5148064" y="3861048"/>
            <a:ext cx="2555776" cy="461665"/>
          </a:xfrm>
          <a:prstGeom prst="rect">
            <a:avLst/>
          </a:prstGeom>
          <a:solidFill>
            <a:srgbClr val="FFFF00"/>
          </a:solidFill>
          <a:ln w="9525">
            <a:noFill/>
            <a:miter lim="800000"/>
            <a:headEnd/>
            <a:tailEnd/>
          </a:ln>
        </p:spPr>
        <p:txBody>
          <a:bodyPr wrap="square" anchor="ctr">
            <a:spAutoFit/>
          </a:bodyPr>
          <a:lstStyle/>
          <a:p>
            <a:pPr algn="ctr" eaLnBrk="0" hangingPunct="0"/>
            <a:r>
              <a:rPr lang="fr-FR" sz="2400" b="1" i="1" u="sng" dirty="0">
                <a:sym typeface="Wingdings 2" pitchFamily="18" charset="2"/>
              </a:rPr>
              <a:t>Loi d’Arrhenius</a:t>
            </a:r>
            <a:endParaRPr lang="fr-FR" sz="2400" dirty="0">
              <a:sym typeface="Wingdings 2" pitchFamily="18" charset="2"/>
            </a:endParaRPr>
          </a:p>
        </p:txBody>
      </p:sp>
      <p:sp>
        <p:nvSpPr>
          <p:cNvPr id="21" name="Rectangle 20"/>
          <p:cNvSpPr/>
          <p:nvPr/>
        </p:nvSpPr>
        <p:spPr>
          <a:xfrm>
            <a:off x="104175" y="4725144"/>
            <a:ext cx="8928100" cy="20562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2" name="Picture 2"/>
          <p:cNvPicPr>
            <a:picLocks noChangeAspect="1" noChangeArrowheads="1"/>
          </p:cNvPicPr>
          <p:nvPr/>
        </p:nvPicPr>
        <p:blipFill>
          <a:blip r:embed="rId2" cstate="print"/>
          <a:srcRect/>
          <a:stretch>
            <a:fillRect/>
          </a:stretch>
        </p:blipFill>
        <p:spPr bwMode="auto">
          <a:xfrm>
            <a:off x="3419872" y="4797152"/>
            <a:ext cx="2124075" cy="828675"/>
          </a:xfrm>
          <a:prstGeom prst="rect">
            <a:avLst/>
          </a:prstGeom>
          <a:noFill/>
          <a:ln w="38100">
            <a:solidFill>
              <a:srgbClr val="FF0000"/>
            </a:solidFill>
            <a:miter lim="800000"/>
            <a:headEnd/>
            <a:tailEnd/>
          </a:ln>
        </p:spPr>
      </p:pic>
      <p:sp>
        <p:nvSpPr>
          <p:cNvPr id="23" name="Rectangle 6"/>
          <p:cNvSpPr>
            <a:spLocks noChangeArrowheads="1"/>
          </p:cNvSpPr>
          <p:nvPr/>
        </p:nvSpPr>
        <p:spPr bwMode="auto">
          <a:xfrm>
            <a:off x="179512" y="5661248"/>
            <a:ext cx="546816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k = </a:t>
            </a:r>
            <a:r>
              <a:rPr lang="fr-FR" sz="2000" b="1" dirty="0">
                <a:solidFill>
                  <a:srgbClr val="FF0000"/>
                </a:solidFill>
                <a:latin typeface="Arial" pitchFamily="34" charset="0"/>
                <a:cs typeface="Arial" pitchFamily="34" charset="0"/>
                <a:sym typeface="Wingdings 3" pitchFamily="18" charset="2"/>
              </a:rPr>
              <a:t>constante de vitesse</a:t>
            </a:r>
            <a:r>
              <a:rPr lang="fr-FR" sz="2000" dirty="0">
                <a:solidFill>
                  <a:srgbClr val="002060"/>
                </a:solidFill>
                <a:latin typeface="Arial" pitchFamily="34" charset="0"/>
                <a:cs typeface="Arial" pitchFamily="34" charset="0"/>
                <a:sym typeface="Wingdings 3" pitchFamily="18" charset="2"/>
              </a:rPr>
              <a:t> (</a:t>
            </a:r>
            <a:r>
              <a:rPr lang="fr-FR" sz="2000" b="1" dirty="0">
                <a:solidFill>
                  <a:srgbClr val="006600"/>
                </a:solidFill>
                <a:latin typeface="Arial" pitchFamily="34" charset="0"/>
                <a:cs typeface="Arial" pitchFamily="34" charset="0"/>
                <a:sym typeface="Wingdings 3" pitchFamily="18" charset="2"/>
              </a:rPr>
              <a:t>unité variable</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4" name="Rectangle 7"/>
          <p:cNvSpPr>
            <a:spLocks noChangeArrowheads="1"/>
          </p:cNvSpPr>
          <p:nvPr/>
        </p:nvSpPr>
        <p:spPr bwMode="auto">
          <a:xfrm>
            <a:off x="179512" y="6021288"/>
            <a:ext cx="3347391"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T = </a:t>
            </a:r>
            <a:r>
              <a:rPr lang="fr-FR" sz="2000" b="1" dirty="0">
                <a:solidFill>
                  <a:srgbClr val="FF0000"/>
                </a:solidFill>
                <a:latin typeface="Arial" pitchFamily="34" charset="0"/>
                <a:cs typeface="Arial" pitchFamily="34" charset="0"/>
                <a:sym typeface="Wingdings 3" pitchFamily="18" charset="2"/>
              </a:rPr>
              <a:t>température</a:t>
            </a:r>
            <a:r>
              <a:rPr lang="fr-FR" sz="2000" b="1" dirty="0">
                <a:solidFill>
                  <a:srgbClr val="00206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en K</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5" name="Rectangle 8"/>
          <p:cNvSpPr>
            <a:spLocks noChangeArrowheads="1"/>
          </p:cNvSpPr>
          <p:nvPr/>
        </p:nvSpPr>
        <p:spPr bwMode="auto">
          <a:xfrm>
            <a:off x="179512" y="6381328"/>
            <a:ext cx="7285969"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R = </a:t>
            </a:r>
            <a:r>
              <a:rPr lang="fr-FR" sz="2000" b="1" dirty="0">
                <a:solidFill>
                  <a:srgbClr val="FF0000"/>
                </a:solidFill>
                <a:latin typeface="Arial" pitchFamily="34" charset="0"/>
                <a:cs typeface="Arial" pitchFamily="34" charset="0"/>
                <a:sym typeface="Wingdings 3" pitchFamily="18" charset="2"/>
              </a:rPr>
              <a:t>constante des gaz parfaits</a:t>
            </a:r>
            <a:r>
              <a:rPr lang="fr-FR" sz="2000" dirty="0">
                <a:solidFill>
                  <a:srgbClr val="FF000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R = 8,314 J.K </a:t>
            </a:r>
            <a:r>
              <a:rPr lang="fr-FR" sz="2000" b="1" baseline="30000" dirty="0">
                <a:solidFill>
                  <a:srgbClr val="006600"/>
                </a:solidFill>
                <a:latin typeface="Arial" pitchFamily="34" charset="0"/>
                <a:cs typeface="Arial" pitchFamily="34" charset="0"/>
                <a:sym typeface="Wingdings 3" pitchFamily="18" charset="2"/>
              </a:rPr>
              <a:t>– 1</a:t>
            </a:r>
            <a:r>
              <a:rPr lang="fr-FR" sz="2000" b="1" dirty="0">
                <a:solidFill>
                  <a:srgbClr val="006600"/>
                </a:solidFill>
                <a:latin typeface="Arial" pitchFamily="34" charset="0"/>
                <a:cs typeface="Arial" pitchFamily="34" charset="0"/>
                <a:sym typeface="Wingdings 3" pitchFamily="18" charset="2"/>
              </a:rPr>
              <a:t>.mol </a:t>
            </a:r>
            <a:r>
              <a:rPr lang="fr-FR" sz="2000" b="1" baseline="30000" dirty="0">
                <a:solidFill>
                  <a:srgbClr val="006600"/>
                </a:solidFill>
                <a:latin typeface="Arial" pitchFamily="34" charset="0"/>
                <a:cs typeface="Arial" pitchFamily="34" charset="0"/>
                <a:sym typeface="Wingdings 3" pitchFamily="18" charset="2"/>
              </a:rPr>
              <a:t>– 1</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8" name="Rectangle 1"/>
          <p:cNvSpPr>
            <a:spLocks noChangeArrowheads="1"/>
          </p:cNvSpPr>
          <p:nvPr/>
        </p:nvSpPr>
        <p:spPr bwMode="auto">
          <a:xfrm>
            <a:off x="0" y="4293096"/>
            <a:ext cx="9144000" cy="538609"/>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1) Expression de la constante de vitesse</a:t>
            </a:r>
            <a:endParaRPr lang="fr-FR" sz="2100" dirty="0">
              <a:ea typeface="Calibri" pitchFamily="34" charset="0"/>
              <a:cs typeface="Times New Roman" pitchFamily="18" charset="0"/>
            </a:endParaRPr>
          </a:p>
          <a:p>
            <a:pPr indent="449263" algn="just" eaLnBrk="0" hangingPunct="0">
              <a:defRPr/>
            </a:pPr>
            <a:endParaRPr lang="fr-FR" sz="800" dirty="0">
              <a:latin typeface="Calibri" pitchFamily="34" charset="0"/>
              <a:ea typeface="Calibri" pitchFamily="34" charset="0"/>
              <a:cs typeface="Times New Roman" pitchFamily="18" charset="0"/>
              <a:sym typeface="Wingdings 2" pitchFamily="18" charset="2"/>
            </a:endParaRPr>
          </a:p>
        </p:txBody>
      </p:sp>
      <p:sp>
        <p:nvSpPr>
          <p:cNvPr id="29" name="Rectangle à coins arrondis 28"/>
          <p:cNvSpPr/>
          <p:nvPr/>
        </p:nvSpPr>
        <p:spPr>
          <a:xfrm>
            <a:off x="7380312" y="0"/>
            <a:ext cx="432048" cy="864096"/>
          </a:xfrm>
          <a:prstGeom prst="roundRect">
            <a:avLst/>
          </a:prstGeom>
          <a:noFill/>
          <a:ln w="57150">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a:cxnSpLocks/>
          </p:cNvCxnSpPr>
          <p:nvPr/>
        </p:nvCxnSpPr>
        <p:spPr>
          <a:xfrm>
            <a:off x="7812360" y="836712"/>
            <a:ext cx="630301" cy="282686"/>
          </a:xfrm>
          <a:prstGeom prst="straightConnector1">
            <a:avLst/>
          </a:prstGeom>
          <a:ln w="57150">
            <a:solidFill>
              <a:srgbClr val="006C3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401974" y="891800"/>
            <a:ext cx="630301" cy="400110"/>
          </a:xfrm>
          <a:prstGeom prst="rect">
            <a:avLst/>
          </a:prstGeom>
        </p:spPr>
        <p:txBody>
          <a:bodyPr wrap="none">
            <a:spAutoFit/>
          </a:bodyPr>
          <a:lstStyle/>
          <a:p>
            <a:r>
              <a:rPr lang="fr-FR" sz="2000" b="1" dirty="0" err="1">
                <a:solidFill>
                  <a:srgbClr val="006C31"/>
                </a:solidFill>
                <a:latin typeface="Arial" pitchFamily="34" charset="0"/>
                <a:ea typeface="Calibri" pitchFamily="34" charset="0"/>
                <a:cs typeface="Arial" pitchFamily="34" charset="0"/>
                <a:sym typeface="Wingdings" pitchFamily="2" charset="2"/>
              </a:rPr>
              <a:t>k</a:t>
            </a:r>
            <a:r>
              <a:rPr lang="fr-FR" sz="2000" b="1" baseline="-25000" dirty="0" err="1">
                <a:solidFill>
                  <a:srgbClr val="006C31"/>
                </a:solidFill>
                <a:latin typeface="Arial" pitchFamily="34" charset="0"/>
                <a:ea typeface="Calibri" pitchFamily="34" charset="0"/>
                <a:cs typeface="Arial" pitchFamily="34" charset="0"/>
                <a:sym typeface="Wingdings" pitchFamily="2" charset="2"/>
              </a:rPr>
              <a:t>app</a:t>
            </a:r>
            <a:endParaRPr lang="fr-FR" dirty="0"/>
          </a:p>
        </p:txBody>
      </p:sp>
      <p:sp>
        <p:nvSpPr>
          <p:cNvPr id="33" name="Rectangle 53">
            <a:extLst>
              <a:ext uri="{FF2B5EF4-FFF2-40B4-BE49-F238E27FC236}">
                <a16:creationId xmlns:a16="http://schemas.microsoft.com/office/drawing/2014/main" id="{FE1DEF2C-5431-B394-8D10-8B3837268A02}"/>
              </a:ext>
            </a:extLst>
          </p:cNvPr>
          <p:cNvSpPr>
            <a:spLocks noChangeArrowheads="1"/>
          </p:cNvSpPr>
          <p:nvPr/>
        </p:nvSpPr>
        <p:spPr bwMode="auto">
          <a:xfrm>
            <a:off x="2051720" y="2432765"/>
            <a:ext cx="952505"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sp>
        <p:nvSpPr>
          <p:cNvPr id="34" name="Rectangle 24">
            <a:extLst>
              <a:ext uri="{FF2B5EF4-FFF2-40B4-BE49-F238E27FC236}">
                <a16:creationId xmlns:a16="http://schemas.microsoft.com/office/drawing/2014/main" id="{45D5E5FB-A8FC-893F-FF34-BC7870C6C395}"/>
              </a:ext>
            </a:extLst>
          </p:cNvPr>
          <p:cNvSpPr>
            <a:spLocks noChangeArrowheads="1"/>
          </p:cNvSpPr>
          <p:nvPr/>
        </p:nvSpPr>
        <p:spPr bwMode="auto">
          <a:xfrm>
            <a:off x="235469" y="2804014"/>
            <a:ext cx="3275256"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On trace donc le graphique</a:t>
            </a:r>
            <a:endParaRPr lang="fr-FR" sz="2000" b="1" u="sng" dirty="0">
              <a:solidFill>
                <a:srgbClr val="FF0000"/>
              </a:solidFill>
              <a:latin typeface="Arial" pitchFamily="34" charset="0"/>
              <a:cs typeface="Arial" pitchFamily="34" charset="0"/>
            </a:endParaRPr>
          </a:p>
        </p:txBody>
      </p:sp>
      <p:sp>
        <p:nvSpPr>
          <p:cNvPr id="35" name="Rectangle 34">
            <a:extLst>
              <a:ext uri="{FF2B5EF4-FFF2-40B4-BE49-F238E27FC236}">
                <a16:creationId xmlns:a16="http://schemas.microsoft.com/office/drawing/2014/main" id="{BCA23403-7683-3DC8-A80D-C62348D57878}"/>
              </a:ext>
            </a:extLst>
          </p:cNvPr>
          <p:cNvSpPr/>
          <p:nvPr/>
        </p:nvSpPr>
        <p:spPr>
          <a:xfrm>
            <a:off x="682975" y="3292805"/>
            <a:ext cx="8172400" cy="400110"/>
          </a:xfrm>
          <a:prstGeom prst="rect">
            <a:avLst/>
          </a:prstGeom>
        </p:spPr>
        <p:txBody>
          <a:bodyPr wrap="square">
            <a:spAutoFit/>
          </a:bodyPr>
          <a:lstStyle/>
          <a:p>
            <a:pPr lvl="0"/>
            <a:r>
              <a:rPr lang="fr-FR" sz="2000" dirty="0">
                <a:solidFill>
                  <a:srgbClr val="002060"/>
                </a:solidFill>
                <a:latin typeface="Arial" pitchFamily="34" charset="0"/>
                <a:cs typeface="Arial" pitchFamily="34" charset="0"/>
                <a:sym typeface="Wingdings 3"/>
              </a:rPr>
              <a:t> </a:t>
            </a:r>
            <a:r>
              <a:rPr lang="fr-FR" sz="2000" dirty="0">
                <a:solidFill>
                  <a:srgbClr val="002060"/>
                </a:solidFill>
                <a:latin typeface="Arial" pitchFamily="34" charset="0"/>
                <a:cs typeface="Arial" pitchFamily="34" charset="0"/>
                <a:sym typeface="Wingdings" pitchFamily="2" charset="2"/>
              </a:rPr>
              <a:t>On devrait obtenir une </a:t>
            </a:r>
            <a:r>
              <a:rPr lang="fr-FR" sz="2000" b="1" u="sng" dirty="0">
                <a:solidFill>
                  <a:srgbClr val="002060"/>
                </a:solidFill>
                <a:latin typeface="Arial" pitchFamily="34" charset="0"/>
                <a:cs typeface="Arial" pitchFamily="34" charset="0"/>
                <a:sym typeface="Wingdings" pitchFamily="2" charset="2"/>
              </a:rPr>
              <a:t>droite de coefficient directeur </a:t>
            </a:r>
            <a:r>
              <a:rPr lang="fr-FR" sz="2000" b="1" u="sng" dirty="0">
                <a:solidFill>
                  <a:srgbClr val="FF0000"/>
                </a:solidFill>
                <a:latin typeface="Arial" pitchFamily="34" charset="0"/>
                <a:cs typeface="Arial" pitchFamily="34" charset="0"/>
                <a:sym typeface="Wingdings" pitchFamily="2" charset="2"/>
              </a:rPr>
              <a:t>3 </a:t>
            </a:r>
            <a:r>
              <a:rPr lang="fr-FR" sz="2000" b="1" u="sng" dirty="0" err="1">
                <a:solidFill>
                  <a:srgbClr val="FF0000"/>
                </a:solidFill>
                <a:latin typeface="Arial" pitchFamily="34" charset="0"/>
                <a:cs typeface="Arial" pitchFamily="34" charset="0"/>
                <a:sym typeface="Wingdings" pitchFamily="2" charset="2"/>
              </a:rPr>
              <a:t>k</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sym typeface="Wingdings" pitchFamily="2" charset="2"/>
              </a:rPr>
              <a:t>= k </a:t>
            </a:r>
            <a:endParaRPr lang="fr-FR" sz="2000" b="1" u="sng" dirty="0">
              <a:solidFill>
                <a:srgbClr val="FF0000"/>
              </a:solidFill>
              <a:latin typeface="Arial" pitchFamily="34" charset="0"/>
              <a:cs typeface="Arial" pitchFamily="34" charset="0"/>
            </a:endParaRPr>
          </a:p>
        </p:txBody>
      </p:sp>
      <p:sp>
        <p:nvSpPr>
          <p:cNvPr id="36" name="Rectangle 21">
            <a:extLst>
              <a:ext uri="{FF2B5EF4-FFF2-40B4-BE49-F238E27FC236}">
                <a16:creationId xmlns:a16="http://schemas.microsoft.com/office/drawing/2014/main" id="{9D9F516E-6468-386C-EC70-650DB49249FB}"/>
              </a:ext>
            </a:extLst>
          </p:cNvPr>
          <p:cNvSpPr>
            <a:spLocks noChangeArrowheads="1"/>
          </p:cNvSpPr>
          <p:nvPr/>
        </p:nvSpPr>
        <p:spPr bwMode="auto">
          <a:xfrm>
            <a:off x="277084" y="1637642"/>
            <a:ext cx="3845732"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[HO</a:t>
            </a:r>
            <a:r>
              <a:rPr lang="fr-FR" sz="2400" b="1" baseline="30000" dirty="0">
                <a:solidFill>
                  <a:srgbClr val="FF0000"/>
                </a:solidFill>
                <a:sym typeface="Wingdings" pitchFamily="2" charset="2"/>
              </a:rPr>
              <a:t> –</a:t>
            </a:r>
            <a:r>
              <a:rPr lang="fr-FR" sz="2400" b="1" dirty="0">
                <a:solidFill>
                  <a:srgbClr val="FF0000"/>
                </a:solidFill>
                <a:sym typeface="Wingdings" pitchFamily="2" charset="2"/>
              </a:rPr>
              <a:t>]</a:t>
            </a:r>
            <a:r>
              <a:rPr lang="fr-FR" sz="2400" b="1" baseline="30000" dirty="0">
                <a:solidFill>
                  <a:srgbClr val="FF0000"/>
                </a:solidFill>
                <a:sym typeface="Wingdings" pitchFamily="2" charset="2"/>
              </a:rPr>
              <a:t>2</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37" name="Rectangle 21">
            <a:extLst>
              <a:ext uri="{FF2B5EF4-FFF2-40B4-BE49-F238E27FC236}">
                <a16:creationId xmlns:a16="http://schemas.microsoft.com/office/drawing/2014/main" id="{985EA4C3-AAB7-D487-A907-15042F2BDF3F}"/>
              </a:ext>
            </a:extLst>
          </p:cNvPr>
          <p:cNvSpPr>
            <a:spLocks noChangeArrowheads="1"/>
          </p:cNvSpPr>
          <p:nvPr/>
        </p:nvSpPr>
        <p:spPr bwMode="auto">
          <a:xfrm>
            <a:off x="251520" y="2164794"/>
            <a:ext cx="1893359"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a:t>
            </a:r>
          </a:p>
        </p:txBody>
      </p:sp>
      <p:sp>
        <p:nvSpPr>
          <p:cNvPr id="38" name="Rectangle 47">
            <a:extLst>
              <a:ext uri="{FF2B5EF4-FFF2-40B4-BE49-F238E27FC236}">
                <a16:creationId xmlns:a16="http://schemas.microsoft.com/office/drawing/2014/main" id="{927E5692-4794-6CBD-A696-E6CC853DDA61}"/>
              </a:ext>
            </a:extLst>
          </p:cNvPr>
          <p:cNvSpPr>
            <a:spLocks noChangeArrowheads="1"/>
          </p:cNvSpPr>
          <p:nvPr/>
        </p:nvSpPr>
        <p:spPr bwMode="auto">
          <a:xfrm>
            <a:off x="4860032" y="1402313"/>
            <a:ext cx="1039067"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d[HO</a:t>
            </a:r>
            <a:r>
              <a:rPr lang="fr-FR" sz="2000" b="1" baseline="30000" dirty="0">
                <a:solidFill>
                  <a:srgbClr val="002060"/>
                </a:solidFill>
                <a:latin typeface="Arial" pitchFamily="34" charset="0"/>
                <a:cs typeface="Arial" pitchFamily="34" charset="0"/>
                <a:sym typeface="Wingdings 2" pitchFamily="18" charset="2"/>
              </a:rPr>
              <a:t> –</a:t>
            </a:r>
            <a:r>
              <a:rPr lang="fr-FR" sz="2000" b="1" dirty="0">
                <a:solidFill>
                  <a:srgbClr val="002060"/>
                </a:solidFill>
                <a:latin typeface="Arial" pitchFamily="34" charset="0"/>
                <a:cs typeface="Arial" pitchFamily="34" charset="0"/>
                <a:sym typeface="Wingdings 2" pitchFamily="18" charset="2"/>
              </a:rPr>
              <a:t>]</a:t>
            </a:r>
            <a:endParaRPr lang="fr-FR" sz="2000" dirty="0">
              <a:solidFill>
                <a:srgbClr val="002060"/>
              </a:solidFill>
              <a:latin typeface="Arial" pitchFamily="34" charset="0"/>
              <a:cs typeface="Arial" pitchFamily="34" charset="0"/>
              <a:sym typeface="Wingdings 2" pitchFamily="18" charset="2"/>
            </a:endParaRPr>
          </a:p>
        </p:txBody>
      </p:sp>
      <p:sp>
        <p:nvSpPr>
          <p:cNvPr id="39" name="Rectangle 48">
            <a:extLst>
              <a:ext uri="{FF2B5EF4-FFF2-40B4-BE49-F238E27FC236}">
                <a16:creationId xmlns:a16="http://schemas.microsoft.com/office/drawing/2014/main" id="{3277FD71-D20F-1374-B9B2-DABCE3292C09}"/>
              </a:ext>
            </a:extLst>
          </p:cNvPr>
          <p:cNvSpPr>
            <a:spLocks noChangeArrowheads="1"/>
          </p:cNvSpPr>
          <p:nvPr/>
        </p:nvSpPr>
        <p:spPr bwMode="auto">
          <a:xfrm>
            <a:off x="5120686" y="1879217"/>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40" name="Connecteur droit 39">
            <a:extLst>
              <a:ext uri="{FF2B5EF4-FFF2-40B4-BE49-F238E27FC236}">
                <a16:creationId xmlns:a16="http://schemas.microsoft.com/office/drawing/2014/main" id="{9DAA3898-542E-A969-E775-46FB7322D2DC}"/>
              </a:ext>
            </a:extLst>
          </p:cNvPr>
          <p:cNvCxnSpPr>
            <a:cxnSpLocks/>
          </p:cNvCxnSpPr>
          <p:nvPr/>
        </p:nvCxnSpPr>
        <p:spPr>
          <a:xfrm>
            <a:off x="4926680" y="1857307"/>
            <a:ext cx="86945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Rectangle 50">
            <a:extLst>
              <a:ext uri="{FF2B5EF4-FFF2-40B4-BE49-F238E27FC236}">
                <a16:creationId xmlns:a16="http://schemas.microsoft.com/office/drawing/2014/main" id="{C18F7894-DB79-67FD-B614-FEE8FEB6C47A}"/>
              </a:ext>
            </a:extLst>
          </p:cNvPr>
          <p:cNvSpPr>
            <a:spLocks noChangeArrowheads="1"/>
          </p:cNvSpPr>
          <p:nvPr/>
        </p:nvSpPr>
        <p:spPr bwMode="auto">
          <a:xfrm>
            <a:off x="4606310" y="1637518"/>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42" name="Connecteur droit 41">
            <a:extLst>
              <a:ext uri="{FF2B5EF4-FFF2-40B4-BE49-F238E27FC236}">
                <a16:creationId xmlns:a16="http://schemas.microsoft.com/office/drawing/2014/main" id="{2308FA3A-CA7D-4484-EBFA-957E90E9B079}"/>
              </a:ext>
            </a:extLst>
          </p:cNvPr>
          <p:cNvCxnSpPr/>
          <p:nvPr/>
        </p:nvCxnSpPr>
        <p:spPr>
          <a:xfrm>
            <a:off x="4318278" y="1853666"/>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Rectangle 52">
            <a:extLst>
              <a:ext uri="{FF2B5EF4-FFF2-40B4-BE49-F238E27FC236}">
                <a16:creationId xmlns:a16="http://schemas.microsoft.com/office/drawing/2014/main" id="{F1CEA9BD-E12A-15C4-5DE1-598FE71ECCA8}"/>
              </a:ext>
            </a:extLst>
          </p:cNvPr>
          <p:cNvSpPr>
            <a:spLocks noChangeArrowheads="1"/>
          </p:cNvSpPr>
          <p:nvPr/>
        </p:nvSpPr>
        <p:spPr bwMode="auto">
          <a:xfrm>
            <a:off x="4316674" y="1421618"/>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44" name="Rectangle 53">
            <a:extLst>
              <a:ext uri="{FF2B5EF4-FFF2-40B4-BE49-F238E27FC236}">
                <a16:creationId xmlns:a16="http://schemas.microsoft.com/office/drawing/2014/main" id="{FB12864A-D8E5-A755-8D6F-C994B4F48C2A}"/>
              </a:ext>
            </a:extLst>
          </p:cNvPr>
          <p:cNvSpPr>
            <a:spLocks noChangeArrowheads="1"/>
          </p:cNvSpPr>
          <p:nvPr/>
        </p:nvSpPr>
        <p:spPr bwMode="auto">
          <a:xfrm>
            <a:off x="4318150" y="1866820"/>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3 </a:t>
            </a:r>
            <a:endParaRPr lang="fr-FR" sz="2000" dirty="0">
              <a:solidFill>
                <a:srgbClr val="002060"/>
              </a:solidFill>
              <a:latin typeface="Arial" pitchFamily="34" charset="0"/>
              <a:cs typeface="Arial" pitchFamily="34" charset="0"/>
            </a:endParaRPr>
          </a:p>
        </p:txBody>
      </p:sp>
      <p:sp>
        <p:nvSpPr>
          <p:cNvPr id="45" name="Rectangle 44">
            <a:extLst>
              <a:ext uri="{FF2B5EF4-FFF2-40B4-BE49-F238E27FC236}">
                <a16:creationId xmlns:a16="http://schemas.microsoft.com/office/drawing/2014/main" id="{B6B0071D-043E-0C29-EE1E-EE32272DABC3}"/>
              </a:ext>
            </a:extLst>
          </p:cNvPr>
          <p:cNvSpPr/>
          <p:nvPr/>
        </p:nvSpPr>
        <p:spPr>
          <a:xfrm>
            <a:off x="3956634" y="1637642"/>
            <a:ext cx="397866" cy="400110"/>
          </a:xfrm>
          <a:prstGeom prst="rect">
            <a:avLst/>
          </a:prstGeom>
        </p:spPr>
        <p:txBody>
          <a:bodyPr wrap="none">
            <a:spAutoFit/>
          </a:bodyPr>
          <a:lstStyle/>
          <a:p>
            <a:r>
              <a:rPr lang="fr-FR" sz="2000" b="1" dirty="0">
                <a:solidFill>
                  <a:srgbClr val="00206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cxnSp>
        <p:nvCxnSpPr>
          <p:cNvPr id="46" name="Connecteur droit 45">
            <a:extLst>
              <a:ext uri="{FF2B5EF4-FFF2-40B4-BE49-F238E27FC236}">
                <a16:creationId xmlns:a16="http://schemas.microsoft.com/office/drawing/2014/main" id="{061572CA-021E-2A2E-F46C-AF2FB27C73CD}"/>
              </a:ext>
            </a:extLst>
          </p:cNvPr>
          <p:cNvCxnSpPr>
            <a:cxnSpLocks/>
          </p:cNvCxnSpPr>
          <p:nvPr/>
        </p:nvCxnSpPr>
        <p:spPr>
          <a:xfrm>
            <a:off x="2144879" y="2432765"/>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52">
            <a:extLst>
              <a:ext uri="{FF2B5EF4-FFF2-40B4-BE49-F238E27FC236}">
                <a16:creationId xmlns:a16="http://schemas.microsoft.com/office/drawing/2014/main" id="{A86FF634-2DF6-429A-59B4-4EC9D4D9F4B8}"/>
              </a:ext>
            </a:extLst>
          </p:cNvPr>
          <p:cNvSpPr>
            <a:spLocks noChangeArrowheads="1"/>
          </p:cNvSpPr>
          <p:nvPr/>
        </p:nvSpPr>
        <p:spPr bwMode="auto">
          <a:xfrm>
            <a:off x="2306793" y="2059237"/>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48" name="Rectangle 21">
            <a:extLst>
              <a:ext uri="{FF2B5EF4-FFF2-40B4-BE49-F238E27FC236}">
                <a16:creationId xmlns:a16="http://schemas.microsoft.com/office/drawing/2014/main" id="{5864521B-D2EA-34E6-2023-602C52864A39}"/>
              </a:ext>
            </a:extLst>
          </p:cNvPr>
          <p:cNvSpPr>
            <a:spLocks noChangeArrowheads="1"/>
          </p:cNvSpPr>
          <p:nvPr/>
        </p:nvSpPr>
        <p:spPr bwMode="auto">
          <a:xfrm>
            <a:off x="2845015" y="2230405"/>
            <a:ext cx="1813633" cy="400110"/>
          </a:xfrm>
          <a:prstGeom prst="rect">
            <a:avLst/>
          </a:prstGeom>
          <a:noFill/>
          <a:ln w="9525">
            <a:noFill/>
            <a:miter lim="800000"/>
            <a:headEnd/>
            <a:tailEnd/>
          </a:ln>
        </p:spPr>
        <p:txBody>
          <a:bodyPr wrap="square">
            <a:spAutoFit/>
          </a:bodyPr>
          <a:lstStyle/>
          <a:p>
            <a:r>
              <a:rPr lang="fr-FR" sz="2000" b="1" dirty="0">
                <a:latin typeface="Arial" pitchFamily="34" charset="0"/>
                <a:cs typeface="Arial" pitchFamily="34" charset="0"/>
                <a:sym typeface="Wingdings" pitchFamily="2" charset="2"/>
              </a:rPr>
              <a:t>=  3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a:t>
            </a:r>
            <a:endParaRPr lang="fr-FR" sz="2000" dirty="0">
              <a:solidFill>
                <a:srgbClr val="002060"/>
              </a:solidFill>
              <a:latin typeface="Arial" pitchFamily="34" charset="0"/>
              <a:cs typeface="Arial" pitchFamily="34" charset="0"/>
              <a:sym typeface="Wingdings" pitchFamily="2" charset="2"/>
            </a:endParaRPr>
          </a:p>
        </p:txBody>
      </p:sp>
      <p:sp>
        <p:nvSpPr>
          <p:cNvPr id="49" name="Rectangle 21">
            <a:extLst>
              <a:ext uri="{FF2B5EF4-FFF2-40B4-BE49-F238E27FC236}">
                <a16:creationId xmlns:a16="http://schemas.microsoft.com/office/drawing/2014/main" id="{CA4D86D4-E466-5AA4-BE32-DFC7B5182E6E}"/>
              </a:ext>
            </a:extLst>
          </p:cNvPr>
          <p:cNvSpPr>
            <a:spLocks noChangeArrowheads="1"/>
          </p:cNvSpPr>
          <p:nvPr/>
        </p:nvSpPr>
        <p:spPr bwMode="auto">
          <a:xfrm>
            <a:off x="5528652" y="2171919"/>
            <a:ext cx="153897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50" name="Rectangle 49">
            <a:extLst>
              <a:ext uri="{FF2B5EF4-FFF2-40B4-BE49-F238E27FC236}">
                <a16:creationId xmlns:a16="http://schemas.microsoft.com/office/drawing/2014/main" id="{71300337-CD4D-CAD3-8373-2DE45D5D8679}"/>
              </a:ext>
            </a:extLst>
          </p:cNvPr>
          <p:cNvSpPr>
            <a:spLocks noChangeArrowheads="1"/>
          </p:cNvSpPr>
          <p:nvPr/>
        </p:nvSpPr>
        <p:spPr bwMode="auto">
          <a:xfrm>
            <a:off x="4627607" y="2452826"/>
            <a:ext cx="1047082"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a:t>
            </a:r>
            <a:r>
              <a:rPr lang="fr-FR" sz="2000" b="1" baseline="-25000" dirty="0">
                <a:latin typeface="Arial" pitchFamily="34" charset="0"/>
                <a:cs typeface="Arial" pitchFamily="34" charset="0"/>
                <a:sym typeface="Wingdings 2" pitchFamily="18" charset="2"/>
              </a:rPr>
              <a:t>0</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cxnSp>
        <p:nvCxnSpPr>
          <p:cNvPr id="51" name="Connecteur droit 50">
            <a:extLst>
              <a:ext uri="{FF2B5EF4-FFF2-40B4-BE49-F238E27FC236}">
                <a16:creationId xmlns:a16="http://schemas.microsoft.com/office/drawing/2014/main" id="{8E186FB5-9E9D-99E0-910B-36AB9E455D41}"/>
              </a:ext>
            </a:extLst>
          </p:cNvPr>
          <p:cNvCxnSpPr>
            <a:cxnSpLocks/>
          </p:cNvCxnSpPr>
          <p:nvPr/>
        </p:nvCxnSpPr>
        <p:spPr>
          <a:xfrm>
            <a:off x="4720766" y="2452826"/>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2">
            <a:extLst>
              <a:ext uri="{FF2B5EF4-FFF2-40B4-BE49-F238E27FC236}">
                <a16:creationId xmlns:a16="http://schemas.microsoft.com/office/drawing/2014/main" id="{9E9EB1C9-BD9B-E273-B0DB-032A5AE45C38}"/>
              </a:ext>
            </a:extLst>
          </p:cNvPr>
          <p:cNvSpPr>
            <a:spLocks noChangeArrowheads="1"/>
          </p:cNvSpPr>
          <p:nvPr/>
        </p:nvSpPr>
        <p:spPr bwMode="auto">
          <a:xfrm>
            <a:off x="4882680" y="2079298"/>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53" name="Rectangle 24">
            <a:extLst>
              <a:ext uri="{FF2B5EF4-FFF2-40B4-BE49-F238E27FC236}">
                <a16:creationId xmlns:a16="http://schemas.microsoft.com/office/drawing/2014/main" id="{0B3D35AA-3005-3331-BDCF-FC49C81A9103}"/>
              </a:ext>
            </a:extLst>
          </p:cNvPr>
          <p:cNvSpPr>
            <a:spLocks noChangeArrowheads="1"/>
          </p:cNvSpPr>
          <p:nvPr/>
        </p:nvSpPr>
        <p:spPr bwMode="auto">
          <a:xfrm>
            <a:off x="252835" y="1124744"/>
            <a:ext cx="6335389"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C’est une loi de vitesse d’</a:t>
            </a:r>
            <a:r>
              <a:rPr lang="fr-FR" sz="2000" b="1" u="sng" dirty="0">
                <a:solidFill>
                  <a:srgbClr val="FF0000"/>
                </a:solidFill>
                <a:latin typeface="Arial" pitchFamily="34" charset="0"/>
                <a:cs typeface="Arial" pitchFamily="34" charset="0"/>
                <a:sym typeface="Wingdings" pitchFamily="2" charset="2"/>
              </a:rPr>
              <a:t>ordre 2</a:t>
            </a:r>
            <a:r>
              <a:rPr lang="fr-FR" sz="2000" b="1" dirty="0">
                <a:solidFill>
                  <a:srgbClr val="FF000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qu’on doit vérifier. </a:t>
            </a:r>
            <a:endParaRPr lang="fr-FR" sz="2000" u="sng" dirty="0">
              <a:solidFill>
                <a:srgbClr val="002060"/>
              </a:solidFill>
              <a:latin typeface="Arial" pitchFamily="34" charset="0"/>
              <a:cs typeface="Arial" pitchFamily="34" charset="0"/>
            </a:endParaRPr>
          </a:p>
        </p:txBody>
      </p:sp>
      <p:sp>
        <p:nvSpPr>
          <p:cNvPr id="54" name="Rectangle 24">
            <a:extLst>
              <a:ext uri="{FF2B5EF4-FFF2-40B4-BE49-F238E27FC236}">
                <a16:creationId xmlns:a16="http://schemas.microsoft.com/office/drawing/2014/main" id="{23087588-95DD-0ACF-E7E9-F385C35519E1}"/>
              </a:ext>
            </a:extLst>
          </p:cNvPr>
          <p:cNvSpPr>
            <a:spLocks noChangeArrowheads="1"/>
          </p:cNvSpPr>
          <p:nvPr/>
        </p:nvSpPr>
        <p:spPr bwMode="auto">
          <a:xfrm>
            <a:off x="4287117" y="2803988"/>
            <a:ext cx="814647"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pitchFamily="2" charset="2"/>
              </a:rPr>
              <a:t>= f(t)</a:t>
            </a:r>
            <a:r>
              <a:rPr lang="fr-FR" sz="2000" dirty="0">
                <a:solidFill>
                  <a:srgbClr val="002060"/>
                </a:solidFill>
                <a:latin typeface="Arial" pitchFamily="34" charset="0"/>
                <a:cs typeface="Arial" pitchFamily="34" charset="0"/>
                <a:sym typeface="Wingdings" pitchFamily="2" charset="2"/>
              </a:rPr>
              <a:t>.</a:t>
            </a:r>
            <a:endParaRPr lang="fr-FR" sz="2000" b="1" u="sng" dirty="0">
              <a:solidFill>
                <a:srgbClr val="FF0000"/>
              </a:solidFill>
              <a:latin typeface="Arial" pitchFamily="34" charset="0"/>
              <a:cs typeface="Arial" pitchFamily="34" charset="0"/>
            </a:endParaRPr>
          </a:p>
        </p:txBody>
      </p:sp>
      <p:sp>
        <p:nvSpPr>
          <p:cNvPr id="55" name="Rectangle 53">
            <a:extLst>
              <a:ext uri="{FF2B5EF4-FFF2-40B4-BE49-F238E27FC236}">
                <a16:creationId xmlns:a16="http://schemas.microsoft.com/office/drawing/2014/main" id="{BEBC56A4-21DA-5F62-CEC7-96C8ED53EB47}"/>
              </a:ext>
            </a:extLst>
          </p:cNvPr>
          <p:cNvSpPr>
            <a:spLocks noChangeArrowheads="1"/>
          </p:cNvSpPr>
          <p:nvPr/>
        </p:nvSpPr>
        <p:spPr bwMode="auto">
          <a:xfrm>
            <a:off x="3501821" y="3013180"/>
            <a:ext cx="952505"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2" pitchFamily="18" charset="2"/>
              </a:rPr>
              <a:t>[HO</a:t>
            </a:r>
            <a:r>
              <a:rPr lang="fr-FR" sz="2000" b="1" baseline="30000" dirty="0">
                <a:solidFill>
                  <a:srgbClr val="FF0000"/>
                </a:solidFill>
                <a:latin typeface="Arial" pitchFamily="34" charset="0"/>
                <a:cs typeface="Arial" pitchFamily="34" charset="0"/>
                <a:sym typeface="Wingdings 2" pitchFamily="18" charset="2"/>
              </a:rPr>
              <a:t> –</a:t>
            </a:r>
            <a:r>
              <a:rPr lang="fr-FR" sz="2000" b="1" dirty="0">
                <a:solidFill>
                  <a:srgbClr val="FF0000"/>
                </a:solidFill>
                <a:latin typeface="Arial" pitchFamily="34" charset="0"/>
                <a:cs typeface="Arial" pitchFamily="34" charset="0"/>
                <a:sym typeface="Wingdings 2" pitchFamily="18" charset="2"/>
              </a:rPr>
              <a:t>] </a:t>
            </a:r>
            <a:endParaRPr lang="fr-FR" sz="2000" dirty="0">
              <a:solidFill>
                <a:srgbClr val="FF0000"/>
              </a:solidFill>
              <a:latin typeface="Arial" pitchFamily="34" charset="0"/>
              <a:cs typeface="Arial" pitchFamily="34" charset="0"/>
            </a:endParaRPr>
          </a:p>
        </p:txBody>
      </p:sp>
      <p:cxnSp>
        <p:nvCxnSpPr>
          <p:cNvPr id="56" name="Connecteur droit 55">
            <a:extLst>
              <a:ext uri="{FF2B5EF4-FFF2-40B4-BE49-F238E27FC236}">
                <a16:creationId xmlns:a16="http://schemas.microsoft.com/office/drawing/2014/main" id="{C0C35C8D-52AD-F91A-8865-19DCBBAED4AC}"/>
              </a:ext>
            </a:extLst>
          </p:cNvPr>
          <p:cNvCxnSpPr>
            <a:cxnSpLocks/>
          </p:cNvCxnSpPr>
          <p:nvPr/>
        </p:nvCxnSpPr>
        <p:spPr>
          <a:xfrm>
            <a:off x="3594980" y="3013180"/>
            <a:ext cx="68310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2">
            <a:extLst>
              <a:ext uri="{FF2B5EF4-FFF2-40B4-BE49-F238E27FC236}">
                <a16:creationId xmlns:a16="http://schemas.microsoft.com/office/drawing/2014/main" id="{E08DE8B1-9CB2-704F-5B56-540630F7F3BF}"/>
              </a:ext>
            </a:extLst>
          </p:cNvPr>
          <p:cNvSpPr>
            <a:spLocks noChangeArrowheads="1"/>
          </p:cNvSpPr>
          <p:nvPr/>
        </p:nvSpPr>
        <p:spPr bwMode="auto">
          <a:xfrm>
            <a:off x="3756894" y="2639652"/>
            <a:ext cx="327334"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2" pitchFamily="18" charset="2"/>
              </a:rPr>
              <a:t>1</a:t>
            </a:r>
            <a:endParaRPr lang="fr-FR" sz="2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7383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500"/>
                                        <p:tgtEl>
                                          <p:spTgt spid="5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4">
                                            <p:txEl>
                                              <p:pRg st="0" end="0"/>
                                            </p:txEl>
                                          </p:spTgt>
                                        </p:tgtEl>
                                        <p:attrNameLst>
                                          <p:attrName>style.visibility</p:attrName>
                                        </p:attrNameLst>
                                      </p:cBhvr>
                                      <p:to>
                                        <p:strVal val="visible"/>
                                      </p:to>
                                    </p:set>
                                    <p:animEffect transition="in" filter="wipe(left)">
                                      <p:cBhvr>
                                        <p:cTn id="23" dur="500"/>
                                        <p:tgtEl>
                                          <p:spTgt spid="5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childTnLst>
                                </p:cTn>
                              </p:par>
                            </p:childTnLst>
                          </p:cTn>
                        </p:par>
                        <p:par>
                          <p:cTn id="38" fill="hold">
                            <p:stCondLst>
                              <p:cond delay="1000"/>
                            </p:stCondLst>
                            <p:childTnLst>
                              <p:par>
                                <p:cTn id="39" presetID="23" presetClass="entr" presetSubtype="16"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1" grpId="0" animBg="1"/>
      <p:bldP spid="23" grpId="0"/>
      <p:bldP spid="24" grpId="0"/>
      <p:bldP spid="25" grpId="0"/>
      <p:bldP spid="28" grpId="0"/>
      <p:bldP spid="35" grpId="0"/>
      <p:bldP spid="55" grpId="0"/>
      <p:bldP spid="5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787"/>
            <a:ext cx="880721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sz="2000" b="0" i="1"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Quel graphique peut-on tracer pour vérifier la validité de cette loi de vitesse</a:t>
            </a:r>
            <a:r>
              <a:rPr kumimoji="0" lang="fr-FR" sz="2000" b="0" i="1" u="none" strike="noStrike" cap="none" normalizeH="0" dirty="0">
                <a:ln>
                  <a:noFill/>
                </a:ln>
                <a:solidFill>
                  <a:schemeClr val="tx1"/>
                </a:solidFill>
                <a:effectLst/>
                <a:latin typeface="Times New Roman" pitchFamily="18" charset="0"/>
                <a:ea typeface="Calibri" pitchFamily="34" charset="0"/>
                <a:cs typeface="Times New Roman" pitchFamily="18" charset="0"/>
              </a:rPr>
              <a:t> ?</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4864050" y="1665149"/>
            <a:ext cx="4279950" cy="707886"/>
          </a:xfrm>
          <a:prstGeom prst="rect">
            <a:avLst/>
          </a:prstGeom>
        </p:spPr>
        <p:txBody>
          <a:bodyPr wrap="square">
            <a:spAutoFit/>
          </a:bodyPr>
          <a:lstStyle/>
          <a:p>
            <a:pPr lvl="0"/>
            <a:r>
              <a:rPr lang="fr-FR" sz="2000" dirty="0">
                <a:solidFill>
                  <a:srgbClr val="002060"/>
                </a:solidFill>
                <a:latin typeface="Arial" pitchFamily="34" charset="0"/>
                <a:cs typeface="Arial" pitchFamily="34" charset="0"/>
                <a:sym typeface="Wingdings 3"/>
              </a:rPr>
              <a:t> </a:t>
            </a:r>
            <a:r>
              <a:rPr lang="fr-FR" sz="2000" dirty="0">
                <a:solidFill>
                  <a:srgbClr val="002060"/>
                </a:solidFill>
                <a:latin typeface="Arial" pitchFamily="34" charset="0"/>
                <a:cs typeface="Arial" pitchFamily="34" charset="0"/>
                <a:sym typeface="Wingdings" pitchFamily="2" charset="2"/>
              </a:rPr>
              <a:t>On devrait obtenir une </a:t>
            </a:r>
            <a:r>
              <a:rPr lang="fr-FR" sz="2000" b="1" u="sng" dirty="0">
                <a:solidFill>
                  <a:srgbClr val="002060"/>
                </a:solidFill>
                <a:latin typeface="Arial" pitchFamily="34" charset="0"/>
                <a:cs typeface="Arial" pitchFamily="34" charset="0"/>
                <a:sym typeface="Wingdings" pitchFamily="2" charset="2"/>
              </a:rPr>
              <a:t>droite de coefficient directeur </a:t>
            </a:r>
            <a:r>
              <a:rPr lang="fr-FR" sz="2000" b="1" u="sng" dirty="0">
                <a:solidFill>
                  <a:srgbClr val="FF0000"/>
                </a:solidFill>
                <a:latin typeface="Arial" pitchFamily="34" charset="0"/>
                <a:cs typeface="Arial" pitchFamily="34" charset="0"/>
                <a:sym typeface="Wingdings" pitchFamily="2" charset="2"/>
              </a:rPr>
              <a:t>3 </a:t>
            </a:r>
            <a:r>
              <a:rPr lang="fr-FR" sz="2000" b="1" u="sng" dirty="0" err="1">
                <a:solidFill>
                  <a:srgbClr val="FF0000"/>
                </a:solidFill>
                <a:latin typeface="Arial" pitchFamily="34" charset="0"/>
                <a:cs typeface="Arial" pitchFamily="34" charset="0"/>
                <a:sym typeface="Wingdings" pitchFamily="2" charset="2"/>
              </a:rPr>
              <a:t>k</a:t>
            </a:r>
            <a:r>
              <a:rPr lang="fr-FR" sz="2000" b="1" u="sng" baseline="-25000" dirty="0" err="1">
                <a:solidFill>
                  <a:srgbClr val="FF0000"/>
                </a:solidFill>
                <a:latin typeface="Arial" pitchFamily="34" charset="0"/>
                <a:cs typeface="Arial" pitchFamily="34" charset="0"/>
                <a:sym typeface="Wingdings" pitchFamily="2" charset="2"/>
              </a:rPr>
              <a:t>app</a:t>
            </a:r>
            <a:r>
              <a:rPr lang="fr-FR" sz="2000" b="1" u="sng" baseline="-25000" dirty="0">
                <a:solidFill>
                  <a:srgbClr val="FF0000"/>
                </a:solidFill>
                <a:latin typeface="Arial" pitchFamily="34" charset="0"/>
                <a:cs typeface="Arial" pitchFamily="34" charset="0"/>
                <a:sym typeface="Wingdings" pitchFamily="2" charset="2"/>
              </a:rPr>
              <a:t> </a:t>
            </a:r>
            <a:r>
              <a:rPr lang="fr-FR" sz="2000" b="1" u="sng" dirty="0">
                <a:solidFill>
                  <a:srgbClr val="FF0000"/>
                </a:solidFill>
                <a:latin typeface="Arial" pitchFamily="34" charset="0"/>
                <a:cs typeface="Arial" pitchFamily="34" charset="0"/>
                <a:sym typeface="Wingdings" pitchFamily="2" charset="2"/>
              </a:rPr>
              <a:t>= k </a:t>
            </a:r>
            <a:endParaRPr lang="fr-FR" sz="2000" b="1" u="sng" dirty="0">
              <a:solidFill>
                <a:srgbClr val="FF0000"/>
              </a:solidFill>
              <a:latin typeface="Arial" pitchFamily="34" charset="0"/>
              <a:cs typeface="Arial" pitchFamily="34" charset="0"/>
            </a:endParaRPr>
          </a:p>
        </p:txBody>
      </p:sp>
      <p:sp>
        <p:nvSpPr>
          <p:cNvPr id="6" name="Rectangle 15"/>
          <p:cNvSpPr>
            <a:spLocks noChangeArrowheads="1"/>
          </p:cNvSpPr>
          <p:nvPr/>
        </p:nvSpPr>
        <p:spPr bwMode="auto">
          <a:xfrm>
            <a:off x="0" y="2595546"/>
            <a:ext cx="5226111" cy="461665"/>
          </a:xfrm>
          <a:prstGeom prst="rect">
            <a:avLst/>
          </a:prstGeom>
          <a:noFill/>
          <a:ln w="9525">
            <a:noFill/>
            <a:miter lim="800000"/>
            <a:headEnd/>
            <a:tailEnd/>
          </a:ln>
        </p:spPr>
        <p:txBody>
          <a:bodyPr wrap="none" anchor="ctr">
            <a:spAutoFit/>
          </a:bodyPr>
          <a:lstStyle/>
          <a:p>
            <a:r>
              <a:rPr lang="fr-FR" sz="2400" b="1" u="sng" dirty="0">
                <a:latin typeface="Bookman Old Style" pitchFamily="18" charset="0"/>
                <a:ea typeface="Calibri" pitchFamily="34" charset="0"/>
                <a:cs typeface="Times New Roman" pitchFamily="18" charset="0"/>
              </a:rPr>
              <a:t>III- Influence de la température</a:t>
            </a:r>
            <a:endParaRPr lang="fr-FR" sz="3200" dirty="0">
              <a:ea typeface="Calibri" pitchFamily="34" charset="0"/>
              <a:cs typeface="Times New Roman" pitchFamily="18" charset="0"/>
            </a:endParaRPr>
          </a:p>
        </p:txBody>
      </p:sp>
      <p:sp>
        <p:nvSpPr>
          <p:cNvPr id="20" name="Rectangle 1"/>
          <p:cNvSpPr>
            <a:spLocks noChangeArrowheads="1"/>
          </p:cNvSpPr>
          <p:nvPr/>
        </p:nvSpPr>
        <p:spPr bwMode="auto">
          <a:xfrm>
            <a:off x="5148064" y="2595546"/>
            <a:ext cx="2555776" cy="461665"/>
          </a:xfrm>
          <a:prstGeom prst="rect">
            <a:avLst/>
          </a:prstGeom>
          <a:solidFill>
            <a:srgbClr val="FFFF00"/>
          </a:solidFill>
          <a:ln w="9525">
            <a:noFill/>
            <a:miter lim="800000"/>
            <a:headEnd/>
            <a:tailEnd/>
          </a:ln>
        </p:spPr>
        <p:txBody>
          <a:bodyPr wrap="square" anchor="ctr">
            <a:spAutoFit/>
          </a:bodyPr>
          <a:lstStyle/>
          <a:p>
            <a:pPr algn="ctr" eaLnBrk="0" hangingPunct="0"/>
            <a:r>
              <a:rPr lang="fr-FR" sz="2400" b="1" i="1" u="sng" dirty="0">
                <a:sym typeface="Wingdings 2" pitchFamily="18" charset="2"/>
              </a:rPr>
              <a:t>Loi d’Arrhenius</a:t>
            </a:r>
            <a:endParaRPr lang="fr-FR" sz="2400" dirty="0">
              <a:sym typeface="Wingdings 2" pitchFamily="18" charset="2"/>
            </a:endParaRPr>
          </a:p>
        </p:txBody>
      </p:sp>
      <p:sp>
        <p:nvSpPr>
          <p:cNvPr id="21" name="Rectangle 20"/>
          <p:cNvSpPr/>
          <p:nvPr/>
        </p:nvSpPr>
        <p:spPr>
          <a:xfrm>
            <a:off x="104175" y="3459642"/>
            <a:ext cx="8928100" cy="331236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2" name="Picture 2"/>
          <p:cNvPicPr>
            <a:picLocks noChangeAspect="1" noChangeArrowheads="1"/>
          </p:cNvPicPr>
          <p:nvPr/>
        </p:nvPicPr>
        <p:blipFill>
          <a:blip r:embed="rId2" cstate="print"/>
          <a:srcRect/>
          <a:stretch>
            <a:fillRect/>
          </a:stretch>
        </p:blipFill>
        <p:spPr bwMode="auto">
          <a:xfrm>
            <a:off x="3419872" y="3531650"/>
            <a:ext cx="2124075" cy="828675"/>
          </a:xfrm>
          <a:prstGeom prst="rect">
            <a:avLst/>
          </a:prstGeom>
          <a:noFill/>
          <a:ln w="38100">
            <a:solidFill>
              <a:srgbClr val="FF0000"/>
            </a:solidFill>
            <a:miter lim="800000"/>
            <a:headEnd/>
            <a:tailEnd/>
          </a:ln>
        </p:spPr>
      </p:pic>
      <p:sp>
        <p:nvSpPr>
          <p:cNvPr id="23" name="Rectangle 6"/>
          <p:cNvSpPr>
            <a:spLocks noChangeArrowheads="1"/>
          </p:cNvSpPr>
          <p:nvPr/>
        </p:nvSpPr>
        <p:spPr bwMode="auto">
          <a:xfrm>
            <a:off x="179512" y="4385472"/>
            <a:ext cx="546816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k = </a:t>
            </a:r>
            <a:r>
              <a:rPr lang="fr-FR" sz="2000" b="1" dirty="0">
                <a:solidFill>
                  <a:srgbClr val="FF0000"/>
                </a:solidFill>
                <a:latin typeface="Arial" pitchFamily="34" charset="0"/>
                <a:cs typeface="Arial" pitchFamily="34" charset="0"/>
                <a:sym typeface="Wingdings 3" pitchFamily="18" charset="2"/>
              </a:rPr>
              <a:t>constante de vitesse</a:t>
            </a:r>
            <a:r>
              <a:rPr lang="fr-FR" sz="2000" dirty="0">
                <a:solidFill>
                  <a:srgbClr val="002060"/>
                </a:solidFill>
                <a:latin typeface="Arial" pitchFamily="34" charset="0"/>
                <a:cs typeface="Arial" pitchFamily="34" charset="0"/>
                <a:sym typeface="Wingdings 3" pitchFamily="18" charset="2"/>
              </a:rPr>
              <a:t> (</a:t>
            </a:r>
            <a:r>
              <a:rPr lang="fr-FR" sz="2000" b="1" dirty="0">
                <a:solidFill>
                  <a:srgbClr val="006600"/>
                </a:solidFill>
                <a:latin typeface="Arial" pitchFamily="34" charset="0"/>
                <a:cs typeface="Arial" pitchFamily="34" charset="0"/>
                <a:sym typeface="Wingdings 3" pitchFamily="18" charset="2"/>
              </a:rPr>
              <a:t>unité variable</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4" name="Rectangle 7"/>
          <p:cNvSpPr>
            <a:spLocks noChangeArrowheads="1"/>
          </p:cNvSpPr>
          <p:nvPr/>
        </p:nvSpPr>
        <p:spPr bwMode="auto">
          <a:xfrm>
            <a:off x="179512" y="4724964"/>
            <a:ext cx="3347391"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T = </a:t>
            </a:r>
            <a:r>
              <a:rPr lang="fr-FR" sz="2000" b="1" dirty="0">
                <a:solidFill>
                  <a:srgbClr val="FF0000"/>
                </a:solidFill>
                <a:latin typeface="Arial" pitchFamily="34" charset="0"/>
                <a:cs typeface="Arial" pitchFamily="34" charset="0"/>
                <a:sym typeface="Wingdings 3" pitchFamily="18" charset="2"/>
              </a:rPr>
              <a:t>température</a:t>
            </a:r>
            <a:r>
              <a:rPr lang="fr-FR" sz="2000" b="1" dirty="0">
                <a:solidFill>
                  <a:srgbClr val="00206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en K</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5" name="Rectangle 8"/>
          <p:cNvSpPr>
            <a:spLocks noChangeArrowheads="1"/>
          </p:cNvSpPr>
          <p:nvPr/>
        </p:nvSpPr>
        <p:spPr bwMode="auto">
          <a:xfrm>
            <a:off x="179512" y="5064456"/>
            <a:ext cx="7285969"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R = </a:t>
            </a:r>
            <a:r>
              <a:rPr lang="fr-FR" sz="2000" b="1" dirty="0">
                <a:solidFill>
                  <a:srgbClr val="FF0000"/>
                </a:solidFill>
                <a:latin typeface="Arial" pitchFamily="34" charset="0"/>
                <a:cs typeface="Arial" pitchFamily="34" charset="0"/>
                <a:sym typeface="Wingdings 3" pitchFamily="18" charset="2"/>
              </a:rPr>
              <a:t>constante des gaz parfaits</a:t>
            </a:r>
            <a:r>
              <a:rPr lang="fr-FR" sz="2000" dirty="0">
                <a:solidFill>
                  <a:srgbClr val="FF000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R = 8,314 J.K </a:t>
            </a:r>
            <a:r>
              <a:rPr lang="fr-FR" sz="2000" b="1" baseline="30000" dirty="0">
                <a:solidFill>
                  <a:srgbClr val="006600"/>
                </a:solidFill>
                <a:latin typeface="Arial" pitchFamily="34" charset="0"/>
                <a:cs typeface="Arial" pitchFamily="34" charset="0"/>
                <a:sym typeface="Wingdings 3" pitchFamily="18" charset="2"/>
              </a:rPr>
              <a:t>– 1</a:t>
            </a:r>
            <a:r>
              <a:rPr lang="fr-FR" sz="2000" b="1" dirty="0">
                <a:solidFill>
                  <a:srgbClr val="006600"/>
                </a:solidFill>
                <a:latin typeface="Arial" pitchFamily="34" charset="0"/>
                <a:cs typeface="Arial" pitchFamily="34" charset="0"/>
                <a:sym typeface="Wingdings 3" pitchFamily="18" charset="2"/>
              </a:rPr>
              <a:t>.mol </a:t>
            </a:r>
            <a:r>
              <a:rPr lang="fr-FR" sz="2000" b="1" baseline="30000" dirty="0">
                <a:solidFill>
                  <a:srgbClr val="006600"/>
                </a:solidFill>
                <a:latin typeface="Arial" pitchFamily="34" charset="0"/>
                <a:cs typeface="Arial" pitchFamily="34" charset="0"/>
                <a:sym typeface="Wingdings 3" pitchFamily="18" charset="2"/>
              </a:rPr>
              <a:t>– 1</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6" name="Rectangle 9"/>
          <p:cNvSpPr>
            <a:spLocks noChangeArrowheads="1"/>
          </p:cNvSpPr>
          <p:nvPr/>
        </p:nvSpPr>
        <p:spPr bwMode="auto">
          <a:xfrm>
            <a:off x="179512" y="5405778"/>
            <a:ext cx="8713787" cy="707886"/>
          </a:xfrm>
          <a:prstGeom prst="rect">
            <a:avLst/>
          </a:prstGeom>
          <a:noFill/>
          <a:ln w="9525">
            <a:noFill/>
            <a:miter lim="800000"/>
            <a:headEnd/>
            <a:tailEnd/>
          </a:ln>
        </p:spPr>
        <p:txBody>
          <a:bodyPr>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E</a:t>
            </a:r>
            <a:r>
              <a:rPr lang="fr-FR" sz="2000" b="1" baseline="-25000" dirty="0">
                <a:solidFill>
                  <a:srgbClr val="002060"/>
                </a:solidFill>
                <a:latin typeface="Arial" pitchFamily="34" charset="0"/>
                <a:cs typeface="Arial" pitchFamily="34" charset="0"/>
                <a:sym typeface="Wingdings 3" pitchFamily="18" charset="2"/>
              </a:rPr>
              <a:t>a</a:t>
            </a:r>
            <a:r>
              <a:rPr lang="fr-FR" sz="2000" b="1" dirty="0">
                <a:solidFill>
                  <a:srgbClr val="002060"/>
                </a:solidFill>
                <a:latin typeface="Arial" pitchFamily="34" charset="0"/>
                <a:cs typeface="Arial" pitchFamily="34" charset="0"/>
                <a:sym typeface="Wingdings 3" pitchFamily="18" charset="2"/>
              </a:rPr>
              <a:t> = </a:t>
            </a:r>
            <a:r>
              <a:rPr lang="fr-FR" sz="2000" b="1" dirty="0">
                <a:solidFill>
                  <a:srgbClr val="FF0000"/>
                </a:solidFill>
                <a:latin typeface="Arial" pitchFamily="34" charset="0"/>
                <a:cs typeface="Arial" pitchFamily="34" charset="0"/>
                <a:sym typeface="Wingdings 3" pitchFamily="18" charset="2"/>
              </a:rPr>
              <a:t>Energie d’activation</a:t>
            </a:r>
            <a:r>
              <a:rPr lang="fr-FR" sz="2000" dirty="0">
                <a:solidFill>
                  <a:srgbClr val="FF000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en J.mol </a:t>
            </a:r>
            <a:r>
              <a:rPr lang="fr-FR" sz="2000" b="1" baseline="30000" dirty="0">
                <a:solidFill>
                  <a:srgbClr val="006600"/>
                </a:solidFill>
                <a:latin typeface="Arial" pitchFamily="34" charset="0"/>
                <a:cs typeface="Arial" pitchFamily="34" charset="0"/>
                <a:sym typeface="Wingdings 3" pitchFamily="18" charset="2"/>
              </a:rPr>
              <a:t>– 1</a:t>
            </a:r>
            <a:r>
              <a:rPr lang="fr-FR" sz="2000" dirty="0">
                <a:solidFill>
                  <a:srgbClr val="002060"/>
                </a:solidFill>
                <a:latin typeface="Arial" pitchFamily="34" charset="0"/>
                <a:cs typeface="Arial" pitchFamily="34" charset="0"/>
                <a:sym typeface="Wingdings 3" pitchFamily="18" charset="2"/>
              </a:rPr>
              <a:t>) : barrière d’énergie à franchir par les réactifs pour qu’ils se transforment en produits ; </a:t>
            </a:r>
            <a:endParaRPr lang="fr-FR" sz="2000" dirty="0">
              <a:solidFill>
                <a:srgbClr val="002060"/>
              </a:solidFill>
              <a:latin typeface="Arial" pitchFamily="34" charset="0"/>
              <a:cs typeface="Arial" pitchFamily="34" charset="0"/>
            </a:endParaRPr>
          </a:p>
        </p:txBody>
      </p:sp>
      <p:sp>
        <p:nvSpPr>
          <p:cNvPr id="27" name="Rectangle 10"/>
          <p:cNvSpPr>
            <a:spLocks noChangeArrowheads="1"/>
          </p:cNvSpPr>
          <p:nvPr/>
        </p:nvSpPr>
        <p:spPr bwMode="auto">
          <a:xfrm>
            <a:off x="179512" y="6052020"/>
            <a:ext cx="8496300" cy="707886"/>
          </a:xfrm>
          <a:prstGeom prst="rect">
            <a:avLst/>
          </a:prstGeom>
          <a:noFill/>
          <a:ln w="9525">
            <a:noFill/>
            <a:miter lim="800000"/>
            <a:headEnd/>
            <a:tailEnd/>
          </a:ln>
        </p:spPr>
        <p:txBody>
          <a:bodyPr>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A = </a:t>
            </a:r>
            <a:r>
              <a:rPr lang="fr-FR" sz="2000" b="1" dirty="0">
                <a:solidFill>
                  <a:srgbClr val="FF0000"/>
                </a:solidFill>
                <a:latin typeface="Arial" pitchFamily="34" charset="0"/>
                <a:cs typeface="Arial" pitchFamily="34" charset="0"/>
                <a:sym typeface="Wingdings 3" pitchFamily="18" charset="2"/>
              </a:rPr>
              <a:t>Facteur pré-exponentiel </a:t>
            </a:r>
            <a:r>
              <a:rPr lang="fr-FR" sz="2000" dirty="0">
                <a:solidFill>
                  <a:srgbClr val="002060"/>
                </a:solidFill>
                <a:latin typeface="Arial" pitchFamily="34" charset="0"/>
                <a:cs typeface="Arial" pitchFamily="34" charset="0"/>
                <a:sym typeface="Wingdings 3" pitchFamily="18" charset="2"/>
              </a:rPr>
              <a:t>ou</a:t>
            </a:r>
            <a:r>
              <a:rPr lang="fr-FR" sz="2000" b="1" dirty="0">
                <a:solidFill>
                  <a:srgbClr val="002060"/>
                </a:solidFill>
                <a:latin typeface="Arial" pitchFamily="34" charset="0"/>
                <a:cs typeface="Arial" pitchFamily="34" charset="0"/>
                <a:sym typeface="Wingdings 3" pitchFamily="18" charset="2"/>
              </a:rPr>
              <a:t> </a:t>
            </a:r>
            <a:r>
              <a:rPr lang="fr-FR" sz="2000" b="1" dirty="0">
                <a:solidFill>
                  <a:srgbClr val="FF0000"/>
                </a:solidFill>
                <a:latin typeface="Arial" pitchFamily="34" charset="0"/>
                <a:cs typeface="Arial" pitchFamily="34" charset="0"/>
                <a:sym typeface="Wingdings 3" pitchFamily="18" charset="2"/>
              </a:rPr>
              <a:t>Facteur de fréquence </a:t>
            </a:r>
            <a:r>
              <a:rPr lang="fr-FR" sz="2000" dirty="0">
                <a:solidFill>
                  <a:srgbClr val="002060"/>
                </a:solidFill>
                <a:latin typeface="Arial" pitchFamily="34" charset="0"/>
                <a:cs typeface="Arial" pitchFamily="34" charset="0"/>
                <a:sym typeface="Wingdings 3" pitchFamily="18" charset="2"/>
              </a:rPr>
              <a:t>(</a:t>
            </a:r>
            <a:r>
              <a:rPr lang="fr-FR" sz="2000" dirty="0">
                <a:solidFill>
                  <a:srgbClr val="006600"/>
                </a:solidFill>
                <a:latin typeface="Arial" pitchFamily="34" charset="0"/>
                <a:cs typeface="Arial" pitchFamily="34" charset="0"/>
                <a:sym typeface="Wingdings 3" pitchFamily="18" charset="2"/>
              </a:rPr>
              <a:t>même unité que </a:t>
            </a:r>
            <a:r>
              <a:rPr lang="fr-FR" sz="2000" b="1" dirty="0">
                <a:solidFill>
                  <a:srgbClr val="006600"/>
                </a:solidFill>
                <a:latin typeface="Arial" pitchFamily="34" charset="0"/>
                <a:cs typeface="Arial" pitchFamily="34" charset="0"/>
                <a:sym typeface="Wingdings 3" pitchFamily="18" charset="2"/>
              </a:rPr>
              <a:t>k</a:t>
            </a:r>
            <a:r>
              <a:rPr lang="fr-FR" sz="2000" dirty="0">
                <a:solidFill>
                  <a:srgbClr val="002060"/>
                </a:solidFill>
                <a:latin typeface="Arial" pitchFamily="34" charset="0"/>
                <a:cs typeface="Arial" pitchFamily="34" charset="0"/>
                <a:sym typeface="Wingdings 3" pitchFamily="18" charset="2"/>
              </a:rPr>
              <a:t>) : grandeur reliée au nombre de chocs efficaces ; </a:t>
            </a:r>
            <a:endParaRPr lang="fr-FR" sz="2000" dirty="0">
              <a:solidFill>
                <a:srgbClr val="002060"/>
              </a:solidFill>
              <a:latin typeface="Arial" pitchFamily="34" charset="0"/>
              <a:cs typeface="Arial" pitchFamily="34" charset="0"/>
            </a:endParaRPr>
          </a:p>
        </p:txBody>
      </p:sp>
      <p:sp>
        <p:nvSpPr>
          <p:cNvPr id="28" name="Rectangle 1"/>
          <p:cNvSpPr>
            <a:spLocks noChangeArrowheads="1"/>
          </p:cNvSpPr>
          <p:nvPr/>
        </p:nvSpPr>
        <p:spPr bwMode="auto">
          <a:xfrm>
            <a:off x="0" y="3027594"/>
            <a:ext cx="9144000" cy="538609"/>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1) Expression de la constante de vitesse</a:t>
            </a:r>
            <a:endParaRPr lang="fr-FR" sz="2100" dirty="0">
              <a:ea typeface="Calibri" pitchFamily="34" charset="0"/>
              <a:cs typeface="Times New Roman" pitchFamily="18" charset="0"/>
            </a:endParaRPr>
          </a:p>
          <a:p>
            <a:pPr indent="449263" algn="just" eaLnBrk="0" hangingPunct="0">
              <a:defRPr/>
            </a:pPr>
            <a:endParaRPr lang="fr-FR" sz="800" dirty="0">
              <a:latin typeface="Calibri" pitchFamily="34" charset="0"/>
              <a:ea typeface="Calibri" pitchFamily="34" charset="0"/>
              <a:cs typeface="Times New Roman" pitchFamily="18" charset="0"/>
              <a:sym typeface="Wingdings 2" pitchFamily="18" charset="2"/>
            </a:endParaRPr>
          </a:p>
        </p:txBody>
      </p:sp>
      <p:sp>
        <p:nvSpPr>
          <p:cNvPr id="32" name="Rectangle 53">
            <a:extLst>
              <a:ext uri="{FF2B5EF4-FFF2-40B4-BE49-F238E27FC236}">
                <a16:creationId xmlns:a16="http://schemas.microsoft.com/office/drawing/2014/main" id="{BCC9F89F-E892-B2F3-D757-AD69D8760788}"/>
              </a:ext>
            </a:extLst>
          </p:cNvPr>
          <p:cNvSpPr>
            <a:spLocks noChangeArrowheads="1"/>
          </p:cNvSpPr>
          <p:nvPr/>
        </p:nvSpPr>
        <p:spPr bwMode="auto">
          <a:xfrm>
            <a:off x="2051720" y="1291100"/>
            <a:ext cx="952505"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sp>
        <p:nvSpPr>
          <p:cNvPr id="33" name="Rectangle 24">
            <a:extLst>
              <a:ext uri="{FF2B5EF4-FFF2-40B4-BE49-F238E27FC236}">
                <a16:creationId xmlns:a16="http://schemas.microsoft.com/office/drawing/2014/main" id="{9235E71B-BED1-76F9-6BC8-BCA1DE63CD70}"/>
              </a:ext>
            </a:extLst>
          </p:cNvPr>
          <p:cNvSpPr>
            <a:spLocks noChangeArrowheads="1"/>
          </p:cNvSpPr>
          <p:nvPr/>
        </p:nvSpPr>
        <p:spPr bwMode="auto">
          <a:xfrm>
            <a:off x="251647" y="1637881"/>
            <a:ext cx="3275256"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sym typeface="Wingdings" pitchFamily="2" charset="2"/>
              </a:rPr>
              <a:t>On trace donc le graphique</a:t>
            </a:r>
            <a:endParaRPr lang="fr-FR" sz="2000" b="1" u="sng" dirty="0">
              <a:solidFill>
                <a:srgbClr val="FF0000"/>
              </a:solidFill>
              <a:latin typeface="Arial" pitchFamily="34" charset="0"/>
              <a:cs typeface="Arial" pitchFamily="34" charset="0"/>
            </a:endParaRPr>
          </a:p>
        </p:txBody>
      </p:sp>
      <p:sp>
        <p:nvSpPr>
          <p:cNvPr id="34" name="Rectangle 21">
            <a:extLst>
              <a:ext uri="{FF2B5EF4-FFF2-40B4-BE49-F238E27FC236}">
                <a16:creationId xmlns:a16="http://schemas.microsoft.com/office/drawing/2014/main" id="{0DA0C5CD-6E10-EC00-F3B1-CD39556B8F1B}"/>
              </a:ext>
            </a:extLst>
          </p:cNvPr>
          <p:cNvSpPr>
            <a:spLocks noChangeArrowheads="1"/>
          </p:cNvSpPr>
          <p:nvPr/>
        </p:nvSpPr>
        <p:spPr bwMode="auto">
          <a:xfrm>
            <a:off x="277084" y="495977"/>
            <a:ext cx="3845732" cy="461665"/>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En écrivant </a:t>
            </a:r>
            <a:r>
              <a:rPr lang="fr-FR" sz="2400" b="1" dirty="0">
                <a:solidFill>
                  <a:srgbClr val="002060"/>
                </a:solidFill>
                <a:sym typeface="Wingdings" pitchFamily="2" charset="2"/>
              </a:rPr>
              <a:t>v = </a:t>
            </a:r>
            <a:r>
              <a:rPr lang="fr-FR" sz="2400" b="1" dirty="0" err="1">
                <a:solidFill>
                  <a:srgbClr val="006600"/>
                </a:solidFill>
                <a:sym typeface="Wingdings" pitchFamily="2" charset="2"/>
              </a:rPr>
              <a:t>k</a:t>
            </a:r>
            <a:r>
              <a:rPr lang="fr-FR" sz="2400" b="1" baseline="-25000" dirty="0" err="1">
                <a:solidFill>
                  <a:srgbClr val="006600"/>
                </a:solidFill>
                <a:sym typeface="Wingdings" pitchFamily="2" charset="2"/>
              </a:rPr>
              <a:t>app</a:t>
            </a:r>
            <a:r>
              <a:rPr lang="fr-FR" sz="2400" b="1" dirty="0">
                <a:solidFill>
                  <a:srgbClr val="00863D"/>
                </a:solidFill>
                <a:sym typeface="Wingdings" pitchFamily="2" charset="2"/>
              </a:rPr>
              <a:t> </a:t>
            </a:r>
            <a:r>
              <a:rPr lang="fr-FR" sz="2400" b="1" dirty="0">
                <a:solidFill>
                  <a:srgbClr val="002060"/>
                </a:solidFill>
                <a:sym typeface="Wingdings" pitchFamily="2" charset="2"/>
              </a:rPr>
              <a:t>× </a:t>
            </a:r>
            <a:r>
              <a:rPr lang="fr-FR" sz="2400" b="1" dirty="0">
                <a:solidFill>
                  <a:srgbClr val="FF0000"/>
                </a:solidFill>
                <a:sym typeface="Wingdings" pitchFamily="2" charset="2"/>
              </a:rPr>
              <a:t>[HO</a:t>
            </a:r>
            <a:r>
              <a:rPr lang="fr-FR" sz="2400" b="1" baseline="30000" dirty="0">
                <a:solidFill>
                  <a:srgbClr val="FF0000"/>
                </a:solidFill>
                <a:sym typeface="Wingdings" pitchFamily="2" charset="2"/>
              </a:rPr>
              <a:t> –</a:t>
            </a:r>
            <a:r>
              <a:rPr lang="fr-FR" sz="2400" b="1" dirty="0">
                <a:solidFill>
                  <a:srgbClr val="FF0000"/>
                </a:solidFill>
                <a:sym typeface="Wingdings" pitchFamily="2" charset="2"/>
              </a:rPr>
              <a:t>]</a:t>
            </a:r>
            <a:r>
              <a:rPr lang="fr-FR" sz="2400" b="1" baseline="30000" dirty="0">
                <a:solidFill>
                  <a:srgbClr val="FF0000"/>
                </a:solidFill>
                <a:sym typeface="Wingdings" pitchFamily="2" charset="2"/>
              </a:rPr>
              <a:t>2</a:t>
            </a:r>
            <a:r>
              <a:rPr lang="fr-FR" sz="2400" dirty="0">
                <a:solidFill>
                  <a:srgbClr val="002060"/>
                </a:solidFill>
                <a:latin typeface="Arial" pitchFamily="34" charset="0"/>
                <a:cs typeface="Arial" pitchFamily="34" charset="0"/>
                <a:sym typeface="Wingdings" pitchFamily="2" charset="2"/>
              </a:rPr>
              <a:t> = </a:t>
            </a:r>
            <a:endParaRPr lang="fr-FR" sz="2000" dirty="0">
              <a:solidFill>
                <a:srgbClr val="002060"/>
              </a:solidFill>
              <a:latin typeface="Arial" pitchFamily="34" charset="0"/>
              <a:cs typeface="Arial" pitchFamily="34" charset="0"/>
              <a:sym typeface="Wingdings" pitchFamily="2" charset="2"/>
            </a:endParaRPr>
          </a:p>
        </p:txBody>
      </p:sp>
      <p:sp>
        <p:nvSpPr>
          <p:cNvPr id="35" name="Rectangle 21">
            <a:extLst>
              <a:ext uri="{FF2B5EF4-FFF2-40B4-BE49-F238E27FC236}">
                <a16:creationId xmlns:a16="http://schemas.microsoft.com/office/drawing/2014/main" id="{D0216FF9-D030-570A-958D-97AF3BF32F40}"/>
              </a:ext>
            </a:extLst>
          </p:cNvPr>
          <p:cNvSpPr>
            <a:spLocks noChangeArrowheads="1"/>
          </p:cNvSpPr>
          <p:nvPr/>
        </p:nvSpPr>
        <p:spPr bwMode="auto">
          <a:xfrm>
            <a:off x="251520" y="1023129"/>
            <a:ext cx="1893359"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va aboutir à</a:t>
            </a:r>
          </a:p>
        </p:txBody>
      </p:sp>
      <p:sp>
        <p:nvSpPr>
          <p:cNvPr id="36" name="Rectangle 47">
            <a:extLst>
              <a:ext uri="{FF2B5EF4-FFF2-40B4-BE49-F238E27FC236}">
                <a16:creationId xmlns:a16="http://schemas.microsoft.com/office/drawing/2014/main" id="{734B9629-6500-F868-22A1-ECB73C54864B}"/>
              </a:ext>
            </a:extLst>
          </p:cNvPr>
          <p:cNvSpPr>
            <a:spLocks noChangeArrowheads="1"/>
          </p:cNvSpPr>
          <p:nvPr/>
        </p:nvSpPr>
        <p:spPr bwMode="auto">
          <a:xfrm>
            <a:off x="4860032" y="260648"/>
            <a:ext cx="1039067" cy="400110"/>
          </a:xfrm>
          <a:prstGeom prst="rect">
            <a:avLst/>
          </a:prstGeom>
          <a:noFill/>
          <a:ln w="9525">
            <a:noFill/>
            <a:miter lim="800000"/>
            <a:headEnd/>
            <a:tailEnd/>
          </a:ln>
        </p:spPr>
        <p:txBody>
          <a:bodyPr wrap="none">
            <a:spAutoFit/>
          </a:bodyPr>
          <a:lstStyle/>
          <a:p>
            <a:pPr algn="just" eaLnBrk="0" hangingPunct="0"/>
            <a:r>
              <a:rPr lang="fr-FR" sz="2000" b="1" dirty="0">
                <a:solidFill>
                  <a:srgbClr val="002060"/>
                </a:solidFill>
                <a:latin typeface="Arial" pitchFamily="34" charset="0"/>
                <a:cs typeface="Arial" pitchFamily="34" charset="0"/>
                <a:sym typeface="Wingdings 2" pitchFamily="18" charset="2"/>
              </a:rPr>
              <a:t>d[HO</a:t>
            </a:r>
            <a:r>
              <a:rPr lang="fr-FR" sz="2000" b="1" baseline="30000" dirty="0">
                <a:solidFill>
                  <a:srgbClr val="002060"/>
                </a:solidFill>
                <a:latin typeface="Arial" pitchFamily="34" charset="0"/>
                <a:cs typeface="Arial" pitchFamily="34" charset="0"/>
                <a:sym typeface="Wingdings 2" pitchFamily="18" charset="2"/>
              </a:rPr>
              <a:t> –</a:t>
            </a:r>
            <a:r>
              <a:rPr lang="fr-FR" sz="2000" b="1" dirty="0">
                <a:solidFill>
                  <a:srgbClr val="002060"/>
                </a:solidFill>
                <a:latin typeface="Arial" pitchFamily="34" charset="0"/>
                <a:cs typeface="Arial" pitchFamily="34" charset="0"/>
                <a:sym typeface="Wingdings 2" pitchFamily="18" charset="2"/>
              </a:rPr>
              <a:t>]</a:t>
            </a:r>
            <a:endParaRPr lang="fr-FR" sz="2000" dirty="0">
              <a:solidFill>
                <a:srgbClr val="002060"/>
              </a:solidFill>
              <a:latin typeface="Arial" pitchFamily="34" charset="0"/>
              <a:cs typeface="Arial" pitchFamily="34" charset="0"/>
              <a:sym typeface="Wingdings 2" pitchFamily="18" charset="2"/>
            </a:endParaRPr>
          </a:p>
        </p:txBody>
      </p:sp>
      <p:sp>
        <p:nvSpPr>
          <p:cNvPr id="37" name="Rectangle 48">
            <a:extLst>
              <a:ext uri="{FF2B5EF4-FFF2-40B4-BE49-F238E27FC236}">
                <a16:creationId xmlns:a16="http://schemas.microsoft.com/office/drawing/2014/main" id="{BEC2F7B7-E2FB-96C9-0EA3-0FFD8EB86E6B}"/>
              </a:ext>
            </a:extLst>
          </p:cNvPr>
          <p:cNvSpPr>
            <a:spLocks noChangeArrowheads="1"/>
          </p:cNvSpPr>
          <p:nvPr/>
        </p:nvSpPr>
        <p:spPr bwMode="auto">
          <a:xfrm>
            <a:off x="5120686" y="737552"/>
            <a:ext cx="426720"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2060"/>
                </a:solidFill>
                <a:latin typeface="Arial" pitchFamily="34" charset="0"/>
                <a:cs typeface="Arial" pitchFamily="34" charset="0"/>
                <a:sym typeface="Wingdings 2" pitchFamily="18" charset="2"/>
              </a:rPr>
              <a:t>dt</a:t>
            </a:r>
            <a:endParaRPr lang="fr-FR" sz="2000" dirty="0">
              <a:solidFill>
                <a:srgbClr val="002060"/>
              </a:solidFill>
              <a:latin typeface="Arial" pitchFamily="34" charset="0"/>
              <a:cs typeface="Arial" pitchFamily="34" charset="0"/>
              <a:sym typeface="Wingdings 2" pitchFamily="18" charset="2"/>
            </a:endParaRPr>
          </a:p>
        </p:txBody>
      </p:sp>
      <p:cxnSp>
        <p:nvCxnSpPr>
          <p:cNvPr id="38" name="Connecteur droit 37">
            <a:extLst>
              <a:ext uri="{FF2B5EF4-FFF2-40B4-BE49-F238E27FC236}">
                <a16:creationId xmlns:a16="http://schemas.microsoft.com/office/drawing/2014/main" id="{37BED7B2-CC56-8B00-5806-CC28EB49B115}"/>
              </a:ext>
            </a:extLst>
          </p:cNvPr>
          <p:cNvCxnSpPr>
            <a:cxnSpLocks/>
          </p:cNvCxnSpPr>
          <p:nvPr/>
        </p:nvCxnSpPr>
        <p:spPr>
          <a:xfrm>
            <a:off x="4926680" y="715642"/>
            <a:ext cx="86945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Rectangle 50">
            <a:extLst>
              <a:ext uri="{FF2B5EF4-FFF2-40B4-BE49-F238E27FC236}">
                <a16:creationId xmlns:a16="http://schemas.microsoft.com/office/drawing/2014/main" id="{01050272-A5BB-2B78-7352-B3FEA74E33A9}"/>
              </a:ext>
            </a:extLst>
          </p:cNvPr>
          <p:cNvSpPr>
            <a:spLocks noChangeArrowheads="1"/>
          </p:cNvSpPr>
          <p:nvPr/>
        </p:nvSpPr>
        <p:spPr bwMode="auto">
          <a:xfrm>
            <a:off x="4606310" y="495853"/>
            <a:ext cx="325730"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Symbol" pitchFamily="18" charset="2"/>
              </a:rPr>
              <a:t></a:t>
            </a:r>
            <a:endParaRPr lang="fr-FR" sz="2000" b="1" dirty="0">
              <a:solidFill>
                <a:srgbClr val="002060"/>
              </a:solidFill>
              <a:latin typeface="Arial" pitchFamily="34" charset="0"/>
              <a:cs typeface="Arial" pitchFamily="34" charset="0"/>
            </a:endParaRPr>
          </a:p>
        </p:txBody>
      </p:sp>
      <p:cxnSp>
        <p:nvCxnSpPr>
          <p:cNvPr id="40" name="Connecteur droit 39">
            <a:extLst>
              <a:ext uri="{FF2B5EF4-FFF2-40B4-BE49-F238E27FC236}">
                <a16:creationId xmlns:a16="http://schemas.microsoft.com/office/drawing/2014/main" id="{89AF38D8-9160-FCF6-62EF-08AD8C12DF26}"/>
              </a:ext>
            </a:extLst>
          </p:cNvPr>
          <p:cNvCxnSpPr/>
          <p:nvPr/>
        </p:nvCxnSpPr>
        <p:spPr>
          <a:xfrm>
            <a:off x="4318278" y="712001"/>
            <a:ext cx="313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Rectangle 52">
            <a:extLst>
              <a:ext uri="{FF2B5EF4-FFF2-40B4-BE49-F238E27FC236}">
                <a16:creationId xmlns:a16="http://schemas.microsoft.com/office/drawing/2014/main" id="{45635D52-FA64-5C99-FFF1-3AB8AC40F853}"/>
              </a:ext>
            </a:extLst>
          </p:cNvPr>
          <p:cNvSpPr>
            <a:spLocks noChangeArrowheads="1"/>
          </p:cNvSpPr>
          <p:nvPr/>
        </p:nvSpPr>
        <p:spPr bwMode="auto">
          <a:xfrm>
            <a:off x="4316674" y="279953"/>
            <a:ext cx="327334"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1</a:t>
            </a:r>
            <a:endParaRPr lang="fr-FR" sz="2000" dirty="0">
              <a:solidFill>
                <a:srgbClr val="002060"/>
              </a:solidFill>
              <a:latin typeface="Arial" pitchFamily="34" charset="0"/>
              <a:cs typeface="Arial" pitchFamily="34" charset="0"/>
            </a:endParaRPr>
          </a:p>
        </p:txBody>
      </p:sp>
      <p:sp>
        <p:nvSpPr>
          <p:cNvPr id="42" name="Rectangle 53">
            <a:extLst>
              <a:ext uri="{FF2B5EF4-FFF2-40B4-BE49-F238E27FC236}">
                <a16:creationId xmlns:a16="http://schemas.microsoft.com/office/drawing/2014/main" id="{55C88047-58BC-199A-FE88-720D568C00B7}"/>
              </a:ext>
            </a:extLst>
          </p:cNvPr>
          <p:cNvSpPr>
            <a:spLocks noChangeArrowheads="1"/>
          </p:cNvSpPr>
          <p:nvPr/>
        </p:nvSpPr>
        <p:spPr bwMode="auto">
          <a:xfrm>
            <a:off x="4318150" y="725155"/>
            <a:ext cx="397866" cy="400110"/>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sym typeface="Wingdings 2" pitchFamily="18" charset="2"/>
              </a:rPr>
              <a:t>3 </a:t>
            </a:r>
            <a:endParaRPr lang="fr-FR" sz="2000" dirty="0">
              <a:solidFill>
                <a:srgbClr val="002060"/>
              </a:solidFill>
              <a:latin typeface="Arial" pitchFamily="34" charset="0"/>
              <a:cs typeface="Arial" pitchFamily="34" charset="0"/>
            </a:endParaRPr>
          </a:p>
        </p:txBody>
      </p:sp>
      <p:cxnSp>
        <p:nvCxnSpPr>
          <p:cNvPr id="43" name="Connecteur droit 42">
            <a:extLst>
              <a:ext uri="{FF2B5EF4-FFF2-40B4-BE49-F238E27FC236}">
                <a16:creationId xmlns:a16="http://schemas.microsoft.com/office/drawing/2014/main" id="{8F9651D5-5163-A0AE-69CF-27ED29D1A447}"/>
              </a:ext>
            </a:extLst>
          </p:cNvPr>
          <p:cNvCxnSpPr>
            <a:cxnSpLocks/>
          </p:cNvCxnSpPr>
          <p:nvPr/>
        </p:nvCxnSpPr>
        <p:spPr>
          <a:xfrm>
            <a:off x="2144879" y="1291100"/>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52">
            <a:extLst>
              <a:ext uri="{FF2B5EF4-FFF2-40B4-BE49-F238E27FC236}">
                <a16:creationId xmlns:a16="http://schemas.microsoft.com/office/drawing/2014/main" id="{97CE429E-5AD1-171A-D34B-E4DF7067A1FC}"/>
              </a:ext>
            </a:extLst>
          </p:cNvPr>
          <p:cNvSpPr>
            <a:spLocks noChangeArrowheads="1"/>
          </p:cNvSpPr>
          <p:nvPr/>
        </p:nvSpPr>
        <p:spPr bwMode="auto">
          <a:xfrm>
            <a:off x="2306793" y="917572"/>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45" name="Rectangle 21">
            <a:extLst>
              <a:ext uri="{FF2B5EF4-FFF2-40B4-BE49-F238E27FC236}">
                <a16:creationId xmlns:a16="http://schemas.microsoft.com/office/drawing/2014/main" id="{9B2613EC-715B-38E0-AF9B-0B3133AD47C7}"/>
              </a:ext>
            </a:extLst>
          </p:cNvPr>
          <p:cNvSpPr>
            <a:spLocks noChangeArrowheads="1"/>
          </p:cNvSpPr>
          <p:nvPr/>
        </p:nvSpPr>
        <p:spPr bwMode="auto">
          <a:xfrm>
            <a:off x="2845015" y="1088740"/>
            <a:ext cx="1813633" cy="400110"/>
          </a:xfrm>
          <a:prstGeom prst="rect">
            <a:avLst/>
          </a:prstGeom>
          <a:noFill/>
          <a:ln w="9525">
            <a:noFill/>
            <a:miter lim="800000"/>
            <a:headEnd/>
            <a:tailEnd/>
          </a:ln>
        </p:spPr>
        <p:txBody>
          <a:bodyPr wrap="square">
            <a:spAutoFit/>
          </a:bodyPr>
          <a:lstStyle/>
          <a:p>
            <a:r>
              <a:rPr lang="fr-FR" sz="2000" b="1" dirty="0">
                <a:latin typeface="Arial" pitchFamily="34" charset="0"/>
                <a:cs typeface="Arial" pitchFamily="34" charset="0"/>
                <a:sym typeface="Wingdings" pitchFamily="2" charset="2"/>
              </a:rPr>
              <a:t>=  3 </a:t>
            </a:r>
            <a:r>
              <a:rPr lang="fr-FR" sz="2000" b="1" dirty="0" err="1">
                <a:latin typeface="Arial" pitchFamily="34" charset="0"/>
                <a:cs typeface="Arial" pitchFamily="34" charset="0"/>
                <a:sym typeface="Wingdings" pitchFamily="2" charset="2"/>
              </a:rPr>
              <a:t>k</a:t>
            </a:r>
            <a:r>
              <a:rPr lang="fr-FR" sz="2000" b="1" baseline="-25000" dirty="0" err="1">
                <a:latin typeface="Arial" pitchFamily="34" charset="0"/>
                <a:cs typeface="Arial" pitchFamily="34" charset="0"/>
                <a:sym typeface="Wingdings" pitchFamily="2" charset="2"/>
              </a:rPr>
              <a:t>app</a:t>
            </a:r>
            <a:r>
              <a:rPr lang="fr-FR" sz="2000" b="1" dirty="0">
                <a:latin typeface="Arial" pitchFamily="34" charset="0"/>
                <a:cs typeface="Arial" pitchFamily="34" charset="0"/>
                <a:sym typeface="Symbol" pitchFamily="18" charset="2"/>
              </a:rPr>
              <a:t> </a:t>
            </a:r>
            <a:r>
              <a:rPr lang="fr-FR" sz="2000" b="1" dirty="0">
                <a:latin typeface="Arial" pitchFamily="34" charset="0"/>
                <a:cs typeface="Arial" pitchFamily="34" charset="0"/>
                <a:sym typeface="Wingdings" pitchFamily="2" charset="2"/>
              </a:rPr>
              <a:t>t   +</a:t>
            </a:r>
            <a:endParaRPr lang="fr-FR" sz="2000" dirty="0">
              <a:solidFill>
                <a:srgbClr val="002060"/>
              </a:solidFill>
              <a:latin typeface="Arial" pitchFamily="34" charset="0"/>
              <a:cs typeface="Arial" pitchFamily="34" charset="0"/>
              <a:sym typeface="Wingdings" pitchFamily="2" charset="2"/>
            </a:endParaRPr>
          </a:p>
        </p:txBody>
      </p:sp>
      <p:sp>
        <p:nvSpPr>
          <p:cNvPr id="46" name="Rectangle 21">
            <a:extLst>
              <a:ext uri="{FF2B5EF4-FFF2-40B4-BE49-F238E27FC236}">
                <a16:creationId xmlns:a16="http://schemas.microsoft.com/office/drawing/2014/main" id="{9AE13F82-D830-31A0-A390-C98AF0708C16}"/>
              </a:ext>
            </a:extLst>
          </p:cNvPr>
          <p:cNvSpPr>
            <a:spLocks noChangeArrowheads="1"/>
          </p:cNvSpPr>
          <p:nvPr/>
        </p:nvSpPr>
        <p:spPr bwMode="auto">
          <a:xfrm>
            <a:off x="5528652" y="1030254"/>
            <a:ext cx="1538976"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(voir </a:t>
            </a:r>
            <a:r>
              <a:rPr lang="fr-FR" sz="2000" b="1" u="sng" dirty="0">
                <a:solidFill>
                  <a:srgbClr val="002060"/>
                </a:solidFill>
                <a:latin typeface="Arial" pitchFamily="34" charset="0"/>
                <a:cs typeface="Arial" pitchFamily="34" charset="0"/>
                <a:sym typeface="Wingdings" pitchFamily="2" charset="2"/>
              </a:rPr>
              <a:t>II.2.b)</a:t>
            </a:r>
            <a:r>
              <a:rPr lang="fr-FR" sz="2000" dirty="0">
                <a:solidFill>
                  <a:srgbClr val="002060"/>
                </a:solidFill>
                <a:latin typeface="Arial" pitchFamily="34" charset="0"/>
                <a:cs typeface="Arial" pitchFamily="34" charset="0"/>
                <a:sym typeface="Wingdings" pitchFamily="2" charset="2"/>
              </a:rPr>
              <a:t>) </a:t>
            </a:r>
          </a:p>
        </p:txBody>
      </p:sp>
      <p:sp>
        <p:nvSpPr>
          <p:cNvPr id="47" name="Rectangle 46">
            <a:extLst>
              <a:ext uri="{FF2B5EF4-FFF2-40B4-BE49-F238E27FC236}">
                <a16:creationId xmlns:a16="http://schemas.microsoft.com/office/drawing/2014/main" id="{F59D2C72-01F5-E42A-3B72-7C04594A6C5B}"/>
              </a:ext>
            </a:extLst>
          </p:cNvPr>
          <p:cNvSpPr>
            <a:spLocks noChangeArrowheads="1"/>
          </p:cNvSpPr>
          <p:nvPr/>
        </p:nvSpPr>
        <p:spPr bwMode="auto">
          <a:xfrm>
            <a:off x="4627607" y="1311161"/>
            <a:ext cx="1047082"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[HO</a:t>
            </a:r>
            <a:r>
              <a:rPr lang="fr-FR" sz="2000" b="1" baseline="30000" dirty="0">
                <a:latin typeface="Arial" pitchFamily="34" charset="0"/>
                <a:cs typeface="Arial" pitchFamily="34" charset="0"/>
                <a:sym typeface="Wingdings 2" pitchFamily="18" charset="2"/>
              </a:rPr>
              <a:t> –</a:t>
            </a:r>
            <a:r>
              <a:rPr lang="fr-FR" sz="2000" b="1" dirty="0">
                <a:latin typeface="Arial" pitchFamily="34" charset="0"/>
                <a:cs typeface="Arial" pitchFamily="34" charset="0"/>
                <a:sym typeface="Wingdings 2" pitchFamily="18" charset="2"/>
              </a:rPr>
              <a:t>]</a:t>
            </a:r>
            <a:r>
              <a:rPr lang="fr-FR" sz="2000" b="1" baseline="-25000" dirty="0">
                <a:latin typeface="Arial" pitchFamily="34" charset="0"/>
                <a:cs typeface="Arial" pitchFamily="34" charset="0"/>
                <a:sym typeface="Wingdings 2" pitchFamily="18" charset="2"/>
              </a:rPr>
              <a:t>0</a:t>
            </a:r>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endParaRPr>
          </a:p>
        </p:txBody>
      </p:sp>
      <p:cxnSp>
        <p:nvCxnSpPr>
          <p:cNvPr id="48" name="Connecteur droit 47">
            <a:extLst>
              <a:ext uri="{FF2B5EF4-FFF2-40B4-BE49-F238E27FC236}">
                <a16:creationId xmlns:a16="http://schemas.microsoft.com/office/drawing/2014/main" id="{DDFA7BD7-9510-0147-F85B-63D7CACF659E}"/>
              </a:ext>
            </a:extLst>
          </p:cNvPr>
          <p:cNvCxnSpPr>
            <a:cxnSpLocks/>
          </p:cNvCxnSpPr>
          <p:nvPr/>
        </p:nvCxnSpPr>
        <p:spPr>
          <a:xfrm>
            <a:off x="4720766" y="1311161"/>
            <a:ext cx="6831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52">
            <a:extLst>
              <a:ext uri="{FF2B5EF4-FFF2-40B4-BE49-F238E27FC236}">
                <a16:creationId xmlns:a16="http://schemas.microsoft.com/office/drawing/2014/main" id="{87DF48DC-2F4E-A3B6-302B-219116E61FC3}"/>
              </a:ext>
            </a:extLst>
          </p:cNvPr>
          <p:cNvSpPr>
            <a:spLocks noChangeArrowheads="1"/>
          </p:cNvSpPr>
          <p:nvPr/>
        </p:nvSpPr>
        <p:spPr bwMode="auto">
          <a:xfrm>
            <a:off x="4882680" y="937633"/>
            <a:ext cx="32733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50" name="Rectangle 24">
            <a:extLst>
              <a:ext uri="{FF2B5EF4-FFF2-40B4-BE49-F238E27FC236}">
                <a16:creationId xmlns:a16="http://schemas.microsoft.com/office/drawing/2014/main" id="{4086E3B9-0D94-5E89-E40C-F1A800586D99}"/>
              </a:ext>
            </a:extLst>
          </p:cNvPr>
          <p:cNvSpPr>
            <a:spLocks noChangeArrowheads="1"/>
          </p:cNvSpPr>
          <p:nvPr/>
        </p:nvSpPr>
        <p:spPr bwMode="auto">
          <a:xfrm>
            <a:off x="4210917" y="1662323"/>
            <a:ext cx="744114"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pitchFamily="2" charset="2"/>
              </a:rPr>
              <a:t>= f(t)</a:t>
            </a:r>
            <a:endParaRPr lang="fr-FR" sz="2000" b="1" u="sng" dirty="0">
              <a:solidFill>
                <a:srgbClr val="FF0000"/>
              </a:solidFill>
              <a:latin typeface="Arial" pitchFamily="34" charset="0"/>
              <a:cs typeface="Arial" pitchFamily="34" charset="0"/>
            </a:endParaRPr>
          </a:p>
        </p:txBody>
      </p:sp>
      <p:sp>
        <p:nvSpPr>
          <p:cNvPr id="51" name="Rectangle 53">
            <a:extLst>
              <a:ext uri="{FF2B5EF4-FFF2-40B4-BE49-F238E27FC236}">
                <a16:creationId xmlns:a16="http://schemas.microsoft.com/office/drawing/2014/main" id="{6DC5F1E0-D52A-45E4-DD7D-8388122F8E66}"/>
              </a:ext>
            </a:extLst>
          </p:cNvPr>
          <p:cNvSpPr>
            <a:spLocks noChangeArrowheads="1"/>
          </p:cNvSpPr>
          <p:nvPr/>
        </p:nvSpPr>
        <p:spPr bwMode="auto">
          <a:xfrm>
            <a:off x="3425621" y="1871515"/>
            <a:ext cx="952505"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2" pitchFamily="18" charset="2"/>
              </a:rPr>
              <a:t>[HO</a:t>
            </a:r>
            <a:r>
              <a:rPr lang="fr-FR" sz="2000" b="1" baseline="30000" dirty="0">
                <a:solidFill>
                  <a:srgbClr val="FF0000"/>
                </a:solidFill>
                <a:latin typeface="Arial" pitchFamily="34" charset="0"/>
                <a:cs typeface="Arial" pitchFamily="34" charset="0"/>
                <a:sym typeface="Wingdings 2" pitchFamily="18" charset="2"/>
              </a:rPr>
              <a:t> –</a:t>
            </a:r>
            <a:r>
              <a:rPr lang="fr-FR" sz="2000" b="1" dirty="0">
                <a:solidFill>
                  <a:srgbClr val="FF0000"/>
                </a:solidFill>
                <a:latin typeface="Arial" pitchFamily="34" charset="0"/>
                <a:cs typeface="Arial" pitchFamily="34" charset="0"/>
                <a:sym typeface="Wingdings 2" pitchFamily="18" charset="2"/>
              </a:rPr>
              <a:t>] </a:t>
            </a:r>
            <a:endParaRPr lang="fr-FR" sz="2000" dirty="0">
              <a:solidFill>
                <a:srgbClr val="FF0000"/>
              </a:solidFill>
              <a:latin typeface="Arial" pitchFamily="34" charset="0"/>
              <a:cs typeface="Arial" pitchFamily="34" charset="0"/>
            </a:endParaRPr>
          </a:p>
        </p:txBody>
      </p:sp>
      <p:cxnSp>
        <p:nvCxnSpPr>
          <p:cNvPr id="52" name="Connecteur droit 51">
            <a:extLst>
              <a:ext uri="{FF2B5EF4-FFF2-40B4-BE49-F238E27FC236}">
                <a16:creationId xmlns:a16="http://schemas.microsoft.com/office/drawing/2014/main" id="{D2F2CFE1-5375-D148-5F3D-5379C67D6504}"/>
              </a:ext>
            </a:extLst>
          </p:cNvPr>
          <p:cNvCxnSpPr>
            <a:cxnSpLocks/>
          </p:cNvCxnSpPr>
          <p:nvPr/>
        </p:nvCxnSpPr>
        <p:spPr>
          <a:xfrm>
            <a:off x="3518780" y="1871515"/>
            <a:ext cx="68310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35BE729-B86D-9A91-15FF-DA23882E43D0}"/>
              </a:ext>
            </a:extLst>
          </p:cNvPr>
          <p:cNvSpPr>
            <a:spLocks noChangeArrowheads="1"/>
          </p:cNvSpPr>
          <p:nvPr/>
        </p:nvSpPr>
        <p:spPr bwMode="auto">
          <a:xfrm>
            <a:off x="3680694" y="1497987"/>
            <a:ext cx="327334" cy="400110"/>
          </a:xfrm>
          <a:prstGeom prst="rect">
            <a:avLst/>
          </a:prstGeom>
          <a:noFill/>
          <a:ln w="9525">
            <a:noFill/>
            <a:miter lim="800000"/>
            <a:headEnd/>
            <a:tailEnd/>
          </a:ln>
        </p:spPr>
        <p:txBody>
          <a:bodyPr wrap="none">
            <a:spAutoFit/>
          </a:bodyPr>
          <a:lstStyle/>
          <a:p>
            <a:r>
              <a:rPr lang="fr-FR" sz="2000" b="1" dirty="0">
                <a:solidFill>
                  <a:srgbClr val="FF0000"/>
                </a:solidFill>
                <a:latin typeface="Arial" pitchFamily="34" charset="0"/>
                <a:cs typeface="Arial" pitchFamily="34" charset="0"/>
                <a:sym typeface="Wingdings 2" pitchFamily="18" charset="2"/>
              </a:rPr>
              <a:t>1</a:t>
            </a:r>
            <a:endParaRPr lang="fr-FR" sz="2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0" y="2833568"/>
            <a:ext cx="9144000" cy="1107996"/>
          </a:xfrm>
          <a:prstGeom prst="rect">
            <a:avLst/>
          </a:prstGeom>
          <a:noFill/>
          <a:ln w="9525">
            <a:noFill/>
            <a:miter lim="800000"/>
            <a:headEnd/>
            <a:tailEnd/>
          </a:ln>
        </p:spPr>
        <p:txBody>
          <a:bodyPr>
            <a:spAutoFit/>
          </a:bodyPr>
          <a:lstStyle/>
          <a:p>
            <a:pPr algn="just"/>
            <a:r>
              <a:rPr lang="fr-FR" dirty="0"/>
              <a:t>	</a:t>
            </a:r>
            <a:r>
              <a:rPr lang="fr-FR" sz="2200" dirty="0"/>
              <a:t>Pour vérifier si une constante de vitesse </a:t>
            </a:r>
            <a:r>
              <a:rPr lang="fr-FR" sz="2200" b="1" dirty="0"/>
              <a:t>k</a:t>
            </a:r>
            <a:r>
              <a:rPr lang="fr-FR" sz="2200" dirty="0"/>
              <a:t> suit la loi d’Arrhenius, il suffit de déterminer la valeur de </a:t>
            </a:r>
            <a:r>
              <a:rPr lang="fr-FR" sz="2200" b="1" dirty="0"/>
              <a:t>k</a:t>
            </a:r>
            <a:r>
              <a:rPr lang="fr-FR" sz="2200" dirty="0"/>
              <a:t> pour différentes températures puis de </a:t>
            </a:r>
            <a:r>
              <a:rPr lang="fr-FR" sz="2200" b="1" i="1" dirty="0" err="1"/>
              <a:t>linéariser</a:t>
            </a:r>
            <a:r>
              <a:rPr lang="fr-FR" sz="2200" b="1" i="1" dirty="0"/>
              <a:t> la relation d’Arrhenius </a:t>
            </a:r>
            <a:r>
              <a:rPr lang="fr-FR" sz="2200" dirty="0"/>
              <a:t>:</a:t>
            </a:r>
          </a:p>
        </p:txBody>
      </p:sp>
      <p:sp>
        <p:nvSpPr>
          <p:cNvPr id="4" name="Rectangle 3"/>
          <p:cNvSpPr/>
          <p:nvPr/>
        </p:nvSpPr>
        <p:spPr>
          <a:xfrm>
            <a:off x="107950" y="3966964"/>
            <a:ext cx="8928100" cy="28464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45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313" y="3985493"/>
            <a:ext cx="1727200" cy="655637"/>
          </a:xfrm>
          <a:prstGeom prst="rect">
            <a:avLst/>
          </a:prstGeom>
          <a:noFill/>
          <a:ln w="9525">
            <a:noFill/>
            <a:miter lim="800000"/>
            <a:headEnd/>
            <a:tailEnd/>
          </a:ln>
        </p:spPr>
      </p:pic>
      <p:pic>
        <p:nvPicPr>
          <p:cNvPr id="24582" name="Picture 2"/>
          <p:cNvPicPr>
            <a:picLocks noChangeAspect="1" noChangeArrowheads="1"/>
          </p:cNvPicPr>
          <p:nvPr/>
        </p:nvPicPr>
        <p:blipFill>
          <a:blip r:embed="rId3" cstate="print"/>
          <a:srcRect/>
          <a:stretch>
            <a:fillRect/>
          </a:stretch>
        </p:blipFill>
        <p:spPr bwMode="auto">
          <a:xfrm>
            <a:off x="2627784" y="4077072"/>
            <a:ext cx="2928618" cy="662342"/>
          </a:xfrm>
          <a:prstGeom prst="rect">
            <a:avLst/>
          </a:prstGeom>
          <a:noFill/>
          <a:ln w="9525">
            <a:noFill/>
            <a:miter lim="800000"/>
            <a:headEnd/>
            <a:tailEnd/>
          </a:ln>
        </p:spPr>
      </p:pic>
      <p:sp>
        <p:nvSpPr>
          <p:cNvPr id="24583" name="Rectangle 18"/>
          <p:cNvSpPr>
            <a:spLocks noChangeArrowheads="1"/>
          </p:cNvSpPr>
          <p:nvPr/>
        </p:nvSpPr>
        <p:spPr bwMode="auto">
          <a:xfrm>
            <a:off x="179512" y="4760689"/>
            <a:ext cx="6192688" cy="2000548"/>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Le</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tracé du </a:t>
            </a:r>
            <a:r>
              <a:rPr lang="fr-FR" sz="2000" b="1" dirty="0">
                <a:solidFill>
                  <a:srgbClr val="006600"/>
                </a:solidFill>
                <a:latin typeface="Arial" pitchFamily="34" charset="0"/>
                <a:ea typeface="Calibri" pitchFamily="34" charset="0"/>
                <a:cs typeface="Arial" pitchFamily="34" charset="0"/>
              </a:rPr>
              <a:t>graphique ln(k) = f(1/T)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doit être une droite : </a:t>
            </a:r>
          </a:p>
          <a:p>
            <a:pPr algn="just" eaLnBrk="0" hangingPunct="0">
              <a:defRPr/>
            </a:pPr>
            <a:r>
              <a:rPr lang="fr-FR" sz="2000" dirty="0">
                <a:solidFill>
                  <a:srgbClr val="002060"/>
                </a:solidFill>
                <a:latin typeface="Arial" pitchFamily="34" charset="0"/>
                <a:ea typeface="Calibri" pitchFamily="34" charset="0"/>
                <a:cs typeface="Arial" pitchFamily="34" charset="0"/>
              </a:rPr>
              <a:t># de </a:t>
            </a:r>
            <a:r>
              <a:rPr lang="fr-FR" sz="2000" b="1" dirty="0">
                <a:solidFill>
                  <a:srgbClr val="FF0000"/>
                </a:solidFill>
                <a:latin typeface="Arial" pitchFamily="34" charset="0"/>
                <a:ea typeface="Calibri" pitchFamily="34" charset="0"/>
                <a:cs typeface="Arial" pitchFamily="34" charset="0"/>
              </a:rPr>
              <a:t>coefficient directeur « – E</a:t>
            </a:r>
            <a:r>
              <a:rPr lang="fr-FR" sz="2000" b="1" baseline="-25000" dirty="0">
                <a:solidFill>
                  <a:srgbClr val="FF0000"/>
                </a:solidFill>
                <a:latin typeface="Arial" pitchFamily="34" charset="0"/>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 R »</a:t>
            </a:r>
            <a:r>
              <a:rPr lang="fr-FR" sz="2000" dirty="0">
                <a:solidFill>
                  <a:srgbClr val="002060"/>
                </a:solidFill>
                <a:latin typeface="Arial" pitchFamily="34" charset="0"/>
                <a:ea typeface="Calibri" pitchFamily="34" charset="0"/>
                <a:cs typeface="Arial" pitchFamily="34" charset="0"/>
              </a:rPr>
              <a:t>, ce qui per-mettra de déduire</a:t>
            </a:r>
            <a:r>
              <a:rPr lang="fr-FR" sz="2000" b="1" dirty="0">
                <a:solidFill>
                  <a:srgbClr val="FF0000"/>
                </a:solidFill>
                <a:latin typeface="Arial" pitchFamily="34" charset="0"/>
                <a:ea typeface="Calibri" pitchFamily="34" charset="0"/>
                <a:cs typeface="Arial" pitchFamily="34" charset="0"/>
              </a:rPr>
              <a:t> E</a:t>
            </a:r>
            <a:r>
              <a:rPr lang="fr-FR" sz="2000" b="1" baseline="-25000" dirty="0">
                <a:solidFill>
                  <a:srgbClr val="FF0000"/>
                </a:solidFill>
                <a:latin typeface="Arial" pitchFamily="34" charset="0"/>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a:t>
            </a:r>
            <a:r>
              <a:rPr lang="fr-FR" sz="2000" dirty="0">
                <a:solidFill>
                  <a:srgbClr val="FF0000"/>
                </a:solidFill>
                <a:latin typeface="Arial" pitchFamily="34" charset="0"/>
                <a:ea typeface="Calibri" pitchFamily="34" charset="0"/>
                <a:cs typeface="Arial" pitchFamily="34" charset="0"/>
              </a:rPr>
              <a:t>;</a:t>
            </a:r>
            <a:r>
              <a:rPr lang="fr-FR" sz="2000" dirty="0">
                <a:latin typeface="Arial" pitchFamily="34" charset="0"/>
                <a:ea typeface="Calibri" pitchFamily="34" charset="0"/>
                <a:cs typeface="Arial" pitchFamily="34" charset="0"/>
              </a:rPr>
              <a:t> </a:t>
            </a:r>
          </a:p>
          <a:p>
            <a:pPr algn="just" eaLnBrk="0" hangingPunct="0">
              <a:defRPr/>
            </a:pPr>
            <a:r>
              <a:rPr lang="fr-FR" sz="2000" dirty="0">
                <a:solidFill>
                  <a:srgbClr val="002060"/>
                </a:solidFill>
                <a:latin typeface="Arial" pitchFamily="34" charset="0"/>
                <a:ea typeface="Calibri" pitchFamily="34" charset="0"/>
                <a:cs typeface="Arial" pitchFamily="34" charset="0"/>
              </a:rPr>
              <a:t># d’</a:t>
            </a:r>
            <a:r>
              <a:rPr lang="fr-FR" sz="2000" b="1" dirty="0">
                <a:solidFill>
                  <a:srgbClr val="0070C0"/>
                </a:solidFill>
                <a:latin typeface="Arial" pitchFamily="34" charset="0"/>
                <a:ea typeface="Calibri" pitchFamily="34" charset="0"/>
                <a:cs typeface="Arial" pitchFamily="34" charset="0"/>
              </a:rPr>
              <a:t>ordonnée à l’origine ln(A)</a:t>
            </a:r>
            <a:r>
              <a:rPr lang="fr-FR" sz="2000" dirty="0">
                <a:solidFill>
                  <a:srgbClr val="002060"/>
                </a:solidFill>
                <a:latin typeface="Arial" pitchFamily="34" charset="0"/>
                <a:ea typeface="Calibri" pitchFamily="34" charset="0"/>
                <a:cs typeface="Arial" pitchFamily="34" charset="0"/>
              </a:rPr>
              <a:t>, ce qui permettra de déduire </a:t>
            </a:r>
            <a:r>
              <a:rPr lang="fr-FR" sz="2000" b="1" dirty="0">
                <a:solidFill>
                  <a:srgbClr val="0070C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a:t>
            </a:r>
          </a:p>
        </p:txBody>
      </p:sp>
      <p:cxnSp>
        <p:nvCxnSpPr>
          <p:cNvPr id="24586" name="AutoShape 5"/>
          <p:cNvCxnSpPr>
            <a:cxnSpLocks noChangeShapeType="1"/>
          </p:cNvCxnSpPr>
          <p:nvPr/>
        </p:nvCxnSpPr>
        <p:spPr bwMode="auto">
          <a:xfrm>
            <a:off x="7002586" y="6531546"/>
            <a:ext cx="1958975" cy="0"/>
          </a:xfrm>
          <a:prstGeom prst="straightConnector1">
            <a:avLst/>
          </a:prstGeom>
          <a:noFill/>
          <a:ln w="28575">
            <a:solidFill>
              <a:srgbClr val="000000"/>
            </a:solidFill>
            <a:round/>
            <a:headEnd/>
            <a:tailEnd type="triangle" w="med" len="med"/>
          </a:ln>
        </p:spPr>
      </p:cxnSp>
      <p:sp>
        <p:nvSpPr>
          <p:cNvPr id="24588" name="Text Box 7"/>
          <p:cNvSpPr txBox="1">
            <a:spLocks noChangeArrowheads="1"/>
          </p:cNvSpPr>
          <p:nvPr/>
        </p:nvSpPr>
        <p:spPr bwMode="auto">
          <a:xfrm>
            <a:off x="6858222" y="4803502"/>
            <a:ext cx="792162" cy="300038"/>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ln(k)</a:t>
            </a:r>
          </a:p>
        </p:txBody>
      </p:sp>
      <p:cxnSp>
        <p:nvCxnSpPr>
          <p:cNvPr id="24589" name="AutoShape 5"/>
          <p:cNvCxnSpPr>
            <a:cxnSpLocks noChangeShapeType="1"/>
          </p:cNvCxnSpPr>
          <p:nvPr/>
        </p:nvCxnSpPr>
        <p:spPr bwMode="auto">
          <a:xfrm flipH="1" flipV="1">
            <a:off x="7145461" y="5164708"/>
            <a:ext cx="47625" cy="1511300"/>
          </a:xfrm>
          <a:prstGeom prst="straightConnector1">
            <a:avLst/>
          </a:prstGeom>
          <a:noFill/>
          <a:ln w="28575">
            <a:solidFill>
              <a:srgbClr val="000000"/>
            </a:solidFill>
            <a:round/>
            <a:headEnd/>
            <a:tailEnd type="triangle" w="med" len="med"/>
          </a:ln>
        </p:spPr>
      </p:cxnSp>
      <p:grpSp>
        <p:nvGrpSpPr>
          <p:cNvPr id="2" name="Groupe 32"/>
          <p:cNvGrpSpPr>
            <a:grpSpLocks/>
          </p:cNvGrpSpPr>
          <p:nvPr/>
        </p:nvGrpSpPr>
        <p:grpSpPr bwMode="auto">
          <a:xfrm flipH="1">
            <a:off x="7145461" y="5596508"/>
            <a:ext cx="1511300" cy="1008063"/>
            <a:chOff x="6660233" y="4077072"/>
            <a:chExt cx="1964408" cy="1008112"/>
          </a:xfrm>
        </p:grpSpPr>
        <p:cxnSp>
          <p:nvCxnSpPr>
            <p:cNvPr id="15" name="Connecteur droit 14"/>
            <p:cNvCxnSpPr/>
            <p:nvPr/>
          </p:nvCxnSpPr>
          <p:spPr>
            <a:xfrm>
              <a:off x="7452599" y="4653363"/>
              <a:ext cx="107918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Forme libre 15"/>
            <p:cNvSpPr/>
            <p:nvPr/>
          </p:nvSpPr>
          <p:spPr>
            <a:xfrm>
              <a:off x="7533075"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7" name="Connecteur droit 16"/>
            <p:cNvCxnSpPr/>
            <p:nvPr/>
          </p:nvCxnSpPr>
          <p:spPr>
            <a:xfrm flipH="1">
              <a:off x="6660233" y="4077072"/>
              <a:ext cx="1964408" cy="100811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sp>
        <p:nvSpPr>
          <p:cNvPr id="24591" name="Rectangle 27"/>
          <p:cNvSpPr>
            <a:spLocks noChangeArrowheads="1"/>
          </p:cNvSpPr>
          <p:nvPr/>
        </p:nvSpPr>
        <p:spPr bwMode="auto">
          <a:xfrm>
            <a:off x="6426323" y="5380608"/>
            <a:ext cx="803425"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ln(A)</a:t>
            </a:r>
            <a:endParaRPr lang="fr-FR" sz="2400" baseline="-25000" dirty="0">
              <a:solidFill>
                <a:srgbClr val="0070C0"/>
              </a:solidFill>
              <a:latin typeface="Calibri" pitchFamily="34" charset="0"/>
              <a:ea typeface="Calibri" pitchFamily="34" charset="0"/>
              <a:cs typeface="TimesNewRomanPSMT" charset="0"/>
            </a:endParaRPr>
          </a:p>
        </p:txBody>
      </p:sp>
      <p:sp>
        <p:nvSpPr>
          <p:cNvPr id="20" name="Forme libre 19"/>
          <p:cNvSpPr/>
          <p:nvPr/>
        </p:nvSpPr>
        <p:spPr>
          <a:xfrm flipH="1">
            <a:off x="7650286" y="5667946"/>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6" name="Rectangle 25"/>
          <p:cNvSpPr/>
          <p:nvPr/>
        </p:nvSpPr>
        <p:spPr>
          <a:xfrm>
            <a:off x="104175" y="44624"/>
            <a:ext cx="8928100" cy="22322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7" name="Picture 2"/>
          <p:cNvPicPr>
            <a:picLocks noChangeAspect="1" noChangeArrowheads="1"/>
          </p:cNvPicPr>
          <p:nvPr/>
        </p:nvPicPr>
        <p:blipFill>
          <a:blip r:embed="rId4" cstate="print"/>
          <a:srcRect/>
          <a:stretch>
            <a:fillRect/>
          </a:stretch>
        </p:blipFill>
        <p:spPr bwMode="auto">
          <a:xfrm>
            <a:off x="6898028" y="116633"/>
            <a:ext cx="2030295" cy="792088"/>
          </a:xfrm>
          <a:prstGeom prst="rect">
            <a:avLst/>
          </a:prstGeom>
          <a:noFill/>
          <a:ln w="38100">
            <a:solidFill>
              <a:srgbClr val="FF0000"/>
            </a:solidFill>
            <a:miter lim="800000"/>
            <a:headEnd/>
            <a:tailEnd/>
          </a:ln>
        </p:spPr>
      </p:pic>
      <p:sp>
        <p:nvSpPr>
          <p:cNvPr id="28" name="Rectangle 6"/>
          <p:cNvSpPr>
            <a:spLocks noChangeArrowheads="1"/>
          </p:cNvSpPr>
          <p:nvPr/>
        </p:nvSpPr>
        <p:spPr bwMode="auto">
          <a:xfrm>
            <a:off x="179512" y="44624"/>
            <a:ext cx="5468164"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k = </a:t>
            </a:r>
            <a:r>
              <a:rPr lang="fr-FR" sz="2000" b="1" dirty="0">
                <a:solidFill>
                  <a:srgbClr val="FF0000"/>
                </a:solidFill>
                <a:latin typeface="Arial" pitchFamily="34" charset="0"/>
                <a:cs typeface="Arial" pitchFamily="34" charset="0"/>
                <a:sym typeface="Wingdings 3" pitchFamily="18" charset="2"/>
              </a:rPr>
              <a:t>constante de vitesse</a:t>
            </a:r>
            <a:r>
              <a:rPr lang="fr-FR" sz="2000" dirty="0">
                <a:solidFill>
                  <a:srgbClr val="002060"/>
                </a:solidFill>
                <a:latin typeface="Arial" pitchFamily="34" charset="0"/>
                <a:cs typeface="Arial" pitchFamily="34" charset="0"/>
                <a:sym typeface="Wingdings 3" pitchFamily="18" charset="2"/>
              </a:rPr>
              <a:t> (</a:t>
            </a:r>
            <a:r>
              <a:rPr lang="fr-FR" sz="2000" b="1" dirty="0">
                <a:solidFill>
                  <a:srgbClr val="006600"/>
                </a:solidFill>
                <a:latin typeface="Arial" pitchFamily="34" charset="0"/>
                <a:cs typeface="Arial" pitchFamily="34" charset="0"/>
                <a:sym typeface="Wingdings 3" pitchFamily="18" charset="2"/>
              </a:rPr>
              <a:t>unité variable</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29" name="Rectangle 7"/>
          <p:cNvSpPr>
            <a:spLocks noChangeArrowheads="1"/>
          </p:cNvSpPr>
          <p:nvPr/>
        </p:nvSpPr>
        <p:spPr bwMode="auto">
          <a:xfrm>
            <a:off x="179512" y="337772"/>
            <a:ext cx="3347391"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T = </a:t>
            </a:r>
            <a:r>
              <a:rPr lang="fr-FR" sz="2000" b="1" dirty="0">
                <a:solidFill>
                  <a:srgbClr val="FF0000"/>
                </a:solidFill>
                <a:latin typeface="Arial" pitchFamily="34" charset="0"/>
                <a:cs typeface="Arial" pitchFamily="34" charset="0"/>
                <a:sym typeface="Wingdings 3" pitchFamily="18" charset="2"/>
              </a:rPr>
              <a:t>température</a:t>
            </a:r>
            <a:r>
              <a:rPr lang="fr-FR" sz="2000" b="1" dirty="0">
                <a:solidFill>
                  <a:srgbClr val="00206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en K</a:t>
            </a:r>
            <a:r>
              <a:rPr lang="fr-FR" sz="2000" dirty="0">
                <a:solidFill>
                  <a:srgbClr val="002060"/>
                </a:solidFill>
                <a:latin typeface="Arial" pitchFamily="34" charset="0"/>
                <a:cs typeface="Arial" pitchFamily="34" charset="0"/>
                <a:sym typeface="Wingdings 3" pitchFamily="18" charset="2"/>
              </a:rPr>
              <a:t>) ; </a:t>
            </a:r>
            <a:endParaRPr lang="fr-FR" sz="2000" dirty="0">
              <a:solidFill>
                <a:srgbClr val="002060"/>
              </a:solidFill>
              <a:latin typeface="Arial" pitchFamily="34" charset="0"/>
              <a:cs typeface="Arial" pitchFamily="34" charset="0"/>
            </a:endParaRPr>
          </a:p>
        </p:txBody>
      </p:sp>
      <p:sp>
        <p:nvSpPr>
          <p:cNvPr id="30" name="Rectangle 8"/>
          <p:cNvSpPr>
            <a:spLocks noChangeArrowheads="1"/>
          </p:cNvSpPr>
          <p:nvPr/>
        </p:nvSpPr>
        <p:spPr bwMode="auto">
          <a:xfrm>
            <a:off x="179512" y="639937"/>
            <a:ext cx="6981398"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R = </a:t>
            </a:r>
            <a:r>
              <a:rPr lang="fr-FR" sz="2000" b="1" dirty="0">
                <a:solidFill>
                  <a:srgbClr val="FF0000"/>
                </a:solidFill>
                <a:latin typeface="Arial" pitchFamily="34" charset="0"/>
                <a:cs typeface="Arial" pitchFamily="34" charset="0"/>
                <a:sym typeface="Wingdings 3" pitchFamily="18" charset="2"/>
              </a:rPr>
              <a:t>constante des gaz parfaits</a:t>
            </a:r>
            <a:r>
              <a:rPr lang="fr-FR" sz="2000" dirty="0">
                <a:solidFill>
                  <a:srgbClr val="FF0000"/>
                </a:solidFill>
                <a:latin typeface="Arial" pitchFamily="34" charset="0"/>
                <a:cs typeface="Arial" pitchFamily="34" charset="0"/>
                <a:sym typeface="Wingdings 3" pitchFamily="18" charset="2"/>
              </a:rPr>
              <a:t> </a:t>
            </a:r>
            <a:r>
              <a:rPr lang="fr-FR" dirty="0">
                <a:solidFill>
                  <a:srgbClr val="002060"/>
                </a:solidFill>
                <a:latin typeface="Arial" pitchFamily="34" charset="0"/>
                <a:cs typeface="Arial" pitchFamily="34" charset="0"/>
                <a:sym typeface="Wingdings 3" pitchFamily="18" charset="2"/>
              </a:rPr>
              <a:t>(</a:t>
            </a:r>
            <a:r>
              <a:rPr lang="fr-FR" b="1" dirty="0">
                <a:solidFill>
                  <a:srgbClr val="006600"/>
                </a:solidFill>
                <a:latin typeface="Arial" pitchFamily="34" charset="0"/>
                <a:cs typeface="Arial" pitchFamily="34" charset="0"/>
                <a:sym typeface="Wingdings 3" pitchFamily="18" charset="2"/>
              </a:rPr>
              <a:t>R = 8,314 J.K </a:t>
            </a:r>
            <a:r>
              <a:rPr lang="fr-FR" b="1" baseline="30000" dirty="0">
                <a:solidFill>
                  <a:srgbClr val="006600"/>
                </a:solidFill>
                <a:latin typeface="Arial" pitchFamily="34" charset="0"/>
                <a:cs typeface="Arial" pitchFamily="34" charset="0"/>
                <a:sym typeface="Wingdings 3" pitchFamily="18" charset="2"/>
              </a:rPr>
              <a:t>– 1</a:t>
            </a:r>
            <a:r>
              <a:rPr lang="fr-FR" b="1" dirty="0">
                <a:solidFill>
                  <a:srgbClr val="006600"/>
                </a:solidFill>
                <a:latin typeface="Arial" pitchFamily="34" charset="0"/>
                <a:cs typeface="Arial" pitchFamily="34" charset="0"/>
                <a:sym typeface="Wingdings 3" pitchFamily="18" charset="2"/>
              </a:rPr>
              <a:t>.mol </a:t>
            </a:r>
            <a:r>
              <a:rPr lang="fr-FR" b="1" baseline="30000" dirty="0">
                <a:solidFill>
                  <a:srgbClr val="006600"/>
                </a:solidFill>
                <a:latin typeface="Arial" pitchFamily="34" charset="0"/>
                <a:cs typeface="Arial" pitchFamily="34" charset="0"/>
                <a:sym typeface="Wingdings 3" pitchFamily="18" charset="2"/>
              </a:rPr>
              <a:t>– 1</a:t>
            </a:r>
            <a:r>
              <a:rPr lang="fr-FR" dirty="0">
                <a:solidFill>
                  <a:srgbClr val="002060"/>
                </a:solidFill>
                <a:latin typeface="Arial" pitchFamily="34" charset="0"/>
                <a:cs typeface="Arial" pitchFamily="34" charset="0"/>
                <a:sym typeface="Wingdings 3" pitchFamily="18" charset="2"/>
              </a:rPr>
              <a:t>) </a:t>
            </a:r>
            <a:endParaRPr lang="fr-FR" dirty="0">
              <a:solidFill>
                <a:srgbClr val="002060"/>
              </a:solidFill>
              <a:latin typeface="Arial" pitchFamily="34" charset="0"/>
              <a:cs typeface="Arial" pitchFamily="34" charset="0"/>
            </a:endParaRPr>
          </a:p>
        </p:txBody>
      </p:sp>
      <p:sp>
        <p:nvSpPr>
          <p:cNvPr id="31" name="Rectangle 9"/>
          <p:cNvSpPr>
            <a:spLocks noChangeArrowheads="1"/>
          </p:cNvSpPr>
          <p:nvPr/>
        </p:nvSpPr>
        <p:spPr bwMode="auto">
          <a:xfrm>
            <a:off x="179512" y="954277"/>
            <a:ext cx="8713787" cy="707886"/>
          </a:xfrm>
          <a:prstGeom prst="rect">
            <a:avLst/>
          </a:prstGeom>
          <a:noFill/>
          <a:ln w="9525">
            <a:noFill/>
            <a:miter lim="800000"/>
            <a:headEnd/>
            <a:tailEnd/>
          </a:ln>
        </p:spPr>
        <p:txBody>
          <a:bodyPr>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E</a:t>
            </a:r>
            <a:r>
              <a:rPr lang="fr-FR" sz="2000" b="1" baseline="-25000" dirty="0">
                <a:solidFill>
                  <a:srgbClr val="002060"/>
                </a:solidFill>
                <a:latin typeface="Arial" pitchFamily="34" charset="0"/>
                <a:cs typeface="Arial" pitchFamily="34" charset="0"/>
                <a:sym typeface="Wingdings 3" pitchFamily="18" charset="2"/>
              </a:rPr>
              <a:t>a</a:t>
            </a:r>
            <a:r>
              <a:rPr lang="fr-FR" sz="2000" b="1" dirty="0">
                <a:solidFill>
                  <a:srgbClr val="002060"/>
                </a:solidFill>
                <a:latin typeface="Arial" pitchFamily="34" charset="0"/>
                <a:cs typeface="Arial" pitchFamily="34" charset="0"/>
                <a:sym typeface="Wingdings 3" pitchFamily="18" charset="2"/>
              </a:rPr>
              <a:t> = </a:t>
            </a:r>
            <a:r>
              <a:rPr lang="fr-FR" sz="2000" b="1" dirty="0">
                <a:solidFill>
                  <a:srgbClr val="FF0000"/>
                </a:solidFill>
                <a:latin typeface="Arial" pitchFamily="34" charset="0"/>
                <a:cs typeface="Arial" pitchFamily="34" charset="0"/>
                <a:sym typeface="Wingdings 3" pitchFamily="18" charset="2"/>
              </a:rPr>
              <a:t>Energie d’activation</a:t>
            </a:r>
            <a:r>
              <a:rPr lang="fr-FR" sz="2000" dirty="0">
                <a:solidFill>
                  <a:srgbClr val="FF0000"/>
                </a:solidFill>
                <a:latin typeface="Arial" pitchFamily="34" charset="0"/>
                <a:cs typeface="Arial" pitchFamily="34" charset="0"/>
                <a:sym typeface="Wingdings 3" pitchFamily="18" charset="2"/>
              </a:rPr>
              <a:t> </a:t>
            </a:r>
            <a:r>
              <a:rPr lang="fr-FR" sz="2000" dirty="0">
                <a:solidFill>
                  <a:srgbClr val="002060"/>
                </a:solidFill>
                <a:latin typeface="Arial" pitchFamily="34" charset="0"/>
                <a:cs typeface="Arial" pitchFamily="34" charset="0"/>
                <a:sym typeface="Wingdings 3" pitchFamily="18" charset="2"/>
              </a:rPr>
              <a:t>(</a:t>
            </a:r>
            <a:r>
              <a:rPr lang="fr-FR" sz="2000" b="1" dirty="0">
                <a:solidFill>
                  <a:srgbClr val="006600"/>
                </a:solidFill>
                <a:latin typeface="Arial" pitchFamily="34" charset="0"/>
                <a:cs typeface="Arial" pitchFamily="34" charset="0"/>
                <a:sym typeface="Wingdings 3" pitchFamily="18" charset="2"/>
              </a:rPr>
              <a:t>en J.mol </a:t>
            </a:r>
            <a:r>
              <a:rPr lang="fr-FR" sz="2000" b="1" baseline="30000" dirty="0">
                <a:solidFill>
                  <a:srgbClr val="006600"/>
                </a:solidFill>
                <a:latin typeface="Arial" pitchFamily="34" charset="0"/>
                <a:cs typeface="Arial" pitchFamily="34" charset="0"/>
                <a:sym typeface="Wingdings 3" pitchFamily="18" charset="2"/>
              </a:rPr>
              <a:t>– 1</a:t>
            </a:r>
            <a:r>
              <a:rPr lang="fr-FR" sz="2000" dirty="0">
                <a:solidFill>
                  <a:srgbClr val="002060"/>
                </a:solidFill>
                <a:latin typeface="Arial" pitchFamily="34" charset="0"/>
                <a:cs typeface="Arial" pitchFamily="34" charset="0"/>
                <a:sym typeface="Wingdings 3" pitchFamily="18" charset="2"/>
              </a:rPr>
              <a:t>) : barrière d’énergie à franchir par les réactifs pour qu’ils se transforment en produits ; </a:t>
            </a:r>
            <a:endParaRPr lang="fr-FR" sz="2000" dirty="0">
              <a:solidFill>
                <a:srgbClr val="002060"/>
              </a:solidFill>
              <a:latin typeface="Arial" pitchFamily="34" charset="0"/>
              <a:cs typeface="Arial" pitchFamily="34" charset="0"/>
            </a:endParaRPr>
          </a:p>
        </p:txBody>
      </p:sp>
      <p:sp>
        <p:nvSpPr>
          <p:cNvPr id="32" name="Rectangle 10"/>
          <p:cNvSpPr>
            <a:spLocks noChangeArrowheads="1"/>
          </p:cNvSpPr>
          <p:nvPr/>
        </p:nvSpPr>
        <p:spPr bwMode="auto">
          <a:xfrm>
            <a:off x="179512" y="1556049"/>
            <a:ext cx="8496300" cy="707886"/>
          </a:xfrm>
          <a:prstGeom prst="rect">
            <a:avLst/>
          </a:prstGeom>
          <a:noFill/>
          <a:ln w="9525">
            <a:noFill/>
            <a:miter lim="800000"/>
            <a:headEnd/>
            <a:tailEnd/>
          </a:ln>
        </p:spPr>
        <p:txBody>
          <a:bodyPr>
            <a:spAutoFit/>
          </a:bodyPr>
          <a:lstStyle/>
          <a:p>
            <a:r>
              <a:rPr lang="fr-FR" sz="2000" b="1" dirty="0">
                <a:latin typeface="Arial" pitchFamily="34" charset="0"/>
                <a:cs typeface="Arial" pitchFamily="34" charset="0"/>
                <a:sym typeface="Wingdings 3" pitchFamily="18" charset="2"/>
              </a:rPr>
              <a:t>● </a:t>
            </a:r>
            <a:r>
              <a:rPr lang="fr-FR" sz="2000" b="1" dirty="0">
                <a:solidFill>
                  <a:srgbClr val="002060"/>
                </a:solidFill>
                <a:latin typeface="Arial" pitchFamily="34" charset="0"/>
                <a:cs typeface="Arial" pitchFamily="34" charset="0"/>
                <a:sym typeface="Wingdings 3" pitchFamily="18" charset="2"/>
              </a:rPr>
              <a:t>A = </a:t>
            </a:r>
            <a:r>
              <a:rPr lang="fr-FR" sz="2000" b="1" dirty="0">
                <a:solidFill>
                  <a:srgbClr val="FF0000"/>
                </a:solidFill>
                <a:latin typeface="Arial" pitchFamily="34" charset="0"/>
                <a:cs typeface="Arial" pitchFamily="34" charset="0"/>
                <a:sym typeface="Wingdings 3" pitchFamily="18" charset="2"/>
              </a:rPr>
              <a:t>Facteur pré-exponentiel </a:t>
            </a:r>
            <a:r>
              <a:rPr lang="fr-FR" sz="2000" dirty="0">
                <a:solidFill>
                  <a:srgbClr val="002060"/>
                </a:solidFill>
                <a:latin typeface="Arial" pitchFamily="34" charset="0"/>
                <a:cs typeface="Arial" pitchFamily="34" charset="0"/>
                <a:sym typeface="Wingdings 3" pitchFamily="18" charset="2"/>
              </a:rPr>
              <a:t>ou</a:t>
            </a:r>
            <a:r>
              <a:rPr lang="fr-FR" sz="2000" b="1" dirty="0">
                <a:solidFill>
                  <a:srgbClr val="002060"/>
                </a:solidFill>
                <a:latin typeface="Arial" pitchFamily="34" charset="0"/>
                <a:cs typeface="Arial" pitchFamily="34" charset="0"/>
                <a:sym typeface="Wingdings 3" pitchFamily="18" charset="2"/>
              </a:rPr>
              <a:t> </a:t>
            </a:r>
            <a:r>
              <a:rPr lang="fr-FR" sz="2000" b="1" dirty="0">
                <a:solidFill>
                  <a:srgbClr val="FF0000"/>
                </a:solidFill>
                <a:latin typeface="Arial" pitchFamily="34" charset="0"/>
                <a:cs typeface="Arial" pitchFamily="34" charset="0"/>
                <a:sym typeface="Wingdings 3" pitchFamily="18" charset="2"/>
              </a:rPr>
              <a:t>Facteur de fréquence </a:t>
            </a:r>
            <a:r>
              <a:rPr lang="fr-FR" sz="2000" dirty="0">
                <a:solidFill>
                  <a:srgbClr val="002060"/>
                </a:solidFill>
                <a:latin typeface="Arial" pitchFamily="34" charset="0"/>
                <a:cs typeface="Arial" pitchFamily="34" charset="0"/>
                <a:sym typeface="Wingdings 3" pitchFamily="18" charset="2"/>
              </a:rPr>
              <a:t>(</a:t>
            </a:r>
            <a:r>
              <a:rPr lang="fr-FR" sz="2000" dirty="0">
                <a:solidFill>
                  <a:srgbClr val="006600"/>
                </a:solidFill>
                <a:latin typeface="Arial" pitchFamily="34" charset="0"/>
                <a:cs typeface="Arial" pitchFamily="34" charset="0"/>
                <a:sym typeface="Wingdings 3" pitchFamily="18" charset="2"/>
              </a:rPr>
              <a:t>même unité que </a:t>
            </a:r>
            <a:r>
              <a:rPr lang="fr-FR" sz="2000" b="1" dirty="0">
                <a:solidFill>
                  <a:srgbClr val="006600"/>
                </a:solidFill>
                <a:latin typeface="Arial" pitchFamily="34" charset="0"/>
                <a:cs typeface="Arial" pitchFamily="34" charset="0"/>
                <a:sym typeface="Wingdings 3" pitchFamily="18" charset="2"/>
              </a:rPr>
              <a:t>k</a:t>
            </a:r>
            <a:r>
              <a:rPr lang="fr-FR" sz="2000" dirty="0">
                <a:solidFill>
                  <a:srgbClr val="002060"/>
                </a:solidFill>
                <a:latin typeface="Arial" pitchFamily="34" charset="0"/>
                <a:cs typeface="Arial" pitchFamily="34" charset="0"/>
                <a:sym typeface="Wingdings 3" pitchFamily="18" charset="2"/>
              </a:rPr>
              <a:t>) : grandeur reliée au nombre de chocs efficaces ; </a:t>
            </a:r>
            <a:endParaRPr lang="fr-FR" sz="2000" dirty="0">
              <a:solidFill>
                <a:srgbClr val="002060"/>
              </a:solidFill>
              <a:latin typeface="Arial" pitchFamily="34" charset="0"/>
              <a:cs typeface="Arial" pitchFamily="34" charset="0"/>
            </a:endParaRPr>
          </a:p>
        </p:txBody>
      </p:sp>
      <p:sp>
        <p:nvSpPr>
          <p:cNvPr id="33" name="Rectangle 1"/>
          <p:cNvSpPr>
            <a:spLocks noChangeArrowheads="1"/>
          </p:cNvSpPr>
          <p:nvPr/>
        </p:nvSpPr>
        <p:spPr bwMode="auto">
          <a:xfrm>
            <a:off x="0" y="2509446"/>
            <a:ext cx="9144000" cy="415498"/>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2) Vérification de la loi d’Arrhenius</a:t>
            </a:r>
            <a:endParaRPr lang="fr-FR" sz="800" dirty="0">
              <a:latin typeface="Calibri" pitchFamily="34" charset="0"/>
              <a:ea typeface="Calibri" pitchFamily="34" charset="0"/>
              <a:cs typeface="Times New Roman" pitchFamily="18" charset="0"/>
              <a:sym typeface="Wingdings 2" pitchFamily="18" charset="2"/>
            </a:endParaRPr>
          </a:p>
        </p:txBody>
      </p:sp>
      <p:grpSp>
        <p:nvGrpSpPr>
          <p:cNvPr id="37" name="Groupe 36"/>
          <p:cNvGrpSpPr/>
          <p:nvPr/>
        </p:nvGrpSpPr>
        <p:grpSpPr>
          <a:xfrm>
            <a:off x="8045846" y="5235550"/>
            <a:ext cx="724044" cy="830997"/>
            <a:chOff x="7956376" y="5229200"/>
            <a:chExt cx="724044" cy="830997"/>
          </a:xfrm>
        </p:grpSpPr>
        <p:sp>
          <p:nvSpPr>
            <p:cNvPr id="24592" name="Rectangle 28"/>
            <p:cNvSpPr>
              <a:spLocks noChangeArrowheads="1"/>
            </p:cNvSpPr>
            <p:nvPr/>
          </p:nvSpPr>
          <p:spPr bwMode="auto">
            <a:xfrm>
              <a:off x="7956376" y="5229200"/>
              <a:ext cx="724044" cy="830997"/>
            </a:xfrm>
            <a:prstGeom prst="rect">
              <a:avLst/>
            </a:prstGeom>
            <a:noFill/>
            <a:ln w="9525">
              <a:noFill/>
              <a:miter lim="800000"/>
              <a:headEnd/>
              <a:tailEnd/>
            </a:ln>
          </p:spPr>
          <p:txBody>
            <a:bodyPr wrap="none">
              <a:spAutoFit/>
            </a:bodyPr>
            <a:lstStyle/>
            <a:p>
              <a:r>
                <a:rPr lang="fr-FR" sz="2400" b="1" dirty="0">
                  <a:solidFill>
                    <a:srgbClr val="FF0000"/>
                  </a:solidFill>
                </a:rPr>
                <a:t>– E</a:t>
              </a:r>
              <a:r>
                <a:rPr lang="fr-FR" sz="2400" b="1" baseline="-25000" dirty="0">
                  <a:solidFill>
                    <a:srgbClr val="FF0000"/>
                  </a:solidFill>
                </a:rPr>
                <a:t>a</a:t>
              </a:r>
              <a:r>
                <a:rPr lang="fr-FR" sz="2400" b="1" dirty="0">
                  <a:solidFill>
                    <a:srgbClr val="FF0000"/>
                  </a:solidFill>
                </a:rPr>
                <a:t> </a:t>
              </a:r>
            </a:p>
            <a:p>
              <a:pPr algn="ctr"/>
              <a:r>
                <a:rPr lang="fr-FR" sz="2400" b="1" dirty="0">
                  <a:solidFill>
                    <a:srgbClr val="FF0000"/>
                  </a:solidFill>
                </a:rPr>
                <a:t>R </a:t>
              </a:r>
              <a:endParaRPr lang="fr-FR" sz="2400" dirty="0">
                <a:solidFill>
                  <a:srgbClr val="FF0000"/>
                </a:solidFill>
                <a:latin typeface="Calibri" pitchFamily="34" charset="0"/>
              </a:endParaRPr>
            </a:p>
          </p:txBody>
        </p:sp>
        <p:cxnSp>
          <p:nvCxnSpPr>
            <p:cNvPr id="35" name="Connecteur droit 34"/>
            <p:cNvCxnSpPr/>
            <p:nvPr/>
          </p:nvCxnSpPr>
          <p:spPr>
            <a:xfrm>
              <a:off x="8060134" y="5686648"/>
              <a:ext cx="432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e 39"/>
          <p:cNvGrpSpPr/>
          <p:nvPr/>
        </p:nvGrpSpPr>
        <p:grpSpPr>
          <a:xfrm>
            <a:off x="8621910" y="5811614"/>
            <a:ext cx="827584" cy="432048"/>
            <a:chOff x="8532440" y="5805264"/>
            <a:chExt cx="827584" cy="432048"/>
          </a:xfrm>
        </p:grpSpPr>
        <p:sp>
          <p:nvSpPr>
            <p:cNvPr id="24587" name="Text Box 6"/>
            <p:cNvSpPr txBox="1">
              <a:spLocks noChangeArrowheads="1"/>
            </p:cNvSpPr>
            <p:nvPr/>
          </p:nvSpPr>
          <p:spPr bwMode="auto">
            <a:xfrm>
              <a:off x="8532440" y="5805264"/>
              <a:ext cx="827584"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1</a:t>
              </a:r>
            </a:p>
            <a:p>
              <a:r>
                <a:rPr lang="fr-FR" sz="2400" b="1" dirty="0">
                  <a:ea typeface="Calibri" pitchFamily="34" charset="0"/>
                  <a:cs typeface="Times New Roman" pitchFamily="18" charset="0"/>
                </a:rPr>
                <a:t>T</a:t>
              </a:r>
            </a:p>
          </p:txBody>
        </p:sp>
        <p:cxnSp>
          <p:nvCxnSpPr>
            <p:cNvPr id="38" name="Connecteur droit 37"/>
            <p:cNvCxnSpPr/>
            <p:nvPr/>
          </p:nvCxnSpPr>
          <p:spPr>
            <a:xfrm>
              <a:off x="8604448" y="623731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p:cTn id="12" dur="500" fill="hold"/>
                                        <p:tgtEl>
                                          <p:spTgt spid="24579"/>
                                        </p:tgtEl>
                                        <p:attrNameLst>
                                          <p:attrName>ppt_w</p:attrName>
                                        </p:attrNameLst>
                                      </p:cBhvr>
                                      <p:tavLst>
                                        <p:tav tm="0">
                                          <p:val>
                                            <p:fltVal val="0"/>
                                          </p:val>
                                        </p:tav>
                                        <p:tav tm="100000">
                                          <p:val>
                                            <p:strVal val="#ppt_w"/>
                                          </p:val>
                                        </p:tav>
                                      </p:tavLst>
                                    </p:anim>
                                    <p:anim calcmode="lin" valueType="num">
                                      <p:cBhvr>
                                        <p:cTn id="13" dur="500" fill="hold"/>
                                        <p:tgtEl>
                                          <p:spTgt spid="2457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4589"/>
                                        </p:tgtEl>
                                        <p:attrNameLst>
                                          <p:attrName>style.visibility</p:attrName>
                                        </p:attrNameLst>
                                      </p:cBhvr>
                                      <p:to>
                                        <p:strVal val="visible"/>
                                      </p:to>
                                    </p:set>
                                    <p:anim calcmode="lin" valueType="num">
                                      <p:cBhvr>
                                        <p:cTn id="22" dur="500" fill="hold"/>
                                        <p:tgtEl>
                                          <p:spTgt spid="24589"/>
                                        </p:tgtEl>
                                        <p:attrNameLst>
                                          <p:attrName>ppt_w</p:attrName>
                                        </p:attrNameLst>
                                      </p:cBhvr>
                                      <p:tavLst>
                                        <p:tav tm="0">
                                          <p:val>
                                            <p:fltVal val="0"/>
                                          </p:val>
                                        </p:tav>
                                        <p:tav tm="100000">
                                          <p:val>
                                            <p:strVal val="#ppt_w"/>
                                          </p:val>
                                        </p:tav>
                                      </p:tavLst>
                                    </p:anim>
                                    <p:anim calcmode="lin" valueType="num">
                                      <p:cBhvr>
                                        <p:cTn id="23" dur="500" fill="hold"/>
                                        <p:tgtEl>
                                          <p:spTgt spid="2458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4586"/>
                                        </p:tgtEl>
                                        <p:attrNameLst>
                                          <p:attrName>style.visibility</p:attrName>
                                        </p:attrNameLst>
                                      </p:cBhvr>
                                      <p:to>
                                        <p:strVal val="visible"/>
                                      </p:to>
                                    </p:set>
                                    <p:anim calcmode="lin" valueType="num">
                                      <p:cBhvr>
                                        <p:cTn id="27" dur="500" fill="hold"/>
                                        <p:tgtEl>
                                          <p:spTgt spid="24586"/>
                                        </p:tgtEl>
                                        <p:attrNameLst>
                                          <p:attrName>ppt_w</p:attrName>
                                        </p:attrNameLst>
                                      </p:cBhvr>
                                      <p:tavLst>
                                        <p:tav tm="0">
                                          <p:val>
                                            <p:fltVal val="0"/>
                                          </p:val>
                                        </p:tav>
                                        <p:tav tm="100000">
                                          <p:val>
                                            <p:strVal val="#ppt_w"/>
                                          </p:val>
                                        </p:tav>
                                      </p:tavLst>
                                    </p:anim>
                                    <p:anim calcmode="lin" valueType="num">
                                      <p:cBhvr>
                                        <p:cTn id="28" dur="500" fill="hold"/>
                                        <p:tgtEl>
                                          <p:spTgt spid="2458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4581"/>
                                        </p:tgtEl>
                                        <p:attrNameLst>
                                          <p:attrName>style.visibility</p:attrName>
                                        </p:attrNameLst>
                                      </p:cBhvr>
                                      <p:to>
                                        <p:strVal val="visible"/>
                                      </p:to>
                                    </p:set>
                                    <p:animEffect transition="in" filter="wipe(left)">
                                      <p:cBhvr>
                                        <p:cTn id="33" dur="500"/>
                                        <p:tgtEl>
                                          <p:spTgt spid="2458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4582"/>
                                        </p:tgtEl>
                                        <p:attrNameLst>
                                          <p:attrName>style.visibility</p:attrName>
                                        </p:attrNameLst>
                                      </p:cBhvr>
                                      <p:to>
                                        <p:strVal val="visible"/>
                                      </p:to>
                                    </p:set>
                                    <p:animEffect transition="in" filter="wipe(left)">
                                      <p:cBhvr>
                                        <p:cTn id="38" dur="500"/>
                                        <p:tgtEl>
                                          <p:spTgt spid="2458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4588"/>
                                        </p:tgtEl>
                                        <p:attrNameLst>
                                          <p:attrName>style.visibility</p:attrName>
                                        </p:attrNameLst>
                                      </p:cBhvr>
                                      <p:to>
                                        <p:strVal val="visible"/>
                                      </p:to>
                                    </p:set>
                                    <p:animEffect transition="in" filter="dissolve">
                                      <p:cBhvr>
                                        <p:cTn id="43" dur="500"/>
                                        <p:tgtEl>
                                          <p:spTgt spid="24588"/>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par>
                                <p:cTn id="48" presetID="9"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dissolv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4583"/>
                                        </p:tgtEl>
                                        <p:attrNameLst>
                                          <p:attrName>style.visibility</p:attrName>
                                        </p:attrNameLst>
                                      </p:cBhvr>
                                      <p:to>
                                        <p:strVal val="visible"/>
                                      </p:to>
                                    </p:set>
                                    <p:animEffect transition="in" filter="wipe(left)">
                                      <p:cBhvr>
                                        <p:cTn id="55" dur="500"/>
                                        <p:tgtEl>
                                          <p:spTgt spid="24583"/>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4591"/>
                                        </p:tgtEl>
                                        <p:attrNameLst>
                                          <p:attrName>style.visibility</p:attrName>
                                        </p:attrNameLst>
                                      </p:cBhvr>
                                      <p:to>
                                        <p:strVal val="visible"/>
                                      </p:to>
                                    </p:set>
                                    <p:animEffect transition="in" filter="dissolve">
                                      <p:cBhvr>
                                        <p:cTn id="60" dur="500"/>
                                        <p:tgtEl>
                                          <p:spTgt spid="24591"/>
                                        </p:tgtEl>
                                      </p:cBhvr>
                                    </p:animEffect>
                                  </p:childTnLst>
                                </p:cTn>
                              </p:par>
                              <p:par>
                                <p:cTn id="61" presetID="9"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dissolve">
                                      <p:cBhvr>
                                        <p:cTn id="63" dur="500"/>
                                        <p:tgtEl>
                                          <p:spTgt spid="20"/>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4" grpId="0" animBg="1"/>
      <p:bldP spid="24583" grpId="0" animBg="1"/>
      <p:bldP spid="24588" grpId="0"/>
      <p:bldP spid="24591" grpId="0"/>
      <p:bldP spid="3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61174"/>
            <a:ext cx="9144000" cy="415498"/>
          </a:xfrm>
          <a:prstGeom prst="rect">
            <a:avLst/>
          </a:prstGeom>
          <a:noFill/>
          <a:ln w="9525">
            <a:noFill/>
            <a:miter lim="800000"/>
            <a:headEnd/>
            <a:tailEnd/>
          </a:ln>
        </p:spPr>
        <p:txBody>
          <a:bodyPr anchor="ctr">
            <a:spAutoFit/>
          </a:bodyPr>
          <a:lstStyle/>
          <a:p>
            <a:pPr indent="449263" algn="just">
              <a:defRPr/>
            </a:pPr>
            <a:r>
              <a:rPr lang="fr-FR" sz="2000" b="1" i="1" dirty="0">
                <a:latin typeface="Bookman Old Style" pitchFamily="18" charset="0"/>
                <a:ea typeface="Calibri" pitchFamily="34" charset="0"/>
                <a:cs typeface="Times New Roman" pitchFamily="18" charset="0"/>
              </a:rPr>
              <a:t>       </a:t>
            </a:r>
            <a:r>
              <a:rPr lang="fr-FR" sz="2100" b="1" u="sng" dirty="0">
                <a:latin typeface="Bookman Old Style" pitchFamily="18" charset="0"/>
                <a:ea typeface="Calibri" pitchFamily="34" charset="0"/>
                <a:cs typeface="Times New Roman" pitchFamily="18" charset="0"/>
              </a:rPr>
              <a:t>2) Vérification de la loi d’Arrhenius</a:t>
            </a:r>
            <a:endParaRPr lang="fr-FR" sz="800" dirty="0">
              <a:latin typeface="Calibri" pitchFamily="34" charset="0"/>
              <a:ea typeface="Calibri" pitchFamily="34" charset="0"/>
              <a:cs typeface="Times New Roman" pitchFamily="18" charset="0"/>
              <a:sym typeface="Wingdings 2" pitchFamily="18" charset="2"/>
            </a:endParaRPr>
          </a:p>
        </p:txBody>
      </p:sp>
      <p:sp>
        <p:nvSpPr>
          <p:cNvPr id="5" name="Rectangle 3"/>
          <p:cNvSpPr>
            <a:spLocks noChangeArrowheads="1"/>
          </p:cNvSpPr>
          <p:nvPr/>
        </p:nvSpPr>
        <p:spPr bwMode="auto">
          <a:xfrm>
            <a:off x="0" y="3585790"/>
            <a:ext cx="9144000" cy="923330"/>
          </a:xfrm>
          <a:prstGeom prst="rect">
            <a:avLst/>
          </a:prstGeom>
          <a:noFill/>
          <a:ln w="9525">
            <a:noFill/>
            <a:miter lim="800000"/>
            <a:headEnd/>
            <a:tailEnd/>
          </a:ln>
        </p:spPr>
        <p:txBody>
          <a:bodyPr anchor="ctr">
            <a:spAutoFit/>
          </a:bodyPr>
          <a:lstStyle/>
          <a:p>
            <a:pPr algn="just" eaLnBrk="0" hangingPunct="0"/>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a:latin typeface="Times New Roman" pitchFamily="18" charset="0"/>
                <a:ea typeface="Calibri" pitchFamily="34" charset="0"/>
                <a:cs typeface="Times New Roman" pitchFamily="18" charset="0"/>
                <a:sym typeface="Wingdings" pitchFamily="2" charset="2"/>
              </a:rPr>
              <a:t>Application 12</a:t>
            </a:r>
            <a:r>
              <a:rPr lang="fr-FR" i="1" dirty="0">
                <a:latin typeface="Times New Roman" pitchFamily="18" charset="0"/>
                <a:ea typeface="Calibri" pitchFamily="34" charset="0"/>
                <a:cs typeface="Times New Roman" pitchFamily="18" charset="0"/>
                <a:sym typeface="Wingdings" pitchFamily="2" charset="2"/>
              </a:rPr>
              <a:t> : </a:t>
            </a:r>
            <a:r>
              <a:rPr lang="fr-FR" i="1" dirty="0">
                <a:latin typeface="Times New Roman" pitchFamily="18" charset="0"/>
                <a:sym typeface="Wingdings" pitchFamily="2" charset="2"/>
              </a:rPr>
              <a:t> : La pyrolyse de l’éthanal est une réaction d’ordre global 2. Elle a lieu selon l’équation chimique : </a:t>
            </a:r>
            <a:r>
              <a:rPr lang="fr-FR" b="1" dirty="0">
                <a:latin typeface="Times New Roman" pitchFamily="18" charset="0"/>
                <a:sym typeface="Wingdings" pitchFamily="2" charset="2"/>
              </a:rPr>
              <a:t>CH</a:t>
            </a:r>
            <a:r>
              <a:rPr lang="fr-FR" b="1" baseline="-30000" dirty="0">
                <a:latin typeface="Times New Roman" pitchFamily="18" charset="0"/>
                <a:sym typeface="Wingdings" pitchFamily="2" charset="2"/>
              </a:rPr>
              <a:t>3</a:t>
            </a:r>
            <a:r>
              <a:rPr lang="fr-FR" b="1" dirty="0">
                <a:latin typeface="Times New Roman" pitchFamily="18" charset="0"/>
                <a:sym typeface="Wingdings" pitchFamily="2" charset="2"/>
              </a:rPr>
              <a:t>CHO </a:t>
            </a:r>
            <a:r>
              <a:rPr lang="fr-FR" b="1" dirty="0">
                <a:latin typeface="Times New Roman" pitchFamily="18" charset="0"/>
              </a:rPr>
              <a:t> CH</a:t>
            </a:r>
            <a:r>
              <a:rPr lang="fr-FR" b="1" baseline="-30000" dirty="0">
                <a:latin typeface="Times New Roman" pitchFamily="18" charset="0"/>
                <a:sym typeface="Wingdings" pitchFamily="2" charset="2"/>
              </a:rPr>
              <a:t>4</a:t>
            </a:r>
            <a:r>
              <a:rPr lang="fr-FR" b="1" dirty="0">
                <a:latin typeface="Times New Roman" pitchFamily="18" charset="0"/>
                <a:sym typeface="Wingdings" pitchFamily="2" charset="2"/>
              </a:rPr>
              <a:t> + CO</a:t>
            </a:r>
            <a:r>
              <a:rPr lang="fr-FR" i="1" dirty="0">
                <a:latin typeface="Times New Roman" pitchFamily="18" charset="0"/>
                <a:sym typeface="Wingdings" pitchFamily="2" charset="2"/>
              </a:rPr>
              <a:t>. On réalise la réaction à plusieurs températures et on mesure la constante de vitesse </a:t>
            </a:r>
            <a:r>
              <a:rPr lang="fr-FR" b="1" dirty="0">
                <a:latin typeface="Times New Roman" pitchFamily="18" charset="0"/>
                <a:sym typeface="Wingdings" pitchFamily="2" charset="2"/>
              </a:rPr>
              <a:t>k</a:t>
            </a:r>
            <a:r>
              <a:rPr lang="fr-FR" i="1" dirty="0">
                <a:latin typeface="Times New Roman" pitchFamily="18" charset="0"/>
                <a:sym typeface="Wingdings" pitchFamily="2" charset="2"/>
              </a:rPr>
              <a:t>. On trace alors le graphique </a:t>
            </a:r>
            <a:r>
              <a:rPr lang="fr-FR" b="1" dirty="0">
                <a:latin typeface="Times New Roman" pitchFamily="18" charset="0"/>
                <a:sym typeface="Wingdings" pitchFamily="2" charset="2"/>
              </a:rPr>
              <a:t>ln(k) = f(1/T)</a:t>
            </a:r>
            <a:r>
              <a:rPr lang="fr-FR" i="1" dirty="0">
                <a:latin typeface="Times New Roman" pitchFamily="18" charset="0"/>
                <a:sym typeface="Wingdings" pitchFamily="2" charset="2"/>
              </a:rPr>
              <a:t>. Conclure.</a:t>
            </a:r>
            <a:endParaRPr lang="fr-FR" b="1" dirty="0">
              <a:latin typeface="Times New Roman" pitchFamily="18" charset="0"/>
              <a:sym typeface="Wingdings" pitchFamily="2" charset="2"/>
            </a:endParaRPr>
          </a:p>
        </p:txBody>
      </p:sp>
      <p:grpSp>
        <p:nvGrpSpPr>
          <p:cNvPr id="8" name="Groupe 7"/>
          <p:cNvGrpSpPr/>
          <p:nvPr/>
        </p:nvGrpSpPr>
        <p:grpSpPr>
          <a:xfrm>
            <a:off x="467544" y="4509120"/>
            <a:ext cx="8258820" cy="2355339"/>
            <a:chOff x="179388" y="4265042"/>
            <a:chExt cx="8763000" cy="2520950"/>
          </a:xfrm>
        </p:grpSpPr>
        <p:pic>
          <p:nvPicPr>
            <p:cNvPr id="6" name="Picture 4"/>
            <p:cNvPicPr>
              <a:picLocks noChangeAspect="1" noChangeArrowheads="1"/>
            </p:cNvPicPr>
            <p:nvPr/>
          </p:nvPicPr>
          <p:blipFill>
            <a:blip r:embed="rId2" cstate="print"/>
            <a:srcRect/>
            <a:stretch>
              <a:fillRect/>
            </a:stretch>
          </p:blipFill>
          <p:spPr bwMode="auto">
            <a:xfrm>
              <a:off x="179388" y="4265042"/>
              <a:ext cx="8763000" cy="2520950"/>
            </a:xfrm>
            <a:prstGeom prst="rect">
              <a:avLst/>
            </a:prstGeom>
            <a:noFill/>
            <a:ln w="9525">
              <a:noFill/>
              <a:miter lim="800000"/>
              <a:headEnd/>
              <a:tailEnd/>
            </a:ln>
          </p:spPr>
        </p:pic>
        <p:sp>
          <p:nvSpPr>
            <p:cNvPr id="21" name="Rectangle 20"/>
            <p:cNvSpPr/>
            <p:nvPr/>
          </p:nvSpPr>
          <p:spPr>
            <a:xfrm>
              <a:off x="2555776" y="4581128"/>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9" name="Rectangle 8"/>
          <p:cNvSpPr/>
          <p:nvPr/>
        </p:nvSpPr>
        <p:spPr>
          <a:xfrm>
            <a:off x="107950" y="620688"/>
            <a:ext cx="8928100" cy="28803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 name="Picture 1"/>
          <p:cNvPicPr>
            <a:picLocks noChangeAspect="1" noChangeArrowheads="1"/>
          </p:cNvPicPr>
          <p:nvPr/>
        </p:nvPicPr>
        <p:blipFill>
          <a:blip r:embed="rId3" cstate="print"/>
          <a:srcRect/>
          <a:stretch>
            <a:fillRect/>
          </a:stretch>
        </p:blipFill>
        <p:spPr bwMode="auto">
          <a:xfrm>
            <a:off x="468313" y="663600"/>
            <a:ext cx="1727200" cy="655637"/>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2627784" y="764704"/>
            <a:ext cx="2928618" cy="662342"/>
          </a:xfrm>
          <a:prstGeom prst="rect">
            <a:avLst/>
          </a:prstGeom>
          <a:noFill/>
          <a:ln w="9525">
            <a:noFill/>
            <a:miter lim="800000"/>
            <a:headEnd/>
            <a:tailEnd/>
          </a:ln>
        </p:spPr>
      </p:pic>
      <p:sp>
        <p:nvSpPr>
          <p:cNvPr id="12" name="Rectangle 18"/>
          <p:cNvSpPr>
            <a:spLocks noChangeArrowheads="1"/>
          </p:cNvSpPr>
          <p:nvPr/>
        </p:nvSpPr>
        <p:spPr bwMode="auto">
          <a:xfrm>
            <a:off x="179512" y="1448321"/>
            <a:ext cx="6192688" cy="2000548"/>
          </a:xfrm>
          <a:prstGeom prst="rect">
            <a:avLst/>
          </a:prstGeom>
          <a:solidFill>
            <a:schemeClr val="accent6">
              <a:lumMod val="60000"/>
              <a:lumOff val="40000"/>
            </a:schemeClr>
          </a:solidFill>
          <a:ln w="19050">
            <a:solidFill>
              <a:schemeClr val="accent6">
                <a:lumMod val="75000"/>
              </a:schemeClr>
            </a:solidFill>
            <a:miter lim="800000"/>
            <a:headEnd/>
            <a:tailEnd/>
          </a:ln>
        </p:spPr>
        <p:txBody>
          <a:bodyPr wrap="square" anchor="ctr">
            <a:spAutoFit/>
          </a:bodyPr>
          <a:lstStyle/>
          <a:p>
            <a:pPr algn="just" eaLnBrk="0" hangingPunct="0">
              <a:defRPr/>
            </a:pPr>
            <a:r>
              <a:rPr lang="fr-FR" sz="2400" dirty="0">
                <a:ea typeface="Calibri" pitchFamily="34" charset="0"/>
                <a:cs typeface="Times New Roman" pitchFamily="18" charset="0"/>
                <a:sym typeface="Wingdings 2" pitchFamily="18" charset="2"/>
              </a:rPr>
              <a:t> </a:t>
            </a:r>
            <a:r>
              <a:rPr lang="fr-FR" sz="2400" b="1" i="1" u="sng" dirty="0">
                <a:ea typeface="Calibri" pitchFamily="34" charset="0"/>
                <a:cs typeface="Times New Roman" pitchFamily="18" charset="0"/>
              </a:rPr>
              <a:t>Conclusion</a:t>
            </a:r>
            <a:r>
              <a:rPr lang="fr-FR" sz="2400" b="1" i="1" dirty="0">
                <a:ea typeface="Calibri" pitchFamily="34" charset="0"/>
                <a:cs typeface="Times New Roman" pitchFamily="18" charset="0"/>
              </a:rPr>
              <a:t> </a:t>
            </a:r>
            <a:r>
              <a:rPr lang="fr-FR" sz="2400" dirty="0">
                <a:ea typeface="Calibri" pitchFamily="34" charset="0"/>
                <a:cs typeface="Times New Roman" pitchFamily="18" charset="0"/>
              </a:rPr>
              <a:t>: </a:t>
            </a:r>
            <a:r>
              <a:rPr lang="fr-FR" sz="2000" dirty="0">
                <a:solidFill>
                  <a:srgbClr val="002060"/>
                </a:solidFill>
                <a:latin typeface="Arial" pitchFamily="34" charset="0"/>
                <a:ea typeface="Calibri" pitchFamily="34" charset="0"/>
                <a:cs typeface="Arial" pitchFamily="34" charset="0"/>
              </a:rPr>
              <a:t>Le</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tracé du </a:t>
            </a:r>
            <a:r>
              <a:rPr lang="fr-FR" sz="2000" b="1" dirty="0">
                <a:solidFill>
                  <a:srgbClr val="006600"/>
                </a:solidFill>
                <a:latin typeface="Arial" pitchFamily="34" charset="0"/>
                <a:ea typeface="Calibri" pitchFamily="34" charset="0"/>
                <a:cs typeface="Arial" pitchFamily="34" charset="0"/>
              </a:rPr>
              <a:t>graphique ln(k) = f(1/T)</a:t>
            </a:r>
            <a:r>
              <a:rPr lang="fr-FR" sz="2000" b="1" dirty="0">
                <a:solidFill>
                  <a:srgbClr val="002060"/>
                </a:solidFill>
                <a:latin typeface="Arial" pitchFamily="34" charset="0"/>
                <a:ea typeface="Calibri" pitchFamily="34" charset="0"/>
                <a:cs typeface="Arial" pitchFamily="34" charset="0"/>
              </a:rPr>
              <a:t> </a:t>
            </a:r>
            <a:r>
              <a:rPr lang="fr-FR" sz="2000" dirty="0">
                <a:solidFill>
                  <a:srgbClr val="002060"/>
                </a:solidFill>
                <a:latin typeface="Arial" pitchFamily="34" charset="0"/>
                <a:ea typeface="Calibri" pitchFamily="34" charset="0"/>
                <a:cs typeface="Arial" pitchFamily="34" charset="0"/>
              </a:rPr>
              <a:t>doit être une droite : </a:t>
            </a:r>
          </a:p>
          <a:p>
            <a:pPr algn="just" eaLnBrk="0" hangingPunct="0">
              <a:defRPr/>
            </a:pPr>
            <a:r>
              <a:rPr lang="fr-FR" sz="2000" dirty="0">
                <a:solidFill>
                  <a:srgbClr val="002060"/>
                </a:solidFill>
                <a:latin typeface="Arial" pitchFamily="34" charset="0"/>
                <a:ea typeface="Calibri" pitchFamily="34" charset="0"/>
                <a:cs typeface="Arial" pitchFamily="34" charset="0"/>
              </a:rPr>
              <a:t># de </a:t>
            </a:r>
            <a:r>
              <a:rPr lang="fr-FR" sz="2000" b="1" dirty="0">
                <a:solidFill>
                  <a:srgbClr val="FF0000"/>
                </a:solidFill>
                <a:latin typeface="Arial" pitchFamily="34" charset="0"/>
                <a:ea typeface="Calibri" pitchFamily="34" charset="0"/>
                <a:cs typeface="Arial" pitchFamily="34" charset="0"/>
              </a:rPr>
              <a:t>coefficient directeur « – E</a:t>
            </a:r>
            <a:r>
              <a:rPr lang="fr-FR" sz="2000" b="1" baseline="-25000" dirty="0">
                <a:solidFill>
                  <a:srgbClr val="FF0000"/>
                </a:solidFill>
                <a:latin typeface="Arial" pitchFamily="34" charset="0"/>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 R »</a:t>
            </a:r>
            <a:r>
              <a:rPr lang="fr-FR" sz="2000" dirty="0">
                <a:solidFill>
                  <a:srgbClr val="002060"/>
                </a:solidFill>
                <a:latin typeface="Arial" pitchFamily="34" charset="0"/>
                <a:ea typeface="Calibri" pitchFamily="34" charset="0"/>
                <a:cs typeface="Arial" pitchFamily="34" charset="0"/>
              </a:rPr>
              <a:t>, ce qui per-mettra de déduire</a:t>
            </a:r>
            <a:r>
              <a:rPr lang="fr-FR" sz="2000" b="1" dirty="0">
                <a:solidFill>
                  <a:srgbClr val="FF0000"/>
                </a:solidFill>
                <a:latin typeface="Arial" pitchFamily="34" charset="0"/>
                <a:ea typeface="Calibri" pitchFamily="34" charset="0"/>
                <a:cs typeface="Arial" pitchFamily="34" charset="0"/>
              </a:rPr>
              <a:t> E</a:t>
            </a:r>
            <a:r>
              <a:rPr lang="fr-FR" sz="2000" b="1" baseline="-25000" dirty="0">
                <a:solidFill>
                  <a:srgbClr val="FF0000"/>
                </a:solidFill>
                <a:latin typeface="Arial" pitchFamily="34" charset="0"/>
                <a:ea typeface="Calibri" pitchFamily="34" charset="0"/>
                <a:cs typeface="Arial" pitchFamily="34" charset="0"/>
              </a:rPr>
              <a:t>a</a:t>
            </a:r>
            <a:r>
              <a:rPr lang="fr-FR" sz="2000" b="1" dirty="0">
                <a:solidFill>
                  <a:srgbClr val="FF0000"/>
                </a:solidFill>
                <a:latin typeface="Arial" pitchFamily="34" charset="0"/>
                <a:ea typeface="Calibri" pitchFamily="34" charset="0"/>
                <a:cs typeface="Arial" pitchFamily="34" charset="0"/>
              </a:rPr>
              <a:t> </a:t>
            </a:r>
            <a:r>
              <a:rPr lang="fr-FR" sz="2000" dirty="0">
                <a:solidFill>
                  <a:srgbClr val="FF0000"/>
                </a:solidFill>
                <a:latin typeface="Arial" pitchFamily="34" charset="0"/>
                <a:ea typeface="Calibri" pitchFamily="34" charset="0"/>
                <a:cs typeface="Arial" pitchFamily="34" charset="0"/>
              </a:rPr>
              <a:t>;</a:t>
            </a:r>
            <a:r>
              <a:rPr lang="fr-FR" sz="2000" dirty="0">
                <a:latin typeface="Arial" pitchFamily="34" charset="0"/>
                <a:ea typeface="Calibri" pitchFamily="34" charset="0"/>
                <a:cs typeface="Arial" pitchFamily="34" charset="0"/>
              </a:rPr>
              <a:t> </a:t>
            </a:r>
          </a:p>
          <a:p>
            <a:pPr algn="just" eaLnBrk="0" hangingPunct="0">
              <a:defRPr/>
            </a:pPr>
            <a:r>
              <a:rPr lang="fr-FR" sz="2000" dirty="0">
                <a:solidFill>
                  <a:srgbClr val="002060"/>
                </a:solidFill>
                <a:latin typeface="Arial" pitchFamily="34" charset="0"/>
                <a:ea typeface="Calibri" pitchFamily="34" charset="0"/>
                <a:cs typeface="Arial" pitchFamily="34" charset="0"/>
              </a:rPr>
              <a:t># d’</a:t>
            </a:r>
            <a:r>
              <a:rPr lang="fr-FR" sz="2000" b="1" dirty="0">
                <a:solidFill>
                  <a:srgbClr val="0070C0"/>
                </a:solidFill>
                <a:latin typeface="Arial" pitchFamily="34" charset="0"/>
                <a:ea typeface="Calibri" pitchFamily="34" charset="0"/>
                <a:cs typeface="Arial" pitchFamily="34" charset="0"/>
              </a:rPr>
              <a:t>ordonnée à l’origine ln(A)</a:t>
            </a:r>
            <a:r>
              <a:rPr lang="fr-FR" sz="2000" dirty="0">
                <a:solidFill>
                  <a:srgbClr val="002060"/>
                </a:solidFill>
                <a:latin typeface="Arial" pitchFamily="34" charset="0"/>
                <a:ea typeface="Calibri" pitchFamily="34" charset="0"/>
                <a:cs typeface="Arial" pitchFamily="34" charset="0"/>
              </a:rPr>
              <a:t>, ce qui permettra de déduire </a:t>
            </a:r>
            <a:r>
              <a:rPr lang="fr-FR" sz="2000" b="1" dirty="0">
                <a:solidFill>
                  <a:srgbClr val="0070C0"/>
                </a:solidFill>
                <a:latin typeface="Arial" pitchFamily="34" charset="0"/>
                <a:ea typeface="Calibri" pitchFamily="34" charset="0"/>
                <a:cs typeface="Arial" pitchFamily="34" charset="0"/>
              </a:rPr>
              <a:t>A</a:t>
            </a:r>
            <a:r>
              <a:rPr lang="fr-FR" sz="2000" dirty="0">
                <a:solidFill>
                  <a:srgbClr val="002060"/>
                </a:solidFill>
                <a:latin typeface="Arial" pitchFamily="34" charset="0"/>
                <a:ea typeface="Calibri" pitchFamily="34" charset="0"/>
                <a:cs typeface="Arial" pitchFamily="34" charset="0"/>
              </a:rPr>
              <a:t> ;</a:t>
            </a:r>
          </a:p>
        </p:txBody>
      </p:sp>
      <p:cxnSp>
        <p:nvCxnSpPr>
          <p:cNvPr id="13" name="AutoShape 5"/>
          <p:cNvCxnSpPr>
            <a:cxnSpLocks noChangeShapeType="1"/>
          </p:cNvCxnSpPr>
          <p:nvPr/>
        </p:nvCxnSpPr>
        <p:spPr bwMode="auto">
          <a:xfrm>
            <a:off x="7002586" y="3219178"/>
            <a:ext cx="1958975" cy="0"/>
          </a:xfrm>
          <a:prstGeom prst="straightConnector1">
            <a:avLst/>
          </a:prstGeom>
          <a:noFill/>
          <a:ln w="28575">
            <a:solidFill>
              <a:srgbClr val="000000"/>
            </a:solidFill>
            <a:round/>
            <a:headEnd/>
            <a:tailEnd type="triangle" w="med" len="med"/>
          </a:ln>
        </p:spPr>
      </p:cxnSp>
      <p:sp>
        <p:nvSpPr>
          <p:cNvPr id="14" name="Text Box 7"/>
          <p:cNvSpPr txBox="1">
            <a:spLocks noChangeArrowheads="1"/>
          </p:cNvSpPr>
          <p:nvPr/>
        </p:nvSpPr>
        <p:spPr bwMode="auto">
          <a:xfrm>
            <a:off x="6858222" y="1491134"/>
            <a:ext cx="792162" cy="300038"/>
          </a:xfrm>
          <a:prstGeom prst="rect">
            <a:avLst/>
          </a:prstGeom>
          <a:noFill/>
          <a:ln w="9525">
            <a:noFill/>
            <a:miter lim="800000"/>
            <a:headEnd/>
            <a:tailEnd/>
          </a:ln>
        </p:spPr>
        <p:txBody>
          <a:bodyPr/>
          <a:lstStyle/>
          <a:p>
            <a:r>
              <a:rPr lang="fr-FR" sz="2400" b="1" dirty="0">
                <a:ea typeface="Calibri" pitchFamily="34" charset="0"/>
                <a:cs typeface="Times New Roman" pitchFamily="18" charset="0"/>
              </a:rPr>
              <a:t>ln(k)</a:t>
            </a:r>
          </a:p>
        </p:txBody>
      </p:sp>
      <p:cxnSp>
        <p:nvCxnSpPr>
          <p:cNvPr id="15" name="AutoShape 5"/>
          <p:cNvCxnSpPr>
            <a:cxnSpLocks noChangeShapeType="1"/>
          </p:cNvCxnSpPr>
          <p:nvPr/>
        </p:nvCxnSpPr>
        <p:spPr bwMode="auto">
          <a:xfrm flipH="1" flipV="1">
            <a:off x="7145461" y="1852340"/>
            <a:ext cx="47625" cy="1511300"/>
          </a:xfrm>
          <a:prstGeom prst="straightConnector1">
            <a:avLst/>
          </a:prstGeom>
          <a:noFill/>
          <a:ln w="28575">
            <a:solidFill>
              <a:srgbClr val="000000"/>
            </a:solidFill>
            <a:round/>
            <a:headEnd/>
            <a:tailEnd type="triangle" w="med" len="med"/>
          </a:ln>
        </p:spPr>
      </p:cxnSp>
      <p:grpSp>
        <p:nvGrpSpPr>
          <p:cNvPr id="16" name="Groupe 32"/>
          <p:cNvGrpSpPr>
            <a:grpSpLocks/>
          </p:cNvGrpSpPr>
          <p:nvPr/>
        </p:nvGrpSpPr>
        <p:grpSpPr bwMode="auto">
          <a:xfrm flipH="1">
            <a:off x="7145461" y="2284140"/>
            <a:ext cx="1511300" cy="1008063"/>
            <a:chOff x="6660233" y="4077072"/>
            <a:chExt cx="1964408" cy="1008112"/>
          </a:xfrm>
        </p:grpSpPr>
        <p:cxnSp>
          <p:nvCxnSpPr>
            <p:cNvPr id="17" name="Connecteur droit 16"/>
            <p:cNvCxnSpPr/>
            <p:nvPr/>
          </p:nvCxnSpPr>
          <p:spPr>
            <a:xfrm>
              <a:off x="7452599" y="4653363"/>
              <a:ext cx="107918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Forme libre 17"/>
            <p:cNvSpPr/>
            <p:nvPr/>
          </p:nvSpPr>
          <p:spPr>
            <a:xfrm>
              <a:off x="7533075" y="4364424"/>
              <a:ext cx="639671" cy="288939"/>
            </a:xfrm>
            <a:custGeom>
              <a:avLst/>
              <a:gdLst>
                <a:gd name="connsiteX0" fmla="*/ 523875 w 609600"/>
                <a:gd name="connsiteY0" fmla="*/ 0 h 247650"/>
                <a:gd name="connsiteX1" fmla="*/ 0 w 609600"/>
                <a:gd name="connsiteY1" fmla="*/ 238125 h 247650"/>
                <a:gd name="connsiteX2" fmla="*/ 609600 w 609600"/>
                <a:gd name="connsiteY2" fmla="*/ 247650 h 247650"/>
                <a:gd name="connsiteX3" fmla="*/ 609600 w 609600"/>
                <a:gd name="connsiteY3" fmla="*/ 85725 h 247650"/>
                <a:gd name="connsiteX4" fmla="*/ 523875 w 609600"/>
                <a:gd name="connsiteY4" fmla="*/ 0 h 247650"/>
                <a:gd name="connsiteX0" fmla="*/ 495250 w 609600"/>
                <a:gd name="connsiteY0" fmla="*/ 0 h 288429"/>
                <a:gd name="connsiteX1" fmla="*/ 0 w 609600"/>
                <a:gd name="connsiteY1" fmla="*/ 278904 h 288429"/>
                <a:gd name="connsiteX2" fmla="*/ 609600 w 609600"/>
                <a:gd name="connsiteY2" fmla="*/ 288429 h 288429"/>
                <a:gd name="connsiteX3" fmla="*/ 609600 w 609600"/>
                <a:gd name="connsiteY3" fmla="*/ 126504 h 288429"/>
                <a:gd name="connsiteX4" fmla="*/ 495250 w 609600"/>
                <a:gd name="connsiteY4"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495250 w 639266"/>
                <a:gd name="connsiteY5" fmla="*/ 0 h 288429"/>
                <a:gd name="connsiteX0" fmla="*/ 495250 w 639266"/>
                <a:gd name="connsiteY0" fmla="*/ 0 h 288429"/>
                <a:gd name="connsiteX1" fmla="*/ 0 w 639266"/>
                <a:gd name="connsiteY1" fmla="*/ 278904 h 288429"/>
                <a:gd name="connsiteX2" fmla="*/ 609600 w 639266"/>
                <a:gd name="connsiteY2" fmla="*/ 288429 h 288429"/>
                <a:gd name="connsiteX3" fmla="*/ 639266 w 639266"/>
                <a:gd name="connsiteY3" fmla="*/ 216025 h 288429"/>
                <a:gd name="connsiteX4" fmla="*/ 609600 w 639266"/>
                <a:gd name="connsiteY4" fmla="*/ 126504 h 288429"/>
                <a:gd name="connsiteX5" fmla="*/ 567258 w 639266"/>
                <a:gd name="connsiteY5" fmla="*/ 72009 h 288429"/>
                <a:gd name="connsiteX6" fmla="*/ 495250 w 639266"/>
                <a:gd name="connsiteY6" fmla="*/ 0 h 2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66" h="288429">
                  <a:moveTo>
                    <a:pt x="495250" y="0"/>
                  </a:moveTo>
                  <a:lnTo>
                    <a:pt x="0" y="278904"/>
                  </a:lnTo>
                  <a:lnTo>
                    <a:pt x="609600" y="288429"/>
                  </a:lnTo>
                  <a:lnTo>
                    <a:pt x="639266" y="216025"/>
                  </a:lnTo>
                  <a:lnTo>
                    <a:pt x="609600" y="126504"/>
                  </a:lnTo>
                  <a:lnTo>
                    <a:pt x="567258" y="72009"/>
                  </a:lnTo>
                  <a:lnTo>
                    <a:pt x="49525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19" name="Connecteur droit 18"/>
            <p:cNvCxnSpPr/>
            <p:nvPr/>
          </p:nvCxnSpPr>
          <p:spPr>
            <a:xfrm flipH="1">
              <a:off x="6660233" y="4077072"/>
              <a:ext cx="1964408" cy="100811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sp>
        <p:nvSpPr>
          <p:cNvPr id="20" name="Rectangle 27"/>
          <p:cNvSpPr>
            <a:spLocks noChangeArrowheads="1"/>
          </p:cNvSpPr>
          <p:nvPr/>
        </p:nvSpPr>
        <p:spPr bwMode="auto">
          <a:xfrm>
            <a:off x="6426323" y="2068240"/>
            <a:ext cx="803425" cy="461665"/>
          </a:xfrm>
          <a:prstGeom prst="rect">
            <a:avLst/>
          </a:prstGeom>
          <a:noFill/>
          <a:ln w="9525">
            <a:noFill/>
            <a:miter lim="800000"/>
            <a:headEnd/>
            <a:tailEnd/>
          </a:ln>
        </p:spPr>
        <p:txBody>
          <a:bodyPr wrap="none">
            <a:spAutoFit/>
          </a:bodyPr>
          <a:lstStyle/>
          <a:p>
            <a:r>
              <a:rPr lang="fr-FR" sz="2400" b="1" dirty="0">
                <a:solidFill>
                  <a:srgbClr val="0070C0"/>
                </a:solidFill>
                <a:ea typeface="Calibri" pitchFamily="34" charset="0"/>
                <a:cs typeface="TimesNewRomanPSMT" charset="0"/>
              </a:rPr>
              <a:t>ln(A)</a:t>
            </a:r>
            <a:endParaRPr lang="fr-FR" sz="2400" baseline="-25000" dirty="0">
              <a:solidFill>
                <a:srgbClr val="0070C0"/>
              </a:solidFill>
              <a:latin typeface="Calibri" pitchFamily="34" charset="0"/>
              <a:ea typeface="Calibri" pitchFamily="34" charset="0"/>
              <a:cs typeface="TimesNewRomanPSMT" charset="0"/>
            </a:endParaRPr>
          </a:p>
        </p:txBody>
      </p:sp>
      <p:sp>
        <p:nvSpPr>
          <p:cNvPr id="22" name="Forme libre 21"/>
          <p:cNvSpPr/>
          <p:nvPr/>
        </p:nvSpPr>
        <p:spPr>
          <a:xfrm flipH="1">
            <a:off x="7650286" y="2355578"/>
            <a:ext cx="374650" cy="409575"/>
          </a:xfrm>
          <a:custGeom>
            <a:avLst/>
            <a:gdLst>
              <a:gd name="connsiteX0" fmla="*/ 0 w 561975"/>
              <a:gd name="connsiteY0" fmla="*/ 3175 h 193675"/>
              <a:gd name="connsiteX1" fmla="*/ 400050 w 561975"/>
              <a:gd name="connsiteY1" fmla="*/ 31750 h 193675"/>
              <a:gd name="connsiteX2" fmla="*/ 561975 w 561975"/>
              <a:gd name="connsiteY2" fmla="*/ 193675 h 193675"/>
            </a:gdLst>
            <a:ahLst/>
            <a:cxnLst>
              <a:cxn ang="0">
                <a:pos x="connsiteX0" y="connsiteY0"/>
              </a:cxn>
              <a:cxn ang="0">
                <a:pos x="connsiteX1" y="connsiteY1"/>
              </a:cxn>
              <a:cxn ang="0">
                <a:pos x="connsiteX2" y="connsiteY2"/>
              </a:cxn>
            </a:cxnLst>
            <a:rect l="l" t="t" r="r" b="b"/>
            <a:pathLst>
              <a:path w="561975" h="193675">
                <a:moveTo>
                  <a:pt x="0" y="3175"/>
                </a:moveTo>
                <a:cubicBezTo>
                  <a:pt x="153193" y="1587"/>
                  <a:pt x="306387" y="0"/>
                  <a:pt x="400050" y="31750"/>
                </a:cubicBezTo>
                <a:cubicBezTo>
                  <a:pt x="493713" y="63500"/>
                  <a:pt x="561975" y="193675"/>
                  <a:pt x="561975" y="193675"/>
                </a:cubicBez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grpSp>
        <p:nvGrpSpPr>
          <p:cNvPr id="23" name="Groupe 22"/>
          <p:cNvGrpSpPr/>
          <p:nvPr/>
        </p:nvGrpSpPr>
        <p:grpSpPr>
          <a:xfrm>
            <a:off x="8045846" y="1923182"/>
            <a:ext cx="724044" cy="830997"/>
            <a:chOff x="7956376" y="5229200"/>
            <a:chExt cx="724044" cy="830997"/>
          </a:xfrm>
        </p:grpSpPr>
        <p:sp>
          <p:nvSpPr>
            <p:cNvPr id="24" name="Rectangle 28"/>
            <p:cNvSpPr>
              <a:spLocks noChangeArrowheads="1"/>
            </p:cNvSpPr>
            <p:nvPr/>
          </p:nvSpPr>
          <p:spPr bwMode="auto">
            <a:xfrm>
              <a:off x="7956376" y="5229200"/>
              <a:ext cx="724044" cy="830997"/>
            </a:xfrm>
            <a:prstGeom prst="rect">
              <a:avLst/>
            </a:prstGeom>
            <a:noFill/>
            <a:ln w="9525">
              <a:noFill/>
              <a:miter lim="800000"/>
              <a:headEnd/>
              <a:tailEnd/>
            </a:ln>
          </p:spPr>
          <p:txBody>
            <a:bodyPr wrap="none">
              <a:spAutoFit/>
            </a:bodyPr>
            <a:lstStyle/>
            <a:p>
              <a:r>
                <a:rPr lang="fr-FR" sz="2400" b="1" dirty="0">
                  <a:solidFill>
                    <a:srgbClr val="FF0000"/>
                  </a:solidFill>
                </a:rPr>
                <a:t>– E</a:t>
              </a:r>
              <a:r>
                <a:rPr lang="fr-FR" sz="2400" b="1" baseline="-25000" dirty="0">
                  <a:solidFill>
                    <a:srgbClr val="FF0000"/>
                  </a:solidFill>
                </a:rPr>
                <a:t>a</a:t>
              </a:r>
              <a:r>
                <a:rPr lang="fr-FR" sz="2400" b="1" dirty="0">
                  <a:solidFill>
                    <a:srgbClr val="FF0000"/>
                  </a:solidFill>
                </a:rPr>
                <a:t> </a:t>
              </a:r>
            </a:p>
            <a:p>
              <a:pPr algn="ctr"/>
              <a:r>
                <a:rPr lang="fr-FR" sz="2400" b="1" dirty="0">
                  <a:solidFill>
                    <a:srgbClr val="FF0000"/>
                  </a:solidFill>
                </a:rPr>
                <a:t>R </a:t>
              </a:r>
              <a:endParaRPr lang="fr-FR" sz="2400" dirty="0">
                <a:solidFill>
                  <a:srgbClr val="FF0000"/>
                </a:solidFill>
                <a:latin typeface="Calibri" pitchFamily="34" charset="0"/>
              </a:endParaRPr>
            </a:p>
          </p:txBody>
        </p:sp>
        <p:cxnSp>
          <p:nvCxnSpPr>
            <p:cNvPr id="25" name="Connecteur droit 24"/>
            <p:cNvCxnSpPr/>
            <p:nvPr/>
          </p:nvCxnSpPr>
          <p:spPr>
            <a:xfrm>
              <a:off x="8060134" y="5686648"/>
              <a:ext cx="4320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e 25"/>
          <p:cNvGrpSpPr/>
          <p:nvPr/>
        </p:nvGrpSpPr>
        <p:grpSpPr>
          <a:xfrm>
            <a:off x="8726685" y="2451621"/>
            <a:ext cx="827584" cy="432048"/>
            <a:chOff x="8532440" y="5805264"/>
            <a:chExt cx="827584" cy="432048"/>
          </a:xfrm>
        </p:grpSpPr>
        <p:sp>
          <p:nvSpPr>
            <p:cNvPr id="27" name="Text Box 6"/>
            <p:cNvSpPr txBox="1">
              <a:spLocks noChangeArrowheads="1"/>
            </p:cNvSpPr>
            <p:nvPr/>
          </p:nvSpPr>
          <p:spPr bwMode="auto">
            <a:xfrm>
              <a:off x="8532440" y="5805264"/>
              <a:ext cx="827584" cy="288925"/>
            </a:xfrm>
            <a:prstGeom prst="rect">
              <a:avLst/>
            </a:prstGeom>
            <a:noFill/>
            <a:ln w="9525">
              <a:noFill/>
              <a:miter lim="800000"/>
              <a:headEnd/>
              <a:tailEnd/>
            </a:ln>
          </p:spPr>
          <p:txBody>
            <a:bodyPr/>
            <a:lstStyle/>
            <a:p>
              <a:r>
                <a:rPr lang="fr-FR" sz="2400" b="1" dirty="0">
                  <a:ea typeface="Calibri" pitchFamily="34" charset="0"/>
                  <a:cs typeface="Times New Roman" pitchFamily="18" charset="0"/>
                </a:rPr>
                <a:t>1</a:t>
              </a:r>
            </a:p>
            <a:p>
              <a:r>
                <a:rPr lang="fr-FR" sz="2400" b="1" dirty="0">
                  <a:ea typeface="Calibri" pitchFamily="34" charset="0"/>
                  <a:cs typeface="Times New Roman" pitchFamily="18" charset="0"/>
                </a:rPr>
                <a:t>T</a:t>
              </a:r>
            </a:p>
          </p:txBody>
        </p:sp>
        <p:cxnSp>
          <p:nvCxnSpPr>
            <p:cNvPr id="28" name="Connecteur droit 27"/>
            <p:cNvCxnSpPr/>
            <p:nvPr/>
          </p:nvCxnSpPr>
          <p:spPr>
            <a:xfrm>
              <a:off x="8604448" y="623731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1989138"/>
            <a:ext cx="9144000" cy="923330"/>
          </a:xfrm>
          <a:prstGeom prst="rect">
            <a:avLst/>
          </a:prstGeom>
          <a:noFill/>
          <a:ln w="9525">
            <a:noFill/>
            <a:miter lim="800000"/>
            <a:headEnd/>
            <a:tailEnd/>
          </a:ln>
        </p:spPr>
        <p:txBody>
          <a:bodyPr anchor="ctr">
            <a:spAutoFit/>
          </a:bodyPr>
          <a:lstStyle/>
          <a:p>
            <a:pPr algn="just" eaLnBrk="0" hangingPunct="0"/>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a:latin typeface="Times New Roman" pitchFamily="18" charset="0"/>
                <a:ea typeface="Calibri" pitchFamily="34" charset="0"/>
                <a:cs typeface="Times New Roman" pitchFamily="18" charset="0"/>
                <a:sym typeface="Wingdings" pitchFamily="2" charset="2"/>
              </a:rPr>
              <a:t>Application 12</a:t>
            </a:r>
            <a:r>
              <a:rPr lang="fr-FR" i="1" dirty="0">
                <a:latin typeface="Times New Roman" pitchFamily="18" charset="0"/>
                <a:ea typeface="Calibri" pitchFamily="34" charset="0"/>
                <a:cs typeface="Times New Roman" pitchFamily="18" charset="0"/>
                <a:sym typeface="Wingdings" pitchFamily="2" charset="2"/>
              </a:rPr>
              <a:t> : </a:t>
            </a:r>
            <a:r>
              <a:rPr lang="fr-FR" i="1" dirty="0">
                <a:latin typeface="Times New Roman" pitchFamily="18" charset="0"/>
                <a:sym typeface="Wingdings" pitchFamily="2" charset="2"/>
              </a:rPr>
              <a:t> : La pyrolyse de l’éthanal est une réaction d’ordre global 2. Elle a lieu selon l’équation chimique : </a:t>
            </a:r>
            <a:r>
              <a:rPr lang="fr-FR" b="1" dirty="0">
                <a:latin typeface="Times New Roman" pitchFamily="18" charset="0"/>
                <a:sym typeface="Wingdings" pitchFamily="2" charset="2"/>
              </a:rPr>
              <a:t>CH</a:t>
            </a:r>
            <a:r>
              <a:rPr lang="fr-FR" b="1" baseline="-30000" dirty="0">
                <a:latin typeface="Times New Roman" pitchFamily="18" charset="0"/>
                <a:sym typeface="Wingdings" pitchFamily="2" charset="2"/>
              </a:rPr>
              <a:t>3</a:t>
            </a:r>
            <a:r>
              <a:rPr lang="fr-FR" b="1" dirty="0">
                <a:latin typeface="Times New Roman" pitchFamily="18" charset="0"/>
                <a:sym typeface="Wingdings" pitchFamily="2" charset="2"/>
              </a:rPr>
              <a:t>CHO </a:t>
            </a:r>
            <a:r>
              <a:rPr lang="fr-FR" b="1" dirty="0">
                <a:latin typeface="Times New Roman" pitchFamily="18" charset="0"/>
              </a:rPr>
              <a:t> CH</a:t>
            </a:r>
            <a:r>
              <a:rPr lang="fr-FR" b="1" baseline="-30000" dirty="0">
                <a:latin typeface="Times New Roman" pitchFamily="18" charset="0"/>
                <a:sym typeface="Wingdings" pitchFamily="2" charset="2"/>
              </a:rPr>
              <a:t>4</a:t>
            </a:r>
            <a:r>
              <a:rPr lang="fr-FR" b="1" dirty="0">
                <a:latin typeface="Times New Roman" pitchFamily="18" charset="0"/>
                <a:sym typeface="Wingdings" pitchFamily="2" charset="2"/>
              </a:rPr>
              <a:t> + CO</a:t>
            </a:r>
            <a:r>
              <a:rPr lang="fr-FR" i="1" dirty="0">
                <a:latin typeface="Times New Roman" pitchFamily="18" charset="0"/>
                <a:sym typeface="Wingdings" pitchFamily="2" charset="2"/>
              </a:rPr>
              <a:t>. On réalise la réaction à plusieurs températures et on mesure la constante de vitesse </a:t>
            </a:r>
            <a:r>
              <a:rPr lang="fr-FR" b="1" dirty="0">
                <a:latin typeface="Times New Roman" pitchFamily="18" charset="0"/>
                <a:sym typeface="Wingdings" pitchFamily="2" charset="2"/>
              </a:rPr>
              <a:t>k</a:t>
            </a:r>
            <a:r>
              <a:rPr lang="fr-FR" i="1" dirty="0">
                <a:latin typeface="Times New Roman" pitchFamily="18" charset="0"/>
                <a:sym typeface="Wingdings" pitchFamily="2" charset="2"/>
              </a:rPr>
              <a:t>. On trace alors le graphique </a:t>
            </a:r>
            <a:r>
              <a:rPr lang="fr-FR" b="1" dirty="0">
                <a:latin typeface="Times New Roman" pitchFamily="18" charset="0"/>
                <a:sym typeface="Wingdings" pitchFamily="2" charset="2"/>
              </a:rPr>
              <a:t>ln(k) = f(1/T)</a:t>
            </a:r>
            <a:r>
              <a:rPr lang="fr-FR" i="1" dirty="0">
                <a:latin typeface="Times New Roman" pitchFamily="18" charset="0"/>
                <a:sym typeface="Wingdings" pitchFamily="2" charset="2"/>
              </a:rPr>
              <a:t>. Conclure.</a:t>
            </a:r>
            <a:endParaRPr lang="fr-FR" b="1" dirty="0">
              <a:latin typeface="Times New Roman" pitchFamily="18" charset="0"/>
              <a:sym typeface="Wingdings" pitchFamily="2" charset="2"/>
            </a:endParaRPr>
          </a:p>
        </p:txBody>
      </p:sp>
      <p:pic>
        <p:nvPicPr>
          <p:cNvPr id="6" name="Picture 4"/>
          <p:cNvPicPr>
            <a:picLocks noChangeAspect="1" noChangeArrowheads="1"/>
          </p:cNvPicPr>
          <p:nvPr/>
        </p:nvPicPr>
        <p:blipFill>
          <a:blip r:embed="rId2" cstate="print"/>
          <a:srcRect/>
          <a:stretch>
            <a:fillRect/>
          </a:stretch>
        </p:blipFill>
        <p:spPr bwMode="auto">
          <a:xfrm>
            <a:off x="179388" y="2896890"/>
            <a:ext cx="8763000" cy="2520950"/>
          </a:xfrm>
          <a:prstGeom prst="rect">
            <a:avLst/>
          </a:prstGeom>
          <a:noFill/>
          <a:ln w="9525">
            <a:noFill/>
            <a:miter lim="800000"/>
            <a:headEnd/>
            <a:tailEnd/>
          </a:ln>
        </p:spPr>
      </p:pic>
      <p:sp>
        <p:nvSpPr>
          <p:cNvPr id="7" name="Rectangle 3"/>
          <p:cNvSpPr>
            <a:spLocks noChangeArrowheads="1"/>
          </p:cNvSpPr>
          <p:nvPr/>
        </p:nvSpPr>
        <p:spPr bwMode="auto">
          <a:xfrm>
            <a:off x="323528" y="5301208"/>
            <a:ext cx="8820472"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rPr>
              <a:t>Les points sont bien alignés</a:t>
            </a:r>
            <a:r>
              <a:rPr lang="fr-FR" sz="2000" dirty="0">
                <a:solidFill>
                  <a:srgbClr val="FF0000"/>
                </a:solidFill>
                <a:latin typeface="Arial" pitchFamily="34" charset="0"/>
                <a:cs typeface="Arial" pitchFamily="34" charset="0"/>
                <a:sym typeface="Wingdings" pitchFamily="2" charset="2"/>
              </a:rPr>
              <a:t> </a:t>
            </a:r>
            <a:r>
              <a:rPr lang="fr-FR" sz="2000" b="1" dirty="0">
                <a:solidFill>
                  <a:srgbClr val="FF0000"/>
                </a:solidFill>
                <a:latin typeface="Arial" pitchFamily="34" charset="0"/>
                <a:cs typeface="Arial" pitchFamily="34" charset="0"/>
                <a:sym typeface="Wingdings" pitchFamily="2" charset="2"/>
              </a:rPr>
              <a:t></a:t>
            </a:r>
            <a:r>
              <a:rPr lang="fr-FR" sz="2000" b="1" dirty="0">
                <a:solidFill>
                  <a:srgbClr val="FF0000"/>
                </a:solidFill>
                <a:latin typeface="Arial" pitchFamily="34" charset="0"/>
                <a:cs typeface="Arial" pitchFamily="34" charset="0"/>
              </a:rPr>
              <a:t> la </a:t>
            </a:r>
            <a:r>
              <a:rPr lang="fr-FR" sz="2000" b="1" u="sng" dirty="0">
                <a:solidFill>
                  <a:srgbClr val="FF0000"/>
                </a:solidFill>
                <a:latin typeface="Arial" pitchFamily="34" charset="0"/>
                <a:cs typeface="Arial" pitchFamily="34" charset="0"/>
              </a:rPr>
              <a:t>loi d’Arrhenius est vérifiée </a:t>
            </a:r>
            <a:r>
              <a:rPr lang="fr-FR" sz="2000" b="1" dirty="0">
                <a:solidFill>
                  <a:srgbClr val="FF0000"/>
                </a:solidFill>
                <a:latin typeface="Arial" pitchFamily="34" charset="0"/>
                <a:cs typeface="Arial" pitchFamily="34" charset="0"/>
              </a:rPr>
              <a:t>!</a:t>
            </a:r>
          </a:p>
        </p:txBody>
      </p:sp>
      <p:pic>
        <p:nvPicPr>
          <p:cNvPr id="8" name="Picture 1"/>
          <p:cNvPicPr>
            <a:picLocks noChangeAspect="1" noChangeArrowheads="1"/>
          </p:cNvPicPr>
          <p:nvPr/>
        </p:nvPicPr>
        <p:blipFill>
          <a:blip r:embed="rId3" cstate="print"/>
          <a:srcRect/>
          <a:stretch>
            <a:fillRect/>
          </a:stretch>
        </p:blipFill>
        <p:spPr bwMode="auto">
          <a:xfrm>
            <a:off x="540321" y="5661248"/>
            <a:ext cx="2663825" cy="719138"/>
          </a:xfrm>
          <a:prstGeom prst="rect">
            <a:avLst/>
          </a:prstGeom>
          <a:noFill/>
          <a:ln w="9525">
            <a:noFill/>
            <a:miter lim="800000"/>
            <a:headEnd/>
            <a:tailEnd/>
          </a:ln>
        </p:spPr>
      </p:pic>
      <p:sp>
        <p:nvSpPr>
          <p:cNvPr id="9" name="Rectangle 5"/>
          <p:cNvSpPr>
            <a:spLocks noChangeArrowheads="1"/>
          </p:cNvSpPr>
          <p:nvPr/>
        </p:nvSpPr>
        <p:spPr bwMode="auto">
          <a:xfrm>
            <a:off x="35496" y="5805711"/>
            <a:ext cx="524759"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rPr>
              <a:t>Or,</a:t>
            </a:r>
          </a:p>
        </p:txBody>
      </p:sp>
      <p:sp>
        <p:nvSpPr>
          <p:cNvPr id="10" name="Rectangle 9"/>
          <p:cNvSpPr/>
          <p:nvPr/>
        </p:nvSpPr>
        <p:spPr>
          <a:xfrm>
            <a:off x="1548384" y="5805711"/>
            <a:ext cx="792162" cy="431800"/>
          </a:xfrm>
          <a:prstGeom prst="rect">
            <a:avLst/>
          </a:prstGeom>
          <a:solidFill>
            <a:srgbClr val="00B050">
              <a:alpha val="50196"/>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13" name="Forme libre 12"/>
          <p:cNvSpPr/>
          <p:nvPr/>
        </p:nvSpPr>
        <p:spPr>
          <a:xfrm>
            <a:off x="2411984" y="5661248"/>
            <a:ext cx="752475" cy="714375"/>
          </a:xfrm>
          <a:custGeom>
            <a:avLst/>
            <a:gdLst>
              <a:gd name="connsiteX0" fmla="*/ 0 w 752475"/>
              <a:gd name="connsiteY0" fmla="*/ 704850 h 714375"/>
              <a:gd name="connsiteX1" fmla="*/ 0 w 752475"/>
              <a:gd name="connsiteY1" fmla="*/ 0 h 714375"/>
              <a:gd name="connsiteX2" fmla="*/ 752475 w 752475"/>
              <a:gd name="connsiteY2" fmla="*/ 0 h 714375"/>
              <a:gd name="connsiteX3" fmla="*/ 752475 w 752475"/>
              <a:gd name="connsiteY3" fmla="*/ 361950 h 714375"/>
              <a:gd name="connsiteX4" fmla="*/ 514350 w 752475"/>
              <a:gd name="connsiteY4" fmla="*/ 371475 h 714375"/>
              <a:gd name="connsiteX5" fmla="*/ 514350 w 752475"/>
              <a:gd name="connsiteY5" fmla="*/ 714375 h 714375"/>
              <a:gd name="connsiteX6" fmla="*/ 0 w 752475"/>
              <a:gd name="connsiteY6" fmla="*/ 70485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714375">
                <a:moveTo>
                  <a:pt x="0" y="704850"/>
                </a:moveTo>
                <a:lnTo>
                  <a:pt x="0" y="0"/>
                </a:lnTo>
                <a:lnTo>
                  <a:pt x="752475" y="0"/>
                </a:lnTo>
                <a:lnTo>
                  <a:pt x="752475" y="361950"/>
                </a:lnTo>
                <a:lnTo>
                  <a:pt x="514350" y="371475"/>
                </a:lnTo>
                <a:lnTo>
                  <a:pt x="514350" y="714375"/>
                </a:lnTo>
                <a:lnTo>
                  <a:pt x="0" y="704850"/>
                </a:lnTo>
                <a:close/>
              </a:path>
            </a:pathLst>
          </a:custGeom>
          <a:solidFill>
            <a:srgbClr val="4F81BD">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cxnSp>
        <p:nvCxnSpPr>
          <p:cNvPr id="14" name="AutoShape 5"/>
          <p:cNvCxnSpPr>
            <a:cxnSpLocks noChangeShapeType="1"/>
          </p:cNvCxnSpPr>
          <p:nvPr/>
        </p:nvCxnSpPr>
        <p:spPr bwMode="auto">
          <a:xfrm>
            <a:off x="1980184" y="6597873"/>
            <a:ext cx="1439862" cy="0"/>
          </a:xfrm>
          <a:prstGeom prst="straightConnector1">
            <a:avLst/>
          </a:prstGeom>
          <a:noFill/>
          <a:ln w="38100">
            <a:solidFill>
              <a:schemeClr val="accent3">
                <a:lumMod val="50000"/>
              </a:schemeClr>
            </a:solidFill>
            <a:round/>
            <a:headEnd/>
            <a:tailEnd type="triangle" w="med" len="med"/>
          </a:ln>
        </p:spPr>
      </p:cxnSp>
      <p:sp>
        <p:nvSpPr>
          <p:cNvPr id="15" name="ZoneTexte 19"/>
          <p:cNvSpPr txBox="1">
            <a:spLocks noChangeArrowheads="1"/>
          </p:cNvSpPr>
          <p:nvPr/>
        </p:nvSpPr>
        <p:spPr bwMode="auto">
          <a:xfrm>
            <a:off x="3420046" y="6381973"/>
            <a:ext cx="5737917" cy="707886"/>
          </a:xfrm>
          <a:prstGeom prst="rect">
            <a:avLst/>
          </a:prstGeom>
          <a:noFill/>
          <a:ln w="9525">
            <a:noFill/>
            <a:miter lim="800000"/>
            <a:headEnd/>
            <a:tailEnd/>
          </a:ln>
        </p:spPr>
        <p:txBody>
          <a:bodyPr wrap="none">
            <a:spAutoFit/>
          </a:bodyPr>
          <a:lstStyle/>
          <a:p>
            <a:pPr>
              <a:defRPr/>
            </a:pPr>
            <a:r>
              <a:rPr lang="fr-FR" sz="2000" b="1" dirty="0">
                <a:solidFill>
                  <a:schemeClr val="accent3">
                    <a:lumMod val="50000"/>
                  </a:schemeClr>
                </a:solidFill>
                <a:latin typeface="Arial" pitchFamily="34" charset="0"/>
                <a:cs typeface="Arial" pitchFamily="34" charset="0"/>
              </a:rPr>
              <a:t>A = </a:t>
            </a:r>
            <a:r>
              <a:rPr lang="fr-FR" sz="2000" b="1" dirty="0" err="1">
                <a:solidFill>
                  <a:schemeClr val="accent3">
                    <a:lumMod val="50000"/>
                  </a:schemeClr>
                </a:solidFill>
                <a:latin typeface="Arial" pitchFamily="34" charset="0"/>
                <a:cs typeface="Arial" pitchFamily="34" charset="0"/>
              </a:rPr>
              <a:t>exp</a:t>
            </a:r>
            <a:r>
              <a:rPr lang="fr-FR" sz="2000" b="1" dirty="0">
                <a:solidFill>
                  <a:schemeClr val="accent3">
                    <a:lumMod val="50000"/>
                  </a:schemeClr>
                </a:solidFill>
                <a:latin typeface="Arial" pitchFamily="34" charset="0"/>
                <a:cs typeface="Arial" pitchFamily="34" charset="0"/>
              </a:rPr>
              <a:t> ( 26,5 ) </a:t>
            </a:r>
            <a:r>
              <a:rPr lang="fr-FR" sz="2000" dirty="0">
                <a:solidFill>
                  <a:schemeClr val="accent3">
                    <a:lumMod val="50000"/>
                  </a:schemeClr>
                </a:solidFill>
                <a:latin typeface="Arial" pitchFamily="34" charset="0"/>
                <a:cs typeface="Arial" pitchFamily="34" charset="0"/>
              </a:rPr>
              <a:t>soit </a:t>
            </a:r>
            <a:r>
              <a:rPr lang="fr-FR" sz="2000" b="1" u="sng" dirty="0">
                <a:solidFill>
                  <a:schemeClr val="accent3">
                    <a:lumMod val="50000"/>
                  </a:schemeClr>
                </a:solidFill>
                <a:latin typeface="Arial" pitchFamily="34" charset="0"/>
                <a:cs typeface="Arial" pitchFamily="34" charset="0"/>
              </a:rPr>
              <a:t>A = 3,23.10 </a:t>
            </a:r>
            <a:r>
              <a:rPr lang="fr-FR" sz="2000" b="1" u="sng" baseline="30000" dirty="0">
                <a:solidFill>
                  <a:schemeClr val="accent3">
                    <a:lumMod val="50000"/>
                  </a:schemeClr>
                </a:solidFill>
                <a:latin typeface="Arial" pitchFamily="34" charset="0"/>
                <a:cs typeface="Arial" pitchFamily="34" charset="0"/>
              </a:rPr>
              <a:t>11</a:t>
            </a:r>
            <a:r>
              <a:rPr lang="fr-FR" sz="2000" b="1" u="sng" dirty="0">
                <a:solidFill>
                  <a:schemeClr val="accent3">
                    <a:lumMod val="50000"/>
                  </a:schemeClr>
                </a:solidFill>
                <a:latin typeface="Arial" pitchFamily="34" charset="0"/>
                <a:cs typeface="Arial" pitchFamily="34" charset="0"/>
              </a:rPr>
              <a:t> L.mol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.s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 </a:t>
            </a:r>
          </a:p>
          <a:p>
            <a:pPr>
              <a:defRPr/>
            </a:pPr>
            <a:endParaRPr lang="fr-FR" sz="2000" b="1" dirty="0">
              <a:solidFill>
                <a:srgbClr val="00B050"/>
              </a:solidFill>
              <a:latin typeface="Arial" pitchFamily="34" charset="0"/>
              <a:cs typeface="Arial" pitchFamily="34" charset="0"/>
            </a:endParaRPr>
          </a:p>
        </p:txBody>
      </p:sp>
      <p:cxnSp>
        <p:nvCxnSpPr>
          <p:cNvPr id="16" name="AutoShape 5"/>
          <p:cNvCxnSpPr>
            <a:cxnSpLocks noChangeShapeType="1"/>
          </p:cNvCxnSpPr>
          <p:nvPr/>
        </p:nvCxnSpPr>
        <p:spPr bwMode="auto">
          <a:xfrm>
            <a:off x="3203848" y="5877272"/>
            <a:ext cx="576263" cy="0"/>
          </a:xfrm>
          <a:prstGeom prst="straightConnector1">
            <a:avLst/>
          </a:prstGeom>
          <a:noFill/>
          <a:ln w="38100">
            <a:solidFill>
              <a:srgbClr val="002060"/>
            </a:solidFill>
            <a:round/>
            <a:headEnd/>
            <a:tailEnd type="triangle" w="med" len="med"/>
          </a:ln>
        </p:spPr>
      </p:cxnSp>
      <p:sp>
        <p:nvSpPr>
          <p:cNvPr id="17" name="ZoneTexte 18"/>
          <p:cNvSpPr txBox="1">
            <a:spLocks noChangeArrowheads="1"/>
          </p:cNvSpPr>
          <p:nvPr/>
        </p:nvSpPr>
        <p:spPr bwMode="auto">
          <a:xfrm>
            <a:off x="3780409" y="5661248"/>
            <a:ext cx="2985113" cy="707886"/>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E</a:t>
            </a:r>
            <a:r>
              <a:rPr lang="fr-FR" sz="2000" b="1" baseline="-25000" dirty="0">
                <a:solidFill>
                  <a:srgbClr val="002060"/>
                </a:solidFill>
                <a:latin typeface="Arial" pitchFamily="34" charset="0"/>
                <a:cs typeface="Arial" pitchFamily="34" charset="0"/>
              </a:rPr>
              <a:t>a</a:t>
            </a:r>
            <a:r>
              <a:rPr lang="fr-FR" sz="2000" b="1" dirty="0">
                <a:solidFill>
                  <a:srgbClr val="002060"/>
                </a:solidFill>
                <a:latin typeface="Arial" pitchFamily="34" charset="0"/>
                <a:cs typeface="Arial" pitchFamily="34" charset="0"/>
              </a:rPr>
              <a:t> = 21800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R</a:t>
            </a:r>
          </a:p>
          <a:p>
            <a:r>
              <a:rPr lang="fr-FR" sz="2000" dirty="0">
                <a:solidFill>
                  <a:srgbClr val="002060"/>
                </a:solidFill>
                <a:latin typeface="Arial" pitchFamily="34" charset="0"/>
                <a:cs typeface="Arial" pitchFamily="34" charset="0"/>
              </a:rPr>
              <a:t>donc </a:t>
            </a:r>
            <a:r>
              <a:rPr lang="fr-FR" sz="2000" b="1" u="sng" dirty="0">
                <a:solidFill>
                  <a:srgbClr val="002060"/>
                </a:solidFill>
                <a:latin typeface="Arial" pitchFamily="34" charset="0"/>
                <a:cs typeface="Arial" pitchFamily="34" charset="0"/>
              </a:rPr>
              <a:t>E</a:t>
            </a:r>
            <a:r>
              <a:rPr lang="fr-FR" sz="2000" b="1" u="sng" baseline="-25000" dirty="0">
                <a:solidFill>
                  <a:srgbClr val="002060"/>
                </a:solidFill>
                <a:latin typeface="Arial" pitchFamily="34" charset="0"/>
                <a:cs typeface="Arial" pitchFamily="34" charset="0"/>
              </a:rPr>
              <a:t>a</a:t>
            </a:r>
            <a:r>
              <a:rPr lang="fr-FR" sz="2000" b="1" u="sng" dirty="0">
                <a:solidFill>
                  <a:srgbClr val="002060"/>
                </a:solidFill>
                <a:latin typeface="Arial" pitchFamily="34" charset="0"/>
                <a:cs typeface="Arial" pitchFamily="34" charset="0"/>
              </a:rPr>
              <a:t> = 180 kJ.mol </a:t>
            </a:r>
            <a:r>
              <a:rPr lang="fr-FR" sz="2000" b="1" u="sng" baseline="30000" dirty="0">
                <a:solidFill>
                  <a:srgbClr val="002060"/>
                </a:solidFill>
                <a:latin typeface="Arial" pitchFamily="34" charset="0"/>
                <a:cs typeface="Arial" pitchFamily="34" charset="0"/>
              </a:rPr>
              <a:t>– 1</a:t>
            </a:r>
            <a:endParaRPr lang="fr-FR" sz="2000" b="1" u="sng" dirty="0">
              <a:solidFill>
                <a:srgbClr val="002060"/>
              </a:solidFill>
              <a:latin typeface="Arial" pitchFamily="34" charset="0"/>
              <a:cs typeface="Arial" pitchFamily="34" charset="0"/>
            </a:endParaRPr>
          </a:p>
        </p:txBody>
      </p:sp>
      <p:sp>
        <p:nvSpPr>
          <p:cNvPr id="18" name="Rectangle 17"/>
          <p:cNvSpPr/>
          <p:nvPr/>
        </p:nvSpPr>
        <p:spPr>
          <a:xfrm>
            <a:off x="3635127" y="2878336"/>
            <a:ext cx="504825" cy="288925"/>
          </a:xfrm>
          <a:prstGeom prst="rect">
            <a:avLst/>
          </a:prstGeom>
          <a:solidFill>
            <a:srgbClr val="00B050">
              <a:alpha val="50196"/>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Rectangle 18"/>
          <p:cNvSpPr/>
          <p:nvPr/>
        </p:nvSpPr>
        <p:spPr>
          <a:xfrm>
            <a:off x="2627065" y="2878336"/>
            <a:ext cx="720725" cy="288925"/>
          </a:xfrm>
          <a:prstGeom prst="rect">
            <a:avLst/>
          </a:prstGeom>
          <a:solidFill>
            <a:srgbClr val="4F81BD">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0" name="Connecteur droit 19"/>
          <p:cNvCxnSpPr/>
          <p:nvPr/>
        </p:nvCxnSpPr>
        <p:spPr>
          <a:xfrm flipH="1" flipV="1">
            <a:off x="1942728" y="6236990"/>
            <a:ext cx="36513" cy="36036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55776" y="3212976"/>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0354" name="Picture 2"/>
          <p:cNvPicPr>
            <a:picLocks noChangeAspect="1" noChangeArrowheads="1"/>
          </p:cNvPicPr>
          <p:nvPr/>
        </p:nvPicPr>
        <p:blipFill>
          <a:blip r:embed="rId4" cstate="print"/>
          <a:srcRect l="18428" t="27720" r="22039" b="46740"/>
          <a:stretch>
            <a:fillRect/>
          </a:stretch>
        </p:blipFill>
        <p:spPr bwMode="auto">
          <a:xfrm>
            <a:off x="395536" y="0"/>
            <a:ext cx="8352928" cy="20156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ssolve">
                                      <p:cBhvr>
                                        <p:cTn id="29" dur="500"/>
                                        <p:tgtEl>
                                          <p:spTgt spid="19"/>
                                        </p:tgtEl>
                                      </p:cBhvr>
                                    </p:animEffect>
                                  </p:childTnLst>
                                </p:cTn>
                              </p:par>
                            </p:childTnLst>
                          </p:cTn>
                        </p:par>
                        <p:par>
                          <p:cTn id="30" fill="hold">
                            <p:stCondLst>
                              <p:cond delay="1500"/>
                            </p:stCondLst>
                            <p:childTnLst>
                              <p:par>
                                <p:cTn id="31" presetID="9"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5" grpId="0"/>
      <p:bldP spid="17" grpId="0"/>
      <p:bldP spid="18"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79388" y="63178"/>
            <a:ext cx="8763000" cy="2520950"/>
          </a:xfrm>
          <a:prstGeom prst="rect">
            <a:avLst/>
          </a:prstGeom>
          <a:noFill/>
          <a:ln w="9525">
            <a:noFill/>
            <a:miter lim="800000"/>
            <a:headEnd/>
            <a:tailEnd/>
          </a:ln>
        </p:spPr>
      </p:pic>
      <p:sp>
        <p:nvSpPr>
          <p:cNvPr id="3" name="Rectangle 3"/>
          <p:cNvSpPr>
            <a:spLocks noChangeArrowheads="1"/>
          </p:cNvSpPr>
          <p:nvPr/>
        </p:nvSpPr>
        <p:spPr bwMode="auto">
          <a:xfrm>
            <a:off x="323528" y="2467496"/>
            <a:ext cx="8820472"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rPr>
              <a:t>Les points sont bien alignés</a:t>
            </a:r>
            <a:r>
              <a:rPr lang="fr-FR" sz="2000" dirty="0">
                <a:solidFill>
                  <a:srgbClr val="FF0000"/>
                </a:solidFill>
                <a:latin typeface="Arial" pitchFamily="34" charset="0"/>
                <a:cs typeface="Arial" pitchFamily="34" charset="0"/>
                <a:sym typeface="Wingdings" pitchFamily="2" charset="2"/>
              </a:rPr>
              <a:t> </a:t>
            </a:r>
            <a:r>
              <a:rPr lang="fr-FR" sz="2000" b="1" dirty="0">
                <a:solidFill>
                  <a:srgbClr val="FF0000"/>
                </a:solidFill>
                <a:latin typeface="Arial" pitchFamily="34" charset="0"/>
                <a:cs typeface="Arial" pitchFamily="34" charset="0"/>
                <a:sym typeface="Wingdings" pitchFamily="2" charset="2"/>
              </a:rPr>
              <a:t></a:t>
            </a:r>
            <a:r>
              <a:rPr lang="fr-FR" sz="2000" b="1" dirty="0">
                <a:solidFill>
                  <a:srgbClr val="FF0000"/>
                </a:solidFill>
                <a:latin typeface="Arial" pitchFamily="34" charset="0"/>
                <a:cs typeface="Arial" pitchFamily="34" charset="0"/>
              </a:rPr>
              <a:t> la </a:t>
            </a:r>
            <a:r>
              <a:rPr lang="fr-FR" sz="2000" b="1" u="sng" dirty="0">
                <a:solidFill>
                  <a:srgbClr val="FF0000"/>
                </a:solidFill>
                <a:latin typeface="Arial" pitchFamily="34" charset="0"/>
                <a:cs typeface="Arial" pitchFamily="34" charset="0"/>
              </a:rPr>
              <a:t>loi d’Arrhenius est vérifiée </a:t>
            </a:r>
            <a:r>
              <a:rPr lang="fr-FR" sz="2000" b="1" dirty="0">
                <a:solidFill>
                  <a:srgbClr val="FF0000"/>
                </a:solidFill>
                <a:latin typeface="Arial" pitchFamily="34" charset="0"/>
                <a:cs typeface="Arial" pitchFamily="34" charset="0"/>
              </a:rPr>
              <a:t>!</a:t>
            </a:r>
          </a:p>
        </p:txBody>
      </p:sp>
      <p:pic>
        <p:nvPicPr>
          <p:cNvPr id="4" name="Picture 1"/>
          <p:cNvPicPr>
            <a:picLocks noChangeAspect="1" noChangeArrowheads="1"/>
          </p:cNvPicPr>
          <p:nvPr/>
        </p:nvPicPr>
        <p:blipFill>
          <a:blip r:embed="rId3" cstate="print"/>
          <a:srcRect/>
          <a:stretch>
            <a:fillRect/>
          </a:stretch>
        </p:blipFill>
        <p:spPr bwMode="auto">
          <a:xfrm>
            <a:off x="540321" y="2827536"/>
            <a:ext cx="2663825" cy="719138"/>
          </a:xfrm>
          <a:prstGeom prst="rect">
            <a:avLst/>
          </a:prstGeom>
          <a:noFill/>
          <a:ln w="9525">
            <a:noFill/>
            <a:miter lim="800000"/>
            <a:headEnd/>
            <a:tailEnd/>
          </a:ln>
        </p:spPr>
      </p:pic>
      <p:sp>
        <p:nvSpPr>
          <p:cNvPr id="5" name="Rectangle 5"/>
          <p:cNvSpPr>
            <a:spLocks noChangeArrowheads="1"/>
          </p:cNvSpPr>
          <p:nvPr/>
        </p:nvSpPr>
        <p:spPr bwMode="auto">
          <a:xfrm>
            <a:off x="35496" y="2971999"/>
            <a:ext cx="524759" cy="400110"/>
          </a:xfrm>
          <a:prstGeom prst="rect">
            <a:avLst/>
          </a:prstGeom>
          <a:noFill/>
          <a:ln w="9525">
            <a:noFill/>
            <a:miter lim="800000"/>
            <a:headEnd/>
            <a:tailEnd/>
          </a:ln>
        </p:spPr>
        <p:txBody>
          <a:bodyPr wrap="none">
            <a:spAutoFit/>
          </a:bodyPr>
          <a:lstStyle/>
          <a:p>
            <a:r>
              <a:rPr lang="fr-FR" sz="2000" dirty="0">
                <a:solidFill>
                  <a:srgbClr val="002060"/>
                </a:solidFill>
                <a:latin typeface="Arial" pitchFamily="34" charset="0"/>
                <a:cs typeface="Arial" pitchFamily="34" charset="0"/>
              </a:rPr>
              <a:t>Or,</a:t>
            </a:r>
          </a:p>
        </p:txBody>
      </p:sp>
      <p:sp>
        <p:nvSpPr>
          <p:cNvPr id="6" name="Rectangle 5"/>
          <p:cNvSpPr/>
          <p:nvPr/>
        </p:nvSpPr>
        <p:spPr>
          <a:xfrm>
            <a:off x="1548384" y="2971999"/>
            <a:ext cx="792162" cy="431800"/>
          </a:xfrm>
          <a:prstGeom prst="rect">
            <a:avLst/>
          </a:prstGeom>
          <a:solidFill>
            <a:srgbClr val="00B050">
              <a:alpha val="50196"/>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7" name="Forme libre 6"/>
          <p:cNvSpPr/>
          <p:nvPr/>
        </p:nvSpPr>
        <p:spPr>
          <a:xfrm>
            <a:off x="2411984" y="2827536"/>
            <a:ext cx="752475" cy="714375"/>
          </a:xfrm>
          <a:custGeom>
            <a:avLst/>
            <a:gdLst>
              <a:gd name="connsiteX0" fmla="*/ 0 w 752475"/>
              <a:gd name="connsiteY0" fmla="*/ 704850 h 714375"/>
              <a:gd name="connsiteX1" fmla="*/ 0 w 752475"/>
              <a:gd name="connsiteY1" fmla="*/ 0 h 714375"/>
              <a:gd name="connsiteX2" fmla="*/ 752475 w 752475"/>
              <a:gd name="connsiteY2" fmla="*/ 0 h 714375"/>
              <a:gd name="connsiteX3" fmla="*/ 752475 w 752475"/>
              <a:gd name="connsiteY3" fmla="*/ 361950 h 714375"/>
              <a:gd name="connsiteX4" fmla="*/ 514350 w 752475"/>
              <a:gd name="connsiteY4" fmla="*/ 371475 h 714375"/>
              <a:gd name="connsiteX5" fmla="*/ 514350 w 752475"/>
              <a:gd name="connsiteY5" fmla="*/ 714375 h 714375"/>
              <a:gd name="connsiteX6" fmla="*/ 0 w 752475"/>
              <a:gd name="connsiteY6" fmla="*/ 70485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714375">
                <a:moveTo>
                  <a:pt x="0" y="704850"/>
                </a:moveTo>
                <a:lnTo>
                  <a:pt x="0" y="0"/>
                </a:lnTo>
                <a:lnTo>
                  <a:pt x="752475" y="0"/>
                </a:lnTo>
                <a:lnTo>
                  <a:pt x="752475" y="361950"/>
                </a:lnTo>
                <a:lnTo>
                  <a:pt x="514350" y="371475"/>
                </a:lnTo>
                <a:lnTo>
                  <a:pt x="514350" y="714375"/>
                </a:lnTo>
                <a:lnTo>
                  <a:pt x="0" y="704850"/>
                </a:lnTo>
                <a:close/>
              </a:path>
            </a:pathLst>
          </a:custGeom>
          <a:solidFill>
            <a:srgbClr val="4F81BD">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cxnSp>
        <p:nvCxnSpPr>
          <p:cNvPr id="8" name="AutoShape 5"/>
          <p:cNvCxnSpPr>
            <a:cxnSpLocks noChangeShapeType="1"/>
          </p:cNvCxnSpPr>
          <p:nvPr/>
        </p:nvCxnSpPr>
        <p:spPr bwMode="auto">
          <a:xfrm>
            <a:off x="1980184" y="3764161"/>
            <a:ext cx="1439862" cy="0"/>
          </a:xfrm>
          <a:prstGeom prst="straightConnector1">
            <a:avLst/>
          </a:prstGeom>
          <a:noFill/>
          <a:ln w="38100">
            <a:solidFill>
              <a:schemeClr val="accent3">
                <a:lumMod val="50000"/>
              </a:schemeClr>
            </a:solidFill>
            <a:round/>
            <a:headEnd/>
            <a:tailEnd type="triangle" w="med" len="med"/>
          </a:ln>
        </p:spPr>
      </p:cxnSp>
      <p:sp>
        <p:nvSpPr>
          <p:cNvPr id="9" name="ZoneTexte 19"/>
          <p:cNvSpPr txBox="1">
            <a:spLocks noChangeArrowheads="1"/>
          </p:cNvSpPr>
          <p:nvPr/>
        </p:nvSpPr>
        <p:spPr bwMode="auto">
          <a:xfrm>
            <a:off x="3420046" y="3548261"/>
            <a:ext cx="5737917" cy="707886"/>
          </a:xfrm>
          <a:prstGeom prst="rect">
            <a:avLst/>
          </a:prstGeom>
          <a:noFill/>
          <a:ln w="9525">
            <a:noFill/>
            <a:miter lim="800000"/>
            <a:headEnd/>
            <a:tailEnd/>
          </a:ln>
        </p:spPr>
        <p:txBody>
          <a:bodyPr wrap="none">
            <a:spAutoFit/>
          </a:bodyPr>
          <a:lstStyle/>
          <a:p>
            <a:pPr>
              <a:defRPr/>
            </a:pPr>
            <a:r>
              <a:rPr lang="fr-FR" sz="2000" b="1" dirty="0">
                <a:solidFill>
                  <a:schemeClr val="accent3">
                    <a:lumMod val="50000"/>
                  </a:schemeClr>
                </a:solidFill>
                <a:latin typeface="Arial" pitchFamily="34" charset="0"/>
                <a:cs typeface="Arial" pitchFamily="34" charset="0"/>
              </a:rPr>
              <a:t>A = </a:t>
            </a:r>
            <a:r>
              <a:rPr lang="fr-FR" sz="2000" b="1" dirty="0" err="1">
                <a:solidFill>
                  <a:schemeClr val="accent3">
                    <a:lumMod val="50000"/>
                  </a:schemeClr>
                </a:solidFill>
                <a:latin typeface="Arial" pitchFamily="34" charset="0"/>
                <a:cs typeface="Arial" pitchFamily="34" charset="0"/>
              </a:rPr>
              <a:t>exp</a:t>
            </a:r>
            <a:r>
              <a:rPr lang="fr-FR" sz="2000" b="1" dirty="0">
                <a:solidFill>
                  <a:schemeClr val="accent3">
                    <a:lumMod val="50000"/>
                  </a:schemeClr>
                </a:solidFill>
                <a:latin typeface="Arial" pitchFamily="34" charset="0"/>
                <a:cs typeface="Arial" pitchFamily="34" charset="0"/>
              </a:rPr>
              <a:t> ( 26,5 ) </a:t>
            </a:r>
            <a:r>
              <a:rPr lang="fr-FR" sz="2000" dirty="0">
                <a:solidFill>
                  <a:schemeClr val="accent3">
                    <a:lumMod val="50000"/>
                  </a:schemeClr>
                </a:solidFill>
                <a:latin typeface="Arial" pitchFamily="34" charset="0"/>
                <a:cs typeface="Arial" pitchFamily="34" charset="0"/>
              </a:rPr>
              <a:t>soit </a:t>
            </a:r>
            <a:r>
              <a:rPr lang="fr-FR" sz="2000" b="1" u="sng" dirty="0">
                <a:solidFill>
                  <a:schemeClr val="accent3">
                    <a:lumMod val="50000"/>
                  </a:schemeClr>
                </a:solidFill>
                <a:latin typeface="Arial" pitchFamily="34" charset="0"/>
                <a:cs typeface="Arial" pitchFamily="34" charset="0"/>
              </a:rPr>
              <a:t>A = 3,23.10 </a:t>
            </a:r>
            <a:r>
              <a:rPr lang="fr-FR" sz="2000" b="1" u="sng" baseline="30000" dirty="0">
                <a:solidFill>
                  <a:schemeClr val="accent3">
                    <a:lumMod val="50000"/>
                  </a:schemeClr>
                </a:solidFill>
                <a:latin typeface="Arial" pitchFamily="34" charset="0"/>
                <a:cs typeface="Arial" pitchFamily="34" charset="0"/>
              </a:rPr>
              <a:t>11</a:t>
            </a:r>
            <a:r>
              <a:rPr lang="fr-FR" sz="2000" b="1" u="sng" dirty="0">
                <a:solidFill>
                  <a:schemeClr val="accent3">
                    <a:lumMod val="50000"/>
                  </a:schemeClr>
                </a:solidFill>
                <a:latin typeface="Arial" pitchFamily="34" charset="0"/>
                <a:cs typeface="Arial" pitchFamily="34" charset="0"/>
              </a:rPr>
              <a:t> L.mol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.s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 </a:t>
            </a:r>
          </a:p>
          <a:p>
            <a:pPr>
              <a:defRPr/>
            </a:pPr>
            <a:endParaRPr lang="fr-FR" sz="2000" b="1" dirty="0">
              <a:solidFill>
                <a:srgbClr val="00B050"/>
              </a:solidFill>
              <a:latin typeface="Arial" pitchFamily="34" charset="0"/>
              <a:cs typeface="Arial" pitchFamily="34" charset="0"/>
            </a:endParaRPr>
          </a:p>
        </p:txBody>
      </p:sp>
      <p:cxnSp>
        <p:nvCxnSpPr>
          <p:cNvPr id="10" name="AutoShape 5"/>
          <p:cNvCxnSpPr>
            <a:cxnSpLocks noChangeShapeType="1"/>
          </p:cNvCxnSpPr>
          <p:nvPr/>
        </p:nvCxnSpPr>
        <p:spPr bwMode="auto">
          <a:xfrm>
            <a:off x="3204146" y="3043436"/>
            <a:ext cx="576263" cy="0"/>
          </a:xfrm>
          <a:prstGeom prst="straightConnector1">
            <a:avLst/>
          </a:prstGeom>
          <a:noFill/>
          <a:ln w="38100">
            <a:solidFill>
              <a:srgbClr val="002060"/>
            </a:solidFill>
            <a:round/>
            <a:headEnd/>
            <a:tailEnd type="triangle" w="med" len="med"/>
          </a:ln>
        </p:spPr>
      </p:cxnSp>
      <p:sp>
        <p:nvSpPr>
          <p:cNvPr id="11" name="ZoneTexte 18"/>
          <p:cNvSpPr txBox="1">
            <a:spLocks noChangeArrowheads="1"/>
          </p:cNvSpPr>
          <p:nvPr/>
        </p:nvSpPr>
        <p:spPr bwMode="auto">
          <a:xfrm>
            <a:off x="3780409" y="2827536"/>
            <a:ext cx="2985113" cy="707886"/>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E</a:t>
            </a:r>
            <a:r>
              <a:rPr lang="fr-FR" sz="2000" b="1" baseline="-25000" dirty="0">
                <a:solidFill>
                  <a:srgbClr val="002060"/>
                </a:solidFill>
                <a:latin typeface="Arial" pitchFamily="34" charset="0"/>
                <a:cs typeface="Arial" pitchFamily="34" charset="0"/>
              </a:rPr>
              <a:t>a</a:t>
            </a:r>
            <a:r>
              <a:rPr lang="fr-FR" sz="2000" b="1" dirty="0">
                <a:solidFill>
                  <a:srgbClr val="002060"/>
                </a:solidFill>
                <a:latin typeface="Arial" pitchFamily="34" charset="0"/>
                <a:cs typeface="Arial" pitchFamily="34" charset="0"/>
              </a:rPr>
              <a:t> = 21800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R</a:t>
            </a:r>
          </a:p>
          <a:p>
            <a:r>
              <a:rPr lang="fr-FR" sz="2000" dirty="0">
                <a:solidFill>
                  <a:srgbClr val="002060"/>
                </a:solidFill>
                <a:latin typeface="Arial" pitchFamily="34" charset="0"/>
                <a:cs typeface="Arial" pitchFamily="34" charset="0"/>
              </a:rPr>
              <a:t>donc </a:t>
            </a:r>
            <a:r>
              <a:rPr lang="fr-FR" sz="2000" b="1" u="sng" dirty="0">
                <a:solidFill>
                  <a:srgbClr val="002060"/>
                </a:solidFill>
                <a:latin typeface="Arial" pitchFamily="34" charset="0"/>
                <a:cs typeface="Arial" pitchFamily="34" charset="0"/>
              </a:rPr>
              <a:t>E</a:t>
            </a:r>
            <a:r>
              <a:rPr lang="fr-FR" sz="2000" b="1" u="sng" baseline="-25000" dirty="0">
                <a:solidFill>
                  <a:srgbClr val="002060"/>
                </a:solidFill>
                <a:latin typeface="Arial" pitchFamily="34" charset="0"/>
                <a:cs typeface="Arial" pitchFamily="34" charset="0"/>
              </a:rPr>
              <a:t>a</a:t>
            </a:r>
            <a:r>
              <a:rPr lang="fr-FR" sz="2000" b="1" u="sng" dirty="0">
                <a:solidFill>
                  <a:srgbClr val="002060"/>
                </a:solidFill>
                <a:latin typeface="Arial" pitchFamily="34" charset="0"/>
                <a:cs typeface="Arial" pitchFamily="34" charset="0"/>
              </a:rPr>
              <a:t> = 180 kJ.mol </a:t>
            </a:r>
            <a:r>
              <a:rPr lang="fr-FR" sz="2000" b="1" u="sng" baseline="30000" dirty="0">
                <a:solidFill>
                  <a:srgbClr val="002060"/>
                </a:solidFill>
                <a:latin typeface="Arial" pitchFamily="34" charset="0"/>
                <a:cs typeface="Arial" pitchFamily="34" charset="0"/>
              </a:rPr>
              <a:t>– 1</a:t>
            </a:r>
            <a:endParaRPr lang="fr-FR" sz="2000" b="1" u="sng" dirty="0">
              <a:solidFill>
                <a:srgbClr val="002060"/>
              </a:solidFill>
              <a:latin typeface="Arial" pitchFamily="34" charset="0"/>
              <a:cs typeface="Arial" pitchFamily="34" charset="0"/>
            </a:endParaRPr>
          </a:p>
        </p:txBody>
      </p:sp>
      <p:sp>
        <p:nvSpPr>
          <p:cNvPr id="12" name="Rectangle 11"/>
          <p:cNvSpPr/>
          <p:nvPr/>
        </p:nvSpPr>
        <p:spPr>
          <a:xfrm>
            <a:off x="3635127" y="44624"/>
            <a:ext cx="504825" cy="288925"/>
          </a:xfrm>
          <a:prstGeom prst="rect">
            <a:avLst/>
          </a:prstGeom>
          <a:solidFill>
            <a:srgbClr val="00B050">
              <a:alpha val="50196"/>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2627065" y="44624"/>
            <a:ext cx="720725" cy="288925"/>
          </a:xfrm>
          <a:prstGeom prst="rect">
            <a:avLst/>
          </a:prstGeom>
          <a:solidFill>
            <a:srgbClr val="4F81BD">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4" name="Connecteur droit 13"/>
          <p:cNvCxnSpPr/>
          <p:nvPr/>
        </p:nvCxnSpPr>
        <p:spPr>
          <a:xfrm flipH="1" flipV="1">
            <a:off x="1942728" y="3403278"/>
            <a:ext cx="36513" cy="36036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4" cstate="print"/>
          <a:srcRect/>
          <a:stretch>
            <a:fillRect/>
          </a:stretch>
        </p:blipFill>
        <p:spPr bwMode="auto">
          <a:xfrm>
            <a:off x="755576" y="4221088"/>
            <a:ext cx="565150" cy="649288"/>
          </a:xfrm>
          <a:prstGeom prst="rect">
            <a:avLst/>
          </a:prstGeom>
          <a:noFill/>
          <a:ln w="9525">
            <a:noFill/>
            <a:miter lim="800000"/>
            <a:headEnd/>
            <a:tailEnd/>
          </a:ln>
        </p:spPr>
      </p:pic>
      <p:sp>
        <p:nvSpPr>
          <p:cNvPr id="16" name="Rectangle 4"/>
          <p:cNvSpPr>
            <a:spLocks noChangeArrowheads="1"/>
          </p:cNvSpPr>
          <p:nvPr/>
        </p:nvSpPr>
        <p:spPr bwMode="auto">
          <a:xfrm>
            <a:off x="1403350" y="4293096"/>
            <a:ext cx="7740650" cy="1323439"/>
          </a:xfrm>
          <a:prstGeom prst="rect">
            <a:avLst/>
          </a:prstGeom>
          <a:solidFill>
            <a:srgbClr val="FFC000"/>
          </a:solidFill>
          <a:ln w="9525">
            <a:noFill/>
            <a:miter lim="800000"/>
            <a:headEnd/>
            <a:tailEnd/>
          </a:ln>
        </p:spPr>
        <p:txBody>
          <a:bodyPr anchor="ctr">
            <a:spAutoFit/>
          </a:bodyPr>
          <a:lstStyle/>
          <a:p>
            <a:pPr algn="just" eaLnBrk="0" hangingPunct="0"/>
            <a:r>
              <a:rPr lang="fr-FR" sz="2000" i="1" dirty="0"/>
              <a:t>Si on ne dispose que de deux valeurs de k et qu’on sait que la constante de vitesse vérifie la loi d’Arrhenius, on peut quand même calculer les valeurs de E</a:t>
            </a:r>
            <a:r>
              <a:rPr lang="fr-FR" sz="2000" i="1" baseline="-30000" dirty="0"/>
              <a:t>a</a:t>
            </a:r>
            <a:r>
              <a:rPr lang="fr-FR" sz="2000" i="1" dirty="0"/>
              <a:t> et de A. La méthode est évidemment moins précise mais elle fournit un ordre de grandeur pour ces données.</a:t>
            </a:r>
            <a:endParaRPr lang="fr-FR" sz="2000" dirty="0"/>
          </a:p>
        </p:txBody>
      </p:sp>
      <p:sp>
        <p:nvSpPr>
          <p:cNvPr id="17" name="Rectangle 5"/>
          <p:cNvSpPr>
            <a:spLocks noChangeArrowheads="1"/>
          </p:cNvSpPr>
          <p:nvPr/>
        </p:nvSpPr>
        <p:spPr bwMode="auto">
          <a:xfrm>
            <a:off x="0" y="5759395"/>
            <a:ext cx="9144000" cy="1015663"/>
          </a:xfrm>
          <a:prstGeom prst="rect">
            <a:avLst/>
          </a:prstGeom>
          <a:noFill/>
          <a:ln w="9525">
            <a:noFill/>
            <a:miter lim="800000"/>
            <a:headEnd/>
            <a:tailEnd/>
          </a:ln>
        </p:spPr>
        <p:txBody>
          <a:bodyPr anchor="ctr">
            <a:spAutoFit/>
          </a:bodyPr>
          <a:lstStyle/>
          <a:p>
            <a:pPr algn="just" eaLnBrk="0" hangingPunct="0"/>
            <a:r>
              <a:rPr lang="fr-FR" sz="2000" b="1" dirty="0">
                <a:latin typeface="Times New Roman" pitchFamily="18" charset="0"/>
                <a:sym typeface="Wingdings" pitchFamily="2" charset="2"/>
              </a:rPr>
              <a:t></a:t>
            </a:r>
            <a:r>
              <a:rPr lang="fr-FR" sz="2000" b="1" dirty="0">
                <a:latin typeface="Times New Roman" pitchFamily="18" charset="0"/>
              </a:rPr>
              <a:t> </a:t>
            </a:r>
            <a:r>
              <a:rPr lang="fr-FR" sz="2000" b="1" u="sng" dirty="0">
                <a:latin typeface="Times New Roman" pitchFamily="18" charset="0"/>
                <a:sym typeface="Wingdings" pitchFamily="2" charset="2"/>
              </a:rPr>
              <a:t>Application 13</a:t>
            </a:r>
            <a:r>
              <a:rPr lang="fr-FR" sz="2000" i="1" dirty="0">
                <a:latin typeface="Times New Roman" pitchFamily="18" charset="0"/>
                <a:sym typeface="Wingdings" pitchFamily="2" charset="2"/>
              </a:rPr>
              <a:t> :  Calculer  les  valeurs  de  </a:t>
            </a:r>
            <a:r>
              <a:rPr lang="fr-FR" sz="2000" b="1" dirty="0">
                <a:latin typeface="Times New Roman" pitchFamily="18" charset="0"/>
                <a:sym typeface="Wingdings" pitchFamily="2" charset="2"/>
              </a:rPr>
              <a:t>E</a:t>
            </a:r>
            <a:r>
              <a:rPr lang="fr-FR" sz="2000" b="1" baseline="-30000" dirty="0">
                <a:latin typeface="Times New Roman" pitchFamily="18" charset="0"/>
                <a:sym typeface="Wingdings" pitchFamily="2" charset="2"/>
              </a:rPr>
              <a:t>a</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et  de  </a:t>
            </a:r>
            <a:r>
              <a:rPr lang="fr-FR" sz="2000" b="1" dirty="0">
                <a:latin typeface="Times New Roman" pitchFamily="18" charset="0"/>
                <a:sym typeface="Wingdings" pitchFamily="2" charset="2"/>
              </a:rPr>
              <a:t>A</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de  la  réaction  envisagée dans  l’</a:t>
            </a:r>
            <a:r>
              <a:rPr lang="fr-FR" sz="2000" b="1" i="1" dirty="0">
                <a:latin typeface="Times New Roman" pitchFamily="18" charset="0"/>
                <a:sym typeface="Wingdings" pitchFamily="2" charset="2"/>
              </a:rPr>
              <a:t>Application 12  </a:t>
            </a:r>
            <a:r>
              <a:rPr lang="fr-FR" sz="2000" i="1" dirty="0">
                <a:latin typeface="Times New Roman" pitchFamily="18" charset="0"/>
                <a:sym typeface="Wingdings" pitchFamily="2" charset="2"/>
              </a:rPr>
              <a:t>en  considérant  qu’on  connaît la valeur de </a:t>
            </a:r>
            <a:r>
              <a:rPr lang="fr-FR" sz="2000" b="1" dirty="0">
                <a:latin typeface="Times New Roman" pitchFamily="18" charset="0"/>
                <a:sym typeface="Wingdings" pitchFamily="2" charset="2"/>
              </a:rPr>
              <a:t>k</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pour </a:t>
            </a:r>
            <a:r>
              <a:rPr lang="fr-FR" sz="2000" b="1" dirty="0">
                <a:latin typeface="Times New Roman" pitchFamily="18" charset="0"/>
                <a:sym typeface="Wingdings" pitchFamily="2" charset="2"/>
              </a:rPr>
              <a:t>T</a:t>
            </a:r>
            <a:r>
              <a:rPr lang="fr-FR" sz="2000" b="1" baseline="-30000" dirty="0">
                <a:latin typeface="Times New Roman" pitchFamily="18" charset="0"/>
                <a:sym typeface="Wingdings" pitchFamily="2" charset="2"/>
              </a:rPr>
              <a:t>1</a:t>
            </a:r>
            <a:r>
              <a:rPr lang="fr-FR" sz="2000" b="1" dirty="0">
                <a:latin typeface="Times New Roman" pitchFamily="18" charset="0"/>
                <a:sym typeface="Wingdings" pitchFamily="2" charset="2"/>
              </a:rPr>
              <a:t> = 700 K </a:t>
            </a:r>
            <a:r>
              <a:rPr lang="fr-FR" sz="2000" dirty="0">
                <a:latin typeface="Times New Roman" pitchFamily="18" charset="0"/>
                <a:sym typeface="Wingdings" pitchFamily="2" charset="2"/>
              </a:rPr>
              <a:t>(</a:t>
            </a:r>
            <a:r>
              <a:rPr lang="fr-FR" sz="2000" b="1" dirty="0">
                <a:latin typeface="Times New Roman" pitchFamily="18" charset="0"/>
                <a:sym typeface="Wingdings" pitchFamily="2" charset="2"/>
              </a:rPr>
              <a:t>k</a:t>
            </a:r>
            <a:r>
              <a:rPr lang="fr-FR" sz="2000" b="1" baseline="-30000" dirty="0">
                <a:latin typeface="Times New Roman" pitchFamily="18" charset="0"/>
                <a:sym typeface="Wingdings" pitchFamily="2" charset="2"/>
              </a:rPr>
              <a:t>1</a:t>
            </a:r>
            <a:r>
              <a:rPr lang="fr-FR" sz="2000" b="1" dirty="0">
                <a:latin typeface="Times New Roman" pitchFamily="18" charset="0"/>
                <a:sym typeface="Wingdings" pitchFamily="2" charset="2"/>
              </a:rPr>
              <a:t> = 0,011 L.mol</a:t>
            </a:r>
            <a:r>
              <a:rPr lang="fr-FR" sz="2000" b="1" baseline="30000" dirty="0">
                <a:latin typeface="Times New Roman" pitchFamily="18" charset="0"/>
                <a:sym typeface="Wingdings" pitchFamily="2" charset="2"/>
              </a:rPr>
              <a:t> – 1</a:t>
            </a:r>
            <a:r>
              <a:rPr lang="fr-FR" sz="2000" b="1" dirty="0">
                <a:latin typeface="Times New Roman" pitchFamily="18" charset="0"/>
                <a:sym typeface="Wingdings" pitchFamily="2" charset="2"/>
              </a:rPr>
              <a:t>.s</a:t>
            </a:r>
            <a:r>
              <a:rPr lang="fr-FR" sz="2000" b="1" baseline="30000" dirty="0">
                <a:latin typeface="Times New Roman" pitchFamily="18" charset="0"/>
                <a:sym typeface="Wingdings" pitchFamily="2" charset="2"/>
              </a:rPr>
              <a:t> – 1</a:t>
            </a:r>
            <a:r>
              <a:rPr lang="fr-FR" sz="2000" dirty="0">
                <a:latin typeface="Times New Roman" pitchFamily="18" charset="0"/>
                <a:sym typeface="Wingdings" pitchFamily="2" charset="2"/>
              </a:rPr>
              <a:t>)</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et </a:t>
            </a:r>
            <a:r>
              <a:rPr lang="fr-FR" sz="2000" b="1" dirty="0">
                <a:latin typeface="Times New Roman" pitchFamily="18" charset="0"/>
                <a:sym typeface="Wingdings" pitchFamily="2" charset="2"/>
              </a:rPr>
              <a:t>T</a:t>
            </a:r>
            <a:r>
              <a:rPr lang="fr-FR" sz="2000" b="1" baseline="-30000" dirty="0">
                <a:latin typeface="Times New Roman" pitchFamily="18" charset="0"/>
                <a:sym typeface="Wingdings" pitchFamily="2" charset="2"/>
              </a:rPr>
              <a:t>2</a:t>
            </a:r>
            <a:r>
              <a:rPr lang="fr-FR" sz="2000" b="1" dirty="0">
                <a:latin typeface="Times New Roman" pitchFamily="18" charset="0"/>
                <a:sym typeface="Wingdings" pitchFamily="2" charset="2"/>
              </a:rPr>
              <a:t> = 1000 K</a:t>
            </a:r>
            <a:r>
              <a:rPr lang="fr-FR" sz="2000" dirty="0">
                <a:latin typeface="Times New Roman" pitchFamily="18" charset="0"/>
                <a:sym typeface="Wingdings" pitchFamily="2" charset="2"/>
              </a:rPr>
              <a:t> (</a:t>
            </a:r>
            <a:r>
              <a:rPr lang="fr-FR" sz="2000" b="1" dirty="0">
                <a:latin typeface="Times New Roman" pitchFamily="18" charset="0"/>
                <a:sym typeface="Wingdings" pitchFamily="2" charset="2"/>
              </a:rPr>
              <a:t>k</a:t>
            </a:r>
            <a:r>
              <a:rPr lang="fr-FR" sz="2000" b="1" baseline="-30000" dirty="0">
                <a:latin typeface="Times New Roman" pitchFamily="18" charset="0"/>
                <a:sym typeface="Wingdings" pitchFamily="2" charset="2"/>
              </a:rPr>
              <a:t>2</a:t>
            </a:r>
            <a:r>
              <a:rPr lang="fr-FR" sz="2000" b="1" dirty="0">
                <a:latin typeface="Times New Roman" pitchFamily="18" charset="0"/>
                <a:sym typeface="Wingdings" pitchFamily="2" charset="2"/>
              </a:rPr>
              <a:t> = 145 L.mol</a:t>
            </a:r>
            <a:r>
              <a:rPr lang="fr-FR" sz="2000" b="1" baseline="30000" dirty="0">
                <a:latin typeface="Times New Roman" pitchFamily="18" charset="0"/>
                <a:sym typeface="Wingdings" pitchFamily="2" charset="2"/>
              </a:rPr>
              <a:t> – 1</a:t>
            </a:r>
            <a:r>
              <a:rPr lang="fr-FR" sz="2000" b="1" dirty="0">
                <a:latin typeface="Times New Roman" pitchFamily="18" charset="0"/>
                <a:sym typeface="Wingdings" pitchFamily="2" charset="2"/>
              </a:rPr>
              <a:t>.s</a:t>
            </a:r>
            <a:r>
              <a:rPr lang="fr-FR" sz="2000" b="1" baseline="30000" dirty="0">
                <a:latin typeface="Times New Roman" pitchFamily="18" charset="0"/>
                <a:sym typeface="Wingdings" pitchFamily="2" charset="2"/>
              </a:rPr>
              <a:t> – 1</a:t>
            </a:r>
            <a:r>
              <a:rPr lang="fr-FR" sz="2000" dirty="0">
                <a:latin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800" decel="100000"/>
                                        <p:tgtEl>
                                          <p:spTgt spid="16"/>
                                        </p:tgtEl>
                                      </p:cBhvr>
                                    </p:animEffect>
                                    <p:anim calcmode="lin" valueType="num">
                                      <p:cBhvr>
                                        <p:cTn id="16" dur="800" decel="100000" fill="hold"/>
                                        <p:tgtEl>
                                          <p:spTgt spid="16"/>
                                        </p:tgtEl>
                                        <p:attrNameLst>
                                          <p:attrName>style.rotation</p:attrName>
                                        </p:attrNameLst>
                                      </p:cBhvr>
                                      <p:tavLst>
                                        <p:tav tm="0">
                                          <p:val>
                                            <p:fltVal val="-90"/>
                                          </p:val>
                                        </p:tav>
                                        <p:tav tm="100000">
                                          <p:val>
                                            <p:fltVal val="0"/>
                                          </p:val>
                                        </p:tav>
                                      </p:tavLst>
                                    </p:anim>
                                    <p:anim calcmode="lin" valueType="num">
                                      <p:cBhvr>
                                        <p:cTn id="17" dur="800" decel="100000" fill="hold"/>
                                        <p:tgtEl>
                                          <p:spTgt spid="16"/>
                                        </p:tgtEl>
                                        <p:attrNameLst>
                                          <p:attrName>ppt_x</p:attrName>
                                        </p:attrNameLst>
                                      </p:cBhvr>
                                      <p:tavLst>
                                        <p:tav tm="0">
                                          <p:val>
                                            <p:strVal val="#ppt_x+0.4"/>
                                          </p:val>
                                        </p:tav>
                                        <p:tav tm="100000">
                                          <p:val>
                                            <p:strVal val="#ppt_x-0.05"/>
                                          </p:val>
                                        </p:tav>
                                      </p:tavLst>
                                    </p:anim>
                                    <p:anim calcmode="lin" valueType="num">
                                      <p:cBhvr>
                                        <p:cTn id="18" dur="800" decel="100000" fill="hold"/>
                                        <p:tgtEl>
                                          <p:spTgt spid="1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a:spLocks noChangeArrowheads="1"/>
          </p:cNvSpPr>
          <p:nvPr/>
        </p:nvSpPr>
        <p:spPr bwMode="auto">
          <a:xfrm>
            <a:off x="4887252" y="4437063"/>
            <a:ext cx="1627369" cy="400110"/>
          </a:xfrm>
          <a:prstGeom prst="rect">
            <a:avLst/>
          </a:prstGeom>
          <a:noFill/>
          <a:ln w="9525">
            <a:noFill/>
            <a:miter lim="800000"/>
            <a:headEnd/>
            <a:tailEnd/>
          </a:ln>
        </p:spPr>
        <p:txBody>
          <a:bodyPr wrap="none">
            <a:spAutoFit/>
          </a:bodyPr>
          <a:lstStyle/>
          <a:p>
            <a:pPr algn="just" eaLnBrk="0" hangingPunct="0"/>
            <a:r>
              <a:rPr lang="fr-FR" sz="2000" b="1">
                <a:solidFill>
                  <a:srgbClr val="000000"/>
                </a:solidFill>
                <a:latin typeface="Arial" pitchFamily="34" charset="0"/>
                <a:cs typeface="Arial" pitchFamily="34" charset="0"/>
                <a:sym typeface="Wingdings 2" pitchFamily="18" charset="2"/>
              </a:rPr>
              <a:t>– </a:t>
            </a:r>
            <a:r>
              <a:rPr lang="fr-FR" sz="2000" b="1">
                <a:latin typeface="Arial" pitchFamily="34" charset="0"/>
                <a:cs typeface="Arial" pitchFamily="34" charset="0"/>
                <a:sym typeface="Wingdings 2" pitchFamily="18" charset="2"/>
              </a:rPr>
              <a:t>8,314 × ln </a:t>
            </a:r>
            <a:endParaRPr lang="fr-FR" sz="2000">
              <a:latin typeface="Arial" pitchFamily="34" charset="0"/>
              <a:cs typeface="Arial" pitchFamily="34" charset="0"/>
              <a:sym typeface="Wingdings 2" pitchFamily="18" charset="2"/>
            </a:endParaRPr>
          </a:p>
        </p:txBody>
      </p:sp>
      <p:pic>
        <p:nvPicPr>
          <p:cNvPr id="34819" name="Picture 1"/>
          <p:cNvPicPr>
            <a:picLocks noChangeAspect="1" noChangeArrowheads="1"/>
          </p:cNvPicPr>
          <p:nvPr/>
        </p:nvPicPr>
        <p:blipFill>
          <a:blip r:embed="rId2" cstate="print"/>
          <a:srcRect/>
          <a:stretch>
            <a:fillRect/>
          </a:stretch>
        </p:blipFill>
        <p:spPr bwMode="auto">
          <a:xfrm>
            <a:off x="755650" y="44450"/>
            <a:ext cx="2663825" cy="719138"/>
          </a:xfrm>
          <a:prstGeom prst="rect">
            <a:avLst/>
          </a:prstGeom>
          <a:noFill/>
          <a:ln w="9525">
            <a:noFill/>
            <a:miter lim="800000"/>
            <a:headEnd/>
            <a:tailEnd/>
          </a:ln>
        </p:spPr>
      </p:pic>
      <p:sp>
        <p:nvSpPr>
          <p:cNvPr id="34820" name="Rectangle 5"/>
          <p:cNvSpPr>
            <a:spLocks noChangeArrowheads="1"/>
          </p:cNvSpPr>
          <p:nvPr/>
        </p:nvSpPr>
        <p:spPr bwMode="auto">
          <a:xfrm>
            <a:off x="179388" y="188913"/>
            <a:ext cx="524759" cy="400110"/>
          </a:xfrm>
          <a:prstGeom prst="rect">
            <a:avLst/>
          </a:prstGeom>
          <a:noFill/>
          <a:ln w="9525">
            <a:noFill/>
            <a:miter lim="800000"/>
            <a:headEnd/>
            <a:tailEnd/>
          </a:ln>
        </p:spPr>
        <p:txBody>
          <a:bodyPr wrap="none">
            <a:spAutoFit/>
          </a:bodyPr>
          <a:lstStyle/>
          <a:p>
            <a:r>
              <a:rPr lang="fr-FR" sz="2000">
                <a:latin typeface="Arial" pitchFamily="34" charset="0"/>
                <a:cs typeface="Arial" pitchFamily="34" charset="0"/>
              </a:rPr>
              <a:t>Or,</a:t>
            </a:r>
          </a:p>
        </p:txBody>
      </p:sp>
      <p:sp>
        <p:nvSpPr>
          <p:cNvPr id="7" name="Rectangle 6"/>
          <p:cNvSpPr/>
          <p:nvPr/>
        </p:nvSpPr>
        <p:spPr>
          <a:xfrm>
            <a:off x="1763713" y="188913"/>
            <a:ext cx="792162" cy="431800"/>
          </a:xfrm>
          <a:prstGeom prst="rect">
            <a:avLst/>
          </a:prstGeom>
          <a:solidFill>
            <a:srgbClr val="00B050">
              <a:alpha val="50196"/>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sp>
        <p:nvSpPr>
          <p:cNvPr id="10" name="Forme libre 9"/>
          <p:cNvSpPr/>
          <p:nvPr/>
        </p:nvSpPr>
        <p:spPr>
          <a:xfrm>
            <a:off x="2627313" y="44450"/>
            <a:ext cx="752475" cy="714375"/>
          </a:xfrm>
          <a:custGeom>
            <a:avLst/>
            <a:gdLst>
              <a:gd name="connsiteX0" fmla="*/ 0 w 752475"/>
              <a:gd name="connsiteY0" fmla="*/ 704850 h 714375"/>
              <a:gd name="connsiteX1" fmla="*/ 0 w 752475"/>
              <a:gd name="connsiteY1" fmla="*/ 0 h 714375"/>
              <a:gd name="connsiteX2" fmla="*/ 752475 w 752475"/>
              <a:gd name="connsiteY2" fmla="*/ 0 h 714375"/>
              <a:gd name="connsiteX3" fmla="*/ 752475 w 752475"/>
              <a:gd name="connsiteY3" fmla="*/ 361950 h 714375"/>
              <a:gd name="connsiteX4" fmla="*/ 514350 w 752475"/>
              <a:gd name="connsiteY4" fmla="*/ 371475 h 714375"/>
              <a:gd name="connsiteX5" fmla="*/ 514350 w 752475"/>
              <a:gd name="connsiteY5" fmla="*/ 714375 h 714375"/>
              <a:gd name="connsiteX6" fmla="*/ 0 w 752475"/>
              <a:gd name="connsiteY6" fmla="*/ 70485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714375">
                <a:moveTo>
                  <a:pt x="0" y="704850"/>
                </a:moveTo>
                <a:lnTo>
                  <a:pt x="0" y="0"/>
                </a:lnTo>
                <a:lnTo>
                  <a:pt x="752475" y="0"/>
                </a:lnTo>
                <a:lnTo>
                  <a:pt x="752475" y="361950"/>
                </a:lnTo>
                <a:lnTo>
                  <a:pt x="514350" y="371475"/>
                </a:lnTo>
                <a:lnTo>
                  <a:pt x="514350" y="714375"/>
                </a:lnTo>
                <a:lnTo>
                  <a:pt x="0" y="704850"/>
                </a:lnTo>
                <a:close/>
              </a:path>
            </a:pathLst>
          </a:custGeom>
          <a:solidFill>
            <a:srgbClr val="4F81BD">
              <a:alpha val="50196"/>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Arial" pitchFamily="34" charset="0"/>
              <a:cs typeface="Arial" pitchFamily="34" charset="0"/>
            </a:endParaRPr>
          </a:p>
        </p:txBody>
      </p:sp>
      <p:cxnSp>
        <p:nvCxnSpPr>
          <p:cNvPr id="11" name="AutoShape 5"/>
          <p:cNvCxnSpPr>
            <a:cxnSpLocks noChangeShapeType="1"/>
          </p:cNvCxnSpPr>
          <p:nvPr/>
        </p:nvCxnSpPr>
        <p:spPr bwMode="auto">
          <a:xfrm flipV="1">
            <a:off x="2195513" y="980728"/>
            <a:ext cx="1080343" cy="347"/>
          </a:xfrm>
          <a:prstGeom prst="straightConnector1">
            <a:avLst/>
          </a:prstGeom>
          <a:noFill/>
          <a:ln w="38100">
            <a:solidFill>
              <a:schemeClr val="accent3">
                <a:lumMod val="50000"/>
              </a:schemeClr>
            </a:solidFill>
            <a:round/>
            <a:headEnd/>
            <a:tailEnd type="triangle" w="med" len="med"/>
          </a:ln>
        </p:spPr>
      </p:cxnSp>
      <p:sp>
        <p:nvSpPr>
          <p:cNvPr id="13" name="ZoneTexte 19"/>
          <p:cNvSpPr txBox="1">
            <a:spLocks noChangeArrowheads="1"/>
          </p:cNvSpPr>
          <p:nvPr/>
        </p:nvSpPr>
        <p:spPr bwMode="auto">
          <a:xfrm>
            <a:off x="3275856" y="765175"/>
            <a:ext cx="5737917" cy="707886"/>
          </a:xfrm>
          <a:prstGeom prst="rect">
            <a:avLst/>
          </a:prstGeom>
          <a:noFill/>
          <a:ln w="9525">
            <a:noFill/>
            <a:miter lim="800000"/>
            <a:headEnd/>
            <a:tailEnd/>
          </a:ln>
        </p:spPr>
        <p:txBody>
          <a:bodyPr wrap="none">
            <a:spAutoFit/>
          </a:bodyPr>
          <a:lstStyle/>
          <a:p>
            <a:pPr>
              <a:defRPr/>
            </a:pPr>
            <a:r>
              <a:rPr lang="fr-FR" sz="2000" b="1" dirty="0">
                <a:solidFill>
                  <a:schemeClr val="accent3">
                    <a:lumMod val="50000"/>
                  </a:schemeClr>
                </a:solidFill>
                <a:latin typeface="Arial" pitchFamily="34" charset="0"/>
                <a:cs typeface="Arial" pitchFamily="34" charset="0"/>
              </a:rPr>
              <a:t>A = </a:t>
            </a:r>
            <a:r>
              <a:rPr lang="fr-FR" sz="2000" b="1" dirty="0" err="1">
                <a:solidFill>
                  <a:schemeClr val="accent3">
                    <a:lumMod val="50000"/>
                  </a:schemeClr>
                </a:solidFill>
                <a:latin typeface="Arial" pitchFamily="34" charset="0"/>
                <a:cs typeface="Arial" pitchFamily="34" charset="0"/>
              </a:rPr>
              <a:t>exp</a:t>
            </a:r>
            <a:r>
              <a:rPr lang="fr-FR" sz="2000" b="1" dirty="0">
                <a:solidFill>
                  <a:schemeClr val="accent3">
                    <a:lumMod val="50000"/>
                  </a:schemeClr>
                </a:solidFill>
                <a:latin typeface="Arial" pitchFamily="34" charset="0"/>
                <a:cs typeface="Arial" pitchFamily="34" charset="0"/>
              </a:rPr>
              <a:t> ( 26,5 ) </a:t>
            </a:r>
            <a:r>
              <a:rPr lang="fr-FR" sz="2000" dirty="0">
                <a:solidFill>
                  <a:schemeClr val="accent3">
                    <a:lumMod val="50000"/>
                  </a:schemeClr>
                </a:solidFill>
                <a:latin typeface="Arial" pitchFamily="34" charset="0"/>
                <a:cs typeface="Arial" pitchFamily="34" charset="0"/>
              </a:rPr>
              <a:t>soit </a:t>
            </a:r>
            <a:r>
              <a:rPr lang="fr-FR" sz="2000" b="1" u="sng" dirty="0">
                <a:solidFill>
                  <a:schemeClr val="accent3">
                    <a:lumMod val="50000"/>
                  </a:schemeClr>
                </a:solidFill>
                <a:latin typeface="Arial" pitchFamily="34" charset="0"/>
                <a:cs typeface="Arial" pitchFamily="34" charset="0"/>
              </a:rPr>
              <a:t>A = 3,23.10 </a:t>
            </a:r>
            <a:r>
              <a:rPr lang="fr-FR" sz="2000" b="1" u="sng" baseline="30000" dirty="0">
                <a:solidFill>
                  <a:schemeClr val="accent3">
                    <a:lumMod val="50000"/>
                  </a:schemeClr>
                </a:solidFill>
                <a:latin typeface="Arial" pitchFamily="34" charset="0"/>
                <a:cs typeface="Arial" pitchFamily="34" charset="0"/>
              </a:rPr>
              <a:t>11</a:t>
            </a:r>
            <a:r>
              <a:rPr lang="fr-FR" sz="2000" b="1" u="sng" dirty="0">
                <a:solidFill>
                  <a:schemeClr val="accent3">
                    <a:lumMod val="50000"/>
                  </a:schemeClr>
                </a:solidFill>
                <a:latin typeface="Arial" pitchFamily="34" charset="0"/>
                <a:cs typeface="Arial" pitchFamily="34" charset="0"/>
              </a:rPr>
              <a:t> L.mol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.s </a:t>
            </a:r>
            <a:r>
              <a:rPr lang="fr-FR" sz="2000" b="1" u="sng" baseline="30000" dirty="0">
                <a:solidFill>
                  <a:schemeClr val="accent3">
                    <a:lumMod val="50000"/>
                  </a:schemeClr>
                </a:solidFill>
                <a:latin typeface="Arial" pitchFamily="34" charset="0"/>
                <a:cs typeface="Arial" pitchFamily="34" charset="0"/>
              </a:rPr>
              <a:t>– 1</a:t>
            </a:r>
            <a:r>
              <a:rPr lang="fr-FR" sz="2000" b="1" u="sng" dirty="0">
                <a:solidFill>
                  <a:schemeClr val="accent3">
                    <a:lumMod val="50000"/>
                  </a:schemeClr>
                </a:solidFill>
                <a:latin typeface="Arial" pitchFamily="34" charset="0"/>
                <a:cs typeface="Arial" pitchFamily="34" charset="0"/>
              </a:rPr>
              <a:t> </a:t>
            </a:r>
          </a:p>
          <a:p>
            <a:pPr>
              <a:defRPr/>
            </a:pPr>
            <a:endParaRPr lang="fr-FR" sz="2000" b="1" dirty="0">
              <a:solidFill>
                <a:srgbClr val="00B050"/>
              </a:solidFill>
              <a:latin typeface="Arial" pitchFamily="34" charset="0"/>
              <a:cs typeface="Arial" pitchFamily="34" charset="0"/>
            </a:endParaRPr>
          </a:p>
        </p:txBody>
      </p:sp>
      <p:cxnSp>
        <p:nvCxnSpPr>
          <p:cNvPr id="34825" name="AutoShape 5"/>
          <p:cNvCxnSpPr>
            <a:cxnSpLocks noChangeShapeType="1"/>
          </p:cNvCxnSpPr>
          <p:nvPr/>
        </p:nvCxnSpPr>
        <p:spPr bwMode="auto">
          <a:xfrm>
            <a:off x="3419475" y="260350"/>
            <a:ext cx="576263" cy="0"/>
          </a:xfrm>
          <a:prstGeom prst="straightConnector1">
            <a:avLst/>
          </a:prstGeom>
          <a:noFill/>
          <a:ln w="38100">
            <a:solidFill>
              <a:srgbClr val="002060"/>
            </a:solidFill>
            <a:round/>
            <a:headEnd/>
            <a:tailEnd type="triangle" w="med" len="med"/>
          </a:ln>
        </p:spPr>
      </p:cxnSp>
      <p:sp>
        <p:nvSpPr>
          <p:cNvPr id="34826" name="ZoneTexte 18"/>
          <p:cNvSpPr txBox="1">
            <a:spLocks noChangeArrowheads="1"/>
          </p:cNvSpPr>
          <p:nvPr/>
        </p:nvSpPr>
        <p:spPr bwMode="auto">
          <a:xfrm>
            <a:off x="3995738" y="44450"/>
            <a:ext cx="2985113" cy="707886"/>
          </a:xfrm>
          <a:prstGeom prst="rect">
            <a:avLst/>
          </a:prstGeom>
          <a:noFill/>
          <a:ln w="9525">
            <a:noFill/>
            <a:miter lim="800000"/>
            <a:headEnd/>
            <a:tailEnd/>
          </a:ln>
        </p:spPr>
        <p:txBody>
          <a:bodyPr wrap="none">
            <a:spAutoFit/>
          </a:bodyPr>
          <a:lstStyle/>
          <a:p>
            <a:r>
              <a:rPr lang="fr-FR" sz="2000" b="1" dirty="0">
                <a:solidFill>
                  <a:srgbClr val="002060"/>
                </a:solidFill>
                <a:latin typeface="Arial" pitchFamily="34" charset="0"/>
                <a:cs typeface="Arial" pitchFamily="34" charset="0"/>
              </a:rPr>
              <a:t>E</a:t>
            </a:r>
            <a:r>
              <a:rPr lang="fr-FR" sz="2000" b="1" baseline="-25000" dirty="0">
                <a:solidFill>
                  <a:srgbClr val="002060"/>
                </a:solidFill>
                <a:latin typeface="Arial" pitchFamily="34" charset="0"/>
                <a:cs typeface="Arial" pitchFamily="34" charset="0"/>
              </a:rPr>
              <a:t>a</a:t>
            </a:r>
            <a:r>
              <a:rPr lang="fr-FR" sz="2000" b="1" dirty="0">
                <a:solidFill>
                  <a:srgbClr val="002060"/>
                </a:solidFill>
                <a:latin typeface="Arial" pitchFamily="34" charset="0"/>
                <a:cs typeface="Arial" pitchFamily="34" charset="0"/>
              </a:rPr>
              <a:t> = 21800 </a:t>
            </a:r>
            <a:r>
              <a:rPr lang="fr-FR" sz="2000" b="1" dirty="0">
                <a:solidFill>
                  <a:srgbClr val="002060"/>
                </a:solidFill>
                <a:latin typeface="Arial" pitchFamily="34" charset="0"/>
                <a:cs typeface="Arial" pitchFamily="34" charset="0"/>
                <a:sym typeface="Symbol" pitchFamily="18" charset="2"/>
              </a:rPr>
              <a:t></a:t>
            </a:r>
            <a:r>
              <a:rPr lang="fr-FR" sz="2000" b="1" dirty="0">
                <a:solidFill>
                  <a:srgbClr val="002060"/>
                </a:solidFill>
                <a:latin typeface="Arial" pitchFamily="34" charset="0"/>
                <a:cs typeface="Arial" pitchFamily="34" charset="0"/>
              </a:rPr>
              <a:t> R</a:t>
            </a:r>
          </a:p>
          <a:p>
            <a:r>
              <a:rPr lang="fr-FR" sz="2000" dirty="0">
                <a:solidFill>
                  <a:srgbClr val="002060"/>
                </a:solidFill>
                <a:latin typeface="Arial" pitchFamily="34" charset="0"/>
                <a:cs typeface="Arial" pitchFamily="34" charset="0"/>
              </a:rPr>
              <a:t>donc </a:t>
            </a:r>
            <a:r>
              <a:rPr lang="fr-FR" sz="2000" b="1" u="sng" dirty="0">
                <a:solidFill>
                  <a:srgbClr val="002060"/>
                </a:solidFill>
                <a:latin typeface="Arial" pitchFamily="34" charset="0"/>
                <a:cs typeface="Arial" pitchFamily="34" charset="0"/>
              </a:rPr>
              <a:t>E</a:t>
            </a:r>
            <a:r>
              <a:rPr lang="fr-FR" sz="2000" b="1" u="sng" baseline="-25000" dirty="0">
                <a:solidFill>
                  <a:srgbClr val="002060"/>
                </a:solidFill>
                <a:latin typeface="Arial" pitchFamily="34" charset="0"/>
                <a:cs typeface="Arial" pitchFamily="34" charset="0"/>
              </a:rPr>
              <a:t>a</a:t>
            </a:r>
            <a:r>
              <a:rPr lang="fr-FR" sz="2000" b="1" u="sng" dirty="0">
                <a:solidFill>
                  <a:srgbClr val="002060"/>
                </a:solidFill>
                <a:latin typeface="Arial" pitchFamily="34" charset="0"/>
                <a:cs typeface="Arial" pitchFamily="34" charset="0"/>
              </a:rPr>
              <a:t> = 180 kJ.mol </a:t>
            </a:r>
            <a:r>
              <a:rPr lang="fr-FR" sz="2000" b="1" u="sng" baseline="30000" dirty="0">
                <a:solidFill>
                  <a:srgbClr val="002060"/>
                </a:solidFill>
                <a:latin typeface="Arial" pitchFamily="34" charset="0"/>
                <a:cs typeface="Arial" pitchFamily="34" charset="0"/>
              </a:rPr>
              <a:t>– 1</a:t>
            </a:r>
            <a:endParaRPr lang="fr-FR" sz="2000" b="1" u="sng" dirty="0">
              <a:solidFill>
                <a:srgbClr val="002060"/>
              </a:solidFill>
              <a:latin typeface="Arial" pitchFamily="34" charset="0"/>
              <a:cs typeface="Arial" pitchFamily="34" charset="0"/>
            </a:endParaRPr>
          </a:p>
        </p:txBody>
      </p:sp>
      <p:cxnSp>
        <p:nvCxnSpPr>
          <p:cNvPr id="20" name="Connecteur droit 19"/>
          <p:cNvCxnSpPr>
            <a:endCxn id="7" idx="2"/>
          </p:cNvCxnSpPr>
          <p:nvPr/>
        </p:nvCxnSpPr>
        <p:spPr>
          <a:xfrm flipH="1" flipV="1">
            <a:off x="2159000" y="620713"/>
            <a:ext cx="36513" cy="36036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4828" name="Rectangle 3"/>
          <p:cNvSpPr>
            <a:spLocks noChangeArrowheads="1"/>
          </p:cNvSpPr>
          <p:nvPr/>
        </p:nvSpPr>
        <p:spPr bwMode="auto">
          <a:xfrm>
            <a:off x="0" y="28545"/>
            <a:ext cx="184731" cy="400110"/>
          </a:xfrm>
          <a:prstGeom prst="rect">
            <a:avLst/>
          </a:prstGeom>
          <a:noFill/>
          <a:ln w="9525">
            <a:noFill/>
            <a:miter lim="800000"/>
            <a:headEnd/>
            <a:tailEnd/>
          </a:ln>
        </p:spPr>
        <p:txBody>
          <a:bodyPr wrap="none" anchor="ctr">
            <a:spAutoFit/>
          </a:bodyPr>
          <a:lstStyle/>
          <a:p>
            <a:endParaRPr lang="fr-FR" sz="2000">
              <a:latin typeface="Arial" pitchFamily="34" charset="0"/>
              <a:cs typeface="Arial" pitchFamily="34" charset="0"/>
            </a:endParaRPr>
          </a:p>
        </p:txBody>
      </p:sp>
      <p:sp>
        <p:nvSpPr>
          <p:cNvPr id="21" name="Rectangle 20"/>
          <p:cNvSpPr>
            <a:spLocks noChangeArrowheads="1"/>
          </p:cNvSpPr>
          <p:nvPr/>
        </p:nvSpPr>
        <p:spPr bwMode="auto">
          <a:xfrm>
            <a:off x="78645" y="2700338"/>
            <a:ext cx="641522"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k</a:t>
            </a:r>
            <a:r>
              <a:rPr lang="fr-FR" sz="2000" b="1" baseline="-25000">
                <a:latin typeface="Arial" pitchFamily="34" charset="0"/>
                <a:cs typeface="Arial" pitchFamily="34" charset="0"/>
                <a:sym typeface="Wingdings 2" pitchFamily="18" charset="2"/>
              </a:rPr>
              <a:t>1</a:t>
            </a:r>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cxnSp>
        <p:nvCxnSpPr>
          <p:cNvPr id="26" name="Connecteur droit 25"/>
          <p:cNvCxnSpPr/>
          <p:nvPr/>
        </p:nvCxnSpPr>
        <p:spPr>
          <a:xfrm flipV="1">
            <a:off x="1475731" y="2578100"/>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a:spLocks noChangeArrowheads="1"/>
          </p:cNvSpPr>
          <p:nvPr/>
        </p:nvSpPr>
        <p:spPr bwMode="auto">
          <a:xfrm>
            <a:off x="1366193" y="2162175"/>
            <a:ext cx="6639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28" name="Rectangle 27"/>
          <p:cNvSpPr>
            <a:spLocks noChangeArrowheads="1"/>
          </p:cNvSpPr>
          <p:nvPr/>
        </p:nvSpPr>
        <p:spPr bwMode="auto">
          <a:xfrm>
            <a:off x="1439218" y="2617788"/>
            <a:ext cx="69281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RT</a:t>
            </a:r>
            <a:r>
              <a:rPr lang="fr-FR" sz="2000" b="1" baseline="-25000">
                <a:solidFill>
                  <a:srgbClr val="000000"/>
                </a:solidFill>
                <a:latin typeface="Arial" pitchFamily="34" charset="0"/>
                <a:cs typeface="Arial" pitchFamily="34" charset="0"/>
                <a:sym typeface="Wingdings 2" pitchFamily="18" charset="2"/>
              </a:rPr>
              <a:t>1</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sp>
        <p:nvSpPr>
          <p:cNvPr id="35" name="Rectangle 34"/>
          <p:cNvSpPr>
            <a:spLocks noChangeArrowheads="1"/>
          </p:cNvSpPr>
          <p:nvPr/>
        </p:nvSpPr>
        <p:spPr bwMode="auto">
          <a:xfrm>
            <a:off x="643447" y="2700338"/>
            <a:ext cx="864467"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 × e </a:t>
            </a:r>
            <a:endParaRPr lang="fr-FR" sz="2000">
              <a:latin typeface="Arial" pitchFamily="34" charset="0"/>
              <a:cs typeface="Arial" pitchFamily="34" charset="0"/>
              <a:sym typeface="Wingdings 2" pitchFamily="18" charset="2"/>
            </a:endParaRPr>
          </a:p>
        </p:txBody>
      </p:sp>
      <p:sp>
        <p:nvSpPr>
          <p:cNvPr id="36" name="Rectangle 35"/>
          <p:cNvSpPr>
            <a:spLocks noChangeArrowheads="1"/>
          </p:cNvSpPr>
          <p:nvPr/>
        </p:nvSpPr>
        <p:spPr bwMode="auto">
          <a:xfrm>
            <a:off x="78645" y="3635375"/>
            <a:ext cx="641522"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k</a:t>
            </a:r>
            <a:r>
              <a:rPr lang="fr-FR" sz="2000" b="1" baseline="-25000">
                <a:latin typeface="Arial" pitchFamily="34" charset="0"/>
                <a:cs typeface="Arial" pitchFamily="34" charset="0"/>
                <a:sym typeface="Wingdings 2" pitchFamily="18" charset="2"/>
              </a:rPr>
              <a:t>2</a:t>
            </a:r>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cxnSp>
        <p:nvCxnSpPr>
          <p:cNvPr id="37" name="Connecteur droit 36"/>
          <p:cNvCxnSpPr/>
          <p:nvPr/>
        </p:nvCxnSpPr>
        <p:spPr>
          <a:xfrm flipV="1">
            <a:off x="1475731" y="35147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a:spLocks noChangeArrowheads="1"/>
          </p:cNvSpPr>
          <p:nvPr/>
        </p:nvSpPr>
        <p:spPr bwMode="auto">
          <a:xfrm>
            <a:off x="1366193" y="3098800"/>
            <a:ext cx="6639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39" name="Rectangle 38"/>
          <p:cNvSpPr>
            <a:spLocks noChangeArrowheads="1"/>
          </p:cNvSpPr>
          <p:nvPr/>
        </p:nvSpPr>
        <p:spPr bwMode="auto">
          <a:xfrm>
            <a:off x="1439218" y="3554413"/>
            <a:ext cx="69281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RT</a:t>
            </a:r>
            <a:r>
              <a:rPr lang="fr-FR" sz="2000" b="1" baseline="-25000">
                <a:solidFill>
                  <a:srgbClr val="000000"/>
                </a:solidFill>
                <a:latin typeface="Arial" pitchFamily="34" charset="0"/>
                <a:cs typeface="Arial" pitchFamily="34" charset="0"/>
                <a:sym typeface="Wingdings 2" pitchFamily="18" charset="2"/>
              </a:rPr>
              <a:t>2</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sp>
        <p:nvSpPr>
          <p:cNvPr id="40" name="Rectangle 39"/>
          <p:cNvSpPr>
            <a:spLocks noChangeArrowheads="1"/>
          </p:cNvSpPr>
          <p:nvPr/>
        </p:nvSpPr>
        <p:spPr bwMode="auto">
          <a:xfrm>
            <a:off x="643447" y="3635375"/>
            <a:ext cx="864467"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 × e </a:t>
            </a:r>
            <a:endParaRPr lang="fr-FR" sz="2000">
              <a:latin typeface="Arial" pitchFamily="34" charset="0"/>
              <a:cs typeface="Arial" pitchFamily="34" charset="0"/>
              <a:sym typeface="Wingdings 2" pitchFamily="18" charset="2"/>
            </a:endParaRPr>
          </a:p>
        </p:txBody>
      </p:sp>
      <p:cxnSp>
        <p:nvCxnSpPr>
          <p:cNvPr id="41" name="Connecteur droit 40"/>
          <p:cNvCxnSpPr/>
          <p:nvPr/>
        </p:nvCxnSpPr>
        <p:spPr>
          <a:xfrm>
            <a:off x="27931" y="3098800"/>
            <a:ext cx="2124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11"/>
          <p:cNvSpPr>
            <a:spLocks noChangeArrowheads="1"/>
          </p:cNvSpPr>
          <p:nvPr/>
        </p:nvSpPr>
        <p:spPr bwMode="auto">
          <a:xfrm>
            <a:off x="2211611" y="2809875"/>
            <a:ext cx="437940" cy="400110"/>
          </a:xfrm>
          <a:prstGeom prst="rect">
            <a:avLst/>
          </a:prstGeom>
          <a:noFill/>
          <a:ln w="9525">
            <a:noFill/>
            <a:miter lim="800000"/>
            <a:headEnd/>
            <a:tailEnd/>
          </a:ln>
        </p:spPr>
        <p:txBody>
          <a:bodyPr wrap="none">
            <a:spAutoFit/>
          </a:bodyPr>
          <a:lstStyle/>
          <a:p>
            <a:r>
              <a:rPr lang="fr-FR" sz="2000" b="1">
                <a:latin typeface="Arial" pitchFamily="34" charset="0"/>
                <a:cs typeface="Arial" pitchFamily="34" charset="0"/>
                <a:sym typeface="Symbol" pitchFamily="18" charset="2"/>
              </a:rPr>
              <a:t></a:t>
            </a:r>
            <a:endParaRPr lang="fr-FR" sz="2000">
              <a:latin typeface="Arial" pitchFamily="34" charset="0"/>
              <a:cs typeface="Arial" pitchFamily="34" charset="0"/>
            </a:endParaRPr>
          </a:p>
        </p:txBody>
      </p:sp>
      <p:cxnSp>
        <p:nvCxnSpPr>
          <p:cNvPr id="45" name="Connecteur droit 44"/>
          <p:cNvCxnSpPr/>
          <p:nvPr/>
        </p:nvCxnSpPr>
        <p:spPr>
          <a:xfrm flipV="1">
            <a:off x="2810098" y="30829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a:spLocks noChangeArrowheads="1"/>
          </p:cNvSpPr>
          <p:nvPr/>
        </p:nvSpPr>
        <p:spPr bwMode="auto">
          <a:xfrm>
            <a:off x="2843436" y="2667000"/>
            <a:ext cx="42191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47" name="Rectangle 46"/>
          <p:cNvSpPr>
            <a:spLocks noChangeArrowheads="1"/>
          </p:cNvSpPr>
          <p:nvPr/>
        </p:nvSpPr>
        <p:spPr bwMode="auto">
          <a:xfrm>
            <a:off x="2886298" y="3122613"/>
            <a:ext cx="492443"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2</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sp>
        <p:nvSpPr>
          <p:cNvPr id="48" name="Rectangle 47"/>
          <p:cNvSpPr>
            <a:spLocks noChangeArrowheads="1"/>
          </p:cNvSpPr>
          <p:nvPr/>
        </p:nvSpPr>
        <p:spPr bwMode="auto">
          <a:xfrm>
            <a:off x="3340931" y="2882900"/>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cxnSp>
        <p:nvCxnSpPr>
          <p:cNvPr id="49" name="Connecteur droit 48"/>
          <p:cNvCxnSpPr/>
          <p:nvPr/>
        </p:nvCxnSpPr>
        <p:spPr>
          <a:xfrm flipV="1">
            <a:off x="4105498" y="2794000"/>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a:spLocks noChangeArrowheads="1"/>
          </p:cNvSpPr>
          <p:nvPr/>
        </p:nvSpPr>
        <p:spPr bwMode="auto">
          <a:xfrm>
            <a:off x="3995961" y="2378075"/>
            <a:ext cx="6639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51" name="Rectangle 50"/>
          <p:cNvSpPr>
            <a:spLocks noChangeArrowheads="1"/>
          </p:cNvSpPr>
          <p:nvPr/>
        </p:nvSpPr>
        <p:spPr bwMode="auto">
          <a:xfrm>
            <a:off x="4221386" y="2833688"/>
            <a:ext cx="37061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R</a:t>
            </a:r>
            <a:endParaRPr lang="fr-FR" sz="2000">
              <a:latin typeface="Arial" pitchFamily="34" charset="0"/>
              <a:cs typeface="Arial" pitchFamily="34" charset="0"/>
            </a:endParaRPr>
          </a:p>
        </p:txBody>
      </p:sp>
      <p:sp>
        <p:nvSpPr>
          <p:cNvPr id="52" name="Rectangle 51"/>
          <p:cNvSpPr>
            <a:spLocks noChangeArrowheads="1"/>
          </p:cNvSpPr>
          <p:nvPr/>
        </p:nvSpPr>
        <p:spPr bwMode="auto">
          <a:xfrm>
            <a:off x="3697809" y="2873375"/>
            <a:ext cx="39786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e </a:t>
            </a:r>
            <a:endParaRPr lang="fr-FR" sz="2000">
              <a:latin typeface="Arial" pitchFamily="34" charset="0"/>
              <a:cs typeface="Arial" pitchFamily="34" charset="0"/>
              <a:sym typeface="Wingdings 2" pitchFamily="18" charset="2"/>
            </a:endParaRPr>
          </a:p>
        </p:txBody>
      </p:sp>
      <p:sp>
        <p:nvSpPr>
          <p:cNvPr id="53" name="Rectangle 52"/>
          <p:cNvSpPr>
            <a:spLocks noChangeArrowheads="1"/>
          </p:cNvSpPr>
          <p:nvPr/>
        </p:nvSpPr>
        <p:spPr bwMode="auto">
          <a:xfrm>
            <a:off x="4533937" y="2593975"/>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sp>
        <p:nvSpPr>
          <p:cNvPr id="55" name="Parenthèses 54"/>
          <p:cNvSpPr/>
          <p:nvPr/>
        </p:nvSpPr>
        <p:spPr>
          <a:xfrm>
            <a:off x="4861148" y="2451100"/>
            <a:ext cx="1655763" cy="71913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2000">
              <a:latin typeface="Arial" pitchFamily="34" charset="0"/>
              <a:cs typeface="Arial" pitchFamily="34" charset="0"/>
            </a:endParaRPr>
          </a:p>
        </p:txBody>
      </p:sp>
      <p:cxnSp>
        <p:nvCxnSpPr>
          <p:cNvPr id="60" name="Connecteur droit 59"/>
          <p:cNvCxnSpPr/>
          <p:nvPr/>
        </p:nvCxnSpPr>
        <p:spPr>
          <a:xfrm flipV="1">
            <a:off x="5042123" y="2794000"/>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a:spLocks noChangeArrowheads="1"/>
          </p:cNvSpPr>
          <p:nvPr/>
        </p:nvSpPr>
        <p:spPr bwMode="auto">
          <a:xfrm>
            <a:off x="5123086" y="237807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2" name="Rectangle 61"/>
          <p:cNvSpPr>
            <a:spLocks noChangeArrowheads="1"/>
          </p:cNvSpPr>
          <p:nvPr/>
        </p:nvSpPr>
        <p:spPr bwMode="auto">
          <a:xfrm>
            <a:off x="5077048" y="2833688"/>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3" name="Rectangle 62"/>
          <p:cNvSpPr>
            <a:spLocks noChangeArrowheads="1"/>
          </p:cNvSpPr>
          <p:nvPr/>
        </p:nvSpPr>
        <p:spPr bwMode="auto">
          <a:xfrm>
            <a:off x="5496787" y="2593975"/>
            <a:ext cx="327334" cy="400110"/>
          </a:xfrm>
          <a:prstGeom prst="rect">
            <a:avLst/>
          </a:prstGeom>
          <a:noFill/>
          <a:ln w="9525">
            <a:noFill/>
            <a:miter lim="800000"/>
            <a:headEnd/>
            <a:tailEnd/>
          </a:ln>
        </p:spPr>
        <p:txBody>
          <a:bodyPr wrap="none">
            <a:spAutoFit/>
          </a:bodyPr>
          <a:lstStyle/>
          <a:p>
            <a:pPr algn="just" eaLnBrk="0" hangingPunct="0"/>
            <a:r>
              <a:rPr lang="fr-FR" sz="2000" b="1">
                <a:solidFill>
                  <a:srgbClr val="000000"/>
                </a:solidFill>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cxnSp>
        <p:nvCxnSpPr>
          <p:cNvPr id="64" name="Connecteur droit 63"/>
          <p:cNvCxnSpPr/>
          <p:nvPr/>
        </p:nvCxnSpPr>
        <p:spPr>
          <a:xfrm flipV="1">
            <a:off x="5846986" y="2794000"/>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a:spLocks noChangeArrowheads="1"/>
          </p:cNvSpPr>
          <p:nvPr/>
        </p:nvSpPr>
        <p:spPr bwMode="auto">
          <a:xfrm>
            <a:off x="5927948" y="237807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6" name="Rectangle 65"/>
          <p:cNvSpPr>
            <a:spLocks noChangeArrowheads="1"/>
          </p:cNvSpPr>
          <p:nvPr/>
        </p:nvSpPr>
        <p:spPr bwMode="auto">
          <a:xfrm>
            <a:off x="5869211" y="2833688"/>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2</a:t>
            </a:r>
            <a:endParaRPr lang="fr-FR" sz="2000">
              <a:latin typeface="Arial" pitchFamily="34" charset="0"/>
              <a:cs typeface="Arial" pitchFamily="34" charset="0"/>
            </a:endParaRPr>
          </a:p>
        </p:txBody>
      </p:sp>
      <p:sp>
        <p:nvSpPr>
          <p:cNvPr id="67" name="Rectangle 11"/>
          <p:cNvSpPr>
            <a:spLocks noChangeArrowheads="1"/>
          </p:cNvSpPr>
          <p:nvPr/>
        </p:nvSpPr>
        <p:spPr bwMode="auto">
          <a:xfrm>
            <a:off x="2195736" y="3644900"/>
            <a:ext cx="437940"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Symbol" pitchFamily="18" charset="2"/>
              </a:rPr>
              <a:t></a:t>
            </a:r>
            <a:endParaRPr lang="fr-FR" sz="2000" dirty="0">
              <a:latin typeface="Arial" pitchFamily="34" charset="0"/>
              <a:cs typeface="Arial" pitchFamily="34" charset="0"/>
            </a:endParaRPr>
          </a:p>
        </p:txBody>
      </p:sp>
      <p:sp>
        <p:nvSpPr>
          <p:cNvPr id="68" name="Rectangle 67"/>
          <p:cNvSpPr>
            <a:spLocks noChangeArrowheads="1"/>
          </p:cNvSpPr>
          <p:nvPr/>
        </p:nvSpPr>
        <p:spPr bwMode="auto">
          <a:xfrm>
            <a:off x="2647267" y="3716338"/>
            <a:ext cx="482824"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ln </a:t>
            </a:r>
            <a:endParaRPr lang="fr-FR" sz="2000">
              <a:latin typeface="Arial" pitchFamily="34" charset="0"/>
              <a:cs typeface="Arial" pitchFamily="34" charset="0"/>
              <a:sym typeface="Wingdings 2" pitchFamily="18" charset="2"/>
            </a:endParaRPr>
          </a:p>
        </p:txBody>
      </p:sp>
      <p:cxnSp>
        <p:nvCxnSpPr>
          <p:cNvPr id="69" name="Connecteur droit 68"/>
          <p:cNvCxnSpPr/>
          <p:nvPr/>
        </p:nvCxnSpPr>
        <p:spPr>
          <a:xfrm flipV="1">
            <a:off x="2962498" y="3916363"/>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noChangeArrowheads="1"/>
          </p:cNvSpPr>
          <p:nvPr/>
        </p:nvSpPr>
        <p:spPr bwMode="auto">
          <a:xfrm>
            <a:off x="2995836" y="3500438"/>
            <a:ext cx="42191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71" name="Rectangle 70"/>
          <p:cNvSpPr>
            <a:spLocks noChangeArrowheads="1"/>
          </p:cNvSpPr>
          <p:nvPr/>
        </p:nvSpPr>
        <p:spPr bwMode="auto">
          <a:xfrm>
            <a:off x="3038698" y="3956050"/>
            <a:ext cx="492443"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2</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cxnSp>
        <p:nvCxnSpPr>
          <p:cNvPr id="72" name="Connecteur droit 71"/>
          <p:cNvCxnSpPr/>
          <p:nvPr/>
        </p:nvCxnSpPr>
        <p:spPr>
          <a:xfrm flipV="1">
            <a:off x="3961036" y="39211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noChangeArrowheads="1"/>
          </p:cNvSpPr>
          <p:nvPr/>
        </p:nvSpPr>
        <p:spPr bwMode="auto">
          <a:xfrm>
            <a:off x="3851498" y="3503613"/>
            <a:ext cx="6639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74" name="Rectangle 73"/>
          <p:cNvSpPr>
            <a:spLocks noChangeArrowheads="1"/>
          </p:cNvSpPr>
          <p:nvPr/>
        </p:nvSpPr>
        <p:spPr bwMode="auto">
          <a:xfrm>
            <a:off x="4076923" y="3960813"/>
            <a:ext cx="37061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R</a:t>
            </a:r>
            <a:endParaRPr lang="fr-FR" sz="2000">
              <a:latin typeface="Arial" pitchFamily="34" charset="0"/>
              <a:cs typeface="Arial" pitchFamily="34" charset="0"/>
            </a:endParaRPr>
          </a:p>
        </p:txBody>
      </p:sp>
      <p:sp>
        <p:nvSpPr>
          <p:cNvPr id="75" name="Rectangle 74"/>
          <p:cNvSpPr>
            <a:spLocks noChangeArrowheads="1"/>
          </p:cNvSpPr>
          <p:nvPr/>
        </p:nvSpPr>
        <p:spPr bwMode="auto">
          <a:xfrm>
            <a:off x="4390269" y="3721100"/>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sp>
        <p:nvSpPr>
          <p:cNvPr id="76" name="Parenthèses 75"/>
          <p:cNvSpPr/>
          <p:nvPr/>
        </p:nvSpPr>
        <p:spPr>
          <a:xfrm>
            <a:off x="4716686" y="3576638"/>
            <a:ext cx="1655762" cy="71913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2000">
              <a:latin typeface="Arial" pitchFamily="34" charset="0"/>
              <a:cs typeface="Arial" pitchFamily="34" charset="0"/>
            </a:endParaRPr>
          </a:p>
        </p:txBody>
      </p:sp>
      <p:cxnSp>
        <p:nvCxnSpPr>
          <p:cNvPr id="77" name="Connecteur droit 76"/>
          <p:cNvCxnSpPr/>
          <p:nvPr/>
        </p:nvCxnSpPr>
        <p:spPr>
          <a:xfrm flipV="1">
            <a:off x="4897661" y="39211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a:spLocks noChangeArrowheads="1"/>
          </p:cNvSpPr>
          <p:nvPr/>
        </p:nvSpPr>
        <p:spPr bwMode="auto">
          <a:xfrm>
            <a:off x="4980211" y="3503613"/>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79" name="Rectangle 78"/>
          <p:cNvSpPr>
            <a:spLocks noChangeArrowheads="1"/>
          </p:cNvSpPr>
          <p:nvPr/>
        </p:nvSpPr>
        <p:spPr bwMode="auto">
          <a:xfrm>
            <a:off x="4932586" y="3960813"/>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80" name="Rectangle 79"/>
          <p:cNvSpPr>
            <a:spLocks noChangeArrowheads="1"/>
          </p:cNvSpPr>
          <p:nvPr/>
        </p:nvSpPr>
        <p:spPr bwMode="auto">
          <a:xfrm>
            <a:off x="5352325" y="3721100"/>
            <a:ext cx="327334" cy="400110"/>
          </a:xfrm>
          <a:prstGeom prst="rect">
            <a:avLst/>
          </a:prstGeom>
          <a:noFill/>
          <a:ln w="9525">
            <a:noFill/>
            <a:miter lim="800000"/>
            <a:headEnd/>
            <a:tailEnd/>
          </a:ln>
        </p:spPr>
        <p:txBody>
          <a:bodyPr wrap="none">
            <a:spAutoFit/>
          </a:bodyPr>
          <a:lstStyle/>
          <a:p>
            <a:pPr algn="just" eaLnBrk="0" hangingPunct="0"/>
            <a:r>
              <a:rPr lang="fr-FR" sz="2000" b="1">
                <a:solidFill>
                  <a:srgbClr val="000000"/>
                </a:solidFill>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cxnSp>
        <p:nvCxnSpPr>
          <p:cNvPr id="81" name="Connecteur droit 80"/>
          <p:cNvCxnSpPr/>
          <p:nvPr/>
        </p:nvCxnSpPr>
        <p:spPr>
          <a:xfrm flipV="1">
            <a:off x="5702523" y="39211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a:spLocks noChangeArrowheads="1"/>
          </p:cNvSpPr>
          <p:nvPr/>
        </p:nvSpPr>
        <p:spPr bwMode="auto">
          <a:xfrm>
            <a:off x="5785073" y="3503613"/>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83" name="Rectangle 82"/>
          <p:cNvSpPr>
            <a:spLocks noChangeArrowheads="1"/>
          </p:cNvSpPr>
          <p:nvPr/>
        </p:nvSpPr>
        <p:spPr bwMode="auto">
          <a:xfrm>
            <a:off x="5724748" y="3960813"/>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2</a:t>
            </a:r>
            <a:endParaRPr lang="fr-FR" sz="2000">
              <a:latin typeface="Arial" pitchFamily="34" charset="0"/>
              <a:cs typeface="Arial" pitchFamily="34" charset="0"/>
            </a:endParaRPr>
          </a:p>
        </p:txBody>
      </p:sp>
      <p:sp>
        <p:nvSpPr>
          <p:cNvPr id="96" name="Rectangle 95"/>
          <p:cNvSpPr>
            <a:spLocks noChangeArrowheads="1"/>
          </p:cNvSpPr>
          <p:nvPr/>
        </p:nvSpPr>
        <p:spPr bwMode="auto">
          <a:xfrm>
            <a:off x="3525081" y="3716338"/>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sp>
        <p:nvSpPr>
          <p:cNvPr id="97" name="Rectangle 11"/>
          <p:cNvSpPr>
            <a:spLocks noChangeArrowheads="1"/>
          </p:cNvSpPr>
          <p:nvPr/>
        </p:nvSpPr>
        <p:spPr bwMode="auto">
          <a:xfrm>
            <a:off x="2195736" y="4797425"/>
            <a:ext cx="437940" cy="400110"/>
          </a:xfrm>
          <a:prstGeom prst="rect">
            <a:avLst/>
          </a:prstGeom>
          <a:noFill/>
          <a:ln w="9525">
            <a:noFill/>
            <a:miter lim="800000"/>
            <a:headEnd/>
            <a:tailEnd/>
          </a:ln>
        </p:spPr>
        <p:txBody>
          <a:bodyPr wrap="none">
            <a:spAutoFit/>
          </a:bodyPr>
          <a:lstStyle/>
          <a:p>
            <a:r>
              <a:rPr lang="fr-FR" sz="2000" b="1" dirty="0">
                <a:latin typeface="Arial" pitchFamily="34" charset="0"/>
                <a:cs typeface="Arial" pitchFamily="34" charset="0"/>
                <a:sym typeface="Symbol" pitchFamily="18" charset="2"/>
              </a:rPr>
              <a:t></a:t>
            </a:r>
            <a:endParaRPr lang="fr-FR" sz="2000" dirty="0">
              <a:latin typeface="Arial" pitchFamily="34" charset="0"/>
              <a:cs typeface="Arial" pitchFamily="34" charset="0"/>
            </a:endParaRPr>
          </a:p>
        </p:txBody>
      </p:sp>
      <p:sp>
        <p:nvSpPr>
          <p:cNvPr id="98" name="Rectangle 97"/>
          <p:cNvSpPr>
            <a:spLocks noChangeArrowheads="1"/>
          </p:cNvSpPr>
          <p:nvPr/>
        </p:nvSpPr>
        <p:spPr bwMode="auto">
          <a:xfrm>
            <a:off x="2700561" y="4868863"/>
            <a:ext cx="4507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99" name="Rectangle 98"/>
          <p:cNvSpPr>
            <a:spLocks noChangeArrowheads="1"/>
          </p:cNvSpPr>
          <p:nvPr/>
        </p:nvSpPr>
        <p:spPr bwMode="auto">
          <a:xfrm>
            <a:off x="3053594" y="4868863"/>
            <a:ext cx="333746"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a:t>
            </a:r>
            <a:endParaRPr lang="fr-FR" sz="2000" dirty="0">
              <a:latin typeface="Arial" pitchFamily="34" charset="0"/>
              <a:cs typeface="Arial" pitchFamily="34" charset="0"/>
              <a:sym typeface="Wingdings 2" pitchFamily="18" charset="2"/>
            </a:endParaRPr>
          </a:p>
        </p:txBody>
      </p:sp>
      <p:sp>
        <p:nvSpPr>
          <p:cNvPr id="100" name="Rectangle 99"/>
          <p:cNvSpPr>
            <a:spLocks noChangeArrowheads="1"/>
          </p:cNvSpPr>
          <p:nvPr/>
        </p:nvSpPr>
        <p:spPr bwMode="auto">
          <a:xfrm>
            <a:off x="3160666" y="4437063"/>
            <a:ext cx="1172116" cy="400110"/>
          </a:xfrm>
          <a:prstGeom prst="rect">
            <a:avLst/>
          </a:prstGeom>
          <a:noFill/>
          <a:ln w="9525">
            <a:noFill/>
            <a:miter lim="800000"/>
            <a:headEnd/>
            <a:tailEnd/>
          </a:ln>
        </p:spPr>
        <p:txBody>
          <a:bodyPr wrap="none">
            <a:spAutoFit/>
          </a:bodyPr>
          <a:lstStyle/>
          <a:p>
            <a:pPr algn="just" eaLnBrk="0" hangingPunct="0"/>
            <a:r>
              <a:rPr lang="fr-FR" sz="2000" b="1" dirty="0">
                <a:solidFill>
                  <a:srgbClr val="000000"/>
                </a:solidFill>
                <a:latin typeface="Arial" pitchFamily="34" charset="0"/>
                <a:cs typeface="Arial" pitchFamily="34" charset="0"/>
                <a:sym typeface="Wingdings 2" pitchFamily="18" charset="2"/>
              </a:rPr>
              <a:t>–</a:t>
            </a:r>
            <a:r>
              <a:rPr lang="fr-FR" sz="2000" b="1" dirty="0">
                <a:latin typeface="Arial" pitchFamily="34" charset="0"/>
                <a:cs typeface="Arial" pitchFamily="34" charset="0"/>
                <a:sym typeface="Wingdings 2" pitchFamily="18" charset="2"/>
              </a:rPr>
              <a:t> R × ln </a:t>
            </a:r>
            <a:endParaRPr lang="fr-FR" sz="2000" dirty="0">
              <a:latin typeface="Arial" pitchFamily="34" charset="0"/>
              <a:cs typeface="Arial" pitchFamily="34" charset="0"/>
              <a:sym typeface="Wingdings 2" pitchFamily="18" charset="2"/>
            </a:endParaRPr>
          </a:p>
        </p:txBody>
      </p:sp>
      <p:cxnSp>
        <p:nvCxnSpPr>
          <p:cNvPr id="101" name="Connecteur droit 100"/>
          <p:cNvCxnSpPr/>
          <p:nvPr/>
        </p:nvCxnSpPr>
        <p:spPr>
          <a:xfrm flipV="1">
            <a:off x="4211861" y="4637088"/>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01"/>
          <p:cNvSpPr>
            <a:spLocks noChangeArrowheads="1"/>
          </p:cNvSpPr>
          <p:nvPr/>
        </p:nvSpPr>
        <p:spPr bwMode="auto">
          <a:xfrm>
            <a:off x="4246786" y="4221163"/>
            <a:ext cx="42191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103" name="Rectangle 102"/>
          <p:cNvSpPr>
            <a:spLocks noChangeArrowheads="1"/>
          </p:cNvSpPr>
          <p:nvPr/>
        </p:nvSpPr>
        <p:spPr bwMode="auto">
          <a:xfrm>
            <a:off x="4289648" y="4676775"/>
            <a:ext cx="492443"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k</a:t>
            </a:r>
            <a:r>
              <a:rPr lang="fr-FR" sz="2000" b="1" baseline="-25000">
                <a:solidFill>
                  <a:srgbClr val="000000"/>
                </a:solidFill>
                <a:latin typeface="Arial" pitchFamily="34" charset="0"/>
                <a:cs typeface="Arial" pitchFamily="34" charset="0"/>
                <a:sym typeface="Wingdings 2" pitchFamily="18" charset="2"/>
              </a:rPr>
              <a:t>2</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cxnSp>
        <p:nvCxnSpPr>
          <p:cNvPr id="104" name="Connecteur droit 103"/>
          <p:cNvCxnSpPr/>
          <p:nvPr/>
        </p:nvCxnSpPr>
        <p:spPr>
          <a:xfrm flipV="1">
            <a:off x="3419698" y="5084763"/>
            <a:ext cx="14414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flipV="1">
            <a:off x="3492723" y="5468938"/>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113"/>
          <p:cNvSpPr>
            <a:spLocks noChangeArrowheads="1"/>
          </p:cNvSpPr>
          <p:nvPr/>
        </p:nvSpPr>
        <p:spPr bwMode="auto">
          <a:xfrm>
            <a:off x="3573686" y="505142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115" name="Rectangle 114"/>
          <p:cNvSpPr>
            <a:spLocks noChangeArrowheads="1"/>
          </p:cNvSpPr>
          <p:nvPr/>
        </p:nvSpPr>
        <p:spPr bwMode="auto">
          <a:xfrm>
            <a:off x="3527648" y="5508625"/>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116" name="Rectangle 115"/>
          <p:cNvSpPr>
            <a:spLocks noChangeArrowheads="1"/>
          </p:cNvSpPr>
          <p:nvPr/>
        </p:nvSpPr>
        <p:spPr bwMode="auto">
          <a:xfrm>
            <a:off x="3947387" y="5268913"/>
            <a:ext cx="327334" cy="400110"/>
          </a:xfrm>
          <a:prstGeom prst="rect">
            <a:avLst/>
          </a:prstGeom>
          <a:noFill/>
          <a:ln w="9525">
            <a:noFill/>
            <a:miter lim="800000"/>
            <a:headEnd/>
            <a:tailEnd/>
          </a:ln>
        </p:spPr>
        <p:txBody>
          <a:bodyPr wrap="none">
            <a:spAutoFit/>
          </a:bodyPr>
          <a:lstStyle/>
          <a:p>
            <a:pPr algn="just" eaLnBrk="0" hangingPunct="0"/>
            <a:r>
              <a:rPr lang="fr-FR" sz="2000" b="1">
                <a:solidFill>
                  <a:srgbClr val="000000"/>
                </a:solidFill>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cxnSp>
        <p:nvCxnSpPr>
          <p:cNvPr id="117" name="Connecteur droit 116"/>
          <p:cNvCxnSpPr/>
          <p:nvPr/>
        </p:nvCxnSpPr>
        <p:spPr>
          <a:xfrm flipV="1">
            <a:off x="4297586" y="5468938"/>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a:spLocks noChangeArrowheads="1"/>
          </p:cNvSpPr>
          <p:nvPr/>
        </p:nvSpPr>
        <p:spPr bwMode="auto">
          <a:xfrm>
            <a:off x="4378548" y="505142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119" name="Rectangle 118"/>
          <p:cNvSpPr>
            <a:spLocks noChangeArrowheads="1"/>
          </p:cNvSpPr>
          <p:nvPr/>
        </p:nvSpPr>
        <p:spPr bwMode="auto">
          <a:xfrm>
            <a:off x="4319811" y="5508625"/>
            <a:ext cx="43633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T</a:t>
            </a:r>
            <a:r>
              <a:rPr lang="fr-FR" sz="2000" b="1" baseline="-25000">
                <a:solidFill>
                  <a:srgbClr val="000000"/>
                </a:solidFill>
                <a:latin typeface="Arial" pitchFamily="34" charset="0"/>
                <a:cs typeface="Arial" pitchFamily="34" charset="0"/>
                <a:sym typeface="Wingdings 2" pitchFamily="18" charset="2"/>
              </a:rPr>
              <a:t>2</a:t>
            </a:r>
            <a:endParaRPr lang="fr-FR" sz="2000">
              <a:latin typeface="Arial" pitchFamily="34" charset="0"/>
              <a:cs typeface="Arial" pitchFamily="34" charset="0"/>
            </a:endParaRPr>
          </a:p>
        </p:txBody>
      </p:sp>
      <p:sp>
        <p:nvSpPr>
          <p:cNvPr id="121" name="Rectangle 120"/>
          <p:cNvSpPr>
            <a:spLocks noChangeArrowheads="1"/>
          </p:cNvSpPr>
          <p:nvPr/>
        </p:nvSpPr>
        <p:spPr bwMode="auto">
          <a:xfrm>
            <a:off x="4788371" y="4868863"/>
            <a:ext cx="333746"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a:t>
            </a:r>
            <a:endParaRPr lang="fr-FR" sz="2000" dirty="0">
              <a:latin typeface="Arial" pitchFamily="34" charset="0"/>
              <a:cs typeface="Arial" pitchFamily="34" charset="0"/>
              <a:sym typeface="Wingdings 2" pitchFamily="18" charset="2"/>
            </a:endParaRPr>
          </a:p>
        </p:txBody>
      </p:sp>
      <p:cxnSp>
        <p:nvCxnSpPr>
          <p:cNvPr id="123" name="Connecteur droit 122"/>
          <p:cNvCxnSpPr/>
          <p:nvPr/>
        </p:nvCxnSpPr>
        <p:spPr>
          <a:xfrm flipV="1">
            <a:off x="6435948" y="4637088"/>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123"/>
          <p:cNvSpPr>
            <a:spLocks noChangeArrowheads="1"/>
          </p:cNvSpPr>
          <p:nvPr/>
        </p:nvSpPr>
        <p:spPr bwMode="auto">
          <a:xfrm>
            <a:off x="6327998" y="4221163"/>
            <a:ext cx="669029"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0,11</a:t>
            </a:r>
            <a:endParaRPr lang="fr-FR" sz="2000">
              <a:latin typeface="Arial" pitchFamily="34" charset="0"/>
              <a:cs typeface="Arial" pitchFamily="34" charset="0"/>
            </a:endParaRPr>
          </a:p>
        </p:txBody>
      </p:sp>
      <p:sp>
        <p:nvSpPr>
          <p:cNvPr id="125" name="Rectangle 124"/>
          <p:cNvSpPr>
            <a:spLocks noChangeArrowheads="1"/>
          </p:cNvSpPr>
          <p:nvPr/>
        </p:nvSpPr>
        <p:spPr bwMode="auto">
          <a:xfrm>
            <a:off x="6369273" y="4676775"/>
            <a:ext cx="61266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145</a:t>
            </a:r>
            <a:endParaRPr lang="fr-FR" sz="2000">
              <a:latin typeface="Arial" pitchFamily="34" charset="0"/>
              <a:cs typeface="Arial" pitchFamily="34" charset="0"/>
            </a:endParaRPr>
          </a:p>
        </p:txBody>
      </p:sp>
      <p:cxnSp>
        <p:nvCxnSpPr>
          <p:cNvPr id="126" name="Connecteur droit 125"/>
          <p:cNvCxnSpPr>
            <a:stCxn id="121" idx="3"/>
            <a:endCxn id="136" idx="1"/>
          </p:cNvCxnSpPr>
          <p:nvPr/>
        </p:nvCxnSpPr>
        <p:spPr>
          <a:xfrm>
            <a:off x="5122117" y="5068918"/>
            <a:ext cx="17160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flipV="1">
            <a:off x="5241627" y="5483324"/>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127"/>
          <p:cNvSpPr>
            <a:spLocks noChangeArrowheads="1"/>
          </p:cNvSpPr>
          <p:nvPr/>
        </p:nvSpPr>
        <p:spPr bwMode="auto">
          <a:xfrm>
            <a:off x="5292427" y="5059784"/>
            <a:ext cx="32733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1</a:t>
            </a:r>
            <a:endParaRPr lang="fr-FR" sz="2000" dirty="0">
              <a:latin typeface="Arial" pitchFamily="34" charset="0"/>
              <a:cs typeface="Arial" pitchFamily="34" charset="0"/>
            </a:endParaRPr>
          </a:p>
        </p:txBody>
      </p:sp>
      <p:sp>
        <p:nvSpPr>
          <p:cNvPr id="129" name="Rectangle 128"/>
          <p:cNvSpPr>
            <a:spLocks noChangeArrowheads="1"/>
          </p:cNvSpPr>
          <p:nvPr/>
        </p:nvSpPr>
        <p:spPr bwMode="auto">
          <a:xfrm>
            <a:off x="5148411" y="5517232"/>
            <a:ext cx="792088" cy="400110"/>
          </a:xfrm>
          <a:prstGeom prst="rect">
            <a:avLst/>
          </a:prstGeom>
          <a:noFill/>
          <a:ln w="9525">
            <a:noFill/>
            <a:miter lim="800000"/>
            <a:headEnd/>
            <a:tailEnd/>
          </a:ln>
        </p:spPr>
        <p:txBody>
          <a:bodyPr wrap="square">
            <a:spAutoFit/>
          </a:bodyPr>
          <a:lstStyle/>
          <a:p>
            <a:r>
              <a:rPr lang="fr-FR" sz="2000" b="1" dirty="0">
                <a:solidFill>
                  <a:srgbClr val="000000"/>
                </a:solidFill>
                <a:latin typeface="Arial" pitchFamily="34" charset="0"/>
                <a:cs typeface="Arial" pitchFamily="34" charset="0"/>
                <a:sym typeface="Wingdings 2" pitchFamily="18" charset="2"/>
              </a:rPr>
              <a:t>700</a:t>
            </a:r>
            <a:endParaRPr lang="fr-FR" sz="2000" dirty="0">
              <a:latin typeface="Arial" pitchFamily="34" charset="0"/>
              <a:cs typeface="Arial" pitchFamily="34" charset="0"/>
            </a:endParaRPr>
          </a:p>
        </p:txBody>
      </p:sp>
      <p:sp>
        <p:nvSpPr>
          <p:cNvPr id="130" name="Rectangle 129"/>
          <p:cNvSpPr>
            <a:spLocks noChangeArrowheads="1"/>
          </p:cNvSpPr>
          <p:nvPr/>
        </p:nvSpPr>
        <p:spPr bwMode="auto">
          <a:xfrm>
            <a:off x="5749291" y="5268913"/>
            <a:ext cx="327334" cy="400110"/>
          </a:xfrm>
          <a:prstGeom prst="rect">
            <a:avLst/>
          </a:prstGeom>
          <a:noFill/>
          <a:ln w="9525">
            <a:noFill/>
            <a:miter lim="800000"/>
            <a:headEnd/>
            <a:tailEnd/>
          </a:ln>
        </p:spPr>
        <p:txBody>
          <a:bodyPr wrap="none">
            <a:spAutoFit/>
          </a:bodyPr>
          <a:lstStyle/>
          <a:p>
            <a:pPr algn="just" eaLnBrk="0" hangingPunct="0"/>
            <a:r>
              <a:rPr lang="fr-FR" sz="2000" b="1" dirty="0">
                <a:solidFill>
                  <a:srgbClr val="000000"/>
                </a:solidFill>
                <a:latin typeface="Arial" pitchFamily="34" charset="0"/>
                <a:cs typeface="Arial" pitchFamily="34" charset="0"/>
                <a:sym typeface="Wingdings 2" pitchFamily="18" charset="2"/>
              </a:rPr>
              <a:t>–</a:t>
            </a:r>
            <a:endParaRPr lang="fr-FR" sz="2000" dirty="0">
              <a:latin typeface="Arial" pitchFamily="34" charset="0"/>
              <a:cs typeface="Arial" pitchFamily="34" charset="0"/>
              <a:sym typeface="Wingdings 2" pitchFamily="18" charset="2"/>
            </a:endParaRPr>
          </a:p>
        </p:txBody>
      </p:sp>
      <p:cxnSp>
        <p:nvCxnSpPr>
          <p:cNvPr id="131" name="Connecteur droit 130"/>
          <p:cNvCxnSpPr/>
          <p:nvPr/>
        </p:nvCxnSpPr>
        <p:spPr>
          <a:xfrm flipV="1">
            <a:off x="6084515" y="5468938"/>
            <a:ext cx="4572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p:cNvSpPr>
            <a:spLocks noChangeArrowheads="1"/>
          </p:cNvSpPr>
          <p:nvPr/>
        </p:nvSpPr>
        <p:spPr bwMode="auto">
          <a:xfrm>
            <a:off x="6180452" y="505142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133" name="Rectangle 132"/>
          <p:cNvSpPr>
            <a:spLocks noChangeArrowheads="1"/>
          </p:cNvSpPr>
          <p:nvPr/>
        </p:nvSpPr>
        <p:spPr bwMode="auto">
          <a:xfrm>
            <a:off x="5977252" y="5508625"/>
            <a:ext cx="755335"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1000</a:t>
            </a:r>
            <a:endParaRPr lang="fr-FR" sz="2000">
              <a:latin typeface="Arial" pitchFamily="34" charset="0"/>
              <a:cs typeface="Arial" pitchFamily="34" charset="0"/>
            </a:endParaRPr>
          </a:p>
        </p:txBody>
      </p:sp>
      <p:sp>
        <p:nvSpPr>
          <p:cNvPr id="136" name="Rectangle 135"/>
          <p:cNvSpPr>
            <a:spLocks noChangeArrowheads="1"/>
          </p:cNvSpPr>
          <p:nvPr/>
        </p:nvSpPr>
        <p:spPr bwMode="auto">
          <a:xfrm>
            <a:off x="6838194" y="4868863"/>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sp>
        <p:nvSpPr>
          <p:cNvPr id="137" name="ZoneTexte 18"/>
          <p:cNvSpPr txBox="1">
            <a:spLocks noChangeArrowheads="1"/>
          </p:cNvSpPr>
          <p:nvPr/>
        </p:nvSpPr>
        <p:spPr bwMode="auto">
          <a:xfrm>
            <a:off x="7043961" y="4845050"/>
            <a:ext cx="2180405" cy="400110"/>
          </a:xfrm>
          <a:prstGeom prst="rect">
            <a:avLst/>
          </a:prstGeom>
          <a:noFill/>
          <a:ln w="9525">
            <a:noFill/>
            <a:miter lim="800000"/>
            <a:headEnd/>
            <a:tailEnd/>
          </a:ln>
        </p:spPr>
        <p:txBody>
          <a:bodyPr wrap="none">
            <a:spAutoFit/>
          </a:bodyPr>
          <a:lstStyle/>
          <a:p>
            <a:r>
              <a:rPr lang="fr-FR" sz="2000" b="1" u="sng" dirty="0">
                <a:solidFill>
                  <a:srgbClr val="FF0000"/>
                </a:solidFill>
                <a:latin typeface="Arial" pitchFamily="34" charset="0"/>
                <a:cs typeface="Arial" pitchFamily="34" charset="0"/>
              </a:rPr>
              <a:t>1,84.10</a:t>
            </a:r>
            <a:r>
              <a:rPr lang="fr-FR" sz="2000" b="1" u="sng" baseline="30000" dirty="0">
                <a:solidFill>
                  <a:srgbClr val="FF0000"/>
                </a:solidFill>
                <a:latin typeface="Arial" pitchFamily="34" charset="0"/>
                <a:cs typeface="Arial" pitchFamily="34" charset="0"/>
              </a:rPr>
              <a:t>5</a:t>
            </a:r>
            <a:r>
              <a:rPr lang="fr-FR" sz="2000" b="1" u="sng" dirty="0">
                <a:solidFill>
                  <a:srgbClr val="FF0000"/>
                </a:solidFill>
                <a:latin typeface="Arial" pitchFamily="34" charset="0"/>
                <a:cs typeface="Arial" pitchFamily="34" charset="0"/>
              </a:rPr>
              <a:t> J.mol </a:t>
            </a:r>
            <a:r>
              <a:rPr lang="fr-FR" sz="2000" b="1" u="sng" baseline="30000" dirty="0">
                <a:solidFill>
                  <a:srgbClr val="FF0000"/>
                </a:solidFill>
                <a:latin typeface="Arial" pitchFamily="34" charset="0"/>
                <a:cs typeface="Arial" pitchFamily="34" charset="0"/>
              </a:rPr>
              <a:t>– 1</a:t>
            </a:r>
            <a:endParaRPr lang="fr-FR" sz="2000" b="1" u="sng" dirty="0">
              <a:solidFill>
                <a:srgbClr val="FF0000"/>
              </a:solidFill>
              <a:latin typeface="Arial" pitchFamily="34" charset="0"/>
              <a:cs typeface="Arial" pitchFamily="34" charset="0"/>
            </a:endParaRPr>
          </a:p>
        </p:txBody>
      </p:sp>
      <p:sp>
        <p:nvSpPr>
          <p:cNvPr id="138" name="Rectangle 137"/>
          <p:cNvSpPr>
            <a:spLocks noChangeArrowheads="1"/>
          </p:cNvSpPr>
          <p:nvPr/>
        </p:nvSpPr>
        <p:spPr bwMode="auto">
          <a:xfrm>
            <a:off x="5706" y="6372225"/>
            <a:ext cx="1676375" cy="400110"/>
          </a:xfrm>
          <a:prstGeom prst="rect">
            <a:avLst/>
          </a:prstGeom>
          <a:noFill/>
          <a:ln w="9525">
            <a:noFill/>
            <a:miter lim="800000"/>
            <a:headEnd/>
            <a:tailEnd/>
          </a:ln>
        </p:spPr>
        <p:txBody>
          <a:bodyPr wrap="square">
            <a:spAutoFit/>
          </a:bodyPr>
          <a:lstStyle/>
          <a:p>
            <a:pPr algn="just" eaLnBrk="0" hangingPunct="0"/>
            <a:r>
              <a:rPr lang="fr-FR" sz="2000" b="1" dirty="0">
                <a:latin typeface="Arial" pitchFamily="34" charset="0"/>
                <a:cs typeface="Arial" pitchFamily="34" charset="0"/>
                <a:sym typeface="Wingdings 2" pitchFamily="18" charset="2"/>
              </a:rPr>
              <a:t>Puis, A = </a:t>
            </a:r>
            <a:endParaRPr lang="fr-FR" sz="2000" dirty="0">
              <a:latin typeface="Arial" pitchFamily="34" charset="0"/>
              <a:cs typeface="Arial" pitchFamily="34" charset="0"/>
              <a:sym typeface="Wingdings 2" pitchFamily="18" charset="2"/>
            </a:endParaRPr>
          </a:p>
        </p:txBody>
      </p:sp>
      <p:sp>
        <p:nvSpPr>
          <p:cNvPr id="139" name="Rectangle 138"/>
          <p:cNvSpPr>
            <a:spLocks noChangeArrowheads="1"/>
          </p:cNvSpPr>
          <p:nvPr/>
        </p:nvSpPr>
        <p:spPr bwMode="auto">
          <a:xfrm>
            <a:off x="1121632" y="6372225"/>
            <a:ext cx="641522"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k</a:t>
            </a:r>
            <a:r>
              <a:rPr lang="fr-FR" sz="2000" b="1" baseline="-25000">
                <a:latin typeface="Arial" pitchFamily="34" charset="0"/>
                <a:cs typeface="Arial" pitchFamily="34" charset="0"/>
                <a:sym typeface="Wingdings 2" pitchFamily="18" charset="2"/>
              </a:rPr>
              <a:t>1</a:t>
            </a:r>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140" name="Rectangle 139"/>
          <p:cNvSpPr>
            <a:spLocks noChangeArrowheads="1"/>
          </p:cNvSpPr>
          <p:nvPr/>
        </p:nvSpPr>
        <p:spPr bwMode="auto">
          <a:xfrm>
            <a:off x="1637954" y="6372225"/>
            <a:ext cx="39786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e </a:t>
            </a:r>
            <a:endParaRPr lang="fr-FR" sz="2000">
              <a:latin typeface="Arial" pitchFamily="34" charset="0"/>
              <a:cs typeface="Arial" pitchFamily="34" charset="0"/>
              <a:sym typeface="Wingdings 2" pitchFamily="18" charset="2"/>
            </a:endParaRPr>
          </a:p>
        </p:txBody>
      </p:sp>
      <p:cxnSp>
        <p:nvCxnSpPr>
          <p:cNvPr id="141" name="Connecteur droit 140"/>
          <p:cNvCxnSpPr/>
          <p:nvPr/>
        </p:nvCxnSpPr>
        <p:spPr>
          <a:xfrm flipV="1">
            <a:off x="1901181" y="6283325"/>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p:cNvSpPr>
            <a:spLocks noChangeArrowheads="1"/>
          </p:cNvSpPr>
          <p:nvPr/>
        </p:nvSpPr>
        <p:spPr bwMode="auto">
          <a:xfrm>
            <a:off x="1920231" y="5867400"/>
            <a:ext cx="45076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E</a:t>
            </a:r>
            <a:r>
              <a:rPr lang="fr-FR" sz="2000" b="1" baseline="-25000" dirty="0">
                <a:solidFill>
                  <a:srgbClr val="000000"/>
                </a:solidFill>
                <a:latin typeface="Arial" pitchFamily="34" charset="0"/>
                <a:cs typeface="Arial" pitchFamily="34" charset="0"/>
                <a:sym typeface="Wingdings 2" pitchFamily="18" charset="2"/>
              </a:rPr>
              <a:t>a</a:t>
            </a:r>
            <a:endParaRPr lang="fr-FR" sz="2000" dirty="0">
              <a:latin typeface="Arial" pitchFamily="34" charset="0"/>
              <a:cs typeface="Arial" pitchFamily="34" charset="0"/>
            </a:endParaRPr>
          </a:p>
        </p:txBody>
      </p:sp>
      <p:sp>
        <p:nvSpPr>
          <p:cNvPr id="143" name="Rectangle 142"/>
          <p:cNvSpPr>
            <a:spLocks noChangeArrowheads="1"/>
          </p:cNvSpPr>
          <p:nvPr/>
        </p:nvSpPr>
        <p:spPr bwMode="auto">
          <a:xfrm>
            <a:off x="1864668" y="6323013"/>
            <a:ext cx="692818"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RT</a:t>
            </a:r>
            <a:r>
              <a:rPr lang="fr-FR" sz="2000" b="1" baseline="-25000">
                <a:solidFill>
                  <a:srgbClr val="000000"/>
                </a:solidFill>
                <a:latin typeface="Arial" pitchFamily="34" charset="0"/>
                <a:cs typeface="Arial" pitchFamily="34" charset="0"/>
                <a:sym typeface="Wingdings 2" pitchFamily="18" charset="2"/>
              </a:rPr>
              <a:t>1</a:t>
            </a:r>
            <a:r>
              <a:rPr lang="fr-FR" sz="2000" b="1">
                <a:solidFill>
                  <a:srgbClr val="000000"/>
                </a:solidFill>
                <a:latin typeface="Arial" pitchFamily="34" charset="0"/>
                <a:cs typeface="Arial" pitchFamily="34" charset="0"/>
                <a:sym typeface="Wingdings 2" pitchFamily="18" charset="2"/>
              </a:rPr>
              <a:t> </a:t>
            </a:r>
            <a:endParaRPr lang="fr-FR" sz="2000">
              <a:latin typeface="Arial" pitchFamily="34" charset="0"/>
              <a:cs typeface="Arial" pitchFamily="34" charset="0"/>
            </a:endParaRPr>
          </a:p>
        </p:txBody>
      </p:sp>
      <p:sp>
        <p:nvSpPr>
          <p:cNvPr id="144" name="Rectangle 143"/>
          <p:cNvSpPr>
            <a:spLocks noChangeArrowheads="1"/>
          </p:cNvSpPr>
          <p:nvPr/>
        </p:nvSpPr>
        <p:spPr bwMode="auto">
          <a:xfrm>
            <a:off x="2368253" y="6381750"/>
            <a:ext cx="333746"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a:t>
            </a:r>
            <a:endParaRPr lang="fr-FR" sz="2000" dirty="0">
              <a:latin typeface="Arial" pitchFamily="34" charset="0"/>
              <a:cs typeface="Arial" pitchFamily="34" charset="0"/>
              <a:sym typeface="Wingdings 2" pitchFamily="18" charset="2"/>
            </a:endParaRPr>
          </a:p>
        </p:txBody>
      </p:sp>
      <p:sp>
        <p:nvSpPr>
          <p:cNvPr id="145" name="Rectangle 144"/>
          <p:cNvSpPr>
            <a:spLocks noChangeArrowheads="1"/>
          </p:cNvSpPr>
          <p:nvPr/>
        </p:nvSpPr>
        <p:spPr bwMode="auto">
          <a:xfrm>
            <a:off x="2612618" y="6372225"/>
            <a:ext cx="1315040"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0,011 × e </a:t>
            </a:r>
            <a:endParaRPr lang="fr-FR" sz="2000">
              <a:latin typeface="Arial" pitchFamily="34" charset="0"/>
              <a:cs typeface="Arial" pitchFamily="34" charset="0"/>
              <a:sym typeface="Wingdings 2" pitchFamily="18" charset="2"/>
            </a:endParaRPr>
          </a:p>
        </p:txBody>
      </p:sp>
      <p:cxnSp>
        <p:nvCxnSpPr>
          <p:cNvPr id="146" name="Connecteur droit 145"/>
          <p:cNvCxnSpPr/>
          <p:nvPr/>
        </p:nvCxnSpPr>
        <p:spPr>
          <a:xfrm>
            <a:off x="3933181" y="6223000"/>
            <a:ext cx="1243012" cy="14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Rectangle 146"/>
          <p:cNvSpPr>
            <a:spLocks noChangeArrowheads="1"/>
          </p:cNvSpPr>
          <p:nvPr/>
        </p:nvSpPr>
        <p:spPr bwMode="auto">
          <a:xfrm>
            <a:off x="4028431" y="5816600"/>
            <a:ext cx="1133644"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1,84.10</a:t>
            </a:r>
            <a:r>
              <a:rPr lang="fr-FR" sz="2000" b="1" baseline="30000" dirty="0">
                <a:solidFill>
                  <a:srgbClr val="000000"/>
                </a:solidFill>
                <a:latin typeface="Arial" pitchFamily="34" charset="0"/>
                <a:cs typeface="Arial" pitchFamily="34" charset="0"/>
                <a:sym typeface="Wingdings 2" pitchFamily="18" charset="2"/>
              </a:rPr>
              <a:t>5</a:t>
            </a:r>
            <a:endParaRPr lang="fr-FR" sz="2000" dirty="0">
              <a:latin typeface="Arial" pitchFamily="34" charset="0"/>
              <a:cs typeface="Arial" pitchFamily="34" charset="0"/>
            </a:endParaRPr>
          </a:p>
        </p:txBody>
      </p:sp>
      <p:sp>
        <p:nvSpPr>
          <p:cNvPr id="148" name="Rectangle 147"/>
          <p:cNvSpPr>
            <a:spLocks noChangeArrowheads="1"/>
          </p:cNvSpPr>
          <p:nvPr/>
        </p:nvSpPr>
        <p:spPr bwMode="auto">
          <a:xfrm>
            <a:off x="3776784" y="6253163"/>
            <a:ext cx="1614545"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8,314 × 700 </a:t>
            </a:r>
            <a:endParaRPr lang="fr-FR" sz="2000">
              <a:latin typeface="Arial" pitchFamily="34" charset="0"/>
              <a:cs typeface="Arial" pitchFamily="34" charset="0"/>
              <a:sym typeface="Wingdings 2" pitchFamily="18" charset="2"/>
            </a:endParaRPr>
          </a:p>
        </p:txBody>
      </p:sp>
      <p:sp>
        <p:nvSpPr>
          <p:cNvPr id="150" name="Rectangle 149"/>
          <p:cNvSpPr>
            <a:spLocks noChangeArrowheads="1"/>
          </p:cNvSpPr>
          <p:nvPr/>
        </p:nvSpPr>
        <p:spPr bwMode="auto">
          <a:xfrm>
            <a:off x="5330789" y="6334125"/>
            <a:ext cx="333746"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a:t>
            </a:r>
            <a:endParaRPr lang="fr-FR" sz="2000">
              <a:latin typeface="Arial" pitchFamily="34" charset="0"/>
              <a:cs typeface="Arial" pitchFamily="34" charset="0"/>
              <a:sym typeface="Wingdings 2" pitchFamily="18" charset="2"/>
            </a:endParaRPr>
          </a:p>
        </p:txBody>
      </p:sp>
      <p:sp>
        <p:nvSpPr>
          <p:cNvPr id="151" name="ZoneTexte 18"/>
          <p:cNvSpPr txBox="1">
            <a:spLocks noChangeArrowheads="1"/>
          </p:cNvSpPr>
          <p:nvPr/>
        </p:nvSpPr>
        <p:spPr bwMode="auto">
          <a:xfrm>
            <a:off x="5536556" y="6308725"/>
            <a:ext cx="2658292" cy="707886"/>
          </a:xfrm>
          <a:prstGeom prst="rect">
            <a:avLst/>
          </a:prstGeom>
          <a:noFill/>
          <a:ln w="9525">
            <a:noFill/>
            <a:miter lim="800000"/>
            <a:headEnd/>
            <a:tailEnd/>
          </a:ln>
        </p:spPr>
        <p:txBody>
          <a:bodyPr wrap="none">
            <a:spAutoFit/>
          </a:bodyPr>
          <a:lstStyle/>
          <a:p>
            <a:r>
              <a:rPr lang="fr-FR" sz="2000" b="1" u="sng" dirty="0">
                <a:solidFill>
                  <a:srgbClr val="FF0000"/>
                </a:solidFill>
                <a:latin typeface="Arial" pitchFamily="34" charset="0"/>
                <a:cs typeface="Arial" pitchFamily="34" charset="0"/>
              </a:rPr>
              <a:t>5,9.10</a:t>
            </a:r>
            <a:r>
              <a:rPr lang="fr-FR" sz="2000" b="1" u="sng" baseline="30000" dirty="0">
                <a:solidFill>
                  <a:srgbClr val="FF0000"/>
                </a:solidFill>
                <a:latin typeface="Arial" pitchFamily="34" charset="0"/>
                <a:cs typeface="Arial" pitchFamily="34" charset="0"/>
              </a:rPr>
              <a:t>11</a:t>
            </a:r>
            <a:r>
              <a:rPr lang="fr-FR" sz="2000" b="1" u="sng" dirty="0">
                <a:solidFill>
                  <a:srgbClr val="FF0000"/>
                </a:solidFill>
                <a:latin typeface="Arial" pitchFamily="34" charset="0"/>
                <a:cs typeface="Arial" pitchFamily="34" charset="0"/>
              </a:rPr>
              <a:t> L.mol </a:t>
            </a:r>
            <a:r>
              <a:rPr lang="fr-FR" sz="2000" b="1" u="sng" baseline="30000" dirty="0">
                <a:solidFill>
                  <a:srgbClr val="FF0000"/>
                </a:solidFill>
                <a:latin typeface="Arial" pitchFamily="34" charset="0"/>
                <a:cs typeface="Arial" pitchFamily="34" charset="0"/>
              </a:rPr>
              <a:t>– 1</a:t>
            </a:r>
            <a:r>
              <a:rPr lang="fr-FR" sz="2000" b="1" u="sng" dirty="0">
                <a:solidFill>
                  <a:srgbClr val="FF0000"/>
                </a:solidFill>
                <a:latin typeface="Arial" pitchFamily="34" charset="0"/>
                <a:cs typeface="Arial" pitchFamily="34" charset="0"/>
              </a:rPr>
              <a:t>.s </a:t>
            </a:r>
            <a:r>
              <a:rPr lang="fr-FR" sz="2000" b="1" u="sng" baseline="30000" dirty="0">
                <a:solidFill>
                  <a:srgbClr val="FF0000"/>
                </a:solidFill>
                <a:latin typeface="Arial" pitchFamily="34" charset="0"/>
                <a:cs typeface="Arial" pitchFamily="34" charset="0"/>
              </a:rPr>
              <a:t>– 1</a:t>
            </a:r>
            <a:endParaRPr lang="fr-FR" sz="2000" b="1" u="sng" dirty="0">
              <a:solidFill>
                <a:srgbClr val="FF0000"/>
              </a:solidFill>
              <a:latin typeface="Arial" pitchFamily="34" charset="0"/>
              <a:cs typeface="Arial" pitchFamily="34" charset="0"/>
            </a:endParaRPr>
          </a:p>
          <a:p>
            <a:endParaRPr lang="fr-FR" sz="2000" b="1" u="sng" dirty="0">
              <a:solidFill>
                <a:srgbClr val="002060"/>
              </a:solidFill>
              <a:latin typeface="Arial" pitchFamily="34" charset="0"/>
              <a:cs typeface="Arial" pitchFamily="34" charset="0"/>
            </a:endParaRPr>
          </a:p>
        </p:txBody>
      </p:sp>
      <p:sp>
        <p:nvSpPr>
          <p:cNvPr id="105" name="Rectangle 5"/>
          <p:cNvSpPr>
            <a:spLocks noChangeArrowheads="1"/>
          </p:cNvSpPr>
          <p:nvPr/>
        </p:nvSpPr>
        <p:spPr bwMode="auto">
          <a:xfrm>
            <a:off x="0" y="1196752"/>
            <a:ext cx="9144000" cy="1015663"/>
          </a:xfrm>
          <a:prstGeom prst="rect">
            <a:avLst/>
          </a:prstGeom>
          <a:noFill/>
          <a:ln w="9525">
            <a:noFill/>
            <a:miter lim="800000"/>
            <a:headEnd/>
            <a:tailEnd/>
          </a:ln>
        </p:spPr>
        <p:txBody>
          <a:bodyPr anchor="ctr">
            <a:spAutoFit/>
          </a:bodyPr>
          <a:lstStyle/>
          <a:p>
            <a:pPr algn="just" eaLnBrk="0" hangingPunct="0"/>
            <a:r>
              <a:rPr lang="fr-FR" sz="2000" b="1" dirty="0">
                <a:latin typeface="Times New Roman" pitchFamily="18" charset="0"/>
                <a:sym typeface="Wingdings" pitchFamily="2" charset="2"/>
              </a:rPr>
              <a:t></a:t>
            </a:r>
            <a:r>
              <a:rPr lang="fr-FR" sz="2000" b="1" dirty="0">
                <a:latin typeface="Times New Roman" pitchFamily="18" charset="0"/>
              </a:rPr>
              <a:t> </a:t>
            </a:r>
            <a:r>
              <a:rPr lang="fr-FR" sz="2000" b="1" u="sng" dirty="0">
                <a:latin typeface="Times New Roman" pitchFamily="18" charset="0"/>
                <a:sym typeface="Wingdings" pitchFamily="2" charset="2"/>
              </a:rPr>
              <a:t>Application 13</a:t>
            </a:r>
            <a:r>
              <a:rPr lang="fr-FR" sz="2000" i="1" dirty="0">
                <a:latin typeface="Times New Roman" pitchFamily="18" charset="0"/>
                <a:sym typeface="Wingdings" pitchFamily="2" charset="2"/>
              </a:rPr>
              <a:t> :  Calculer  les  valeurs  de  </a:t>
            </a:r>
            <a:r>
              <a:rPr lang="fr-FR" sz="2000" b="1" dirty="0">
                <a:latin typeface="Times New Roman" pitchFamily="18" charset="0"/>
                <a:sym typeface="Wingdings" pitchFamily="2" charset="2"/>
              </a:rPr>
              <a:t>E</a:t>
            </a:r>
            <a:r>
              <a:rPr lang="fr-FR" sz="2000" b="1" baseline="-30000" dirty="0">
                <a:latin typeface="Times New Roman" pitchFamily="18" charset="0"/>
                <a:sym typeface="Wingdings" pitchFamily="2" charset="2"/>
              </a:rPr>
              <a:t>a</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et  de  </a:t>
            </a:r>
            <a:r>
              <a:rPr lang="fr-FR" sz="2000" b="1" dirty="0">
                <a:latin typeface="Times New Roman" pitchFamily="18" charset="0"/>
                <a:sym typeface="Wingdings" pitchFamily="2" charset="2"/>
              </a:rPr>
              <a:t>A</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de  la  réaction  envisagée dans  l’</a:t>
            </a:r>
            <a:r>
              <a:rPr lang="fr-FR" sz="2000" b="1" i="1" dirty="0">
                <a:latin typeface="Times New Roman" pitchFamily="18" charset="0"/>
                <a:sym typeface="Wingdings" pitchFamily="2" charset="2"/>
              </a:rPr>
              <a:t>Application 12  </a:t>
            </a:r>
            <a:r>
              <a:rPr lang="fr-FR" sz="2000" i="1" dirty="0">
                <a:latin typeface="Times New Roman" pitchFamily="18" charset="0"/>
                <a:sym typeface="Wingdings" pitchFamily="2" charset="2"/>
              </a:rPr>
              <a:t>en  considérant  qu’on  connaît la valeur de </a:t>
            </a:r>
            <a:r>
              <a:rPr lang="fr-FR" sz="2000" b="1" dirty="0">
                <a:latin typeface="Times New Roman" pitchFamily="18" charset="0"/>
                <a:sym typeface="Wingdings" pitchFamily="2" charset="2"/>
              </a:rPr>
              <a:t>k</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pour </a:t>
            </a:r>
            <a:r>
              <a:rPr lang="fr-FR" sz="2000" b="1" dirty="0">
                <a:latin typeface="Times New Roman" pitchFamily="18" charset="0"/>
                <a:sym typeface="Wingdings" pitchFamily="2" charset="2"/>
              </a:rPr>
              <a:t>T</a:t>
            </a:r>
            <a:r>
              <a:rPr lang="fr-FR" sz="2000" b="1" baseline="-30000" dirty="0">
                <a:latin typeface="Times New Roman" pitchFamily="18" charset="0"/>
                <a:sym typeface="Wingdings" pitchFamily="2" charset="2"/>
              </a:rPr>
              <a:t>1</a:t>
            </a:r>
            <a:r>
              <a:rPr lang="fr-FR" sz="2000" b="1" dirty="0">
                <a:latin typeface="Times New Roman" pitchFamily="18" charset="0"/>
                <a:sym typeface="Wingdings" pitchFamily="2" charset="2"/>
              </a:rPr>
              <a:t> = 700 K </a:t>
            </a:r>
            <a:r>
              <a:rPr lang="fr-FR" sz="2000" dirty="0">
                <a:latin typeface="Times New Roman" pitchFamily="18" charset="0"/>
                <a:sym typeface="Wingdings" pitchFamily="2" charset="2"/>
              </a:rPr>
              <a:t>(</a:t>
            </a:r>
            <a:r>
              <a:rPr lang="fr-FR" sz="2000" b="1" dirty="0">
                <a:latin typeface="Times New Roman" pitchFamily="18" charset="0"/>
                <a:sym typeface="Wingdings" pitchFamily="2" charset="2"/>
              </a:rPr>
              <a:t>k</a:t>
            </a:r>
            <a:r>
              <a:rPr lang="fr-FR" sz="2000" b="1" baseline="-30000" dirty="0">
                <a:latin typeface="Times New Roman" pitchFamily="18" charset="0"/>
                <a:sym typeface="Wingdings" pitchFamily="2" charset="2"/>
              </a:rPr>
              <a:t>1</a:t>
            </a:r>
            <a:r>
              <a:rPr lang="fr-FR" sz="2000" b="1" dirty="0">
                <a:latin typeface="Times New Roman" pitchFamily="18" charset="0"/>
                <a:sym typeface="Wingdings" pitchFamily="2" charset="2"/>
              </a:rPr>
              <a:t> = 0,011 L.mol</a:t>
            </a:r>
            <a:r>
              <a:rPr lang="fr-FR" sz="2000" b="1" baseline="30000" dirty="0">
                <a:latin typeface="Times New Roman" pitchFamily="18" charset="0"/>
                <a:sym typeface="Wingdings" pitchFamily="2" charset="2"/>
              </a:rPr>
              <a:t> – 1</a:t>
            </a:r>
            <a:r>
              <a:rPr lang="fr-FR" sz="2000" b="1" dirty="0">
                <a:latin typeface="Times New Roman" pitchFamily="18" charset="0"/>
                <a:sym typeface="Wingdings" pitchFamily="2" charset="2"/>
              </a:rPr>
              <a:t>.s</a:t>
            </a:r>
            <a:r>
              <a:rPr lang="fr-FR" sz="2000" b="1" baseline="30000" dirty="0">
                <a:latin typeface="Times New Roman" pitchFamily="18" charset="0"/>
                <a:sym typeface="Wingdings" pitchFamily="2" charset="2"/>
              </a:rPr>
              <a:t> – 1</a:t>
            </a:r>
            <a:r>
              <a:rPr lang="fr-FR" sz="2000" dirty="0">
                <a:latin typeface="Times New Roman" pitchFamily="18" charset="0"/>
                <a:sym typeface="Wingdings" pitchFamily="2" charset="2"/>
              </a:rPr>
              <a:t>)</a:t>
            </a:r>
            <a:r>
              <a:rPr lang="fr-FR" sz="2000" b="1" i="1" dirty="0">
                <a:latin typeface="Times New Roman" pitchFamily="18" charset="0"/>
                <a:sym typeface="Wingdings" pitchFamily="2" charset="2"/>
              </a:rPr>
              <a:t> </a:t>
            </a:r>
            <a:r>
              <a:rPr lang="fr-FR" sz="2000" i="1" dirty="0">
                <a:latin typeface="Times New Roman" pitchFamily="18" charset="0"/>
                <a:sym typeface="Wingdings" pitchFamily="2" charset="2"/>
              </a:rPr>
              <a:t>et </a:t>
            </a:r>
            <a:r>
              <a:rPr lang="fr-FR" sz="2000" b="1" dirty="0">
                <a:latin typeface="Times New Roman" pitchFamily="18" charset="0"/>
                <a:sym typeface="Wingdings" pitchFamily="2" charset="2"/>
              </a:rPr>
              <a:t>T</a:t>
            </a:r>
            <a:r>
              <a:rPr lang="fr-FR" sz="2000" b="1" baseline="-30000" dirty="0">
                <a:latin typeface="Times New Roman" pitchFamily="18" charset="0"/>
                <a:sym typeface="Wingdings" pitchFamily="2" charset="2"/>
              </a:rPr>
              <a:t>2</a:t>
            </a:r>
            <a:r>
              <a:rPr lang="fr-FR" sz="2000" b="1" dirty="0">
                <a:latin typeface="Times New Roman" pitchFamily="18" charset="0"/>
                <a:sym typeface="Wingdings" pitchFamily="2" charset="2"/>
              </a:rPr>
              <a:t> = 1000 K</a:t>
            </a:r>
            <a:r>
              <a:rPr lang="fr-FR" sz="2000" dirty="0">
                <a:latin typeface="Times New Roman" pitchFamily="18" charset="0"/>
                <a:sym typeface="Wingdings" pitchFamily="2" charset="2"/>
              </a:rPr>
              <a:t> (</a:t>
            </a:r>
            <a:r>
              <a:rPr lang="fr-FR" sz="2000" b="1" dirty="0">
                <a:latin typeface="Times New Roman" pitchFamily="18" charset="0"/>
                <a:sym typeface="Wingdings" pitchFamily="2" charset="2"/>
              </a:rPr>
              <a:t>k</a:t>
            </a:r>
            <a:r>
              <a:rPr lang="fr-FR" sz="2000" b="1" baseline="-30000" dirty="0">
                <a:latin typeface="Times New Roman" pitchFamily="18" charset="0"/>
                <a:sym typeface="Wingdings" pitchFamily="2" charset="2"/>
              </a:rPr>
              <a:t>2</a:t>
            </a:r>
            <a:r>
              <a:rPr lang="fr-FR" sz="2000" b="1" dirty="0">
                <a:latin typeface="Times New Roman" pitchFamily="18" charset="0"/>
                <a:sym typeface="Wingdings" pitchFamily="2" charset="2"/>
              </a:rPr>
              <a:t> = 145 L.mol</a:t>
            </a:r>
            <a:r>
              <a:rPr lang="fr-FR" sz="2000" b="1" baseline="30000" dirty="0">
                <a:latin typeface="Times New Roman" pitchFamily="18" charset="0"/>
                <a:sym typeface="Wingdings" pitchFamily="2" charset="2"/>
              </a:rPr>
              <a:t> – 1</a:t>
            </a:r>
            <a:r>
              <a:rPr lang="fr-FR" sz="2000" b="1" dirty="0">
                <a:latin typeface="Times New Roman" pitchFamily="18" charset="0"/>
                <a:sym typeface="Wingdings" pitchFamily="2" charset="2"/>
              </a:rPr>
              <a:t>.s</a:t>
            </a:r>
            <a:r>
              <a:rPr lang="fr-FR" sz="2000" b="1" baseline="30000" dirty="0">
                <a:latin typeface="Times New Roman" pitchFamily="18" charset="0"/>
                <a:sym typeface="Wingdings" pitchFamily="2" charset="2"/>
              </a:rPr>
              <a:t> – 1</a:t>
            </a:r>
            <a:r>
              <a:rPr lang="fr-FR" sz="2000" dirty="0">
                <a:latin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500"/>
                                        <p:tgtEl>
                                          <p:spTgt spid="45"/>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500"/>
                                        <p:tgtEl>
                                          <p:spTgt spid="48"/>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500"/>
                                        <p:tgtEl>
                                          <p:spTgt spid="52"/>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childTnLst>
                          </p:cTn>
                        </p:par>
                        <p:par>
                          <p:cTn id="80" fill="hold">
                            <p:stCondLst>
                              <p:cond delay="1500"/>
                            </p:stCondLst>
                            <p:childTnLst>
                              <p:par>
                                <p:cTn id="81" presetID="22" presetClass="entr" presetSubtype="8" fill="hold"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500"/>
                                        <p:tgtEl>
                                          <p:spTgt spid="49"/>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left)">
                                      <p:cBhvr>
                                        <p:cTn id="91" dur="500"/>
                                        <p:tgtEl>
                                          <p:spTgt spid="53"/>
                                        </p:tgtEl>
                                      </p:cBhvr>
                                    </p:animEffect>
                                  </p:childTnLst>
                                </p:cTn>
                              </p:par>
                            </p:childTnLst>
                          </p:cTn>
                        </p:par>
                        <p:par>
                          <p:cTn id="92" fill="hold">
                            <p:stCondLst>
                              <p:cond delay="3000"/>
                            </p:stCondLst>
                            <p:childTnLst>
                              <p:par>
                                <p:cTn id="93" presetID="22" presetClass="entr" presetSubtype="8"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left)">
                                      <p:cBhvr>
                                        <p:cTn id="95" dur="500"/>
                                        <p:tgtEl>
                                          <p:spTgt spid="55"/>
                                        </p:tgtEl>
                                      </p:cBhvr>
                                    </p:animEffect>
                                  </p:childTnLst>
                                </p:cTn>
                              </p:par>
                            </p:childTnLst>
                          </p:cTn>
                        </p:par>
                        <p:par>
                          <p:cTn id="96" fill="hold">
                            <p:stCondLst>
                              <p:cond delay="3500"/>
                            </p:stCondLst>
                            <p:childTnLst>
                              <p:par>
                                <p:cTn id="97" presetID="22" presetClass="entr" presetSubtype="8"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wipe(left)">
                                      <p:cBhvr>
                                        <p:cTn id="99" dur="500"/>
                                        <p:tgtEl>
                                          <p:spTgt spid="61"/>
                                        </p:tgtEl>
                                      </p:cBhvr>
                                    </p:animEffect>
                                  </p:childTnLst>
                                </p:cTn>
                              </p:par>
                            </p:childTnLst>
                          </p:cTn>
                        </p:par>
                        <p:par>
                          <p:cTn id="100" fill="hold">
                            <p:stCondLst>
                              <p:cond delay="4000"/>
                            </p:stCondLst>
                            <p:childTnLst>
                              <p:par>
                                <p:cTn id="101" presetID="22" presetClass="entr" presetSubtype="8" fill="hold" nodeType="after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wipe(left)">
                                      <p:cBhvr>
                                        <p:cTn id="103" dur="500"/>
                                        <p:tgtEl>
                                          <p:spTgt spid="60"/>
                                        </p:tgtEl>
                                      </p:cBhvr>
                                    </p:animEffect>
                                  </p:childTnLst>
                                </p:cTn>
                              </p:par>
                            </p:childTnLst>
                          </p:cTn>
                        </p:par>
                        <p:par>
                          <p:cTn id="104" fill="hold">
                            <p:stCondLst>
                              <p:cond delay="4500"/>
                            </p:stCondLst>
                            <p:childTnLst>
                              <p:par>
                                <p:cTn id="105" presetID="22" presetClass="entr" presetSubtype="8"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left)">
                                      <p:cBhvr>
                                        <p:cTn id="107" dur="500"/>
                                        <p:tgtEl>
                                          <p:spTgt spid="62"/>
                                        </p:tgtEl>
                                      </p:cBhvr>
                                    </p:animEffect>
                                  </p:childTnLst>
                                </p:cTn>
                              </p:par>
                            </p:childTnLst>
                          </p:cTn>
                        </p:par>
                        <p:par>
                          <p:cTn id="108" fill="hold">
                            <p:stCondLst>
                              <p:cond delay="5000"/>
                            </p:stCondLst>
                            <p:childTnLst>
                              <p:par>
                                <p:cTn id="109" presetID="22" presetClass="entr" presetSubtype="8" fill="hold" grpId="0" nodeType="after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wipe(left)">
                                      <p:cBhvr>
                                        <p:cTn id="111" dur="500"/>
                                        <p:tgtEl>
                                          <p:spTgt spid="63"/>
                                        </p:tgtEl>
                                      </p:cBhvr>
                                    </p:animEffect>
                                  </p:childTnLst>
                                </p:cTn>
                              </p:par>
                            </p:childTnLst>
                          </p:cTn>
                        </p:par>
                        <p:par>
                          <p:cTn id="112" fill="hold">
                            <p:stCondLst>
                              <p:cond delay="5500"/>
                            </p:stCondLst>
                            <p:childTnLst>
                              <p:par>
                                <p:cTn id="113" presetID="22" presetClass="entr" presetSubtype="8"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wipe(left)">
                                      <p:cBhvr>
                                        <p:cTn id="115" dur="500"/>
                                        <p:tgtEl>
                                          <p:spTgt spid="65"/>
                                        </p:tgtEl>
                                      </p:cBhvr>
                                    </p:animEffect>
                                  </p:childTnLst>
                                </p:cTn>
                              </p:par>
                            </p:childTnLst>
                          </p:cTn>
                        </p:par>
                        <p:par>
                          <p:cTn id="116" fill="hold">
                            <p:stCondLst>
                              <p:cond delay="6000"/>
                            </p:stCondLst>
                            <p:childTnLst>
                              <p:par>
                                <p:cTn id="117" presetID="22" presetClass="entr" presetSubtype="8" fill="hold" nodeType="after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left)">
                                      <p:cBhvr>
                                        <p:cTn id="119" dur="500"/>
                                        <p:tgtEl>
                                          <p:spTgt spid="64"/>
                                        </p:tgtEl>
                                      </p:cBhvr>
                                    </p:animEffect>
                                  </p:childTnLst>
                                </p:cTn>
                              </p:par>
                            </p:childTnLst>
                          </p:cTn>
                        </p:par>
                        <p:par>
                          <p:cTn id="120" fill="hold">
                            <p:stCondLst>
                              <p:cond delay="6500"/>
                            </p:stCondLst>
                            <p:childTnLst>
                              <p:par>
                                <p:cTn id="121" presetID="22" presetClass="entr" presetSubtype="8" fill="hold" grpId="0" nodeType="after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wipe(left)">
                                      <p:cBhvr>
                                        <p:cTn id="123" dur="500"/>
                                        <p:tgtEl>
                                          <p:spTgt spid="66"/>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wipe(left)">
                                      <p:cBhvr>
                                        <p:cTn id="128" dur="500"/>
                                        <p:tgtEl>
                                          <p:spTgt spid="67"/>
                                        </p:tgtEl>
                                      </p:cBhvr>
                                    </p:animEffect>
                                  </p:childTnLst>
                                </p:cTn>
                              </p:par>
                            </p:childTnLst>
                          </p:cTn>
                        </p:par>
                        <p:par>
                          <p:cTn id="129" fill="hold">
                            <p:stCondLst>
                              <p:cond delay="500"/>
                            </p:stCondLst>
                            <p:childTnLst>
                              <p:par>
                                <p:cTn id="130" presetID="22" presetClass="entr" presetSubtype="8" fill="hold" grpId="0" nodeType="after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wipe(left)">
                                      <p:cBhvr>
                                        <p:cTn id="132" dur="500"/>
                                        <p:tgtEl>
                                          <p:spTgt spid="68"/>
                                        </p:tgtEl>
                                      </p:cBhvr>
                                    </p:animEffect>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wipe(left)">
                                      <p:cBhvr>
                                        <p:cTn id="136" dur="500"/>
                                        <p:tgtEl>
                                          <p:spTgt spid="70"/>
                                        </p:tgtEl>
                                      </p:cBhvr>
                                    </p:animEffect>
                                  </p:childTnLst>
                                </p:cTn>
                              </p:par>
                            </p:childTnLst>
                          </p:cTn>
                        </p:par>
                        <p:par>
                          <p:cTn id="137" fill="hold">
                            <p:stCondLst>
                              <p:cond delay="1500"/>
                            </p:stCondLst>
                            <p:childTnLst>
                              <p:par>
                                <p:cTn id="138" presetID="22" presetClass="entr" presetSubtype="8" fill="hold" nodeType="afterEffect">
                                  <p:stCondLst>
                                    <p:cond delay="0"/>
                                  </p:stCondLst>
                                  <p:childTnLst>
                                    <p:set>
                                      <p:cBhvr>
                                        <p:cTn id="139" dur="1" fill="hold">
                                          <p:stCondLst>
                                            <p:cond delay="0"/>
                                          </p:stCondLst>
                                        </p:cTn>
                                        <p:tgtEl>
                                          <p:spTgt spid="69"/>
                                        </p:tgtEl>
                                        <p:attrNameLst>
                                          <p:attrName>style.visibility</p:attrName>
                                        </p:attrNameLst>
                                      </p:cBhvr>
                                      <p:to>
                                        <p:strVal val="visible"/>
                                      </p:to>
                                    </p:set>
                                    <p:animEffect transition="in" filter="wipe(left)">
                                      <p:cBhvr>
                                        <p:cTn id="140" dur="500"/>
                                        <p:tgtEl>
                                          <p:spTgt spid="69"/>
                                        </p:tgtEl>
                                      </p:cBhvr>
                                    </p:animEffect>
                                  </p:childTnLst>
                                </p:cTn>
                              </p:par>
                            </p:childTnLst>
                          </p:cTn>
                        </p:par>
                        <p:par>
                          <p:cTn id="141" fill="hold">
                            <p:stCondLst>
                              <p:cond delay="2000"/>
                            </p:stCondLst>
                            <p:childTnLst>
                              <p:par>
                                <p:cTn id="142" presetID="22" presetClass="entr" presetSubtype="8" fill="hold" grpId="0" nodeType="afterEffect">
                                  <p:stCondLst>
                                    <p:cond delay="0"/>
                                  </p:stCondLst>
                                  <p:childTnLst>
                                    <p:set>
                                      <p:cBhvr>
                                        <p:cTn id="143" dur="1" fill="hold">
                                          <p:stCondLst>
                                            <p:cond delay="0"/>
                                          </p:stCondLst>
                                        </p:cTn>
                                        <p:tgtEl>
                                          <p:spTgt spid="71"/>
                                        </p:tgtEl>
                                        <p:attrNameLst>
                                          <p:attrName>style.visibility</p:attrName>
                                        </p:attrNameLst>
                                      </p:cBhvr>
                                      <p:to>
                                        <p:strVal val="visible"/>
                                      </p:to>
                                    </p:set>
                                    <p:animEffect transition="in" filter="wipe(left)">
                                      <p:cBhvr>
                                        <p:cTn id="144" dur="500"/>
                                        <p:tgtEl>
                                          <p:spTgt spid="71"/>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96"/>
                                        </p:tgtEl>
                                        <p:attrNameLst>
                                          <p:attrName>style.visibility</p:attrName>
                                        </p:attrNameLst>
                                      </p:cBhvr>
                                      <p:to>
                                        <p:strVal val="visible"/>
                                      </p:to>
                                    </p:set>
                                    <p:animEffect transition="in" filter="wipe(left)">
                                      <p:cBhvr>
                                        <p:cTn id="149" dur="500"/>
                                        <p:tgtEl>
                                          <p:spTgt spid="96"/>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ipe(left)">
                                      <p:cBhvr>
                                        <p:cTn id="153" dur="500"/>
                                        <p:tgtEl>
                                          <p:spTgt spid="73"/>
                                        </p:tgtEl>
                                      </p:cBhvr>
                                    </p:animEffect>
                                  </p:childTnLst>
                                </p:cTn>
                              </p:par>
                            </p:childTnLst>
                          </p:cTn>
                        </p:par>
                        <p:par>
                          <p:cTn id="154" fill="hold">
                            <p:stCondLst>
                              <p:cond delay="1000"/>
                            </p:stCondLst>
                            <p:childTnLst>
                              <p:par>
                                <p:cTn id="155" presetID="22" presetClass="entr" presetSubtype="8" fill="hold" nodeType="afterEffect">
                                  <p:stCondLst>
                                    <p:cond delay="0"/>
                                  </p:stCondLst>
                                  <p:childTnLst>
                                    <p:set>
                                      <p:cBhvr>
                                        <p:cTn id="156" dur="1" fill="hold">
                                          <p:stCondLst>
                                            <p:cond delay="0"/>
                                          </p:stCondLst>
                                        </p:cTn>
                                        <p:tgtEl>
                                          <p:spTgt spid="72"/>
                                        </p:tgtEl>
                                        <p:attrNameLst>
                                          <p:attrName>style.visibility</p:attrName>
                                        </p:attrNameLst>
                                      </p:cBhvr>
                                      <p:to>
                                        <p:strVal val="visible"/>
                                      </p:to>
                                    </p:set>
                                    <p:animEffect transition="in" filter="wipe(left)">
                                      <p:cBhvr>
                                        <p:cTn id="157" dur="500"/>
                                        <p:tgtEl>
                                          <p:spTgt spid="72"/>
                                        </p:tgtEl>
                                      </p:cBhvr>
                                    </p:animEffect>
                                  </p:childTnLst>
                                </p:cTn>
                              </p:par>
                            </p:childTnLst>
                          </p:cTn>
                        </p:par>
                        <p:par>
                          <p:cTn id="158" fill="hold">
                            <p:stCondLst>
                              <p:cond delay="1500"/>
                            </p:stCondLst>
                            <p:childTnLst>
                              <p:par>
                                <p:cTn id="159" presetID="22" presetClass="entr" presetSubtype="8"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Effect transition="in" filter="wipe(left)">
                                      <p:cBhvr>
                                        <p:cTn id="161" dur="500"/>
                                        <p:tgtEl>
                                          <p:spTgt spid="74"/>
                                        </p:tgtEl>
                                      </p:cBhvr>
                                    </p:animEffect>
                                  </p:childTnLst>
                                </p:cTn>
                              </p:par>
                            </p:childTnLst>
                          </p:cTn>
                        </p:par>
                        <p:par>
                          <p:cTn id="162" fill="hold">
                            <p:stCondLst>
                              <p:cond delay="2000"/>
                            </p:stCondLst>
                            <p:childTnLst>
                              <p:par>
                                <p:cTn id="163" presetID="22" presetClass="entr" presetSubtype="8" fill="hold" grpId="0" nodeType="afterEffect">
                                  <p:stCondLst>
                                    <p:cond delay="0"/>
                                  </p:stCondLst>
                                  <p:childTnLst>
                                    <p:set>
                                      <p:cBhvr>
                                        <p:cTn id="164" dur="1" fill="hold">
                                          <p:stCondLst>
                                            <p:cond delay="0"/>
                                          </p:stCondLst>
                                        </p:cTn>
                                        <p:tgtEl>
                                          <p:spTgt spid="75"/>
                                        </p:tgtEl>
                                        <p:attrNameLst>
                                          <p:attrName>style.visibility</p:attrName>
                                        </p:attrNameLst>
                                      </p:cBhvr>
                                      <p:to>
                                        <p:strVal val="visible"/>
                                      </p:to>
                                    </p:set>
                                    <p:animEffect transition="in" filter="wipe(left)">
                                      <p:cBhvr>
                                        <p:cTn id="165" dur="500"/>
                                        <p:tgtEl>
                                          <p:spTgt spid="75"/>
                                        </p:tgtEl>
                                      </p:cBhvr>
                                    </p:animEffect>
                                  </p:childTnLst>
                                </p:cTn>
                              </p:par>
                            </p:childTnLst>
                          </p:cTn>
                        </p:par>
                        <p:par>
                          <p:cTn id="166" fill="hold">
                            <p:stCondLst>
                              <p:cond delay="2500"/>
                            </p:stCondLst>
                            <p:childTnLst>
                              <p:par>
                                <p:cTn id="167" presetID="22" presetClass="entr" presetSubtype="8" fill="hold" grpId="0" nodeType="afterEffect">
                                  <p:stCondLst>
                                    <p:cond delay="0"/>
                                  </p:stCondLst>
                                  <p:childTnLst>
                                    <p:set>
                                      <p:cBhvr>
                                        <p:cTn id="168" dur="1" fill="hold">
                                          <p:stCondLst>
                                            <p:cond delay="0"/>
                                          </p:stCondLst>
                                        </p:cTn>
                                        <p:tgtEl>
                                          <p:spTgt spid="76"/>
                                        </p:tgtEl>
                                        <p:attrNameLst>
                                          <p:attrName>style.visibility</p:attrName>
                                        </p:attrNameLst>
                                      </p:cBhvr>
                                      <p:to>
                                        <p:strVal val="visible"/>
                                      </p:to>
                                    </p:set>
                                    <p:animEffect transition="in" filter="wipe(left)">
                                      <p:cBhvr>
                                        <p:cTn id="169" dur="500"/>
                                        <p:tgtEl>
                                          <p:spTgt spid="76"/>
                                        </p:tgtEl>
                                      </p:cBhvr>
                                    </p:animEffect>
                                  </p:childTnLst>
                                </p:cTn>
                              </p:par>
                            </p:childTnLst>
                          </p:cTn>
                        </p:par>
                        <p:par>
                          <p:cTn id="170" fill="hold">
                            <p:stCondLst>
                              <p:cond delay="3000"/>
                            </p:stCondLst>
                            <p:childTnLst>
                              <p:par>
                                <p:cTn id="171" presetID="22" presetClass="entr" presetSubtype="8" fill="hold" grpId="0" nodeType="afterEffect">
                                  <p:stCondLst>
                                    <p:cond delay="0"/>
                                  </p:stCondLst>
                                  <p:childTnLst>
                                    <p:set>
                                      <p:cBhvr>
                                        <p:cTn id="172" dur="1" fill="hold">
                                          <p:stCondLst>
                                            <p:cond delay="0"/>
                                          </p:stCondLst>
                                        </p:cTn>
                                        <p:tgtEl>
                                          <p:spTgt spid="78"/>
                                        </p:tgtEl>
                                        <p:attrNameLst>
                                          <p:attrName>style.visibility</p:attrName>
                                        </p:attrNameLst>
                                      </p:cBhvr>
                                      <p:to>
                                        <p:strVal val="visible"/>
                                      </p:to>
                                    </p:set>
                                    <p:animEffect transition="in" filter="wipe(left)">
                                      <p:cBhvr>
                                        <p:cTn id="173" dur="500"/>
                                        <p:tgtEl>
                                          <p:spTgt spid="78"/>
                                        </p:tgtEl>
                                      </p:cBhvr>
                                    </p:animEffect>
                                  </p:childTnLst>
                                </p:cTn>
                              </p:par>
                            </p:childTnLst>
                          </p:cTn>
                        </p:par>
                        <p:par>
                          <p:cTn id="174" fill="hold">
                            <p:stCondLst>
                              <p:cond delay="3500"/>
                            </p:stCondLst>
                            <p:childTnLst>
                              <p:par>
                                <p:cTn id="175" presetID="22" presetClass="entr" presetSubtype="8" fill="hold" nodeType="afterEffect">
                                  <p:stCondLst>
                                    <p:cond delay="0"/>
                                  </p:stCondLst>
                                  <p:childTnLst>
                                    <p:set>
                                      <p:cBhvr>
                                        <p:cTn id="176" dur="1" fill="hold">
                                          <p:stCondLst>
                                            <p:cond delay="0"/>
                                          </p:stCondLst>
                                        </p:cTn>
                                        <p:tgtEl>
                                          <p:spTgt spid="77"/>
                                        </p:tgtEl>
                                        <p:attrNameLst>
                                          <p:attrName>style.visibility</p:attrName>
                                        </p:attrNameLst>
                                      </p:cBhvr>
                                      <p:to>
                                        <p:strVal val="visible"/>
                                      </p:to>
                                    </p:set>
                                    <p:animEffect transition="in" filter="wipe(left)">
                                      <p:cBhvr>
                                        <p:cTn id="177" dur="500"/>
                                        <p:tgtEl>
                                          <p:spTgt spid="77"/>
                                        </p:tgtEl>
                                      </p:cBhvr>
                                    </p:animEffect>
                                  </p:childTnLst>
                                </p:cTn>
                              </p:par>
                            </p:childTnLst>
                          </p:cTn>
                        </p:par>
                        <p:par>
                          <p:cTn id="178" fill="hold">
                            <p:stCondLst>
                              <p:cond delay="4000"/>
                            </p:stCondLst>
                            <p:childTnLst>
                              <p:par>
                                <p:cTn id="179" presetID="22" presetClass="entr" presetSubtype="8" fill="hold" grpId="0" nodeType="afterEffect">
                                  <p:stCondLst>
                                    <p:cond delay="0"/>
                                  </p:stCondLst>
                                  <p:childTnLst>
                                    <p:set>
                                      <p:cBhvr>
                                        <p:cTn id="180" dur="1" fill="hold">
                                          <p:stCondLst>
                                            <p:cond delay="0"/>
                                          </p:stCondLst>
                                        </p:cTn>
                                        <p:tgtEl>
                                          <p:spTgt spid="79"/>
                                        </p:tgtEl>
                                        <p:attrNameLst>
                                          <p:attrName>style.visibility</p:attrName>
                                        </p:attrNameLst>
                                      </p:cBhvr>
                                      <p:to>
                                        <p:strVal val="visible"/>
                                      </p:to>
                                    </p:set>
                                    <p:animEffect transition="in" filter="wipe(left)">
                                      <p:cBhvr>
                                        <p:cTn id="181" dur="500"/>
                                        <p:tgtEl>
                                          <p:spTgt spid="79"/>
                                        </p:tgtEl>
                                      </p:cBhvr>
                                    </p:animEffect>
                                  </p:childTnLst>
                                </p:cTn>
                              </p:par>
                            </p:childTnLst>
                          </p:cTn>
                        </p:par>
                        <p:par>
                          <p:cTn id="182" fill="hold">
                            <p:stCondLst>
                              <p:cond delay="4500"/>
                            </p:stCondLst>
                            <p:childTnLst>
                              <p:par>
                                <p:cTn id="183" presetID="22" presetClass="entr" presetSubtype="8" fill="hold" grpId="0" nodeType="after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wipe(left)">
                                      <p:cBhvr>
                                        <p:cTn id="185" dur="500"/>
                                        <p:tgtEl>
                                          <p:spTgt spid="80"/>
                                        </p:tgtEl>
                                      </p:cBhvr>
                                    </p:animEffect>
                                  </p:childTnLst>
                                </p:cTn>
                              </p:par>
                            </p:childTnLst>
                          </p:cTn>
                        </p:par>
                        <p:par>
                          <p:cTn id="186" fill="hold">
                            <p:stCondLst>
                              <p:cond delay="5000"/>
                            </p:stCondLst>
                            <p:childTnLst>
                              <p:par>
                                <p:cTn id="187" presetID="22" presetClass="entr" presetSubtype="8" fill="hold" grpId="0" nodeType="afterEffect">
                                  <p:stCondLst>
                                    <p:cond delay="0"/>
                                  </p:stCondLst>
                                  <p:childTnLst>
                                    <p:set>
                                      <p:cBhvr>
                                        <p:cTn id="188" dur="1" fill="hold">
                                          <p:stCondLst>
                                            <p:cond delay="0"/>
                                          </p:stCondLst>
                                        </p:cTn>
                                        <p:tgtEl>
                                          <p:spTgt spid="82"/>
                                        </p:tgtEl>
                                        <p:attrNameLst>
                                          <p:attrName>style.visibility</p:attrName>
                                        </p:attrNameLst>
                                      </p:cBhvr>
                                      <p:to>
                                        <p:strVal val="visible"/>
                                      </p:to>
                                    </p:set>
                                    <p:animEffect transition="in" filter="wipe(left)">
                                      <p:cBhvr>
                                        <p:cTn id="189" dur="500"/>
                                        <p:tgtEl>
                                          <p:spTgt spid="82"/>
                                        </p:tgtEl>
                                      </p:cBhvr>
                                    </p:animEffect>
                                  </p:childTnLst>
                                </p:cTn>
                              </p:par>
                            </p:childTnLst>
                          </p:cTn>
                        </p:par>
                        <p:par>
                          <p:cTn id="190" fill="hold">
                            <p:stCondLst>
                              <p:cond delay="5500"/>
                            </p:stCondLst>
                            <p:childTnLst>
                              <p:par>
                                <p:cTn id="191" presetID="22" presetClass="entr" presetSubtype="8" fill="hold" nodeType="afterEffect">
                                  <p:stCondLst>
                                    <p:cond delay="0"/>
                                  </p:stCondLst>
                                  <p:childTnLst>
                                    <p:set>
                                      <p:cBhvr>
                                        <p:cTn id="192" dur="1" fill="hold">
                                          <p:stCondLst>
                                            <p:cond delay="0"/>
                                          </p:stCondLst>
                                        </p:cTn>
                                        <p:tgtEl>
                                          <p:spTgt spid="81"/>
                                        </p:tgtEl>
                                        <p:attrNameLst>
                                          <p:attrName>style.visibility</p:attrName>
                                        </p:attrNameLst>
                                      </p:cBhvr>
                                      <p:to>
                                        <p:strVal val="visible"/>
                                      </p:to>
                                    </p:set>
                                    <p:animEffect transition="in" filter="wipe(left)">
                                      <p:cBhvr>
                                        <p:cTn id="193" dur="500"/>
                                        <p:tgtEl>
                                          <p:spTgt spid="81"/>
                                        </p:tgtEl>
                                      </p:cBhvr>
                                    </p:animEffect>
                                  </p:childTnLst>
                                </p:cTn>
                              </p:par>
                            </p:childTnLst>
                          </p:cTn>
                        </p:par>
                        <p:par>
                          <p:cTn id="194" fill="hold">
                            <p:stCondLst>
                              <p:cond delay="6000"/>
                            </p:stCondLst>
                            <p:childTnLst>
                              <p:par>
                                <p:cTn id="195" presetID="22" presetClass="entr" presetSubtype="8" fill="hold" grpId="0" nodeType="afterEffect">
                                  <p:stCondLst>
                                    <p:cond delay="0"/>
                                  </p:stCondLst>
                                  <p:childTnLst>
                                    <p:set>
                                      <p:cBhvr>
                                        <p:cTn id="196" dur="1" fill="hold">
                                          <p:stCondLst>
                                            <p:cond delay="0"/>
                                          </p:stCondLst>
                                        </p:cTn>
                                        <p:tgtEl>
                                          <p:spTgt spid="83"/>
                                        </p:tgtEl>
                                        <p:attrNameLst>
                                          <p:attrName>style.visibility</p:attrName>
                                        </p:attrNameLst>
                                      </p:cBhvr>
                                      <p:to>
                                        <p:strVal val="visible"/>
                                      </p:to>
                                    </p:set>
                                    <p:animEffect transition="in" filter="wipe(left)">
                                      <p:cBhvr>
                                        <p:cTn id="197" dur="500"/>
                                        <p:tgtEl>
                                          <p:spTgt spid="83"/>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97"/>
                                        </p:tgtEl>
                                        <p:attrNameLst>
                                          <p:attrName>style.visibility</p:attrName>
                                        </p:attrNameLst>
                                      </p:cBhvr>
                                      <p:to>
                                        <p:strVal val="visible"/>
                                      </p:to>
                                    </p:set>
                                    <p:animEffect transition="in" filter="wipe(left)">
                                      <p:cBhvr>
                                        <p:cTn id="202" dur="500"/>
                                        <p:tgtEl>
                                          <p:spTgt spid="97"/>
                                        </p:tgtEl>
                                      </p:cBhvr>
                                    </p:animEffect>
                                  </p:childTnLst>
                                </p:cTn>
                              </p:par>
                            </p:childTnLst>
                          </p:cTn>
                        </p:par>
                        <p:par>
                          <p:cTn id="203" fill="hold">
                            <p:stCondLst>
                              <p:cond delay="500"/>
                            </p:stCondLst>
                            <p:childTnLst>
                              <p:par>
                                <p:cTn id="204" presetID="22" presetClass="entr" presetSubtype="8" fill="hold" grpId="0" nodeType="afterEffect">
                                  <p:stCondLst>
                                    <p:cond delay="0"/>
                                  </p:stCondLst>
                                  <p:childTnLst>
                                    <p:set>
                                      <p:cBhvr>
                                        <p:cTn id="205" dur="1" fill="hold">
                                          <p:stCondLst>
                                            <p:cond delay="0"/>
                                          </p:stCondLst>
                                        </p:cTn>
                                        <p:tgtEl>
                                          <p:spTgt spid="98"/>
                                        </p:tgtEl>
                                        <p:attrNameLst>
                                          <p:attrName>style.visibility</p:attrName>
                                        </p:attrNameLst>
                                      </p:cBhvr>
                                      <p:to>
                                        <p:strVal val="visible"/>
                                      </p:to>
                                    </p:set>
                                    <p:animEffect transition="in" filter="wipe(left)">
                                      <p:cBhvr>
                                        <p:cTn id="206" dur="500"/>
                                        <p:tgtEl>
                                          <p:spTgt spid="98"/>
                                        </p:tgtEl>
                                      </p:cBhvr>
                                    </p:animEffect>
                                  </p:childTnLst>
                                </p:cTn>
                              </p:par>
                            </p:childTnLst>
                          </p:cTn>
                        </p:par>
                        <p:par>
                          <p:cTn id="207" fill="hold">
                            <p:stCondLst>
                              <p:cond delay="1000"/>
                            </p:stCondLst>
                            <p:childTnLst>
                              <p:par>
                                <p:cTn id="208" presetID="22" presetClass="entr" presetSubtype="8" fill="hold" grpId="0" nodeType="afterEffect">
                                  <p:stCondLst>
                                    <p:cond delay="0"/>
                                  </p:stCondLst>
                                  <p:childTnLst>
                                    <p:set>
                                      <p:cBhvr>
                                        <p:cTn id="209" dur="1" fill="hold">
                                          <p:stCondLst>
                                            <p:cond delay="0"/>
                                          </p:stCondLst>
                                        </p:cTn>
                                        <p:tgtEl>
                                          <p:spTgt spid="99"/>
                                        </p:tgtEl>
                                        <p:attrNameLst>
                                          <p:attrName>style.visibility</p:attrName>
                                        </p:attrNameLst>
                                      </p:cBhvr>
                                      <p:to>
                                        <p:strVal val="visible"/>
                                      </p:to>
                                    </p:set>
                                    <p:animEffect transition="in" filter="wipe(left)">
                                      <p:cBhvr>
                                        <p:cTn id="210" dur="500"/>
                                        <p:tgtEl>
                                          <p:spTgt spid="99"/>
                                        </p:tgtEl>
                                      </p:cBhvr>
                                    </p:animEffect>
                                  </p:childTnLst>
                                </p:cTn>
                              </p:par>
                            </p:childTnLst>
                          </p:cTn>
                        </p:par>
                        <p:par>
                          <p:cTn id="211" fill="hold">
                            <p:stCondLst>
                              <p:cond delay="1500"/>
                            </p:stCondLst>
                            <p:childTnLst>
                              <p:par>
                                <p:cTn id="212" presetID="22" presetClass="entr" presetSubtype="8" fill="hold" grpId="0" nodeType="afterEffect">
                                  <p:stCondLst>
                                    <p:cond delay="0"/>
                                  </p:stCondLst>
                                  <p:childTnLst>
                                    <p:set>
                                      <p:cBhvr>
                                        <p:cTn id="213" dur="1" fill="hold">
                                          <p:stCondLst>
                                            <p:cond delay="0"/>
                                          </p:stCondLst>
                                        </p:cTn>
                                        <p:tgtEl>
                                          <p:spTgt spid="100"/>
                                        </p:tgtEl>
                                        <p:attrNameLst>
                                          <p:attrName>style.visibility</p:attrName>
                                        </p:attrNameLst>
                                      </p:cBhvr>
                                      <p:to>
                                        <p:strVal val="visible"/>
                                      </p:to>
                                    </p:set>
                                    <p:animEffect transition="in" filter="wipe(left)">
                                      <p:cBhvr>
                                        <p:cTn id="214" dur="500"/>
                                        <p:tgtEl>
                                          <p:spTgt spid="100"/>
                                        </p:tgtEl>
                                      </p:cBhvr>
                                    </p:animEffect>
                                  </p:childTnLst>
                                </p:cTn>
                              </p:par>
                            </p:childTnLst>
                          </p:cTn>
                        </p:par>
                        <p:par>
                          <p:cTn id="215" fill="hold">
                            <p:stCondLst>
                              <p:cond delay="2000"/>
                            </p:stCondLst>
                            <p:childTnLst>
                              <p:par>
                                <p:cTn id="216" presetID="22" presetClass="entr" presetSubtype="8" fill="hold" grpId="0" nodeType="afterEffect">
                                  <p:stCondLst>
                                    <p:cond delay="0"/>
                                  </p:stCondLst>
                                  <p:childTnLst>
                                    <p:set>
                                      <p:cBhvr>
                                        <p:cTn id="217" dur="1" fill="hold">
                                          <p:stCondLst>
                                            <p:cond delay="0"/>
                                          </p:stCondLst>
                                        </p:cTn>
                                        <p:tgtEl>
                                          <p:spTgt spid="102"/>
                                        </p:tgtEl>
                                        <p:attrNameLst>
                                          <p:attrName>style.visibility</p:attrName>
                                        </p:attrNameLst>
                                      </p:cBhvr>
                                      <p:to>
                                        <p:strVal val="visible"/>
                                      </p:to>
                                    </p:set>
                                    <p:animEffect transition="in" filter="wipe(left)">
                                      <p:cBhvr>
                                        <p:cTn id="218" dur="500"/>
                                        <p:tgtEl>
                                          <p:spTgt spid="102"/>
                                        </p:tgtEl>
                                      </p:cBhvr>
                                    </p:animEffect>
                                  </p:childTnLst>
                                </p:cTn>
                              </p:par>
                            </p:childTnLst>
                          </p:cTn>
                        </p:par>
                        <p:par>
                          <p:cTn id="219" fill="hold">
                            <p:stCondLst>
                              <p:cond delay="2500"/>
                            </p:stCondLst>
                            <p:childTnLst>
                              <p:par>
                                <p:cTn id="220" presetID="22" presetClass="entr" presetSubtype="8" fill="hold" nodeType="afterEffect">
                                  <p:stCondLst>
                                    <p:cond delay="0"/>
                                  </p:stCondLst>
                                  <p:childTnLst>
                                    <p:set>
                                      <p:cBhvr>
                                        <p:cTn id="221" dur="1" fill="hold">
                                          <p:stCondLst>
                                            <p:cond delay="0"/>
                                          </p:stCondLst>
                                        </p:cTn>
                                        <p:tgtEl>
                                          <p:spTgt spid="101"/>
                                        </p:tgtEl>
                                        <p:attrNameLst>
                                          <p:attrName>style.visibility</p:attrName>
                                        </p:attrNameLst>
                                      </p:cBhvr>
                                      <p:to>
                                        <p:strVal val="visible"/>
                                      </p:to>
                                    </p:set>
                                    <p:animEffect transition="in" filter="wipe(left)">
                                      <p:cBhvr>
                                        <p:cTn id="222" dur="500"/>
                                        <p:tgtEl>
                                          <p:spTgt spid="101"/>
                                        </p:tgtEl>
                                      </p:cBhvr>
                                    </p:animEffect>
                                  </p:childTnLst>
                                </p:cTn>
                              </p:par>
                            </p:childTnLst>
                          </p:cTn>
                        </p:par>
                        <p:par>
                          <p:cTn id="223" fill="hold">
                            <p:stCondLst>
                              <p:cond delay="3000"/>
                            </p:stCondLst>
                            <p:childTnLst>
                              <p:par>
                                <p:cTn id="224" presetID="22" presetClass="entr" presetSubtype="8" fill="hold" grpId="0" nodeType="afterEffect">
                                  <p:stCondLst>
                                    <p:cond delay="0"/>
                                  </p:stCondLst>
                                  <p:childTnLst>
                                    <p:set>
                                      <p:cBhvr>
                                        <p:cTn id="225" dur="1" fill="hold">
                                          <p:stCondLst>
                                            <p:cond delay="0"/>
                                          </p:stCondLst>
                                        </p:cTn>
                                        <p:tgtEl>
                                          <p:spTgt spid="103"/>
                                        </p:tgtEl>
                                        <p:attrNameLst>
                                          <p:attrName>style.visibility</p:attrName>
                                        </p:attrNameLst>
                                      </p:cBhvr>
                                      <p:to>
                                        <p:strVal val="visible"/>
                                      </p:to>
                                    </p:set>
                                    <p:animEffect transition="in" filter="wipe(left)">
                                      <p:cBhvr>
                                        <p:cTn id="226" dur="500"/>
                                        <p:tgtEl>
                                          <p:spTgt spid="103"/>
                                        </p:tgtEl>
                                      </p:cBhvr>
                                    </p:animEffect>
                                  </p:childTnLst>
                                </p:cTn>
                              </p:par>
                            </p:childTnLst>
                          </p:cTn>
                        </p:par>
                        <p:par>
                          <p:cTn id="227" fill="hold">
                            <p:stCondLst>
                              <p:cond delay="3500"/>
                            </p:stCondLst>
                            <p:childTnLst>
                              <p:par>
                                <p:cTn id="228" presetID="22" presetClass="entr" presetSubtype="8" fill="hold" nodeType="afterEffect">
                                  <p:stCondLst>
                                    <p:cond delay="0"/>
                                  </p:stCondLst>
                                  <p:childTnLst>
                                    <p:set>
                                      <p:cBhvr>
                                        <p:cTn id="229" dur="1" fill="hold">
                                          <p:stCondLst>
                                            <p:cond delay="0"/>
                                          </p:stCondLst>
                                        </p:cTn>
                                        <p:tgtEl>
                                          <p:spTgt spid="104"/>
                                        </p:tgtEl>
                                        <p:attrNameLst>
                                          <p:attrName>style.visibility</p:attrName>
                                        </p:attrNameLst>
                                      </p:cBhvr>
                                      <p:to>
                                        <p:strVal val="visible"/>
                                      </p:to>
                                    </p:set>
                                    <p:animEffect transition="in" filter="wipe(left)">
                                      <p:cBhvr>
                                        <p:cTn id="230" dur="500"/>
                                        <p:tgtEl>
                                          <p:spTgt spid="104"/>
                                        </p:tgtEl>
                                      </p:cBhvr>
                                    </p:animEffect>
                                  </p:childTnLst>
                                </p:cTn>
                              </p:par>
                            </p:childTnLst>
                          </p:cTn>
                        </p:par>
                        <p:par>
                          <p:cTn id="231" fill="hold">
                            <p:stCondLst>
                              <p:cond delay="4000"/>
                            </p:stCondLst>
                            <p:childTnLst>
                              <p:par>
                                <p:cTn id="232" presetID="22" presetClass="entr" presetSubtype="8" fill="hold" grpId="0" nodeType="afterEffect">
                                  <p:stCondLst>
                                    <p:cond delay="0"/>
                                  </p:stCondLst>
                                  <p:childTnLst>
                                    <p:set>
                                      <p:cBhvr>
                                        <p:cTn id="233" dur="1" fill="hold">
                                          <p:stCondLst>
                                            <p:cond delay="0"/>
                                          </p:stCondLst>
                                        </p:cTn>
                                        <p:tgtEl>
                                          <p:spTgt spid="114"/>
                                        </p:tgtEl>
                                        <p:attrNameLst>
                                          <p:attrName>style.visibility</p:attrName>
                                        </p:attrNameLst>
                                      </p:cBhvr>
                                      <p:to>
                                        <p:strVal val="visible"/>
                                      </p:to>
                                    </p:set>
                                    <p:animEffect transition="in" filter="wipe(left)">
                                      <p:cBhvr>
                                        <p:cTn id="234" dur="500"/>
                                        <p:tgtEl>
                                          <p:spTgt spid="114"/>
                                        </p:tgtEl>
                                      </p:cBhvr>
                                    </p:animEffect>
                                  </p:childTnLst>
                                </p:cTn>
                              </p:par>
                            </p:childTnLst>
                          </p:cTn>
                        </p:par>
                        <p:par>
                          <p:cTn id="235" fill="hold">
                            <p:stCondLst>
                              <p:cond delay="4500"/>
                            </p:stCondLst>
                            <p:childTnLst>
                              <p:par>
                                <p:cTn id="236" presetID="22" presetClass="entr" presetSubtype="8" fill="hold" nodeType="afterEffect">
                                  <p:stCondLst>
                                    <p:cond delay="0"/>
                                  </p:stCondLst>
                                  <p:childTnLst>
                                    <p:set>
                                      <p:cBhvr>
                                        <p:cTn id="237" dur="1" fill="hold">
                                          <p:stCondLst>
                                            <p:cond delay="0"/>
                                          </p:stCondLst>
                                        </p:cTn>
                                        <p:tgtEl>
                                          <p:spTgt spid="113"/>
                                        </p:tgtEl>
                                        <p:attrNameLst>
                                          <p:attrName>style.visibility</p:attrName>
                                        </p:attrNameLst>
                                      </p:cBhvr>
                                      <p:to>
                                        <p:strVal val="visible"/>
                                      </p:to>
                                    </p:set>
                                    <p:animEffect transition="in" filter="wipe(left)">
                                      <p:cBhvr>
                                        <p:cTn id="238" dur="500"/>
                                        <p:tgtEl>
                                          <p:spTgt spid="113"/>
                                        </p:tgtEl>
                                      </p:cBhvr>
                                    </p:animEffect>
                                  </p:childTnLst>
                                </p:cTn>
                              </p:par>
                            </p:childTnLst>
                          </p:cTn>
                        </p:par>
                        <p:par>
                          <p:cTn id="239" fill="hold">
                            <p:stCondLst>
                              <p:cond delay="5000"/>
                            </p:stCondLst>
                            <p:childTnLst>
                              <p:par>
                                <p:cTn id="240" presetID="22" presetClass="entr" presetSubtype="8" fill="hold" grpId="0" nodeType="afterEffect">
                                  <p:stCondLst>
                                    <p:cond delay="0"/>
                                  </p:stCondLst>
                                  <p:childTnLst>
                                    <p:set>
                                      <p:cBhvr>
                                        <p:cTn id="241" dur="1" fill="hold">
                                          <p:stCondLst>
                                            <p:cond delay="0"/>
                                          </p:stCondLst>
                                        </p:cTn>
                                        <p:tgtEl>
                                          <p:spTgt spid="115"/>
                                        </p:tgtEl>
                                        <p:attrNameLst>
                                          <p:attrName>style.visibility</p:attrName>
                                        </p:attrNameLst>
                                      </p:cBhvr>
                                      <p:to>
                                        <p:strVal val="visible"/>
                                      </p:to>
                                    </p:set>
                                    <p:animEffect transition="in" filter="wipe(left)">
                                      <p:cBhvr>
                                        <p:cTn id="242" dur="500"/>
                                        <p:tgtEl>
                                          <p:spTgt spid="115"/>
                                        </p:tgtEl>
                                      </p:cBhvr>
                                    </p:animEffect>
                                  </p:childTnLst>
                                </p:cTn>
                              </p:par>
                            </p:childTnLst>
                          </p:cTn>
                        </p:par>
                        <p:par>
                          <p:cTn id="243" fill="hold">
                            <p:stCondLst>
                              <p:cond delay="5500"/>
                            </p:stCondLst>
                            <p:childTnLst>
                              <p:par>
                                <p:cTn id="244" presetID="22" presetClass="entr" presetSubtype="8" fill="hold" grpId="0" nodeType="afterEffect">
                                  <p:stCondLst>
                                    <p:cond delay="0"/>
                                  </p:stCondLst>
                                  <p:childTnLst>
                                    <p:set>
                                      <p:cBhvr>
                                        <p:cTn id="245" dur="1" fill="hold">
                                          <p:stCondLst>
                                            <p:cond delay="0"/>
                                          </p:stCondLst>
                                        </p:cTn>
                                        <p:tgtEl>
                                          <p:spTgt spid="116"/>
                                        </p:tgtEl>
                                        <p:attrNameLst>
                                          <p:attrName>style.visibility</p:attrName>
                                        </p:attrNameLst>
                                      </p:cBhvr>
                                      <p:to>
                                        <p:strVal val="visible"/>
                                      </p:to>
                                    </p:set>
                                    <p:animEffect transition="in" filter="wipe(left)">
                                      <p:cBhvr>
                                        <p:cTn id="246" dur="500"/>
                                        <p:tgtEl>
                                          <p:spTgt spid="116"/>
                                        </p:tgtEl>
                                      </p:cBhvr>
                                    </p:animEffect>
                                  </p:childTnLst>
                                </p:cTn>
                              </p:par>
                            </p:childTnLst>
                          </p:cTn>
                        </p:par>
                        <p:par>
                          <p:cTn id="247" fill="hold">
                            <p:stCondLst>
                              <p:cond delay="6000"/>
                            </p:stCondLst>
                            <p:childTnLst>
                              <p:par>
                                <p:cTn id="248" presetID="22" presetClass="entr" presetSubtype="8" fill="hold" grpId="0" nodeType="afterEffect">
                                  <p:stCondLst>
                                    <p:cond delay="0"/>
                                  </p:stCondLst>
                                  <p:childTnLst>
                                    <p:set>
                                      <p:cBhvr>
                                        <p:cTn id="249" dur="1" fill="hold">
                                          <p:stCondLst>
                                            <p:cond delay="0"/>
                                          </p:stCondLst>
                                        </p:cTn>
                                        <p:tgtEl>
                                          <p:spTgt spid="118"/>
                                        </p:tgtEl>
                                        <p:attrNameLst>
                                          <p:attrName>style.visibility</p:attrName>
                                        </p:attrNameLst>
                                      </p:cBhvr>
                                      <p:to>
                                        <p:strVal val="visible"/>
                                      </p:to>
                                    </p:set>
                                    <p:animEffect transition="in" filter="wipe(left)">
                                      <p:cBhvr>
                                        <p:cTn id="250" dur="500"/>
                                        <p:tgtEl>
                                          <p:spTgt spid="118"/>
                                        </p:tgtEl>
                                      </p:cBhvr>
                                    </p:animEffect>
                                  </p:childTnLst>
                                </p:cTn>
                              </p:par>
                            </p:childTnLst>
                          </p:cTn>
                        </p:par>
                        <p:par>
                          <p:cTn id="251" fill="hold">
                            <p:stCondLst>
                              <p:cond delay="6500"/>
                            </p:stCondLst>
                            <p:childTnLst>
                              <p:par>
                                <p:cTn id="252" presetID="22" presetClass="entr" presetSubtype="8" fill="hold" nodeType="afterEffect">
                                  <p:stCondLst>
                                    <p:cond delay="0"/>
                                  </p:stCondLst>
                                  <p:childTnLst>
                                    <p:set>
                                      <p:cBhvr>
                                        <p:cTn id="253" dur="1" fill="hold">
                                          <p:stCondLst>
                                            <p:cond delay="0"/>
                                          </p:stCondLst>
                                        </p:cTn>
                                        <p:tgtEl>
                                          <p:spTgt spid="117"/>
                                        </p:tgtEl>
                                        <p:attrNameLst>
                                          <p:attrName>style.visibility</p:attrName>
                                        </p:attrNameLst>
                                      </p:cBhvr>
                                      <p:to>
                                        <p:strVal val="visible"/>
                                      </p:to>
                                    </p:set>
                                    <p:animEffect transition="in" filter="wipe(left)">
                                      <p:cBhvr>
                                        <p:cTn id="254" dur="500"/>
                                        <p:tgtEl>
                                          <p:spTgt spid="117"/>
                                        </p:tgtEl>
                                      </p:cBhvr>
                                    </p:animEffect>
                                  </p:childTnLst>
                                </p:cTn>
                              </p:par>
                            </p:childTnLst>
                          </p:cTn>
                        </p:par>
                        <p:par>
                          <p:cTn id="255" fill="hold">
                            <p:stCondLst>
                              <p:cond delay="7000"/>
                            </p:stCondLst>
                            <p:childTnLst>
                              <p:par>
                                <p:cTn id="256" presetID="22" presetClass="entr" presetSubtype="8" fill="hold" grpId="0" nodeType="afterEffect">
                                  <p:stCondLst>
                                    <p:cond delay="0"/>
                                  </p:stCondLst>
                                  <p:childTnLst>
                                    <p:set>
                                      <p:cBhvr>
                                        <p:cTn id="257" dur="1" fill="hold">
                                          <p:stCondLst>
                                            <p:cond delay="0"/>
                                          </p:stCondLst>
                                        </p:cTn>
                                        <p:tgtEl>
                                          <p:spTgt spid="119"/>
                                        </p:tgtEl>
                                        <p:attrNameLst>
                                          <p:attrName>style.visibility</p:attrName>
                                        </p:attrNameLst>
                                      </p:cBhvr>
                                      <p:to>
                                        <p:strVal val="visible"/>
                                      </p:to>
                                    </p:set>
                                    <p:animEffect transition="in" filter="wipe(left)">
                                      <p:cBhvr>
                                        <p:cTn id="258" dur="500"/>
                                        <p:tgtEl>
                                          <p:spTgt spid="119"/>
                                        </p:tgtEl>
                                      </p:cBhvr>
                                    </p:animEffect>
                                  </p:childTnLst>
                                </p:cTn>
                              </p:par>
                            </p:childTnLst>
                          </p:cTn>
                        </p:par>
                      </p:childTnLst>
                    </p:cTn>
                  </p:par>
                  <p:par>
                    <p:cTn id="259" fill="hold">
                      <p:stCondLst>
                        <p:cond delay="indefinite"/>
                      </p:stCondLst>
                      <p:childTnLst>
                        <p:par>
                          <p:cTn id="260" fill="hold">
                            <p:stCondLst>
                              <p:cond delay="0"/>
                            </p:stCondLst>
                            <p:childTnLst>
                              <p:par>
                                <p:cTn id="261" presetID="22" presetClass="entr" presetSubtype="8" fill="hold" grpId="0" nodeType="clickEffect">
                                  <p:stCondLst>
                                    <p:cond delay="0"/>
                                  </p:stCondLst>
                                  <p:childTnLst>
                                    <p:set>
                                      <p:cBhvr>
                                        <p:cTn id="262" dur="1" fill="hold">
                                          <p:stCondLst>
                                            <p:cond delay="0"/>
                                          </p:stCondLst>
                                        </p:cTn>
                                        <p:tgtEl>
                                          <p:spTgt spid="121"/>
                                        </p:tgtEl>
                                        <p:attrNameLst>
                                          <p:attrName>style.visibility</p:attrName>
                                        </p:attrNameLst>
                                      </p:cBhvr>
                                      <p:to>
                                        <p:strVal val="visible"/>
                                      </p:to>
                                    </p:set>
                                    <p:animEffect transition="in" filter="wipe(left)">
                                      <p:cBhvr>
                                        <p:cTn id="263" dur="500"/>
                                        <p:tgtEl>
                                          <p:spTgt spid="121"/>
                                        </p:tgtEl>
                                      </p:cBhvr>
                                    </p:animEffect>
                                  </p:childTnLst>
                                </p:cTn>
                              </p:par>
                            </p:childTnLst>
                          </p:cTn>
                        </p:par>
                        <p:par>
                          <p:cTn id="264" fill="hold">
                            <p:stCondLst>
                              <p:cond delay="500"/>
                            </p:stCondLst>
                            <p:childTnLst>
                              <p:par>
                                <p:cTn id="265" presetID="22" presetClass="entr" presetSubtype="8" fill="hold" grpId="0" nodeType="afterEffect">
                                  <p:stCondLst>
                                    <p:cond delay="0"/>
                                  </p:stCondLst>
                                  <p:childTnLst>
                                    <p:set>
                                      <p:cBhvr>
                                        <p:cTn id="266" dur="1" fill="hold">
                                          <p:stCondLst>
                                            <p:cond delay="0"/>
                                          </p:stCondLst>
                                        </p:cTn>
                                        <p:tgtEl>
                                          <p:spTgt spid="122"/>
                                        </p:tgtEl>
                                        <p:attrNameLst>
                                          <p:attrName>style.visibility</p:attrName>
                                        </p:attrNameLst>
                                      </p:cBhvr>
                                      <p:to>
                                        <p:strVal val="visible"/>
                                      </p:to>
                                    </p:set>
                                    <p:animEffect transition="in" filter="wipe(left)">
                                      <p:cBhvr>
                                        <p:cTn id="267" dur="500"/>
                                        <p:tgtEl>
                                          <p:spTgt spid="122"/>
                                        </p:tgtEl>
                                      </p:cBhvr>
                                    </p:animEffect>
                                  </p:childTnLst>
                                </p:cTn>
                              </p:par>
                            </p:childTnLst>
                          </p:cTn>
                        </p:par>
                        <p:par>
                          <p:cTn id="268" fill="hold">
                            <p:stCondLst>
                              <p:cond delay="1000"/>
                            </p:stCondLst>
                            <p:childTnLst>
                              <p:par>
                                <p:cTn id="269" presetID="22" presetClass="entr" presetSubtype="8" fill="hold" grpId="0" nodeType="afterEffect">
                                  <p:stCondLst>
                                    <p:cond delay="0"/>
                                  </p:stCondLst>
                                  <p:childTnLst>
                                    <p:set>
                                      <p:cBhvr>
                                        <p:cTn id="270" dur="1" fill="hold">
                                          <p:stCondLst>
                                            <p:cond delay="0"/>
                                          </p:stCondLst>
                                        </p:cTn>
                                        <p:tgtEl>
                                          <p:spTgt spid="124"/>
                                        </p:tgtEl>
                                        <p:attrNameLst>
                                          <p:attrName>style.visibility</p:attrName>
                                        </p:attrNameLst>
                                      </p:cBhvr>
                                      <p:to>
                                        <p:strVal val="visible"/>
                                      </p:to>
                                    </p:set>
                                    <p:animEffect transition="in" filter="wipe(left)">
                                      <p:cBhvr>
                                        <p:cTn id="271" dur="500"/>
                                        <p:tgtEl>
                                          <p:spTgt spid="124"/>
                                        </p:tgtEl>
                                      </p:cBhvr>
                                    </p:animEffect>
                                  </p:childTnLst>
                                </p:cTn>
                              </p:par>
                            </p:childTnLst>
                          </p:cTn>
                        </p:par>
                        <p:par>
                          <p:cTn id="272" fill="hold">
                            <p:stCondLst>
                              <p:cond delay="1500"/>
                            </p:stCondLst>
                            <p:childTnLst>
                              <p:par>
                                <p:cTn id="273" presetID="22" presetClass="entr" presetSubtype="8" fill="hold" nodeType="afterEffect">
                                  <p:stCondLst>
                                    <p:cond delay="0"/>
                                  </p:stCondLst>
                                  <p:childTnLst>
                                    <p:set>
                                      <p:cBhvr>
                                        <p:cTn id="274" dur="1" fill="hold">
                                          <p:stCondLst>
                                            <p:cond delay="0"/>
                                          </p:stCondLst>
                                        </p:cTn>
                                        <p:tgtEl>
                                          <p:spTgt spid="123"/>
                                        </p:tgtEl>
                                        <p:attrNameLst>
                                          <p:attrName>style.visibility</p:attrName>
                                        </p:attrNameLst>
                                      </p:cBhvr>
                                      <p:to>
                                        <p:strVal val="visible"/>
                                      </p:to>
                                    </p:set>
                                    <p:animEffect transition="in" filter="wipe(left)">
                                      <p:cBhvr>
                                        <p:cTn id="275" dur="500"/>
                                        <p:tgtEl>
                                          <p:spTgt spid="123"/>
                                        </p:tgtEl>
                                      </p:cBhvr>
                                    </p:animEffect>
                                  </p:childTnLst>
                                </p:cTn>
                              </p:par>
                            </p:childTnLst>
                          </p:cTn>
                        </p:par>
                        <p:par>
                          <p:cTn id="276" fill="hold">
                            <p:stCondLst>
                              <p:cond delay="2000"/>
                            </p:stCondLst>
                            <p:childTnLst>
                              <p:par>
                                <p:cTn id="277" presetID="22" presetClass="entr" presetSubtype="8" fill="hold" grpId="0"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wipe(left)">
                                      <p:cBhvr>
                                        <p:cTn id="279" dur="500"/>
                                        <p:tgtEl>
                                          <p:spTgt spid="125"/>
                                        </p:tgtEl>
                                      </p:cBhvr>
                                    </p:animEffect>
                                  </p:childTnLst>
                                </p:cTn>
                              </p:par>
                            </p:childTnLst>
                          </p:cTn>
                        </p:par>
                        <p:par>
                          <p:cTn id="280" fill="hold">
                            <p:stCondLst>
                              <p:cond delay="2500"/>
                            </p:stCondLst>
                            <p:childTnLst>
                              <p:par>
                                <p:cTn id="281" presetID="22" presetClass="entr" presetSubtype="8" fill="hold" nodeType="afterEffect">
                                  <p:stCondLst>
                                    <p:cond delay="0"/>
                                  </p:stCondLst>
                                  <p:childTnLst>
                                    <p:set>
                                      <p:cBhvr>
                                        <p:cTn id="282" dur="1" fill="hold">
                                          <p:stCondLst>
                                            <p:cond delay="0"/>
                                          </p:stCondLst>
                                        </p:cTn>
                                        <p:tgtEl>
                                          <p:spTgt spid="126"/>
                                        </p:tgtEl>
                                        <p:attrNameLst>
                                          <p:attrName>style.visibility</p:attrName>
                                        </p:attrNameLst>
                                      </p:cBhvr>
                                      <p:to>
                                        <p:strVal val="visible"/>
                                      </p:to>
                                    </p:set>
                                    <p:animEffect transition="in" filter="wipe(left)">
                                      <p:cBhvr>
                                        <p:cTn id="283" dur="500"/>
                                        <p:tgtEl>
                                          <p:spTgt spid="126"/>
                                        </p:tgtEl>
                                      </p:cBhvr>
                                    </p:animEffect>
                                  </p:childTnLst>
                                </p:cTn>
                              </p:par>
                            </p:childTnLst>
                          </p:cTn>
                        </p:par>
                        <p:par>
                          <p:cTn id="284" fill="hold">
                            <p:stCondLst>
                              <p:cond delay="3000"/>
                            </p:stCondLst>
                            <p:childTnLst>
                              <p:par>
                                <p:cTn id="285" presetID="22" presetClass="entr" presetSubtype="8" fill="hold" grpId="0" nodeType="afterEffect">
                                  <p:stCondLst>
                                    <p:cond delay="0"/>
                                  </p:stCondLst>
                                  <p:childTnLst>
                                    <p:set>
                                      <p:cBhvr>
                                        <p:cTn id="286" dur="1" fill="hold">
                                          <p:stCondLst>
                                            <p:cond delay="0"/>
                                          </p:stCondLst>
                                        </p:cTn>
                                        <p:tgtEl>
                                          <p:spTgt spid="128"/>
                                        </p:tgtEl>
                                        <p:attrNameLst>
                                          <p:attrName>style.visibility</p:attrName>
                                        </p:attrNameLst>
                                      </p:cBhvr>
                                      <p:to>
                                        <p:strVal val="visible"/>
                                      </p:to>
                                    </p:set>
                                    <p:animEffect transition="in" filter="wipe(left)">
                                      <p:cBhvr>
                                        <p:cTn id="287" dur="500"/>
                                        <p:tgtEl>
                                          <p:spTgt spid="128"/>
                                        </p:tgtEl>
                                      </p:cBhvr>
                                    </p:animEffect>
                                  </p:childTnLst>
                                </p:cTn>
                              </p:par>
                            </p:childTnLst>
                          </p:cTn>
                        </p:par>
                        <p:par>
                          <p:cTn id="288" fill="hold">
                            <p:stCondLst>
                              <p:cond delay="3500"/>
                            </p:stCondLst>
                            <p:childTnLst>
                              <p:par>
                                <p:cTn id="289" presetID="22" presetClass="entr" presetSubtype="8" fill="hold" nodeType="afterEffect">
                                  <p:stCondLst>
                                    <p:cond delay="0"/>
                                  </p:stCondLst>
                                  <p:childTnLst>
                                    <p:set>
                                      <p:cBhvr>
                                        <p:cTn id="290" dur="1" fill="hold">
                                          <p:stCondLst>
                                            <p:cond delay="0"/>
                                          </p:stCondLst>
                                        </p:cTn>
                                        <p:tgtEl>
                                          <p:spTgt spid="127"/>
                                        </p:tgtEl>
                                        <p:attrNameLst>
                                          <p:attrName>style.visibility</p:attrName>
                                        </p:attrNameLst>
                                      </p:cBhvr>
                                      <p:to>
                                        <p:strVal val="visible"/>
                                      </p:to>
                                    </p:set>
                                    <p:animEffect transition="in" filter="wipe(left)">
                                      <p:cBhvr>
                                        <p:cTn id="291" dur="500"/>
                                        <p:tgtEl>
                                          <p:spTgt spid="127"/>
                                        </p:tgtEl>
                                      </p:cBhvr>
                                    </p:animEffect>
                                  </p:childTnLst>
                                </p:cTn>
                              </p:par>
                            </p:childTnLst>
                          </p:cTn>
                        </p:par>
                        <p:par>
                          <p:cTn id="292" fill="hold">
                            <p:stCondLst>
                              <p:cond delay="4000"/>
                            </p:stCondLst>
                            <p:childTnLst>
                              <p:par>
                                <p:cTn id="293" presetID="22" presetClass="entr" presetSubtype="8" fill="hold" grpId="0" nodeType="afterEffect">
                                  <p:stCondLst>
                                    <p:cond delay="0"/>
                                  </p:stCondLst>
                                  <p:childTnLst>
                                    <p:set>
                                      <p:cBhvr>
                                        <p:cTn id="294" dur="1" fill="hold">
                                          <p:stCondLst>
                                            <p:cond delay="0"/>
                                          </p:stCondLst>
                                        </p:cTn>
                                        <p:tgtEl>
                                          <p:spTgt spid="129"/>
                                        </p:tgtEl>
                                        <p:attrNameLst>
                                          <p:attrName>style.visibility</p:attrName>
                                        </p:attrNameLst>
                                      </p:cBhvr>
                                      <p:to>
                                        <p:strVal val="visible"/>
                                      </p:to>
                                    </p:set>
                                    <p:animEffect transition="in" filter="wipe(left)">
                                      <p:cBhvr>
                                        <p:cTn id="295" dur="500"/>
                                        <p:tgtEl>
                                          <p:spTgt spid="129"/>
                                        </p:tgtEl>
                                      </p:cBhvr>
                                    </p:animEffect>
                                  </p:childTnLst>
                                </p:cTn>
                              </p:par>
                            </p:childTnLst>
                          </p:cTn>
                        </p:par>
                        <p:par>
                          <p:cTn id="296" fill="hold">
                            <p:stCondLst>
                              <p:cond delay="4500"/>
                            </p:stCondLst>
                            <p:childTnLst>
                              <p:par>
                                <p:cTn id="297" presetID="22" presetClass="entr" presetSubtype="8" fill="hold" grpId="0" nodeType="afterEffect">
                                  <p:stCondLst>
                                    <p:cond delay="0"/>
                                  </p:stCondLst>
                                  <p:childTnLst>
                                    <p:set>
                                      <p:cBhvr>
                                        <p:cTn id="298" dur="1" fill="hold">
                                          <p:stCondLst>
                                            <p:cond delay="0"/>
                                          </p:stCondLst>
                                        </p:cTn>
                                        <p:tgtEl>
                                          <p:spTgt spid="130"/>
                                        </p:tgtEl>
                                        <p:attrNameLst>
                                          <p:attrName>style.visibility</p:attrName>
                                        </p:attrNameLst>
                                      </p:cBhvr>
                                      <p:to>
                                        <p:strVal val="visible"/>
                                      </p:to>
                                    </p:set>
                                    <p:animEffect transition="in" filter="wipe(left)">
                                      <p:cBhvr>
                                        <p:cTn id="299" dur="500"/>
                                        <p:tgtEl>
                                          <p:spTgt spid="130"/>
                                        </p:tgtEl>
                                      </p:cBhvr>
                                    </p:animEffect>
                                  </p:childTnLst>
                                </p:cTn>
                              </p:par>
                            </p:childTnLst>
                          </p:cTn>
                        </p:par>
                        <p:par>
                          <p:cTn id="300" fill="hold">
                            <p:stCondLst>
                              <p:cond delay="5000"/>
                            </p:stCondLst>
                            <p:childTnLst>
                              <p:par>
                                <p:cTn id="301" presetID="22" presetClass="entr" presetSubtype="8" fill="hold" grpId="0" nodeType="afterEffect">
                                  <p:stCondLst>
                                    <p:cond delay="0"/>
                                  </p:stCondLst>
                                  <p:childTnLst>
                                    <p:set>
                                      <p:cBhvr>
                                        <p:cTn id="302" dur="1" fill="hold">
                                          <p:stCondLst>
                                            <p:cond delay="0"/>
                                          </p:stCondLst>
                                        </p:cTn>
                                        <p:tgtEl>
                                          <p:spTgt spid="132"/>
                                        </p:tgtEl>
                                        <p:attrNameLst>
                                          <p:attrName>style.visibility</p:attrName>
                                        </p:attrNameLst>
                                      </p:cBhvr>
                                      <p:to>
                                        <p:strVal val="visible"/>
                                      </p:to>
                                    </p:set>
                                    <p:animEffect transition="in" filter="wipe(left)">
                                      <p:cBhvr>
                                        <p:cTn id="303" dur="500"/>
                                        <p:tgtEl>
                                          <p:spTgt spid="132"/>
                                        </p:tgtEl>
                                      </p:cBhvr>
                                    </p:animEffect>
                                  </p:childTnLst>
                                </p:cTn>
                              </p:par>
                            </p:childTnLst>
                          </p:cTn>
                        </p:par>
                        <p:par>
                          <p:cTn id="304" fill="hold">
                            <p:stCondLst>
                              <p:cond delay="5500"/>
                            </p:stCondLst>
                            <p:childTnLst>
                              <p:par>
                                <p:cTn id="305" presetID="22" presetClass="entr" presetSubtype="8" fill="hold" nodeType="afterEffect">
                                  <p:stCondLst>
                                    <p:cond delay="0"/>
                                  </p:stCondLst>
                                  <p:childTnLst>
                                    <p:set>
                                      <p:cBhvr>
                                        <p:cTn id="306" dur="1" fill="hold">
                                          <p:stCondLst>
                                            <p:cond delay="0"/>
                                          </p:stCondLst>
                                        </p:cTn>
                                        <p:tgtEl>
                                          <p:spTgt spid="131"/>
                                        </p:tgtEl>
                                        <p:attrNameLst>
                                          <p:attrName>style.visibility</p:attrName>
                                        </p:attrNameLst>
                                      </p:cBhvr>
                                      <p:to>
                                        <p:strVal val="visible"/>
                                      </p:to>
                                    </p:set>
                                    <p:animEffect transition="in" filter="wipe(left)">
                                      <p:cBhvr>
                                        <p:cTn id="307" dur="500"/>
                                        <p:tgtEl>
                                          <p:spTgt spid="131"/>
                                        </p:tgtEl>
                                      </p:cBhvr>
                                    </p:animEffect>
                                  </p:childTnLst>
                                </p:cTn>
                              </p:par>
                            </p:childTnLst>
                          </p:cTn>
                        </p:par>
                        <p:par>
                          <p:cTn id="308" fill="hold">
                            <p:stCondLst>
                              <p:cond delay="6000"/>
                            </p:stCondLst>
                            <p:childTnLst>
                              <p:par>
                                <p:cTn id="309" presetID="22" presetClass="entr" presetSubtype="8" fill="hold" grpId="0" nodeType="afterEffect">
                                  <p:stCondLst>
                                    <p:cond delay="0"/>
                                  </p:stCondLst>
                                  <p:childTnLst>
                                    <p:set>
                                      <p:cBhvr>
                                        <p:cTn id="310" dur="1" fill="hold">
                                          <p:stCondLst>
                                            <p:cond delay="0"/>
                                          </p:stCondLst>
                                        </p:cTn>
                                        <p:tgtEl>
                                          <p:spTgt spid="133"/>
                                        </p:tgtEl>
                                        <p:attrNameLst>
                                          <p:attrName>style.visibility</p:attrName>
                                        </p:attrNameLst>
                                      </p:cBhvr>
                                      <p:to>
                                        <p:strVal val="visible"/>
                                      </p:to>
                                    </p:set>
                                    <p:animEffect transition="in" filter="wipe(left)">
                                      <p:cBhvr>
                                        <p:cTn id="311" dur="500"/>
                                        <p:tgtEl>
                                          <p:spTgt spid="133"/>
                                        </p:tgtEl>
                                      </p:cBhvr>
                                    </p:animEffect>
                                  </p:childTnLst>
                                </p:cTn>
                              </p:par>
                            </p:childTnLst>
                          </p:cTn>
                        </p:par>
                      </p:childTnLst>
                    </p:cTn>
                  </p:par>
                  <p:par>
                    <p:cTn id="312" fill="hold">
                      <p:stCondLst>
                        <p:cond delay="indefinite"/>
                      </p:stCondLst>
                      <p:childTnLst>
                        <p:par>
                          <p:cTn id="313" fill="hold">
                            <p:stCondLst>
                              <p:cond delay="0"/>
                            </p:stCondLst>
                            <p:childTnLst>
                              <p:par>
                                <p:cTn id="314" presetID="22" presetClass="entr" presetSubtype="8" fill="hold" grpId="0" nodeType="clickEffect">
                                  <p:stCondLst>
                                    <p:cond delay="0"/>
                                  </p:stCondLst>
                                  <p:childTnLst>
                                    <p:set>
                                      <p:cBhvr>
                                        <p:cTn id="315" dur="1" fill="hold">
                                          <p:stCondLst>
                                            <p:cond delay="0"/>
                                          </p:stCondLst>
                                        </p:cTn>
                                        <p:tgtEl>
                                          <p:spTgt spid="136"/>
                                        </p:tgtEl>
                                        <p:attrNameLst>
                                          <p:attrName>style.visibility</p:attrName>
                                        </p:attrNameLst>
                                      </p:cBhvr>
                                      <p:to>
                                        <p:strVal val="visible"/>
                                      </p:to>
                                    </p:set>
                                    <p:animEffect transition="in" filter="wipe(left)">
                                      <p:cBhvr>
                                        <p:cTn id="316" dur="500"/>
                                        <p:tgtEl>
                                          <p:spTgt spid="136"/>
                                        </p:tgtEl>
                                      </p:cBhvr>
                                    </p:animEffect>
                                  </p:childTnLst>
                                </p:cTn>
                              </p:par>
                            </p:childTnLst>
                          </p:cTn>
                        </p:par>
                        <p:par>
                          <p:cTn id="317" fill="hold">
                            <p:stCondLst>
                              <p:cond delay="500"/>
                            </p:stCondLst>
                            <p:childTnLst>
                              <p:par>
                                <p:cTn id="318" presetID="22" presetClass="entr" presetSubtype="8" fill="hold" grpId="0" nodeType="afterEffect">
                                  <p:stCondLst>
                                    <p:cond delay="0"/>
                                  </p:stCondLst>
                                  <p:childTnLst>
                                    <p:set>
                                      <p:cBhvr>
                                        <p:cTn id="319" dur="1" fill="hold">
                                          <p:stCondLst>
                                            <p:cond delay="0"/>
                                          </p:stCondLst>
                                        </p:cTn>
                                        <p:tgtEl>
                                          <p:spTgt spid="137"/>
                                        </p:tgtEl>
                                        <p:attrNameLst>
                                          <p:attrName>style.visibility</p:attrName>
                                        </p:attrNameLst>
                                      </p:cBhvr>
                                      <p:to>
                                        <p:strVal val="visible"/>
                                      </p:to>
                                    </p:set>
                                    <p:animEffect transition="in" filter="wipe(left)">
                                      <p:cBhvr>
                                        <p:cTn id="320" dur="500"/>
                                        <p:tgtEl>
                                          <p:spTgt spid="137"/>
                                        </p:tgtEl>
                                      </p:cBhvr>
                                    </p:animEffect>
                                  </p:childTnLst>
                                </p:cTn>
                              </p:par>
                            </p:childTnLst>
                          </p:cTn>
                        </p:par>
                      </p:childTnLst>
                    </p:cTn>
                  </p:par>
                  <p:par>
                    <p:cTn id="321" fill="hold">
                      <p:stCondLst>
                        <p:cond delay="indefinite"/>
                      </p:stCondLst>
                      <p:childTnLst>
                        <p:par>
                          <p:cTn id="322" fill="hold">
                            <p:stCondLst>
                              <p:cond delay="0"/>
                            </p:stCondLst>
                            <p:childTnLst>
                              <p:par>
                                <p:cTn id="323" presetID="22" presetClass="entr" presetSubtype="8" fill="hold" grpId="0" nodeType="clickEffect">
                                  <p:stCondLst>
                                    <p:cond delay="0"/>
                                  </p:stCondLst>
                                  <p:childTnLst>
                                    <p:set>
                                      <p:cBhvr>
                                        <p:cTn id="324" dur="1" fill="hold">
                                          <p:stCondLst>
                                            <p:cond delay="0"/>
                                          </p:stCondLst>
                                        </p:cTn>
                                        <p:tgtEl>
                                          <p:spTgt spid="138"/>
                                        </p:tgtEl>
                                        <p:attrNameLst>
                                          <p:attrName>style.visibility</p:attrName>
                                        </p:attrNameLst>
                                      </p:cBhvr>
                                      <p:to>
                                        <p:strVal val="visible"/>
                                      </p:to>
                                    </p:set>
                                    <p:animEffect transition="in" filter="wipe(left)">
                                      <p:cBhvr>
                                        <p:cTn id="325" dur="500"/>
                                        <p:tgtEl>
                                          <p:spTgt spid="138"/>
                                        </p:tgtEl>
                                      </p:cBhvr>
                                    </p:animEffect>
                                  </p:childTnLst>
                                </p:cTn>
                              </p:par>
                            </p:childTnLst>
                          </p:cTn>
                        </p:par>
                        <p:par>
                          <p:cTn id="326" fill="hold">
                            <p:stCondLst>
                              <p:cond delay="500"/>
                            </p:stCondLst>
                            <p:childTnLst>
                              <p:par>
                                <p:cTn id="327" presetID="22" presetClass="entr" presetSubtype="8" fill="hold" grpId="0" nodeType="afterEffect">
                                  <p:stCondLst>
                                    <p:cond delay="0"/>
                                  </p:stCondLst>
                                  <p:childTnLst>
                                    <p:set>
                                      <p:cBhvr>
                                        <p:cTn id="328" dur="1" fill="hold">
                                          <p:stCondLst>
                                            <p:cond delay="0"/>
                                          </p:stCondLst>
                                        </p:cTn>
                                        <p:tgtEl>
                                          <p:spTgt spid="139"/>
                                        </p:tgtEl>
                                        <p:attrNameLst>
                                          <p:attrName>style.visibility</p:attrName>
                                        </p:attrNameLst>
                                      </p:cBhvr>
                                      <p:to>
                                        <p:strVal val="visible"/>
                                      </p:to>
                                    </p:set>
                                    <p:animEffect transition="in" filter="wipe(left)">
                                      <p:cBhvr>
                                        <p:cTn id="329" dur="500"/>
                                        <p:tgtEl>
                                          <p:spTgt spid="139"/>
                                        </p:tgtEl>
                                      </p:cBhvr>
                                    </p:animEffect>
                                  </p:childTnLst>
                                </p:cTn>
                              </p:par>
                            </p:childTnLst>
                          </p:cTn>
                        </p:par>
                        <p:par>
                          <p:cTn id="330" fill="hold">
                            <p:stCondLst>
                              <p:cond delay="1000"/>
                            </p:stCondLst>
                            <p:childTnLst>
                              <p:par>
                                <p:cTn id="331" presetID="22" presetClass="entr" presetSubtype="8" fill="hold" grpId="0" nodeType="afterEffect">
                                  <p:stCondLst>
                                    <p:cond delay="0"/>
                                  </p:stCondLst>
                                  <p:childTnLst>
                                    <p:set>
                                      <p:cBhvr>
                                        <p:cTn id="332" dur="1" fill="hold">
                                          <p:stCondLst>
                                            <p:cond delay="0"/>
                                          </p:stCondLst>
                                        </p:cTn>
                                        <p:tgtEl>
                                          <p:spTgt spid="140"/>
                                        </p:tgtEl>
                                        <p:attrNameLst>
                                          <p:attrName>style.visibility</p:attrName>
                                        </p:attrNameLst>
                                      </p:cBhvr>
                                      <p:to>
                                        <p:strVal val="visible"/>
                                      </p:to>
                                    </p:set>
                                    <p:animEffect transition="in" filter="wipe(left)">
                                      <p:cBhvr>
                                        <p:cTn id="333" dur="500"/>
                                        <p:tgtEl>
                                          <p:spTgt spid="140"/>
                                        </p:tgtEl>
                                      </p:cBhvr>
                                    </p:animEffect>
                                  </p:childTnLst>
                                </p:cTn>
                              </p:par>
                            </p:childTnLst>
                          </p:cTn>
                        </p:par>
                        <p:par>
                          <p:cTn id="334" fill="hold">
                            <p:stCondLst>
                              <p:cond delay="1500"/>
                            </p:stCondLst>
                            <p:childTnLst>
                              <p:par>
                                <p:cTn id="335" presetID="22" presetClass="entr" presetSubtype="8" fill="hold" grpId="0" nodeType="afterEffect">
                                  <p:stCondLst>
                                    <p:cond delay="0"/>
                                  </p:stCondLst>
                                  <p:childTnLst>
                                    <p:set>
                                      <p:cBhvr>
                                        <p:cTn id="336" dur="1" fill="hold">
                                          <p:stCondLst>
                                            <p:cond delay="0"/>
                                          </p:stCondLst>
                                        </p:cTn>
                                        <p:tgtEl>
                                          <p:spTgt spid="142"/>
                                        </p:tgtEl>
                                        <p:attrNameLst>
                                          <p:attrName>style.visibility</p:attrName>
                                        </p:attrNameLst>
                                      </p:cBhvr>
                                      <p:to>
                                        <p:strVal val="visible"/>
                                      </p:to>
                                    </p:set>
                                    <p:animEffect transition="in" filter="wipe(left)">
                                      <p:cBhvr>
                                        <p:cTn id="337" dur="500"/>
                                        <p:tgtEl>
                                          <p:spTgt spid="142"/>
                                        </p:tgtEl>
                                      </p:cBhvr>
                                    </p:animEffect>
                                  </p:childTnLst>
                                </p:cTn>
                              </p:par>
                            </p:childTnLst>
                          </p:cTn>
                        </p:par>
                        <p:par>
                          <p:cTn id="338" fill="hold">
                            <p:stCondLst>
                              <p:cond delay="2000"/>
                            </p:stCondLst>
                            <p:childTnLst>
                              <p:par>
                                <p:cTn id="339" presetID="22" presetClass="entr" presetSubtype="8" fill="hold" nodeType="afterEffect">
                                  <p:stCondLst>
                                    <p:cond delay="0"/>
                                  </p:stCondLst>
                                  <p:childTnLst>
                                    <p:set>
                                      <p:cBhvr>
                                        <p:cTn id="340" dur="1" fill="hold">
                                          <p:stCondLst>
                                            <p:cond delay="0"/>
                                          </p:stCondLst>
                                        </p:cTn>
                                        <p:tgtEl>
                                          <p:spTgt spid="141"/>
                                        </p:tgtEl>
                                        <p:attrNameLst>
                                          <p:attrName>style.visibility</p:attrName>
                                        </p:attrNameLst>
                                      </p:cBhvr>
                                      <p:to>
                                        <p:strVal val="visible"/>
                                      </p:to>
                                    </p:set>
                                    <p:animEffect transition="in" filter="wipe(left)">
                                      <p:cBhvr>
                                        <p:cTn id="341" dur="500"/>
                                        <p:tgtEl>
                                          <p:spTgt spid="141"/>
                                        </p:tgtEl>
                                      </p:cBhvr>
                                    </p:animEffect>
                                  </p:childTnLst>
                                </p:cTn>
                              </p:par>
                            </p:childTnLst>
                          </p:cTn>
                        </p:par>
                        <p:par>
                          <p:cTn id="342" fill="hold">
                            <p:stCondLst>
                              <p:cond delay="2500"/>
                            </p:stCondLst>
                            <p:childTnLst>
                              <p:par>
                                <p:cTn id="343" presetID="22" presetClass="entr" presetSubtype="8" fill="hold" grpId="0" nodeType="afterEffect">
                                  <p:stCondLst>
                                    <p:cond delay="0"/>
                                  </p:stCondLst>
                                  <p:childTnLst>
                                    <p:set>
                                      <p:cBhvr>
                                        <p:cTn id="344" dur="1" fill="hold">
                                          <p:stCondLst>
                                            <p:cond delay="0"/>
                                          </p:stCondLst>
                                        </p:cTn>
                                        <p:tgtEl>
                                          <p:spTgt spid="143"/>
                                        </p:tgtEl>
                                        <p:attrNameLst>
                                          <p:attrName>style.visibility</p:attrName>
                                        </p:attrNameLst>
                                      </p:cBhvr>
                                      <p:to>
                                        <p:strVal val="visible"/>
                                      </p:to>
                                    </p:set>
                                    <p:animEffect transition="in" filter="wipe(left)">
                                      <p:cBhvr>
                                        <p:cTn id="345" dur="500"/>
                                        <p:tgtEl>
                                          <p:spTgt spid="143"/>
                                        </p:tgtEl>
                                      </p:cBhvr>
                                    </p:animEffect>
                                  </p:childTnLst>
                                </p:cTn>
                              </p:par>
                            </p:childTnLst>
                          </p:cTn>
                        </p:par>
                      </p:childTnLst>
                    </p:cTn>
                  </p:par>
                  <p:par>
                    <p:cTn id="346" fill="hold">
                      <p:stCondLst>
                        <p:cond delay="indefinite"/>
                      </p:stCondLst>
                      <p:childTnLst>
                        <p:par>
                          <p:cTn id="347" fill="hold">
                            <p:stCondLst>
                              <p:cond delay="0"/>
                            </p:stCondLst>
                            <p:childTnLst>
                              <p:par>
                                <p:cTn id="348" presetID="22" presetClass="entr" presetSubtype="8" fill="hold" grpId="0" nodeType="clickEffect">
                                  <p:stCondLst>
                                    <p:cond delay="0"/>
                                  </p:stCondLst>
                                  <p:childTnLst>
                                    <p:set>
                                      <p:cBhvr>
                                        <p:cTn id="349" dur="1" fill="hold">
                                          <p:stCondLst>
                                            <p:cond delay="0"/>
                                          </p:stCondLst>
                                        </p:cTn>
                                        <p:tgtEl>
                                          <p:spTgt spid="144"/>
                                        </p:tgtEl>
                                        <p:attrNameLst>
                                          <p:attrName>style.visibility</p:attrName>
                                        </p:attrNameLst>
                                      </p:cBhvr>
                                      <p:to>
                                        <p:strVal val="visible"/>
                                      </p:to>
                                    </p:set>
                                    <p:animEffect transition="in" filter="wipe(left)">
                                      <p:cBhvr>
                                        <p:cTn id="350" dur="500"/>
                                        <p:tgtEl>
                                          <p:spTgt spid="144"/>
                                        </p:tgtEl>
                                      </p:cBhvr>
                                    </p:animEffect>
                                  </p:childTnLst>
                                </p:cTn>
                              </p:par>
                            </p:childTnLst>
                          </p:cTn>
                        </p:par>
                        <p:par>
                          <p:cTn id="351" fill="hold">
                            <p:stCondLst>
                              <p:cond delay="500"/>
                            </p:stCondLst>
                            <p:childTnLst>
                              <p:par>
                                <p:cTn id="352" presetID="22" presetClass="entr" presetSubtype="8" fill="hold" grpId="0" nodeType="afterEffect">
                                  <p:stCondLst>
                                    <p:cond delay="0"/>
                                  </p:stCondLst>
                                  <p:childTnLst>
                                    <p:set>
                                      <p:cBhvr>
                                        <p:cTn id="353" dur="1" fill="hold">
                                          <p:stCondLst>
                                            <p:cond delay="0"/>
                                          </p:stCondLst>
                                        </p:cTn>
                                        <p:tgtEl>
                                          <p:spTgt spid="145"/>
                                        </p:tgtEl>
                                        <p:attrNameLst>
                                          <p:attrName>style.visibility</p:attrName>
                                        </p:attrNameLst>
                                      </p:cBhvr>
                                      <p:to>
                                        <p:strVal val="visible"/>
                                      </p:to>
                                    </p:set>
                                    <p:animEffect transition="in" filter="wipe(left)">
                                      <p:cBhvr>
                                        <p:cTn id="354" dur="500"/>
                                        <p:tgtEl>
                                          <p:spTgt spid="145"/>
                                        </p:tgtEl>
                                      </p:cBhvr>
                                    </p:animEffect>
                                  </p:childTnLst>
                                </p:cTn>
                              </p:par>
                            </p:childTnLst>
                          </p:cTn>
                        </p:par>
                        <p:par>
                          <p:cTn id="355" fill="hold">
                            <p:stCondLst>
                              <p:cond delay="1000"/>
                            </p:stCondLst>
                            <p:childTnLst>
                              <p:par>
                                <p:cTn id="356" presetID="22" presetClass="entr" presetSubtype="8" fill="hold" grpId="0" nodeType="afterEffect">
                                  <p:stCondLst>
                                    <p:cond delay="0"/>
                                  </p:stCondLst>
                                  <p:childTnLst>
                                    <p:set>
                                      <p:cBhvr>
                                        <p:cTn id="357" dur="1" fill="hold">
                                          <p:stCondLst>
                                            <p:cond delay="0"/>
                                          </p:stCondLst>
                                        </p:cTn>
                                        <p:tgtEl>
                                          <p:spTgt spid="147"/>
                                        </p:tgtEl>
                                        <p:attrNameLst>
                                          <p:attrName>style.visibility</p:attrName>
                                        </p:attrNameLst>
                                      </p:cBhvr>
                                      <p:to>
                                        <p:strVal val="visible"/>
                                      </p:to>
                                    </p:set>
                                    <p:animEffect transition="in" filter="wipe(left)">
                                      <p:cBhvr>
                                        <p:cTn id="358" dur="500"/>
                                        <p:tgtEl>
                                          <p:spTgt spid="147"/>
                                        </p:tgtEl>
                                      </p:cBhvr>
                                    </p:animEffect>
                                  </p:childTnLst>
                                </p:cTn>
                              </p:par>
                            </p:childTnLst>
                          </p:cTn>
                        </p:par>
                        <p:par>
                          <p:cTn id="359" fill="hold">
                            <p:stCondLst>
                              <p:cond delay="1500"/>
                            </p:stCondLst>
                            <p:childTnLst>
                              <p:par>
                                <p:cTn id="360" presetID="22" presetClass="entr" presetSubtype="8" fill="hold" nodeType="afterEffect">
                                  <p:stCondLst>
                                    <p:cond delay="0"/>
                                  </p:stCondLst>
                                  <p:childTnLst>
                                    <p:set>
                                      <p:cBhvr>
                                        <p:cTn id="361" dur="1" fill="hold">
                                          <p:stCondLst>
                                            <p:cond delay="0"/>
                                          </p:stCondLst>
                                        </p:cTn>
                                        <p:tgtEl>
                                          <p:spTgt spid="146"/>
                                        </p:tgtEl>
                                        <p:attrNameLst>
                                          <p:attrName>style.visibility</p:attrName>
                                        </p:attrNameLst>
                                      </p:cBhvr>
                                      <p:to>
                                        <p:strVal val="visible"/>
                                      </p:to>
                                    </p:set>
                                    <p:animEffect transition="in" filter="wipe(left)">
                                      <p:cBhvr>
                                        <p:cTn id="362" dur="500"/>
                                        <p:tgtEl>
                                          <p:spTgt spid="146"/>
                                        </p:tgtEl>
                                      </p:cBhvr>
                                    </p:animEffect>
                                  </p:childTnLst>
                                </p:cTn>
                              </p:par>
                            </p:childTnLst>
                          </p:cTn>
                        </p:par>
                        <p:par>
                          <p:cTn id="363" fill="hold">
                            <p:stCondLst>
                              <p:cond delay="2000"/>
                            </p:stCondLst>
                            <p:childTnLst>
                              <p:par>
                                <p:cTn id="364" presetID="22" presetClass="entr" presetSubtype="8" fill="hold" grpId="0" nodeType="afterEffect">
                                  <p:stCondLst>
                                    <p:cond delay="0"/>
                                  </p:stCondLst>
                                  <p:childTnLst>
                                    <p:set>
                                      <p:cBhvr>
                                        <p:cTn id="365" dur="1" fill="hold">
                                          <p:stCondLst>
                                            <p:cond delay="0"/>
                                          </p:stCondLst>
                                        </p:cTn>
                                        <p:tgtEl>
                                          <p:spTgt spid="148"/>
                                        </p:tgtEl>
                                        <p:attrNameLst>
                                          <p:attrName>style.visibility</p:attrName>
                                        </p:attrNameLst>
                                      </p:cBhvr>
                                      <p:to>
                                        <p:strVal val="visible"/>
                                      </p:to>
                                    </p:set>
                                    <p:animEffect transition="in" filter="wipe(left)">
                                      <p:cBhvr>
                                        <p:cTn id="366" dur="500"/>
                                        <p:tgtEl>
                                          <p:spTgt spid="148"/>
                                        </p:tgtEl>
                                      </p:cBhvr>
                                    </p:animEffect>
                                  </p:childTnLst>
                                </p:cTn>
                              </p:par>
                            </p:childTnLst>
                          </p:cTn>
                        </p:par>
                      </p:childTnLst>
                    </p:cTn>
                  </p:par>
                  <p:par>
                    <p:cTn id="367" fill="hold">
                      <p:stCondLst>
                        <p:cond delay="indefinite"/>
                      </p:stCondLst>
                      <p:childTnLst>
                        <p:par>
                          <p:cTn id="368" fill="hold">
                            <p:stCondLst>
                              <p:cond delay="0"/>
                            </p:stCondLst>
                            <p:childTnLst>
                              <p:par>
                                <p:cTn id="369" presetID="22" presetClass="entr" presetSubtype="8" fill="hold" grpId="0" nodeType="clickEffect">
                                  <p:stCondLst>
                                    <p:cond delay="0"/>
                                  </p:stCondLst>
                                  <p:childTnLst>
                                    <p:set>
                                      <p:cBhvr>
                                        <p:cTn id="370" dur="1" fill="hold">
                                          <p:stCondLst>
                                            <p:cond delay="0"/>
                                          </p:stCondLst>
                                        </p:cTn>
                                        <p:tgtEl>
                                          <p:spTgt spid="150"/>
                                        </p:tgtEl>
                                        <p:attrNameLst>
                                          <p:attrName>style.visibility</p:attrName>
                                        </p:attrNameLst>
                                      </p:cBhvr>
                                      <p:to>
                                        <p:strVal val="visible"/>
                                      </p:to>
                                    </p:set>
                                    <p:animEffect transition="in" filter="wipe(left)">
                                      <p:cBhvr>
                                        <p:cTn id="371" dur="500"/>
                                        <p:tgtEl>
                                          <p:spTgt spid="150"/>
                                        </p:tgtEl>
                                      </p:cBhvr>
                                    </p:animEffect>
                                  </p:childTnLst>
                                </p:cTn>
                              </p:par>
                            </p:childTnLst>
                          </p:cTn>
                        </p:par>
                        <p:par>
                          <p:cTn id="372" fill="hold">
                            <p:stCondLst>
                              <p:cond delay="500"/>
                            </p:stCondLst>
                            <p:childTnLst>
                              <p:par>
                                <p:cTn id="373" presetID="22" presetClass="entr" presetSubtype="8" fill="hold" grpId="0" nodeType="afterEffect">
                                  <p:stCondLst>
                                    <p:cond delay="0"/>
                                  </p:stCondLst>
                                  <p:childTnLst>
                                    <p:set>
                                      <p:cBhvr>
                                        <p:cTn id="374" dur="1" fill="hold">
                                          <p:stCondLst>
                                            <p:cond delay="0"/>
                                          </p:stCondLst>
                                        </p:cTn>
                                        <p:tgtEl>
                                          <p:spTgt spid="151"/>
                                        </p:tgtEl>
                                        <p:attrNameLst>
                                          <p:attrName>style.visibility</p:attrName>
                                        </p:attrNameLst>
                                      </p:cBhvr>
                                      <p:to>
                                        <p:strVal val="visible"/>
                                      </p:to>
                                    </p:set>
                                    <p:animEffect transition="in" filter="wipe(left)">
                                      <p:cBhvr>
                                        <p:cTn id="37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21" grpId="0"/>
      <p:bldP spid="27" grpId="0"/>
      <p:bldP spid="28" grpId="0"/>
      <p:bldP spid="35" grpId="0"/>
      <p:bldP spid="36" grpId="0"/>
      <p:bldP spid="38" grpId="0"/>
      <p:bldP spid="39" grpId="0"/>
      <p:bldP spid="40" grpId="0"/>
      <p:bldP spid="44" grpId="0"/>
      <p:bldP spid="46" grpId="0"/>
      <p:bldP spid="47" grpId="0"/>
      <p:bldP spid="48" grpId="0"/>
      <p:bldP spid="50" grpId="0"/>
      <p:bldP spid="51" grpId="0"/>
      <p:bldP spid="52" grpId="0"/>
      <p:bldP spid="53" grpId="0"/>
      <p:bldP spid="55" grpId="0" animBg="1"/>
      <p:bldP spid="61" grpId="0"/>
      <p:bldP spid="62" grpId="0"/>
      <p:bldP spid="63" grpId="0"/>
      <p:bldP spid="65" grpId="0"/>
      <p:bldP spid="66" grpId="0"/>
      <p:bldP spid="67" grpId="0"/>
      <p:bldP spid="68" grpId="0"/>
      <p:bldP spid="70" grpId="0"/>
      <p:bldP spid="71" grpId="0"/>
      <p:bldP spid="73" grpId="0"/>
      <p:bldP spid="74" grpId="0"/>
      <p:bldP spid="75" grpId="0"/>
      <p:bldP spid="76" grpId="0" animBg="1"/>
      <p:bldP spid="78" grpId="0"/>
      <p:bldP spid="79" grpId="0"/>
      <p:bldP spid="80" grpId="0"/>
      <p:bldP spid="82" grpId="0"/>
      <p:bldP spid="83" grpId="0"/>
      <p:bldP spid="96" grpId="0"/>
      <p:bldP spid="97" grpId="0"/>
      <p:bldP spid="98" grpId="0"/>
      <p:bldP spid="99" grpId="0"/>
      <p:bldP spid="100" grpId="0"/>
      <p:bldP spid="102" grpId="0"/>
      <p:bldP spid="103" grpId="0"/>
      <p:bldP spid="114" grpId="0"/>
      <p:bldP spid="115" grpId="0"/>
      <p:bldP spid="116" grpId="0"/>
      <p:bldP spid="118" grpId="0"/>
      <p:bldP spid="119" grpId="0"/>
      <p:bldP spid="121" grpId="0"/>
      <p:bldP spid="124" grpId="0"/>
      <p:bldP spid="125" grpId="0"/>
      <p:bldP spid="128" grpId="0"/>
      <p:bldP spid="129" grpId="0"/>
      <p:bldP spid="130" grpId="0"/>
      <p:bldP spid="132" grpId="0"/>
      <p:bldP spid="133" grpId="0"/>
      <p:bldP spid="136" grpId="0"/>
      <p:bldP spid="137" grpId="0"/>
      <p:bldP spid="138" grpId="0"/>
      <p:bldP spid="139" grpId="0"/>
      <p:bldP spid="140" grpId="0"/>
      <p:bldP spid="142" grpId="0"/>
      <p:bldP spid="143" grpId="0"/>
      <p:bldP spid="144" grpId="0"/>
      <p:bldP spid="145" grpId="0"/>
      <p:bldP spid="147" grpId="0"/>
      <p:bldP spid="148" grpId="0"/>
      <p:bldP spid="150" grpId="0"/>
      <p:bldP spid="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clrChange>
              <a:clrFrom>
                <a:srgbClr val="678AB6"/>
              </a:clrFrom>
              <a:clrTo>
                <a:srgbClr val="678AB6">
                  <a:alpha val="0"/>
                </a:srgbClr>
              </a:clrTo>
            </a:clrChange>
          </a:blip>
          <a:srcRect l="28437" t="33883" r="12030" b="13481"/>
          <a:stretch>
            <a:fillRect/>
          </a:stretch>
        </p:blipFill>
        <p:spPr bwMode="auto">
          <a:xfrm>
            <a:off x="467544" y="116632"/>
            <a:ext cx="8053263" cy="4005064"/>
          </a:xfrm>
          <a:prstGeom prst="rect">
            <a:avLst/>
          </a:prstGeom>
          <a:noFill/>
          <a:ln w="9525">
            <a:noFill/>
            <a:miter lim="800000"/>
            <a:headEnd/>
            <a:tailEnd/>
          </a:ln>
        </p:spPr>
      </p:pic>
      <p:sp>
        <p:nvSpPr>
          <p:cNvPr id="45" name="Rectangle 46"/>
          <p:cNvSpPr>
            <a:spLocks noChangeArrowheads="1"/>
          </p:cNvSpPr>
          <p:nvPr/>
        </p:nvSpPr>
        <p:spPr bwMode="auto">
          <a:xfrm>
            <a:off x="320930" y="4653136"/>
            <a:ext cx="2018822"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CONS</a:t>
            </a:r>
            <a:r>
              <a:rPr lang="fr-FR" sz="2000" b="1" dirty="0">
                <a:sym typeface="Wingdings 2" pitchFamily="18" charset="2"/>
              </a:rPr>
              <a:t>(ClO</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46" name="Rectangle 47"/>
          <p:cNvSpPr>
            <a:spLocks noChangeArrowheads="1"/>
          </p:cNvSpPr>
          <p:nvPr/>
        </p:nvSpPr>
        <p:spPr bwMode="auto">
          <a:xfrm>
            <a:off x="2237506" y="4437112"/>
            <a:ext cx="962123"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[ClO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B</a:t>
            </a:r>
            <a:endParaRPr lang="fr-FR" sz="2000">
              <a:sym typeface="Wingdings 2" pitchFamily="18" charset="2"/>
            </a:endParaRPr>
          </a:p>
        </p:txBody>
      </p:sp>
      <p:sp>
        <p:nvSpPr>
          <p:cNvPr id="47" name="Rectangle 48"/>
          <p:cNvSpPr>
            <a:spLocks noChangeArrowheads="1"/>
          </p:cNvSpPr>
          <p:nvPr/>
        </p:nvSpPr>
        <p:spPr bwMode="auto">
          <a:xfrm>
            <a:off x="2905537" y="4868912"/>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cxnSp>
        <p:nvCxnSpPr>
          <p:cNvPr id="48" name="Connecteur droit 47"/>
          <p:cNvCxnSpPr/>
          <p:nvPr/>
        </p:nvCxnSpPr>
        <p:spPr>
          <a:xfrm>
            <a:off x="2340297" y="4868912"/>
            <a:ext cx="1871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57"/>
          <p:cNvSpPr>
            <a:spLocks noChangeArrowheads="1"/>
          </p:cNvSpPr>
          <p:nvPr/>
        </p:nvSpPr>
        <p:spPr bwMode="auto">
          <a:xfrm>
            <a:off x="4247655" y="4653012"/>
            <a:ext cx="556563" cy="400110"/>
          </a:xfrm>
          <a:prstGeom prst="rect">
            <a:avLst/>
          </a:prstGeom>
          <a:noFill/>
          <a:ln w="9525">
            <a:noFill/>
            <a:miter lim="800000"/>
            <a:headEnd/>
            <a:tailEnd/>
          </a:ln>
        </p:spPr>
        <p:txBody>
          <a:bodyPr wrap="none">
            <a:spAutoFit/>
          </a:bodyPr>
          <a:lstStyle/>
          <a:p>
            <a:pPr algn="just" eaLnBrk="0" hangingPunct="0"/>
            <a:r>
              <a:rPr lang="fr-FR" sz="2000" b="1" dirty="0">
                <a:sym typeface="Wingdings 2" pitchFamily="18" charset="2"/>
              </a:rPr>
              <a:t> = –</a:t>
            </a:r>
            <a:endParaRPr lang="fr-FR" sz="2000" dirty="0">
              <a:sym typeface="Wingdings 2" pitchFamily="18" charset="2"/>
            </a:endParaRPr>
          </a:p>
        </p:txBody>
      </p:sp>
      <p:sp>
        <p:nvSpPr>
          <p:cNvPr id="50" name="Rectangle 71"/>
          <p:cNvSpPr>
            <a:spLocks noChangeArrowheads="1"/>
          </p:cNvSpPr>
          <p:nvPr/>
        </p:nvSpPr>
        <p:spPr bwMode="auto">
          <a:xfrm>
            <a:off x="5845943" y="4653012"/>
            <a:ext cx="382588" cy="400110"/>
          </a:xfrm>
          <a:prstGeom prst="rect">
            <a:avLst/>
          </a:prstGeom>
          <a:noFill/>
          <a:ln w="9525">
            <a:noFill/>
            <a:miter lim="800000"/>
            <a:headEnd/>
            <a:tailEnd/>
          </a:ln>
        </p:spPr>
        <p:txBody>
          <a:bodyPr>
            <a:spAutoFit/>
          </a:bodyPr>
          <a:lstStyle/>
          <a:p>
            <a:pPr algn="just" eaLnBrk="0" hangingPunct="0"/>
            <a:r>
              <a:rPr lang="fr-FR" sz="2000" b="1" dirty="0">
                <a:sym typeface="Wingdings 2" pitchFamily="18" charset="2"/>
              </a:rPr>
              <a:t> =</a:t>
            </a:r>
            <a:endParaRPr lang="fr-FR" sz="2000" dirty="0">
              <a:sym typeface="Wingdings 2" pitchFamily="18" charset="2"/>
            </a:endParaRPr>
          </a:p>
        </p:txBody>
      </p:sp>
      <p:sp>
        <p:nvSpPr>
          <p:cNvPr id="51" name="Rectangle 72"/>
          <p:cNvSpPr>
            <a:spLocks noChangeArrowheads="1"/>
          </p:cNvSpPr>
          <p:nvPr/>
        </p:nvSpPr>
        <p:spPr bwMode="auto">
          <a:xfrm>
            <a:off x="6133281" y="4653012"/>
            <a:ext cx="2543175" cy="400110"/>
          </a:xfrm>
          <a:prstGeom prst="rect">
            <a:avLst/>
          </a:prstGeom>
          <a:noFill/>
          <a:ln w="9525">
            <a:noFill/>
            <a:miter lim="800000"/>
            <a:headEnd/>
            <a:tailEnd/>
          </a:ln>
        </p:spPr>
        <p:txBody>
          <a:bodyPr>
            <a:spAutoFit/>
          </a:bodyPr>
          <a:lstStyle/>
          <a:p>
            <a:pPr algn="just" eaLnBrk="0" hangingPunct="0"/>
            <a:r>
              <a:rPr lang="fr-FR" sz="2000" b="1" u="sng" dirty="0">
                <a:solidFill>
                  <a:srgbClr val="FF0000"/>
                </a:solidFill>
                <a:cs typeface="Calibri" pitchFamily="34" charset="0"/>
                <a:sym typeface="Wingdings" pitchFamily="2" charset="2"/>
              </a:rPr>
              <a:t>0,60 </a:t>
            </a:r>
            <a:r>
              <a:rPr lang="fr-FR" sz="2000" b="1" u="sng" dirty="0" err="1">
                <a:solidFill>
                  <a:srgbClr val="FF0000"/>
                </a:solidFill>
                <a:cs typeface="Calibri" pitchFamily="34" charset="0"/>
                <a:sym typeface="Wingdings" pitchFamily="2" charset="2"/>
              </a:rPr>
              <a:t>mmol.L</a:t>
            </a:r>
            <a:r>
              <a:rPr lang="fr-FR" sz="2000" b="1" u="sng" dirty="0">
                <a:solidFill>
                  <a:srgbClr val="FF0000"/>
                </a:solidFill>
                <a:cs typeface="Calibri" pitchFamily="34" charset="0"/>
                <a:sym typeface="Wingdings" pitchFamily="2" charset="2"/>
              </a:rPr>
              <a:t> </a:t>
            </a:r>
            <a:r>
              <a:rPr lang="fr-FR" sz="2000" b="1" u="sng" baseline="30000" dirty="0">
                <a:solidFill>
                  <a:srgbClr val="FF0000"/>
                </a:solidFill>
                <a:cs typeface="Calibri" pitchFamily="34" charset="0"/>
                <a:sym typeface="Wingdings" pitchFamily="2" charset="2"/>
              </a:rPr>
              <a:t>– 1</a:t>
            </a:r>
            <a:r>
              <a:rPr lang="fr-FR" sz="2000" b="1" u="sng" dirty="0">
                <a:solidFill>
                  <a:srgbClr val="FF0000"/>
                </a:solidFill>
                <a:cs typeface="Calibri" pitchFamily="34" charset="0"/>
                <a:sym typeface="Wingdings" pitchFamily="2" charset="2"/>
              </a:rPr>
              <a:t>.min </a:t>
            </a:r>
            <a:r>
              <a:rPr lang="fr-FR" sz="2000" b="1" u="sng" baseline="30000" dirty="0">
                <a:solidFill>
                  <a:srgbClr val="FF0000"/>
                </a:solidFill>
                <a:cs typeface="Calibri" pitchFamily="34" charset="0"/>
                <a:sym typeface="Wingdings" pitchFamily="2" charset="2"/>
              </a:rPr>
              <a:t>– 1</a:t>
            </a:r>
            <a:endParaRPr lang="fr-FR" sz="2000" b="1" u="sng" dirty="0">
              <a:solidFill>
                <a:srgbClr val="FF0000"/>
              </a:solidFill>
              <a:sym typeface="Wingdings 2" pitchFamily="18" charset="2"/>
            </a:endParaRPr>
          </a:p>
        </p:txBody>
      </p:sp>
      <p:sp>
        <p:nvSpPr>
          <p:cNvPr id="52" name="Rectangle 47"/>
          <p:cNvSpPr>
            <a:spLocks noChangeArrowheads="1"/>
          </p:cNvSpPr>
          <p:nvPr/>
        </p:nvSpPr>
        <p:spPr bwMode="auto">
          <a:xfrm>
            <a:off x="3204944" y="4437112"/>
            <a:ext cx="1156086" cy="400110"/>
          </a:xfrm>
          <a:prstGeom prst="rect">
            <a:avLst/>
          </a:prstGeom>
          <a:noFill/>
          <a:ln w="9525">
            <a:noFill/>
            <a:miter lim="800000"/>
            <a:headEnd/>
            <a:tailEnd/>
          </a:ln>
        </p:spPr>
        <p:txBody>
          <a:bodyPr wrap="none">
            <a:spAutoFit/>
          </a:bodyPr>
          <a:lstStyle/>
          <a:p>
            <a:pPr algn="just" eaLnBrk="0" hangingPunct="0"/>
            <a:r>
              <a:rPr lang="fr-FR" sz="2000" b="1" dirty="0">
                <a:sym typeface="Wingdings 2" pitchFamily="18" charset="2"/>
              </a:rPr>
              <a:t>– [</a:t>
            </a:r>
            <a:r>
              <a:rPr lang="fr-FR" sz="2000" b="1" dirty="0" err="1">
                <a:sym typeface="Wingdings 2" pitchFamily="18" charset="2"/>
              </a:rPr>
              <a:t>ClO</a:t>
            </a:r>
            <a:r>
              <a:rPr lang="fr-FR" sz="2000" b="1" dirty="0">
                <a:sym typeface="Wingdings 2" pitchFamily="18" charset="2"/>
              </a:rPr>
              <a:t> </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A</a:t>
            </a:r>
            <a:endParaRPr lang="fr-FR" sz="2000" dirty="0">
              <a:sym typeface="Wingdings 2" pitchFamily="18" charset="2"/>
            </a:endParaRPr>
          </a:p>
        </p:txBody>
      </p:sp>
      <p:sp>
        <p:nvSpPr>
          <p:cNvPr id="53" name="Rectangle 48"/>
          <p:cNvSpPr>
            <a:spLocks noChangeArrowheads="1"/>
          </p:cNvSpPr>
          <p:nvPr/>
        </p:nvSpPr>
        <p:spPr bwMode="auto">
          <a:xfrm>
            <a:off x="3207812" y="4868912"/>
            <a:ext cx="562975" cy="400110"/>
          </a:xfrm>
          <a:prstGeom prst="rect">
            <a:avLst/>
          </a:prstGeom>
          <a:noFill/>
          <a:ln w="9525">
            <a:noFill/>
            <a:miter lim="800000"/>
            <a:headEnd/>
            <a:tailEnd/>
          </a:ln>
        </p:spPr>
        <p:txBody>
          <a:bodyPr wrap="none">
            <a:spAutoFit/>
          </a:bodyPr>
          <a:lstStyle/>
          <a:p>
            <a:pPr algn="just" eaLnBrk="0" hangingPunct="0"/>
            <a:r>
              <a:rPr lang="fr-FR" sz="2000" b="1" dirty="0">
                <a:sym typeface="Wingdings 2" pitchFamily="18" charset="2"/>
              </a:rPr>
              <a:t>– </a:t>
            </a:r>
            <a:r>
              <a:rPr lang="fr-FR" sz="2000" b="1" dirty="0" err="1">
                <a:sym typeface="Wingdings 2" pitchFamily="18" charset="2"/>
              </a:rPr>
              <a:t>t</a:t>
            </a:r>
            <a:r>
              <a:rPr lang="fr-FR" sz="2000" b="1" baseline="-25000" dirty="0" err="1">
                <a:sym typeface="Wingdings 2" pitchFamily="18" charset="2"/>
              </a:rPr>
              <a:t>A</a:t>
            </a:r>
            <a:endParaRPr lang="fr-FR" sz="2000" dirty="0">
              <a:sym typeface="Wingdings 2" pitchFamily="18" charset="2"/>
            </a:endParaRPr>
          </a:p>
        </p:txBody>
      </p:sp>
      <p:sp>
        <p:nvSpPr>
          <p:cNvPr id="54" name="Rectangle 47"/>
          <p:cNvSpPr>
            <a:spLocks noChangeArrowheads="1"/>
          </p:cNvSpPr>
          <p:nvPr/>
        </p:nvSpPr>
        <p:spPr bwMode="auto">
          <a:xfrm>
            <a:off x="4937007" y="4437112"/>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0</a:t>
            </a:r>
            <a:endParaRPr lang="fr-FR" sz="2000">
              <a:sym typeface="Wingdings 2" pitchFamily="18" charset="2"/>
            </a:endParaRPr>
          </a:p>
        </p:txBody>
      </p:sp>
      <p:sp>
        <p:nvSpPr>
          <p:cNvPr id="55" name="Rectangle 48"/>
          <p:cNvSpPr>
            <a:spLocks noChangeArrowheads="1"/>
          </p:cNvSpPr>
          <p:nvPr/>
        </p:nvSpPr>
        <p:spPr bwMode="auto">
          <a:xfrm>
            <a:off x="4836049" y="4868912"/>
            <a:ext cx="510076"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3,3</a:t>
            </a:r>
            <a:endParaRPr lang="fr-FR" sz="2000">
              <a:sym typeface="Wingdings 2" pitchFamily="18" charset="2"/>
            </a:endParaRPr>
          </a:p>
        </p:txBody>
      </p:sp>
      <p:cxnSp>
        <p:nvCxnSpPr>
          <p:cNvPr id="56" name="Connecteur droit 55"/>
          <p:cNvCxnSpPr/>
          <p:nvPr/>
        </p:nvCxnSpPr>
        <p:spPr>
          <a:xfrm>
            <a:off x="4813473" y="4868912"/>
            <a:ext cx="982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47"/>
          <p:cNvSpPr>
            <a:spLocks noChangeArrowheads="1"/>
          </p:cNvSpPr>
          <p:nvPr/>
        </p:nvSpPr>
        <p:spPr bwMode="auto">
          <a:xfrm>
            <a:off x="5127401" y="4437112"/>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2</a:t>
            </a:r>
            <a:endParaRPr lang="fr-FR" sz="2000">
              <a:sym typeface="Wingdings 2" pitchFamily="18" charset="2"/>
            </a:endParaRPr>
          </a:p>
        </p:txBody>
      </p:sp>
      <p:sp>
        <p:nvSpPr>
          <p:cNvPr id="58" name="Rectangle 48"/>
          <p:cNvSpPr>
            <a:spLocks noChangeArrowheads="1"/>
          </p:cNvSpPr>
          <p:nvPr/>
        </p:nvSpPr>
        <p:spPr bwMode="auto">
          <a:xfrm>
            <a:off x="5272658" y="4868912"/>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sp>
        <p:nvSpPr>
          <p:cNvPr id="59" name="Rectangle 46"/>
          <p:cNvSpPr>
            <a:spLocks noChangeArrowheads="1"/>
          </p:cNvSpPr>
          <p:nvPr/>
        </p:nvSpPr>
        <p:spPr bwMode="auto">
          <a:xfrm>
            <a:off x="-17222" y="5435650"/>
            <a:ext cx="2018822"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FORM</a:t>
            </a:r>
            <a:r>
              <a:rPr lang="fr-FR" sz="2000" b="1" dirty="0">
                <a:sym typeface="Wingdings 2" pitchFamily="18" charset="2"/>
              </a:rPr>
              <a:t>(ClO</a:t>
            </a:r>
            <a:r>
              <a:rPr lang="fr-FR" sz="2000" b="1" baseline="-25000" dirty="0">
                <a:sym typeface="Wingdings 2" pitchFamily="18" charset="2"/>
              </a:rPr>
              <a:t>3</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60" name="Rectangle 47"/>
          <p:cNvSpPr>
            <a:spLocks noChangeArrowheads="1"/>
          </p:cNvSpPr>
          <p:nvPr/>
        </p:nvSpPr>
        <p:spPr bwMode="auto">
          <a:xfrm>
            <a:off x="1761657" y="5219750"/>
            <a:ext cx="104868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[ClO</a:t>
            </a:r>
            <a:r>
              <a:rPr lang="fr-FR" sz="2000" b="1" baseline="-25000">
                <a:sym typeface="Wingdings 2" pitchFamily="18" charset="2"/>
              </a:rPr>
              <a:t>3</a:t>
            </a:r>
            <a:r>
              <a:rPr lang="fr-FR" sz="2000" b="1">
                <a:sym typeface="Wingdings 2" pitchFamily="18" charset="2"/>
              </a:rPr>
              <a:t>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B</a:t>
            </a:r>
            <a:endParaRPr lang="fr-FR" sz="2000">
              <a:sym typeface="Wingdings 2" pitchFamily="18" charset="2"/>
            </a:endParaRPr>
          </a:p>
        </p:txBody>
      </p:sp>
      <p:sp>
        <p:nvSpPr>
          <p:cNvPr id="61" name="Rectangle 48"/>
          <p:cNvSpPr>
            <a:spLocks noChangeArrowheads="1"/>
          </p:cNvSpPr>
          <p:nvPr/>
        </p:nvSpPr>
        <p:spPr bwMode="auto">
          <a:xfrm>
            <a:off x="2485669" y="5651550"/>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sp>
        <p:nvSpPr>
          <p:cNvPr id="62" name="Rectangle 57"/>
          <p:cNvSpPr>
            <a:spLocks noChangeArrowheads="1"/>
          </p:cNvSpPr>
          <p:nvPr/>
        </p:nvSpPr>
        <p:spPr bwMode="auto">
          <a:xfrm>
            <a:off x="3878414" y="5435650"/>
            <a:ext cx="428322" cy="400110"/>
          </a:xfrm>
          <a:prstGeom prst="rect">
            <a:avLst/>
          </a:prstGeom>
          <a:noFill/>
          <a:ln w="9525">
            <a:noFill/>
            <a:miter lim="800000"/>
            <a:headEnd/>
            <a:tailEnd/>
          </a:ln>
        </p:spPr>
        <p:txBody>
          <a:bodyPr wrap="none">
            <a:spAutoFit/>
          </a:bodyPr>
          <a:lstStyle/>
          <a:p>
            <a:pPr algn="just" eaLnBrk="0" hangingPunct="0"/>
            <a:r>
              <a:rPr lang="fr-FR" sz="2000" b="1" dirty="0">
                <a:sym typeface="Wingdings 2" pitchFamily="18" charset="2"/>
              </a:rPr>
              <a:t> = </a:t>
            </a:r>
            <a:endParaRPr lang="fr-FR" sz="2000" dirty="0">
              <a:sym typeface="Wingdings 2" pitchFamily="18" charset="2"/>
            </a:endParaRPr>
          </a:p>
        </p:txBody>
      </p:sp>
      <p:sp>
        <p:nvSpPr>
          <p:cNvPr id="63" name="Rectangle 87"/>
          <p:cNvSpPr>
            <a:spLocks noChangeArrowheads="1"/>
          </p:cNvSpPr>
          <p:nvPr/>
        </p:nvSpPr>
        <p:spPr bwMode="auto">
          <a:xfrm>
            <a:off x="5413375" y="5435650"/>
            <a:ext cx="382588" cy="400110"/>
          </a:xfrm>
          <a:prstGeom prst="rect">
            <a:avLst/>
          </a:prstGeom>
          <a:noFill/>
          <a:ln w="9525">
            <a:noFill/>
            <a:miter lim="800000"/>
            <a:headEnd/>
            <a:tailEnd/>
          </a:ln>
        </p:spPr>
        <p:txBody>
          <a:bodyPr>
            <a:spAutoFit/>
          </a:bodyPr>
          <a:lstStyle/>
          <a:p>
            <a:pPr algn="just" eaLnBrk="0" hangingPunct="0"/>
            <a:r>
              <a:rPr lang="fr-FR" sz="2000" b="1">
                <a:sym typeface="Wingdings 2" pitchFamily="18" charset="2"/>
              </a:rPr>
              <a:t> =</a:t>
            </a:r>
            <a:endParaRPr lang="fr-FR" sz="2000">
              <a:sym typeface="Wingdings 2" pitchFamily="18" charset="2"/>
            </a:endParaRPr>
          </a:p>
        </p:txBody>
      </p:sp>
      <p:sp>
        <p:nvSpPr>
          <p:cNvPr id="64" name="Rectangle 88"/>
          <p:cNvSpPr>
            <a:spLocks noChangeArrowheads="1"/>
          </p:cNvSpPr>
          <p:nvPr/>
        </p:nvSpPr>
        <p:spPr bwMode="auto">
          <a:xfrm>
            <a:off x="5700713" y="5435650"/>
            <a:ext cx="2543175" cy="400110"/>
          </a:xfrm>
          <a:prstGeom prst="rect">
            <a:avLst/>
          </a:prstGeom>
          <a:noFill/>
          <a:ln w="9525">
            <a:noFill/>
            <a:miter lim="800000"/>
            <a:headEnd/>
            <a:tailEnd/>
          </a:ln>
        </p:spPr>
        <p:txBody>
          <a:bodyPr>
            <a:spAutoFit/>
          </a:bodyPr>
          <a:lstStyle/>
          <a:p>
            <a:pPr algn="just" eaLnBrk="0" hangingPunct="0"/>
            <a:r>
              <a:rPr lang="fr-FR" sz="2000" b="1" u="sng">
                <a:solidFill>
                  <a:srgbClr val="FF0000"/>
                </a:solidFill>
                <a:cs typeface="Calibri" pitchFamily="34" charset="0"/>
                <a:sym typeface="Wingdings" pitchFamily="2" charset="2"/>
              </a:rPr>
              <a:t>0,20 mmol.L </a:t>
            </a:r>
            <a:r>
              <a:rPr lang="fr-FR" sz="2000" b="1" u="sng" baseline="30000">
                <a:solidFill>
                  <a:srgbClr val="FF0000"/>
                </a:solidFill>
                <a:cs typeface="Calibri" pitchFamily="34" charset="0"/>
                <a:sym typeface="Wingdings" pitchFamily="2" charset="2"/>
              </a:rPr>
              <a:t>– 1</a:t>
            </a:r>
            <a:r>
              <a:rPr lang="fr-FR" sz="2000" b="1" u="sng">
                <a:solidFill>
                  <a:srgbClr val="FF0000"/>
                </a:solidFill>
                <a:cs typeface="Calibri" pitchFamily="34" charset="0"/>
                <a:sym typeface="Wingdings" pitchFamily="2" charset="2"/>
              </a:rPr>
              <a:t>.min </a:t>
            </a:r>
            <a:r>
              <a:rPr lang="fr-FR" sz="2000" b="1" u="sng" baseline="30000">
                <a:solidFill>
                  <a:srgbClr val="FF0000"/>
                </a:solidFill>
                <a:cs typeface="Calibri" pitchFamily="34" charset="0"/>
                <a:sym typeface="Wingdings" pitchFamily="2" charset="2"/>
              </a:rPr>
              <a:t>– 1</a:t>
            </a:r>
            <a:endParaRPr lang="fr-FR" sz="2000" b="1" u="sng">
              <a:solidFill>
                <a:srgbClr val="FF0000"/>
              </a:solidFill>
              <a:sym typeface="Wingdings 2" pitchFamily="18" charset="2"/>
            </a:endParaRPr>
          </a:p>
        </p:txBody>
      </p:sp>
      <p:sp>
        <p:nvSpPr>
          <p:cNvPr id="65" name="Rectangle 47"/>
          <p:cNvSpPr>
            <a:spLocks noChangeArrowheads="1"/>
          </p:cNvSpPr>
          <p:nvPr/>
        </p:nvSpPr>
        <p:spPr bwMode="auto">
          <a:xfrm>
            <a:off x="2728301" y="5219750"/>
            <a:ext cx="124264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[ClO</a:t>
            </a:r>
            <a:r>
              <a:rPr lang="fr-FR" sz="2000" b="1" baseline="-25000">
                <a:sym typeface="Wingdings 2" pitchFamily="18" charset="2"/>
              </a:rPr>
              <a:t>3</a:t>
            </a:r>
            <a:r>
              <a:rPr lang="fr-FR" sz="2000" b="1">
                <a:sym typeface="Wingdings 2" pitchFamily="18" charset="2"/>
              </a:rPr>
              <a:t>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A</a:t>
            </a:r>
            <a:endParaRPr lang="fr-FR" sz="2000">
              <a:sym typeface="Wingdings 2" pitchFamily="18" charset="2"/>
            </a:endParaRPr>
          </a:p>
        </p:txBody>
      </p:sp>
      <p:sp>
        <p:nvSpPr>
          <p:cNvPr id="66" name="Rectangle 48"/>
          <p:cNvSpPr>
            <a:spLocks noChangeArrowheads="1"/>
          </p:cNvSpPr>
          <p:nvPr/>
        </p:nvSpPr>
        <p:spPr bwMode="auto">
          <a:xfrm>
            <a:off x="2775244" y="5651550"/>
            <a:ext cx="56297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t</a:t>
            </a:r>
            <a:r>
              <a:rPr lang="fr-FR" sz="2000" b="1" baseline="-25000">
                <a:sym typeface="Wingdings 2" pitchFamily="18" charset="2"/>
              </a:rPr>
              <a:t>A</a:t>
            </a:r>
            <a:endParaRPr lang="fr-FR" sz="2000">
              <a:sym typeface="Wingdings 2" pitchFamily="18" charset="2"/>
            </a:endParaRPr>
          </a:p>
        </p:txBody>
      </p:sp>
      <p:sp>
        <p:nvSpPr>
          <p:cNvPr id="67" name="Rectangle 47"/>
          <p:cNvSpPr>
            <a:spLocks noChangeArrowheads="1"/>
          </p:cNvSpPr>
          <p:nvPr/>
        </p:nvSpPr>
        <p:spPr bwMode="auto">
          <a:xfrm>
            <a:off x="4504439" y="5219750"/>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2</a:t>
            </a:r>
            <a:endParaRPr lang="fr-FR" sz="2000">
              <a:sym typeface="Wingdings 2" pitchFamily="18" charset="2"/>
            </a:endParaRPr>
          </a:p>
        </p:txBody>
      </p:sp>
      <p:sp>
        <p:nvSpPr>
          <p:cNvPr id="68" name="Rectangle 48"/>
          <p:cNvSpPr>
            <a:spLocks noChangeArrowheads="1"/>
          </p:cNvSpPr>
          <p:nvPr/>
        </p:nvSpPr>
        <p:spPr bwMode="auto">
          <a:xfrm>
            <a:off x="4501264" y="5651550"/>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5</a:t>
            </a:r>
            <a:endParaRPr lang="fr-FR" sz="2000">
              <a:sym typeface="Wingdings 2" pitchFamily="18" charset="2"/>
            </a:endParaRPr>
          </a:p>
        </p:txBody>
      </p:sp>
      <p:cxnSp>
        <p:nvCxnSpPr>
          <p:cNvPr id="69" name="Connecteur droit 68"/>
          <p:cNvCxnSpPr/>
          <p:nvPr/>
        </p:nvCxnSpPr>
        <p:spPr>
          <a:xfrm>
            <a:off x="4359275" y="5651550"/>
            <a:ext cx="982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47"/>
          <p:cNvSpPr>
            <a:spLocks noChangeArrowheads="1"/>
          </p:cNvSpPr>
          <p:nvPr/>
        </p:nvSpPr>
        <p:spPr bwMode="auto">
          <a:xfrm>
            <a:off x="4694833" y="5219750"/>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1</a:t>
            </a:r>
            <a:endParaRPr lang="fr-FR" sz="2000">
              <a:sym typeface="Wingdings 2" pitchFamily="18" charset="2"/>
            </a:endParaRPr>
          </a:p>
        </p:txBody>
      </p:sp>
      <p:sp>
        <p:nvSpPr>
          <p:cNvPr id="71" name="Rectangle 48"/>
          <p:cNvSpPr>
            <a:spLocks noChangeArrowheads="1"/>
          </p:cNvSpPr>
          <p:nvPr/>
        </p:nvSpPr>
        <p:spPr bwMode="auto">
          <a:xfrm>
            <a:off x="4840090" y="5651550"/>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sp>
        <p:nvSpPr>
          <p:cNvPr id="72" name="Rectangle 46"/>
          <p:cNvSpPr>
            <a:spLocks noChangeArrowheads="1"/>
          </p:cNvSpPr>
          <p:nvPr/>
        </p:nvSpPr>
        <p:spPr bwMode="auto">
          <a:xfrm>
            <a:off x="214220" y="6156375"/>
            <a:ext cx="1759136"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FORM</a:t>
            </a:r>
            <a:r>
              <a:rPr lang="fr-FR" sz="2000" b="1" dirty="0">
                <a:sym typeface="Wingdings 2" pitchFamily="18" charset="2"/>
              </a:rPr>
              <a:t>(Cl</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73" name="Rectangle 47"/>
          <p:cNvSpPr>
            <a:spLocks noChangeArrowheads="1"/>
          </p:cNvSpPr>
          <p:nvPr/>
        </p:nvSpPr>
        <p:spPr bwMode="auto">
          <a:xfrm>
            <a:off x="1891501" y="5938887"/>
            <a:ext cx="788999"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[Cl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B</a:t>
            </a:r>
            <a:endParaRPr lang="fr-FR" sz="2000">
              <a:sym typeface="Wingdings 2" pitchFamily="18" charset="2"/>
            </a:endParaRPr>
          </a:p>
        </p:txBody>
      </p:sp>
      <p:sp>
        <p:nvSpPr>
          <p:cNvPr id="74" name="Rectangle 48"/>
          <p:cNvSpPr>
            <a:spLocks noChangeArrowheads="1"/>
          </p:cNvSpPr>
          <p:nvPr/>
        </p:nvSpPr>
        <p:spPr bwMode="auto">
          <a:xfrm>
            <a:off x="2472969" y="6372275"/>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sp>
        <p:nvSpPr>
          <p:cNvPr id="75" name="Rectangle 57"/>
          <p:cNvSpPr>
            <a:spLocks noChangeArrowheads="1"/>
          </p:cNvSpPr>
          <p:nvPr/>
        </p:nvSpPr>
        <p:spPr bwMode="auto">
          <a:xfrm>
            <a:off x="3878414" y="6156375"/>
            <a:ext cx="42832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 </a:t>
            </a:r>
            <a:endParaRPr lang="fr-FR" sz="2000">
              <a:sym typeface="Wingdings 2" pitchFamily="18" charset="2"/>
            </a:endParaRPr>
          </a:p>
        </p:txBody>
      </p:sp>
      <p:sp>
        <p:nvSpPr>
          <p:cNvPr id="76" name="Rectangle 100"/>
          <p:cNvSpPr>
            <a:spLocks noChangeArrowheads="1"/>
          </p:cNvSpPr>
          <p:nvPr/>
        </p:nvSpPr>
        <p:spPr bwMode="auto">
          <a:xfrm>
            <a:off x="5413375" y="6156375"/>
            <a:ext cx="382588" cy="400110"/>
          </a:xfrm>
          <a:prstGeom prst="rect">
            <a:avLst/>
          </a:prstGeom>
          <a:noFill/>
          <a:ln w="9525">
            <a:noFill/>
            <a:miter lim="800000"/>
            <a:headEnd/>
            <a:tailEnd/>
          </a:ln>
        </p:spPr>
        <p:txBody>
          <a:bodyPr>
            <a:spAutoFit/>
          </a:bodyPr>
          <a:lstStyle/>
          <a:p>
            <a:pPr algn="just" eaLnBrk="0" hangingPunct="0"/>
            <a:r>
              <a:rPr lang="fr-FR" sz="2000" b="1">
                <a:sym typeface="Wingdings 2" pitchFamily="18" charset="2"/>
              </a:rPr>
              <a:t> =</a:t>
            </a:r>
            <a:endParaRPr lang="fr-FR" sz="2000">
              <a:sym typeface="Wingdings 2" pitchFamily="18" charset="2"/>
            </a:endParaRPr>
          </a:p>
        </p:txBody>
      </p:sp>
      <p:sp>
        <p:nvSpPr>
          <p:cNvPr id="77" name="Rectangle 101"/>
          <p:cNvSpPr>
            <a:spLocks noChangeArrowheads="1"/>
          </p:cNvSpPr>
          <p:nvPr/>
        </p:nvSpPr>
        <p:spPr bwMode="auto">
          <a:xfrm>
            <a:off x="5700713" y="6156375"/>
            <a:ext cx="2543175" cy="400110"/>
          </a:xfrm>
          <a:prstGeom prst="rect">
            <a:avLst/>
          </a:prstGeom>
          <a:noFill/>
          <a:ln w="9525">
            <a:noFill/>
            <a:miter lim="800000"/>
            <a:headEnd/>
            <a:tailEnd/>
          </a:ln>
        </p:spPr>
        <p:txBody>
          <a:bodyPr>
            <a:spAutoFit/>
          </a:bodyPr>
          <a:lstStyle/>
          <a:p>
            <a:pPr algn="just" eaLnBrk="0" hangingPunct="0"/>
            <a:r>
              <a:rPr lang="fr-FR" sz="2000" b="1" u="sng">
                <a:solidFill>
                  <a:srgbClr val="FF0000"/>
                </a:solidFill>
                <a:cs typeface="Calibri" pitchFamily="34" charset="0"/>
                <a:sym typeface="Wingdings" pitchFamily="2" charset="2"/>
              </a:rPr>
              <a:t>0,40 mmol.L </a:t>
            </a:r>
            <a:r>
              <a:rPr lang="fr-FR" sz="2000" b="1" u="sng" baseline="30000">
                <a:solidFill>
                  <a:srgbClr val="FF0000"/>
                </a:solidFill>
                <a:cs typeface="Calibri" pitchFamily="34" charset="0"/>
                <a:sym typeface="Wingdings" pitchFamily="2" charset="2"/>
              </a:rPr>
              <a:t>– 1</a:t>
            </a:r>
            <a:r>
              <a:rPr lang="fr-FR" sz="2000" b="1" u="sng">
                <a:solidFill>
                  <a:srgbClr val="FF0000"/>
                </a:solidFill>
                <a:cs typeface="Calibri" pitchFamily="34" charset="0"/>
                <a:sym typeface="Wingdings" pitchFamily="2" charset="2"/>
              </a:rPr>
              <a:t>.min </a:t>
            </a:r>
            <a:r>
              <a:rPr lang="fr-FR" sz="2000" b="1" u="sng" baseline="30000">
                <a:solidFill>
                  <a:srgbClr val="FF0000"/>
                </a:solidFill>
                <a:cs typeface="Calibri" pitchFamily="34" charset="0"/>
                <a:sym typeface="Wingdings" pitchFamily="2" charset="2"/>
              </a:rPr>
              <a:t>– 1</a:t>
            </a:r>
            <a:endParaRPr lang="fr-FR" sz="2000" b="1" u="sng">
              <a:solidFill>
                <a:srgbClr val="FF0000"/>
              </a:solidFill>
              <a:sym typeface="Wingdings 2" pitchFamily="18" charset="2"/>
            </a:endParaRPr>
          </a:p>
        </p:txBody>
      </p:sp>
      <p:sp>
        <p:nvSpPr>
          <p:cNvPr id="78" name="Rectangle 47"/>
          <p:cNvSpPr>
            <a:spLocks noChangeArrowheads="1"/>
          </p:cNvSpPr>
          <p:nvPr/>
        </p:nvSpPr>
        <p:spPr bwMode="auto">
          <a:xfrm>
            <a:off x="2719238" y="5938887"/>
            <a:ext cx="982961"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[Cl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A</a:t>
            </a:r>
            <a:endParaRPr lang="fr-FR" sz="2000">
              <a:sym typeface="Wingdings 2" pitchFamily="18" charset="2"/>
            </a:endParaRPr>
          </a:p>
        </p:txBody>
      </p:sp>
      <p:sp>
        <p:nvSpPr>
          <p:cNvPr id="79" name="Rectangle 48"/>
          <p:cNvSpPr>
            <a:spLocks noChangeArrowheads="1"/>
          </p:cNvSpPr>
          <p:nvPr/>
        </p:nvSpPr>
        <p:spPr bwMode="auto">
          <a:xfrm>
            <a:off x="2775244" y="6372275"/>
            <a:ext cx="56297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t</a:t>
            </a:r>
            <a:r>
              <a:rPr lang="fr-FR" sz="2000" b="1" baseline="-25000">
                <a:sym typeface="Wingdings 2" pitchFamily="18" charset="2"/>
              </a:rPr>
              <a:t>A</a:t>
            </a:r>
            <a:endParaRPr lang="fr-FR" sz="2000">
              <a:sym typeface="Wingdings 2" pitchFamily="18" charset="2"/>
            </a:endParaRPr>
          </a:p>
        </p:txBody>
      </p:sp>
      <p:sp>
        <p:nvSpPr>
          <p:cNvPr id="80" name="Rectangle 47"/>
          <p:cNvSpPr>
            <a:spLocks noChangeArrowheads="1"/>
          </p:cNvSpPr>
          <p:nvPr/>
        </p:nvSpPr>
        <p:spPr bwMode="auto">
          <a:xfrm>
            <a:off x="4504439" y="5938887"/>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4</a:t>
            </a:r>
            <a:endParaRPr lang="fr-FR" sz="2000">
              <a:sym typeface="Wingdings 2" pitchFamily="18" charset="2"/>
            </a:endParaRPr>
          </a:p>
        </p:txBody>
      </p:sp>
      <p:sp>
        <p:nvSpPr>
          <p:cNvPr id="81" name="Rectangle 48"/>
          <p:cNvSpPr>
            <a:spLocks noChangeArrowheads="1"/>
          </p:cNvSpPr>
          <p:nvPr/>
        </p:nvSpPr>
        <p:spPr bwMode="auto">
          <a:xfrm>
            <a:off x="4501264" y="6372275"/>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5</a:t>
            </a:r>
            <a:endParaRPr lang="fr-FR" sz="2000">
              <a:sym typeface="Wingdings 2" pitchFamily="18" charset="2"/>
            </a:endParaRPr>
          </a:p>
        </p:txBody>
      </p:sp>
      <p:cxnSp>
        <p:nvCxnSpPr>
          <p:cNvPr id="82" name="Connecteur droit 81"/>
          <p:cNvCxnSpPr/>
          <p:nvPr/>
        </p:nvCxnSpPr>
        <p:spPr>
          <a:xfrm>
            <a:off x="4359275" y="6370687"/>
            <a:ext cx="9826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47"/>
          <p:cNvSpPr>
            <a:spLocks noChangeArrowheads="1"/>
          </p:cNvSpPr>
          <p:nvPr/>
        </p:nvSpPr>
        <p:spPr bwMode="auto">
          <a:xfrm>
            <a:off x="4694833" y="5938887"/>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2</a:t>
            </a:r>
            <a:endParaRPr lang="fr-FR" sz="2000">
              <a:sym typeface="Wingdings 2" pitchFamily="18" charset="2"/>
            </a:endParaRPr>
          </a:p>
        </p:txBody>
      </p:sp>
      <p:sp>
        <p:nvSpPr>
          <p:cNvPr id="84" name="Rectangle 48"/>
          <p:cNvSpPr>
            <a:spLocks noChangeArrowheads="1"/>
          </p:cNvSpPr>
          <p:nvPr/>
        </p:nvSpPr>
        <p:spPr bwMode="auto">
          <a:xfrm>
            <a:off x="4840090" y="6372275"/>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cxnSp>
        <p:nvCxnSpPr>
          <p:cNvPr id="85" name="Connecteur droit 84"/>
          <p:cNvCxnSpPr/>
          <p:nvPr/>
        </p:nvCxnSpPr>
        <p:spPr>
          <a:xfrm>
            <a:off x="1908175" y="5661075"/>
            <a:ext cx="1871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1908175" y="6380212"/>
            <a:ext cx="18716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left)">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500"/>
                                        <p:tgtEl>
                                          <p:spTgt spid="56"/>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500"/>
                                        <p:tgtEl>
                                          <p:spTgt spid="55"/>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left)">
                                      <p:cBhvr>
                                        <p:cTn id="57" dur="500"/>
                                        <p:tgtEl>
                                          <p:spTgt spid="5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500"/>
                                        <p:tgtEl>
                                          <p:spTgt spid="60"/>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left)">
                                      <p:cBhvr>
                                        <p:cTn id="74" dur="500"/>
                                        <p:tgtEl>
                                          <p:spTgt spid="65"/>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left)">
                                      <p:cBhvr>
                                        <p:cTn id="78" dur="500"/>
                                        <p:tgtEl>
                                          <p:spTgt spid="85"/>
                                        </p:tgtEl>
                                      </p:cBhvr>
                                    </p:animEffec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left)">
                                      <p:cBhvr>
                                        <p:cTn id="82" dur="500"/>
                                        <p:tgtEl>
                                          <p:spTgt spid="61"/>
                                        </p:tgtEl>
                                      </p:cBhvr>
                                    </p:animEffect>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wipe(left)">
                                      <p:cBhvr>
                                        <p:cTn id="86" dur="500"/>
                                        <p:tgtEl>
                                          <p:spTgt spid="6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wipe(left)">
                                      <p:cBhvr>
                                        <p:cTn id="91" dur="500"/>
                                        <p:tgtEl>
                                          <p:spTgt spid="62"/>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wipe(left)">
                                      <p:cBhvr>
                                        <p:cTn id="95" dur="500"/>
                                        <p:tgtEl>
                                          <p:spTgt spid="67"/>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500"/>
                                        <p:tgtEl>
                                          <p:spTgt spid="70"/>
                                        </p:tgtEl>
                                      </p:cBhvr>
                                    </p:animEffect>
                                  </p:childTnLst>
                                </p:cTn>
                              </p:par>
                            </p:childTnLst>
                          </p:cTn>
                        </p:par>
                        <p:par>
                          <p:cTn id="100" fill="hold">
                            <p:stCondLst>
                              <p:cond delay="1500"/>
                            </p:stCondLst>
                            <p:childTnLst>
                              <p:par>
                                <p:cTn id="101" presetID="22" presetClass="entr" presetSubtype="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wipe(left)">
                                      <p:cBhvr>
                                        <p:cTn id="103" dur="500"/>
                                        <p:tgtEl>
                                          <p:spTgt spid="69"/>
                                        </p:tgtEl>
                                      </p:cBhvr>
                                    </p:animEffect>
                                  </p:childTnLst>
                                </p:cTn>
                              </p:par>
                            </p:childTnLst>
                          </p:cTn>
                        </p:par>
                        <p:par>
                          <p:cTn id="104" fill="hold">
                            <p:stCondLst>
                              <p:cond delay="2000"/>
                            </p:stCondLst>
                            <p:childTnLst>
                              <p:par>
                                <p:cTn id="105" presetID="22" presetClass="entr" presetSubtype="8"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wipe(left)">
                                      <p:cBhvr>
                                        <p:cTn id="107" dur="500"/>
                                        <p:tgtEl>
                                          <p:spTgt spid="68"/>
                                        </p:tgtEl>
                                      </p:cBhvr>
                                    </p:animEffect>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wipe(left)">
                                      <p:cBhvr>
                                        <p:cTn id="111" dur="500"/>
                                        <p:tgtEl>
                                          <p:spTgt spid="7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left)">
                                      <p:cBhvr>
                                        <p:cTn id="116" dur="500"/>
                                        <p:tgtEl>
                                          <p:spTgt spid="63"/>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wipe(left)">
                                      <p:cBhvr>
                                        <p:cTn id="120" dur="500"/>
                                        <p:tgtEl>
                                          <p:spTgt spid="6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72"/>
                                        </p:tgtEl>
                                        <p:attrNameLst>
                                          <p:attrName>style.visibility</p:attrName>
                                        </p:attrNameLst>
                                      </p:cBhvr>
                                      <p:to>
                                        <p:strVal val="visible"/>
                                      </p:to>
                                    </p:set>
                                    <p:animEffect transition="in" filter="wipe(left)">
                                      <p:cBhvr>
                                        <p:cTn id="125" dur="500"/>
                                        <p:tgtEl>
                                          <p:spTgt spid="72"/>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73"/>
                                        </p:tgtEl>
                                        <p:attrNameLst>
                                          <p:attrName>style.visibility</p:attrName>
                                        </p:attrNameLst>
                                      </p:cBhvr>
                                      <p:to>
                                        <p:strVal val="visible"/>
                                      </p:to>
                                    </p:set>
                                    <p:animEffect transition="in" filter="wipe(left)">
                                      <p:cBhvr>
                                        <p:cTn id="129" dur="500"/>
                                        <p:tgtEl>
                                          <p:spTgt spid="73"/>
                                        </p:tgtEl>
                                      </p:cBhvr>
                                    </p:animEffect>
                                  </p:childTnLst>
                                </p:cTn>
                              </p:par>
                            </p:childTnLst>
                          </p:cTn>
                        </p:par>
                        <p:par>
                          <p:cTn id="130" fill="hold">
                            <p:stCondLst>
                              <p:cond delay="1000"/>
                            </p:stCondLst>
                            <p:childTnLst>
                              <p:par>
                                <p:cTn id="131" presetID="22" presetClass="entr" presetSubtype="8" fill="hold" grpId="0" nodeType="afterEffect">
                                  <p:stCondLst>
                                    <p:cond delay="0"/>
                                  </p:stCondLst>
                                  <p:childTnLst>
                                    <p:set>
                                      <p:cBhvr>
                                        <p:cTn id="132" dur="1" fill="hold">
                                          <p:stCondLst>
                                            <p:cond delay="0"/>
                                          </p:stCondLst>
                                        </p:cTn>
                                        <p:tgtEl>
                                          <p:spTgt spid="78"/>
                                        </p:tgtEl>
                                        <p:attrNameLst>
                                          <p:attrName>style.visibility</p:attrName>
                                        </p:attrNameLst>
                                      </p:cBhvr>
                                      <p:to>
                                        <p:strVal val="visible"/>
                                      </p:to>
                                    </p:set>
                                    <p:animEffect transition="in" filter="wipe(left)">
                                      <p:cBhvr>
                                        <p:cTn id="133" dur="500"/>
                                        <p:tgtEl>
                                          <p:spTgt spid="78"/>
                                        </p:tgtEl>
                                      </p:cBhvr>
                                    </p:animEffect>
                                  </p:childTnLst>
                                </p:cTn>
                              </p:par>
                            </p:childTnLst>
                          </p:cTn>
                        </p:par>
                        <p:par>
                          <p:cTn id="134" fill="hold">
                            <p:stCondLst>
                              <p:cond delay="1500"/>
                            </p:stCondLst>
                            <p:childTnLst>
                              <p:par>
                                <p:cTn id="135" presetID="22" presetClass="entr" presetSubtype="8" fill="hold" nodeType="afterEffect">
                                  <p:stCondLst>
                                    <p:cond delay="0"/>
                                  </p:stCondLst>
                                  <p:childTnLst>
                                    <p:set>
                                      <p:cBhvr>
                                        <p:cTn id="136" dur="1" fill="hold">
                                          <p:stCondLst>
                                            <p:cond delay="0"/>
                                          </p:stCondLst>
                                        </p:cTn>
                                        <p:tgtEl>
                                          <p:spTgt spid="86"/>
                                        </p:tgtEl>
                                        <p:attrNameLst>
                                          <p:attrName>style.visibility</p:attrName>
                                        </p:attrNameLst>
                                      </p:cBhvr>
                                      <p:to>
                                        <p:strVal val="visible"/>
                                      </p:to>
                                    </p:set>
                                    <p:animEffect transition="in" filter="wipe(left)">
                                      <p:cBhvr>
                                        <p:cTn id="137" dur="500"/>
                                        <p:tgtEl>
                                          <p:spTgt spid="86"/>
                                        </p:tgtEl>
                                      </p:cBhvr>
                                    </p:animEffec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Effect transition="in" filter="wipe(left)">
                                      <p:cBhvr>
                                        <p:cTn id="141" dur="500"/>
                                        <p:tgtEl>
                                          <p:spTgt spid="74"/>
                                        </p:tgtEl>
                                      </p:cBhvr>
                                    </p:animEffect>
                                  </p:childTnLst>
                                </p:cTn>
                              </p:par>
                            </p:childTnLst>
                          </p:cTn>
                        </p:par>
                        <p:par>
                          <p:cTn id="142" fill="hold">
                            <p:stCondLst>
                              <p:cond delay="2500"/>
                            </p:stCondLst>
                            <p:childTnLst>
                              <p:par>
                                <p:cTn id="143" presetID="22" presetClass="entr" presetSubtype="8" fill="hold" grpId="0" nodeType="afterEffect">
                                  <p:stCondLst>
                                    <p:cond delay="0"/>
                                  </p:stCondLst>
                                  <p:childTnLst>
                                    <p:set>
                                      <p:cBhvr>
                                        <p:cTn id="144" dur="1" fill="hold">
                                          <p:stCondLst>
                                            <p:cond delay="0"/>
                                          </p:stCondLst>
                                        </p:cTn>
                                        <p:tgtEl>
                                          <p:spTgt spid="79"/>
                                        </p:tgtEl>
                                        <p:attrNameLst>
                                          <p:attrName>style.visibility</p:attrName>
                                        </p:attrNameLst>
                                      </p:cBhvr>
                                      <p:to>
                                        <p:strVal val="visible"/>
                                      </p:to>
                                    </p:set>
                                    <p:animEffect transition="in" filter="wipe(left)">
                                      <p:cBhvr>
                                        <p:cTn id="145" dur="500"/>
                                        <p:tgtEl>
                                          <p:spTgt spid="79"/>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wipe(left)">
                                      <p:cBhvr>
                                        <p:cTn id="150" dur="500"/>
                                        <p:tgtEl>
                                          <p:spTgt spid="75"/>
                                        </p:tgtEl>
                                      </p:cBhvr>
                                    </p:animEffect>
                                  </p:childTnLst>
                                </p:cTn>
                              </p:par>
                            </p:childTnLst>
                          </p:cTn>
                        </p:par>
                        <p:par>
                          <p:cTn id="151" fill="hold">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wipe(left)">
                                      <p:cBhvr>
                                        <p:cTn id="154" dur="500"/>
                                        <p:tgtEl>
                                          <p:spTgt spid="80"/>
                                        </p:tgtEl>
                                      </p:cBhvr>
                                    </p:animEffect>
                                  </p:childTnLst>
                                </p:cTn>
                              </p:par>
                            </p:childTnLst>
                          </p:cTn>
                        </p:par>
                        <p:par>
                          <p:cTn id="155" fill="hold">
                            <p:stCondLst>
                              <p:cond delay="1000"/>
                            </p:stCondLst>
                            <p:childTnLst>
                              <p:par>
                                <p:cTn id="156" presetID="22" presetClass="entr" presetSubtype="8" fill="hold" grpId="0" nodeType="afterEffect">
                                  <p:stCondLst>
                                    <p:cond delay="0"/>
                                  </p:stCondLst>
                                  <p:childTnLst>
                                    <p:set>
                                      <p:cBhvr>
                                        <p:cTn id="157" dur="1" fill="hold">
                                          <p:stCondLst>
                                            <p:cond delay="0"/>
                                          </p:stCondLst>
                                        </p:cTn>
                                        <p:tgtEl>
                                          <p:spTgt spid="83"/>
                                        </p:tgtEl>
                                        <p:attrNameLst>
                                          <p:attrName>style.visibility</p:attrName>
                                        </p:attrNameLst>
                                      </p:cBhvr>
                                      <p:to>
                                        <p:strVal val="visible"/>
                                      </p:to>
                                    </p:set>
                                    <p:animEffect transition="in" filter="wipe(left)">
                                      <p:cBhvr>
                                        <p:cTn id="158" dur="500"/>
                                        <p:tgtEl>
                                          <p:spTgt spid="83"/>
                                        </p:tgtEl>
                                      </p:cBhvr>
                                    </p:animEffect>
                                  </p:childTnLst>
                                </p:cTn>
                              </p:par>
                            </p:childTnLst>
                          </p:cTn>
                        </p:par>
                        <p:par>
                          <p:cTn id="159" fill="hold">
                            <p:stCondLst>
                              <p:cond delay="1500"/>
                            </p:stCondLst>
                            <p:childTnLst>
                              <p:par>
                                <p:cTn id="160" presetID="22" presetClass="entr" presetSubtype="8" fill="hold"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left)">
                                      <p:cBhvr>
                                        <p:cTn id="162" dur="500"/>
                                        <p:tgtEl>
                                          <p:spTgt spid="82"/>
                                        </p:tgtEl>
                                      </p:cBhvr>
                                    </p:animEffect>
                                  </p:childTnLst>
                                </p:cTn>
                              </p:par>
                            </p:childTnLst>
                          </p:cTn>
                        </p:par>
                        <p:par>
                          <p:cTn id="163" fill="hold">
                            <p:stCondLst>
                              <p:cond delay="2000"/>
                            </p:stCondLst>
                            <p:childTnLst>
                              <p:par>
                                <p:cTn id="164" presetID="22" presetClass="entr" presetSubtype="8" fill="hold" grpId="0" nodeType="afterEffect">
                                  <p:stCondLst>
                                    <p:cond delay="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childTnLst>
                          </p:cTn>
                        </p:par>
                        <p:par>
                          <p:cTn id="167" fill="hold">
                            <p:stCondLst>
                              <p:cond delay="2500"/>
                            </p:stCondLst>
                            <p:childTnLst>
                              <p:par>
                                <p:cTn id="168" presetID="22" presetClass="entr" presetSubtype="8" fill="hold" grpId="0" nodeType="afterEffect">
                                  <p:stCondLst>
                                    <p:cond delay="0"/>
                                  </p:stCondLst>
                                  <p:childTnLst>
                                    <p:set>
                                      <p:cBhvr>
                                        <p:cTn id="169" dur="1" fill="hold">
                                          <p:stCondLst>
                                            <p:cond delay="0"/>
                                          </p:stCondLst>
                                        </p:cTn>
                                        <p:tgtEl>
                                          <p:spTgt spid="84"/>
                                        </p:tgtEl>
                                        <p:attrNameLst>
                                          <p:attrName>style.visibility</p:attrName>
                                        </p:attrNameLst>
                                      </p:cBhvr>
                                      <p:to>
                                        <p:strVal val="visible"/>
                                      </p:to>
                                    </p:set>
                                    <p:animEffect transition="in" filter="wipe(left)">
                                      <p:cBhvr>
                                        <p:cTn id="170" dur="500"/>
                                        <p:tgtEl>
                                          <p:spTgt spid="84"/>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76"/>
                                        </p:tgtEl>
                                        <p:attrNameLst>
                                          <p:attrName>style.visibility</p:attrName>
                                        </p:attrNameLst>
                                      </p:cBhvr>
                                      <p:to>
                                        <p:strVal val="visible"/>
                                      </p:to>
                                    </p:set>
                                    <p:animEffect transition="in" filter="wipe(left)">
                                      <p:cBhvr>
                                        <p:cTn id="175" dur="500"/>
                                        <p:tgtEl>
                                          <p:spTgt spid="76"/>
                                        </p:tgtEl>
                                      </p:cBhvr>
                                    </p:animEffect>
                                  </p:childTnLst>
                                </p:cTn>
                              </p:par>
                            </p:childTnLst>
                          </p:cTn>
                        </p:par>
                        <p:par>
                          <p:cTn id="176" fill="hold">
                            <p:stCondLst>
                              <p:cond delay="500"/>
                            </p:stCondLst>
                            <p:childTnLst>
                              <p:par>
                                <p:cTn id="177" presetID="22" presetClass="entr" presetSubtype="8" fill="hold" grpId="0" nodeType="after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wipe(left)">
                                      <p:cBhvr>
                                        <p:cTn id="17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9" grpId="0"/>
      <p:bldP spid="50" grpId="0"/>
      <p:bldP spid="51" grpId="0"/>
      <p:bldP spid="52" grpId="0"/>
      <p:bldP spid="53" grpId="0"/>
      <p:bldP spid="54" grpId="0"/>
      <p:bldP spid="55" grpId="0"/>
      <p:bldP spid="57" grpId="0"/>
      <p:bldP spid="58" grpId="0"/>
      <p:bldP spid="59" grpId="0"/>
      <p:bldP spid="60" grpId="0"/>
      <p:bldP spid="61" grpId="0"/>
      <p:bldP spid="62" grpId="0"/>
      <p:bldP spid="63" grpId="0"/>
      <p:bldP spid="64" grpId="0"/>
      <p:bldP spid="65" grpId="0"/>
      <p:bldP spid="66" grpId="0"/>
      <p:bldP spid="67" grpId="0"/>
      <p:bldP spid="68" grpId="0"/>
      <p:bldP spid="70" grpId="0"/>
      <p:bldP spid="71" grpId="0"/>
      <p:bldP spid="72" grpId="0"/>
      <p:bldP spid="73" grpId="0"/>
      <p:bldP spid="74" grpId="0"/>
      <p:bldP spid="75" grpId="0"/>
      <p:bldP spid="76" grpId="0"/>
      <p:bldP spid="77" grpId="0"/>
      <p:bldP spid="78" grpId="0"/>
      <p:bldP spid="79" grpId="0"/>
      <p:bldP spid="80" grpId="0"/>
      <p:bldP spid="81" grpId="0"/>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8505" t="26880" r="75239" b="58840"/>
          <a:stretch>
            <a:fillRect/>
          </a:stretch>
        </p:blipFill>
        <p:spPr bwMode="auto">
          <a:xfrm>
            <a:off x="539551" y="5648600"/>
            <a:ext cx="1827513" cy="903001"/>
          </a:xfrm>
          <a:prstGeom prst="rect">
            <a:avLst/>
          </a:prstGeom>
          <a:noFill/>
          <a:ln w="9525">
            <a:noFill/>
            <a:miter lim="800000"/>
            <a:headEnd/>
            <a:tailEnd/>
          </a:ln>
        </p:spPr>
      </p:pic>
      <p:sp>
        <p:nvSpPr>
          <p:cNvPr id="44" name="Rectangle 46"/>
          <p:cNvSpPr>
            <a:spLocks noChangeArrowheads="1"/>
          </p:cNvSpPr>
          <p:nvPr/>
        </p:nvSpPr>
        <p:spPr bwMode="auto">
          <a:xfrm>
            <a:off x="323528" y="157499"/>
            <a:ext cx="2018822"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CONS</a:t>
            </a:r>
            <a:r>
              <a:rPr lang="fr-FR" sz="2000" b="1" dirty="0">
                <a:sym typeface="Wingdings 2" pitchFamily="18" charset="2"/>
              </a:rPr>
              <a:t>(ClO</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45" name="Rectangle 47"/>
          <p:cNvSpPr>
            <a:spLocks noChangeArrowheads="1"/>
          </p:cNvSpPr>
          <p:nvPr/>
        </p:nvSpPr>
        <p:spPr bwMode="auto">
          <a:xfrm>
            <a:off x="2237506" y="-58401"/>
            <a:ext cx="962123"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[ClO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B</a:t>
            </a:r>
            <a:endParaRPr lang="fr-FR" sz="2000">
              <a:sym typeface="Wingdings 2" pitchFamily="18" charset="2"/>
            </a:endParaRPr>
          </a:p>
        </p:txBody>
      </p:sp>
      <p:sp>
        <p:nvSpPr>
          <p:cNvPr id="46" name="Rectangle 48"/>
          <p:cNvSpPr>
            <a:spLocks noChangeArrowheads="1"/>
          </p:cNvSpPr>
          <p:nvPr/>
        </p:nvSpPr>
        <p:spPr bwMode="auto">
          <a:xfrm>
            <a:off x="2905537" y="373399"/>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cxnSp>
        <p:nvCxnSpPr>
          <p:cNvPr id="47" name="Connecteur droit 46"/>
          <p:cNvCxnSpPr/>
          <p:nvPr/>
        </p:nvCxnSpPr>
        <p:spPr>
          <a:xfrm>
            <a:off x="2340743" y="373399"/>
            <a:ext cx="1871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57"/>
          <p:cNvSpPr>
            <a:spLocks noChangeArrowheads="1"/>
          </p:cNvSpPr>
          <p:nvPr/>
        </p:nvSpPr>
        <p:spPr bwMode="auto">
          <a:xfrm>
            <a:off x="4247655" y="157499"/>
            <a:ext cx="556563"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 –</a:t>
            </a:r>
            <a:endParaRPr lang="fr-FR" sz="2000">
              <a:sym typeface="Wingdings 2" pitchFamily="18" charset="2"/>
            </a:endParaRPr>
          </a:p>
        </p:txBody>
      </p:sp>
      <p:sp>
        <p:nvSpPr>
          <p:cNvPr id="49" name="Rectangle 71"/>
          <p:cNvSpPr>
            <a:spLocks noChangeArrowheads="1"/>
          </p:cNvSpPr>
          <p:nvPr/>
        </p:nvSpPr>
        <p:spPr bwMode="auto">
          <a:xfrm>
            <a:off x="5845943" y="157499"/>
            <a:ext cx="382588" cy="400110"/>
          </a:xfrm>
          <a:prstGeom prst="rect">
            <a:avLst/>
          </a:prstGeom>
          <a:noFill/>
          <a:ln w="9525">
            <a:noFill/>
            <a:miter lim="800000"/>
            <a:headEnd/>
            <a:tailEnd/>
          </a:ln>
        </p:spPr>
        <p:txBody>
          <a:bodyPr>
            <a:spAutoFit/>
          </a:bodyPr>
          <a:lstStyle/>
          <a:p>
            <a:pPr algn="just" eaLnBrk="0" hangingPunct="0"/>
            <a:r>
              <a:rPr lang="fr-FR" sz="2000" b="1">
                <a:sym typeface="Wingdings 2" pitchFamily="18" charset="2"/>
              </a:rPr>
              <a:t> =</a:t>
            </a:r>
            <a:endParaRPr lang="fr-FR" sz="2000">
              <a:sym typeface="Wingdings 2" pitchFamily="18" charset="2"/>
            </a:endParaRPr>
          </a:p>
        </p:txBody>
      </p:sp>
      <p:sp>
        <p:nvSpPr>
          <p:cNvPr id="50" name="Rectangle 72"/>
          <p:cNvSpPr>
            <a:spLocks noChangeArrowheads="1"/>
          </p:cNvSpPr>
          <p:nvPr/>
        </p:nvSpPr>
        <p:spPr bwMode="auto">
          <a:xfrm>
            <a:off x="6133281" y="157499"/>
            <a:ext cx="2543175" cy="400110"/>
          </a:xfrm>
          <a:prstGeom prst="rect">
            <a:avLst/>
          </a:prstGeom>
          <a:noFill/>
          <a:ln w="9525">
            <a:noFill/>
            <a:miter lim="800000"/>
            <a:headEnd/>
            <a:tailEnd/>
          </a:ln>
        </p:spPr>
        <p:txBody>
          <a:bodyPr>
            <a:spAutoFit/>
          </a:bodyPr>
          <a:lstStyle/>
          <a:p>
            <a:pPr algn="just" eaLnBrk="0" hangingPunct="0"/>
            <a:r>
              <a:rPr lang="fr-FR" sz="2000" b="1" u="sng" dirty="0">
                <a:solidFill>
                  <a:srgbClr val="FF0000"/>
                </a:solidFill>
                <a:cs typeface="Calibri" pitchFamily="34" charset="0"/>
                <a:sym typeface="Wingdings" pitchFamily="2" charset="2"/>
              </a:rPr>
              <a:t>0,60 </a:t>
            </a:r>
            <a:r>
              <a:rPr lang="fr-FR" sz="2000" b="1" u="sng" dirty="0" err="1">
                <a:solidFill>
                  <a:srgbClr val="FF0000"/>
                </a:solidFill>
                <a:cs typeface="Calibri" pitchFamily="34" charset="0"/>
                <a:sym typeface="Wingdings" pitchFamily="2" charset="2"/>
              </a:rPr>
              <a:t>mmol.L</a:t>
            </a:r>
            <a:r>
              <a:rPr lang="fr-FR" sz="2000" b="1" u="sng" dirty="0">
                <a:solidFill>
                  <a:srgbClr val="FF0000"/>
                </a:solidFill>
                <a:cs typeface="Calibri" pitchFamily="34" charset="0"/>
                <a:sym typeface="Wingdings" pitchFamily="2" charset="2"/>
              </a:rPr>
              <a:t> </a:t>
            </a:r>
            <a:r>
              <a:rPr lang="fr-FR" sz="2000" b="1" u="sng" baseline="30000" dirty="0">
                <a:solidFill>
                  <a:srgbClr val="FF0000"/>
                </a:solidFill>
                <a:cs typeface="Calibri" pitchFamily="34" charset="0"/>
                <a:sym typeface="Wingdings" pitchFamily="2" charset="2"/>
              </a:rPr>
              <a:t>– 1</a:t>
            </a:r>
            <a:r>
              <a:rPr lang="fr-FR" sz="2000" b="1" u="sng" dirty="0">
                <a:solidFill>
                  <a:srgbClr val="FF0000"/>
                </a:solidFill>
                <a:cs typeface="Calibri" pitchFamily="34" charset="0"/>
                <a:sym typeface="Wingdings" pitchFamily="2" charset="2"/>
              </a:rPr>
              <a:t>.min </a:t>
            </a:r>
            <a:r>
              <a:rPr lang="fr-FR" sz="2000" b="1" u="sng" baseline="30000" dirty="0">
                <a:solidFill>
                  <a:srgbClr val="FF0000"/>
                </a:solidFill>
                <a:cs typeface="Calibri" pitchFamily="34" charset="0"/>
                <a:sym typeface="Wingdings" pitchFamily="2" charset="2"/>
              </a:rPr>
              <a:t>– 1</a:t>
            </a:r>
            <a:endParaRPr lang="fr-FR" sz="2000" b="1" u="sng" dirty="0">
              <a:solidFill>
                <a:srgbClr val="FF0000"/>
              </a:solidFill>
              <a:sym typeface="Wingdings 2" pitchFamily="18" charset="2"/>
            </a:endParaRPr>
          </a:p>
        </p:txBody>
      </p:sp>
      <p:sp>
        <p:nvSpPr>
          <p:cNvPr id="51" name="Rectangle 47"/>
          <p:cNvSpPr>
            <a:spLocks noChangeArrowheads="1"/>
          </p:cNvSpPr>
          <p:nvPr/>
        </p:nvSpPr>
        <p:spPr bwMode="auto">
          <a:xfrm>
            <a:off x="3204944" y="-58401"/>
            <a:ext cx="1156086"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[ClO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A</a:t>
            </a:r>
            <a:endParaRPr lang="fr-FR" sz="2000">
              <a:sym typeface="Wingdings 2" pitchFamily="18" charset="2"/>
            </a:endParaRPr>
          </a:p>
        </p:txBody>
      </p:sp>
      <p:sp>
        <p:nvSpPr>
          <p:cNvPr id="52" name="Rectangle 48"/>
          <p:cNvSpPr>
            <a:spLocks noChangeArrowheads="1"/>
          </p:cNvSpPr>
          <p:nvPr/>
        </p:nvSpPr>
        <p:spPr bwMode="auto">
          <a:xfrm>
            <a:off x="3207812" y="373399"/>
            <a:ext cx="56297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t</a:t>
            </a:r>
            <a:r>
              <a:rPr lang="fr-FR" sz="2000" b="1" baseline="-25000">
                <a:sym typeface="Wingdings 2" pitchFamily="18" charset="2"/>
              </a:rPr>
              <a:t>A</a:t>
            </a:r>
            <a:endParaRPr lang="fr-FR" sz="2000">
              <a:sym typeface="Wingdings 2" pitchFamily="18" charset="2"/>
            </a:endParaRPr>
          </a:p>
        </p:txBody>
      </p:sp>
      <p:sp>
        <p:nvSpPr>
          <p:cNvPr id="53" name="Rectangle 47"/>
          <p:cNvSpPr>
            <a:spLocks noChangeArrowheads="1"/>
          </p:cNvSpPr>
          <p:nvPr/>
        </p:nvSpPr>
        <p:spPr bwMode="auto">
          <a:xfrm>
            <a:off x="4937007" y="-58401"/>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0</a:t>
            </a:r>
            <a:endParaRPr lang="fr-FR" sz="2000">
              <a:sym typeface="Wingdings 2" pitchFamily="18" charset="2"/>
            </a:endParaRPr>
          </a:p>
        </p:txBody>
      </p:sp>
      <p:sp>
        <p:nvSpPr>
          <p:cNvPr id="54" name="Rectangle 48"/>
          <p:cNvSpPr>
            <a:spLocks noChangeArrowheads="1"/>
          </p:cNvSpPr>
          <p:nvPr/>
        </p:nvSpPr>
        <p:spPr bwMode="auto">
          <a:xfrm>
            <a:off x="4836049" y="373399"/>
            <a:ext cx="510076"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3,3</a:t>
            </a:r>
            <a:endParaRPr lang="fr-FR" sz="2000">
              <a:sym typeface="Wingdings 2" pitchFamily="18" charset="2"/>
            </a:endParaRPr>
          </a:p>
        </p:txBody>
      </p:sp>
      <p:cxnSp>
        <p:nvCxnSpPr>
          <p:cNvPr id="55" name="Connecteur droit 54"/>
          <p:cNvCxnSpPr/>
          <p:nvPr/>
        </p:nvCxnSpPr>
        <p:spPr>
          <a:xfrm>
            <a:off x="4791843" y="373399"/>
            <a:ext cx="982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47"/>
          <p:cNvSpPr>
            <a:spLocks noChangeArrowheads="1"/>
          </p:cNvSpPr>
          <p:nvPr/>
        </p:nvSpPr>
        <p:spPr bwMode="auto">
          <a:xfrm>
            <a:off x="5127401" y="-58401"/>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2</a:t>
            </a:r>
            <a:endParaRPr lang="fr-FR" sz="2000">
              <a:sym typeface="Wingdings 2" pitchFamily="18" charset="2"/>
            </a:endParaRPr>
          </a:p>
        </p:txBody>
      </p:sp>
      <p:sp>
        <p:nvSpPr>
          <p:cNvPr id="57" name="Rectangle 48"/>
          <p:cNvSpPr>
            <a:spLocks noChangeArrowheads="1"/>
          </p:cNvSpPr>
          <p:nvPr/>
        </p:nvSpPr>
        <p:spPr bwMode="auto">
          <a:xfrm>
            <a:off x="5272658" y="373399"/>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sp>
        <p:nvSpPr>
          <p:cNvPr id="58" name="Rectangle 46"/>
          <p:cNvSpPr>
            <a:spLocks noChangeArrowheads="1"/>
          </p:cNvSpPr>
          <p:nvPr/>
        </p:nvSpPr>
        <p:spPr bwMode="auto">
          <a:xfrm>
            <a:off x="395536" y="940137"/>
            <a:ext cx="2018822"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FORM</a:t>
            </a:r>
            <a:r>
              <a:rPr lang="fr-FR" sz="2000" b="1" dirty="0">
                <a:sym typeface="Wingdings 2" pitchFamily="18" charset="2"/>
              </a:rPr>
              <a:t>(ClO</a:t>
            </a:r>
            <a:r>
              <a:rPr lang="fr-FR" sz="2000" b="1" baseline="-25000" dirty="0">
                <a:sym typeface="Wingdings 2" pitchFamily="18" charset="2"/>
              </a:rPr>
              <a:t>3</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59" name="Rectangle 47"/>
          <p:cNvSpPr>
            <a:spLocks noChangeArrowheads="1"/>
          </p:cNvSpPr>
          <p:nvPr/>
        </p:nvSpPr>
        <p:spPr bwMode="auto">
          <a:xfrm>
            <a:off x="2194225" y="724237"/>
            <a:ext cx="104868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[ClO</a:t>
            </a:r>
            <a:r>
              <a:rPr lang="fr-FR" sz="2000" b="1" baseline="-25000">
                <a:sym typeface="Wingdings 2" pitchFamily="18" charset="2"/>
              </a:rPr>
              <a:t>3</a:t>
            </a:r>
            <a:r>
              <a:rPr lang="fr-FR" sz="2000" b="1">
                <a:sym typeface="Wingdings 2" pitchFamily="18" charset="2"/>
              </a:rPr>
              <a:t>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B</a:t>
            </a:r>
            <a:endParaRPr lang="fr-FR" sz="2000">
              <a:sym typeface="Wingdings 2" pitchFamily="18" charset="2"/>
            </a:endParaRPr>
          </a:p>
        </p:txBody>
      </p:sp>
      <p:sp>
        <p:nvSpPr>
          <p:cNvPr id="60" name="Rectangle 48"/>
          <p:cNvSpPr>
            <a:spLocks noChangeArrowheads="1"/>
          </p:cNvSpPr>
          <p:nvPr/>
        </p:nvSpPr>
        <p:spPr bwMode="auto">
          <a:xfrm>
            <a:off x="2918237" y="1156037"/>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sp>
        <p:nvSpPr>
          <p:cNvPr id="61" name="Rectangle 57"/>
          <p:cNvSpPr>
            <a:spLocks noChangeArrowheads="1"/>
          </p:cNvSpPr>
          <p:nvPr/>
        </p:nvSpPr>
        <p:spPr bwMode="auto">
          <a:xfrm>
            <a:off x="4310982" y="940137"/>
            <a:ext cx="42832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 </a:t>
            </a:r>
            <a:endParaRPr lang="fr-FR" sz="2000">
              <a:sym typeface="Wingdings 2" pitchFamily="18" charset="2"/>
            </a:endParaRPr>
          </a:p>
        </p:txBody>
      </p:sp>
      <p:sp>
        <p:nvSpPr>
          <p:cNvPr id="62" name="Rectangle 87"/>
          <p:cNvSpPr>
            <a:spLocks noChangeArrowheads="1"/>
          </p:cNvSpPr>
          <p:nvPr/>
        </p:nvSpPr>
        <p:spPr bwMode="auto">
          <a:xfrm>
            <a:off x="5845943" y="940137"/>
            <a:ext cx="382588" cy="400110"/>
          </a:xfrm>
          <a:prstGeom prst="rect">
            <a:avLst/>
          </a:prstGeom>
          <a:noFill/>
          <a:ln w="9525">
            <a:noFill/>
            <a:miter lim="800000"/>
            <a:headEnd/>
            <a:tailEnd/>
          </a:ln>
        </p:spPr>
        <p:txBody>
          <a:bodyPr>
            <a:spAutoFit/>
          </a:bodyPr>
          <a:lstStyle/>
          <a:p>
            <a:pPr algn="just" eaLnBrk="0" hangingPunct="0"/>
            <a:r>
              <a:rPr lang="fr-FR" sz="2000" b="1">
                <a:sym typeface="Wingdings 2" pitchFamily="18" charset="2"/>
              </a:rPr>
              <a:t> =</a:t>
            </a:r>
            <a:endParaRPr lang="fr-FR" sz="2000">
              <a:sym typeface="Wingdings 2" pitchFamily="18" charset="2"/>
            </a:endParaRPr>
          </a:p>
        </p:txBody>
      </p:sp>
      <p:sp>
        <p:nvSpPr>
          <p:cNvPr id="63" name="Rectangle 88"/>
          <p:cNvSpPr>
            <a:spLocks noChangeArrowheads="1"/>
          </p:cNvSpPr>
          <p:nvPr/>
        </p:nvSpPr>
        <p:spPr bwMode="auto">
          <a:xfrm>
            <a:off x="6133281" y="940137"/>
            <a:ext cx="2543175" cy="400110"/>
          </a:xfrm>
          <a:prstGeom prst="rect">
            <a:avLst/>
          </a:prstGeom>
          <a:noFill/>
          <a:ln w="9525">
            <a:noFill/>
            <a:miter lim="800000"/>
            <a:headEnd/>
            <a:tailEnd/>
          </a:ln>
        </p:spPr>
        <p:txBody>
          <a:bodyPr>
            <a:spAutoFit/>
          </a:bodyPr>
          <a:lstStyle/>
          <a:p>
            <a:pPr algn="just" eaLnBrk="0" hangingPunct="0"/>
            <a:r>
              <a:rPr lang="fr-FR" sz="2000" b="1" u="sng">
                <a:solidFill>
                  <a:srgbClr val="FF0000"/>
                </a:solidFill>
                <a:cs typeface="Calibri" pitchFamily="34" charset="0"/>
                <a:sym typeface="Wingdings" pitchFamily="2" charset="2"/>
              </a:rPr>
              <a:t>0,20 mmol.L </a:t>
            </a:r>
            <a:r>
              <a:rPr lang="fr-FR" sz="2000" b="1" u="sng" baseline="30000">
                <a:solidFill>
                  <a:srgbClr val="FF0000"/>
                </a:solidFill>
                <a:cs typeface="Calibri" pitchFamily="34" charset="0"/>
                <a:sym typeface="Wingdings" pitchFamily="2" charset="2"/>
              </a:rPr>
              <a:t>– 1</a:t>
            </a:r>
            <a:r>
              <a:rPr lang="fr-FR" sz="2000" b="1" u="sng">
                <a:solidFill>
                  <a:srgbClr val="FF0000"/>
                </a:solidFill>
                <a:cs typeface="Calibri" pitchFamily="34" charset="0"/>
                <a:sym typeface="Wingdings" pitchFamily="2" charset="2"/>
              </a:rPr>
              <a:t>.min </a:t>
            </a:r>
            <a:r>
              <a:rPr lang="fr-FR" sz="2000" b="1" u="sng" baseline="30000">
                <a:solidFill>
                  <a:srgbClr val="FF0000"/>
                </a:solidFill>
                <a:cs typeface="Calibri" pitchFamily="34" charset="0"/>
                <a:sym typeface="Wingdings" pitchFamily="2" charset="2"/>
              </a:rPr>
              <a:t>– 1</a:t>
            </a:r>
            <a:endParaRPr lang="fr-FR" sz="2000" b="1" u="sng">
              <a:solidFill>
                <a:srgbClr val="FF0000"/>
              </a:solidFill>
              <a:sym typeface="Wingdings 2" pitchFamily="18" charset="2"/>
            </a:endParaRPr>
          </a:p>
        </p:txBody>
      </p:sp>
      <p:sp>
        <p:nvSpPr>
          <p:cNvPr id="64" name="Rectangle 47"/>
          <p:cNvSpPr>
            <a:spLocks noChangeArrowheads="1"/>
          </p:cNvSpPr>
          <p:nvPr/>
        </p:nvSpPr>
        <p:spPr bwMode="auto">
          <a:xfrm>
            <a:off x="3160869" y="724237"/>
            <a:ext cx="124264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[ClO</a:t>
            </a:r>
            <a:r>
              <a:rPr lang="fr-FR" sz="2000" b="1" baseline="-25000">
                <a:sym typeface="Wingdings 2" pitchFamily="18" charset="2"/>
              </a:rPr>
              <a:t>3</a:t>
            </a:r>
            <a:r>
              <a:rPr lang="fr-FR" sz="2000" b="1">
                <a:sym typeface="Wingdings 2" pitchFamily="18" charset="2"/>
              </a:rPr>
              <a:t>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A</a:t>
            </a:r>
            <a:endParaRPr lang="fr-FR" sz="2000">
              <a:sym typeface="Wingdings 2" pitchFamily="18" charset="2"/>
            </a:endParaRPr>
          </a:p>
        </p:txBody>
      </p:sp>
      <p:sp>
        <p:nvSpPr>
          <p:cNvPr id="65" name="Rectangle 48"/>
          <p:cNvSpPr>
            <a:spLocks noChangeArrowheads="1"/>
          </p:cNvSpPr>
          <p:nvPr/>
        </p:nvSpPr>
        <p:spPr bwMode="auto">
          <a:xfrm>
            <a:off x="3207812" y="1156037"/>
            <a:ext cx="56297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t</a:t>
            </a:r>
            <a:r>
              <a:rPr lang="fr-FR" sz="2000" b="1" baseline="-25000">
                <a:sym typeface="Wingdings 2" pitchFamily="18" charset="2"/>
              </a:rPr>
              <a:t>A</a:t>
            </a:r>
            <a:endParaRPr lang="fr-FR" sz="2000">
              <a:sym typeface="Wingdings 2" pitchFamily="18" charset="2"/>
            </a:endParaRPr>
          </a:p>
        </p:txBody>
      </p:sp>
      <p:sp>
        <p:nvSpPr>
          <p:cNvPr id="66" name="Rectangle 47"/>
          <p:cNvSpPr>
            <a:spLocks noChangeArrowheads="1"/>
          </p:cNvSpPr>
          <p:nvPr/>
        </p:nvSpPr>
        <p:spPr bwMode="auto">
          <a:xfrm>
            <a:off x="4937007" y="724237"/>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2</a:t>
            </a:r>
            <a:endParaRPr lang="fr-FR" sz="2000">
              <a:sym typeface="Wingdings 2" pitchFamily="18" charset="2"/>
            </a:endParaRPr>
          </a:p>
        </p:txBody>
      </p:sp>
      <p:sp>
        <p:nvSpPr>
          <p:cNvPr id="67" name="Rectangle 48"/>
          <p:cNvSpPr>
            <a:spLocks noChangeArrowheads="1"/>
          </p:cNvSpPr>
          <p:nvPr/>
        </p:nvSpPr>
        <p:spPr bwMode="auto">
          <a:xfrm>
            <a:off x="4933832" y="1156037"/>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5</a:t>
            </a:r>
            <a:endParaRPr lang="fr-FR" sz="2000">
              <a:sym typeface="Wingdings 2" pitchFamily="18" charset="2"/>
            </a:endParaRPr>
          </a:p>
        </p:txBody>
      </p:sp>
      <p:cxnSp>
        <p:nvCxnSpPr>
          <p:cNvPr id="68" name="Connecteur droit 67"/>
          <p:cNvCxnSpPr/>
          <p:nvPr/>
        </p:nvCxnSpPr>
        <p:spPr>
          <a:xfrm>
            <a:off x="4791843" y="1156037"/>
            <a:ext cx="982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47"/>
          <p:cNvSpPr>
            <a:spLocks noChangeArrowheads="1"/>
          </p:cNvSpPr>
          <p:nvPr/>
        </p:nvSpPr>
        <p:spPr bwMode="auto">
          <a:xfrm>
            <a:off x="5127401" y="724237"/>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1</a:t>
            </a:r>
            <a:endParaRPr lang="fr-FR" sz="2000">
              <a:sym typeface="Wingdings 2" pitchFamily="18" charset="2"/>
            </a:endParaRPr>
          </a:p>
        </p:txBody>
      </p:sp>
      <p:sp>
        <p:nvSpPr>
          <p:cNvPr id="70" name="Rectangle 48"/>
          <p:cNvSpPr>
            <a:spLocks noChangeArrowheads="1"/>
          </p:cNvSpPr>
          <p:nvPr/>
        </p:nvSpPr>
        <p:spPr bwMode="auto">
          <a:xfrm>
            <a:off x="5272658" y="1156037"/>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sp>
        <p:nvSpPr>
          <p:cNvPr id="71" name="Rectangle 46"/>
          <p:cNvSpPr>
            <a:spLocks noChangeArrowheads="1"/>
          </p:cNvSpPr>
          <p:nvPr/>
        </p:nvSpPr>
        <p:spPr bwMode="auto">
          <a:xfrm>
            <a:off x="646788" y="1660862"/>
            <a:ext cx="1759136" cy="400110"/>
          </a:xfrm>
          <a:prstGeom prst="rect">
            <a:avLst/>
          </a:prstGeom>
          <a:noFill/>
          <a:ln w="9525">
            <a:noFill/>
            <a:miter lim="800000"/>
            <a:headEnd/>
            <a:tailEnd/>
          </a:ln>
        </p:spPr>
        <p:txBody>
          <a:bodyPr wrap="none">
            <a:spAutoFit/>
          </a:bodyPr>
          <a:lstStyle/>
          <a:p>
            <a:pPr algn="just" eaLnBrk="0" hangingPunct="0"/>
            <a:r>
              <a:rPr lang="fr-FR" sz="2000" b="1" dirty="0" err="1">
                <a:sym typeface="Wingdings 2" pitchFamily="18" charset="2"/>
              </a:rPr>
              <a:t>v</a:t>
            </a:r>
            <a:r>
              <a:rPr lang="fr-FR" sz="2000" b="1" baseline="-25000" dirty="0" err="1">
                <a:sym typeface="Wingdings 2" pitchFamily="18" charset="2"/>
              </a:rPr>
              <a:t>FORM</a:t>
            </a:r>
            <a:r>
              <a:rPr lang="fr-FR" sz="2000" b="1" dirty="0">
                <a:sym typeface="Wingdings 2" pitchFamily="18" charset="2"/>
              </a:rPr>
              <a:t>(Cl</a:t>
            </a:r>
            <a:r>
              <a:rPr lang="fr-FR" sz="2000" b="1" baseline="30000" dirty="0">
                <a:sym typeface="Wingdings 2" pitchFamily="18" charset="2"/>
              </a:rPr>
              <a:t>-</a:t>
            </a:r>
            <a:r>
              <a:rPr lang="fr-FR" sz="2000" b="1" dirty="0">
                <a:sym typeface="Wingdings 2" pitchFamily="18" charset="2"/>
              </a:rPr>
              <a:t>)</a:t>
            </a:r>
            <a:r>
              <a:rPr lang="fr-FR" sz="2000" b="1" baseline="-25000" dirty="0">
                <a:sym typeface="Wingdings 2" pitchFamily="18" charset="2"/>
              </a:rPr>
              <a:t>2min</a:t>
            </a:r>
            <a:r>
              <a:rPr lang="fr-FR" sz="2000" b="1" dirty="0">
                <a:sym typeface="Wingdings 2" pitchFamily="18" charset="2"/>
              </a:rPr>
              <a:t> = </a:t>
            </a:r>
            <a:endParaRPr lang="fr-FR" sz="2000" dirty="0">
              <a:sym typeface="Wingdings 2" pitchFamily="18" charset="2"/>
            </a:endParaRPr>
          </a:p>
        </p:txBody>
      </p:sp>
      <p:sp>
        <p:nvSpPr>
          <p:cNvPr id="72" name="Rectangle 47"/>
          <p:cNvSpPr>
            <a:spLocks noChangeArrowheads="1"/>
          </p:cNvSpPr>
          <p:nvPr/>
        </p:nvSpPr>
        <p:spPr bwMode="auto">
          <a:xfrm>
            <a:off x="2324069" y="1443374"/>
            <a:ext cx="788999"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[Cl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B</a:t>
            </a:r>
            <a:endParaRPr lang="fr-FR" sz="2000">
              <a:sym typeface="Wingdings 2" pitchFamily="18" charset="2"/>
            </a:endParaRPr>
          </a:p>
        </p:txBody>
      </p:sp>
      <p:sp>
        <p:nvSpPr>
          <p:cNvPr id="73" name="Rectangle 48"/>
          <p:cNvSpPr>
            <a:spLocks noChangeArrowheads="1"/>
          </p:cNvSpPr>
          <p:nvPr/>
        </p:nvSpPr>
        <p:spPr bwMode="auto">
          <a:xfrm>
            <a:off x="2905537" y="1876762"/>
            <a:ext cx="36901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t</a:t>
            </a:r>
            <a:r>
              <a:rPr lang="fr-FR" sz="2000" b="1" baseline="-25000">
                <a:sym typeface="Wingdings 2" pitchFamily="18" charset="2"/>
              </a:rPr>
              <a:t>B</a:t>
            </a:r>
            <a:endParaRPr lang="fr-FR" sz="2000">
              <a:sym typeface="Wingdings 2" pitchFamily="18" charset="2"/>
            </a:endParaRPr>
          </a:p>
        </p:txBody>
      </p:sp>
      <p:sp>
        <p:nvSpPr>
          <p:cNvPr id="74" name="Rectangle 57"/>
          <p:cNvSpPr>
            <a:spLocks noChangeArrowheads="1"/>
          </p:cNvSpPr>
          <p:nvPr/>
        </p:nvSpPr>
        <p:spPr bwMode="auto">
          <a:xfrm>
            <a:off x="4310982" y="1660862"/>
            <a:ext cx="428322"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 </a:t>
            </a:r>
            <a:endParaRPr lang="fr-FR" sz="2000">
              <a:sym typeface="Wingdings 2" pitchFamily="18" charset="2"/>
            </a:endParaRPr>
          </a:p>
        </p:txBody>
      </p:sp>
      <p:sp>
        <p:nvSpPr>
          <p:cNvPr id="75" name="Rectangle 100"/>
          <p:cNvSpPr>
            <a:spLocks noChangeArrowheads="1"/>
          </p:cNvSpPr>
          <p:nvPr/>
        </p:nvSpPr>
        <p:spPr bwMode="auto">
          <a:xfrm>
            <a:off x="5845943" y="1660862"/>
            <a:ext cx="382588" cy="400110"/>
          </a:xfrm>
          <a:prstGeom prst="rect">
            <a:avLst/>
          </a:prstGeom>
          <a:noFill/>
          <a:ln w="9525">
            <a:noFill/>
            <a:miter lim="800000"/>
            <a:headEnd/>
            <a:tailEnd/>
          </a:ln>
        </p:spPr>
        <p:txBody>
          <a:bodyPr>
            <a:spAutoFit/>
          </a:bodyPr>
          <a:lstStyle/>
          <a:p>
            <a:pPr algn="just" eaLnBrk="0" hangingPunct="0"/>
            <a:r>
              <a:rPr lang="fr-FR" sz="2000" b="1">
                <a:sym typeface="Wingdings 2" pitchFamily="18" charset="2"/>
              </a:rPr>
              <a:t> =</a:t>
            </a:r>
            <a:endParaRPr lang="fr-FR" sz="2000">
              <a:sym typeface="Wingdings 2" pitchFamily="18" charset="2"/>
            </a:endParaRPr>
          </a:p>
        </p:txBody>
      </p:sp>
      <p:sp>
        <p:nvSpPr>
          <p:cNvPr id="76" name="Rectangle 101"/>
          <p:cNvSpPr>
            <a:spLocks noChangeArrowheads="1"/>
          </p:cNvSpPr>
          <p:nvPr/>
        </p:nvSpPr>
        <p:spPr bwMode="auto">
          <a:xfrm>
            <a:off x="6133281" y="1660862"/>
            <a:ext cx="2543175" cy="400110"/>
          </a:xfrm>
          <a:prstGeom prst="rect">
            <a:avLst/>
          </a:prstGeom>
          <a:noFill/>
          <a:ln w="9525">
            <a:noFill/>
            <a:miter lim="800000"/>
            <a:headEnd/>
            <a:tailEnd/>
          </a:ln>
        </p:spPr>
        <p:txBody>
          <a:bodyPr>
            <a:spAutoFit/>
          </a:bodyPr>
          <a:lstStyle/>
          <a:p>
            <a:pPr algn="just" eaLnBrk="0" hangingPunct="0"/>
            <a:r>
              <a:rPr lang="fr-FR" sz="2000" b="1" u="sng">
                <a:solidFill>
                  <a:srgbClr val="FF0000"/>
                </a:solidFill>
                <a:cs typeface="Calibri" pitchFamily="34" charset="0"/>
                <a:sym typeface="Wingdings" pitchFamily="2" charset="2"/>
              </a:rPr>
              <a:t>0,40 mmol.L </a:t>
            </a:r>
            <a:r>
              <a:rPr lang="fr-FR" sz="2000" b="1" u="sng" baseline="30000">
                <a:solidFill>
                  <a:srgbClr val="FF0000"/>
                </a:solidFill>
                <a:cs typeface="Calibri" pitchFamily="34" charset="0"/>
                <a:sym typeface="Wingdings" pitchFamily="2" charset="2"/>
              </a:rPr>
              <a:t>– 1</a:t>
            </a:r>
            <a:r>
              <a:rPr lang="fr-FR" sz="2000" b="1" u="sng">
                <a:solidFill>
                  <a:srgbClr val="FF0000"/>
                </a:solidFill>
                <a:cs typeface="Calibri" pitchFamily="34" charset="0"/>
                <a:sym typeface="Wingdings" pitchFamily="2" charset="2"/>
              </a:rPr>
              <a:t>.min </a:t>
            </a:r>
            <a:r>
              <a:rPr lang="fr-FR" sz="2000" b="1" u="sng" baseline="30000">
                <a:solidFill>
                  <a:srgbClr val="FF0000"/>
                </a:solidFill>
                <a:cs typeface="Calibri" pitchFamily="34" charset="0"/>
                <a:sym typeface="Wingdings" pitchFamily="2" charset="2"/>
              </a:rPr>
              <a:t>– 1</a:t>
            </a:r>
            <a:endParaRPr lang="fr-FR" sz="2000" b="1" u="sng">
              <a:solidFill>
                <a:srgbClr val="FF0000"/>
              </a:solidFill>
              <a:sym typeface="Wingdings 2" pitchFamily="18" charset="2"/>
            </a:endParaRPr>
          </a:p>
        </p:txBody>
      </p:sp>
      <p:sp>
        <p:nvSpPr>
          <p:cNvPr id="77" name="Rectangle 47"/>
          <p:cNvSpPr>
            <a:spLocks noChangeArrowheads="1"/>
          </p:cNvSpPr>
          <p:nvPr/>
        </p:nvSpPr>
        <p:spPr bwMode="auto">
          <a:xfrm>
            <a:off x="3151806" y="1443374"/>
            <a:ext cx="982961"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[Cl </a:t>
            </a:r>
            <a:r>
              <a:rPr lang="fr-FR" sz="2000" b="1" baseline="30000">
                <a:sym typeface="Wingdings 2" pitchFamily="18" charset="2"/>
              </a:rPr>
              <a:t>–</a:t>
            </a:r>
            <a:r>
              <a:rPr lang="fr-FR" sz="2000" b="1">
                <a:sym typeface="Wingdings 2" pitchFamily="18" charset="2"/>
              </a:rPr>
              <a:t>]</a:t>
            </a:r>
            <a:r>
              <a:rPr lang="fr-FR" sz="2000" b="1" baseline="-25000">
                <a:sym typeface="Wingdings 2" pitchFamily="18" charset="2"/>
              </a:rPr>
              <a:t>A</a:t>
            </a:r>
            <a:endParaRPr lang="fr-FR" sz="2000">
              <a:sym typeface="Wingdings 2" pitchFamily="18" charset="2"/>
            </a:endParaRPr>
          </a:p>
        </p:txBody>
      </p:sp>
      <p:sp>
        <p:nvSpPr>
          <p:cNvPr id="78" name="Rectangle 48"/>
          <p:cNvSpPr>
            <a:spLocks noChangeArrowheads="1"/>
          </p:cNvSpPr>
          <p:nvPr/>
        </p:nvSpPr>
        <p:spPr bwMode="auto">
          <a:xfrm>
            <a:off x="3207812" y="1876762"/>
            <a:ext cx="562975"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t</a:t>
            </a:r>
            <a:r>
              <a:rPr lang="fr-FR" sz="2000" b="1" baseline="-25000">
                <a:sym typeface="Wingdings 2" pitchFamily="18" charset="2"/>
              </a:rPr>
              <a:t>A</a:t>
            </a:r>
            <a:endParaRPr lang="fr-FR" sz="2000">
              <a:sym typeface="Wingdings 2" pitchFamily="18" charset="2"/>
            </a:endParaRPr>
          </a:p>
        </p:txBody>
      </p:sp>
      <p:sp>
        <p:nvSpPr>
          <p:cNvPr id="79" name="Rectangle 47"/>
          <p:cNvSpPr>
            <a:spLocks noChangeArrowheads="1"/>
          </p:cNvSpPr>
          <p:nvPr/>
        </p:nvSpPr>
        <p:spPr bwMode="auto">
          <a:xfrm>
            <a:off x="4937007" y="1443374"/>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4</a:t>
            </a:r>
            <a:endParaRPr lang="fr-FR" sz="2000">
              <a:sym typeface="Wingdings 2" pitchFamily="18" charset="2"/>
            </a:endParaRPr>
          </a:p>
        </p:txBody>
      </p:sp>
      <p:sp>
        <p:nvSpPr>
          <p:cNvPr id="80" name="Rectangle 48"/>
          <p:cNvSpPr>
            <a:spLocks noChangeArrowheads="1"/>
          </p:cNvSpPr>
          <p:nvPr/>
        </p:nvSpPr>
        <p:spPr bwMode="auto">
          <a:xfrm>
            <a:off x="4933832" y="1876762"/>
            <a:ext cx="314510"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5</a:t>
            </a:r>
            <a:endParaRPr lang="fr-FR" sz="2000">
              <a:sym typeface="Wingdings 2" pitchFamily="18" charset="2"/>
            </a:endParaRPr>
          </a:p>
        </p:txBody>
      </p:sp>
      <p:cxnSp>
        <p:nvCxnSpPr>
          <p:cNvPr id="81" name="Connecteur droit 80"/>
          <p:cNvCxnSpPr/>
          <p:nvPr/>
        </p:nvCxnSpPr>
        <p:spPr>
          <a:xfrm>
            <a:off x="4791843" y="1875174"/>
            <a:ext cx="9826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47"/>
          <p:cNvSpPr>
            <a:spLocks noChangeArrowheads="1"/>
          </p:cNvSpPr>
          <p:nvPr/>
        </p:nvSpPr>
        <p:spPr bwMode="auto">
          <a:xfrm>
            <a:off x="5127401" y="1443374"/>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2</a:t>
            </a:r>
            <a:endParaRPr lang="fr-FR" sz="2000">
              <a:sym typeface="Wingdings 2" pitchFamily="18" charset="2"/>
            </a:endParaRPr>
          </a:p>
        </p:txBody>
      </p:sp>
      <p:sp>
        <p:nvSpPr>
          <p:cNvPr id="83" name="Rectangle 48"/>
          <p:cNvSpPr>
            <a:spLocks noChangeArrowheads="1"/>
          </p:cNvSpPr>
          <p:nvPr/>
        </p:nvSpPr>
        <p:spPr bwMode="auto">
          <a:xfrm>
            <a:off x="5272658" y="1876762"/>
            <a:ext cx="500458" cy="400110"/>
          </a:xfrm>
          <a:prstGeom prst="rect">
            <a:avLst/>
          </a:prstGeom>
          <a:noFill/>
          <a:ln w="9525">
            <a:noFill/>
            <a:miter lim="800000"/>
            <a:headEnd/>
            <a:tailEnd/>
          </a:ln>
        </p:spPr>
        <p:txBody>
          <a:bodyPr wrap="none">
            <a:spAutoFit/>
          </a:bodyPr>
          <a:lstStyle/>
          <a:p>
            <a:pPr algn="just" eaLnBrk="0" hangingPunct="0"/>
            <a:r>
              <a:rPr lang="fr-FR" sz="2000" b="1">
                <a:sym typeface="Wingdings 2" pitchFamily="18" charset="2"/>
              </a:rPr>
              <a:t>– 0</a:t>
            </a:r>
            <a:endParaRPr lang="fr-FR" sz="2000">
              <a:sym typeface="Wingdings 2" pitchFamily="18" charset="2"/>
            </a:endParaRPr>
          </a:p>
        </p:txBody>
      </p:sp>
      <p:cxnSp>
        <p:nvCxnSpPr>
          <p:cNvPr id="84" name="Connecteur droit 83"/>
          <p:cNvCxnSpPr/>
          <p:nvPr/>
        </p:nvCxnSpPr>
        <p:spPr>
          <a:xfrm>
            <a:off x="2340743" y="1165562"/>
            <a:ext cx="18716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a:off x="2340743" y="1884699"/>
            <a:ext cx="187166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6" name="Picture 3"/>
          <p:cNvPicPr>
            <a:picLocks noChangeAspect="1" noChangeArrowheads="1"/>
          </p:cNvPicPr>
          <p:nvPr/>
        </p:nvPicPr>
        <p:blipFill>
          <a:blip r:embed="rId3" cstate="print"/>
          <a:srcRect/>
          <a:stretch>
            <a:fillRect/>
          </a:stretch>
        </p:blipFill>
        <p:spPr bwMode="auto">
          <a:xfrm>
            <a:off x="1115616" y="2276872"/>
            <a:ext cx="576263" cy="676275"/>
          </a:xfrm>
          <a:prstGeom prst="rect">
            <a:avLst/>
          </a:prstGeom>
          <a:noFill/>
          <a:ln w="9525">
            <a:noFill/>
            <a:miter lim="800000"/>
            <a:headEnd/>
            <a:tailEnd/>
          </a:ln>
        </p:spPr>
      </p:pic>
      <p:sp>
        <p:nvSpPr>
          <p:cNvPr id="87" name="Rectangle 62"/>
          <p:cNvSpPr>
            <a:spLocks noChangeArrowheads="1"/>
          </p:cNvSpPr>
          <p:nvPr/>
        </p:nvSpPr>
        <p:spPr bwMode="auto">
          <a:xfrm>
            <a:off x="1727200" y="2348880"/>
            <a:ext cx="7416800" cy="707886"/>
          </a:xfrm>
          <a:prstGeom prst="rect">
            <a:avLst/>
          </a:prstGeom>
          <a:solidFill>
            <a:srgbClr val="FFC000"/>
          </a:solidFill>
          <a:ln w="9525">
            <a:noFill/>
            <a:miter lim="800000"/>
            <a:headEnd/>
            <a:tailEnd/>
          </a:ln>
        </p:spPr>
        <p:txBody>
          <a:bodyPr>
            <a:spAutoFit/>
          </a:bodyPr>
          <a:lstStyle/>
          <a:p>
            <a:r>
              <a:rPr lang="fr-FR" sz="2000" i="1"/>
              <a:t>Cette première définition de la vitesse présente le défaut de conduire à </a:t>
            </a:r>
            <a:r>
              <a:rPr lang="fr-FR" sz="2000" i="1" u="sng">
                <a:solidFill>
                  <a:srgbClr val="FF0000"/>
                </a:solidFill>
              </a:rPr>
              <a:t>plusieurs vitesses pour une même réaction chimique</a:t>
            </a:r>
            <a:r>
              <a:rPr lang="fr-FR" sz="2000" i="1"/>
              <a:t>.</a:t>
            </a:r>
            <a:endParaRPr lang="fr-FR" sz="2000"/>
          </a:p>
        </p:txBody>
      </p:sp>
      <p:sp>
        <p:nvSpPr>
          <p:cNvPr id="88" name="Rectangle 3"/>
          <p:cNvSpPr>
            <a:spLocks noChangeArrowheads="1"/>
          </p:cNvSpPr>
          <p:nvPr/>
        </p:nvSpPr>
        <p:spPr bwMode="auto">
          <a:xfrm>
            <a:off x="0" y="3341574"/>
            <a:ext cx="5921814" cy="430887"/>
          </a:xfrm>
          <a:prstGeom prst="rect">
            <a:avLst/>
          </a:prstGeom>
          <a:noFill/>
          <a:ln w="9525">
            <a:noFill/>
            <a:miter lim="800000"/>
            <a:headEnd/>
            <a:tailEnd/>
          </a:ln>
        </p:spPr>
        <p:txBody>
          <a:bodyPr wrap="none"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200" b="1" u="sng" dirty="0">
                <a:latin typeface="Bookman Old Style" pitchFamily="18" charset="0"/>
                <a:ea typeface="Calibri" pitchFamily="34" charset="0"/>
                <a:cs typeface="Times New Roman" pitchFamily="18" charset="0"/>
              </a:rPr>
              <a:t>2) Vitesse volumique de réaction</a:t>
            </a:r>
            <a:endParaRPr lang="fr-FR" sz="2200" dirty="0">
              <a:ea typeface="Calibri" pitchFamily="34" charset="0"/>
              <a:cs typeface="Times New Roman" pitchFamily="18" charset="0"/>
            </a:endParaRPr>
          </a:p>
        </p:txBody>
      </p:sp>
      <p:sp>
        <p:nvSpPr>
          <p:cNvPr id="89" name="Rectangle 4"/>
          <p:cNvSpPr>
            <a:spLocks noChangeArrowheads="1"/>
          </p:cNvSpPr>
          <p:nvPr/>
        </p:nvSpPr>
        <p:spPr bwMode="auto">
          <a:xfrm>
            <a:off x="0" y="3717032"/>
            <a:ext cx="9036050" cy="1769715"/>
          </a:xfrm>
          <a:prstGeom prst="rect">
            <a:avLst/>
          </a:prstGeom>
          <a:noFill/>
          <a:ln w="9525">
            <a:noFill/>
            <a:miter lim="800000"/>
            <a:headEnd/>
            <a:tailEnd/>
          </a:ln>
          <a:effectLst/>
        </p:spPr>
        <p:txBody>
          <a:bodyPr anchor="ctr">
            <a:spAutoFit/>
          </a:bodyPr>
          <a:lstStyle/>
          <a:p>
            <a:pPr indent="449263">
              <a:defRPr/>
            </a:pPr>
            <a:r>
              <a:rPr lang="fr-FR" sz="2000" dirty="0">
                <a:ea typeface="Calibri" pitchFamily="34" charset="0"/>
                <a:sym typeface="Wingdings 2" pitchFamily="18" charset="2"/>
              </a:rPr>
              <a:t></a:t>
            </a:r>
            <a:r>
              <a:rPr lang="fr-FR" sz="2000" dirty="0">
                <a:ea typeface="Calibri" pitchFamily="34" charset="0"/>
              </a:rPr>
              <a:t> </a:t>
            </a:r>
            <a:r>
              <a:rPr lang="fr-FR" sz="2000" dirty="0">
                <a:ea typeface="Calibri" pitchFamily="34" charset="0"/>
                <a:sym typeface="Wingdings 2" pitchFamily="18" charset="2"/>
              </a:rPr>
              <a:t>Considérons un système physico-chimique isochore de volume  </a:t>
            </a:r>
            <a:r>
              <a:rPr lang="fr-FR" sz="2000" b="1" dirty="0">
                <a:ea typeface="Calibri" pitchFamily="34" charset="0"/>
                <a:sym typeface="Wingdings 2" pitchFamily="18" charset="2"/>
              </a:rPr>
              <a:t>V</a:t>
            </a:r>
            <a:r>
              <a:rPr lang="fr-FR" sz="2000" b="1" baseline="-25000" dirty="0">
                <a:ea typeface="Calibri" pitchFamily="34" charset="0"/>
                <a:sym typeface="Wingdings 2" pitchFamily="18" charset="2"/>
              </a:rPr>
              <a:t>S</a:t>
            </a:r>
            <a:r>
              <a:rPr lang="fr-FR" sz="2000" dirty="0">
                <a:ea typeface="Calibri" pitchFamily="34" charset="0"/>
                <a:sym typeface="Wingdings 2" pitchFamily="18" charset="2"/>
              </a:rPr>
              <a:t>  dans lequel se produit une transformation chimique caractérisée par l’équation chimique : </a:t>
            </a:r>
            <a:endParaRPr lang="fr-FR" sz="2000" dirty="0">
              <a:sym typeface="Wingdings 2" pitchFamily="18" charset="2"/>
            </a:endParaRPr>
          </a:p>
          <a:p>
            <a:pPr algn="ctr" eaLnBrk="0" hangingPunct="0"/>
            <a:r>
              <a:rPr lang="en-US" sz="2000" b="1" dirty="0">
                <a:solidFill>
                  <a:srgbClr val="002060"/>
                </a:solidFill>
                <a:latin typeface="Arial" pitchFamily="34" charset="0"/>
                <a:ea typeface="Calibri" pitchFamily="34" charset="0"/>
                <a:cs typeface="Arial" pitchFamily="34" charset="0"/>
                <a:sym typeface="Wingdings 2" pitchFamily="18" charset="2"/>
              </a:rPr>
              <a:t>r</a:t>
            </a:r>
            <a:r>
              <a:rPr lang="fr-FR" sz="2000" b="1" baseline="-30000" dirty="0">
                <a:solidFill>
                  <a:srgbClr val="002060"/>
                </a:solidFill>
                <a:ea typeface="Calibri" pitchFamily="34" charset="0"/>
                <a:cs typeface="Times New Roman" pitchFamily="18" charset="0"/>
                <a:sym typeface="Wingdings 2" pitchFamily="18" charset="2"/>
              </a:rPr>
              <a:t>1</a:t>
            </a:r>
            <a:r>
              <a:rPr lang="fr-FR" sz="2000" b="1" dirty="0">
                <a:solidFill>
                  <a:srgbClr val="002060"/>
                </a:solidFill>
                <a:ea typeface="Calibri" pitchFamily="34" charset="0"/>
                <a:cs typeface="Times New Roman" pitchFamily="18" charset="0"/>
                <a:sym typeface="Wingdings 2" pitchFamily="18" charset="2"/>
              </a:rPr>
              <a:t> R</a:t>
            </a:r>
            <a:r>
              <a:rPr lang="fr-FR" sz="2000" b="1" baseline="-30000" dirty="0">
                <a:solidFill>
                  <a:srgbClr val="002060"/>
                </a:solidFill>
                <a:ea typeface="Calibri" pitchFamily="34" charset="0"/>
                <a:cs typeface="Times New Roman" pitchFamily="18" charset="0"/>
                <a:sym typeface="Wingdings 2" pitchFamily="18" charset="2"/>
              </a:rPr>
              <a:t>1</a:t>
            </a:r>
            <a:r>
              <a:rPr lang="fr-FR" sz="2000" b="1" dirty="0">
                <a:solidFill>
                  <a:srgbClr val="002060"/>
                </a:solidFill>
                <a:ea typeface="Calibri" pitchFamily="34" charset="0"/>
                <a:cs typeface="Times New Roman" pitchFamily="18" charset="0"/>
                <a:sym typeface="Wingdings 2" pitchFamily="18" charset="2"/>
              </a:rPr>
              <a:t>  +  </a:t>
            </a:r>
            <a:r>
              <a:rPr lang="en-US" sz="2000" b="1" dirty="0">
                <a:solidFill>
                  <a:srgbClr val="002060"/>
                </a:solidFill>
                <a:latin typeface="Arial" pitchFamily="34" charset="0"/>
                <a:ea typeface="Calibri" pitchFamily="34" charset="0"/>
                <a:cs typeface="Arial" pitchFamily="34" charset="0"/>
                <a:sym typeface="Wingdings 2" pitchFamily="18" charset="2"/>
              </a:rPr>
              <a:t>r</a:t>
            </a:r>
            <a:r>
              <a:rPr lang="fr-FR" sz="2000" b="1" baseline="-30000" dirty="0">
                <a:solidFill>
                  <a:srgbClr val="002060"/>
                </a:solidFill>
                <a:ea typeface="Calibri" pitchFamily="34" charset="0"/>
                <a:cs typeface="Times New Roman" pitchFamily="18" charset="0"/>
                <a:sym typeface="Wingdings 2" pitchFamily="18" charset="2"/>
              </a:rPr>
              <a:t>2</a:t>
            </a:r>
            <a:r>
              <a:rPr lang="fr-FR" sz="2000" b="1" dirty="0">
                <a:solidFill>
                  <a:srgbClr val="002060"/>
                </a:solidFill>
                <a:ea typeface="Calibri" pitchFamily="34" charset="0"/>
                <a:cs typeface="Times New Roman" pitchFamily="18" charset="0"/>
                <a:sym typeface="Wingdings 2" pitchFamily="18" charset="2"/>
              </a:rPr>
              <a:t> R</a:t>
            </a:r>
            <a:r>
              <a:rPr lang="fr-FR" sz="2000" b="1" baseline="-30000" dirty="0">
                <a:solidFill>
                  <a:srgbClr val="002060"/>
                </a:solidFill>
                <a:ea typeface="Calibri" pitchFamily="34" charset="0"/>
                <a:cs typeface="Times New Roman" pitchFamily="18" charset="0"/>
                <a:sym typeface="Wingdings 2" pitchFamily="18" charset="2"/>
              </a:rPr>
              <a:t>2</a:t>
            </a:r>
            <a:r>
              <a:rPr lang="fr-FR" sz="2000" b="1" dirty="0">
                <a:solidFill>
                  <a:srgbClr val="002060"/>
                </a:solidFill>
                <a:ea typeface="Calibri" pitchFamily="34" charset="0"/>
                <a:cs typeface="Times New Roman" pitchFamily="18" charset="0"/>
                <a:sym typeface="Wingdings 2" pitchFamily="18" charset="2"/>
              </a:rPr>
              <a:t>  +  …  </a:t>
            </a:r>
            <a:r>
              <a:rPr lang="en-US" sz="2000" b="1" dirty="0">
                <a:solidFill>
                  <a:srgbClr val="002060"/>
                </a:solidFill>
                <a:ea typeface="Calibri" pitchFamily="34" charset="0"/>
                <a:cs typeface="Times New Roman" pitchFamily="18" charset="0"/>
                <a:sym typeface="Wingdings 3" pitchFamily="18" charset="2"/>
              </a:rPr>
              <a:t></a:t>
            </a:r>
            <a:r>
              <a:rPr lang="fr-FR" sz="2000" b="1" dirty="0">
                <a:solidFill>
                  <a:srgbClr val="002060"/>
                </a:solidFill>
                <a:ea typeface="Calibri" pitchFamily="34" charset="0"/>
                <a:cs typeface="Times New Roman" pitchFamily="18" charset="0"/>
              </a:rPr>
              <a:t>  </a:t>
            </a:r>
            <a:r>
              <a:rPr lang="en-US" sz="2000" b="1" dirty="0">
                <a:solidFill>
                  <a:srgbClr val="002060"/>
                </a:solidFill>
                <a:latin typeface="Arial" pitchFamily="34" charset="0"/>
                <a:ea typeface="Calibri" pitchFamily="34" charset="0"/>
                <a:cs typeface="Arial" pitchFamily="34" charset="0"/>
                <a:sym typeface="Wingdings 3" pitchFamily="18" charset="2"/>
              </a:rPr>
              <a:t>p</a:t>
            </a:r>
            <a:r>
              <a:rPr lang="fr-FR" sz="2000" b="1" baseline="-30000" dirty="0">
                <a:solidFill>
                  <a:srgbClr val="002060"/>
                </a:solidFill>
                <a:ea typeface="Calibri" pitchFamily="34" charset="0"/>
                <a:cs typeface="Times New Roman" pitchFamily="18" charset="0"/>
                <a:sym typeface="Wingdings 3" pitchFamily="18" charset="2"/>
              </a:rPr>
              <a:t>1</a:t>
            </a:r>
            <a:r>
              <a:rPr lang="fr-FR" sz="2000" b="1" dirty="0">
                <a:solidFill>
                  <a:srgbClr val="002060"/>
                </a:solidFill>
                <a:ea typeface="Calibri" pitchFamily="34" charset="0"/>
                <a:cs typeface="Times New Roman" pitchFamily="18" charset="0"/>
                <a:sym typeface="Wingdings 3" pitchFamily="18" charset="2"/>
              </a:rPr>
              <a:t> P</a:t>
            </a:r>
            <a:r>
              <a:rPr lang="fr-FR" sz="2000" b="1" baseline="-30000" dirty="0">
                <a:solidFill>
                  <a:srgbClr val="002060"/>
                </a:solidFill>
                <a:ea typeface="Calibri" pitchFamily="34" charset="0"/>
                <a:cs typeface="Times New Roman" pitchFamily="18" charset="0"/>
                <a:sym typeface="Wingdings 3" pitchFamily="18" charset="2"/>
              </a:rPr>
              <a:t>1</a:t>
            </a:r>
            <a:r>
              <a:rPr lang="fr-FR" sz="2000" b="1" dirty="0">
                <a:solidFill>
                  <a:srgbClr val="002060"/>
                </a:solidFill>
                <a:ea typeface="Calibri" pitchFamily="34" charset="0"/>
                <a:cs typeface="Times New Roman" pitchFamily="18" charset="0"/>
                <a:sym typeface="Wingdings 3" pitchFamily="18" charset="2"/>
              </a:rPr>
              <a:t>  +  </a:t>
            </a:r>
            <a:r>
              <a:rPr lang="en-US" sz="2000" b="1" dirty="0">
                <a:solidFill>
                  <a:srgbClr val="002060"/>
                </a:solidFill>
                <a:latin typeface="Arial" pitchFamily="34" charset="0"/>
                <a:ea typeface="Calibri" pitchFamily="34" charset="0"/>
                <a:cs typeface="Arial" pitchFamily="34" charset="0"/>
                <a:sym typeface="Wingdings 3" pitchFamily="18" charset="2"/>
              </a:rPr>
              <a:t>p</a:t>
            </a:r>
            <a:r>
              <a:rPr lang="fr-FR" sz="2000" b="1" baseline="-30000" dirty="0">
                <a:solidFill>
                  <a:srgbClr val="002060"/>
                </a:solidFill>
                <a:ea typeface="Calibri" pitchFamily="34" charset="0"/>
                <a:cs typeface="Times New Roman" pitchFamily="18" charset="0"/>
                <a:sym typeface="Wingdings 3" pitchFamily="18" charset="2"/>
              </a:rPr>
              <a:t>2</a:t>
            </a:r>
            <a:r>
              <a:rPr lang="fr-FR" sz="2000" b="1" dirty="0">
                <a:solidFill>
                  <a:srgbClr val="002060"/>
                </a:solidFill>
                <a:ea typeface="Calibri" pitchFamily="34" charset="0"/>
                <a:cs typeface="Times New Roman" pitchFamily="18" charset="0"/>
                <a:sym typeface="Wingdings 3" pitchFamily="18" charset="2"/>
              </a:rPr>
              <a:t> P</a:t>
            </a:r>
            <a:r>
              <a:rPr lang="fr-FR" sz="2000" b="1" baseline="-30000" dirty="0">
                <a:solidFill>
                  <a:srgbClr val="002060"/>
                </a:solidFill>
                <a:ea typeface="Calibri" pitchFamily="34" charset="0"/>
                <a:cs typeface="Times New Roman" pitchFamily="18" charset="0"/>
                <a:sym typeface="Wingdings 3" pitchFamily="18" charset="2"/>
              </a:rPr>
              <a:t>2</a:t>
            </a:r>
            <a:r>
              <a:rPr lang="fr-FR" sz="2000" b="1" dirty="0">
                <a:solidFill>
                  <a:srgbClr val="002060"/>
                </a:solidFill>
                <a:ea typeface="Calibri" pitchFamily="34" charset="0"/>
                <a:cs typeface="Times New Roman" pitchFamily="18" charset="0"/>
                <a:sym typeface="Wingdings 3" pitchFamily="18" charset="2"/>
              </a:rPr>
              <a:t>  +  …</a:t>
            </a:r>
            <a:endParaRPr lang="fr-FR" sz="2000" b="1" dirty="0">
              <a:ea typeface="Calibri" pitchFamily="34" charset="0"/>
              <a:cs typeface="Times New Roman" pitchFamily="18" charset="0"/>
              <a:sym typeface="Wingdings 3" pitchFamily="18" charset="2"/>
            </a:endParaRPr>
          </a:p>
          <a:p>
            <a:pPr indent="449263" eaLnBrk="0" hangingPunct="0">
              <a:defRPr/>
            </a:pPr>
            <a:endParaRPr lang="fr-FR" sz="900" b="1" dirty="0">
              <a:ea typeface="Calibri" pitchFamily="34" charset="0"/>
              <a:sym typeface="Wingdings 3" pitchFamily="18" charset="2"/>
            </a:endParaRPr>
          </a:p>
          <a:p>
            <a:pPr indent="449263" algn="just" eaLnBrk="0" hangingPunct="0">
              <a:defRPr/>
            </a:pPr>
            <a:r>
              <a:rPr lang="fr-FR" sz="2000" dirty="0"/>
              <a:t>Si on note </a:t>
            </a:r>
            <a:r>
              <a:rPr lang="fr-FR" sz="2000" b="1" dirty="0">
                <a:latin typeface="Symbol" pitchFamily="18" charset="2"/>
              </a:rPr>
              <a:t>x</a:t>
            </a:r>
            <a:r>
              <a:rPr lang="fr-FR" sz="2000" dirty="0"/>
              <a:t> l’avancement de cette réaction, on définit </a:t>
            </a:r>
            <a:r>
              <a:rPr lang="fr-FR" sz="2000" b="1" i="1" u="sng" dirty="0">
                <a:sym typeface="Wingdings 3" pitchFamily="18" charset="2"/>
              </a:rPr>
              <a:t>l</a:t>
            </a:r>
            <a:r>
              <a:rPr lang="fr-FR" sz="2000" b="1" i="1" u="sng" dirty="0">
                <a:ea typeface="Calibri" pitchFamily="34" charset="0"/>
                <a:sym typeface="Wingdings 3" pitchFamily="18" charset="2"/>
              </a:rPr>
              <a:t>a vitesse volumique de la réaction</a:t>
            </a:r>
            <a:r>
              <a:rPr lang="fr-FR" sz="2000" dirty="0">
                <a:ea typeface="Calibri" pitchFamily="34" charset="0"/>
                <a:sym typeface="Wingdings 3" pitchFamily="18" charset="2"/>
              </a:rPr>
              <a:t> par la relation :</a:t>
            </a:r>
            <a:endParaRPr lang="fr-FR" sz="1100" b="1" dirty="0">
              <a:latin typeface="Calibri" pitchFamily="34" charset="0"/>
              <a:ea typeface="Calibri" pitchFamily="34" charset="0"/>
              <a:cs typeface="Times New Roman" pitchFamily="18" charset="0"/>
              <a:sym typeface="Wingdings 3" pitchFamily="18" charset="2"/>
            </a:endParaRPr>
          </a:p>
        </p:txBody>
      </p:sp>
      <p:sp>
        <p:nvSpPr>
          <p:cNvPr id="90" name="Rectangle 5"/>
          <p:cNvSpPr>
            <a:spLocks noChangeArrowheads="1"/>
          </p:cNvSpPr>
          <p:nvPr/>
        </p:nvSpPr>
        <p:spPr bwMode="auto">
          <a:xfrm>
            <a:off x="0" y="3814192"/>
            <a:ext cx="9144000" cy="0"/>
          </a:xfrm>
          <a:prstGeom prst="rect">
            <a:avLst/>
          </a:prstGeom>
          <a:noFill/>
          <a:ln w="9525">
            <a:noFill/>
            <a:miter lim="800000"/>
            <a:headEnd/>
            <a:tailEnd/>
          </a:ln>
        </p:spPr>
        <p:txBody>
          <a:bodyPr wrap="none" anchor="ctr">
            <a:spAutoFit/>
          </a:bodyPr>
          <a:lstStyle/>
          <a:p>
            <a:pPr>
              <a:tabLst>
                <a:tab pos="5794375" algn="l"/>
              </a:tabLst>
            </a:pPr>
            <a:endParaRPr lang="fr-FR" sz="900"/>
          </a:p>
          <a:p>
            <a:pPr eaLnBrk="0" hangingPunct="0">
              <a:tabLst>
                <a:tab pos="5794375" algn="l"/>
              </a:tabLst>
            </a:pPr>
            <a:br>
              <a:rPr lang="fr-FR"/>
            </a:br>
            <a:endParaRPr lang="fr-FR"/>
          </a:p>
          <a:p>
            <a:pPr eaLnBrk="0" hangingPunct="0">
              <a:tabLst>
                <a:tab pos="5794375" algn="l"/>
              </a:tabLst>
            </a:pPr>
            <a:r>
              <a:rPr lang="fr-FR" sz="1100" b="1">
                <a:latin typeface="Times New Roman" pitchFamily="18" charset="0"/>
                <a:ea typeface="Calibri" pitchFamily="34" charset="0"/>
                <a:cs typeface="Times New Roman" pitchFamily="18" charset="0"/>
              </a:rPr>
              <a:t>	</a:t>
            </a:r>
            <a:endParaRPr lang="fr-FR" sz="900"/>
          </a:p>
          <a:p>
            <a:pPr eaLnBrk="0" hangingPunct="0">
              <a:tabLst>
                <a:tab pos="5794375" algn="l"/>
              </a:tabLst>
            </a:pPr>
            <a:endParaRPr lang="fr-FR"/>
          </a:p>
        </p:txBody>
      </p:sp>
      <p:cxnSp>
        <p:nvCxnSpPr>
          <p:cNvPr id="97" name="Connecteur droit 96"/>
          <p:cNvCxnSpPr/>
          <p:nvPr/>
        </p:nvCxnSpPr>
        <p:spPr>
          <a:xfrm flipV="1">
            <a:off x="539552" y="6237312"/>
            <a:ext cx="144016" cy="28803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98" name="ZoneTexte 67"/>
          <p:cNvSpPr txBox="1">
            <a:spLocks noChangeArrowheads="1"/>
          </p:cNvSpPr>
          <p:nvPr/>
        </p:nvSpPr>
        <p:spPr bwMode="auto">
          <a:xfrm>
            <a:off x="188020" y="6407090"/>
            <a:ext cx="1696298" cy="400110"/>
          </a:xfrm>
          <a:prstGeom prst="rect">
            <a:avLst/>
          </a:prstGeom>
          <a:noFill/>
          <a:ln w="9525">
            <a:noFill/>
            <a:miter lim="800000"/>
            <a:headEnd/>
            <a:tailEnd/>
          </a:ln>
        </p:spPr>
        <p:txBody>
          <a:bodyPr wrap="none">
            <a:spAutoFit/>
          </a:bodyPr>
          <a:lstStyle/>
          <a:p>
            <a:r>
              <a:rPr lang="fr-FR" sz="2000" b="1" dirty="0" err="1">
                <a:solidFill>
                  <a:srgbClr val="006C31"/>
                </a:solidFill>
                <a:latin typeface="Arial" pitchFamily="34" charset="0"/>
                <a:cs typeface="Arial" pitchFamily="34" charset="0"/>
              </a:rPr>
              <a:t>mol.L</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.s </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 </a:t>
            </a:r>
          </a:p>
        </p:txBody>
      </p:sp>
      <p:pic>
        <p:nvPicPr>
          <p:cNvPr id="138" name="Picture 2"/>
          <p:cNvPicPr>
            <a:picLocks noChangeAspect="1" noChangeArrowheads="1"/>
          </p:cNvPicPr>
          <p:nvPr/>
        </p:nvPicPr>
        <p:blipFill>
          <a:blip r:embed="rId2" cstate="print"/>
          <a:srcRect l="37483" t="26880" r="42021" b="58840"/>
          <a:stretch>
            <a:fillRect/>
          </a:stretch>
        </p:blipFill>
        <p:spPr bwMode="auto">
          <a:xfrm>
            <a:off x="3491880" y="5661248"/>
            <a:ext cx="2304256" cy="903001"/>
          </a:xfrm>
          <a:prstGeom prst="rect">
            <a:avLst/>
          </a:prstGeom>
          <a:noFill/>
          <a:ln w="57150">
            <a:solidFill>
              <a:srgbClr val="FF0000"/>
            </a:solidFill>
            <a:miter lim="800000"/>
            <a:headEnd/>
            <a:tailEnd/>
          </a:ln>
        </p:spPr>
      </p:pic>
      <p:pic>
        <p:nvPicPr>
          <p:cNvPr id="139" name="Picture 2"/>
          <p:cNvPicPr>
            <a:picLocks noChangeAspect="1" noChangeArrowheads="1"/>
          </p:cNvPicPr>
          <p:nvPr/>
        </p:nvPicPr>
        <p:blipFill>
          <a:blip r:embed="rId2" cstate="print"/>
          <a:srcRect l="74941" t="26880" r="6683" b="58840"/>
          <a:stretch>
            <a:fillRect/>
          </a:stretch>
        </p:blipFill>
        <p:spPr bwMode="auto">
          <a:xfrm>
            <a:off x="6732239" y="5648600"/>
            <a:ext cx="2065885" cy="903002"/>
          </a:xfrm>
          <a:prstGeom prst="rect">
            <a:avLst/>
          </a:prstGeom>
          <a:noFill/>
          <a:ln w="57150">
            <a:solidFill>
              <a:srgbClr val="FF0000"/>
            </a:solidFill>
            <a:miter lim="800000"/>
            <a:headEnd/>
            <a:tailEnd/>
          </a:ln>
        </p:spPr>
      </p:pic>
      <p:pic>
        <p:nvPicPr>
          <p:cNvPr id="140" name="Picture 2"/>
          <p:cNvPicPr>
            <a:picLocks noChangeAspect="1" noChangeArrowheads="1"/>
          </p:cNvPicPr>
          <p:nvPr/>
        </p:nvPicPr>
        <p:blipFill>
          <a:blip r:embed="rId2" cstate="print"/>
          <a:srcRect l="29043" t="30777" r="66737" b="62571"/>
          <a:stretch>
            <a:fillRect/>
          </a:stretch>
        </p:blipFill>
        <p:spPr bwMode="auto">
          <a:xfrm>
            <a:off x="2699792" y="5877272"/>
            <a:ext cx="504056" cy="432048"/>
          </a:xfrm>
          <a:prstGeom prst="rect">
            <a:avLst/>
          </a:prstGeom>
          <a:noFill/>
          <a:ln w="9525">
            <a:noFill/>
            <a:miter lim="800000"/>
            <a:headEnd/>
            <a:tailEnd/>
          </a:ln>
        </p:spPr>
      </p:pic>
      <p:pic>
        <p:nvPicPr>
          <p:cNvPr id="141" name="Picture 2"/>
          <p:cNvPicPr>
            <a:picLocks noChangeAspect="1" noChangeArrowheads="1"/>
          </p:cNvPicPr>
          <p:nvPr/>
        </p:nvPicPr>
        <p:blipFill>
          <a:blip r:embed="rId2" cstate="print"/>
          <a:srcRect l="29043" t="30777" r="66737" b="62571"/>
          <a:stretch>
            <a:fillRect/>
          </a:stretch>
        </p:blipFill>
        <p:spPr bwMode="auto">
          <a:xfrm>
            <a:off x="6084168" y="5877272"/>
            <a:ext cx="504056" cy="432048"/>
          </a:xfrm>
          <a:prstGeom prst="rect">
            <a:avLst/>
          </a:prstGeom>
          <a:noFill/>
          <a:ln w="9525">
            <a:noFill/>
            <a:miter lim="800000"/>
            <a:headEnd/>
            <a:tailEnd/>
          </a:ln>
        </p:spPr>
      </p:pic>
      <p:sp>
        <p:nvSpPr>
          <p:cNvPr id="142" name="Rectangle 141"/>
          <p:cNvSpPr/>
          <p:nvPr/>
        </p:nvSpPr>
        <p:spPr>
          <a:xfrm>
            <a:off x="179512" y="5517232"/>
            <a:ext cx="8784976" cy="12241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6" name="Connecteur droit 145"/>
          <p:cNvCxnSpPr/>
          <p:nvPr/>
        </p:nvCxnSpPr>
        <p:spPr>
          <a:xfrm flipH="1" flipV="1">
            <a:off x="1619672" y="6381328"/>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49" name="ZoneTexte 67"/>
          <p:cNvSpPr txBox="1">
            <a:spLocks noChangeArrowheads="1"/>
          </p:cNvSpPr>
          <p:nvPr/>
        </p:nvSpPr>
        <p:spPr bwMode="auto">
          <a:xfrm>
            <a:off x="2039020" y="6415236"/>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L </a:t>
            </a:r>
          </a:p>
        </p:txBody>
      </p:sp>
      <p:cxnSp>
        <p:nvCxnSpPr>
          <p:cNvPr id="150" name="Connecteur droit 149"/>
          <p:cNvCxnSpPr/>
          <p:nvPr/>
        </p:nvCxnSpPr>
        <p:spPr>
          <a:xfrm flipH="1" flipV="1">
            <a:off x="2280444" y="6275412"/>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51" name="ZoneTexte 67"/>
          <p:cNvSpPr txBox="1">
            <a:spLocks noChangeArrowheads="1"/>
          </p:cNvSpPr>
          <p:nvPr/>
        </p:nvSpPr>
        <p:spPr bwMode="auto">
          <a:xfrm>
            <a:off x="2699792" y="6309320"/>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s </a:t>
            </a:r>
          </a:p>
        </p:txBody>
      </p:sp>
      <p:sp>
        <p:nvSpPr>
          <p:cNvPr id="152" name="ZoneTexte 67"/>
          <p:cNvSpPr txBox="1">
            <a:spLocks noChangeArrowheads="1"/>
          </p:cNvSpPr>
          <p:nvPr/>
        </p:nvSpPr>
        <p:spPr bwMode="auto">
          <a:xfrm>
            <a:off x="2555776" y="5517232"/>
            <a:ext cx="639919" cy="400110"/>
          </a:xfrm>
          <a:prstGeom prst="rect">
            <a:avLst/>
          </a:prstGeom>
          <a:noFill/>
          <a:ln w="9525">
            <a:noFill/>
            <a:miter lim="800000"/>
            <a:headEnd/>
            <a:tailEnd/>
          </a:ln>
        </p:spPr>
        <p:txBody>
          <a:bodyPr wrap="none">
            <a:spAutoFit/>
          </a:bodyPr>
          <a:lstStyle/>
          <a:p>
            <a:r>
              <a:rPr lang="fr-FR" sz="2000" b="1" dirty="0">
                <a:solidFill>
                  <a:srgbClr val="00863D"/>
                </a:solidFill>
                <a:latin typeface="Arial" pitchFamily="34" charset="0"/>
                <a:cs typeface="Arial" pitchFamily="34" charset="0"/>
              </a:rPr>
              <a:t>mol</a:t>
            </a:r>
          </a:p>
        </p:txBody>
      </p:sp>
      <p:cxnSp>
        <p:nvCxnSpPr>
          <p:cNvPr id="153" name="Connecteur droit 152"/>
          <p:cNvCxnSpPr/>
          <p:nvPr/>
        </p:nvCxnSpPr>
        <p:spPr>
          <a:xfrm flipV="1">
            <a:off x="2339057" y="5733256"/>
            <a:ext cx="288727" cy="14466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800" decel="100000"/>
                                        <p:tgtEl>
                                          <p:spTgt spid="86"/>
                                        </p:tgtEl>
                                      </p:cBhvr>
                                    </p:animEffect>
                                    <p:anim calcmode="lin" valueType="num">
                                      <p:cBhvr>
                                        <p:cTn id="8" dur="800" decel="100000" fill="hold"/>
                                        <p:tgtEl>
                                          <p:spTgt spid="86"/>
                                        </p:tgtEl>
                                        <p:attrNameLst>
                                          <p:attrName>style.rotation</p:attrName>
                                        </p:attrNameLst>
                                      </p:cBhvr>
                                      <p:tavLst>
                                        <p:tav tm="0">
                                          <p:val>
                                            <p:fltVal val="-90"/>
                                          </p:val>
                                        </p:tav>
                                        <p:tav tm="100000">
                                          <p:val>
                                            <p:fltVal val="0"/>
                                          </p:val>
                                        </p:tav>
                                      </p:tavLst>
                                    </p:anim>
                                    <p:anim calcmode="lin" valueType="num">
                                      <p:cBhvr>
                                        <p:cTn id="9" dur="800" decel="100000" fill="hold"/>
                                        <p:tgtEl>
                                          <p:spTgt spid="86"/>
                                        </p:tgtEl>
                                        <p:attrNameLst>
                                          <p:attrName>ppt_x</p:attrName>
                                        </p:attrNameLst>
                                      </p:cBhvr>
                                      <p:tavLst>
                                        <p:tav tm="0">
                                          <p:val>
                                            <p:strVal val="#ppt_x+0.4"/>
                                          </p:val>
                                        </p:tav>
                                        <p:tav tm="100000">
                                          <p:val>
                                            <p:strVal val="#ppt_x-0.05"/>
                                          </p:val>
                                        </p:tav>
                                      </p:tavLst>
                                    </p:anim>
                                    <p:anim calcmode="lin" valueType="num">
                                      <p:cBhvr>
                                        <p:cTn id="10" dur="800" decel="100000" fill="hold"/>
                                        <p:tgtEl>
                                          <p:spTgt spid="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6"/>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800" decel="100000"/>
                                        <p:tgtEl>
                                          <p:spTgt spid="87"/>
                                        </p:tgtEl>
                                      </p:cBhvr>
                                    </p:animEffect>
                                    <p:anim calcmode="lin" valueType="num">
                                      <p:cBhvr>
                                        <p:cTn id="16" dur="800" decel="100000" fill="hold"/>
                                        <p:tgtEl>
                                          <p:spTgt spid="87"/>
                                        </p:tgtEl>
                                        <p:attrNameLst>
                                          <p:attrName>style.rotation</p:attrName>
                                        </p:attrNameLst>
                                      </p:cBhvr>
                                      <p:tavLst>
                                        <p:tav tm="0">
                                          <p:val>
                                            <p:fltVal val="-90"/>
                                          </p:val>
                                        </p:tav>
                                        <p:tav tm="100000">
                                          <p:val>
                                            <p:fltVal val="0"/>
                                          </p:val>
                                        </p:tav>
                                      </p:tavLst>
                                    </p:anim>
                                    <p:anim calcmode="lin" valueType="num">
                                      <p:cBhvr>
                                        <p:cTn id="17" dur="800" decel="100000" fill="hold"/>
                                        <p:tgtEl>
                                          <p:spTgt spid="87"/>
                                        </p:tgtEl>
                                        <p:attrNameLst>
                                          <p:attrName>ppt_x</p:attrName>
                                        </p:attrNameLst>
                                      </p:cBhvr>
                                      <p:tavLst>
                                        <p:tav tm="0">
                                          <p:val>
                                            <p:strVal val="#ppt_x+0.4"/>
                                          </p:val>
                                        </p:tav>
                                        <p:tav tm="100000">
                                          <p:val>
                                            <p:strVal val="#ppt_x-0.05"/>
                                          </p:val>
                                        </p:tav>
                                      </p:tavLst>
                                    </p:anim>
                                    <p:anim calcmode="lin" valueType="num">
                                      <p:cBhvr>
                                        <p:cTn id="18" dur="800" decel="100000" fill="hold"/>
                                        <p:tgtEl>
                                          <p:spTgt spid="8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ppt_w</p:attrName>
                                        </p:attrNameLst>
                                      </p:cBhvr>
                                      <p:tavLst>
                                        <p:tav tm="0">
                                          <p:val>
                                            <p:fltVal val="0"/>
                                          </p:val>
                                        </p:tav>
                                        <p:tav tm="100000">
                                          <p:val>
                                            <p:strVal val="#ppt_w"/>
                                          </p:val>
                                        </p:tav>
                                      </p:tavLst>
                                    </p:anim>
                                    <p:anim calcmode="lin" valueType="num">
                                      <p:cBhvr>
                                        <p:cTn id="26" dur="500" fill="hold"/>
                                        <p:tgtEl>
                                          <p:spTgt spid="88"/>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500" fill="hold"/>
                                        <p:tgtEl>
                                          <p:spTgt spid="89"/>
                                        </p:tgtEl>
                                        <p:attrNameLst>
                                          <p:attrName>ppt_w</p:attrName>
                                        </p:attrNameLst>
                                      </p:cBhvr>
                                      <p:tavLst>
                                        <p:tav tm="0">
                                          <p:val>
                                            <p:fltVal val="0"/>
                                          </p:val>
                                        </p:tav>
                                        <p:tav tm="100000">
                                          <p:val>
                                            <p:strVal val="#ppt_w"/>
                                          </p:val>
                                        </p:tav>
                                      </p:tavLst>
                                    </p:anim>
                                    <p:anim calcmode="lin" valueType="num">
                                      <p:cBhvr>
                                        <p:cTn id="31" dur="500" fill="hold"/>
                                        <p:tgtEl>
                                          <p:spTgt spid="89"/>
                                        </p:tgtEl>
                                        <p:attrNameLst>
                                          <p:attrName>ppt_h</p:attrName>
                                        </p:attrNameLst>
                                      </p:cBhvr>
                                      <p:tavLst>
                                        <p:tav tm="0">
                                          <p:val>
                                            <p:fltVal val="0"/>
                                          </p:val>
                                        </p:tav>
                                        <p:tav tm="100000">
                                          <p:val>
                                            <p:strVal val="#ppt_h"/>
                                          </p:val>
                                        </p:tav>
                                      </p:tavLst>
                                    </p:anim>
                                  </p:childTnLst>
                                </p:cTn>
                              </p:par>
                            </p:childTnLst>
                          </p:cTn>
                        </p:par>
                        <p:par>
                          <p:cTn id="32" fill="hold">
                            <p:stCondLst>
                              <p:cond delay="1000"/>
                            </p:stCondLst>
                            <p:childTnLst>
                              <p:par>
                                <p:cTn id="33" presetID="20" presetClass="entr" presetSubtype="0" fill="hold" grpId="0" nodeType="after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wedge">
                                      <p:cBhvr>
                                        <p:cTn id="35" dur="1000"/>
                                        <p:tgtEl>
                                          <p:spTgt spid="14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wipe(left)">
                                      <p:cBhvr>
                                        <p:cTn id="40" dur="500"/>
                                        <p:tgtEl>
                                          <p:spTgt spid="20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3"/>
                                        </p:tgtEl>
                                        <p:attrNameLst>
                                          <p:attrName>style.visibility</p:attrName>
                                        </p:attrNameLst>
                                      </p:cBhvr>
                                      <p:to>
                                        <p:strVal val="visible"/>
                                      </p:to>
                                    </p:set>
                                    <p:animEffect transition="in" filter="wipe(down)">
                                      <p:cBhvr>
                                        <p:cTn id="45" dur="500"/>
                                        <p:tgtEl>
                                          <p:spTgt spid="153"/>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2"/>
                                        </p:tgtEl>
                                        <p:attrNameLst>
                                          <p:attrName>style.visibility</p:attrName>
                                        </p:attrNameLst>
                                      </p:cBhvr>
                                      <p:to>
                                        <p:strVal val="visible"/>
                                      </p:to>
                                    </p:set>
                                    <p:animEffect transition="in" filter="wipe(left)">
                                      <p:cBhvr>
                                        <p:cTn id="49" dur="500"/>
                                        <p:tgtEl>
                                          <p:spTgt spid="152"/>
                                        </p:tgtEl>
                                      </p:cBhvr>
                                    </p:animEffect>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150"/>
                                        </p:tgtEl>
                                        <p:attrNameLst>
                                          <p:attrName>style.visibility</p:attrName>
                                        </p:attrNameLst>
                                      </p:cBhvr>
                                      <p:to>
                                        <p:strVal val="visible"/>
                                      </p:to>
                                    </p:set>
                                    <p:animEffect transition="in" filter="wipe(down)">
                                      <p:cBhvr>
                                        <p:cTn id="53" dur="500"/>
                                        <p:tgtEl>
                                          <p:spTgt spid="150"/>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wipe(left)">
                                      <p:cBhvr>
                                        <p:cTn id="57" dur="500"/>
                                        <p:tgtEl>
                                          <p:spTgt spid="151"/>
                                        </p:tgtEl>
                                      </p:cBhvr>
                                    </p:animEffect>
                                  </p:childTnLst>
                                </p:cTn>
                              </p:par>
                            </p:childTnLst>
                          </p:cTn>
                        </p:par>
                        <p:par>
                          <p:cTn id="58" fill="hold">
                            <p:stCondLst>
                              <p:cond delay="2000"/>
                            </p:stCondLst>
                            <p:childTnLst>
                              <p:par>
                                <p:cTn id="59" presetID="22" presetClass="entr" presetSubtype="4" fill="hold" nodeType="afterEffect">
                                  <p:stCondLst>
                                    <p:cond delay="0"/>
                                  </p:stCondLst>
                                  <p:childTnLst>
                                    <p:set>
                                      <p:cBhvr>
                                        <p:cTn id="60" dur="1" fill="hold">
                                          <p:stCondLst>
                                            <p:cond delay="0"/>
                                          </p:stCondLst>
                                        </p:cTn>
                                        <p:tgtEl>
                                          <p:spTgt spid="146"/>
                                        </p:tgtEl>
                                        <p:attrNameLst>
                                          <p:attrName>style.visibility</p:attrName>
                                        </p:attrNameLst>
                                      </p:cBhvr>
                                      <p:to>
                                        <p:strVal val="visible"/>
                                      </p:to>
                                    </p:set>
                                    <p:animEffect transition="in" filter="wipe(down)">
                                      <p:cBhvr>
                                        <p:cTn id="61" dur="500"/>
                                        <p:tgtEl>
                                          <p:spTgt spid="146"/>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149"/>
                                        </p:tgtEl>
                                        <p:attrNameLst>
                                          <p:attrName>style.visibility</p:attrName>
                                        </p:attrNameLst>
                                      </p:cBhvr>
                                      <p:to>
                                        <p:strVal val="visible"/>
                                      </p:to>
                                    </p:set>
                                    <p:animEffect transition="in" filter="wipe(left)">
                                      <p:cBhvr>
                                        <p:cTn id="65" dur="500"/>
                                        <p:tgtEl>
                                          <p:spTgt spid="149"/>
                                        </p:tgtEl>
                                      </p:cBhvr>
                                    </p:animEffect>
                                  </p:childTnLst>
                                </p:cTn>
                              </p:par>
                            </p:childTnLst>
                          </p:cTn>
                        </p:par>
                        <p:par>
                          <p:cTn id="66" fill="hold">
                            <p:stCondLst>
                              <p:cond delay="3000"/>
                            </p:stCondLst>
                            <p:childTnLst>
                              <p:par>
                                <p:cTn id="67" presetID="22" presetClass="entr" presetSubtype="4" fill="hold"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wipe(down)">
                                      <p:cBhvr>
                                        <p:cTn id="69" dur="500"/>
                                        <p:tgtEl>
                                          <p:spTgt spid="97"/>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wipe(left)">
                                      <p:cBhvr>
                                        <p:cTn id="73" dur="500"/>
                                        <p:tgtEl>
                                          <p:spTgt spid="9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40"/>
                                        </p:tgtEl>
                                        <p:attrNameLst>
                                          <p:attrName>style.visibility</p:attrName>
                                        </p:attrNameLst>
                                      </p:cBhvr>
                                      <p:to>
                                        <p:strVal val="visible"/>
                                      </p:to>
                                    </p:set>
                                    <p:animEffect transition="in" filter="wipe(left)">
                                      <p:cBhvr>
                                        <p:cTn id="78" dur="500"/>
                                        <p:tgtEl>
                                          <p:spTgt spid="140"/>
                                        </p:tgtEl>
                                      </p:cBhvr>
                                    </p:animEffect>
                                  </p:childTnLst>
                                </p:cTn>
                              </p:par>
                            </p:childTnLst>
                          </p:cTn>
                        </p:par>
                        <p:par>
                          <p:cTn id="79" fill="hold">
                            <p:stCondLst>
                              <p:cond delay="500"/>
                            </p:stCondLst>
                            <p:childTnLst>
                              <p:par>
                                <p:cTn id="80" presetID="20" presetClass="entr" presetSubtype="0" fill="hold" nodeType="afterEffect">
                                  <p:stCondLst>
                                    <p:cond delay="0"/>
                                  </p:stCondLst>
                                  <p:childTnLst>
                                    <p:set>
                                      <p:cBhvr>
                                        <p:cTn id="81" dur="1" fill="hold">
                                          <p:stCondLst>
                                            <p:cond delay="0"/>
                                          </p:stCondLst>
                                        </p:cTn>
                                        <p:tgtEl>
                                          <p:spTgt spid="138"/>
                                        </p:tgtEl>
                                        <p:attrNameLst>
                                          <p:attrName>style.visibility</p:attrName>
                                        </p:attrNameLst>
                                      </p:cBhvr>
                                      <p:to>
                                        <p:strVal val="visible"/>
                                      </p:to>
                                    </p:set>
                                    <p:animEffect transition="in" filter="wedge">
                                      <p:cBhvr>
                                        <p:cTn id="82" dur="2000"/>
                                        <p:tgtEl>
                                          <p:spTgt spid="13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41"/>
                                        </p:tgtEl>
                                        <p:attrNameLst>
                                          <p:attrName>style.visibility</p:attrName>
                                        </p:attrNameLst>
                                      </p:cBhvr>
                                      <p:to>
                                        <p:strVal val="visible"/>
                                      </p:to>
                                    </p:set>
                                    <p:animEffect transition="in" filter="wipe(left)">
                                      <p:cBhvr>
                                        <p:cTn id="87" dur="500"/>
                                        <p:tgtEl>
                                          <p:spTgt spid="141"/>
                                        </p:tgtEl>
                                      </p:cBhvr>
                                    </p:animEffect>
                                  </p:childTnLst>
                                </p:cTn>
                              </p:par>
                            </p:childTnLst>
                          </p:cTn>
                        </p:par>
                        <p:par>
                          <p:cTn id="88" fill="hold">
                            <p:stCondLst>
                              <p:cond delay="500"/>
                            </p:stCondLst>
                            <p:childTnLst>
                              <p:par>
                                <p:cTn id="89" presetID="20" presetClass="entr" presetSubtype="0" fill="hold"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edge">
                                      <p:cBhvr>
                                        <p:cTn id="91" dur="2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P spid="89" grpId="0"/>
      <p:bldP spid="98" grpId="0"/>
      <p:bldP spid="142" grpId="0" animBg="1"/>
      <p:bldP spid="149" grpId="0"/>
      <p:bldP spid="151" grpId="0"/>
      <p:bldP spid="1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8505" t="26880" r="75239" b="58840"/>
          <a:stretch>
            <a:fillRect/>
          </a:stretch>
        </p:blipFill>
        <p:spPr bwMode="auto">
          <a:xfrm>
            <a:off x="539551" y="464024"/>
            <a:ext cx="1827513" cy="903001"/>
          </a:xfrm>
          <a:prstGeom prst="rect">
            <a:avLst/>
          </a:prstGeom>
          <a:noFill/>
          <a:ln w="9525">
            <a:noFill/>
            <a:miter lim="800000"/>
            <a:headEnd/>
            <a:tailEnd/>
          </a:ln>
        </p:spPr>
      </p:pic>
      <p:sp>
        <p:nvSpPr>
          <p:cNvPr id="3" name="Rectangle 3"/>
          <p:cNvSpPr>
            <a:spLocks noChangeArrowheads="1"/>
          </p:cNvSpPr>
          <p:nvPr/>
        </p:nvSpPr>
        <p:spPr bwMode="auto">
          <a:xfrm>
            <a:off x="0" y="-44772"/>
            <a:ext cx="5921814" cy="430887"/>
          </a:xfrm>
          <a:prstGeom prst="rect">
            <a:avLst/>
          </a:prstGeom>
          <a:noFill/>
          <a:ln w="9525">
            <a:noFill/>
            <a:miter lim="800000"/>
            <a:headEnd/>
            <a:tailEnd/>
          </a:ln>
        </p:spPr>
        <p:txBody>
          <a:bodyPr wrap="none"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200" b="1" u="sng" dirty="0">
                <a:latin typeface="Bookman Old Style" pitchFamily="18" charset="0"/>
                <a:ea typeface="Calibri" pitchFamily="34" charset="0"/>
                <a:cs typeface="Times New Roman" pitchFamily="18" charset="0"/>
              </a:rPr>
              <a:t>2) Vitesse volumique de réaction</a:t>
            </a:r>
            <a:endParaRPr lang="fr-FR" sz="2200" dirty="0">
              <a:ea typeface="Calibri" pitchFamily="34" charset="0"/>
              <a:cs typeface="Times New Roman" pitchFamily="18" charset="0"/>
            </a:endParaRPr>
          </a:p>
        </p:txBody>
      </p:sp>
      <p:cxnSp>
        <p:nvCxnSpPr>
          <p:cNvPr id="4" name="Connecteur droit 3"/>
          <p:cNvCxnSpPr/>
          <p:nvPr/>
        </p:nvCxnSpPr>
        <p:spPr>
          <a:xfrm flipV="1">
            <a:off x="539552" y="1052736"/>
            <a:ext cx="144016" cy="28803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ZoneTexte 67"/>
          <p:cNvSpPr txBox="1">
            <a:spLocks noChangeArrowheads="1"/>
          </p:cNvSpPr>
          <p:nvPr/>
        </p:nvSpPr>
        <p:spPr bwMode="auto">
          <a:xfrm>
            <a:off x="188020" y="1222514"/>
            <a:ext cx="1696298" cy="400110"/>
          </a:xfrm>
          <a:prstGeom prst="rect">
            <a:avLst/>
          </a:prstGeom>
          <a:noFill/>
          <a:ln w="9525">
            <a:noFill/>
            <a:miter lim="800000"/>
            <a:headEnd/>
            <a:tailEnd/>
          </a:ln>
        </p:spPr>
        <p:txBody>
          <a:bodyPr wrap="none">
            <a:spAutoFit/>
          </a:bodyPr>
          <a:lstStyle/>
          <a:p>
            <a:r>
              <a:rPr lang="fr-FR" sz="2000" b="1" dirty="0" err="1">
                <a:solidFill>
                  <a:srgbClr val="006C31"/>
                </a:solidFill>
                <a:latin typeface="Arial" pitchFamily="34" charset="0"/>
                <a:cs typeface="Arial" pitchFamily="34" charset="0"/>
              </a:rPr>
              <a:t>mol.L</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.s </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 </a:t>
            </a:r>
          </a:p>
        </p:txBody>
      </p:sp>
      <p:pic>
        <p:nvPicPr>
          <p:cNvPr id="6" name="Picture 2"/>
          <p:cNvPicPr>
            <a:picLocks noChangeAspect="1" noChangeArrowheads="1"/>
          </p:cNvPicPr>
          <p:nvPr/>
        </p:nvPicPr>
        <p:blipFill>
          <a:blip r:embed="rId2" cstate="print"/>
          <a:srcRect l="37483" t="26880" r="42021" b="58840"/>
          <a:stretch>
            <a:fillRect/>
          </a:stretch>
        </p:blipFill>
        <p:spPr bwMode="auto">
          <a:xfrm>
            <a:off x="3491880" y="476672"/>
            <a:ext cx="2304256" cy="903001"/>
          </a:xfrm>
          <a:prstGeom prst="rect">
            <a:avLst/>
          </a:prstGeom>
          <a:noFill/>
          <a:ln w="57150">
            <a:solidFill>
              <a:srgbClr val="FF0000"/>
            </a:solidFill>
            <a:miter lim="800000"/>
            <a:headEnd/>
            <a:tailEnd/>
          </a:ln>
        </p:spPr>
      </p:pic>
      <p:pic>
        <p:nvPicPr>
          <p:cNvPr id="7" name="Picture 2"/>
          <p:cNvPicPr>
            <a:picLocks noChangeAspect="1" noChangeArrowheads="1"/>
          </p:cNvPicPr>
          <p:nvPr/>
        </p:nvPicPr>
        <p:blipFill>
          <a:blip r:embed="rId2" cstate="print"/>
          <a:srcRect l="74941" t="26880" r="6683" b="58840"/>
          <a:stretch>
            <a:fillRect/>
          </a:stretch>
        </p:blipFill>
        <p:spPr bwMode="auto">
          <a:xfrm>
            <a:off x="6732239" y="464024"/>
            <a:ext cx="2065885" cy="903002"/>
          </a:xfrm>
          <a:prstGeom prst="rect">
            <a:avLst/>
          </a:prstGeom>
          <a:noFill/>
          <a:ln w="57150">
            <a:solidFill>
              <a:srgbClr val="FF0000"/>
            </a:solidFill>
            <a:miter lim="800000"/>
            <a:headEnd/>
            <a:tailEnd/>
          </a:ln>
        </p:spPr>
      </p:pic>
      <p:pic>
        <p:nvPicPr>
          <p:cNvPr id="8" name="Picture 2"/>
          <p:cNvPicPr>
            <a:picLocks noChangeAspect="1" noChangeArrowheads="1"/>
          </p:cNvPicPr>
          <p:nvPr/>
        </p:nvPicPr>
        <p:blipFill>
          <a:blip r:embed="rId2" cstate="print"/>
          <a:srcRect l="29043" t="30777" r="66737" b="62571"/>
          <a:stretch>
            <a:fillRect/>
          </a:stretch>
        </p:blipFill>
        <p:spPr bwMode="auto">
          <a:xfrm>
            <a:off x="2699792" y="692696"/>
            <a:ext cx="504056" cy="432048"/>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29043" t="30777" r="66737" b="62571"/>
          <a:stretch>
            <a:fillRect/>
          </a:stretch>
        </p:blipFill>
        <p:spPr bwMode="auto">
          <a:xfrm>
            <a:off x="6084168" y="692696"/>
            <a:ext cx="504056" cy="432048"/>
          </a:xfrm>
          <a:prstGeom prst="rect">
            <a:avLst/>
          </a:prstGeom>
          <a:noFill/>
          <a:ln w="9525">
            <a:noFill/>
            <a:miter lim="800000"/>
            <a:headEnd/>
            <a:tailEnd/>
          </a:ln>
        </p:spPr>
      </p:pic>
      <p:sp>
        <p:nvSpPr>
          <p:cNvPr id="10" name="Rectangle 9"/>
          <p:cNvSpPr/>
          <p:nvPr/>
        </p:nvSpPr>
        <p:spPr>
          <a:xfrm>
            <a:off x="179512" y="332656"/>
            <a:ext cx="8784976" cy="12241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flipH="1" flipV="1">
            <a:off x="1619672" y="1196752"/>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ZoneTexte 67"/>
          <p:cNvSpPr txBox="1">
            <a:spLocks noChangeArrowheads="1"/>
          </p:cNvSpPr>
          <p:nvPr/>
        </p:nvSpPr>
        <p:spPr bwMode="auto">
          <a:xfrm>
            <a:off x="2039020" y="1230660"/>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L </a:t>
            </a:r>
          </a:p>
        </p:txBody>
      </p:sp>
      <p:cxnSp>
        <p:nvCxnSpPr>
          <p:cNvPr id="13" name="Connecteur droit 12"/>
          <p:cNvCxnSpPr/>
          <p:nvPr/>
        </p:nvCxnSpPr>
        <p:spPr>
          <a:xfrm flipH="1" flipV="1">
            <a:off x="2280444" y="1090836"/>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ZoneTexte 67"/>
          <p:cNvSpPr txBox="1">
            <a:spLocks noChangeArrowheads="1"/>
          </p:cNvSpPr>
          <p:nvPr/>
        </p:nvSpPr>
        <p:spPr bwMode="auto">
          <a:xfrm>
            <a:off x="2699792" y="1124744"/>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s </a:t>
            </a:r>
          </a:p>
        </p:txBody>
      </p:sp>
      <p:sp>
        <p:nvSpPr>
          <p:cNvPr id="15" name="ZoneTexte 67"/>
          <p:cNvSpPr txBox="1">
            <a:spLocks noChangeArrowheads="1"/>
          </p:cNvSpPr>
          <p:nvPr/>
        </p:nvSpPr>
        <p:spPr bwMode="auto">
          <a:xfrm>
            <a:off x="2555776" y="332656"/>
            <a:ext cx="639919" cy="400110"/>
          </a:xfrm>
          <a:prstGeom prst="rect">
            <a:avLst/>
          </a:prstGeom>
          <a:noFill/>
          <a:ln w="9525">
            <a:noFill/>
            <a:miter lim="800000"/>
            <a:headEnd/>
            <a:tailEnd/>
          </a:ln>
        </p:spPr>
        <p:txBody>
          <a:bodyPr wrap="none">
            <a:spAutoFit/>
          </a:bodyPr>
          <a:lstStyle/>
          <a:p>
            <a:r>
              <a:rPr lang="fr-FR" sz="2000" b="1" dirty="0">
                <a:solidFill>
                  <a:srgbClr val="00863D"/>
                </a:solidFill>
                <a:latin typeface="Arial" pitchFamily="34" charset="0"/>
                <a:cs typeface="Arial" pitchFamily="34" charset="0"/>
              </a:rPr>
              <a:t>mol</a:t>
            </a:r>
          </a:p>
        </p:txBody>
      </p:sp>
      <p:cxnSp>
        <p:nvCxnSpPr>
          <p:cNvPr id="16" name="Connecteur droit 15"/>
          <p:cNvCxnSpPr/>
          <p:nvPr/>
        </p:nvCxnSpPr>
        <p:spPr>
          <a:xfrm flipV="1">
            <a:off x="2339057" y="548680"/>
            <a:ext cx="288727" cy="14466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Image 16"/>
          <p:cNvPicPr/>
          <p:nvPr/>
        </p:nvPicPr>
        <p:blipFill>
          <a:blip r:embed="rId3" cstate="print"/>
          <a:srcRect l="6871" t="28383" r="10956" b="8911"/>
          <a:stretch>
            <a:fillRect/>
          </a:stretch>
        </p:blipFill>
        <p:spPr bwMode="auto">
          <a:xfrm>
            <a:off x="0" y="1700808"/>
            <a:ext cx="9144000" cy="4608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8505" t="26880" r="75239" b="58840"/>
          <a:stretch>
            <a:fillRect/>
          </a:stretch>
        </p:blipFill>
        <p:spPr bwMode="auto">
          <a:xfrm>
            <a:off x="539551" y="150592"/>
            <a:ext cx="1827513" cy="903001"/>
          </a:xfrm>
          <a:prstGeom prst="rect">
            <a:avLst/>
          </a:prstGeom>
          <a:noFill/>
          <a:ln w="9525">
            <a:noFill/>
            <a:miter lim="800000"/>
            <a:headEnd/>
            <a:tailEnd/>
          </a:ln>
        </p:spPr>
      </p:pic>
      <p:cxnSp>
        <p:nvCxnSpPr>
          <p:cNvPr id="4" name="Connecteur droit 3"/>
          <p:cNvCxnSpPr/>
          <p:nvPr/>
        </p:nvCxnSpPr>
        <p:spPr>
          <a:xfrm flipV="1">
            <a:off x="539552" y="739304"/>
            <a:ext cx="144016" cy="28803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ZoneTexte 67"/>
          <p:cNvSpPr txBox="1">
            <a:spLocks noChangeArrowheads="1"/>
          </p:cNvSpPr>
          <p:nvPr/>
        </p:nvSpPr>
        <p:spPr bwMode="auto">
          <a:xfrm>
            <a:off x="188020" y="909082"/>
            <a:ext cx="1696298" cy="400110"/>
          </a:xfrm>
          <a:prstGeom prst="rect">
            <a:avLst/>
          </a:prstGeom>
          <a:noFill/>
          <a:ln w="9525">
            <a:noFill/>
            <a:miter lim="800000"/>
            <a:headEnd/>
            <a:tailEnd/>
          </a:ln>
        </p:spPr>
        <p:txBody>
          <a:bodyPr wrap="none">
            <a:spAutoFit/>
          </a:bodyPr>
          <a:lstStyle/>
          <a:p>
            <a:r>
              <a:rPr lang="fr-FR" sz="2000" b="1" dirty="0" err="1">
                <a:solidFill>
                  <a:srgbClr val="006C31"/>
                </a:solidFill>
                <a:latin typeface="Arial" pitchFamily="34" charset="0"/>
                <a:cs typeface="Arial" pitchFamily="34" charset="0"/>
              </a:rPr>
              <a:t>mol.L</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.s </a:t>
            </a:r>
            <a:r>
              <a:rPr lang="fr-FR" sz="2000" b="1" baseline="30000" dirty="0">
                <a:solidFill>
                  <a:srgbClr val="006C31"/>
                </a:solidFill>
                <a:latin typeface="Arial" pitchFamily="34" charset="0"/>
                <a:cs typeface="Arial" pitchFamily="34" charset="0"/>
              </a:rPr>
              <a:t>– 1</a:t>
            </a:r>
            <a:r>
              <a:rPr lang="fr-FR" sz="2000" b="1" dirty="0">
                <a:solidFill>
                  <a:srgbClr val="006C31"/>
                </a:solidFill>
                <a:latin typeface="Arial" pitchFamily="34" charset="0"/>
                <a:cs typeface="Arial" pitchFamily="34" charset="0"/>
              </a:rPr>
              <a:t> </a:t>
            </a:r>
          </a:p>
        </p:txBody>
      </p:sp>
      <p:pic>
        <p:nvPicPr>
          <p:cNvPr id="6" name="Picture 2"/>
          <p:cNvPicPr>
            <a:picLocks noChangeAspect="1" noChangeArrowheads="1"/>
          </p:cNvPicPr>
          <p:nvPr/>
        </p:nvPicPr>
        <p:blipFill>
          <a:blip r:embed="rId2" cstate="print"/>
          <a:srcRect l="37483" t="26880" r="42021" b="58840"/>
          <a:stretch>
            <a:fillRect/>
          </a:stretch>
        </p:blipFill>
        <p:spPr bwMode="auto">
          <a:xfrm>
            <a:off x="3491880" y="163240"/>
            <a:ext cx="2304256" cy="903001"/>
          </a:xfrm>
          <a:prstGeom prst="rect">
            <a:avLst/>
          </a:prstGeom>
          <a:noFill/>
          <a:ln w="57150">
            <a:solidFill>
              <a:srgbClr val="FF0000"/>
            </a:solidFill>
            <a:miter lim="800000"/>
            <a:headEnd/>
            <a:tailEnd/>
          </a:ln>
        </p:spPr>
      </p:pic>
      <p:pic>
        <p:nvPicPr>
          <p:cNvPr id="7" name="Picture 2"/>
          <p:cNvPicPr>
            <a:picLocks noChangeAspect="1" noChangeArrowheads="1"/>
          </p:cNvPicPr>
          <p:nvPr/>
        </p:nvPicPr>
        <p:blipFill>
          <a:blip r:embed="rId2" cstate="print"/>
          <a:srcRect l="74941" t="26880" r="6683" b="58840"/>
          <a:stretch>
            <a:fillRect/>
          </a:stretch>
        </p:blipFill>
        <p:spPr bwMode="auto">
          <a:xfrm>
            <a:off x="6732239" y="150592"/>
            <a:ext cx="2065885" cy="903002"/>
          </a:xfrm>
          <a:prstGeom prst="rect">
            <a:avLst/>
          </a:prstGeom>
          <a:noFill/>
          <a:ln w="57150">
            <a:solidFill>
              <a:srgbClr val="FF0000"/>
            </a:solidFill>
            <a:miter lim="800000"/>
            <a:headEnd/>
            <a:tailEnd/>
          </a:ln>
        </p:spPr>
      </p:pic>
      <p:pic>
        <p:nvPicPr>
          <p:cNvPr id="8" name="Picture 2"/>
          <p:cNvPicPr>
            <a:picLocks noChangeAspect="1" noChangeArrowheads="1"/>
          </p:cNvPicPr>
          <p:nvPr/>
        </p:nvPicPr>
        <p:blipFill>
          <a:blip r:embed="rId2" cstate="print"/>
          <a:srcRect l="29043" t="30777" r="66737" b="62571"/>
          <a:stretch>
            <a:fillRect/>
          </a:stretch>
        </p:blipFill>
        <p:spPr bwMode="auto">
          <a:xfrm>
            <a:off x="2699792" y="379264"/>
            <a:ext cx="504056" cy="432048"/>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29043" t="30777" r="66737" b="62571"/>
          <a:stretch>
            <a:fillRect/>
          </a:stretch>
        </p:blipFill>
        <p:spPr bwMode="auto">
          <a:xfrm>
            <a:off x="6084168" y="379264"/>
            <a:ext cx="504056" cy="432048"/>
          </a:xfrm>
          <a:prstGeom prst="rect">
            <a:avLst/>
          </a:prstGeom>
          <a:noFill/>
          <a:ln w="9525">
            <a:noFill/>
            <a:miter lim="800000"/>
            <a:headEnd/>
            <a:tailEnd/>
          </a:ln>
        </p:spPr>
      </p:pic>
      <p:sp>
        <p:nvSpPr>
          <p:cNvPr id="10" name="Rectangle 9"/>
          <p:cNvSpPr/>
          <p:nvPr/>
        </p:nvSpPr>
        <p:spPr>
          <a:xfrm>
            <a:off x="179512" y="19224"/>
            <a:ext cx="8784976" cy="12241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flipH="1" flipV="1">
            <a:off x="1619672" y="883320"/>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ZoneTexte 67"/>
          <p:cNvSpPr txBox="1">
            <a:spLocks noChangeArrowheads="1"/>
          </p:cNvSpPr>
          <p:nvPr/>
        </p:nvSpPr>
        <p:spPr bwMode="auto">
          <a:xfrm>
            <a:off x="2039020" y="917228"/>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L </a:t>
            </a:r>
          </a:p>
        </p:txBody>
      </p:sp>
      <p:cxnSp>
        <p:nvCxnSpPr>
          <p:cNvPr id="13" name="Connecteur droit 12"/>
          <p:cNvCxnSpPr/>
          <p:nvPr/>
        </p:nvCxnSpPr>
        <p:spPr>
          <a:xfrm flipH="1" flipV="1">
            <a:off x="2280444" y="777404"/>
            <a:ext cx="432048" cy="21602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ZoneTexte 67"/>
          <p:cNvSpPr txBox="1">
            <a:spLocks noChangeArrowheads="1"/>
          </p:cNvSpPr>
          <p:nvPr/>
        </p:nvSpPr>
        <p:spPr bwMode="auto">
          <a:xfrm>
            <a:off x="2699792" y="811312"/>
            <a:ext cx="407676" cy="400110"/>
          </a:xfrm>
          <a:prstGeom prst="rect">
            <a:avLst/>
          </a:prstGeom>
          <a:noFill/>
          <a:ln w="9525">
            <a:noFill/>
            <a:miter lim="800000"/>
            <a:headEnd/>
            <a:tailEnd/>
          </a:ln>
        </p:spPr>
        <p:txBody>
          <a:bodyPr wrap="square">
            <a:spAutoFit/>
          </a:bodyPr>
          <a:lstStyle/>
          <a:p>
            <a:r>
              <a:rPr lang="fr-FR" sz="2000" b="1" dirty="0">
                <a:solidFill>
                  <a:srgbClr val="006C31"/>
                </a:solidFill>
                <a:latin typeface="Arial" pitchFamily="34" charset="0"/>
                <a:cs typeface="Arial" pitchFamily="34" charset="0"/>
              </a:rPr>
              <a:t>s </a:t>
            </a:r>
          </a:p>
        </p:txBody>
      </p:sp>
      <p:sp>
        <p:nvSpPr>
          <p:cNvPr id="15" name="ZoneTexte 67"/>
          <p:cNvSpPr txBox="1">
            <a:spLocks noChangeArrowheads="1"/>
          </p:cNvSpPr>
          <p:nvPr/>
        </p:nvSpPr>
        <p:spPr bwMode="auto">
          <a:xfrm>
            <a:off x="2555776" y="19224"/>
            <a:ext cx="639919" cy="400110"/>
          </a:xfrm>
          <a:prstGeom prst="rect">
            <a:avLst/>
          </a:prstGeom>
          <a:noFill/>
          <a:ln w="9525">
            <a:noFill/>
            <a:miter lim="800000"/>
            <a:headEnd/>
            <a:tailEnd/>
          </a:ln>
        </p:spPr>
        <p:txBody>
          <a:bodyPr wrap="none">
            <a:spAutoFit/>
          </a:bodyPr>
          <a:lstStyle/>
          <a:p>
            <a:r>
              <a:rPr lang="fr-FR" sz="2000" b="1" dirty="0">
                <a:solidFill>
                  <a:srgbClr val="00863D"/>
                </a:solidFill>
                <a:latin typeface="Arial" pitchFamily="34" charset="0"/>
                <a:cs typeface="Arial" pitchFamily="34" charset="0"/>
              </a:rPr>
              <a:t>mol</a:t>
            </a:r>
          </a:p>
        </p:txBody>
      </p:sp>
      <p:cxnSp>
        <p:nvCxnSpPr>
          <p:cNvPr id="16" name="Connecteur droit 15"/>
          <p:cNvCxnSpPr/>
          <p:nvPr/>
        </p:nvCxnSpPr>
        <p:spPr>
          <a:xfrm flipV="1">
            <a:off x="2339057" y="235248"/>
            <a:ext cx="288727" cy="14466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1"/>
          <p:cNvSpPr>
            <a:spLocks noChangeArrowheads="1"/>
          </p:cNvSpPr>
          <p:nvPr/>
        </p:nvSpPr>
        <p:spPr bwMode="auto">
          <a:xfrm>
            <a:off x="0" y="1196752"/>
            <a:ext cx="9144000" cy="1015663"/>
          </a:xfrm>
          <a:prstGeom prst="rect">
            <a:avLst/>
          </a:prstGeom>
          <a:noFill/>
          <a:ln w="9525">
            <a:noFill/>
            <a:miter lim="800000"/>
            <a:headEnd/>
            <a:tailEnd/>
          </a:ln>
        </p:spPr>
        <p:txBody>
          <a:bodyPr anchor="ctr">
            <a:spAutoFit/>
          </a:bodyPr>
          <a:lstStyle/>
          <a:p>
            <a:pPr algn="just"/>
            <a:r>
              <a:rPr lang="fr-FR" sz="2000" b="1" dirty="0">
                <a:latin typeface="Times New Roman" pitchFamily="18" charset="0"/>
                <a:ea typeface="Calibri" pitchFamily="34" charset="0"/>
                <a:cs typeface="Times New Roman" pitchFamily="18" charset="0"/>
                <a:sym typeface="Wingdings" pitchFamily="2" charset="2"/>
              </a:rPr>
              <a:t></a:t>
            </a:r>
            <a:r>
              <a:rPr lang="fr-FR" sz="2000" b="1" dirty="0">
                <a:latin typeface="Times New Roman" pitchFamily="18" charset="0"/>
                <a:ea typeface="Calibri" pitchFamily="34" charset="0"/>
                <a:cs typeface="Times New Roman" pitchFamily="18" charset="0"/>
              </a:rPr>
              <a:t> </a:t>
            </a:r>
            <a:r>
              <a:rPr lang="fr-FR" sz="2000" b="1" u="sng" dirty="0">
                <a:latin typeface="Times New Roman" pitchFamily="18" charset="0"/>
                <a:ea typeface="Calibri" pitchFamily="34" charset="0"/>
                <a:cs typeface="Times New Roman" pitchFamily="18" charset="0"/>
                <a:sym typeface="Wingdings" pitchFamily="2" charset="2"/>
              </a:rPr>
              <a:t>Application 2</a:t>
            </a:r>
            <a:r>
              <a:rPr lang="fr-FR" sz="2000" i="1" dirty="0">
                <a:latin typeface="Times New Roman" pitchFamily="18" charset="0"/>
                <a:ea typeface="Calibri" pitchFamily="34" charset="0"/>
                <a:cs typeface="Times New Roman" pitchFamily="18" charset="0"/>
                <a:sym typeface="Wingdings" pitchFamily="2" charset="2"/>
              </a:rPr>
              <a:t> : Exprimer la vitesse volumique de réaction en fonction des vitesses volumique de formation et de consommation calculées dans l’Application 1. Montrer alors que sa valeur ne dépend pas du choix du constituant </a:t>
            </a:r>
            <a:r>
              <a:rPr lang="fr-FR" sz="2000" dirty="0">
                <a:latin typeface="Times New Roman" pitchFamily="18" charset="0"/>
                <a:ea typeface="Calibri" pitchFamily="34" charset="0"/>
                <a:cs typeface="Times New Roman" pitchFamily="18" charset="0"/>
                <a:sym typeface="Wingdings" pitchFamily="2" charset="2"/>
              </a:rPr>
              <a:t>A</a:t>
            </a:r>
            <a:r>
              <a:rPr lang="fr-FR" sz="2000" baseline="-30000" dirty="0">
                <a:latin typeface="Times New Roman" pitchFamily="18" charset="0"/>
                <a:ea typeface="Calibri" pitchFamily="34" charset="0"/>
                <a:cs typeface="Times New Roman" pitchFamily="18" charset="0"/>
                <a:sym typeface="Wingdings" pitchFamily="2" charset="2"/>
              </a:rPr>
              <a:t>i</a:t>
            </a:r>
            <a:r>
              <a:rPr lang="fr-FR" sz="2000" b="1" baseline="-30000" dirty="0">
                <a:latin typeface="Times New Roman" pitchFamily="18" charset="0"/>
                <a:ea typeface="Calibri" pitchFamily="34" charset="0"/>
                <a:cs typeface="Times New Roman" pitchFamily="18" charset="0"/>
                <a:sym typeface="Wingdings" pitchFamily="2" charset="2"/>
              </a:rPr>
              <a:t> </a:t>
            </a:r>
            <a:r>
              <a:rPr lang="fr-FR" sz="2000" b="1" i="1" dirty="0">
                <a:latin typeface="Times New Roman" pitchFamily="18" charset="0"/>
                <a:ea typeface="Calibri" pitchFamily="34" charset="0"/>
                <a:cs typeface="Times New Roman" pitchFamily="18" charset="0"/>
                <a:sym typeface="Wingdings" pitchFamily="2" charset="2"/>
              </a:rPr>
              <a:t>.</a:t>
            </a:r>
            <a:endParaRPr lang="fr-FR" sz="2000" b="1" dirty="0">
              <a:latin typeface="Times New Roman" pitchFamily="18" charset="0"/>
              <a:ea typeface="Calibri" pitchFamily="34" charset="0"/>
              <a:cs typeface="Times New Roman" pitchFamily="18" charset="0"/>
              <a:sym typeface="Wingdings" pitchFamily="2" charset="2"/>
            </a:endParaRPr>
          </a:p>
        </p:txBody>
      </p:sp>
      <p:sp>
        <p:nvSpPr>
          <p:cNvPr id="19" name="Rectangle 1"/>
          <p:cNvSpPr>
            <a:spLocks noChangeArrowheads="1"/>
          </p:cNvSpPr>
          <p:nvPr/>
        </p:nvSpPr>
        <p:spPr bwMode="auto">
          <a:xfrm>
            <a:off x="1043608" y="2250733"/>
            <a:ext cx="7344816" cy="1323439"/>
          </a:xfrm>
          <a:prstGeom prst="rect">
            <a:avLst/>
          </a:prstGeom>
          <a:solidFill>
            <a:schemeClr val="accent4">
              <a:lumMod val="20000"/>
              <a:lumOff val="80000"/>
            </a:schemeClr>
          </a:solidFill>
          <a:ln w="9525">
            <a:solidFill>
              <a:schemeClr val="accent4">
                <a:lumMod val="60000"/>
                <a:lumOff val="40000"/>
              </a:schemeClr>
            </a:solidFill>
            <a:miter lim="800000"/>
            <a:headEnd/>
            <a:tailEnd/>
          </a:ln>
        </p:spPr>
        <p:txBody>
          <a:bodyPr wrap="square" anchor="ctr">
            <a:spAutoFit/>
          </a:bodyPr>
          <a:lstStyle/>
          <a:p>
            <a:pPr algn="just">
              <a:defRPr/>
            </a:pPr>
            <a:r>
              <a:rPr lang="fr-FR" sz="2000" b="1" i="1" u="sng" dirty="0">
                <a:ea typeface="Calibri" pitchFamily="34" charset="0"/>
                <a:sym typeface="Wingdings" pitchFamily="2" charset="2"/>
              </a:rPr>
              <a:t>Rappels </a:t>
            </a:r>
            <a:r>
              <a:rPr lang="fr-FR" sz="2000" b="1" i="1" dirty="0">
                <a:ea typeface="Calibri" pitchFamily="34" charset="0"/>
                <a:sym typeface="Wingdings" pitchFamily="2" charset="2"/>
              </a:rPr>
              <a:t>:    </a:t>
            </a:r>
            <a:r>
              <a:rPr lang="fr-FR" sz="2000" dirty="0">
                <a:latin typeface="+mj-lt"/>
                <a:ea typeface="Calibri" pitchFamily="34" charset="0"/>
                <a:cs typeface="Times New Roman" pitchFamily="18" charset="0"/>
                <a:sym typeface="Wingdings" pitchFamily="2" charset="2"/>
              </a:rPr>
              <a:t>Equation chimique :    </a:t>
            </a:r>
            <a:r>
              <a:rPr lang="fr-FR" sz="2000" b="1" dirty="0">
                <a:latin typeface="+mj-lt"/>
                <a:ea typeface="Calibri" pitchFamily="34" charset="0"/>
                <a:cs typeface="Times New Roman" pitchFamily="18" charset="0"/>
                <a:sym typeface="Wingdings" pitchFamily="2" charset="2"/>
              </a:rPr>
              <a:t> </a:t>
            </a:r>
            <a:r>
              <a:rPr lang="fr-FR" sz="2000" b="1" dirty="0">
                <a:latin typeface="Times New Roman" pitchFamily="18" charset="0"/>
                <a:ea typeface="Calibri" pitchFamily="34" charset="0"/>
                <a:cs typeface="Times New Roman" pitchFamily="18" charset="0"/>
                <a:sym typeface="Wingdings" pitchFamily="2" charset="2"/>
              </a:rPr>
              <a:t>3 ClO</a:t>
            </a:r>
            <a:r>
              <a:rPr lang="fr-FR" sz="2000" b="1" baseline="30000" dirty="0">
                <a:latin typeface="Times New Roman" pitchFamily="18" charset="0"/>
                <a:ea typeface="Calibri" pitchFamily="34" charset="0"/>
                <a:cs typeface="Times New Roman" pitchFamily="18" charset="0"/>
                <a:sym typeface="Wingdings" pitchFamily="2" charset="2"/>
              </a:rPr>
              <a:t> –</a:t>
            </a:r>
            <a:r>
              <a:rPr lang="fr-FR" sz="2000" b="1" baseline="-30000" dirty="0">
                <a:latin typeface="Times New Roman" pitchFamily="18" charset="0"/>
                <a:ea typeface="Calibri" pitchFamily="34" charset="0"/>
                <a:cs typeface="Times New Roman" pitchFamily="18" charset="0"/>
                <a:sym typeface="Wingdings" pitchFamily="2" charset="2"/>
              </a:rPr>
              <a:t> (aq) </a:t>
            </a:r>
            <a:r>
              <a:rPr lang="fr-FR" sz="2000" b="1" dirty="0">
                <a:latin typeface="Times New Roman" pitchFamily="18" charset="0"/>
                <a:ea typeface="Calibri" pitchFamily="34" charset="0"/>
                <a:cs typeface="Times New Roman" pitchFamily="18" charset="0"/>
                <a:sym typeface="Wingdings" pitchFamily="2" charset="2"/>
              </a:rPr>
              <a:t></a:t>
            </a:r>
            <a:r>
              <a:rPr lang="fr-FR" sz="2000" b="1" dirty="0">
                <a:latin typeface="Times New Roman" pitchFamily="18" charset="0"/>
                <a:ea typeface="Calibri" pitchFamily="34" charset="0"/>
                <a:cs typeface="Times New Roman" pitchFamily="18" charset="0"/>
              </a:rPr>
              <a:t> ClO</a:t>
            </a:r>
            <a:r>
              <a:rPr lang="fr-FR" sz="2000" b="1" baseline="-30000" dirty="0">
                <a:latin typeface="Times New Roman" pitchFamily="18" charset="0"/>
                <a:ea typeface="Calibri" pitchFamily="34" charset="0"/>
                <a:cs typeface="Times New Roman" pitchFamily="18" charset="0"/>
                <a:sym typeface="Wingdings" pitchFamily="2" charset="2"/>
              </a:rPr>
              <a:t>3</a:t>
            </a:r>
            <a:r>
              <a:rPr lang="fr-FR" sz="2000" b="1" baseline="30000" dirty="0">
                <a:latin typeface="Times New Roman" pitchFamily="18" charset="0"/>
                <a:ea typeface="Calibri" pitchFamily="34" charset="0"/>
                <a:cs typeface="Times New Roman" pitchFamily="18" charset="0"/>
                <a:sym typeface="Wingdings" pitchFamily="2" charset="2"/>
              </a:rPr>
              <a:t> –</a:t>
            </a:r>
            <a:r>
              <a:rPr lang="fr-FR" sz="2000" b="1" baseline="-30000" dirty="0">
                <a:latin typeface="Times New Roman" pitchFamily="18" charset="0"/>
                <a:ea typeface="Calibri" pitchFamily="34" charset="0"/>
                <a:cs typeface="Times New Roman" pitchFamily="18" charset="0"/>
                <a:sym typeface="Wingdings" pitchFamily="2" charset="2"/>
              </a:rPr>
              <a:t>(aq)</a:t>
            </a:r>
            <a:r>
              <a:rPr lang="fr-FR" sz="2000" b="1" dirty="0">
                <a:latin typeface="Times New Roman" pitchFamily="18" charset="0"/>
                <a:ea typeface="Calibri" pitchFamily="34" charset="0"/>
                <a:cs typeface="Times New Roman" pitchFamily="18" charset="0"/>
                <a:sym typeface="Wingdings" pitchFamily="2" charset="2"/>
              </a:rPr>
              <a:t> + 2 Cl</a:t>
            </a:r>
            <a:r>
              <a:rPr lang="fr-FR" sz="2000" b="1" baseline="30000" dirty="0">
                <a:latin typeface="Times New Roman" pitchFamily="18" charset="0"/>
                <a:ea typeface="Calibri" pitchFamily="34" charset="0"/>
                <a:cs typeface="Times New Roman" pitchFamily="18" charset="0"/>
                <a:sym typeface="Wingdings" pitchFamily="2" charset="2"/>
              </a:rPr>
              <a:t> –</a:t>
            </a:r>
            <a:r>
              <a:rPr lang="fr-FR" sz="2000" b="1" baseline="-30000" dirty="0">
                <a:latin typeface="Times New Roman" pitchFamily="18" charset="0"/>
                <a:ea typeface="Calibri" pitchFamily="34" charset="0"/>
                <a:cs typeface="Times New Roman" pitchFamily="18" charset="0"/>
                <a:sym typeface="Wingdings" pitchFamily="2" charset="2"/>
              </a:rPr>
              <a:t>(aq) </a:t>
            </a:r>
          </a:p>
          <a:p>
            <a:pPr algn="just">
              <a:defRPr/>
            </a:pPr>
            <a:r>
              <a:rPr lang="fr-FR" sz="2000" b="1" baseline="-30000" dirty="0">
                <a:solidFill>
                  <a:srgbClr val="002060"/>
                </a:solidFill>
                <a:latin typeface="Times New Roman" pitchFamily="18" charset="0"/>
                <a:ea typeface="Calibri" pitchFamily="34" charset="0"/>
                <a:cs typeface="Times New Roman" pitchFamily="18" charset="0"/>
                <a:sym typeface="Wingdings" pitchFamily="2" charset="2"/>
              </a:rPr>
              <a:t>		</a:t>
            </a:r>
            <a:r>
              <a:rPr lang="fr-FR" sz="2000" b="1" dirty="0" err="1">
                <a:solidFill>
                  <a:srgbClr val="002060"/>
                </a:solidFill>
                <a:ea typeface="Calibri" pitchFamily="34" charset="0"/>
                <a:sym typeface="Wingdings" pitchFamily="2" charset="2"/>
              </a:rPr>
              <a:t>v</a:t>
            </a:r>
            <a:r>
              <a:rPr lang="fr-FR" sz="2000" b="1" baseline="-25000" dirty="0" err="1">
                <a:solidFill>
                  <a:srgbClr val="002060"/>
                </a:solidFill>
                <a:ea typeface="Calibri" pitchFamily="34" charset="0"/>
                <a:sym typeface="Wingdings" pitchFamily="2" charset="2"/>
              </a:rPr>
              <a:t>CONS</a:t>
            </a:r>
            <a:r>
              <a:rPr lang="fr-FR" sz="2000" b="1" baseline="-25000" dirty="0">
                <a:solidFill>
                  <a:srgbClr val="002060"/>
                </a:solidFill>
                <a:ea typeface="Calibri" pitchFamily="34" charset="0"/>
                <a:sym typeface="Wingdings" pitchFamily="2" charset="2"/>
              </a:rPr>
              <a:t> </a:t>
            </a:r>
            <a:r>
              <a:rPr lang="fr-FR" sz="2000" b="1" dirty="0">
                <a:solidFill>
                  <a:srgbClr val="002060"/>
                </a:solidFill>
                <a:ea typeface="Calibri" pitchFamily="34" charset="0"/>
                <a:sym typeface="Wingdings" pitchFamily="2" charset="2"/>
              </a:rPr>
              <a:t>( ClO </a:t>
            </a:r>
            <a:r>
              <a:rPr lang="fr-FR" sz="2000" b="1" baseline="30000" dirty="0">
                <a:solidFill>
                  <a:srgbClr val="002060"/>
                </a:solidFill>
                <a:ea typeface="Calibri" pitchFamily="34" charset="0"/>
                <a:sym typeface="Wingdings" pitchFamily="2" charset="2"/>
              </a:rPr>
              <a:t>– </a:t>
            </a:r>
            <a:r>
              <a:rPr lang="fr-FR" sz="2000" b="1" dirty="0">
                <a:solidFill>
                  <a:srgbClr val="002060"/>
                </a:solidFill>
                <a:ea typeface="Calibri" pitchFamily="34" charset="0"/>
                <a:sym typeface="Wingdings" pitchFamily="2" charset="2"/>
              </a:rPr>
              <a:t>) = 0,60 </a:t>
            </a:r>
            <a:r>
              <a:rPr lang="fr-FR" sz="2000" b="1" dirty="0" err="1">
                <a:solidFill>
                  <a:srgbClr val="002060"/>
                </a:solidFill>
                <a:ea typeface="Calibri" pitchFamily="34" charset="0"/>
                <a:sym typeface="Wingdings" pitchFamily="2" charset="2"/>
              </a:rPr>
              <a:t>mmol.L</a:t>
            </a:r>
            <a:r>
              <a:rPr lang="fr-FR" sz="2000" b="1" dirty="0">
                <a:solidFill>
                  <a:srgbClr val="002060"/>
                </a:solidFill>
                <a:ea typeface="Calibri" pitchFamily="34" charset="0"/>
                <a:sym typeface="Wingdings" pitchFamily="2" charset="2"/>
              </a:rPr>
              <a:t> </a:t>
            </a:r>
            <a:r>
              <a:rPr lang="fr-FR" sz="2000" b="1" baseline="30000" dirty="0">
                <a:solidFill>
                  <a:srgbClr val="002060"/>
                </a:solidFill>
                <a:ea typeface="Calibri" pitchFamily="34" charset="0"/>
                <a:sym typeface="Wingdings" pitchFamily="2" charset="2"/>
              </a:rPr>
              <a:t>– 1</a:t>
            </a:r>
            <a:r>
              <a:rPr lang="fr-FR" sz="2000" b="1" dirty="0">
                <a:solidFill>
                  <a:srgbClr val="002060"/>
                </a:solidFill>
                <a:ea typeface="Calibri" pitchFamily="34" charset="0"/>
                <a:sym typeface="Wingdings" pitchFamily="2" charset="2"/>
              </a:rPr>
              <a:t>.min </a:t>
            </a:r>
            <a:r>
              <a:rPr lang="fr-FR" sz="2000" b="1" baseline="30000" dirty="0">
                <a:solidFill>
                  <a:srgbClr val="002060"/>
                </a:solidFill>
                <a:ea typeface="Calibri" pitchFamily="34" charset="0"/>
                <a:sym typeface="Wingdings" pitchFamily="2" charset="2"/>
              </a:rPr>
              <a:t>– 1</a:t>
            </a:r>
          </a:p>
          <a:p>
            <a:pPr algn="just">
              <a:defRPr/>
            </a:pPr>
            <a:r>
              <a:rPr lang="fr-FR" sz="2000" b="1" dirty="0">
                <a:solidFill>
                  <a:srgbClr val="002060"/>
                </a:solidFill>
                <a:ea typeface="Calibri" pitchFamily="34" charset="0"/>
                <a:sym typeface="Wingdings" pitchFamily="2" charset="2"/>
              </a:rPr>
              <a:t> 		</a:t>
            </a:r>
            <a:r>
              <a:rPr lang="fr-FR" sz="2000" b="1" dirty="0" err="1">
                <a:solidFill>
                  <a:srgbClr val="002060"/>
                </a:solidFill>
                <a:ea typeface="Calibri" pitchFamily="34" charset="0"/>
                <a:sym typeface="Wingdings" pitchFamily="2" charset="2"/>
              </a:rPr>
              <a:t>v</a:t>
            </a:r>
            <a:r>
              <a:rPr lang="fr-FR" sz="2000" b="1" baseline="-25000" dirty="0" err="1">
                <a:solidFill>
                  <a:srgbClr val="002060"/>
                </a:solidFill>
                <a:ea typeface="Calibri" pitchFamily="34" charset="0"/>
                <a:sym typeface="Wingdings" pitchFamily="2" charset="2"/>
              </a:rPr>
              <a:t>FORM</a:t>
            </a:r>
            <a:r>
              <a:rPr lang="fr-FR" sz="2000" b="1" dirty="0">
                <a:solidFill>
                  <a:srgbClr val="002060"/>
                </a:solidFill>
                <a:ea typeface="Calibri" pitchFamily="34" charset="0"/>
                <a:sym typeface="Wingdings" pitchFamily="2" charset="2"/>
              </a:rPr>
              <a:t> ( ClO</a:t>
            </a:r>
            <a:r>
              <a:rPr lang="fr-FR" sz="2000" b="1" baseline="-25000" dirty="0">
                <a:solidFill>
                  <a:srgbClr val="002060"/>
                </a:solidFill>
                <a:ea typeface="Calibri" pitchFamily="34" charset="0"/>
                <a:sym typeface="Wingdings" pitchFamily="2" charset="2"/>
              </a:rPr>
              <a:t>3</a:t>
            </a:r>
            <a:r>
              <a:rPr lang="fr-FR" sz="2000" b="1" dirty="0">
                <a:solidFill>
                  <a:srgbClr val="002060"/>
                </a:solidFill>
                <a:ea typeface="Calibri" pitchFamily="34" charset="0"/>
                <a:sym typeface="Wingdings" pitchFamily="2" charset="2"/>
              </a:rPr>
              <a:t> </a:t>
            </a:r>
            <a:r>
              <a:rPr lang="fr-FR" sz="2000" b="1" baseline="30000" dirty="0">
                <a:solidFill>
                  <a:srgbClr val="002060"/>
                </a:solidFill>
                <a:ea typeface="Calibri" pitchFamily="34" charset="0"/>
                <a:sym typeface="Wingdings" pitchFamily="2" charset="2"/>
              </a:rPr>
              <a:t>– </a:t>
            </a:r>
            <a:r>
              <a:rPr lang="fr-FR" sz="2000" b="1" dirty="0">
                <a:solidFill>
                  <a:srgbClr val="002060"/>
                </a:solidFill>
                <a:ea typeface="Calibri" pitchFamily="34" charset="0"/>
                <a:sym typeface="Wingdings" pitchFamily="2" charset="2"/>
              </a:rPr>
              <a:t>) = 0,20 </a:t>
            </a:r>
            <a:r>
              <a:rPr lang="fr-FR" sz="2000" b="1" dirty="0" err="1">
                <a:solidFill>
                  <a:srgbClr val="002060"/>
                </a:solidFill>
                <a:ea typeface="Calibri" pitchFamily="34" charset="0"/>
                <a:sym typeface="Wingdings" pitchFamily="2" charset="2"/>
              </a:rPr>
              <a:t>mmol.L</a:t>
            </a:r>
            <a:r>
              <a:rPr lang="fr-FR" sz="2000" b="1" dirty="0">
                <a:solidFill>
                  <a:srgbClr val="002060"/>
                </a:solidFill>
                <a:ea typeface="Calibri" pitchFamily="34" charset="0"/>
                <a:sym typeface="Wingdings" pitchFamily="2" charset="2"/>
              </a:rPr>
              <a:t> </a:t>
            </a:r>
            <a:r>
              <a:rPr lang="fr-FR" sz="2000" b="1" baseline="30000" dirty="0">
                <a:solidFill>
                  <a:srgbClr val="002060"/>
                </a:solidFill>
                <a:ea typeface="Calibri" pitchFamily="34" charset="0"/>
                <a:sym typeface="Wingdings" pitchFamily="2" charset="2"/>
              </a:rPr>
              <a:t>– 1</a:t>
            </a:r>
            <a:r>
              <a:rPr lang="fr-FR" sz="2000" b="1" dirty="0">
                <a:solidFill>
                  <a:srgbClr val="002060"/>
                </a:solidFill>
                <a:ea typeface="Calibri" pitchFamily="34" charset="0"/>
                <a:sym typeface="Wingdings" pitchFamily="2" charset="2"/>
              </a:rPr>
              <a:t>.min </a:t>
            </a:r>
            <a:r>
              <a:rPr lang="fr-FR" sz="2000" b="1" baseline="30000" dirty="0">
                <a:solidFill>
                  <a:srgbClr val="002060"/>
                </a:solidFill>
                <a:ea typeface="Calibri" pitchFamily="34" charset="0"/>
                <a:sym typeface="Wingdings" pitchFamily="2" charset="2"/>
              </a:rPr>
              <a:t>– 1</a:t>
            </a:r>
            <a:r>
              <a:rPr lang="fr-FR" sz="2000" b="1" dirty="0">
                <a:solidFill>
                  <a:srgbClr val="002060"/>
                </a:solidFill>
                <a:ea typeface="Calibri" pitchFamily="34" charset="0"/>
                <a:sym typeface="Wingdings" pitchFamily="2" charset="2"/>
              </a:rPr>
              <a:t> </a:t>
            </a:r>
          </a:p>
          <a:p>
            <a:pPr algn="just">
              <a:defRPr/>
            </a:pPr>
            <a:r>
              <a:rPr lang="fr-FR" sz="2000" b="1" dirty="0">
                <a:solidFill>
                  <a:srgbClr val="002060"/>
                </a:solidFill>
                <a:ea typeface="Calibri" pitchFamily="34" charset="0"/>
                <a:sym typeface="Wingdings" pitchFamily="2" charset="2"/>
              </a:rPr>
              <a:t>		</a:t>
            </a:r>
            <a:r>
              <a:rPr lang="fr-FR" sz="2000" b="1" dirty="0" err="1">
                <a:solidFill>
                  <a:srgbClr val="002060"/>
                </a:solidFill>
                <a:ea typeface="Calibri" pitchFamily="34" charset="0"/>
                <a:sym typeface="Wingdings" pitchFamily="2" charset="2"/>
              </a:rPr>
              <a:t>v</a:t>
            </a:r>
            <a:r>
              <a:rPr lang="fr-FR" sz="2000" b="1" baseline="-25000" dirty="0" err="1">
                <a:solidFill>
                  <a:srgbClr val="002060"/>
                </a:solidFill>
                <a:ea typeface="Calibri" pitchFamily="34" charset="0"/>
                <a:sym typeface="Wingdings" pitchFamily="2" charset="2"/>
              </a:rPr>
              <a:t>FORM</a:t>
            </a:r>
            <a:r>
              <a:rPr lang="fr-FR" sz="2000" b="1" baseline="-25000" dirty="0">
                <a:solidFill>
                  <a:srgbClr val="002060"/>
                </a:solidFill>
                <a:ea typeface="Calibri" pitchFamily="34" charset="0"/>
                <a:sym typeface="Wingdings" pitchFamily="2" charset="2"/>
              </a:rPr>
              <a:t> </a:t>
            </a:r>
            <a:r>
              <a:rPr lang="fr-FR" sz="2000" b="1" dirty="0">
                <a:solidFill>
                  <a:srgbClr val="002060"/>
                </a:solidFill>
                <a:ea typeface="Calibri" pitchFamily="34" charset="0"/>
                <a:sym typeface="Wingdings" pitchFamily="2" charset="2"/>
              </a:rPr>
              <a:t>( Cl </a:t>
            </a:r>
            <a:r>
              <a:rPr lang="fr-FR" sz="2000" b="1" baseline="30000" dirty="0">
                <a:solidFill>
                  <a:srgbClr val="002060"/>
                </a:solidFill>
                <a:ea typeface="Calibri" pitchFamily="34" charset="0"/>
                <a:sym typeface="Wingdings" pitchFamily="2" charset="2"/>
              </a:rPr>
              <a:t>– </a:t>
            </a:r>
            <a:r>
              <a:rPr lang="fr-FR" sz="2000" b="1" dirty="0">
                <a:solidFill>
                  <a:srgbClr val="002060"/>
                </a:solidFill>
                <a:ea typeface="Calibri" pitchFamily="34" charset="0"/>
                <a:sym typeface="Wingdings" pitchFamily="2" charset="2"/>
              </a:rPr>
              <a:t>) = 0,40 </a:t>
            </a:r>
            <a:r>
              <a:rPr lang="fr-FR" sz="2000" b="1" dirty="0" err="1">
                <a:solidFill>
                  <a:srgbClr val="002060"/>
                </a:solidFill>
                <a:ea typeface="Calibri" pitchFamily="34" charset="0"/>
                <a:sym typeface="Wingdings" pitchFamily="2" charset="2"/>
              </a:rPr>
              <a:t>mmol.L</a:t>
            </a:r>
            <a:r>
              <a:rPr lang="fr-FR" sz="2000" b="1" dirty="0">
                <a:solidFill>
                  <a:srgbClr val="002060"/>
                </a:solidFill>
                <a:ea typeface="Calibri" pitchFamily="34" charset="0"/>
                <a:sym typeface="Wingdings" pitchFamily="2" charset="2"/>
              </a:rPr>
              <a:t> </a:t>
            </a:r>
            <a:r>
              <a:rPr lang="fr-FR" sz="2000" b="1" baseline="30000" dirty="0">
                <a:solidFill>
                  <a:srgbClr val="002060"/>
                </a:solidFill>
                <a:ea typeface="Calibri" pitchFamily="34" charset="0"/>
                <a:sym typeface="Wingdings" pitchFamily="2" charset="2"/>
              </a:rPr>
              <a:t>– 1</a:t>
            </a:r>
            <a:r>
              <a:rPr lang="fr-FR" sz="2000" b="1" dirty="0">
                <a:solidFill>
                  <a:srgbClr val="002060"/>
                </a:solidFill>
                <a:ea typeface="Calibri" pitchFamily="34" charset="0"/>
                <a:sym typeface="Wingdings" pitchFamily="2" charset="2"/>
              </a:rPr>
              <a:t>.min </a:t>
            </a:r>
            <a:r>
              <a:rPr lang="fr-FR" sz="2000" b="1" baseline="30000" dirty="0">
                <a:solidFill>
                  <a:srgbClr val="002060"/>
                </a:solidFill>
                <a:ea typeface="Calibri" pitchFamily="34" charset="0"/>
                <a:sym typeface="Wingdings" pitchFamily="2" charset="2"/>
              </a:rPr>
              <a:t>– 1</a:t>
            </a:r>
            <a:endParaRPr lang="fr-FR" sz="2000" b="1" dirty="0">
              <a:solidFill>
                <a:srgbClr val="002060"/>
              </a:solidFill>
              <a:ea typeface="Calibri" pitchFamily="34" charset="0"/>
              <a:sym typeface="Wingdings" pitchFamily="2" charset="2"/>
            </a:endParaRPr>
          </a:p>
        </p:txBody>
      </p:sp>
      <p:sp>
        <p:nvSpPr>
          <p:cNvPr id="20" name="Rectangle 46"/>
          <p:cNvSpPr>
            <a:spLocks noChangeArrowheads="1"/>
          </p:cNvSpPr>
          <p:nvPr/>
        </p:nvSpPr>
        <p:spPr bwMode="auto">
          <a:xfrm>
            <a:off x="-54397" y="3788916"/>
            <a:ext cx="546945"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v =</a:t>
            </a:r>
            <a:endParaRPr lang="fr-FR" sz="2000" dirty="0">
              <a:latin typeface="Arial" pitchFamily="34" charset="0"/>
              <a:cs typeface="Arial" pitchFamily="34" charset="0"/>
              <a:sym typeface="Wingdings 2" pitchFamily="18" charset="2"/>
            </a:endParaRPr>
          </a:p>
        </p:txBody>
      </p:sp>
      <p:sp>
        <p:nvSpPr>
          <p:cNvPr id="21" name="Rectangle 47"/>
          <p:cNvSpPr>
            <a:spLocks noChangeArrowheads="1"/>
          </p:cNvSpPr>
          <p:nvPr/>
        </p:nvSpPr>
        <p:spPr bwMode="auto">
          <a:xfrm>
            <a:off x="1254048" y="3573016"/>
            <a:ext cx="1132041"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d[ClO </a:t>
            </a:r>
            <a:r>
              <a:rPr lang="fr-FR" sz="2000" b="1" baseline="30000">
                <a:solidFill>
                  <a:srgbClr val="00B0F0"/>
                </a:solidFill>
                <a:latin typeface="Arial" pitchFamily="34" charset="0"/>
                <a:cs typeface="Arial" pitchFamily="34" charset="0"/>
                <a:sym typeface="Wingdings 2" pitchFamily="18" charset="2"/>
              </a:rPr>
              <a:t>–</a:t>
            </a:r>
            <a:r>
              <a:rPr lang="fr-FR" sz="2000" b="1">
                <a:solidFill>
                  <a:srgbClr val="00B0F0"/>
                </a:solidFill>
                <a:latin typeface="Arial" pitchFamily="34" charset="0"/>
                <a:cs typeface="Arial" pitchFamily="34" charset="0"/>
                <a:sym typeface="Wingdings 2" pitchFamily="18" charset="2"/>
              </a:rPr>
              <a:t>]</a:t>
            </a:r>
            <a:endParaRPr lang="fr-FR" sz="2000">
              <a:solidFill>
                <a:srgbClr val="00B0F0"/>
              </a:solidFill>
              <a:latin typeface="Arial" pitchFamily="34" charset="0"/>
              <a:cs typeface="Arial" pitchFamily="34" charset="0"/>
              <a:sym typeface="Wingdings 2" pitchFamily="18" charset="2"/>
            </a:endParaRPr>
          </a:p>
        </p:txBody>
      </p:sp>
      <p:sp>
        <p:nvSpPr>
          <p:cNvPr id="22" name="Rectangle 48"/>
          <p:cNvSpPr>
            <a:spLocks noChangeArrowheads="1"/>
          </p:cNvSpPr>
          <p:nvPr/>
        </p:nvSpPr>
        <p:spPr bwMode="auto">
          <a:xfrm>
            <a:off x="1509078" y="4076253"/>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23" name="Connecteur droit 22"/>
          <p:cNvCxnSpPr/>
          <p:nvPr/>
        </p:nvCxnSpPr>
        <p:spPr>
          <a:xfrm>
            <a:off x="1444625" y="4004816"/>
            <a:ext cx="79216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Rectangle 50"/>
          <p:cNvSpPr>
            <a:spLocks noChangeArrowheads="1"/>
          </p:cNvSpPr>
          <p:nvPr/>
        </p:nvSpPr>
        <p:spPr bwMode="auto">
          <a:xfrm>
            <a:off x="1043608" y="3788916"/>
            <a:ext cx="3257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Symbol" pitchFamily="18" charset="2"/>
              </a:rPr>
              <a:t></a:t>
            </a:r>
            <a:endParaRPr lang="fr-FR" sz="2000" b="1" dirty="0">
              <a:latin typeface="Arial" pitchFamily="34" charset="0"/>
              <a:cs typeface="Arial" pitchFamily="34" charset="0"/>
            </a:endParaRPr>
          </a:p>
        </p:txBody>
      </p:sp>
      <p:cxnSp>
        <p:nvCxnSpPr>
          <p:cNvPr id="25" name="Connecteur droit 24"/>
          <p:cNvCxnSpPr/>
          <p:nvPr/>
        </p:nvCxnSpPr>
        <p:spPr>
          <a:xfrm>
            <a:off x="755576" y="4005064"/>
            <a:ext cx="313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52"/>
          <p:cNvSpPr>
            <a:spLocks noChangeArrowheads="1"/>
          </p:cNvSpPr>
          <p:nvPr/>
        </p:nvSpPr>
        <p:spPr bwMode="auto">
          <a:xfrm>
            <a:off x="755576" y="3573016"/>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27" name="Rectangle 53"/>
          <p:cNvSpPr>
            <a:spLocks noChangeArrowheads="1"/>
          </p:cNvSpPr>
          <p:nvPr/>
        </p:nvSpPr>
        <p:spPr bwMode="auto">
          <a:xfrm>
            <a:off x="755576" y="4043164"/>
            <a:ext cx="397866"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3 </a:t>
            </a:r>
            <a:endParaRPr lang="fr-FR" sz="2000" dirty="0">
              <a:latin typeface="Arial" pitchFamily="34" charset="0"/>
              <a:cs typeface="Arial" pitchFamily="34" charset="0"/>
            </a:endParaRPr>
          </a:p>
        </p:txBody>
      </p:sp>
      <p:sp>
        <p:nvSpPr>
          <p:cNvPr id="28" name="Rectangle 57"/>
          <p:cNvSpPr>
            <a:spLocks noChangeArrowheads="1"/>
          </p:cNvSpPr>
          <p:nvPr/>
        </p:nvSpPr>
        <p:spPr bwMode="auto">
          <a:xfrm>
            <a:off x="2249755" y="3788916"/>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29" name="Rectangle 58"/>
          <p:cNvSpPr>
            <a:spLocks noChangeArrowheads="1"/>
          </p:cNvSpPr>
          <p:nvPr/>
        </p:nvSpPr>
        <p:spPr bwMode="auto">
          <a:xfrm>
            <a:off x="3243703" y="3788916"/>
            <a:ext cx="1681871"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CONS</a:t>
            </a:r>
            <a:r>
              <a:rPr lang="fr-FR" sz="2000" b="1" dirty="0">
                <a:solidFill>
                  <a:srgbClr val="00B0F0"/>
                </a:solidFill>
                <a:latin typeface="Arial" pitchFamily="34" charset="0"/>
                <a:cs typeface="Arial" pitchFamily="34" charset="0"/>
                <a:sym typeface="Wingdings 2" pitchFamily="18" charset="2"/>
              </a:rPr>
              <a:t> (ClO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30" name="Rectangle 61"/>
          <p:cNvSpPr>
            <a:spLocks noChangeArrowheads="1"/>
          </p:cNvSpPr>
          <p:nvPr/>
        </p:nvSpPr>
        <p:spPr bwMode="auto">
          <a:xfrm>
            <a:off x="3059113" y="3788916"/>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31" name="Connecteur droit 30"/>
          <p:cNvCxnSpPr/>
          <p:nvPr/>
        </p:nvCxnSpPr>
        <p:spPr>
          <a:xfrm flipV="1">
            <a:off x="2627784" y="4005064"/>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63"/>
          <p:cNvSpPr>
            <a:spLocks noChangeArrowheads="1"/>
          </p:cNvSpPr>
          <p:nvPr/>
        </p:nvSpPr>
        <p:spPr bwMode="auto">
          <a:xfrm>
            <a:off x="2724622" y="3573016"/>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33" name="Rectangle 64"/>
          <p:cNvSpPr>
            <a:spLocks noChangeArrowheads="1"/>
          </p:cNvSpPr>
          <p:nvPr/>
        </p:nvSpPr>
        <p:spPr bwMode="auto">
          <a:xfrm>
            <a:off x="2627784" y="4077072"/>
            <a:ext cx="5389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3 </a:t>
            </a:r>
            <a:endParaRPr lang="fr-FR" sz="2000" dirty="0">
              <a:latin typeface="Arial" pitchFamily="34" charset="0"/>
              <a:cs typeface="Arial" pitchFamily="34" charset="0"/>
            </a:endParaRPr>
          </a:p>
        </p:txBody>
      </p:sp>
      <p:sp>
        <p:nvSpPr>
          <p:cNvPr id="34" name="Rectangle 65"/>
          <p:cNvSpPr>
            <a:spLocks noChangeArrowheads="1"/>
          </p:cNvSpPr>
          <p:nvPr/>
        </p:nvSpPr>
        <p:spPr bwMode="auto">
          <a:xfrm>
            <a:off x="4716016" y="3788916"/>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35" name="Rectangle 66"/>
          <p:cNvSpPr>
            <a:spLocks noChangeArrowheads="1"/>
          </p:cNvSpPr>
          <p:nvPr/>
        </p:nvSpPr>
        <p:spPr bwMode="auto">
          <a:xfrm>
            <a:off x="5699632" y="3788916"/>
            <a:ext cx="683200"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0,60</a:t>
            </a:r>
            <a:endParaRPr lang="fr-FR" sz="2000" dirty="0">
              <a:latin typeface="Arial" pitchFamily="34" charset="0"/>
              <a:cs typeface="Arial" pitchFamily="34" charset="0"/>
              <a:sym typeface="Wingdings 2" pitchFamily="18" charset="2"/>
            </a:endParaRPr>
          </a:p>
        </p:txBody>
      </p:sp>
      <p:sp>
        <p:nvSpPr>
          <p:cNvPr id="36" name="Rectangle 67"/>
          <p:cNvSpPr>
            <a:spLocks noChangeArrowheads="1"/>
          </p:cNvSpPr>
          <p:nvPr/>
        </p:nvSpPr>
        <p:spPr bwMode="auto">
          <a:xfrm>
            <a:off x="5521325" y="3788916"/>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37" name="Connecteur droit 36"/>
          <p:cNvCxnSpPr/>
          <p:nvPr/>
        </p:nvCxnSpPr>
        <p:spPr>
          <a:xfrm flipV="1">
            <a:off x="5113190" y="4004816"/>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69"/>
          <p:cNvSpPr>
            <a:spLocks noChangeArrowheads="1"/>
          </p:cNvSpPr>
          <p:nvPr/>
        </p:nvSpPr>
        <p:spPr bwMode="auto">
          <a:xfrm>
            <a:off x="5210027" y="3580953"/>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39" name="Rectangle 70"/>
          <p:cNvSpPr>
            <a:spLocks noChangeArrowheads="1"/>
          </p:cNvSpPr>
          <p:nvPr/>
        </p:nvSpPr>
        <p:spPr bwMode="auto">
          <a:xfrm>
            <a:off x="5049690" y="4076253"/>
            <a:ext cx="5389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3 </a:t>
            </a:r>
            <a:endParaRPr lang="fr-FR" sz="2000" dirty="0">
              <a:latin typeface="Arial" pitchFamily="34" charset="0"/>
              <a:cs typeface="Arial" pitchFamily="34" charset="0"/>
            </a:endParaRPr>
          </a:p>
        </p:txBody>
      </p:sp>
      <p:sp>
        <p:nvSpPr>
          <p:cNvPr id="40" name="Rectangle 71"/>
          <p:cNvSpPr>
            <a:spLocks noChangeArrowheads="1"/>
          </p:cNvSpPr>
          <p:nvPr/>
        </p:nvSpPr>
        <p:spPr bwMode="auto">
          <a:xfrm>
            <a:off x="6228184" y="3789040"/>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41" name="Rectangle 72"/>
          <p:cNvSpPr>
            <a:spLocks noChangeArrowheads="1"/>
          </p:cNvSpPr>
          <p:nvPr/>
        </p:nvSpPr>
        <p:spPr bwMode="auto">
          <a:xfrm>
            <a:off x="6459232" y="3788916"/>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42" name="Rectangle 77"/>
          <p:cNvSpPr>
            <a:spLocks noChangeArrowheads="1"/>
          </p:cNvSpPr>
          <p:nvPr/>
        </p:nvSpPr>
        <p:spPr bwMode="auto">
          <a:xfrm>
            <a:off x="-54397" y="4653012"/>
            <a:ext cx="546945"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v =</a:t>
            </a:r>
            <a:endParaRPr lang="fr-FR" sz="2000" dirty="0">
              <a:latin typeface="Arial" pitchFamily="34" charset="0"/>
              <a:cs typeface="Arial" pitchFamily="34" charset="0"/>
              <a:sym typeface="Wingdings 2" pitchFamily="18" charset="2"/>
            </a:endParaRPr>
          </a:p>
        </p:txBody>
      </p:sp>
      <p:sp>
        <p:nvSpPr>
          <p:cNvPr id="43" name="Rectangle 78"/>
          <p:cNvSpPr>
            <a:spLocks noChangeArrowheads="1"/>
          </p:cNvSpPr>
          <p:nvPr/>
        </p:nvSpPr>
        <p:spPr bwMode="auto">
          <a:xfrm>
            <a:off x="1207554" y="4437112"/>
            <a:ext cx="1226618" cy="400110"/>
          </a:xfrm>
          <a:prstGeom prst="rect">
            <a:avLst/>
          </a:prstGeom>
          <a:noFill/>
          <a:ln w="9525">
            <a:noFill/>
            <a:miter lim="800000"/>
            <a:headEnd/>
            <a:tailEnd/>
          </a:ln>
        </p:spPr>
        <p:txBody>
          <a:bodyPr wrap="none">
            <a:spAutoFit/>
          </a:bodyPr>
          <a:lstStyle/>
          <a:p>
            <a:pPr algn="just" eaLnBrk="0" hangingPunct="0"/>
            <a:r>
              <a:rPr lang="fr-FR" sz="2000" b="1" dirty="0">
                <a:solidFill>
                  <a:srgbClr val="00B0F0"/>
                </a:solidFill>
                <a:latin typeface="Arial" pitchFamily="34" charset="0"/>
                <a:cs typeface="Arial" pitchFamily="34" charset="0"/>
                <a:sym typeface="Wingdings 2" pitchFamily="18" charset="2"/>
              </a:rPr>
              <a:t>d[ClO</a:t>
            </a:r>
            <a:r>
              <a:rPr lang="fr-FR" sz="2000" b="1" baseline="-25000" dirty="0">
                <a:solidFill>
                  <a:srgbClr val="00B0F0"/>
                </a:solidFill>
                <a:latin typeface="Arial" pitchFamily="34" charset="0"/>
                <a:cs typeface="Arial" pitchFamily="34" charset="0"/>
                <a:sym typeface="Wingdings 2" pitchFamily="18" charset="2"/>
              </a:rPr>
              <a:t>3</a:t>
            </a:r>
            <a:r>
              <a:rPr lang="fr-FR" sz="2000" b="1" dirty="0">
                <a:solidFill>
                  <a:srgbClr val="00B0F0"/>
                </a:solidFill>
                <a:latin typeface="Arial" pitchFamily="34" charset="0"/>
                <a:cs typeface="Arial" pitchFamily="34" charset="0"/>
                <a:sym typeface="Wingdings 2" pitchFamily="18" charset="2"/>
              </a:rPr>
              <a:t>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44" name="Rectangle 79"/>
          <p:cNvSpPr>
            <a:spLocks noChangeArrowheads="1"/>
          </p:cNvSpPr>
          <p:nvPr/>
        </p:nvSpPr>
        <p:spPr bwMode="auto">
          <a:xfrm>
            <a:off x="1509078" y="4940349"/>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45" name="Connecteur droit 44"/>
          <p:cNvCxnSpPr/>
          <p:nvPr/>
        </p:nvCxnSpPr>
        <p:spPr>
          <a:xfrm>
            <a:off x="1444625" y="4868912"/>
            <a:ext cx="79216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Rectangle 81"/>
          <p:cNvSpPr>
            <a:spLocks noChangeArrowheads="1"/>
          </p:cNvSpPr>
          <p:nvPr/>
        </p:nvSpPr>
        <p:spPr bwMode="auto">
          <a:xfrm>
            <a:off x="1017588" y="4653012"/>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47" name="Connecteur droit 46"/>
          <p:cNvCxnSpPr/>
          <p:nvPr/>
        </p:nvCxnSpPr>
        <p:spPr>
          <a:xfrm flipV="1">
            <a:off x="539750" y="4868912"/>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83"/>
          <p:cNvSpPr>
            <a:spLocks noChangeArrowheads="1"/>
          </p:cNvSpPr>
          <p:nvPr/>
        </p:nvSpPr>
        <p:spPr bwMode="auto">
          <a:xfrm>
            <a:off x="611188" y="4437112"/>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49" name="Rectangle 84"/>
          <p:cNvSpPr>
            <a:spLocks noChangeArrowheads="1"/>
          </p:cNvSpPr>
          <p:nvPr/>
        </p:nvSpPr>
        <p:spPr bwMode="auto">
          <a:xfrm>
            <a:off x="611188" y="4930824"/>
            <a:ext cx="397866"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 </a:t>
            </a:r>
            <a:endParaRPr lang="fr-FR" sz="2000">
              <a:latin typeface="Arial" pitchFamily="34" charset="0"/>
              <a:cs typeface="Arial" pitchFamily="34" charset="0"/>
            </a:endParaRPr>
          </a:p>
        </p:txBody>
      </p:sp>
      <p:sp>
        <p:nvSpPr>
          <p:cNvPr id="50" name="Rectangle 85"/>
          <p:cNvSpPr>
            <a:spLocks noChangeArrowheads="1"/>
          </p:cNvSpPr>
          <p:nvPr/>
        </p:nvSpPr>
        <p:spPr bwMode="auto">
          <a:xfrm>
            <a:off x="2249755" y="4653012"/>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51" name="Rectangle 86"/>
          <p:cNvSpPr>
            <a:spLocks noChangeArrowheads="1"/>
          </p:cNvSpPr>
          <p:nvPr/>
        </p:nvSpPr>
        <p:spPr bwMode="auto">
          <a:xfrm>
            <a:off x="2569910" y="4663157"/>
            <a:ext cx="1786066"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FORM</a:t>
            </a:r>
            <a:r>
              <a:rPr lang="fr-FR" sz="2000" b="1" dirty="0">
                <a:solidFill>
                  <a:srgbClr val="00B0F0"/>
                </a:solidFill>
                <a:latin typeface="Arial" pitchFamily="34" charset="0"/>
                <a:cs typeface="Arial" pitchFamily="34" charset="0"/>
                <a:sym typeface="Wingdings 2" pitchFamily="18" charset="2"/>
              </a:rPr>
              <a:t> (ClO</a:t>
            </a:r>
            <a:r>
              <a:rPr lang="fr-FR" sz="2000" b="1" baseline="-25000" dirty="0">
                <a:solidFill>
                  <a:srgbClr val="00B0F0"/>
                </a:solidFill>
                <a:latin typeface="Arial" pitchFamily="34" charset="0"/>
                <a:cs typeface="Arial" pitchFamily="34" charset="0"/>
                <a:sym typeface="Wingdings 2" pitchFamily="18" charset="2"/>
              </a:rPr>
              <a:t>3</a:t>
            </a:r>
            <a:r>
              <a:rPr lang="fr-FR" sz="2000" b="1" dirty="0">
                <a:solidFill>
                  <a:srgbClr val="00B0F0"/>
                </a:solidFill>
                <a:latin typeface="Arial" pitchFamily="34" charset="0"/>
                <a:cs typeface="Arial" pitchFamily="34" charset="0"/>
                <a:sym typeface="Wingdings 2" pitchFamily="18" charset="2"/>
              </a:rPr>
              <a:t>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52" name="Rectangle 97"/>
          <p:cNvSpPr>
            <a:spLocks noChangeArrowheads="1"/>
          </p:cNvSpPr>
          <p:nvPr/>
        </p:nvSpPr>
        <p:spPr bwMode="auto">
          <a:xfrm>
            <a:off x="4122030" y="4653012"/>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53" name="Rectangle 98"/>
          <p:cNvSpPr>
            <a:spLocks noChangeArrowheads="1"/>
          </p:cNvSpPr>
          <p:nvPr/>
        </p:nvSpPr>
        <p:spPr bwMode="auto">
          <a:xfrm>
            <a:off x="4435336" y="4653012"/>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54" name="Rectangle 53"/>
          <p:cNvSpPr>
            <a:spLocks noChangeArrowheads="1"/>
          </p:cNvSpPr>
          <p:nvPr/>
        </p:nvSpPr>
        <p:spPr bwMode="auto">
          <a:xfrm>
            <a:off x="0" y="5446687"/>
            <a:ext cx="546945"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v =</a:t>
            </a:r>
            <a:endParaRPr lang="fr-FR" sz="2000" dirty="0">
              <a:latin typeface="Arial" pitchFamily="34" charset="0"/>
              <a:cs typeface="Arial" pitchFamily="34" charset="0"/>
              <a:sym typeface="Wingdings 2" pitchFamily="18" charset="2"/>
            </a:endParaRPr>
          </a:p>
        </p:txBody>
      </p:sp>
      <p:sp>
        <p:nvSpPr>
          <p:cNvPr id="55" name="Rectangle 54"/>
          <p:cNvSpPr>
            <a:spLocks noChangeArrowheads="1"/>
          </p:cNvSpPr>
          <p:nvPr/>
        </p:nvSpPr>
        <p:spPr bwMode="auto">
          <a:xfrm>
            <a:off x="1407832" y="5229200"/>
            <a:ext cx="933269"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d[Cl </a:t>
            </a:r>
            <a:r>
              <a:rPr lang="fr-FR" sz="2000" b="1" baseline="30000">
                <a:solidFill>
                  <a:srgbClr val="00B0F0"/>
                </a:solidFill>
                <a:latin typeface="Arial" pitchFamily="34" charset="0"/>
                <a:cs typeface="Arial" pitchFamily="34" charset="0"/>
                <a:sym typeface="Wingdings 2" pitchFamily="18" charset="2"/>
              </a:rPr>
              <a:t>–</a:t>
            </a:r>
            <a:r>
              <a:rPr lang="fr-FR" sz="2000" b="1">
                <a:solidFill>
                  <a:srgbClr val="00B0F0"/>
                </a:solidFill>
                <a:latin typeface="Arial" pitchFamily="34" charset="0"/>
                <a:cs typeface="Arial" pitchFamily="34" charset="0"/>
                <a:sym typeface="Wingdings 2" pitchFamily="18" charset="2"/>
              </a:rPr>
              <a:t>]</a:t>
            </a:r>
            <a:endParaRPr lang="fr-FR" sz="2000">
              <a:solidFill>
                <a:srgbClr val="00B0F0"/>
              </a:solidFill>
              <a:latin typeface="Arial" pitchFamily="34" charset="0"/>
              <a:cs typeface="Arial" pitchFamily="34" charset="0"/>
              <a:sym typeface="Wingdings 2" pitchFamily="18" charset="2"/>
            </a:endParaRPr>
          </a:p>
        </p:txBody>
      </p:sp>
      <p:sp>
        <p:nvSpPr>
          <p:cNvPr id="56" name="Rectangle 55"/>
          <p:cNvSpPr>
            <a:spLocks noChangeArrowheads="1"/>
          </p:cNvSpPr>
          <p:nvPr/>
        </p:nvSpPr>
        <p:spPr bwMode="auto">
          <a:xfrm>
            <a:off x="1562682" y="5734025"/>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57" name="Connecteur droit 56"/>
          <p:cNvCxnSpPr/>
          <p:nvPr/>
        </p:nvCxnSpPr>
        <p:spPr>
          <a:xfrm>
            <a:off x="1498229" y="5662587"/>
            <a:ext cx="79216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noChangeArrowheads="1"/>
          </p:cNvSpPr>
          <p:nvPr/>
        </p:nvSpPr>
        <p:spPr bwMode="auto">
          <a:xfrm>
            <a:off x="1071191" y="5446687"/>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59" name="Connecteur droit 58"/>
          <p:cNvCxnSpPr/>
          <p:nvPr/>
        </p:nvCxnSpPr>
        <p:spPr>
          <a:xfrm flipV="1">
            <a:off x="593354" y="5662587"/>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a:spLocks noChangeArrowheads="1"/>
          </p:cNvSpPr>
          <p:nvPr/>
        </p:nvSpPr>
        <p:spPr bwMode="auto">
          <a:xfrm>
            <a:off x="666379" y="5229200"/>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1" name="Rectangle 60"/>
          <p:cNvSpPr>
            <a:spLocks noChangeArrowheads="1"/>
          </p:cNvSpPr>
          <p:nvPr/>
        </p:nvSpPr>
        <p:spPr bwMode="auto">
          <a:xfrm>
            <a:off x="569541" y="5724500"/>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62" name="Rectangle 61"/>
          <p:cNvSpPr>
            <a:spLocks noChangeArrowheads="1"/>
          </p:cNvSpPr>
          <p:nvPr/>
        </p:nvSpPr>
        <p:spPr bwMode="auto">
          <a:xfrm>
            <a:off x="2177902" y="5446687"/>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63" name="Rectangle 62"/>
          <p:cNvSpPr>
            <a:spLocks noChangeArrowheads="1"/>
          </p:cNvSpPr>
          <p:nvPr/>
        </p:nvSpPr>
        <p:spPr bwMode="auto">
          <a:xfrm>
            <a:off x="3186014" y="5446687"/>
            <a:ext cx="1492716"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FORM</a:t>
            </a:r>
            <a:r>
              <a:rPr lang="fr-FR" sz="2000" b="1" dirty="0">
                <a:solidFill>
                  <a:srgbClr val="00B0F0"/>
                </a:solidFill>
                <a:latin typeface="Arial" pitchFamily="34" charset="0"/>
                <a:cs typeface="Arial" pitchFamily="34" charset="0"/>
                <a:sym typeface="Wingdings 2" pitchFamily="18" charset="2"/>
              </a:rPr>
              <a:t> (Cl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64" name="Rectangle 63"/>
          <p:cNvSpPr>
            <a:spLocks noChangeArrowheads="1"/>
          </p:cNvSpPr>
          <p:nvPr/>
        </p:nvSpPr>
        <p:spPr bwMode="auto">
          <a:xfrm>
            <a:off x="2969990" y="5446687"/>
            <a:ext cx="3257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Symbol" pitchFamily="18" charset="2"/>
              </a:rPr>
              <a:t></a:t>
            </a:r>
            <a:endParaRPr lang="fr-FR" sz="2000" b="1" dirty="0">
              <a:latin typeface="Arial" pitchFamily="34" charset="0"/>
              <a:cs typeface="Arial" pitchFamily="34" charset="0"/>
            </a:endParaRPr>
          </a:p>
        </p:txBody>
      </p:sp>
      <p:cxnSp>
        <p:nvCxnSpPr>
          <p:cNvPr id="65" name="Connecteur droit 64"/>
          <p:cNvCxnSpPr/>
          <p:nvPr/>
        </p:nvCxnSpPr>
        <p:spPr>
          <a:xfrm flipV="1">
            <a:off x="2537942" y="5662587"/>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a:spLocks noChangeArrowheads="1"/>
          </p:cNvSpPr>
          <p:nvPr/>
        </p:nvSpPr>
        <p:spPr bwMode="auto">
          <a:xfrm>
            <a:off x="2634780" y="5229200"/>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7" name="Rectangle 66"/>
          <p:cNvSpPr>
            <a:spLocks noChangeArrowheads="1"/>
          </p:cNvSpPr>
          <p:nvPr/>
        </p:nvSpPr>
        <p:spPr bwMode="auto">
          <a:xfrm>
            <a:off x="2537942" y="5724500"/>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68" name="Rectangle 67"/>
          <p:cNvSpPr>
            <a:spLocks noChangeArrowheads="1"/>
          </p:cNvSpPr>
          <p:nvPr/>
        </p:nvSpPr>
        <p:spPr bwMode="auto">
          <a:xfrm>
            <a:off x="4510835" y="5446687"/>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69" name="Rectangle 68"/>
          <p:cNvSpPr>
            <a:spLocks noChangeArrowheads="1"/>
          </p:cNvSpPr>
          <p:nvPr/>
        </p:nvSpPr>
        <p:spPr bwMode="auto">
          <a:xfrm>
            <a:off x="5689000" y="5446687"/>
            <a:ext cx="683200"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0,40</a:t>
            </a:r>
            <a:endParaRPr lang="fr-FR" sz="2000">
              <a:latin typeface="Arial" pitchFamily="34" charset="0"/>
              <a:cs typeface="Arial" pitchFamily="34" charset="0"/>
              <a:sym typeface="Wingdings 2" pitchFamily="18" charset="2"/>
            </a:endParaRPr>
          </a:p>
        </p:txBody>
      </p:sp>
      <p:sp>
        <p:nvSpPr>
          <p:cNvPr id="70" name="Rectangle 69"/>
          <p:cNvSpPr>
            <a:spLocks noChangeArrowheads="1"/>
          </p:cNvSpPr>
          <p:nvPr/>
        </p:nvSpPr>
        <p:spPr bwMode="auto">
          <a:xfrm>
            <a:off x="5510693" y="5446687"/>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71" name="Connecteur droit 70"/>
          <p:cNvCxnSpPr/>
          <p:nvPr/>
        </p:nvCxnSpPr>
        <p:spPr>
          <a:xfrm flipV="1">
            <a:off x="5004048" y="5661248"/>
            <a:ext cx="455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p:cNvSpPr>
            <a:spLocks noChangeArrowheads="1"/>
          </p:cNvSpPr>
          <p:nvPr/>
        </p:nvSpPr>
        <p:spPr bwMode="auto">
          <a:xfrm>
            <a:off x="5105880" y="523872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73" name="Rectangle 72"/>
          <p:cNvSpPr>
            <a:spLocks noChangeArrowheads="1"/>
          </p:cNvSpPr>
          <p:nvPr/>
        </p:nvSpPr>
        <p:spPr bwMode="auto">
          <a:xfrm>
            <a:off x="5004048" y="5733256"/>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74" name="Rectangle 73"/>
          <p:cNvSpPr>
            <a:spLocks noChangeArrowheads="1"/>
          </p:cNvSpPr>
          <p:nvPr/>
        </p:nvSpPr>
        <p:spPr bwMode="auto">
          <a:xfrm>
            <a:off x="6194276" y="5446687"/>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75" name="Rectangle 74"/>
          <p:cNvSpPr>
            <a:spLocks noChangeArrowheads="1"/>
          </p:cNvSpPr>
          <p:nvPr/>
        </p:nvSpPr>
        <p:spPr bwMode="auto">
          <a:xfrm>
            <a:off x="6429864" y="5446687"/>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76" name="Rectangle 75"/>
          <p:cNvSpPr/>
          <p:nvPr/>
        </p:nvSpPr>
        <p:spPr>
          <a:xfrm>
            <a:off x="0" y="6150114"/>
            <a:ext cx="9144000" cy="707886"/>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	La valeur de la vitesse volumique de réaction </a:t>
            </a:r>
            <a:r>
              <a:rPr lang="fr-FR" sz="2000" b="1" u="sng" dirty="0">
                <a:solidFill>
                  <a:srgbClr val="002060"/>
                </a:solidFill>
                <a:latin typeface="Arial" pitchFamily="34" charset="0"/>
                <a:ea typeface="Calibri" pitchFamily="34" charset="0"/>
                <a:cs typeface="Arial" pitchFamily="34" charset="0"/>
              </a:rPr>
              <a:t>ne dépend pas du constituant qui a permis de la calculer</a:t>
            </a:r>
            <a:endParaRPr lang="fr-FR" sz="2000" b="1" u="sng" dirty="0">
              <a:latin typeface="Arial" pitchFamily="34" charset="0"/>
              <a:cs typeface="Arial" pitchFamily="34" charset="0"/>
            </a:endParaRPr>
          </a:p>
        </p:txBody>
      </p:sp>
      <p:sp>
        <p:nvSpPr>
          <p:cNvPr id="78" name="Rectangle 77"/>
          <p:cNvSpPr/>
          <p:nvPr/>
        </p:nvSpPr>
        <p:spPr>
          <a:xfrm>
            <a:off x="395536" y="3789040"/>
            <a:ext cx="397866" cy="400110"/>
          </a:xfrm>
          <a:prstGeom prst="rect">
            <a:avLst/>
          </a:prstGeom>
        </p:spPr>
        <p:txBody>
          <a:bodyPr wrap="none">
            <a:spAutoFit/>
          </a:bodyPr>
          <a:lstStyle/>
          <a:p>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500"/>
                                        <p:tgtEl>
                                          <p:spTgt spid="34"/>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500"/>
                                        <p:tgtEl>
                                          <p:spTgt spid="38"/>
                                        </p:tgtEl>
                                      </p:cBhvr>
                                    </p:animEffect>
                                  </p:childTnLst>
                                </p:cTn>
                              </p:par>
                            </p:childTnLst>
                          </p:cTn>
                        </p:par>
                        <p:par>
                          <p:cTn id="85" fill="hold">
                            <p:stCondLst>
                              <p:cond delay="1000"/>
                            </p:stCondLst>
                            <p:childTnLst>
                              <p:par>
                                <p:cTn id="86" presetID="22" presetClass="entr" presetSubtype="8"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left)">
                                      <p:cBhvr>
                                        <p:cTn id="88" dur="500"/>
                                        <p:tgtEl>
                                          <p:spTgt spid="37"/>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wipe(left)">
                                      <p:cBhvr>
                                        <p:cTn id="92" dur="500"/>
                                        <p:tgtEl>
                                          <p:spTgt spid="39"/>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left)">
                                      <p:cBhvr>
                                        <p:cTn id="96" dur="500"/>
                                        <p:tgtEl>
                                          <p:spTgt spid="36"/>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left)">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left)">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wipe(left)">
                                      <p:cBhvr>
                                        <p:cTn id="114" dur="500"/>
                                        <p:tgtEl>
                                          <p:spTgt spid="42"/>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wipe(left)">
                                      <p:cBhvr>
                                        <p:cTn id="118" dur="500"/>
                                        <p:tgtEl>
                                          <p:spTgt spid="48"/>
                                        </p:tgtEl>
                                      </p:cBhvr>
                                    </p:animEffect>
                                  </p:childTnLst>
                                </p:cTn>
                              </p:par>
                            </p:childTnLst>
                          </p:cTn>
                        </p:par>
                        <p:par>
                          <p:cTn id="119" fill="hold">
                            <p:stCondLst>
                              <p:cond delay="1000"/>
                            </p:stCondLst>
                            <p:childTnLst>
                              <p:par>
                                <p:cTn id="120" presetID="22" presetClass="entr" presetSubtype="8"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left)">
                                      <p:cBhvr>
                                        <p:cTn id="122" dur="500"/>
                                        <p:tgtEl>
                                          <p:spTgt spid="47"/>
                                        </p:tgtEl>
                                      </p:cBhvr>
                                    </p:animEffect>
                                  </p:childTnLst>
                                </p:cTn>
                              </p:par>
                            </p:childTnLst>
                          </p:cTn>
                        </p:par>
                        <p:par>
                          <p:cTn id="123" fill="hold">
                            <p:stCondLst>
                              <p:cond delay="1500"/>
                            </p:stCondLst>
                            <p:childTnLst>
                              <p:par>
                                <p:cTn id="124" presetID="22" presetClass="entr" presetSubtype="8" fill="hold" grpId="0" nodeType="after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wipe(left)">
                                      <p:cBhvr>
                                        <p:cTn id="126" dur="500"/>
                                        <p:tgtEl>
                                          <p:spTgt spid="49"/>
                                        </p:tgtEl>
                                      </p:cBhvr>
                                    </p:animEffect>
                                  </p:childTnLst>
                                </p:cTn>
                              </p:par>
                            </p:childTnLst>
                          </p:cTn>
                        </p:par>
                        <p:par>
                          <p:cTn id="127" fill="hold">
                            <p:stCondLst>
                              <p:cond delay="2000"/>
                            </p:stCondLst>
                            <p:childTnLst>
                              <p:par>
                                <p:cTn id="128" presetID="22" presetClass="entr" presetSubtype="8" fill="hold" grpId="0" nodeType="after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wipe(left)">
                                      <p:cBhvr>
                                        <p:cTn id="130" dur="500"/>
                                        <p:tgtEl>
                                          <p:spTgt spid="46"/>
                                        </p:tgtEl>
                                      </p:cBhvr>
                                    </p:animEffect>
                                  </p:childTnLst>
                                </p:cTn>
                              </p:par>
                            </p:childTnLst>
                          </p:cTn>
                        </p:par>
                        <p:par>
                          <p:cTn id="131" fill="hold">
                            <p:stCondLst>
                              <p:cond delay="2500"/>
                            </p:stCondLst>
                            <p:childTnLst>
                              <p:par>
                                <p:cTn id="132" presetID="22" presetClass="entr" presetSubtype="8"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wipe(left)">
                                      <p:cBhvr>
                                        <p:cTn id="134" dur="500"/>
                                        <p:tgtEl>
                                          <p:spTgt spid="43"/>
                                        </p:tgtEl>
                                      </p:cBhvr>
                                    </p:animEffect>
                                  </p:childTnLst>
                                </p:cTn>
                              </p:par>
                            </p:childTnLst>
                          </p:cTn>
                        </p:par>
                        <p:par>
                          <p:cTn id="135" fill="hold">
                            <p:stCondLst>
                              <p:cond delay="3000"/>
                            </p:stCondLst>
                            <p:childTnLst>
                              <p:par>
                                <p:cTn id="136" presetID="22" presetClass="entr" presetSubtype="8" fill="hold" nodeType="after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wipe(left)">
                                      <p:cBhvr>
                                        <p:cTn id="138" dur="500"/>
                                        <p:tgtEl>
                                          <p:spTgt spid="45"/>
                                        </p:tgtEl>
                                      </p:cBhvr>
                                    </p:animEffect>
                                  </p:childTnLst>
                                </p:cTn>
                              </p:par>
                            </p:childTnLst>
                          </p:cTn>
                        </p:par>
                        <p:par>
                          <p:cTn id="139" fill="hold">
                            <p:stCondLst>
                              <p:cond delay="3500"/>
                            </p:stCondLst>
                            <p:childTnLst>
                              <p:par>
                                <p:cTn id="140" presetID="22" presetClass="entr" presetSubtype="8" fill="hold" grpId="0" nodeType="after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wipe(left)">
                                      <p:cBhvr>
                                        <p:cTn id="142" dur="500"/>
                                        <p:tgtEl>
                                          <p:spTgt spid="44"/>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wipe(left)">
                                      <p:cBhvr>
                                        <p:cTn id="147" dur="500"/>
                                        <p:tgtEl>
                                          <p:spTgt spid="50"/>
                                        </p:tgtEl>
                                      </p:cBhvr>
                                    </p:animEffect>
                                  </p:childTnLst>
                                </p:cTn>
                              </p:par>
                            </p:childTnLst>
                          </p:cTn>
                        </p:par>
                        <p:par>
                          <p:cTn id="148" fill="hold">
                            <p:stCondLst>
                              <p:cond delay="500"/>
                            </p:stCondLst>
                            <p:childTnLst>
                              <p:par>
                                <p:cTn id="149" presetID="22" presetClass="entr" presetSubtype="8" fill="hold" grpId="0" nodeType="after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wipe(left)">
                                      <p:cBhvr>
                                        <p:cTn id="151" dur="500"/>
                                        <p:tgtEl>
                                          <p:spTgt spid="51"/>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wipe(left)">
                                      <p:cBhvr>
                                        <p:cTn id="156" dur="500"/>
                                        <p:tgtEl>
                                          <p:spTgt spid="52"/>
                                        </p:tgtEl>
                                      </p:cBhvr>
                                    </p:animEffect>
                                  </p:childTnLst>
                                </p:cTn>
                              </p:par>
                            </p:childTnLst>
                          </p:cTn>
                        </p:par>
                        <p:par>
                          <p:cTn id="157" fill="hold">
                            <p:stCondLst>
                              <p:cond delay="500"/>
                            </p:stCondLst>
                            <p:childTnLst>
                              <p:par>
                                <p:cTn id="158" presetID="22" presetClass="entr" presetSubtype="8" fill="hold" grpId="0" nodeType="after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wipe(left)">
                                      <p:cBhvr>
                                        <p:cTn id="160" dur="500"/>
                                        <p:tgtEl>
                                          <p:spTgt spid="53"/>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wipe(left)">
                                      <p:cBhvr>
                                        <p:cTn id="165" dur="500"/>
                                        <p:tgtEl>
                                          <p:spTgt spid="54"/>
                                        </p:tgtEl>
                                      </p:cBhvr>
                                    </p:animEffect>
                                  </p:childTnLst>
                                </p:cTn>
                              </p:par>
                            </p:childTnLst>
                          </p:cTn>
                        </p:par>
                        <p:par>
                          <p:cTn id="166" fill="hold">
                            <p:stCondLst>
                              <p:cond delay="500"/>
                            </p:stCondLst>
                            <p:childTnLst>
                              <p:par>
                                <p:cTn id="167" presetID="22" presetClass="entr" presetSubtype="8" fill="hold" grpId="0" nodeType="afterEffect">
                                  <p:stCondLst>
                                    <p:cond delay="0"/>
                                  </p:stCondLst>
                                  <p:childTnLst>
                                    <p:set>
                                      <p:cBhvr>
                                        <p:cTn id="168" dur="1" fill="hold">
                                          <p:stCondLst>
                                            <p:cond delay="0"/>
                                          </p:stCondLst>
                                        </p:cTn>
                                        <p:tgtEl>
                                          <p:spTgt spid="60"/>
                                        </p:tgtEl>
                                        <p:attrNameLst>
                                          <p:attrName>style.visibility</p:attrName>
                                        </p:attrNameLst>
                                      </p:cBhvr>
                                      <p:to>
                                        <p:strVal val="visible"/>
                                      </p:to>
                                    </p:set>
                                    <p:animEffect transition="in" filter="wipe(left)">
                                      <p:cBhvr>
                                        <p:cTn id="169" dur="500"/>
                                        <p:tgtEl>
                                          <p:spTgt spid="60"/>
                                        </p:tgtEl>
                                      </p:cBhvr>
                                    </p:animEffect>
                                  </p:childTnLst>
                                </p:cTn>
                              </p:par>
                            </p:childTnLst>
                          </p:cTn>
                        </p:par>
                        <p:par>
                          <p:cTn id="170" fill="hold">
                            <p:stCondLst>
                              <p:cond delay="1000"/>
                            </p:stCondLst>
                            <p:childTnLst>
                              <p:par>
                                <p:cTn id="171" presetID="22" presetClass="entr" presetSubtype="8" fill="hold" nodeType="afterEffect">
                                  <p:stCondLst>
                                    <p:cond delay="0"/>
                                  </p:stCondLst>
                                  <p:childTnLst>
                                    <p:set>
                                      <p:cBhvr>
                                        <p:cTn id="172" dur="1" fill="hold">
                                          <p:stCondLst>
                                            <p:cond delay="0"/>
                                          </p:stCondLst>
                                        </p:cTn>
                                        <p:tgtEl>
                                          <p:spTgt spid="59"/>
                                        </p:tgtEl>
                                        <p:attrNameLst>
                                          <p:attrName>style.visibility</p:attrName>
                                        </p:attrNameLst>
                                      </p:cBhvr>
                                      <p:to>
                                        <p:strVal val="visible"/>
                                      </p:to>
                                    </p:set>
                                    <p:animEffect transition="in" filter="wipe(left)">
                                      <p:cBhvr>
                                        <p:cTn id="173" dur="500"/>
                                        <p:tgtEl>
                                          <p:spTgt spid="59"/>
                                        </p:tgtEl>
                                      </p:cBhvr>
                                    </p:animEffect>
                                  </p:childTnLst>
                                </p:cTn>
                              </p:par>
                            </p:childTnLst>
                          </p:cTn>
                        </p:par>
                        <p:par>
                          <p:cTn id="174" fill="hold">
                            <p:stCondLst>
                              <p:cond delay="1500"/>
                            </p:stCondLst>
                            <p:childTnLst>
                              <p:par>
                                <p:cTn id="175" presetID="22" presetClass="entr" presetSubtype="8" fill="hold" grpId="0" nodeType="afterEffect">
                                  <p:stCondLst>
                                    <p:cond delay="0"/>
                                  </p:stCondLst>
                                  <p:childTnLst>
                                    <p:set>
                                      <p:cBhvr>
                                        <p:cTn id="176" dur="1" fill="hold">
                                          <p:stCondLst>
                                            <p:cond delay="0"/>
                                          </p:stCondLst>
                                        </p:cTn>
                                        <p:tgtEl>
                                          <p:spTgt spid="61"/>
                                        </p:tgtEl>
                                        <p:attrNameLst>
                                          <p:attrName>style.visibility</p:attrName>
                                        </p:attrNameLst>
                                      </p:cBhvr>
                                      <p:to>
                                        <p:strVal val="visible"/>
                                      </p:to>
                                    </p:set>
                                    <p:animEffect transition="in" filter="wipe(left)">
                                      <p:cBhvr>
                                        <p:cTn id="177" dur="500"/>
                                        <p:tgtEl>
                                          <p:spTgt spid="61"/>
                                        </p:tgtEl>
                                      </p:cBhvr>
                                    </p:animEffect>
                                  </p:childTnLst>
                                </p:cTn>
                              </p:par>
                            </p:childTnLst>
                          </p:cTn>
                        </p:par>
                        <p:par>
                          <p:cTn id="178" fill="hold">
                            <p:stCondLst>
                              <p:cond delay="2000"/>
                            </p:stCondLst>
                            <p:childTnLst>
                              <p:par>
                                <p:cTn id="179" presetID="22" presetClass="entr" presetSubtype="8" fill="hold" grpId="0" nodeType="after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wipe(left)">
                                      <p:cBhvr>
                                        <p:cTn id="181" dur="500"/>
                                        <p:tgtEl>
                                          <p:spTgt spid="58"/>
                                        </p:tgtEl>
                                      </p:cBhvr>
                                    </p:animEffect>
                                  </p:childTnLst>
                                </p:cTn>
                              </p:par>
                            </p:childTnLst>
                          </p:cTn>
                        </p:par>
                        <p:par>
                          <p:cTn id="182" fill="hold">
                            <p:stCondLst>
                              <p:cond delay="2500"/>
                            </p:stCondLst>
                            <p:childTnLst>
                              <p:par>
                                <p:cTn id="183" presetID="22" presetClass="entr" presetSubtype="8" fill="hold" grpId="0" nodeType="afterEffect">
                                  <p:stCondLst>
                                    <p:cond delay="0"/>
                                  </p:stCondLst>
                                  <p:childTnLst>
                                    <p:set>
                                      <p:cBhvr>
                                        <p:cTn id="184" dur="1" fill="hold">
                                          <p:stCondLst>
                                            <p:cond delay="0"/>
                                          </p:stCondLst>
                                        </p:cTn>
                                        <p:tgtEl>
                                          <p:spTgt spid="55"/>
                                        </p:tgtEl>
                                        <p:attrNameLst>
                                          <p:attrName>style.visibility</p:attrName>
                                        </p:attrNameLst>
                                      </p:cBhvr>
                                      <p:to>
                                        <p:strVal val="visible"/>
                                      </p:to>
                                    </p:set>
                                    <p:animEffect transition="in" filter="wipe(left)">
                                      <p:cBhvr>
                                        <p:cTn id="185" dur="500"/>
                                        <p:tgtEl>
                                          <p:spTgt spid="55"/>
                                        </p:tgtEl>
                                      </p:cBhvr>
                                    </p:animEffect>
                                  </p:childTnLst>
                                </p:cTn>
                              </p:par>
                            </p:childTnLst>
                          </p:cTn>
                        </p:par>
                        <p:par>
                          <p:cTn id="186" fill="hold">
                            <p:stCondLst>
                              <p:cond delay="3000"/>
                            </p:stCondLst>
                            <p:childTnLst>
                              <p:par>
                                <p:cTn id="187" presetID="22" presetClass="entr" presetSubtype="8" fill="hold" nodeType="afterEffect">
                                  <p:stCondLst>
                                    <p:cond delay="0"/>
                                  </p:stCondLst>
                                  <p:childTnLst>
                                    <p:set>
                                      <p:cBhvr>
                                        <p:cTn id="188" dur="1" fill="hold">
                                          <p:stCondLst>
                                            <p:cond delay="0"/>
                                          </p:stCondLst>
                                        </p:cTn>
                                        <p:tgtEl>
                                          <p:spTgt spid="57"/>
                                        </p:tgtEl>
                                        <p:attrNameLst>
                                          <p:attrName>style.visibility</p:attrName>
                                        </p:attrNameLst>
                                      </p:cBhvr>
                                      <p:to>
                                        <p:strVal val="visible"/>
                                      </p:to>
                                    </p:set>
                                    <p:animEffect transition="in" filter="wipe(left)">
                                      <p:cBhvr>
                                        <p:cTn id="189" dur="500"/>
                                        <p:tgtEl>
                                          <p:spTgt spid="57"/>
                                        </p:tgtEl>
                                      </p:cBhvr>
                                    </p:animEffect>
                                  </p:childTnLst>
                                </p:cTn>
                              </p:par>
                            </p:childTnLst>
                          </p:cTn>
                        </p:par>
                        <p:par>
                          <p:cTn id="190" fill="hold">
                            <p:stCondLst>
                              <p:cond delay="3500"/>
                            </p:stCondLst>
                            <p:childTnLst>
                              <p:par>
                                <p:cTn id="191" presetID="22" presetClass="entr" presetSubtype="8" fill="hold" grpId="0" nodeType="afterEffect">
                                  <p:stCondLst>
                                    <p:cond delay="0"/>
                                  </p:stCondLst>
                                  <p:childTnLst>
                                    <p:set>
                                      <p:cBhvr>
                                        <p:cTn id="192" dur="1" fill="hold">
                                          <p:stCondLst>
                                            <p:cond delay="0"/>
                                          </p:stCondLst>
                                        </p:cTn>
                                        <p:tgtEl>
                                          <p:spTgt spid="56"/>
                                        </p:tgtEl>
                                        <p:attrNameLst>
                                          <p:attrName>style.visibility</p:attrName>
                                        </p:attrNameLst>
                                      </p:cBhvr>
                                      <p:to>
                                        <p:strVal val="visible"/>
                                      </p:to>
                                    </p:set>
                                    <p:animEffect transition="in" filter="wipe(left)">
                                      <p:cBhvr>
                                        <p:cTn id="193" dur="500"/>
                                        <p:tgtEl>
                                          <p:spTgt spid="56"/>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62"/>
                                        </p:tgtEl>
                                        <p:attrNameLst>
                                          <p:attrName>style.visibility</p:attrName>
                                        </p:attrNameLst>
                                      </p:cBhvr>
                                      <p:to>
                                        <p:strVal val="visible"/>
                                      </p:to>
                                    </p:set>
                                    <p:animEffect transition="in" filter="wipe(left)">
                                      <p:cBhvr>
                                        <p:cTn id="198" dur="500"/>
                                        <p:tgtEl>
                                          <p:spTgt spid="62"/>
                                        </p:tgtEl>
                                      </p:cBhvr>
                                    </p:animEffect>
                                  </p:childTnLst>
                                </p:cTn>
                              </p:par>
                            </p:childTnLst>
                          </p:cTn>
                        </p:par>
                        <p:par>
                          <p:cTn id="199" fill="hold">
                            <p:stCondLst>
                              <p:cond delay="500"/>
                            </p:stCondLst>
                            <p:childTnLst>
                              <p:par>
                                <p:cTn id="200" presetID="22" presetClass="entr" presetSubtype="8" fill="hold" grpId="0" nodeType="afterEffect">
                                  <p:stCondLst>
                                    <p:cond delay="0"/>
                                  </p:stCondLst>
                                  <p:childTnLst>
                                    <p:set>
                                      <p:cBhvr>
                                        <p:cTn id="201" dur="1" fill="hold">
                                          <p:stCondLst>
                                            <p:cond delay="0"/>
                                          </p:stCondLst>
                                        </p:cTn>
                                        <p:tgtEl>
                                          <p:spTgt spid="66"/>
                                        </p:tgtEl>
                                        <p:attrNameLst>
                                          <p:attrName>style.visibility</p:attrName>
                                        </p:attrNameLst>
                                      </p:cBhvr>
                                      <p:to>
                                        <p:strVal val="visible"/>
                                      </p:to>
                                    </p:set>
                                    <p:animEffect transition="in" filter="wipe(left)">
                                      <p:cBhvr>
                                        <p:cTn id="202" dur="500"/>
                                        <p:tgtEl>
                                          <p:spTgt spid="66"/>
                                        </p:tgtEl>
                                      </p:cBhvr>
                                    </p:animEffect>
                                  </p:childTnLst>
                                </p:cTn>
                              </p:par>
                            </p:childTnLst>
                          </p:cTn>
                        </p:par>
                        <p:par>
                          <p:cTn id="203" fill="hold">
                            <p:stCondLst>
                              <p:cond delay="1000"/>
                            </p:stCondLst>
                            <p:childTnLst>
                              <p:par>
                                <p:cTn id="204" presetID="22" presetClass="entr" presetSubtype="8" fill="hold" nodeType="afterEffect">
                                  <p:stCondLst>
                                    <p:cond delay="0"/>
                                  </p:stCondLst>
                                  <p:childTnLst>
                                    <p:set>
                                      <p:cBhvr>
                                        <p:cTn id="205" dur="1" fill="hold">
                                          <p:stCondLst>
                                            <p:cond delay="0"/>
                                          </p:stCondLst>
                                        </p:cTn>
                                        <p:tgtEl>
                                          <p:spTgt spid="65"/>
                                        </p:tgtEl>
                                        <p:attrNameLst>
                                          <p:attrName>style.visibility</p:attrName>
                                        </p:attrNameLst>
                                      </p:cBhvr>
                                      <p:to>
                                        <p:strVal val="visible"/>
                                      </p:to>
                                    </p:set>
                                    <p:animEffect transition="in" filter="wipe(left)">
                                      <p:cBhvr>
                                        <p:cTn id="206" dur="500"/>
                                        <p:tgtEl>
                                          <p:spTgt spid="65"/>
                                        </p:tgtEl>
                                      </p:cBhvr>
                                    </p:animEffect>
                                  </p:childTnLst>
                                </p:cTn>
                              </p:par>
                            </p:childTnLst>
                          </p:cTn>
                        </p:par>
                        <p:par>
                          <p:cTn id="207" fill="hold">
                            <p:stCondLst>
                              <p:cond delay="1500"/>
                            </p:stCondLst>
                            <p:childTnLst>
                              <p:par>
                                <p:cTn id="208" presetID="22" presetClass="entr" presetSubtype="8" fill="hold" grpId="0" nodeType="after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wipe(left)">
                                      <p:cBhvr>
                                        <p:cTn id="210" dur="500"/>
                                        <p:tgtEl>
                                          <p:spTgt spid="67"/>
                                        </p:tgtEl>
                                      </p:cBhvr>
                                    </p:animEffect>
                                  </p:childTnLst>
                                </p:cTn>
                              </p:par>
                            </p:childTnLst>
                          </p:cTn>
                        </p:par>
                        <p:par>
                          <p:cTn id="211" fill="hold">
                            <p:stCondLst>
                              <p:cond delay="2000"/>
                            </p:stCondLst>
                            <p:childTnLst>
                              <p:par>
                                <p:cTn id="212" presetID="22" presetClass="entr" presetSubtype="8" fill="hold" grpId="0" nodeType="afterEffect">
                                  <p:stCondLst>
                                    <p:cond delay="0"/>
                                  </p:stCondLst>
                                  <p:childTnLst>
                                    <p:set>
                                      <p:cBhvr>
                                        <p:cTn id="213" dur="1" fill="hold">
                                          <p:stCondLst>
                                            <p:cond delay="0"/>
                                          </p:stCondLst>
                                        </p:cTn>
                                        <p:tgtEl>
                                          <p:spTgt spid="64"/>
                                        </p:tgtEl>
                                        <p:attrNameLst>
                                          <p:attrName>style.visibility</p:attrName>
                                        </p:attrNameLst>
                                      </p:cBhvr>
                                      <p:to>
                                        <p:strVal val="visible"/>
                                      </p:to>
                                    </p:set>
                                    <p:animEffect transition="in" filter="wipe(left)">
                                      <p:cBhvr>
                                        <p:cTn id="214" dur="500"/>
                                        <p:tgtEl>
                                          <p:spTgt spid="64"/>
                                        </p:tgtEl>
                                      </p:cBhvr>
                                    </p:animEffect>
                                  </p:childTnLst>
                                </p:cTn>
                              </p:par>
                            </p:childTnLst>
                          </p:cTn>
                        </p:par>
                        <p:par>
                          <p:cTn id="215" fill="hold">
                            <p:stCondLst>
                              <p:cond delay="2500"/>
                            </p:stCondLst>
                            <p:childTnLst>
                              <p:par>
                                <p:cTn id="216" presetID="22" presetClass="entr" presetSubtype="8" fill="hold" grpId="0" nodeType="afterEffect">
                                  <p:stCondLst>
                                    <p:cond delay="0"/>
                                  </p:stCondLst>
                                  <p:childTnLst>
                                    <p:set>
                                      <p:cBhvr>
                                        <p:cTn id="217" dur="1" fill="hold">
                                          <p:stCondLst>
                                            <p:cond delay="0"/>
                                          </p:stCondLst>
                                        </p:cTn>
                                        <p:tgtEl>
                                          <p:spTgt spid="63"/>
                                        </p:tgtEl>
                                        <p:attrNameLst>
                                          <p:attrName>style.visibility</p:attrName>
                                        </p:attrNameLst>
                                      </p:cBhvr>
                                      <p:to>
                                        <p:strVal val="visible"/>
                                      </p:to>
                                    </p:set>
                                    <p:animEffect transition="in" filter="wipe(left)">
                                      <p:cBhvr>
                                        <p:cTn id="218" dur="500"/>
                                        <p:tgtEl>
                                          <p:spTgt spid="63"/>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68"/>
                                        </p:tgtEl>
                                        <p:attrNameLst>
                                          <p:attrName>style.visibility</p:attrName>
                                        </p:attrNameLst>
                                      </p:cBhvr>
                                      <p:to>
                                        <p:strVal val="visible"/>
                                      </p:to>
                                    </p:set>
                                    <p:animEffect transition="in" filter="wipe(left)">
                                      <p:cBhvr>
                                        <p:cTn id="223" dur="500"/>
                                        <p:tgtEl>
                                          <p:spTgt spid="68"/>
                                        </p:tgtEl>
                                      </p:cBhvr>
                                    </p:animEffect>
                                  </p:childTnLst>
                                </p:cTn>
                              </p:par>
                            </p:childTnLst>
                          </p:cTn>
                        </p:par>
                        <p:par>
                          <p:cTn id="224" fill="hold">
                            <p:stCondLst>
                              <p:cond delay="500"/>
                            </p:stCondLst>
                            <p:childTnLst>
                              <p:par>
                                <p:cTn id="225" presetID="22" presetClass="entr" presetSubtype="8" fill="hold" grpId="0" nodeType="afterEffect">
                                  <p:stCondLst>
                                    <p:cond delay="0"/>
                                  </p:stCondLst>
                                  <p:childTnLst>
                                    <p:set>
                                      <p:cBhvr>
                                        <p:cTn id="226" dur="1" fill="hold">
                                          <p:stCondLst>
                                            <p:cond delay="0"/>
                                          </p:stCondLst>
                                        </p:cTn>
                                        <p:tgtEl>
                                          <p:spTgt spid="72"/>
                                        </p:tgtEl>
                                        <p:attrNameLst>
                                          <p:attrName>style.visibility</p:attrName>
                                        </p:attrNameLst>
                                      </p:cBhvr>
                                      <p:to>
                                        <p:strVal val="visible"/>
                                      </p:to>
                                    </p:set>
                                    <p:animEffect transition="in" filter="wipe(left)">
                                      <p:cBhvr>
                                        <p:cTn id="227" dur="500"/>
                                        <p:tgtEl>
                                          <p:spTgt spid="72"/>
                                        </p:tgtEl>
                                      </p:cBhvr>
                                    </p:animEffect>
                                  </p:childTnLst>
                                </p:cTn>
                              </p:par>
                            </p:childTnLst>
                          </p:cTn>
                        </p:par>
                        <p:par>
                          <p:cTn id="228" fill="hold">
                            <p:stCondLst>
                              <p:cond delay="1000"/>
                            </p:stCondLst>
                            <p:childTnLst>
                              <p:par>
                                <p:cTn id="229" presetID="22" presetClass="entr" presetSubtype="8" fill="hold" nodeType="afterEffect">
                                  <p:stCondLst>
                                    <p:cond delay="0"/>
                                  </p:stCondLst>
                                  <p:childTnLst>
                                    <p:set>
                                      <p:cBhvr>
                                        <p:cTn id="230" dur="1" fill="hold">
                                          <p:stCondLst>
                                            <p:cond delay="0"/>
                                          </p:stCondLst>
                                        </p:cTn>
                                        <p:tgtEl>
                                          <p:spTgt spid="71"/>
                                        </p:tgtEl>
                                        <p:attrNameLst>
                                          <p:attrName>style.visibility</p:attrName>
                                        </p:attrNameLst>
                                      </p:cBhvr>
                                      <p:to>
                                        <p:strVal val="visible"/>
                                      </p:to>
                                    </p:set>
                                    <p:animEffect transition="in" filter="wipe(left)">
                                      <p:cBhvr>
                                        <p:cTn id="231" dur="500"/>
                                        <p:tgtEl>
                                          <p:spTgt spid="71"/>
                                        </p:tgtEl>
                                      </p:cBhvr>
                                    </p:animEffect>
                                  </p:childTnLst>
                                </p:cTn>
                              </p:par>
                            </p:childTnLst>
                          </p:cTn>
                        </p:par>
                        <p:par>
                          <p:cTn id="232" fill="hold">
                            <p:stCondLst>
                              <p:cond delay="1500"/>
                            </p:stCondLst>
                            <p:childTnLst>
                              <p:par>
                                <p:cTn id="233" presetID="22" presetClass="entr" presetSubtype="8" fill="hold" grpId="0" nodeType="afterEffect">
                                  <p:stCondLst>
                                    <p:cond delay="0"/>
                                  </p:stCondLst>
                                  <p:childTnLst>
                                    <p:set>
                                      <p:cBhvr>
                                        <p:cTn id="234" dur="1" fill="hold">
                                          <p:stCondLst>
                                            <p:cond delay="0"/>
                                          </p:stCondLst>
                                        </p:cTn>
                                        <p:tgtEl>
                                          <p:spTgt spid="73"/>
                                        </p:tgtEl>
                                        <p:attrNameLst>
                                          <p:attrName>style.visibility</p:attrName>
                                        </p:attrNameLst>
                                      </p:cBhvr>
                                      <p:to>
                                        <p:strVal val="visible"/>
                                      </p:to>
                                    </p:set>
                                    <p:animEffect transition="in" filter="wipe(left)">
                                      <p:cBhvr>
                                        <p:cTn id="235" dur="500"/>
                                        <p:tgtEl>
                                          <p:spTgt spid="73"/>
                                        </p:tgtEl>
                                      </p:cBhvr>
                                    </p:animEffect>
                                  </p:childTnLst>
                                </p:cTn>
                              </p:par>
                            </p:childTnLst>
                          </p:cTn>
                        </p:par>
                        <p:par>
                          <p:cTn id="236" fill="hold">
                            <p:stCondLst>
                              <p:cond delay="2000"/>
                            </p:stCondLst>
                            <p:childTnLst>
                              <p:par>
                                <p:cTn id="237" presetID="22" presetClass="entr" presetSubtype="8" fill="hold" grpId="0" nodeType="afterEffect">
                                  <p:stCondLst>
                                    <p:cond delay="0"/>
                                  </p:stCondLst>
                                  <p:childTnLst>
                                    <p:set>
                                      <p:cBhvr>
                                        <p:cTn id="238" dur="1" fill="hold">
                                          <p:stCondLst>
                                            <p:cond delay="0"/>
                                          </p:stCondLst>
                                        </p:cTn>
                                        <p:tgtEl>
                                          <p:spTgt spid="70"/>
                                        </p:tgtEl>
                                        <p:attrNameLst>
                                          <p:attrName>style.visibility</p:attrName>
                                        </p:attrNameLst>
                                      </p:cBhvr>
                                      <p:to>
                                        <p:strVal val="visible"/>
                                      </p:to>
                                    </p:set>
                                    <p:animEffect transition="in" filter="wipe(left)">
                                      <p:cBhvr>
                                        <p:cTn id="239" dur="500"/>
                                        <p:tgtEl>
                                          <p:spTgt spid="70"/>
                                        </p:tgtEl>
                                      </p:cBhvr>
                                    </p:animEffect>
                                  </p:childTnLst>
                                </p:cTn>
                              </p:par>
                            </p:childTnLst>
                          </p:cTn>
                        </p:par>
                        <p:par>
                          <p:cTn id="240" fill="hold">
                            <p:stCondLst>
                              <p:cond delay="2500"/>
                            </p:stCondLst>
                            <p:childTnLst>
                              <p:par>
                                <p:cTn id="241" presetID="22" presetClass="entr" presetSubtype="8" fill="hold" grpId="0" nodeType="afterEffect">
                                  <p:stCondLst>
                                    <p:cond delay="0"/>
                                  </p:stCondLst>
                                  <p:childTnLst>
                                    <p:set>
                                      <p:cBhvr>
                                        <p:cTn id="242" dur="1" fill="hold">
                                          <p:stCondLst>
                                            <p:cond delay="0"/>
                                          </p:stCondLst>
                                        </p:cTn>
                                        <p:tgtEl>
                                          <p:spTgt spid="69"/>
                                        </p:tgtEl>
                                        <p:attrNameLst>
                                          <p:attrName>style.visibility</p:attrName>
                                        </p:attrNameLst>
                                      </p:cBhvr>
                                      <p:to>
                                        <p:strVal val="visible"/>
                                      </p:to>
                                    </p:set>
                                    <p:animEffect transition="in" filter="wipe(left)">
                                      <p:cBhvr>
                                        <p:cTn id="243" dur="500"/>
                                        <p:tgtEl>
                                          <p:spTgt spid="69"/>
                                        </p:tgtEl>
                                      </p:cBhvr>
                                    </p:animEffect>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grpId="0" nodeType="clickEffect">
                                  <p:stCondLst>
                                    <p:cond delay="0"/>
                                  </p:stCondLst>
                                  <p:childTnLst>
                                    <p:set>
                                      <p:cBhvr>
                                        <p:cTn id="247" dur="1" fill="hold">
                                          <p:stCondLst>
                                            <p:cond delay="0"/>
                                          </p:stCondLst>
                                        </p:cTn>
                                        <p:tgtEl>
                                          <p:spTgt spid="74"/>
                                        </p:tgtEl>
                                        <p:attrNameLst>
                                          <p:attrName>style.visibility</p:attrName>
                                        </p:attrNameLst>
                                      </p:cBhvr>
                                      <p:to>
                                        <p:strVal val="visible"/>
                                      </p:to>
                                    </p:set>
                                    <p:animEffect transition="in" filter="wipe(left)">
                                      <p:cBhvr>
                                        <p:cTn id="248" dur="500"/>
                                        <p:tgtEl>
                                          <p:spTgt spid="74"/>
                                        </p:tgtEl>
                                      </p:cBhvr>
                                    </p:animEffect>
                                  </p:childTnLst>
                                </p:cTn>
                              </p:par>
                            </p:childTnLst>
                          </p:cTn>
                        </p:par>
                        <p:par>
                          <p:cTn id="249" fill="hold">
                            <p:stCondLst>
                              <p:cond delay="500"/>
                            </p:stCondLst>
                            <p:childTnLst>
                              <p:par>
                                <p:cTn id="250" presetID="22" presetClass="entr" presetSubtype="8" fill="hold" grpId="0" nodeType="after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wipe(left)">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8" fill="hold" grpId="0" nodeType="clickEffect">
                                  <p:stCondLst>
                                    <p:cond delay="0"/>
                                  </p:stCondLst>
                                  <p:childTnLst>
                                    <p:set>
                                      <p:cBhvr>
                                        <p:cTn id="256" dur="1" fill="hold">
                                          <p:stCondLst>
                                            <p:cond delay="0"/>
                                          </p:stCondLst>
                                        </p:cTn>
                                        <p:tgtEl>
                                          <p:spTgt spid="76"/>
                                        </p:tgtEl>
                                        <p:attrNameLst>
                                          <p:attrName>style.visibility</p:attrName>
                                        </p:attrNameLst>
                                      </p:cBhvr>
                                      <p:to>
                                        <p:strVal val="visible"/>
                                      </p:to>
                                    </p:set>
                                    <p:animEffect transition="in" filter="wipe(left)">
                                      <p:cBhvr>
                                        <p:cTn id="25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p:bldP spid="22" grpId="0"/>
      <p:bldP spid="24" grpId="0"/>
      <p:bldP spid="26" grpId="0"/>
      <p:bldP spid="27" grpId="0"/>
      <p:bldP spid="28" grpId="0"/>
      <p:bldP spid="29" grpId="0"/>
      <p:bldP spid="30" grpId="0"/>
      <p:bldP spid="32" grpId="0"/>
      <p:bldP spid="33" grpId="0"/>
      <p:bldP spid="34" grpId="0"/>
      <p:bldP spid="35" grpId="0"/>
      <p:bldP spid="36" grpId="0"/>
      <p:bldP spid="38" grpId="0"/>
      <p:bldP spid="39" grpId="0"/>
      <p:bldP spid="40" grpId="0"/>
      <p:bldP spid="41" grpId="0"/>
      <p:bldP spid="42" grpId="0"/>
      <p:bldP spid="43" grpId="0"/>
      <p:bldP spid="44" grpId="0"/>
      <p:bldP spid="46" grpId="0"/>
      <p:bldP spid="48" grpId="0"/>
      <p:bldP spid="49" grpId="0"/>
      <p:bldP spid="50" grpId="0"/>
      <p:bldP spid="51" grpId="0"/>
      <p:bldP spid="52" grpId="0"/>
      <p:bldP spid="53" grpId="0"/>
      <p:bldP spid="54" grpId="0"/>
      <p:bldP spid="55" grpId="0"/>
      <p:bldP spid="56" grpId="0"/>
      <p:bldP spid="58" grpId="0"/>
      <p:bldP spid="60" grpId="0"/>
      <p:bldP spid="61" grpId="0"/>
      <p:bldP spid="62" grpId="0"/>
      <p:bldP spid="63" grpId="0"/>
      <p:bldP spid="64" grpId="0"/>
      <p:bldP spid="66" grpId="0"/>
      <p:bldP spid="67" grpId="0"/>
      <p:bldP spid="68" grpId="0"/>
      <p:bldP spid="69" grpId="0"/>
      <p:bldP spid="70" grpId="0"/>
      <p:bldP spid="72" grpId="0"/>
      <p:bldP spid="73" grpId="0"/>
      <p:bldP spid="74" grpId="0"/>
      <p:bldP spid="75" grpId="0"/>
      <p:bldP spid="76"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6"/>
          <p:cNvSpPr>
            <a:spLocks noChangeArrowheads="1"/>
          </p:cNvSpPr>
          <p:nvPr/>
        </p:nvSpPr>
        <p:spPr bwMode="auto">
          <a:xfrm>
            <a:off x="-54397" y="141908"/>
            <a:ext cx="546945"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v =</a:t>
            </a:r>
            <a:endParaRPr lang="fr-FR" sz="2000" dirty="0">
              <a:latin typeface="Arial" pitchFamily="34" charset="0"/>
              <a:cs typeface="Arial" pitchFamily="34" charset="0"/>
              <a:sym typeface="Wingdings 2" pitchFamily="18" charset="2"/>
            </a:endParaRPr>
          </a:p>
        </p:txBody>
      </p:sp>
      <p:sp>
        <p:nvSpPr>
          <p:cNvPr id="19" name="Rectangle 47"/>
          <p:cNvSpPr>
            <a:spLocks noChangeArrowheads="1"/>
          </p:cNvSpPr>
          <p:nvPr/>
        </p:nvSpPr>
        <p:spPr bwMode="auto">
          <a:xfrm>
            <a:off x="1254048" y="-73992"/>
            <a:ext cx="1132041"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d[ClO </a:t>
            </a:r>
            <a:r>
              <a:rPr lang="fr-FR" sz="2000" b="1" baseline="30000">
                <a:solidFill>
                  <a:srgbClr val="00B0F0"/>
                </a:solidFill>
                <a:latin typeface="Arial" pitchFamily="34" charset="0"/>
                <a:cs typeface="Arial" pitchFamily="34" charset="0"/>
                <a:sym typeface="Wingdings 2" pitchFamily="18" charset="2"/>
              </a:rPr>
              <a:t>–</a:t>
            </a:r>
            <a:r>
              <a:rPr lang="fr-FR" sz="2000" b="1">
                <a:solidFill>
                  <a:srgbClr val="00B0F0"/>
                </a:solidFill>
                <a:latin typeface="Arial" pitchFamily="34" charset="0"/>
                <a:cs typeface="Arial" pitchFamily="34" charset="0"/>
                <a:sym typeface="Wingdings 2" pitchFamily="18" charset="2"/>
              </a:rPr>
              <a:t>]</a:t>
            </a:r>
            <a:endParaRPr lang="fr-FR" sz="2000">
              <a:solidFill>
                <a:srgbClr val="00B0F0"/>
              </a:solidFill>
              <a:latin typeface="Arial" pitchFamily="34" charset="0"/>
              <a:cs typeface="Arial" pitchFamily="34" charset="0"/>
              <a:sym typeface="Wingdings 2" pitchFamily="18" charset="2"/>
            </a:endParaRPr>
          </a:p>
        </p:txBody>
      </p:sp>
      <p:sp>
        <p:nvSpPr>
          <p:cNvPr id="20" name="Rectangle 48"/>
          <p:cNvSpPr>
            <a:spLocks noChangeArrowheads="1"/>
          </p:cNvSpPr>
          <p:nvPr/>
        </p:nvSpPr>
        <p:spPr bwMode="auto">
          <a:xfrm>
            <a:off x="1509078" y="429245"/>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21" name="Connecteur droit 20"/>
          <p:cNvCxnSpPr/>
          <p:nvPr/>
        </p:nvCxnSpPr>
        <p:spPr>
          <a:xfrm>
            <a:off x="1444625" y="357808"/>
            <a:ext cx="79216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2" name="Rectangle 50"/>
          <p:cNvSpPr>
            <a:spLocks noChangeArrowheads="1"/>
          </p:cNvSpPr>
          <p:nvPr/>
        </p:nvSpPr>
        <p:spPr bwMode="auto">
          <a:xfrm>
            <a:off x="1043608" y="141908"/>
            <a:ext cx="3257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Symbol" pitchFamily="18" charset="2"/>
              </a:rPr>
              <a:t></a:t>
            </a:r>
            <a:endParaRPr lang="fr-FR" sz="2000" b="1" dirty="0">
              <a:latin typeface="Arial" pitchFamily="34" charset="0"/>
              <a:cs typeface="Arial" pitchFamily="34" charset="0"/>
            </a:endParaRPr>
          </a:p>
        </p:txBody>
      </p:sp>
      <p:cxnSp>
        <p:nvCxnSpPr>
          <p:cNvPr id="23" name="Connecteur droit 22"/>
          <p:cNvCxnSpPr/>
          <p:nvPr/>
        </p:nvCxnSpPr>
        <p:spPr>
          <a:xfrm>
            <a:off x="755576" y="358056"/>
            <a:ext cx="313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52"/>
          <p:cNvSpPr>
            <a:spLocks noChangeArrowheads="1"/>
          </p:cNvSpPr>
          <p:nvPr/>
        </p:nvSpPr>
        <p:spPr bwMode="auto">
          <a:xfrm>
            <a:off x="755576" y="-73992"/>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25" name="Rectangle 53"/>
          <p:cNvSpPr>
            <a:spLocks noChangeArrowheads="1"/>
          </p:cNvSpPr>
          <p:nvPr/>
        </p:nvSpPr>
        <p:spPr bwMode="auto">
          <a:xfrm>
            <a:off x="755576" y="396156"/>
            <a:ext cx="397866"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3 </a:t>
            </a:r>
            <a:endParaRPr lang="fr-FR" sz="2000" dirty="0">
              <a:latin typeface="Arial" pitchFamily="34" charset="0"/>
              <a:cs typeface="Arial" pitchFamily="34" charset="0"/>
            </a:endParaRPr>
          </a:p>
        </p:txBody>
      </p:sp>
      <p:sp>
        <p:nvSpPr>
          <p:cNvPr id="26" name="Rectangle 57"/>
          <p:cNvSpPr>
            <a:spLocks noChangeArrowheads="1"/>
          </p:cNvSpPr>
          <p:nvPr/>
        </p:nvSpPr>
        <p:spPr bwMode="auto">
          <a:xfrm>
            <a:off x="2249755" y="141908"/>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27" name="Rectangle 58"/>
          <p:cNvSpPr>
            <a:spLocks noChangeArrowheads="1"/>
          </p:cNvSpPr>
          <p:nvPr/>
        </p:nvSpPr>
        <p:spPr bwMode="auto">
          <a:xfrm>
            <a:off x="3243703" y="141908"/>
            <a:ext cx="1681871"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CONS</a:t>
            </a:r>
            <a:r>
              <a:rPr lang="fr-FR" sz="2000" b="1" dirty="0">
                <a:solidFill>
                  <a:srgbClr val="00B0F0"/>
                </a:solidFill>
                <a:latin typeface="Arial" pitchFamily="34" charset="0"/>
                <a:cs typeface="Arial" pitchFamily="34" charset="0"/>
                <a:sym typeface="Wingdings 2" pitchFamily="18" charset="2"/>
              </a:rPr>
              <a:t> (ClO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28" name="Rectangle 61"/>
          <p:cNvSpPr>
            <a:spLocks noChangeArrowheads="1"/>
          </p:cNvSpPr>
          <p:nvPr/>
        </p:nvSpPr>
        <p:spPr bwMode="auto">
          <a:xfrm>
            <a:off x="3059113" y="141908"/>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29" name="Connecteur droit 28"/>
          <p:cNvCxnSpPr/>
          <p:nvPr/>
        </p:nvCxnSpPr>
        <p:spPr>
          <a:xfrm flipV="1">
            <a:off x="2627784" y="358056"/>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63"/>
          <p:cNvSpPr>
            <a:spLocks noChangeArrowheads="1"/>
          </p:cNvSpPr>
          <p:nvPr/>
        </p:nvSpPr>
        <p:spPr bwMode="auto">
          <a:xfrm>
            <a:off x="2724622" y="-73992"/>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31" name="Rectangle 64"/>
          <p:cNvSpPr>
            <a:spLocks noChangeArrowheads="1"/>
          </p:cNvSpPr>
          <p:nvPr/>
        </p:nvSpPr>
        <p:spPr bwMode="auto">
          <a:xfrm>
            <a:off x="2627784" y="430064"/>
            <a:ext cx="5389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Wingdings 2" pitchFamily="18" charset="2"/>
              </a:rPr>
              <a:t>  3 </a:t>
            </a:r>
            <a:endParaRPr lang="fr-FR" sz="2000" dirty="0">
              <a:latin typeface="Arial" pitchFamily="34" charset="0"/>
              <a:cs typeface="Arial" pitchFamily="34" charset="0"/>
            </a:endParaRPr>
          </a:p>
        </p:txBody>
      </p:sp>
      <p:sp>
        <p:nvSpPr>
          <p:cNvPr id="32" name="Rectangle 65"/>
          <p:cNvSpPr>
            <a:spLocks noChangeArrowheads="1"/>
          </p:cNvSpPr>
          <p:nvPr/>
        </p:nvSpPr>
        <p:spPr bwMode="auto">
          <a:xfrm>
            <a:off x="4716016" y="141908"/>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33" name="Rectangle 66"/>
          <p:cNvSpPr>
            <a:spLocks noChangeArrowheads="1"/>
          </p:cNvSpPr>
          <p:nvPr/>
        </p:nvSpPr>
        <p:spPr bwMode="auto">
          <a:xfrm>
            <a:off x="5699632" y="141908"/>
            <a:ext cx="683200"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0,60</a:t>
            </a:r>
            <a:endParaRPr lang="fr-FR" sz="2000" dirty="0">
              <a:latin typeface="Arial" pitchFamily="34" charset="0"/>
              <a:cs typeface="Arial" pitchFamily="34" charset="0"/>
              <a:sym typeface="Wingdings 2" pitchFamily="18" charset="2"/>
            </a:endParaRPr>
          </a:p>
        </p:txBody>
      </p:sp>
      <p:sp>
        <p:nvSpPr>
          <p:cNvPr id="34" name="Rectangle 67"/>
          <p:cNvSpPr>
            <a:spLocks noChangeArrowheads="1"/>
          </p:cNvSpPr>
          <p:nvPr/>
        </p:nvSpPr>
        <p:spPr bwMode="auto">
          <a:xfrm>
            <a:off x="5521325" y="141908"/>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35" name="Connecteur droit 34"/>
          <p:cNvCxnSpPr/>
          <p:nvPr/>
        </p:nvCxnSpPr>
        <p:spPr>
          <a:xfrm flipV="1">
            <a:off x="5113190" y="357808"/>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69"/>
          <p:cNvSpPr>
            <a:spLocks noChangeArrowheads="1"/>
          </p:cNvSpPr>
          <p:nvPr/>
        </p:nvSpPr>
        <p:spPr bwMode="auto">
          <a:xfrm>
            <a:off x="5210027" y="-66055"/>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37" name="Rectangle 70"/>
          <p:cNvSpPr>
            <a:spLocks noChangeArrowheads="1"/>
          </p:cNvSpPr>
          <p:nvPr/>
        </p:nvSpPr>
        <p:spPr bwMode="auto">
          <a:xfrm>
            <a:off x="5113190" y="429245"/>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3 </a:t>
            </a:r>
            <a:endParaRPr lang="fr-FR" sz="2000">
              <a:latin typeface="Arial" pitchFamily="34" charset="0"/>
              <a:cs typeface="Arial" pitchFamily="34" charset="0"/>
            </a:endParaRPr>
          </a:p>
        </p:txBody>
      </p:sp>
      <p:sp>
        <p:nvSpPr>
          <p:cNvPr id="38" name="Rectangle 71"/>
          <p:cNvSpPr>
            <a:spLocks noChangeArrowheads="1"/>
          </p:cNvSpPr>
          <p:nvPr/>
        </p:nvSpPr>
        <p:spPr bwMode="auto">
          <a:xfrm>
            <a:off x="6175642" y="141908"/>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39" name="Rectangle 72"/>
          <p:cNvSpPr>
            <a:spLocks noChangeArrowheads="1"/>
          </p:cNvSpPr>
          <p:nvPr/>
        </p:nvSpPr>
        <p:spPr bwMode="auto">
          <a:xfrm>
            <a:off x="6459232" y="141908"/>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40" name="Rectangle 77"/>
          <p:cNvSpPr>
            <a:spLocks noChangeArrowheads="1"/>
          </p:cNvSpPr>
          <p:nvPr/>
        </p:nvSpPr>
        <p:spPr bwMode="auto">
          <a:xfrm>
            <a:off x="-54397" y="1006004"/>
            <a:ext cx="546945"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v =</a:t>
            </a:r>
            <a:endParaRPr lang="fr-FR" sz="2000">
              <a:latin typeface="Arial" pitchFamily="34" charset="0"/>
              <a:cs typeface="Arial" pitchFamily="34" charset="0"/>
              <a:sym typeface="Wingdings 2" pitchFamily="18" charset="2"/>
            </a:endParaRPr>
          </a:p>
        </p:txBody>
      </p:sp>
      <p:sp>
        <p:nvSpPr>
          <p:cNvPr id="41" name="Rectangle 78"/>
          <p:cNvSpPr>
            <a:spLocks noChangeArrowheads="1"/>
          </p:cNvSpPr>
          <p:nvPr/>
        </p:nvSpPr>
        <p:spPr bwMode="auto">
          <a:xfrm>
            <a:off x="1207554" y="790104"/>
            <a:ext cx="1226618"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d[ClO</a:t>
            </a:r>
            <a:r>
              <a:rPr lang="fr-FR" sz="2000" b="1" baseline="-25000">
                <a:solidFill>
                  <a:srgbClr val="00B0F0"/>
                </a:solidFill>
                <a:latin typeface="Arial" pitchFamily="34" charset="0"/>
                <a:cs typeface="Arial" pitchFamily="34" charset="0"/>
                <a:sym typeface="Wingdings 2" pitchFamily="18" charset="2"/>
              </a:rPr>
              <a:t>3</a:t>
            </a:r>
            <a:r>
              <a:rPr lang="fr-FR" sz="2000" b="1">
                <a:solidFill>
                  <a:srgbClr val="00B0F0"/>
                </a:solidFill>
                <a:latin typeface="Arial" pitchFamily="34" charset="0"/>
                <a:cs typeface="Arial" pitchFamily="34" charset="0"/>
                <a:sym typeface="Wingdings 2" pitchFamily="18" charset="2"/>
              </a:rPr>
              <a:t> </a:t>
            </a:r>
            <a:r>
              <a:rPr lang="fr-FR" sz="2000" b="1" baseline="30000">
                <a:solidFill>
                  <a:srgbClr val="00B0F0"/>
                </a:solidFill>
                <a:latin typeface="Arial" pitchFamily="34" charset="0"/>
                <a:cs typeface="Arial" pitchFamily="34" charset="0"/>
                <a:sym typeface="Wingdings 2" pitchFamily="18" charset="2"/>
              </a:rPr>
              <a:t>–</a:t>
            </a:r>
            <a:r>
              <a:rPr lang="fr-FR" sz="2000" b="1">
                <a:solidFill>
                  <a:srgbClr val="00B0F0"/>
                </a:solidFill>
                <a:latin typeface="Arial" pitchFamily="34" charset="0"/>
                <a:cs typeface="Arial" pitchFamily="34" charset="0"/>
                <a:sym typeface="Wingdings 2" pitchFamily="18" charset="2"/>
              </a:rPr>
              <a:t>]</a:t>
            </a:r>
            <a:endParaRPr lang="fr-FR" sz="2000">
              <a:solidFill>
                <a:srgbClr val="00B0F0"/>
              </a:solidFill>
              <a:latin typeface="Arial" pitchFamily="34" charset="0"/>
              <a:cs typeface="Arial" pitchFamily="34" charset="0"/>
              <a:sym typeface="Wingdings 2" pitchFamily="18" charset="2"/>
            </a:endParaRPr>
          </a:p>
        </p:txBody>
      </p:sp>
      <p:sp>
        <p:nvSpPr>
          <p:cNvPr id="42" name="Rectangle 79"/>
          <p:cNvSpPr>
            <a:spLocks noChangeArrowheads="1"/>
          </p:cNvSpPr>
          <p:nvPr/>
        </p:nvSpPr>
        <p:spPr bwMode="auto">
          <a:xfrm>
            <a:off x="1509078" y="1293341"/>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43" name="Connecteur droit 42"/>
          <p:cNvCxnSpPr/>
          <p:nvPr/>
        </p:nvCxnSpPr>
        <p:spPr>
          <a:xfrm>
            <a:off x="1444625" y="1221904"/>
            <a:ext cx="79216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Rectangle 81"/>
          <p:cNvSpPr>
            <a:spLocks noChangeArrowheads="1"/>
          </p:cNvSpPr>
          <p:nvPr/>
        </p:nvSpPr>
        <p:spPr bwMode="auto">
          <a:xfrm>
            <a:off x="1017588" y="1006004"/>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45" name="Connecteur droit 44"/>
          <p:cNvCxnSpPr/>
          <p:nvPr/>
        </p:nvCxnSpPr>
        <p:spPr>
          <a:xfrm flipV="1">
            <a:off x="539750" y="1221904"/>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83"/>
          <p:cNvSpPr>
            <a:spLocks noChangeArrowheads="1"/>
          </p:cNvSpPr>
          <p:nvPr/>
        </p:nvSpPr>
        <p:spPr bwMode="auto">
          <a:xfrm>
            <a:off x="611188" y="790104"/>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47" name="Rectangle 84"/>
          <p:cNvSpPr>
            <a:spLocks noChangeArrowheads="1"/>
          </p:cNvSpPr>
          <p:nvPr/>
        </p:nvSpPr>
        <p:spPr bwMode="auto">
          <a:xfrm>
            <a:off x="611188" y="1283816"/>
            <a:ext cx="397866"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 </a:t>
            </a:r>
            <a:endParaRPr lang="fr-FR" sz="2000">
              <a:latin typeface="Arial" pitchFamily="34" charset="0"/>
              <a:cs typeface="Arial" pitchFamily="34" charset="0"/>
            </a:endParaRPr>
          </a:p>
        </p:txBody>
      </p:sp>
      <p:sp>
        <p:nvSpPr>
          <p:cNvPr id="48" name="Rectangle 85"/>
          <p:cNvSpPr>
            <a:spLocks noChangeArrowheads="1"/>
          </p:cNvSpPr>
          <p:nvPr/>
        </p:nvSpPr>
        <p:spPr bwMode="auto">
          <a:xfrm>
            <a:off x="2249755" y="1006004"/>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49" name="Rectangle 86"/>
          <p:cNvSpPr>
            <a:spLocks noChangeArrowheads="1"/>
          </p:cNvSpPr>
          <p:nvPr/>
        </p:nvSpPr>
        <p:spPr bwMode="auto">
          <a:xfrm>
            <a:off x="2569910" y="1016149"/>
            <a:ext cx="1786066"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FORM</a:t>
            </a:r>
            <a:r>
              <a:rPr lang="fr-FR" sz="2000" b="1" dirty="0">
                <a:solidFill>
                  <a:srgbClr val="00B0F0"/>
                </a:solidFill>
                <a:latin typeface="Arial" pitchFamily="34" charset="0"/>
                <a:cs typeface="Arial" pitchFamily="34" charset="0"/>
                <a:sym typeface="Wingdings 2" pitchFamily="18" charset="2"/>
              </a:rPr>
              <a:t> (ClO</a:t>
            </a:r>
            <a:r>
              <a:rPr lang="fr-FR" sz="2000" b="1" baseline="-25000" dirty="0">
                <a:solidFill>
                  <a:srgbClr val="00B0F0"/>
                </a:solidFill>
                <a:latin typeface="Arial" pitchFamily="34" charset="0"/>
                <a:cs typeface="Arial" pitchFamily="34" charset="0"/>
                <a:sym typeface="Wingdings 2" pitchFamily="18" charset="2"/>
              </a:rPr>
              <a:t>3</a:t>
            </a:r>
            <a:r>
              <a:rPr lang="fr-FR" sz="2000" b="1" dirty="0">
                <a:solidFill>
                  <a:srgbClr val="00B0F0"/>
                </a:solidFill>
                <a:latin typeface="Arial" pitchFamily="34" charset="0"/>
                <a:cs typeface="Arial" pitchFamily="34" charset="0"/>
                <a:sym typeface="Wingdings 2" pitchFamily="18" charset="2"/>
              </a:rPr>
              <a:t>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50" name="Rectangle 97"/>
          <p:cNvSpPr>
            <a:spLocks noChangeArrowheads="1"/>
          </p:cNvSpPr>
          <p:nvPr/>
        </p:nvSpPr>
        <p:spPr bwMode="auto">
          <a:xfrm>
            <a:off x="4122030" y="1006004"/>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51" name="Rectangle 98"/>
          <p:cNvSpPr>
            <a:spLocks noChangeArrowheads="1"/>
          </p:cNvSpPr>
          <p:nvPr/>
        </p:nvSpPr>
        <p:spPr bwMode="auto">
          <a:xfrm>
            <a:off x="4435336" y="1006004"/>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52" name="Rectangle 51"/>
          <p:cNvSpPr>
            <a:spLocks noChangeArrowheads="1"/>
          </p:cNvSpPr>
          <p:nvPr/>
        </p:nvSpPr>
        <p:spPr bwMode="auto">
          <a:xfrm>
            <a:off x="0" y="1799679"/>
            <a:ext cx="546945"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v =</a:t>
            </a:r>
            <a:endParaRPr lang="fr-FR" sz="2000" dirty="0">
              <a:latin typeface="Arial" pitchFamily="34" charset="0"/>
              <a:cs typeface="Arial" pitchFamily="34" charset="0"/>
              <a:sym typeface="Wingdings 2" pitchFamily="18" charset="2"/>
            </a:endParaRPr>
          </a:p>
        </p:txBody>
      </p:sp>
      <p:sp>
        <p:nvSpPr>
          <p:cNvPr id="53" name="Rectangle 52"/>
          <p:cNvSpPr>
            <a:spLocks noChangeArrowheads="1"/>
          </p:cNvSpPr>
          <p:nvPr/>
        </p:nvSpPr>
        <p:spPr bwMode="auto">
          <a:xfrm>
            <a:off x="1407832" y="1582192"/>
            <a:ext cx="933269"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d[Cl </a:t>
            </a:r>
            <a:r>
              <a:rPr lang="fr-FR" sz="2000" b="1" baseline="30000">
                <a:solidFill>
                  <a:srgbClr val="00B0F0"/>
                </a:solidFill>
                <a:latin typeface="Arial" pitchFamily="34" charset="0"/>
                <a:cs typeface="Arial" pitchFamily="34" charset="0"/>
                <a:sym typeface="Wingdings 2" pitchFamily="18" charset="2"/>
              </a:rPr>
              <a:t>–</a:t>
            </a:r>
            <a:r>
              <a:rPr lang="fr-FR" sz="2000" b="1">
                <a:solidFill>
                  <a:srgbClr val="00B0F0"/>
                </a:solidFill>
                <a:latin typeface="Arial" pitchFamily="34" charset="0"/>
                <a:cs typeface="Arial" pitchFamily="34" charset="0"/>
                <a:sym typeface="Wingdings 2" pitchFamily="18" charset="2"/>
              </a:rPr>
              <a:t>]</a:t>
            </a:r>
            <a:endParaRPr lang="fr-FR" sz="2000">
              <a:solidFill>
                <a:srgbClr val="00B0F0"/>
              </a:solidFill>
              <a:latin typeface="Arial" pitchFamily="34" charset="0"/>
              <a:cs typeface="Arial" pitchFamily="34" charset="0"/>
              <a:sym typeface="Wingdings 2" pitchFamily="18" charset="2"/>
            </a:endParaRPr>
          </a:p>
        </p:txBody>
      </p:sp>
      <p:sp>
        <p:nvSpPr>
          <p:cNvPr id="54" name="Rectangle 53"/>
          <p:cNvSpPr>
            <a:spLocks noChangeArrowheads="1"/>
          </p:cNvSpPr>
          <p:nvPr/>
        </p:nvSpPr>
        <p:spPr bwMode="auto">
          <a:xfrm>
            <a:off x="1562682" y="2087017"/>
            <a:ext cx="426720" cy="400110"/>
          </a:xfrm>
          <a:prstGeom prst="rect">
            <a:avLst/>
          </a:prstGeom>
          <a:noFill/>
          <a:ln w="9525">
            <a:noFill/>
            <a:miter lim="800000"/>
            <a:headEnd/>
            <a:tailEnd/>
          </a:ln>
        </p:spPr>
        <p:txBody>
          <a:bodyPr wrap="none">
            <a:spAutoFit/>
          </a:bodyPr>
          <a:lstStyle/>
          <a:p>
            <a:pPr algn="just" eaLnBrk="0" hangingPunct="0"/>
            <a:r>
              <a:rPr lang="fr-FR" sz="2000" b="1">
                <a:solidFill>
                  <a:srgbClr val="00B0F0"/>
                </a:solidFill>
                <a:latin typeface="Arial" pitchFamily="34" charset="0"/>
                <a:cs typeface="Arial" pitchFamily="34" charset="0"/>
                <a:sym typeface="Wingdings 2" pitchFamily="18" charset="2"/>
              </a:rPr>
              <a:t>dt</a:t>
            </a:r>
            <a:endParaRPr lang="fr-FR" sz="2000">
              <a:solidFill>
                <a:srgbClr val="00B0F0"/>
              </a:solidFill>
              <a:latin typeface="Arial" pitchFamily="34" charset="0"/>
              <a:cs typeface="Arial" pitchFamily="34" charset="0"/>
              <a:sym typeface="Wingdings 2" pitchFamily="18" charset="2"/>
            </a:endParaRPr>
          </a:p>
        </p:txBody>
      </p:sp>
      <p:cxnSp>
        <p:nvCxnSpPr>
          <p:cNvPr id="55" name="Connecteur droit 54"/>
          <p:cNvCxnSpPr/>
          <p:nvPr/>
        </p:nvCxnSpPr>
        <p:spPr>
          <a:xfrm>
            <a:off x="1498229" y="2015579"/>
            <a:ext cx="79216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071191" y="1799679"/>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57" name="Connecteur droit 56"/>
          <p:cNvCxnSpPr/>
          <p:nvPr/>
        </p:nvCxnSpPr>
        <p:spPr>
          <a:xfrm flipV="1">
            <a:off x="593354" y="2015579"/>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noChangeArrowheads="1"/>
          </p:cNvSpPr>
          <p:nvPr/>
        </p:nvSpPr>
        <p:spPr bwMode="auto">
          <a:xfrm>
            <a:off x="666379" y="1582192"/>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59" name="Rectangle 58"/>
          <p:cNvSpPr>
            <a:spLocks noChangeArrowheads="1"/>
          </p:cNvSpPr>
          <p:nvPr/>
        </p:nvSpPr>
        <p:spPr bwMode="auto">
          <a:xfrm>
            <a:off x="569541" y="2077492"/>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60" name="Rectangle 59"/>
          <p:cNvSpPr>
            <a:spLocks noChangeArrowheads="1"/>
          </p:cNvSpPr>
          <p:nvPr/>
        </p:nvSpPr>
        <p:spPr bwMode="auto">
          <a:xfrm>
            <a:off x="2177902" y="1799679"/>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61" name="Rectangle 60"/>
          <p:cNvSpPr>
            <a:spLocks noChangeArrowheads="1"/>
          </p:cNvSpPr>
          <p:nvPr/>
        </p:nvSpPr>
        <p:spPr bwMode="auto">
          <a:xfrm>
            <a:off x="3186014" y="1799679"/>
            <a:ext cx="1492716" cy="400110"/>
          </a:xfrm>
          <a:prstGeom prst="rect">
            <a:avLst/>
          </a:prstGeom>
          <a:noFill/>
          <a:ln w="9525">
            <a:noFill/>
            <a:miter lim="800000"/>
            <a:headEnd/>
            <a:tailEnd/>
          </a:ln>
        </p:spPr>
        <p:txBody>
          <a:bodyPr wrap="none">
            <a:spAutoFit/>
          </a:bodyPr>
          <a:lstStyle/>
          <a:p>
            <a:pPr algn="just" eaLnBrk="0" hangingPunct="0"/>
            <a:r>
              <a:rPr lang="fr-FR" sz="2000" b="1" dirty="0" err="1">
                <a:solidFill>
                  <a:srgbClr val="00B0F0"/>
                </a:solidFill>
                <a:latin typeface="Arial" pitchFamily="34" charset="0"/>
                <a:cs typeface="Arial" pitchFamily="34" charset="0"/>
                <a:sym typeface="Wingdings 2" pitchFamily="18" charset="2"/>
              </a:rPr>
              <a:t>v</a:t>
            </a:r>
            <a:r>
              <a:rPr lang="fr-FR" sz="2000" b="1" baseline="-25000" dirty="0" err="1">
                <a:solidFill>
                  <a:srgbClr val="00B0F0"/>
                </a:solidFill>
                <a:latin typeface="Arial" pitchFamily="34" charset="0"/>
                <a:cs typeface="Arial" pitchFamily="34" charset="0"/>
                <a:sym typeface="Wingdings 2" pitchFamily="18" charset="2"/>
              </a:rPr>
              <a:t>FORM</a:t>
            </a:r>
            <a:r>
              <a:rPr lang="fr-FR" sz="2000" b="1" dirty="0">
                <a:solidFill>
                  <a:srgbClr val="00B0F0"/>
                </a:solidFill>
                <a:latin typeface="Arial" pitchFamily="34" charset="0"/>
                <a:cs typeface="Arial" pitchFamily="34" charset="0"/>
                <a:sym typeface="Wingdings 2" pitchFamily="18" charset="2"/>
              </a:rPr>
              <a:t> (Cl </a:t>
            </a:r>
            <a:r>
              <a:rPr lang="fr-FR" sz="2000" b="1" baseline="30000" dirty="0">
                <a:solidFill>
                  <a:srgbClr val="00B0F0"/>
                </a:solidFill>
                <a:latin typeface="Arial" pitchFamily="34" charset="0"/>
                <a:cs typeface="Arial" pitchFamily="34" charset="0"/>
                <a:sym typeface="Wingdings 2" pitchFamily="18" charset="2"/>
              </a:rPr>
              <a:t>–</a:t>
            </a:r>
            <a:r>
              <a:rPr lang="fr-FR" sz="2000" b="1" dirty="0">
                <a:solidFill>
                  <a:srgbClr val="00B0F0"/>
                </a:solidFill>
                <a:latin typeface="Arial" pitchFamily="34" charset="0"/>
                <a:cs typeface="Arial" pitchFamily="34" charset="0"/>
                <a:sym typeface="Wingdings 2" pitchFamily="18" charset="2"/>
              </a:rPr>
              <a:t>)</a:t>
            </a:r>
            <a:endParaRPr lang="fr-FR" sz="2000" dirty="0">
              <a:solidFill>
                <a:srgbClr val="00B0F0"/>
              </a:solidFill>
              <a:latin typeface="Arial" pitchFamily="34" charset="0"/>
              <a:cs typeface="Arial" pitchFamily="34" charset="0"/>
              <a:sym typeface="Wingdings 2" pitchFamily="18" charset="2"/>
            </a:endParaRPr>
          </a:p>
        </p:txBody>
      </p:sp>
      <p:sp>
        <p:nvSpPr>
          <p:cNvPr id="62" name="Rectangle 61"/>
          <p:cNvSpPr>
            <a:spLocks noChangeArrowheads="1"/>
          </p:cNvSpPr>
          <p:nvPr/>
        </p:nvSpPr>
        <p:spPr bwMode="auto">
          <a:xfrm>
            <a:off x="2969990" y="1799679"/>
            <a:ext cx="325730" cy="400110"/>
          </a:xfrm>
          <a:prstGeom prst="rect">
            <a:avLst/>
          </a:prstGeom>
          <a:noFill/>
          <a:ln w="9525">
            <a:noFill/>
            <a:miter lim="800000"/>
            <a:headEnd/>
            <a:tailEnd/>
          </a:ln>
        </p:spPr>
        <p:txBody>
          <a:bodyPr wrap="none">
            <a:spAutoFit/>
          </a:bodyPr>
          <a:lstStyle/>
          <a:p>
            <a:r>
              <a:rPr lang="fr-FR" sz="2000" b="1" dirty="0">
                <a:solidFill>
                  <a:srgbClr val="000000"/>
                </a:solidFill>
                <a:latin typeface="Arial" pitchFamily="34" charset="0"/>
                <a:cs typeface="Arial" pitchFamily="34" charset="0"/>
                <a:sym typeface="Symbol" pitchFamily="18" charset="2"/>
              </a:rPr>
              <a:t></a:t>
            </a:r>
            <a:endParaRPr lang="fr-FR" sz="2000" b="1" dirty="0">
              <a:latin typeface="Arial" pitchFamily="34" charset="0"/>
              <a:cs typeface="Arial" pitchFamily="34" charset="0"/>
            </a:endParaRPr>
          </a:p>
        </p:txBody>
      </p:sp>
      <p:cxnSp>
        <p:nvCxnSpPr>
          <p:cNvPr id="63" name="Connecteur droit 62"/>
          <p:cNvCxnSpPr/>
          <p:nvPr/>
        </p:nvCxnSpPr>
        <p:spPr>
          <a:xfrm flipV="1">
            <a:off x="2537942" y="2015579"/>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2634780" y="1582192"/>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65" name="Rectangle 64"/>
          <p:cNvSpPr>
            <a:spLocks noChangeArrowheads="1"/>
          </p:cNvSpPr>
          <p:nvPr/>
        </p:nvSpPr>
        <p:spPr bwMode="auto">
          <a:xfrm>
            <a:off x="2537942" y="2077492"/>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66" name="Rectangle 65"/>
          <p:cNvSpPr>
            <a:spLocks noChangeArrowheads="1"/>
          </p:cNvSpPr>
          <p:nvPr/>
        </p:nvSpPr>
        <p:spPr bwMode="auto">
          <a:xfrm>
            <a:off x="4510835" y="1799679"/>
            <a:ext cx="404278"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 =</a:t>
            </a:r>
            <a:endParaRPr lang="fr-FR" sz="2000">
              <a:latin typeface="Arial" pitchFamily="34" charset="0"/>
              <a:cs typeface="Arial" pitchFamily="34" charset="0"/>
              <a:sym typeface="Wingdings 2" pitchFamily="18" charset="2"/>
            </a:endParaRPr>
          </a:p>
        </p:txBody>
      </p:sp>
      <p:sp>
        <p:nvSpPr>
          <p:cNvPr id="67" name="Rectangle 66"/>
          <p:cNvSpPr>
            <a:spLocks noChangeArrowheads="1"/>
          </p:cNvSpPr>
          <p:nvPr/>
        </p:nvSpPr>
        <p:spPr bwMode="auto">
          <a:xfrm>
            <a:off x="5689000" y="1799679"/>
            <a:ext cx="683200" cy="400110"/>
          </a:xfrm>
          <a:prstGeom prst="rect">
            <a:avLst/>
          </a:prstGeom>
          <a:noFill/>
          <a:ln w="9525">
            <a:noFill/>
            <a:miter lim="800000"/>
            <a:headEnd/>
            <a:tailEnd/>
          </a:ln>
        </p:spPr>
        <p:txBody>
          <a:bodyPr wrap="none">
            <a:spAutoFit/>
          </a:bodyPr>
          <a:lstStyle/>
          <a:p>
            <a:pPr algn="just" eaLnBrk="0" hangingPunct="0"/>
            <a:r>
              <a:rPr lang="fr-FR" sz="2000" b="1">
                <a:latin typeface="Arial" pitchFamily="34" charset="0"/>
                <a:cs typeface="Arial" pitchFamily="34" charset="0"/>
                <a:sym typeface="Wingdings 2" pitchFamily="18" charset="2"/>
              </a:rPr>
              <a:t>0,40</a:t>
            </a:r>
            <a:endParaRPr lang="fr-FR" sz="2000">
              <a:latin typeface="Arial" pitchFamily="34" charset="0"/>
              <a:cs typeface="Arial" pitchFamily="34" charset="0"/>
              <a:sym typeface="Wingdings 2" pitchFamily="18" charset="2"/>
            </a:endParaRPr>
          </a:p>
        </p:txBody>
      </p:sp>
      <p:sp>
        <p:nvSpPr>
          <p:cNvPr id="68" name="Rectangle 67"/>
          <p:cNvSpPr>
            <a:spLocks noChangeArrowheads="1"/>
          </p:cNvSpPr>
          <p:nvPr/>
        </p:nvSpPr>
        <p:spPr bwMode="auto">
          <a:xfrm>
            <a:off x="5510693" y="1799679"/>
            <a:ext cx="3257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Symbol" pitchFamily="18" charset="2"/>
              </a:rPr>
              <a:t></a:t>
            </a:r>
            <a:endParaRPr lang="fr-FR" sz="2000" b="1">
              <a:latin typeface="Arial" pitchFamily="34" charset="0"/>
              <a:cs typeface="Arial" pitchFamily="34" charset="0"/>
            </a:endParaRPr>
          </a:p>
        </p:txBody>
      </p:sp>
      <p:cxnSp>
        <p:nvCxnSpPr>
          <p:cNvPr id="69" name="Connecteur droit 68"/>
          <p:cNvCxnSpPr/>
          <p:nvPr/>
        </p:nvCxnSpPr>
        <p:spPr>
          <a:xfrm flipV="1">
            <a:off x="5004048" y="2014240"/>
            <a:ext cx="455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noChangeArrowheads="1"/>
          </p:cNvSpPr>
          <p:nvPr/>
        </p:nvSpPr>
        <p:spPr bwMode="auto">
          <a:xfrm>
            <a:off x="5105880" y="1591717"/>
            <a:ext cx="327334"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1</a:t>
            </a:r>
            <a:endParaRPr lang="fr-FR" sz="2000">
              <a:latin typeface="Arial" pitchFamily="34" charset="0"/>
              <a:cs typeface="Arial" pitchFamily="34" charset="0"/>
            </a:endParaRPr>
          </a:p>
        </p:txBody>
      </p:sp>
      <p:sp>
        <p:nvSpPr>
          <p:cNvPr id="71" name="Rectangle 70"/>
          <p:cNvSpPr>
            <a:spLocks noChangeArrowheads="1"/>
          </p:cNvSpPr>
          <p:nvPr/>
        </p:nvSpPr>
        <p:spPr bwMode="auto">
          <a:xfrm>
            <a:off x="5004048" y="2086248"/>
            <a:ext cx="538930" cy="400110"/>
          </a:xfrm>
          <a:prstGeom prst="rect">
            <a:avLst/>
          </a:prstGeom>
          <a:noFill/>
          <a:ln w="9525">
            <a:noFill/>
            <a:miter lim="800000"/>
            <a:headEnd/>
            <a:tailEnd/>
          </a:ln>
        </p:spPr>
        <p:txBody>
          <a:bodyPr wrap="none">
            <a:spAutoFit/>
          </a:bodyPr>
          <a:lstStyle/>
          <a:p>
            <a:r>
              <a:rPr lang="fr-FR" sz="2000" b="1">
                <a:solidFill>
                  <a:srgbClr val="000000"/>
                </a:solidFill>
                <a:latin typeface="Arial" pitchFamily="34" charset="0"/>
                <a:cs typeface="Arial" pitchFamily="34" charset="0"/>
                <a:sym typeface="Wingdings 2" pitchFamily="18" charset="2"/>
              </a:rPr>
              <a:t>  2 </a:t>
            </a:r>
            <a:endParaRPr lang="fr-FR" sz="2000">
              <a:latin typeface="Arial" pitchFamily="34" charset="0"/>
              <a:cs typeface="Arial" pitchFamily="34" charset="0"/>
            </a:endParaRPr>
          </a:p>
        </p:txBody>
      </p:sp>
      <p:sp>
        <p:nvSpPr>
          <p:cNvPr id="72" name="Rectangle 71"/>
          <p:cNvSpPr>
            <a:spLocks noChangeArrowheads="1"/>
          </p:cNvSpPr>
          <p:nvPr/>
        </p:nvSpPr>
        <p:spPr bwMode="auto">
          <a:xfrm>
            <a:off x="6194276" y="1799679"/>
            <a:ext cx="404278" cy="400110"/>
          </a:xfrm>
          <a:prstGeom prst="rect">
            <a:avLst/>
          </a:prstGeom>
          <a:noFill/>
          <a:ln w="9525">
            <a:noFill/>
            <a:miter lim="800000"/>
            <a:headEnd/>
            <a:tailEnd/>
          </a:ln>
        </p:spPr>
        <p:txBody>
          <a:bodyPr wrap="none">
            <a:spAutoFit/>
          </a:bodyPr>
          <a:lstStyle/>
          <a:p>
            <a:pPr algn="just" eaLnBrk="0" hangingPunct="0"/>
            <a:r>
              <a:rPr lang="fr-FR" sz="2000" b="1" dirty="0">
                <a:latin typeface="Arial" pitchFamily="34" charset="0"/>
                <a:cs typeface="Arial" pitchFamily="34" charset="0"/>
                <a:sym typeface="Wingdings 2" pitchFamily="18" charset="2"/>
              </a:rPr>
              <a:t> =</a:t>
            </a:r>
            <a:endParaRPr lang="fr-FR" sz="2000" dirty="0">
              <a:latin typeface="Arial" pitchFamily="34" charset="0"/>
              <a:cs typeface="Arial" pitchFamily="34" charset="0"/>
              <a:sym typeface="Wingdings 2" pitchFamily="18" charset="2"/>
            </a:endParaRPr>
          </a:p>
        </p:txBody>
      </p:sp>
      <p:sp>
        <p:nvSpPr>
          <p:cNvPr id="73" name="Rectangle 72"/>
          <p:cNvSpPr>
            <a:spLocks noChangeArrowheads="1"/>
          </p:cNvSpPr>
          <p:nvPr/>
        </p:nvSpPr>
        <p:spPr bwMode="auto">
          <a:xfrm>
            <a:off x="6429864" y="1799679"/>
            <a:ext cx="2800960" cy="400110"/>
          </a:xfrm>
          <a:prstGeom prst="rect">
            <a:avLst/>
          </a:prstGeom>
          <a:noFill/>
          <a:ln w="9525">
            <a:noFill/>
            <a:miter lim="800000"/>
            <a:headEnd/>
            <a:tailEnd/>
          </a:ln>
        </p:spPr>
        <p:txBody>
          <a:bodyPr wrap="none">
            <a:spAutoFit/>
          </a:bodyPr>
          <a:lstStyle/>
          <a:p>
            <a:pPr algn="just" eaLnBrk="0" hangingPunct="0"/>
            <a:r>
              <a:rPr lang="fr-FR" sz="2000" b="1" u="sng" dirty="0">
                <a:solidFill>
                  <a:srgbClr val="FF0000"/>
                </a:solidFill>
                <a:latin typeface="Arial" pitchFamily="34" charset="0"/>
                <a:cs typeface="Arial" pitchFamily="34" charset="0"/>
                <a:sym typeface="Wingdings" pitchFamily="2" charset="2"/>
              </a:rPr>
              <a:t>0,20 </a:t>
            </a:r>
            <a:r>
              <a:rPr lang="fr-FR" sz="2000" b="1" u="sng" dirty="0" err="1">
                <a:solidFill>
                  <a:srgbClr val="FF0000"/>
                </a:solidFill>
                <a:latin typeface="Arial" pitchFamily="34" charset="0"/>
                <a:cs typeface="Arial" pitchFamily="34" charset="0"/>
                <a:sym typeface="Wingdings" pitchFamily="2" charset="2"/>
              </a:rPr>
              <a:t>mmol.L</a:t>
            </a:r>
            <a:r>
              <a:rPr lang="fr-FR" sz="2000" b="1" u="sng" dirty="0">
                <a:solidFill>
                  <a:srgbClr val="FF0000"/>
                </a:solidFill>
                <a:latin typeface="Arial" pitchFamily="34" charset="0"/>
                <a:cs typeface="Arial" pitchFamily="34" charset="0"/>
                <a:sym typeface="Wingdings" pitchFamily="2" charset="2"/>
              </a:rPr>
              <a:t> </a:t>
            </a:r>
            <a:r>
              <a:rPr lang="fr-FR" sz="2000" b="1" u="sng" baseline="30000" dirty="0">
                <a:solidFill>
                  <a:srgbClr val="FF0000"/>
                </a:solidFill>
                <a:latin typeface="Arial" pitchFamily="34" charset="0"/>
                <a:cs typeface="Arial" pitchFamily="34" charset="0"/>
                <a:sym typeface="Wingdings" pitchFamily="2" charset="2"/>
              </a:rPr>
              <a:t>– 1</a:t>
            </a:r>
            <a:r>
              <a:rPr lang="fr-FR" sz="2000" b="1" u="sng" dirty="0">
                <a:solidFill>
                  <a:srgbClr val="FF0000"/>
                </a:solidFill>
                <a:latin typeface="Arial" pitchFamily="34" charset="0"/>
                <a:cs typeface="Arial" pitchFamily="34" charset="0"/>
                <a:sym typeface="Wingdings" pitchFamily="2" charset="2"/>
              </a:rPr>
              <a:t>.min </a:t>
            </a:r>
            <a:r>
              <a:rPr lang="fr-FR" sz="2000" b="1" u="sng" baseline="30000" dirty="0">
                <a:solidFill>
                  <a:srgbClr val="FF0000"/>
                </a:solidFill>
                <a:latin typeface="Arial" pitchFamily="34" charset="0"/>
                <a:cs typeface="Arial" pitchFamily="34" charset="0"/>
                <a:sym typeface="Wingdings" pitchFamily="2" charset="2"/>
              </a:rPr>
              <a:t>– 1</a:t>
            </a:r>
            <a:endParaRPr lang="fr-FR" sz="2000" b="1" u="sng" dirty="0">
              <a:solidFill>
                <a:srgbClr val="FF0000"/>
              </a:solidFill>
              <a:latin typeface="Arial" pitchFamily="34" charset="0"/>
              <a:cs typeface="Arial" pitchFamily="34" charset="0"/>
              <a:sym typeface="Wingdings 2" pitchFamily="18" charset="2"/>
            </a:endParaRPr>
          </a:p>
        </p:txBody>
      </p:sp>
      <p:sp>
        <p:nvSpPr>
          <p:cNvPr id="74" name="Rectangle 73"/>
          <p:cNvSpPr/>
          <p:nvPr/>
        </p:nvSpPr>
        <p:spPr>
          <a:xfrm>
            <a:off x="0" y="2503106"/>
            <a:ext cx="9144000" cy="707886"/>
          </a:xfrm>
          <a:prstGeom prst="rect">
            <a:avLst/>
          </a:prstGeom>
        </p:spPr>
        <p:txBody>
          <a:bodyPr wrap="square">
            <a:spAutoFit/>
          </a:bodyPr>
          <a:lstStyle/>
          <a:p>
            <a:r>
              <a:rPr lang="fr-FR" sz="2000" dirty="0">
                <a:solidFill>
                  <a:srgbClr val="002060"/>
                </a:solidFill>
                <a:latin typeface="Arial" pitchFamily="34" charset="0"/>
                <a:ea typeface="Calibri" pitchFamily="34" charset="0"/>
                <a:cs typeface="Arial" pitchFamily="34" charset="0"/>
              </a:rPr>
              <a:t>	La valeur de la vitesse volumique de réaction </a:t>
            </a:r>
            <a:r>
              <a:rPr lang="fr-FR" sz="2000" b="1" u="sng" dirty="0">
                <a:solidFill>
                  <a:srgbClr val="002060"/>
                </a:solidFill>
                <a:latin typeface="Arial" pitchFamily="34" charset="0"/>
                <a:ea typeface="Calibri" pitchFamily="34" charset="0"/>
                <a:cs typeface="Arial" pitchFamily="34" charset="0"/>
              </a:rPr>
              <a:t>ne dépend pas du constituant qui a permis de la calculer</a:t>
            </a:r>
            <a:endParaRPr lang="fr-FR" sz="2000" b="1" u="sng" dirty="0">
              <a:latin typeface="Arial" pitchFamily="34" charset="0"/>
              <a:cs typeface="Arial" pitchFamily="34" charset="0"/>
            </a:endParaRPr>
          </a:p>
        </p:txBody>
      </p:sp>
      <p:sp>
        <p:nvSpPr>
          <p:cNvPr id="75" name="Rectangle 74"/>
          <p:cNvSpPr/>
          <p:nvPr/>
        </p:nvSpPr>
        <p:spPr>
          <a:xfrm>
            <a:off x="395536" y="142032"/>
            <a:ext cx="397866" cy="400110"/>
          </a:xfrm>
          <a:prstGeom prst="rect">
            <a:avLst/>
          </a:prstGeom>
        </p:spPr>
        <p:txBody>
          <a:bodyPr wrap="none">
            <a:spAutoFit/>
          </a:bodyPr>
          <a:lstStyle/>
          <a:p>
            <a:r>
              <a:rPr lang="fr-FR" sz="2000" b="1" dirty="0">
                <a:solidFill>
                  <a:srgbClr val="00B0F0"/>
                </a:solidFill>
                <a:latin typeface="Arial" pitchFamily="34" charset="0"/>
                <a:cs typeface="Arial" pitchFamily="34" charset="0"/>
                <a:sym typeface="Wingdings 2" pitchFamily="18" charset="2"/>
              </a:rPr>
              <a:t>– </a:t>
            </a:r>
            <a:endParaRPr lang="fr-FR" dirty="0">
              <a:solidFill>
                <a:srgbClr val="00B0F0"/>
              </a:solidFill>
            </a:endParaRPr>
          </a:p>
        </p:txBody>
      </p:sp>
      <p:sp>
        <p:nvSpPr>
          <p:cNvPr id="76" name="Rectangle 2"/>
          <p:cNvSpPr>
            <a:spLocks noChangeArrowheads="1"/>
          </p:cNvSpPr>
          <p:nvPr/>
        </p:nvSpPr>
        <p:spPr bwMode="auto">
          <a:xfrm>
            <a:off x="0" y="3501008"/>
            <a:ext cx="9144000" cy="554038"/>
          </a:xfrm>
          <a:prstGeom prst="rect">
            <a:avLst/>
          </a:prstGeom>
          <a:noFill/>
          <a:ln w="9525">
            <a:noFill/>
            <a:miter lim="800000"/>
            <a:headEnd/>
            <a:tailEnd/>
          </a:ln>
        </p:spPr>
        <p:txBody>
          <a:bodyPr anchor="ctr">
            <a:spAutoFit/>
          </a:bodyPr>
          <a:lstStyle/>
          <a:p>
            <a:pPr indent="449263" algn="just"/>
            <a:r>
              <a:rPr lang="fr-FR" sz="2000"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3) Facteurs cinétiques</a:t>
            </a:r>
          </a:p>
          <a:p>
            <a:pPr indent="449263" algn="just"/>
            <a:endParaRPr lang="fr-FR" sz="1000" dirty="0">
              <a:latin typeface="Bookman Old Style" pitchFamily="18" charset="0"/>
              <a:ea typeface="Calibri" pitchFamily="34" charset="0"/>
              <a:cs typeface="Times New Roman" pitchFamily="18" charset="0"/>
            </a:endParaRPr>
          </a:p>
        </p:txBody>
      </p:sp>
      <p:sp>
        <p:nvSpPr>
          <p:cNvPr id="77" name="Rectangle 76"/>
          <p:cNvSpPr/>
          <p:nvPr/>
        </p:nvSpPr>
        <p:spPr>
          <a:xfrm rot="21054769">
            <a:off x="251396" y="4797276"/>
            <a:ext cx="3168650" cy="72072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Concentration molaire des réactifs</a:t>
            </a:r>
          </a:p>
        </p:txBody>
      </p:sp>
      <p:sp>
        <p:nvSpPr>
          <p:cNvPr id="78" name="Rectangle 77"/>
          <p:cNvSpPr/>
          <p:nvPr/>
        </p:nvSpPr>
        <p:spPr>
          <a:xfrm rot="20951847">
            <a:off x="3972325" y="4705208"/>
            <a:ext cx="2160587" cy="720725"/>
          </a:xfrm>
          <a:prstGeom prst="rect">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Température</a:t>
            </a:r>
          </a:p>
        </p:txBody>
      </p:sp>
      <p:sp>
        <p:nvSpPr>
          <p:cNvPr id="79" name="Rectangle 78"/>
          <p:cNvSpPr/>
          <p:nvPr/>
        </p:nvSpPr>
        <p:spPr>
          <a:xfrm rot="20945260">
            <a:off x="6780925" y="4707111"/>
            <a:ext cx="2160588" cy="72072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Pression</a:t>
            </a:r>
          </a:p>
        </p:txBody>
      </p:sp>
      <p:sp>
        <p:nvSpPr>
          <p:cNvPr id="80" name="Rectangle 79"/>
          <p:cNvSpPr/>
          <p:nvPr/>
        </p:nvSpPr>
        <p:spPr>
          <a:xfrm rot="21008074">
            <a:off x="685527" y="5817473"/>
            <a:ext cx="3168650" cy="692150"/>
          </a:xfrm>
          <a:prstGeom prst="rect">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Intensité de la radiation lumineuse</a:t>
            </a:r>
          </a:p>
        </p:txBody>
      </p:sp>
      <p:sp>
        <p:nvSpPr>
          <p:cNvPr id="81" name="Rectangle 80"/>
          <p:cNvSpPr/>
          <p:nvPr/>
        </p:nvSpPr>
        <p:spPr>
          <a:xfrm rot="20902910">
            <a:off x="4547554" y="5727700"/>
            <a:ext cx="2160587" cy="69215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Polarité du solvant</a:t>
            </a:r>
          </a:p>
        </p:txBody>
      </p:sp>
      <p:sp>
        <p:nvSpPr>
          <p:cNvPr id="83" name="Rectangle 82"/>
          <p:cNvSpPr/>
          <p:nvPr/>
        </p:nvSpPr>
        <p:spPr>
          <a:xfrm>
            <a:off x="1043608" y="3933056"/>
            <a:ext cx="7632848" cy="461665"/>
          </a:xfrm>
          <a:prstGeom prst="rect">
            <a:avLst/>
          </a:prstGeom>
          <a:solidFill>
            <a:srgbClr val="FFFF00"/>
          </a:solidFill>
        </p:spPr>
        <p:txBody>
          <a:bodyPr wrap="square">
            <a:spAutoFit/>
          </a:bodyPr>
          <a:lstStyle/>
          <a:p>
            <a:r>
              <a:rPr lang="fr-FR" sz="2400" b="1" dirty="0">
                <a:solidFill>
                  <a:prstClr val="black"/>
                </a:solidFill>
                <a:ea typeface="Calibri" pitchFamily="34" charset="0"/>
                <a:cs typeface="Times New Roman" pitchFamily="18" charset="0"/>
                <a:sym typeface="Wingdings 3" pitchFamily="18" charset="2"/>
              </a:rPr>
              <a:t>= paramètres ayant une influence sur la vitesse de réaction</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strips(downRight)">
                                      <p:cBhvr>
                                        <p:cTn id="12" dur="2000"/>
                                        <p:tgtEl>
                                          <p:spTgt spid="83"/>
                                        </p:tgtEl>
                                      </p:cBhvr>
                                    </p:animEffect>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 calcmode="lin" valueType="num">
                                      <p:cBhvr additive="base">
                                        <p:cTn id="16" dur="500" fill="hold"/>
                                        <p:tgtEl>
                                          <p:spTgt spid="77"/>
                                        </p:tgtEl>
                                        <p:attrNameLst>
                                          <p:attrName>ppt_x</p:attrName>
                                        </p:attrNameLst>
                                      </p:cBhvr>
                                      <p:tavLst>
                                        <p:tav tm="0">
                                          <p:val>
                                            <p:strVal val="#ppt_x"/>
                                          </p:val>
                                        </p:tav>
                                        <p:tav tm="100000">
                                          <p:val>
                                            <p:strVal val="#ppt_x"/>
                                          </p:val>
                                        </p:tav>
                                      </p:tavLst>
                                    </p:anim>
                                    <p:anim calcmode="lin" valueType="num">
                                      <p:cBhvr additive="base">
                                        <p:cTn id="17" dur="500" fill="hold"/>
                                        <p:tgtEl>
                                          <p:spTgt spid="77"/>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3"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additive="base">
                                        <p:cTn id="21" dur="500" fill="hold"/>
                                        <p:tgtEl>
                                          <p:spTgt spid="78"/>
                                        </p:tgtEl>
                                        <p:attrNameLst>
                                          <p:attrName>ppt_x</p:attrName>
                                        </p:attrNameLst>
                                      </p:cBhvr>
                                      <p:tavLst>
                                        <p:tav tm="0">
                                          <p:val>
                                            <p:strVal val="1+#ppt_w/2"/>
                                          </p:val>
                                        </p:tav>
                                        <p:tav tm="100000">
                                          <p:val>
                                            <p:strVal val="#ppt_x"/>
                                          </p:val>
                                        </p:tav>
                                      </p:tavLst>
                                    </p:anim>
                                    <p:anim calcmode="lin" valueType="num">
                                      <p:cBhvr additive="base">
                                        <p:cTn id="22" dur="500" fill="hold"/>
                                        <p:tgtEl>
                                          <p:spTgt spid="78"/>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2"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500" fill="hold"/>
                                        <p:tgtEl>
                                          <p:spTgt spid="79"/>
                                        </p:tgtEl>
                                        <p:attrNameLst>
                                          <p:attrName>ppt_x</p:attrName>
                                        </p:attrNameLst>
                                      </p:cBhvr>
                                      <p:tavLst>
                                        <p:tav tm="0">
                                          <p:val>
                                            <p:strVal val="0-#ppt_w/2"/>
                                          </p:val>
                                        </p:tav>
                                        <p:tav tm="100000">
                                          <p:val>
                                            <p:strVal val="#ppt_x"/>
                                          </p:val>
                                        </p:tav>
                                      </p:tavLst>
                                    </p:anim>
                                    <p:anim calcmode="lin" valueType="num">
                                      <p:cBhvr additive="base">
                                        <p:cTn id="27" dur="50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1+#ppt_w/2"/>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9"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0-#ppt_w/2"/>
                                          </p:val>
                                        </p:tav>
                                        <p:tav tm="100000">
                                          <p:val>
                                            <p:strVal val="#ppt_x"/>
                                          </p:val>
                                        </p:tav>
                                      </p:tavLst>
                                    </p:anim>
                                    <p:anim calcmode="lin" valueType="num">
                                      <p:cBhvr additive="base">
                                        <p:cTn id="37" dur="500" fill="hold"/>
                                        <p:tgtEl>
                                          <p:spTgt spid="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animBg="1"/>
      <p:bldP spid="79" grpId="0" animBg="1"/>
      <p:bldP spid="80" grpId="0" animBg="1"/>
      <p:bldP spid="81" grpId="0" animBg="1"/>
      <p:bldP spid="8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7179</Words>
  <Application>Microsoft Office PowerPoint</Application>
  <PresentationFormat>Affichage à l'écran (4:3)</PresentationFormat>
  <Paragraphs>990</Paragraphs>
  <Slides>48</Slides>
  <Notes>1</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48</vt:i4>
      </vt:variant>
    </vt:vector>
  </HeadingPairs>
  <TitlesOfParts>
    <vt:vector size="58" baseType="lpstr">
      <vt:lpstr>Arial</vt:lpstr>
      <vt:lpstr>Arial Narrow</vt:lpstr>
      <vt:lpstr>Bookman Old Style</vt:lpstr>
      <vt:lpstr>Calibri</vt:lpstr>
      <vt:lpstr>Cambria</vt:lpstr>
      <vt:lpstr>Symbol</vt:lpstr>
      <vt:lpstr>Tahoma</vt:lpstr>
      <vt:lpstr>Times New Roman</vt:lpstr>
      <vt:lpstr>Thème Office</vt:lpstr>
      <vt:lpstr>Équation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Marty</dc:creator>
  <cp:lastModifiedBy>timmy.marty</cp:lastModifiedBy>
  <cp:revision>78</cp:revision>
  <dcterms:created xsi:type="dcterms:W3CDTF">2022-03-10T14:37:48Z</dcterms:created>
  <dcterms:modified xsi:type="dcterms:W3CDTF">2025-04-09T07:31:21Z</dcterms:modified>
</cp:coreProperties>
</file>