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92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9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94" r:id="rId28"/>
    <p:sldId id="282" r:id="rId29"/>
    <p:sldId id="283" r:id="rId30"/>
    <p:sldId id="284" r:id="rId31"/>
    <p:sldId id="285" r:id="rId32"/>
    <p:sldId id="286" r:id="rId33"/>
    <p:sldId id="289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7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01D0-7E21-4AEE-8781-52BB38AFB9E0}" type="datetimeFigureOut">
              <a:rPr lang="fr-FR" smtClean="0"/>
              <a:pPr/>
              <a:t>05/09/2023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EC1D-E3FB-437A-BF9D-9B0C52FCF6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01D0-7E21-4AEE-8781-52BB38AFB9E0}" type="datetimeFigureOut">
              <a:rPr lang="fr-FR" smtClean="0"/>
              <a:pPr/>
              <a:t>05/09/2023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EC1D-E3FB-437A-BF9D-9B0C52FCF6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01D0-7E21-4AEE-8781-52BB38AFB9E0}" type="datetimeFigureOut">
              <a:rPr lang="fr-FR" smtClean="0"/>
              <a:pPr/>
              <a:t>05/09/2023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EC1D-E3FB-437A-BF9D-9B0C52FCF6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01D0-7E21-4AEE-8781-52BB38AFB9E0}" type="datetimeFigureOut">
              <a:rPr lang="fr-FR" smtClean="0"/>
              <a:pPr/>
              <a:t>05/09/2023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EC1D-E3FB-437A-BF9D-9B0C52FCF6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01D0-7E21-4AEE-8781-52BB38AFB9E0}" type="datetimeFigureOut">
              <a:rPr lang="fr-FR" smtClean="0"/>
              <a:pPr/>
              <a:t>05/09/2023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EC1D-E3FB-437A-BF9D-9B0C52FCF6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01D0-7E21-4AEE-8781-52BB38AFB9E0}" type="datetimeFigureOut">
              <a:rPr lang="fr-FR" smtClean="0"/>
              <a:pPr/>
              <a:t>05/09/2023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EC1D-E3FB-437A-BF9D-9B0C52FCF6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01D0-7E21-4AEE-8781-52BB38AFB9E0}" type="datetimeFigureOut">
              <a:rPr lang="fr-FR" smtClean="0"/>
              <a:pPr/>
              <a:t>05/09/2023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EC1D-E3FB-437A-BF9D-9B0C52FCF6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01D0-7E21-4AEE-8781-52BB38AFB9E0}" type="datetimeFigureOut">
              <a:rPr lang="fr-FR" smtClean="0"/>
              <a:pPr/>
              <a:t>05/09/2023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EC1D-E3FB-437A-BF9D-9B0C52FCF6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01D0-7E21-4AEE-8781-52BB38AFB9E0}" type="datetimeFigureOut">
              <a:rPr lang="fr-FR" smtClean="0"/>
              <a:pPr/>
              <a:t>05/09/2023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EC1D-E3FB-437A-BF9D-9B0C52FCF6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01D0-7E21-4AEE-8781-52BB38AFB9E0}" type="datetimeFigureOut">
              <a:rPr lang="fr-FR" smtClean="0"/>
              <a:pPr/>
              <a:t>05/09/2023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EC1D-E3FB-437A-BF9D-9B0C52FCF6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101D0-7E21-4AEE-8781-52BB38AFB9E0}" type="datetimeFigureOut">
              <a:rPr lang="fr-FR" smtClean="0"/>
              <a:pPr/>
              <a:t>05/09/2023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5EC1D-E3FB-437A-BF9D-9B0C52FCF6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5101D0-7E21-4AEE-8781-52BB38AFB9E0}" type="datetimeFigureOut">
              <a:rPr lang="fr-FR" smtClean="0"/>
              <a:pPr/>
              <a:t>05/09/2023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5EC1D-E3FB-437A-BF9D-9B0C52FCF65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1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78" t="18480" r="3223" b="15161"/>
          <a:stretch>
            <a:fillRect/>
          </a:stretch>
        </p:blipFill>
        <p:spPr bwMode="auto">
          <a:xfrm>
            <a:off x="0" y="1052736"/>
            <a:ext cx="9144000" cy="3638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Terminale : Illustrations d&amp;#39;ondes planes - Sciences Physiques à Michel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97152"/>
            <a:ext cx="2866287" cy="1794296"/>
          </a:xfrm>
          <a:prstGeom prst="rect">
            <a:avLst/>
          </a:prstGeom>
          <a:noFill/>
        </p:spPr>
      </p:pic>
      <p:pic>
        <p:nvPicPr>
          <p:cNvPr id="6" name="Picture 4" descr="Notes De Radio Portative Et De Musique Illustration Stock - Illustration du  neuf, nouvelles: 32621063"/>
          <p:cNvPicPr>
            <a:picLocks noChangeAspect="1" noChangeArrowheads="1"/>
          </p:cNvPicPr>
          <p:nvPr/>
        </p:nvPicPr>
        <p:blipFill>
          <a:blip r:embed="rId4" cstate="print"/>
          <a:srcRect l="5670" b="12610"/>
          <a:stretch>
            <a:fillRect/>
          </a:stretch>
        </p:blipFill>
        <p:spPr bwMode="auto">
          <a:xfrm>
            <a:off x="3347864" y="4797152"/>
            <a:ext cx="2880320" cy="1817845"/>
          </a:xfrm>
          <a:prstGeom prst="rect">
            <a:avLst/>
          </a:prstGeom>
          <a:noFill/>
        </p:spPr>
      </p:pic>
      <p:pic>
        <p:nvPicPr>
          <p:cNvPr id="7" name="Picture 6" descr="Eclairages et lampes électriques : des économies d'énergie mises en lumière  - L'EnerGeek"/>
          <p:cNvPicPr>
            <a:picLocks noChangeAspect="1" noChangeArrowheads="1"/>
          </p:cNvPicPr>
          <p:nvPr/>
        </p:nvPicPr>
        <p:blipFill>
          <a:blip r:embed="rId5" cstate="print"/>
          <a:srcRect l="20545" t="7561" r="8688"/>
          <a:stretch>
            <a:fillRect/>
          </a:stretch>
        </p:blipFill>
        <p:spPr bwMode="auto">
          <a:xfrm>
            <a:off x="6516216" y="4797152"/>
            <a:ext cx="2232248" cy="176076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 l="15592" t="31080" r="5029" b="54640"/>
          <a:stretch>
            <a:fillRect/>
          </a:stretch>
        </p:blipFill>
        <p:spPr bwMode="auto">
          <a:xfrm>
            <a:off x="93371" y="69450"/>
            <a:ext cx="8892480" cy="89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179512" y="537105"/>
            <a:ext cx="87729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000" dirty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1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Pour indiquer comment sont perturbés les points du milieu, on peut représenter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e 99"/>
          <p:cNvGrpSpPr/>
          <p:nvPr/>
        </p:nvGrpSpPr>
        <p:grpSpPr>
          <a:xfrm>
            <a:off x="0" y="908720"/>
            <a:ext cx="4623512" cy="5040560"/>
            <a:chOff x="0" y="1628800"/>
            <a:chExt cx="4623512" cy="5040560"/>
          </a:xfrm>
        </p:grpSpPr>
        <p:sp>
          <p:nvSpPr>
            <p:cNvPr id="19466" name="Text Box 10"/>
            <p:cNvSpPr txBox="1">
              <a:spLocks noChangeArrowheads="1"/>
            </p:cNvSpPr>
            <p:nvPr/>
          </p:nvSpPr>
          <p:spPr bwMode="auto">
            <a:xfrm>
              <a:off x="179512" y="1628800"/>
              <a:ext cx="4444000" cy="94694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Doc 5</a:t>
              </a:r>
              <a:r>
                <a:rPr kumimoji="0" lang="fr-FR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 : 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Les variations du signal en fonction 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de  la  position </a:t>
              </a:r>
              <a:r>
                <a:rPr kumimoji="0" lang="fr-F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mic Sans MS" pitchFamily="66" charset="0"/>
                  <a:cs typeface="Arial" pitchFamily="34" charset="0"/>
                </a:rPr>
                <a:t>à  un INSTANT donné</a:t>
              </a:r>
              <a:endParaRPr kumimoji="0" lang="fr-FR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Image 14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2636912"/>
              <a:ext cx="4608512" cy="403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e 100"/>
          <p:cNvGrpSpPr/>
          <p:nvPr/>
        </p:nvGrpSpPr>
        <p:grpSpPr>
          <a:xfrm>
            <a:off x="4644008" y="908720"/>
            <a:ext cx="4368485" cy="3888432"/>
            <a:chOff x="4644008" y="1628800"/>
            <a:chExt cx="4368485" cy="3888432"/>
          </a:xfrm>
        </p:grpSpPr>
        <p:sp>
          <p:nvSpPr>
            <p:cNvPr id="19467" name="Text Box 11"/>
            <p:cNvSpPr txBox="1">
              <a:spLocks noChangeArrowheads="1"/>
            </p:cNvSpPr>
            <p:nvPr/>
          </p:nvSpPr>
          <p:spPr bwMode="auto">
            <a:xfrm>
              <a:off x="4716016" y="1628800"/>
              <a:ext cx="4171081" cy="93610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Doc 6</a:t>
              </a:r>
              <a:r>
                <a:rPr kumimoji="0" lang="fr-FR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 : </a:t>
              </a:r>
              <a:r>
                <a:rPr kumimoji="0" lang="fr-FR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Les  variations  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du 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signal 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 en fonction 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du  temps </a:t>
              </a:r>
              <a:r>
                <a:rPr kumimoji="0" lang="fr-F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b="1" i="0" u="sng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omic Sans MS" pitchFamily="66" charset="0"/>
                  <a:cs typeface="Arial" pitchFamily="34" charset="0"/>
                </a:rPr>
                <a:t>en  un  POINT donné</a:t>
              </a:r>
              <a:endParaRPr kumimoji="0" lang="fr-FR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56" name="Picture 32"/>
            <p:cNvPicPr>
              <a:picLocks noChangeAspect="1" noChangeArrowheads="1"/>
            </p:cNvPicPr>
            <p:nvPr/>
          </p:nvPicPr>
          <p:blipFill>
            <a:blip r:embed="rId3" cstate="print"/>
            <a:srcRect l="15592" t="50399" r="31488" b="29441"/>
            <a:stretch>
              <a:fillRect/>
            </a:stretch>
          </p:blipFill>
          <p:spPr bwMode="auto">
            <a:xfrm>
              <a:off x="4644008" y="4581128"/>
              <a:ext cx="436848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32"/>
            <p:cNvPicPr>
              <a:picLocks noChangeAspect="1" noChangeArrowheads="1"/>
            </p:cNvPicPr>
            <p:nvPr/>
          </p:nvPicPr>
          <p:blipFill>
            <a:blip r:embed="rId3" cstate="print"/>
            <a:srcRect l="15592" t="27138" r="31488" b="52702"/>
            <a:stretch>
              <a:fillRect/>
            </a:stretch>
          </p:blipFill>
          <p:spPr bwMode="auto">
            <a:xfrm>
              <a:off x="4644008" y="2636912"/>
              <a:ext cx="4368485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057" name="AutoShape 33"/>
          <p:cNvCxnSpPr>
            <a:cxnSpLocks noChangeShapeType="1"/>
          </p:cNvCxnSpPr>
          <p:nvPr/>
        </p:nvCxnSpPr>
        <p:spPr bwMode="auto">
          <a:xfrm flipV="1">
            <a:off x="4932040" y="2564904"/>
            <a:ext cx="288032" cy="36004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</p:cxn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4572000" y="2924944"/>
            <a:ext cx="158417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 commence à être perturbé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AutoShape 33"/>
          <p:cNvCxnSpPr>
            <a:cxnSpLocks noChangeShapeType="1"/>
          </p:cNvCxnSpPr>
          <p:nvPr/>
        </p:nvCxnSpPr>
        <p:spPr bwMode="auto">
          <a:xfrm flipH="1" flipV="1">
            <a:off x="6588224" y="2564904"/>
            <a:ext cx="1152128" cy="43204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</p:cxnSp>
      <p:sp>
        <p:nvSpPr>
          <p:cNvPr id="62" name="Rectangle 34"/>
          <p:cNvSpPr>
            <a:spLocks noChangeArrowheads="1"/>
          </p:cNvSpPr>
          <p:nvPr/>
        </p:nvSpPr>
        <p:spPr bwMode="auto">
          <a:xfrm>
            <a:off x="7739336" y="2852936"/>
            <a:ext cx="14046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 finit d’être perturbé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34"/>
          <p:cNvSpPr>
            <a:spLocks noChangeArrowheads="1"/>
          </p:cNvSpPr>
          <p:nvPr/>
        </p:nvSpPr>
        <p:spPr bwMode="auto">
          <a:xfrm>
            <a:off x="6156176" y="2924944"/>
            <a:ext cx="158417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 est le plus perturbé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8" name="AutoShape 33"/>
          <p:cNvCxnSpPr>
            <a:cxnSpLocks noChangeShapeType="1"/>
          </p:cNvCxnSpPr>
          <p:nvPr/>
        </p:nvCxnSpPr>
        <p:spPr bwMode="auto">
          <a:xfrm flipH="1" flipV="1">
            <a:off x="5724128" y="2564904"/>
            <a:ext cx="504056" cy="43204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</p:cxnSp>
      <p:cxnSp>
        <p:nvCxnSpPr>
          <p:cNvPr id="71" name="Connecteur droit 70"/>
          <p:cNvCxnSpPr/>
          <p:nvPr/>
        </p:nvCxnSpPr>
        <p:spPr>
          <a:xfrm>
            <a:off x="4788024" y="2492896"/>
            <a:ext cx="4320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5220072" y="2276872"/>
            <a:ext cx="432048" cy="2160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 flipH="1" flipV="1">
            <a:off x="5652120" y="2276872"/>
            <a:ext cx="864096" cy="2160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/>
          <p:cNvCxnSpPr/>
          <p:nvPr/>
        </p:nvCxnSpPr>
        <p:spPr>
          <a:xfrm>
            <a:off x="6516216" y="2492896"/>
            <a:ext cx="22322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necteur droit 87"/>
          <p:cNvCxnSpPr/>
          <p:nvPr/>
        </p:nvCxnSpPr>
        <p:spPr>
          <a:xfrm>
            <a:off x="4788024" y="4437112"/>
            <a:ext cx="22322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flipV="1">
            <a:off x="6982989" y="4293096"/>
            <a:ext cx="469331" cy="1440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flipH="1" flipV="1">
            <a:off x="7452320" y="4293096"/>
            <a:ext cx="864096" cy="1440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>
            <a:off x="8316416" y="4437112"/>
            <a:ext cx="4320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AutoShape 33"/>
          <p:cNvCxnSpPr>
            <a:cxnSpLocks noChangeShapeType="1"/>
          </p:cNvCxnSpPr>
          <p:nvPr/>
        </p:nvCxnSpPr>
        <p:spPr bwMode="auto">
          <a:xfrm flipV="1">
            <a:off x="6156176" y="4725144"/>
            <a:ext cx="792088" cy="28803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</p:cxnSp>
      <p:sp>
        <p:nvSpPr>
          <p:cNvPr id="103" name="Rectangle 34"/>
          <p:cNvSpPr>
            <a:spLocks noChangeArrowheads="1"/>
          </p:cNvSpPr>
          <p:nvPr/>
        </p:nvSpPr>
        <p:spPr bwMode="auto">
          <a:xfrm>
            <a:off x="4644008" y="4797152"/>
            <a:ext cx="158417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 commence à être perturbé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4" name="AutoShape 33"/>
          <p:cNvCxnSpPr>
            <a:cxnSpLocks noChangeShapeType="1"/>
          </p:cNvCxnSpPr>
          <p:nvPr/>
        </p:nvCxnSpPr>
        <p:spPr bwMode="auto">
          <a:xfrm flipH="1" flipV="1">
            <a:off x="8388424" y="4653136"/>
            <a:ext cx="288032" cy="288032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</p:cxnSp>
      <p:sp>
        <p:nvSpPr>
          <p:cNvPr id="105" name="Rectangle 34"/>
          <p:cNvSpPr>
            <a:spLocks noChangeArrowheads="1"/>
          </p:cNvSpPr>
          <p:nvPr/>
        </p:nvSpPr>
        <p:spPr bwMode="auto">
          <a:xfrm>
            <a:off x="7811344" y="4941168"/>
            <a:ext cx="14046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 finit d’être perturbé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34"/>
          <p:cNvSpPr>
            <a:spLocks noChangeArrowheads="1"/>
          </p:cNvSpPr>
          <p:nvPr/>
        </p:nvSpPr>
        <p:spPr bwMode="auto">
          <a:xfrm>
            <a:off x="6372200" y="5013176"/>
            <a:ext cx="158417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 est le plus perturbé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7" name="AutoShape 33"/>
          <p:cNvCxnSpPr>
            <a:cxnSpLocks noChangeShapeType="1"/>
          </p:cNvCxnSpPr>
          <p:nvPr/>
        </p:nvCxnSpPr>
        <p:spPr bwMode="auto">
          <a:xfrm flipV="1">
            <a:off x="7164288" y="4653136"/>
            <a:ext cx="288032" cy="43204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</p:cxnSp>
      <p:sp>
        <p:nvSpPr>
          <p:cNvPr id="34" name="Rectangle 33"/>
          <p:cNvSpPr/>
          <p:nvPr/>
        </p:nvSpPr>
        <p:spPr>
          <a:xfrm>
            <a:off x="1547664" y="116632"/>
            <a:ext cx="4264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latin typeface="Bookman Old Style" pitchFamily="18" charset="0"/>
              </a:rPr>
              <a:t>2) Représentations d’une onde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251520" y="6093296"/>
            <a:ext cx="8748464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Représentations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spatiale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temporelle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ont toujours une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forme inverse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!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/>
      <p:bldP spid="1058" grpId="0"/>
      <p:bldP spid="62" grpId="0"/>
      <p:bldP spid="67" grpId="0"/>
      <p:bldP spid="103" grpId="0"/>
      <p:bldP spid="105" grpId="0"/>
      <p:bldP spid="106" grpId="0"/>
      <p:bldP spid="34" grpId="0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5" name="Image 1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460851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3" cstate="print"/>
          <a:srcRect l="15592" t="50399" r="31488" b="29441"/>
          <a:stretch>
            <a:fillRect/>
          </a:stretch>
        </p:blipFill>
        <p:spPr bwMode="auto">
          <a:xfrm>
            <a:off x="4644008" y="2132856"/>
            <a:ext cx="436848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2"/>
          <p:cNvPicPr>
            <a:picLocks noChangeAspect="1" noChangeArrowheads="1"/>
          </p:cNvPicPr>
          <p:nvPr/>
        </p:nvPicPr>
        <p:blipFill>
          <a:blip r:embed="rId3" cstate="print"/>
          <a:srcRect l="15592" t="27138" r="31488" b="52702"/>
          <a:stretch>
            <a:fillRect/>
          </a:stretch>
        </p:blipFill>
        <p:spPr bwMode="auto">
          <a:xfrm>
            <a:off x="4644008" y="188640"/>
            <a:ext cx="436848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57" name="AutoShape 33"/>
          <p:cNvCxnSpPr>
            <a:cxnSpLocks noChangeShapeType="1"/>
          </p:cNvCxnSpPr>
          <p:nvPr/>
        </p:nvCxnSpPr>
        <p:spPr bwMode="auto">
          <a:xfrm flipV="1">
            <a:off x="4932040" y="836712"/>
            <a:ext cx="288032" cy="36004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</p:cxn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4572000" y="1196752"/>
            <a:ext cx="158417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 commence à être perturbé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0" name="AutoShape 33"/>
          <p:cNvCxnSpPr>
            <a:cxnSpLocks noChangeShapeType="1"/>
          </p:cNvCxnSpPr>
          <p:nvPr/>
        </p:nvCxnSpPr>
        <p:spPr bwMode="auto">
          <a:xfrm flipH="1" flipV="1">
            <a:off x="6588224" y="836712"/>
            <a:ext cx="1152128" cy="43204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</p:cxnSp>
      <p:sp>
        <p:nvSpPr>
          <p:cNvPr id="62" name="Rectangle 34"/>
          <p:cNvSpPr>
            <a:spLocks noChangeArrowheads="1"/>
          </p:cNvSpPr>
          <p:nvPr/>
        </p:nvSpPr>
        <p:spPr bwMode="auto">
          <a:xfrm>
            <a:off x="7739336" y="1124744"/>
            <a:ext cx="14046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 finit d’être perturbé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34"/>
          <p:cNvSpPr>
            <a:spLocks noChangeArrowheads="1"/>
          </p:cNvSpPr>
          <p:nvPr/>
        </p:nvSpPr>
        <p:spPr bwMode="auto">
          <a:xfrm>
            <a:off x="6156176" y="1196752"/>
            <a:ext cx="158417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 est le plus perturbé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8" name="AutoShape 33"/>
          <p:cNvCxnSpPr>
            <a:cxnSpLocks noChangeShapeType="1"/>
          </p:cNvCxnSpPr>
          <p:nvPr/>
        </p:nvCxnSpPr>
        <p:spPr bwMode="auto">
          <a:xfrm flipH="1" flipV="1">
            <a:off x="5724128" y="836712"/>
            <a:ext cx="504056" cy="43204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</p:cxnSp>
      <p:cxnSp>
        <p:nvCxnSpPr>
          <p:cNvPr id="71" name="Connecteur droit 70"/>
          <p:cNvCxnSpPr/>
          <p:nvPr/>
        </p:nvCxnSpPr>
        <p:spPr>
          <a:xfrm>
            <a:off x="4788024" y="836712"/>
            <a:ext cx="4320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5220072" y="548680"/>
            <a:ext cx="432048" cy="2160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cteur droit 74"/>
          <p:cNvCxnSpPr/>
          <p:nvPr/>
        </p:nvCxnSpPr>
        <p:spPr>
          <a:xfrm flipH="1" flipV="1">
            <a:off x="5652120" y="548680"/>
            <a:ext cx="864096" cy="2160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77"/>
          <p:cNvCxnSpPr/>
          <p:nvPr/>
        </p:nvCxnSpPr>
        <p:spPr>
          <a:xfrm>
            <a:off x="6516216" y="764704"/>
            <a:ext cx="22322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AutoShape 33"/>
          <p:cNvCxnSpPr>
            <a:cxnSpLocks noChangeShapeType="1"/>
          </p:cNvCxnSpPr>
          <p:nvPr/>
        </p:nvCxnSpPr>
        <p:spPr bwMode="auto">
          <a:xfrm flipV="1">
            <a:off x="5580112" y="2996952"/>
            <a:ext cx="1368152" cy="36004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</p:cxnSp>
      <p:sp>
        <p:nvSpPr>
          <p:cNvPr id="83" name="Rectangle 34"/>
          <p:cNvSpPr>
            <a:spLocks noChangeArrowheads="1"/>
          </p:cNvSpPr>
          <p:nvPr/>
        </p:nvSpPr>
        <p:spPr bwMode="auto">
          <a:xfrm>
            <a:off x="4572000" y="3356992"/>
            <a:ext cx="158417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 commence à être perturbé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4" name="AutoShape 33"/>
          <p:cNvCxnSpPr>
            <a:cxnSpLocks noChangeShapeType="1"/>
          </p:cNvCxnSpPr>
          <p:nvPr/>
        </p:nvCxnSpPr>
        <p:spPr bwMode="auto">
          <a:xfrm flipH="1" flipV="1">
            <a:off x="8388424" y="2996952"/>
            <a:ext cx="288032" cy="43204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</p:cxnSp>
      <p:sp>
        <p:nvSpPr>
          <p:cNvPr id="85" name="Rectangle 34"/>
          <p:cNvSpPr>
            <a:spLocks noChangeArrowheads="1"/>
          </p:cNvSpPr>
          <p:nvPr/>
        </p:nvSpPr>
        <p:spPr bwMode="auto">
          <a:xfrm>
            <a:off x="7739336" y="3429000"/>
            <a:ext cx="14046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 finit d’être perturbé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34"/>
          <p:cNvSpPr>
            <a:spLocks noChangeArrowheads="1"/>
          </p:cNvSpPr>
          <p:nvPr/>
        </p:nvSpPr>
        <p:spPr bwMode="auto">
          <a:xfrm>
            <a:off x="6156176" y="3429000"/>
            <a:ext cx="158417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B</a:t>
            </a:r>
            <a:r>
              <a:rPr kumimoji="0" lang="fr-FR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e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st le plus perturbé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7" name="AutoShape 33"/>
          <p:cNvCxnSpPr>
            <a:cxnSpLocks noChangeShapeType="1"/>
          </p:cNvCxnSpPr>
          <p:nvPr/>
        </p:nvCxnSpPr>
        <p:spPr bwMode="auto">
          <a:xfrm flipV="1">
            <a:off x="7020272" y="2996952"/>
            <a:ext cx="432048" cy="43204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 type="stealth" w="lg" len="lg"/>
          </a:ln>
        </p:spPr>
      </p:cxnSp>
      <p:cxnSp>
        <p:nvCxnSpPr>
          <p:cNvPr id="88" name="Connecteur droit 87"/>
          <p:cNvCxnSpPr/>
          <p:nvPr/>
        </p:nvCxnSpPr>
        <p:spPr>
          <a:xfrm>
            <a:off x="4788024" y="2708920"/>
            <a:ext cx="22322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88"/>
          <p:cNvCxnSpPr/>
          <p:nvPr/>
        </p:nvCxnSpPr>
        <p:spPr>
          <a:xfrm flipV="1">
            <a:off x="6982989" y="2492896"/>
            <a:ext cx="504056" cy="2160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eur droit 89"/>
          <p:cNvCxnSpPr/>
          <p:nvPr/>
        </p:nvCxnSpPr>
        <p:spPr>
          <a:xfrm flipH="1" flipV="1">
            <a:off x="7452320" y="2492896"/>
            <a:ext cx="864096" cy="2160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>
            <a:off x="8316416" y="2708920"/>
            <a:ext cx="4320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0" y="4869160"/>
            <a:ext cx="4798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II- Grandeurs associées aux ondes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51520" y="5157192"/>
            <a:ext cx="2627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Conditions de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l’étude :</a:t>
            </a:r>
            <a:endParaRPr kumimoji="0" lang="fr-FR" sz="4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899592" y="5589240"/>
            <a:ext cx="3672407" cy="5040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Milieu HOMOGENE</a:t>
            </a:r>
            <a:endParaRPr kumimoji="0" lang="fr-F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076056" y="5589240"/>
            <a:ext cx="3672408" cy="50405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Milieu ILLIMITE</a:t>
            </a:r>
            <a:endParaRPr kumimoji="0" lang="fr-F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683568" y="6237312"/>
            <a:ext cx="3672408" cy="50405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Milieu NON DISPERSIF</a:t>
            </a:r>
            <a:endParaRPr kumimoji="0" lang="fr-F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4860032" y="6237312"/>
            <a:ext cx="3672408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Milieu TRANSPARENT</a:t>
            </a:r>
            <a:endParaRPr kumimoji="0" lang="fr-F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251520" y="4365104"/>
            <a:ext cx="8748464" cy="40011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Représentations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spatiale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et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temporelle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ont toujours une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forme inverse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!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9" grpId="0" animBg="1"/>
      <p:bldP spid="30" grpId="0" animBg="1"/>
      <p:bldP spid="31" grpId="0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2" name="Rectangle 31"/>
          <p:cNvSpPr/>
          <p:nvPr/>
        </p:nvSpPr>
        <p:spPr>
          <a:xfrm>
            <a:off x="0" y="0"/>
            <a:ext cx="4798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u="sng" dirty="0" smtClean="0">
                <a:latin typeface="Bookman Old Style" pitchFamily="18" charset="0"/>
              </a:rPr>
              <a:t>II- Grandeurs associées aux ondes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331640" y="404664"/>
            <a:ext cx="28793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 smtClean="0">
                <a:latin typeface="Bookman Old Style" pitchFamily="18" charset="0"/>
              </a:rPr>
              <a:t>1) </a:t>
            </a:r>
            <a:r>
              <a:rPr lang="fr-FR" sz="2000" b="1" i="1" u="sng" dirty="0" smtClean="0">
                <a:latin typeface="Bookman Old Style" pitchFamily="18" charset="0"/>
              </a:rPr>
              <a:t>Retard et célérité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764704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Si l’onde ne s’amortit pas, tous les points du milieu subissent la même perturbation à des instants différents.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1"/>
          <p:cNvSpPr txBox="1">
            <a:spLocks noChangeArrowheads="1"/>
          </p:cNvSpPr>
          <p:nvPr/>
        </p:nvSpPr>
        <p:spPr bwMode="auto">
          <a:xfrm>
            <a:off x="147345" y="1484784"/>
            <a:ext cx="8928992" cy="21602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du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RETARD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de la CELERITE d’une onde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179512" y="1341001"/>
            <a:ext cx="864096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retard </a:t>
            </a:r>
            <a:r>
              <a:rPr lang="fr-FR" sz="32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d’un point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par rapport à un point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durée nécessaire à l’onde pour parcourir la distance AB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323528" y="2249577"/>
            <a:ext cx="59766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célérité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d’une onde est le rapport de la distance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parcourue par l’onde par la durée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nécessaire pour réaliser ce parcours.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1"/>
          <p:cNvSpPr txBox="1">
            <a:spLocks noChangeArrowheads="1"/>
          </p:cNvSpPr>
          <p:nvPr/>
        </p:nvSpPr>
        <p:spPr bwMode="auto">
          <a:xfrm>
            <a:off x="6660232" y="2348880"/>
            <a:ext cx="2184023" cy="1224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1835696" y="3717032"/>
            <a:ext cx="7128792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i="1" dirty="0" smtClean="0">
                <a:latin typeface="+mj-lt"/>
                <a:cs typeface="Arial" pitchFamily="34" charset="0"/>
              </a:rPr>
              <a:t>On ne parle pas de « </a:t>
            </a:r>
            <a:r>
              <a:rPr lang="fr-FR" sz="2000" b="1" i="1" dirty="0" smtClean="0">
                <a:latin typeface="+mj-lt"/>
                <a:cs typeface="Arial" pitchFamily="34" charset="0"/>
              </a:rPr>
              <a:t>vitesse</a:t>
            </a:r>
            <a:r>
              <a:rPr lang="fr-FR" sz="2000" i="1" dirty="0" smtClean="0">
                <a:latin typeface="+mj-lt"/>
                <a:cs typeface="Arial" pitchFamily="34" charset="0"/>
              </a:rPr>
              <a:t> » pour une onde : on réserve ce terme quand un déplacement de matière est observé.</a:t>
            </a:r>
            <a:endParaRPr kumimoji="0" lang="fr-FR" sz="2000" b="0" i="1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48264" y="2708920"/>
            <a:ext cx="787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 =  </a:t>
            </a:r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7668344" y="2420888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  </a:t>
            </a:r>
            <a:endParaRPr lang="fr-FR" dirty="0"/>
          </a:p>
        </p:txBody>
      </p:sp>
      <p:sp>
        <p:nvSpPr>
          <p:cNvPr id="42" name="Rectangle 41"/>
          <p:cNvSpPr/>
          <p:nvPr/>
        </p:nvSpPr>
        <p:spPr>
          <a:xfrm>
            <a:off x="7740352" y="2996952"/>
            <a:ext cx="567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cxnSp>
        <p:nvCxnSpPr>
          <p:cNvPr id="44" name="Connecteur droit 43"/>
          <p:cNvCxnSpPr/>
          <p:nvPr/>
        </p:nvCxnSpPr>
        <p:spPr>
          <a:xfrm>
            <a:off x="7668344" y="2924944"/>
            <a:ext cx="57606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8172400" y="2420888"/>
            <a:ext cx="582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(m)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244408" y="2996952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588224" y="3068960"/>
            <a:ext cx="1080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4437112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Calculer le retard du point B par rapport au point A pour les documents 5 et 6.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2" name="Rectangle 5"/>
          <p:cNvSpPr>
            <a:spLocks noChangeArrowheads="1"/>
          </p:cNvSpPr>
          <p:nvPr/>
        </p:nvSpPr>
        <p:spPr bwMode="auto">
          <a:xfrm>
            <a:off x="0" y="573325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Calculer la célérité de l’onde pour les documents 5 et 6.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22" name="Image 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717032"/>
            <a:ext cx="504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35" grpId="0" animBg="1"/>
      <p:bldP spid="36" grpId="0"/>
      <p:bldP spid="37" grpId="0"/>
      <p:bldP spid="38" grpId="0" animBg="1"/>
      <p:bldP spid="39" grpId="0" animBg="1"/>
      <p:bldP spid="40" grpId="0"/>
      <p:bldP spid="41" grpId="0"/>
      <p:bldP spid="42" grpId="0"/>
      <p:bldP spid="46" grpId="0"/>
      <p:bldP spid="47" grpId="0"/>
      <p:bldP spid="49" grpId="0"/>
      <p:bldP spid="1029" grpId="0"/>
      <p:bldP spid="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5" name="Text Box 1"/>
          <p:cNvSpPr txBox="1">
            <a:spLocks noChangeArrowheads="1"/>
          </p:cNvSpPr>
          <p:nvPr/>
        </p:nvSpPr>
        <p:spPr bwMode="auto">
          <a:xfrm>
            <a:off x="147345" y="44391"/>
            <a:ext cx="8928992" cy="208846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du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RETARD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de la CELERITE d’une onde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179512" y="-99392"/>
            <a:ext cx="864096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retard </a:t>
            </a:r>
            <a:r>
              <a:rPr lang="fr-FR" sz="32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d’un point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par rapport à un point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durée nécessaire à l’onde pour parcourir la distance AB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323528" y="809184"/>
            <a:ext cx="59766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célérité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d’une onde est le rapport de la distance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parcourue par l’onde par la durée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nécessaire pour réaliser ce parcours.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1"/>
          <p:cNvSpPr txBox="1">
            <a:spLocks noChangeArrowheads="1"/>
          </p:cNvSpPr>
          <p:nvPr/>
        </p:nvSpPr>
        <p:spPr bwMode="auto">
          <a:xfrm>
            <a:off x="6660232" y="836712"/>
            <a:ext cx="2184023" cy="1224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48264" y="1196752"/>
            <a:ext cx="787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 =  </a:t>
            </a:r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7668344" y="908720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  </a:t>
            </a:r>
            <a:endParaRPr lang="fr-FR" dirty="0"/>
          </a:p>
        </p:txBody>
      </p:sp>
      <p:sp>
        <p:nvSpPr>
          <p:cNvPr id="42" name="Rectangle 41"/>
          <p:cNvSpPr/>
          <p:nvPr/>
        </p:nvSpPr>
        <p:spPr>
          <a:xfrm>
            <a:off x="7740352" y="1484784"/>
            <a:ext cx="567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cxnSp>
        <p:nvCxnSpPr>
          <p:cNvPr id="44" name="Connecteur droit 43"/>
          <p:cNvCxnSpPr/>
          <p:nvPr/>
        </p:nvCxnSpPr>
        <p:spPr>
          <a:xfrm>
            <a:off x="7668344" y="1412776"/>
            <a:ext cx="57606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8172400" y="908720"/>
            <a:ext cx="582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(m)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244408" y="1484784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588224" y="1556792"/>
            <a:ext cx="1080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>
              <a:solidFill>
                <a:srgbClr val="00660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21023" t="21000" r="5268" b="20201"/>
          <a:stretch>
            <a:fillRect/>
          </a:stretch>
        </p:blipFill>
        <p:spPr bwMode="auto">
          <a:xfrm>
            <a:off x="0" y="2852936"/>
            <a:ext cx="9144000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1835696" y="2135414"/>
            <a:ext cx="7128792" cy="70788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i="1" dirty="0" smtClean="0">
                <a:latin typeface="+mj-lt"/>
                <a:cs typeface="Arial" pitchFamily="34" charset="0"/>
              </a:rPr>
              <a:t>On ne parle pas de « </a:t>
            </a:r>
            <a:r>
              <a:rPr lang="fr-FR" sz="2000" b="1" i="1" dirty="0" smtClean="0">
                <a:latin typeface="+mj-lt"/>
                <a:cs typeface="Arial" pitchFamily="34" charset="0"/>
              </a:rPr>
              <a:t>vitesse</a:t>
            </a:r>
            <a:r>
              <a:rPr lang="fr-FR" sz="2000" i="1" dirty="0" smtClean="0">
                <a:latin typeface="+mj-lt"/>
                <a:cs typeface="Arial" pitchFamily="34" charset="0"/>
              </a:rPr>
              <a:t> » pour une onde : on réserve ce terme quand un déplacement de matière est observé.</a:t>
            </a:r>
            <a:endParaRPr kumimoji="0" lang="fr-FR" sz="2000" b="0" i="1" u="none" strike="noStrike" cap="none" normalizeH="0" baseline="0" dirty="0" smtClean="0">
              <a:ln>
                <a:noFill/>
              </a:ln>
              <a:effectLst/>
              <a:latin typeface="+mj-lt"/>
              <a:cs typeface="Arial" pitchFamily="34" charset="0"/>
            </a:endParaRPr>
          </a:p>
        </p:txBody>
      </p:sp>
      <p:pic>
        <p:nvPicPr>
          <p:cNvPr id="18" name="Image 17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135414"/>
            <a:ext cx="504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5" name="Text Box 1"/>
          <p:cNvSpPr txBox="1">
            <a:spLocks noChangeArrowheads="1"/>
          </p:cNvSpPr>
          <p:nvPr/>
        </p:nvSpPr>
        <p:spPr bwMode="auto">
          <a:xfrm>
            <a:off x="147345" y="44391"/>
            <a:ext cx="8928992" cy="2736537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du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RETARD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de la CELERITE d’une onde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179512" y="-99392"/>
            <a:ext cx="864096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 retard </a:t>
            </a:r>
            <a:r>
              <a:rPr lang="fr-FR" sz="32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d’un point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par rapport à un point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est 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durée nécessaire à l’onde pour parcourir la distance AB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10"/>
          <p:cNvSpPr>
            <a:spLocks noChangeArrowheads="1"/>
          </p:cNvSpPr>
          <p:nvPr/>
        </p:nvSpPr>
        <p:spPr bwMode="auto">
          <a:xfrm>
            <a:off x="323528" y="809184"/>
            <a:ext cx="597666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célérité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d’une onde est le rapport de la distance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parcourue par l’onde par la durée </a:t>
            </a:r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nécessaire pour réaliser ce parcours.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1"/>
          <p:cNvSpPr txBox="1">
            <a:spLocks noChangeArrowheads="1"/>
          </p:cNvSpPr>
          <p:nvPr/>
        </p:nvSpPr>
        <p:spPr bwMode="auto">
          <a:xfrm>
            <a:off x="6660232" y="836712"/>
            <a:ext cx="2184023" cy="1224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10"/>
          <p:cNvSpPr>
            <a:spLocks noChangeArrowheads="1"/>
          </p:cNvSpPr>
          <p:nvPr/>
        </p:nvSpPr>
        <p:spPr bwMode="auto">
          <a:xfrm>
            <a:off x="971600" y="2060848"/>
            <a:ext cx="79928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i="1" u="sng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Remarque</a:t>
            </a:r>
            <a:r>
              <a:rPr lang="fr-FR" sz="2000" b="1" i="1" dirty="0" smtClean="0">
                <a:solidFill>
                  <a:srgbClr val="00206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: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 ne parle pas de « vitesse » pour une onde. On réserve ce terme quand un déplacement de matière est observé.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48264" y="1196752"/>
            <a:ext cx="787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 =  </a:t>
            </a:r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7668344" y="908720"/>
            <a:ext cx="6976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AB  </a:t>
            </a:r>
            <a:endParaRPr lang="fr-FR" dirty="0"/>
          </a:p>
        </p:txBody>
      </p:sp>
      <p:sp>
        <p:nvSpPr>
          <p:cNvPr id="42" name="Rectangle 41"/>
          <p:cNvSpPr/>
          <p:nvPr/>
        </p:nvSpPr>
        <p:spPr>
          <a:xfrm>
            <a:off x="7740352" y="1484784"/>
            <a:ext cx="5677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cxnSp>
        <p:nvCxnSpPr>
          <p:cNvPr id="44" name="Connecteur droit 43"/>
          <p:cNvCxnSpPr/>
          <p:nvPr/>
        </p:nvCxnSpPr>
        <p:spPr>
          <a:xfrm>
            <a:off x="7668344" y="1412776"/>
            <a:ext cx="57606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8172400" y="908720"/>
            <a:ext cx="582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(m)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244408" y="1484784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588224" y="1556792"/>
            <a:ext cx="1080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3172906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le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commence à être perturbé à l’instant de date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1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= 0,50 s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le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commence à être perturbé à l’instant de date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2,50 s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le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admet donc un retard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2,00 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par rapport au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0" y="281286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Calculer le retard du point B par rapport au point A pour les documents 5 et 6.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9" name="Rectangle 5"/>
          <p:cNvSpPr>
            <a:spLocks noChangeArrowheads="1"/>
          </p:cNvSpPr>
          <p:nvPr/>
        </p:nvSpPr>
        <p:spPr bwMode="auto">
          <a:xfrm>
            <a:off x="0" y="422108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Calculer la célérité de l’onde pour les documents 5 et 6.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21023" t="21000" r="5268" b="20201"/>
          <a:stretch>
            <a:fillRect/>
          </a:stretch>
        </p:blipFill>
        <p:spPr bwMode="auto">
          <a:xfrm>
            <a:off x="0" y="0"/>
            <a:ext cx="9144000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4365104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le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commence à être perturbé à l’instant de date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1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= 0,50 s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le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commence à être perturbé à l’instant de date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2,50 s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le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admet donc un retard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2,00 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par rapport au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400506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Calculer le retard du point B par rapport au point A pour les documents 5 et 6.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540515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Calculer la célérité de l’onde pour les documents 5 et 6.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5704800"/>
            <a:ext cx="863730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La perturbation parcourt la distance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AB = 4 m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pendant la durée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2,00 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Or,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 =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		</a:t>
            </a:r>
            <a:endParaRPr kumimoji="0" lang="fr-FR" sz="20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23728" y="6165304"/>
            <a:ext cx="1016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soit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 =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499992" y="6165304"/>
            <a:ext cx="19046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 = 2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m.s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– 1 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945892" y="5986563"/>
            <a:ext cx="55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AB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1066758" y="6342140"/>
            <a:ext cx="412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t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/>
          </a:p>
        </p:txBody>
      </p:sp>
      <p:cxnSp>
        <p:nvCxnSpPr>
          <p:cNvPr id="12" name="Connecteur droit 11"/>
          <p:cNvCxnSpPr/>
          <p:nvPr/>
        </p:nvCxnSpPr>
        <p:spPr>
          <a:xfrm>
            <a:off x="971600" y="6381328"/>
            <a:ext cx="5760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273837" y="5967628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4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3171681" y="6450530"/>
            <a:ext cx="6832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2,00</a:t>
            </a:r>
            <a:endParaRPr lang="fr-FR" sz="2000" dirty="0" smtClean="0"/>
          </a:p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/>
          </a:p>
        </p:txBody>
      </p:sp>
      <p:cxnSp>
        <p:nvCxnSpPr>
          <p:cNvPr id="15" name="Connecteur droit 14"/>
          <p:cNvCxnSpPr/>
          <p:nvPr/>
        </p:nvCxnSpPr>
        <p:spPr>
          <a:xfrm>
            <a:off x="3157548" y="6373968"/>
            <a:ext cx="5760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332656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le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commence à être perturbé à l’instant de date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1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= 0,50 s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le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commence à être perturbé à l’instant de date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2,50 s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- le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B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admet donc un retard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5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– t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2,00 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par rapport au point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-27384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Calculer le retard du point B par rapport au point A pour les documents 5 et 6.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380838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Calculer la célérité de l’onde pour les documents 5 et 6.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0" y="2780928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	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La célérité d’une onde peut dépendre de nombreux paramètres comme 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nature du milieu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dans lequel la propagation a lieu, 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température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, la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densité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…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2008" y="3482334"/>
            <a:ext cx="8964488" cy="72008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Ordres de grandeurs à connaître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5936" y="348233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20 °C,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(air) </a:t>
            </a:r>
            <a:r>
              <a:rPr lang="fr-FR" sz="20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340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  </a:t>
            </a:r>
          </a:p>
          <a:p>
            <a:pPr lvl="0" algn="just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(eau) </a:t>
            </a:r>
            <a:r>
              <a:rPr lang="fr-FR" sz="20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1500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dirty="0" smtClean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3648" y="4221088"/>
            <a:ext cx="40895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 smtClean="0">
                <a:latin typeface="Bookman Old Style" pitchFamily="18" charset="0"/>
              </a:rPr>
              <a:t>2) </a:t>
            </a:r>
            <a:r>
              <a:rPr lang="fr-FR" sz="2000" b="1" i="1" u="sng" dirty="0" smtClean="0">
                <a:latin typeface="Bookman Old Style" pitchFamily="18" charset="0"/>
              </a:rPr>
              <a:t>Cas des ondes périodiques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 l="1417" t="31080" r="65036" b="29441"/>
          <a:stretch>
            <a:fillRect/>
          </a:stretch>
        </p:blipFill>
        <p:spPr bwMode="auto">
          <a:xfrm>
            <a:off x="539552" y="4581128"/>
            <a:ext cx="3275856" cy="216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 l="36758" t="31080" r="22245" b="27158"/>
          <a:stretch>
            <a:fillRect/>
          </a:stretch>
        </p:blipFill>
        <p:spPr bwMode="auto">
          <a:xfrm>
            <a:off x="4644008" y="4608512"/>
            <a:ext cx="3848031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0" y="1687352"/>
            <a:ext cx="8637301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La perturbation parcourt la distance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AB = 4 m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pendant la durée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Arial Unicode MS" pitchFamily="34" charset="-128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= 2,00 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Or,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v =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		</a:t>
            </a:r>
            <a:endParaRPr kumimoji="0" lang="fr-FR" sz="20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123728" y="2147856"/>
            <a:ext cx="10166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soit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 =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4499992" y="2147856"/>
            <a:ext cx="19046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/>
              </a:rPr>
              <a:t>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  <a:sym typeface="Wingdings 3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 = 2 </a:t>
            </a:r>
            <a:r>
              <a:rPr lang="fr-FR" sz="2000" b="1" u="sng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m.s</a:t>
            </a:r>
            <a:r>
              <a:rPr lang="fr-FR" sz="2000" b="1" u="sng" baseline="30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– 1 </a:t>
            </a:r>
            <a:endParaRPr lang="fr-FR" dirty="0"/>
          </a:p>
        </p:txBody>
      </p:sp>
      <p:sp>
        <p:nvSpPr>
          <p:cNvPr id="16" name="Rectangle 15"/>
          <p:cNvSpPr/>
          <p:nvPr/>
        </p:nvSpPr>
        <p:spPr>
          <a:xfrm>
            <a:off x="945892" y="1969115"/>
            <a:ext cx="5565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AB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1066758" y="2324692"/>
            <a:ext cx="4122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t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/>
          </a:p>
        </p:txBody>
      </p:sp>
      <p:cxnSp>
        <p:nvCxnSpPr>
          <p:cNvPr id="18" name="Connecteur droit 17"/>
          <p:cNvCxnSpPr/>
          <p:nvPr/>
        </p:nvCxnSpPr>
        <p:spPr>
          <a:xfrm>
            <a:off x="971600" y="2363880"/>
            <a:ext cx="5760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3273837" y="1950180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4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3171681" y="2433082"/>
            <a:ext cx="6832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2,00</a:t>
            </a:r>
            <a:endParaRPr lang="fr-FR" sz="2000" dirty="0" smtClean="0"/>
          </a:p>
          <a:p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/>
          </a:p>
        </p:txBody>
      </p:sp>
      <p:cxnSp>
        <p:nvCxnSpPr>
          <p:cNvPr id="21" name="Connecteur droit 20"/>
          <p:cNvCxnSpPr/>
          <p:nvPr/>
        </p:nvCxnSpPr>
        <p:spPr>
          <a:xfrm>
            <a:off x="3157548" y="2356520"/>
            <a:ext cx="5760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800" decel="100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25602" grpId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2008" y="375608"/>
            <a:ext cx="8964488" cy="93610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Ordres de grandeurs à connaître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5936" y="375608"/>
            <a:ext cx="4572000" cy="83612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20 °C,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(air) </a:t>
            </a:r>
            <a:r>
              <a:rPr lang="fr-FR" sz="20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340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  </a:t>
            </a:r>
          </a:p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(eau) </a:t>
            </a:r>
            <a:r>
              <a:rPr lang="fr-FR" sz="20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1500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dirty="0" smtClean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3648" y="1455728"/>
            <a:ext cx="40895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 smtClean="0">
                <a:latin typeface="Bookman Old Style" pitchFamily="18" charset="0"/>
              </a:rPr>
              <a:t>2) </a:t>
            </a:r>
            <a:r>
              <a:rPr lang="fr-FR" sz="2000" b="1" i="1" u="sng" dirty="0" smtClean="0">
                <a:latin typeface="Bookman Old Style" pitchFamily="18" charset="0"/>
              </a:rPr>
              <a:t>Cas des ondes périodiques</a:t>
            </a:r>
            <a:endParaRPr lang="fr-FR" sz="2000" dirty="0">
              <a:latin typeface="Bookman Old Style" pitchFamily="18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 l="1417" t="31080" r="65036" b="29441"/>
          <a:stretch>
            <a:fillRect/>
          </a:stretch>
        </p:blipFill>
        <p:spPr bwMode="auto">
          <a:xfrm>
            <a:off x="539552" y="1815768"/>
            <a:ext cx="3275856" cy="216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 l="36758" t="31080" r="22245" b="27158"/>
          <a:stretch>
            <a:fillRect/>
          </a:stretch>
        </p:blipFill>
        <p:spPr bwMode="auto">
          <a:xfrm>
            <a:off x="4644008" y="1843152"/>
            <a:ext cx="3848031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l="41580" t="27720" r="4556" b="27761"/>
          <a:stretch>
            <a:fillRect/>
          </a:stretch>
        </p:blipFill>
        <p:spPr bwMode="auto">
          <a:xfrm>
            <a:off x="1691680" y="4120024"/>
            <a:ext cx="5328592" cy="2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2008" y="332656"/>
            <a:ext cx="8964488" cy="64807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Ordres de grandeurs à connaître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5936" y="3217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20 °C,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(air) </a:t>
            </a:r>
            <a:r>
              <a:rPr lang="fr-FR" sz="20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340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  </a:t>
            </a:r>
          </a:p>
          <a:p>
            <a:pPr lvl="0" algn="just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(eau) </a:t>
            </a:r>
            <a:r>
              <a:rPr lang="fr-FR" sz="20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1500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dirty="0" smtClean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3648" y="1124744"/>
            <a:ext cx="40895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 smtClean="0">
                <a:latin typeface="Bookman Old Style" pitchFamily="18" charset="0"/>
              </a:rPr>
              <a:t>2) </a:t>
            </a:r>
            <a:r>
              <a:rPr lang="fr-FR" sz="2000" b="1" i="1" u="sng" dirty="0" smtClean="0">
                <a:latin typeface="Bookman Old Style" pitchFamily="18" charset="0"/>
              </a:rPr>
              <a:t>Cas des ondes périodiques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147345" y="1556792"/>
            <a:ext cx="8928992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d’une ONDE PERIODIQUE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95536" y="1556792"/>
            <a:ext cx="8640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onde est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périodique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si la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pertur-bation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se reproduit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identique à elle-même à intervalles de temps égaux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67544" y="2420888"/>
            <a:ext cx="8280920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Un cas particulier d’ondes périodiques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 3"/>
              </a:rPr>
              <a:t> </a:t>
            </a:r>
            <a:r>
              <a:rPr lang="fr-FR" sz="2000" b="1" i="1" u="sng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les o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ndes SINUSOÏDALES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 l="4725" t="30240" r="42828" b="25241"/>
          <a:stretch>
            <a:fillRect/>
          </a:stretch>
        </p:blipFill>
        <p:spPr bwMode="auto">
          <a:xfrm>
            <a:off x="0" y="2924945"/>
            <a:ext cx="446449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 l="39217" t="29400" r="8809" b="25241"/>
          <a:stretch>
            <a:fillRect/>
          </a:stretch>
        </p:blipFill>
        <p:spPr bwMode="auto">
          <a:xfrm>
            <a:off x="4704441" y="2901794"/>
            <a:ext cx="443955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0" y="5326916"/>
            <a:ext cx="1782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Bookman Old Style" pitchFamily="18" charset="0"/>
              </a:rPr>
              <a:t>a/ </a:t>
            </a:r>
            <a:r>
              <a:rPr lang="fr-FR" b="1" u="sng" dirty="0" smtClean="0">
                <a:latin typeface="Bookman Old Style" pitchFamily="18" charset="0"/>
              </a:rPr>
              <a:t>Amplitude</a:t>
            </a:r>
            <a:endParaRPr lang="fr-FR" dirty="0">
              <a:latin typeface="Bookman Old Style" pitchFamily="18" charset="0"/>
            </a:endParaRPr>
          </a:p>
        </p:txBody>
      </p:sp>
      <p:sp>
        <p:nvSpPr>
          <p:cNvPr id="27" name="Text Box 1"/>
          <p:cNvSpPr txBox="1">
            <a:spLocks noChangeArrowheads="1"/>
          </p:cNvSpPr>
          <p:nvPr/>
        </p:nvSpPr>
        <p:spPr bwMode="auto">
          <a:xfrm>
            <a:off x="107504" y="5661248"/>
            <a:ext cx="8928992" cy="43204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1115616" y="5661248"/>
            <a:ext cx="80283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C’est 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plus grande valeur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atteinte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 le signal sinusoïdal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oupe 18"/>
          <p:cNvGrpSpPr/>
          <p:nvPr/>
        </p:nvGrpSpPr>
        <p:grpSpPr>
          <a:xfrm>
            <a:off x="1115616" y="6167045"/>
            <a:ext cx="8064896" cy="646331"/>
            <a:chOff x="1115616" y="3790781"/>
            <a:chExt cx="8064896" cy="646331"/>
          </a:xfrm>
        </p:grpSpPr>
        <p:pic>
          <p:nvPicPr>
            <p:cNvPr id="30" name="Image 29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15616" y="3790781"/>
              <a:ext cx="504056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Rectangle 30"/>
            <p:cNvSpPr/>
            <p:nvPr/>
          </p:nvSpPr>
          <p:spPr>
            <a:xfrm>
              <a:off x="1691680" y="3790781"/>
              <a:ext cx="7488832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r>
                <a:rPr lang="fr-FR" i="1" dirty="0" smtClean="0"/>
                <a:t>A ne pas confondre avec la </a:t>
              </a:r>
              <a:r>
                <a:rPr lang="fr-FR" b="1" i="1" dirty="0" smtClean="0"/>
                <a:t>valeur « crête à crête »</a:t>
              </a:r>
              <a:r>
                <a:rPr lang="fr-FR" i="1" dirty="0" smtClean="0"/>
                <a:t> du signal qui représente la différence entre la valeur maximale et la valeur minimale du signal sinusoïdal.</a:t>
              </a:r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1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30721" grpId="0" animBg="1"/>
      <p:bldP spid="26" grpId="0"/>
      <p:bldP spid="27" grpId="0" animBg="1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72008" y="332656"/>
            <a:ext cx="8964488" cy="64807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Ordres de grandeurs à connaître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95936" y="3217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20 °C,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(air) </a:t>
            </a:r>
            <a:r>
              <a:rPr lang="fr-FR" sz="20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340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  </a:t>
            </a:r>
          </a:p>
          <a:p>
            <a:pPr lvl="0" algn="just" fontAlgn="base">
              <a:spcBef>
                <a:spcPct val="0"/>
              </a:spcBef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(eau) </a:t>
            </a:r>
            <a:r>
              <a:rPr lang="fr-FR" sz="2000" b="1" dirty="0" smtClean="0">
                <a:solidFill>
                  <a:srgbClr val="FF0000"/>
                </a:solidFill>
                <a:latin typeface="Tahoma" pitchFamily="34" charset="0"/>
                <a:cs typeface="Arial" pitchFamily="34" charset="0"/>
              </a:rPr>
              <a:t>≈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1500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lang="fr-FR" sz="2000" b="1" dirty="0" smtClean="0">
              <a:solidFill>
                <a:srgbClr val="FF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3648" y="1124744"/>
            <a:ext cx="40895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i="1" dirty="0" smtClean="0">
                <a:latin typeface="Bookman Old Style" pitchFamily="18" charset="0"/>
              </a:rPr>
              <a:t>2) </a:t>
            </a:r>
            <a:r>
              <a:rPr lang="fr-FR" sz="2000" b="1" i="1" u="sng" dirty="0" smtClean="0">
                <a:latin typeface="Bookman Old Style" pitchFamily="18" charset="0"/>
              </a:rPr>
              <a:t>Cas des ondes périodiques</a:t>
            </a:r>
            <a:endParaRPr lang="fr-FR" sz="2000" dirty="0">
              <a:latin typeface="Bookman Old Style" pitchFamily="18" charset="0"/>
            </a:endParaRPr>
          </a:p>
        </p:txBody>
      </p:sp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147345" y="1556792"/>
            <a:ext cx="8928992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d’une ONDE PERIODIQUE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95536" y="1556792"/>
            <a:ext cx="8640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            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Une onde est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périodique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si la </a:t>
            </a:r>
            <a:r>
              <a:rPr lang="fr-FR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pertur-bation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se reproduit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identique à elle-même à intervalles de temps égaux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67544" y="2420888"/>
            <a:ext cx="8280920" cy="40011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Un cas particulier d’ondes périodiques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  <a:sym typeface="Wingdings 3"/>
              </a:rPr>
              <a:t> </a:t>
            </a:r>
            <a:r>
              <a:rPr lang="fr-FR" sz="2000" b="1" i="1" u="sng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les o</a:t>
            </a:r>
            <a:r>
              <a:rPr kumimoji="0" lang="fr-FR" sz="20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ndes SINUSOÏDALES</a:t>
            </a:r>
            <a:endParaRPr kumimoji="0" lang="fr-FR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852936"/>
            <a:ext cx="1782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Bookman Old Style" pitchFamily="18" charset="0"/>
              </a:rPr>
              <a:t>a/ </a:t>
            </a:r>
            <a:r>
              <a:rPr lang="fr-FR" b="1" u="sng" dirty="0" smtClean="0">
                <a:latin typeface="Bookman Old Style" pitchFamily="18" charset="0"/>
              </a:rPr>
              <a:t>Amplitude</a:t>
            </a:r>
            <a:endParaRPr lang="fr-FR" dirty="0">
              <a:latin typeface="Bookman Old Style" pitchFamily="18" charset="0"/>
            </a:endParaRP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107504" y="3187268"/>
            <a:ext cx="8928992" cy="43204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115616" y="3187268"/>
            <a:ext cx="80283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C’est 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plus grande valeur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atteinte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 le signal sinusoïdal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oupe 18"/>
          <p:cNvGrpSpPr/>
          <p:nvPr/>
        </p:nvGrpSpPr>
        <p:grpSpPr>
          <a:xfrm>
            <a:off x="1115616" y="3693065"/>
            <a:ext cx="8064896" cy="646331"/>
            <a:chOff x="1115616" y="3790781"/>
            <a:chExt cx="8064896" cy="646331"/>
          </a:xfrm>
        </p:grpSpPr>
        <p:pic>
          <p:nvPicPr>
            <p:cNvPr id="17" name="Image 16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5616" y="3790781"/>
              <a:ext cx="504056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ctangle 17"/>
            <p:cNvSpPr/>
            <p:nvPr/>
          </p:nvSpPr>
          <p:spPr>
            <a:xfrm>
              <a:off x="1691680" y="3790781"/>
              <a:ext cx="7488832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>
              <a:spAutoFit/>
            </a:bodyPr>
            <a:lstStyle/>
            <a:p>
              <a:r>
                <a:rPr lang="fr-FR" i="1" dirty="0" smtClean="0"/>
                <a:t>A ne pas confondre avec la </a:t>
              </a:r>
              <a:r>
                <a:rPr lang="fr-FR" b="1" i="1" dirty="0" smtClean="0"/>
                <a:t>valeur « crête à crête »</a:t>
              </a:r>
              <a:r>
                <a:rPr lang="fr-FR" i="1" dirty="0" smtClean="0"/>
                <a:t> du signal qui représente la différence entre la valeur maximale et la valeur minimale du signal sinusoïdal.</a:t>
              </a:r>
              <a:endParaRPr lang="fr-FR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0" y="4339396"/>
            <a:ext cx="6084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Que vaut l’amplitude de l’onde étudiée ?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771444"/>
            <a:ext cx="6911504" cy="172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Connecteur droit avec flèche 23"/>
          <p:cNvCxnSpPr/>
          <p:nvPr/>
        </p:nvCxnSpPr>
        <p:spPr>
          <a:xfrm flipV="1">
            <a:off x="3635896" y="5059476"/>
            <a:ext cx="0" cy="576064"/>
          </a:xfrm>
          <a:prstGeom prst="straightConnector1">
            <a:avLst/>
          </a:prstGeom>
          <a:ln w="571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707904" y="4627428"/>
            <a:ext cx="30243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Amplitude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2 cm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9824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>
                <a:latin typeface="Bookman Old Style" pitchFamily="18" charset="0"/>
              </a:rPr>
              <a:t>I- Description qualitative </a:t>
            </a:r>
            <a:r>
              <a:rPr lang="fr-FR" sz="2000" b="1" u="sng" dirty="0" smtClean="0">
                <a:latin typeface="Bookman Old Style" pitchFamily="18" charset="0"/>
              </a:rPr>
              <a:t>des ondes</a:t>
            </a:r>
            <a:endParaRPr lang="fr-FR" sz="2000" dirty="0">
              <a:latin typeface="Bookman Old Style" pitchFamily="18" charset="0"/>
            </a:endParaRPr>
          </a:p>
        </p:txBody>
      </p:sp>
      <p:grpSp>
        <p:nvGrpSpPr>
          <p:cNvPr id="3" name="Groupe 8"/>
          <p:cNvGrpSpPr/>
          <p:nvPr/>
        </p:nvGrpSpPr>
        <p:grpSpPr>
          <a:xfrm>
            <a:off x="395536" y="836712"/>
            <a:ext cx="3888432" cy="5832648"/>
            <a:chOff x="179512" y="332656"/>
            <a:chExt cx="4104456" cy="6192688"/>
          </a:xfrm>
        </p:grpSpPr>
        <p:pic>
          <p:nvPicPr>
            <p:cNvPr id="1025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7320" t="19000" r="65748" b="8761"/>
            <a:stretch>
              <a:fillRect/>
            </a:stretch>
          </p:blipFill>
          <p:spPr bwMode="auto">
            <a:xfrm>
              <a:off x="179512" y="332656"/>
              <a:ext cx="4104456" cy="619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2"/>
            <p:cNvSpPr txBox="1">
              <a:spLocks noChangeArrowheads="1"/>
            </p:cNvSpPr>
            <p:nvPr/>
          </p:nvSpPr>
          <p:spPr bwMode="auto">
            <a:xfrm>
              <a:off x="274670" y="5721681"/>
              <a:ext cx="3960440" cy="7920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Doc 1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: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Profil d’une vague au cours du temps</a:t>
              </a:r>
              <a:endPara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e 9"/>
          <p:cNvGrpSpPr/>
          <p:nvPr/>
        </p:nvGrpSpPr>
        <p:grpSpPr>
          <a:xfrm>
            <a:off x="4860032" y="829371"/>
            <a:ext cx="3816424" cy="5832648"/>
            <a:chOff x="4716016" y="332656"/>
            <a:chExt cx="3960440" cy="6192688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34724" t="19000" r="39288" b="8761"/>
            <a:stretch>
              <a:fillRect/>
            </a:stretch>
          </p:blipFill>
          <p:spPr bwMode="auto">
            <a:xfrm>
              <a:off x="4716016" y="332656"/>
              <a:ext cx="3960440" cy="619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 Box 2"/>
            <p:cNvSpPr txBox="1">
              <a:spLocks noChangeArrowheads="1"/>
            </p:cNvSpPr>
            <p:nvPr/>
          </p:nvSpPr>
          <p:spPr bwMode="auto">
            <a:xfrm>
              <a:off x="4788024" y="5733256"/>
              <a:ext cx="3888432" cy="7920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Doc 2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: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Profil d’un ressort au cours du temps</a:t>
              </a:r>
              <a:endPara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547664" y="404664"/>
            <a:ext cx="20072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u="sng" dirty="0" smtClean="0">
                <a:latin typeface="Bookman Old Style" pitchFamily="18" charset="0"/>
              </a:rPr>
              <a:t>1) Définitions</a:t>
            </a:r>
            <a:endParaRPr lang="fr-FR" sz="2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831792"/>
            <a:ext cx="7056784" cy="160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-27384"/>
            <a:ext cx="1782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Bookman Old Style" pitchFamily="18" charset="0"/>
              </a:rPr>
              <a:t>a/ </a:t>
            </a:r>
            <a:r>
              <a:rPr lang="fr-FR" b="1" u="sng" dirty="0" smtClean="0">
                <a:latin typeface="Bookman Old Style" pitchFamily="18" charset="0"/>
              </a:rPr>
              <a:t>Amplitude</a:t>
            </a:r>
            <a:endParaRPr lang="fr-FR" dirty="0">
              <a:latin typeface="Bookman Old Style" pitchFamily="18" charset="0"/>
            </a:endParaRP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107504" y="332656"/>
            <a:ext cx="8928992" cy="36004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224136" y="332656"/>
            <a:ext cx="77403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C’est 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plus grande valeur atteinte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par le signal sinusoïdal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657971"/>
            <a:ext cx="6084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Que vaut l’amplitude de l’onde étudiée ?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095305"/>
            <a:ext cx="6911504" cy="1722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4" name="Connecteur droit avec flèche 23"/>
          <p:cNvCxnSpPr/>
          <p:nvPr/>
        </p:nvCxnSpPr>
        <p:spPr>
          <a:xfrm flipV="1">
            <a:off x="3635896" y="1383337"/>
            <a:ext cx="0" cy="576064"/>
          </a:xfrm>
          <a:prstGeom prst="straightConnector1">
            <a:avLst/>
          </a:prstGeom>
          <a:ln w="571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3707904" y="951289"/>
            <a:ext cx="316835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Amplitude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max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2 cm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2708920"/>
            <a:ext cx="2457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Bookman Old Style" pitchFamily="18" charset="0"/>
              </a:rPr>
              <a:t>b/ </a:t>
            </a:r>
            <a:r>
              <a:rPr lang="fr-FR" b="1" u="sng" dirty="0" smtClean="0">
                <a:latin typeface="Bookman Old Style" pitchFamily="18" charset="0"/>
              </a:rPr>
              <a:t>Période spatiale</a:t>
            </a:r>
            <a:endParaRPr lang="fr-FR" dirty="0">
              <a:latin typeface="Bookman Old Style" pitchFamily="18" charset="0"/>
            </a:endParaRPr>
          </a:p>
        </p:txBody>
      </p:sp>
      <p:sp>
        <p:nvSpPr>
          <p:cNvPr id="21" name="Text Box 1"/>
          <p:cNvSpPr txBox="1">
            <a:spLocks noChangeArrowheads="1"/>
          </p:cNvSpPr>
          <p:nvPr/>
        </p:nvSpPr>
        <p:spPr bwMode="auto">
          <a:xfrm>
            <a:off x="107504" y="3068960"/>
            <a:ext cx="8928992" cy="13681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51520" y="3081154"/>
            <a:ext cx="86764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distance minimale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séparant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deux points du milieu dans le même état de perturbation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(on dit que ces points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vibrent EN PHASE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4397042"/>
            <a:ext cx="6084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Que vaut la période spatiale de l’onde étudiée ?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79512" y="3729226"/>
            <a:ext cx="86764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période spatiale est aussi appelée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LONGUEUR D’ONDE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elle se note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s’exprime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 mètre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1714830" y="4903800"/>
            <a:ext cx="2592288" cy="0"/>
          </a:xfrm>
          <a:prstGeom prst="straightConnector1">
            <a:avLst/>
          </a:prstGeom>
          <a:ln w="57150">
            <a:solidFill>
              <a:srgbClr val="0066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3010974" y="6021288"/>
            <a:ext cx="2592288" cy="0"/>
          </a:xfrm>
          <a:prstGeom prst="straightConnector1">
            <a:avLst/>
          </a:prstGeom>
          <a:ln w="57150">
            <a:solidFill>
              <a:srgbClr val="7030A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1003767" y="5468289"/>
            <a:ext cx="2592288" cy="0"/>
          </a:xfrm>
          <a:prstGeom prst="straightConnector1">
            <a:avLst/>
          </a:prstGeom>
          <a:ln w="571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lipse 32"/>
          <p:cNvSpPr/>
          <p:nvPr/>
        </p:nvSpPr>
        <p:spPr>
          <a:xfrm>
            <a:off x="1619672" y="4975808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4235110" y="4975808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2915816" y="6127936"/>
            <a:ext cx="144016" cy="14401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5531254" y="6127936"/>
            <a:ext cx="144016" cy="14401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945892" y="555187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3561330" y="5551872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508104" y="4397042"/>
            <a:ext cx="2736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9 cm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050038" y="5540382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2164912" y="5028652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2866958" y="4831792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 animBg="1"/>
      <p:bldP spid="22" grpId="0"/>
      <p:bldP spid="23" grpId="0"/>
      <p:bldP spid="26" grpId="0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/>
      <p:bldP spid="40" grpId="0"/>
      <p:bldP spid="41" grpId="0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149080"/>
            <a:ext cx="7026746" cy="152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0" y="-27384"/>
            <a:ext cx="2457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Bookman Old Style" pitchFamily="18" charset="0"/>
              </a:rPr>
              <a:t>b/ </a:t>
            </a:r>
            <a:r>
              <a:rPr lang="fr-FR" b="1" u="sng" dirty="0" smtClean="0">
                <a:latin typeface="Bookman Old Style" pitchFamily="18" charset="0"/>
              </a:rPr>
              <a:t>Période spatiale</a:t>
            </a:r>
            <a:endParaRPr lang="fr-FR" dirty="0">
              <a:latin typeface="Bookman Old Style" pitchFamily="18" charset="0"/>
            </a:endParaRPr>
          </a:p>
        </p:txBody>
      </p:sp>
      <p:sp>
        <p:nvSpPr>
          <p:cNvPr id="21" name="Text Box 1"/>
          <p:cNvSpPr txBox="1">
            <a:spLocks noChangeArrowheads="1"/>
          </p:cNvSpPr>
          <p:nvPr/>
        </p:nvSpPr>
        <p:spPr bwMode="auto">
          <a:xfrm>
            <a:off x="107504" y="332656"/>
            <a:ext cx="8928992" cy="13681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51520" y="344850"/>
            <a:ext cx="86764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distance minimale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séparant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deux points du milieu dans le même état de perturbation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(on dit que ces points 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vibrent EN PHASE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1660738"/>
            <a:ext cx="6084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Que vaut la période spatiale de l’onde étudiée ?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79512" y="980728"/>
            <a:ext cx="86764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période spatiale est aussi appelée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LONGUEUR D’ONDE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elle se note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s’exprime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 mètre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508104" y="1675015"/>
            <a:ext cx="2736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9 cm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374897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Quelle est la distance entre deux points A et B dans le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même état de perturbation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?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Ellipse 42"/>
          <p:cNvSpPr/>
          <p:nvPr/>
        </p:nvSpPr>
        <p:spPr>
          <a:xfrm>
            <a:off x="948450" y="5490593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llipse 43"/>
          <p:cNvSpPr/>
          <p:nvPr/>
        </p:nvSpPr>
        <p:spPr>
          <a:xfrm>
            <a:off x="3563888" y="5490593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" name="Ellipse 45"/>
          <p:cNvSpPr/>
          <p:nvPr/>
        </p:nvSpPr>
        <p:spPr>
          <a:xfrm>
            <a:off x="6156176" y="5502168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67544" y="5190986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A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3347864" y="5013176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fr-FR" sz="2800" b="1" baseline="-25000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1</a:t>
            </a:r>
            <a:endParaRPr kumimoji="0" lang="fr-FR" sz="2800" b="0" i="0" u="none" strike="noStrike" cap="none" normalizeH="0" baseline="-2500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6300192" y="5229200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fr-FR" sz="2800" b="1" baseline="-25000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2</a:t>
            </a:r>
            <a:endParaRPr kumimoji="0" lang="fr-FR" sz="2800" b="0" i="0" u="none" strike="noStrike" cap="none" normalizeH="0" baseline="-2500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1" name="Connecteur droit avec flèche 50"/>
          <p:cNvCxnSpPr/>
          <p:nvPr/>
        </p:nvCxnSpPr>
        <p:spPr>
          <a:xfrm>
            <a:off x="1043608" y="5767050"/>
            <a:ext cx="2592288" cy="0"/>
          </a:xfrm>
          <a:prstGeom prst="straightConnector1">
            <a:avLst/>
          </a:prstGeom>
          <a:ln w="57150">
            <a:solidFill>
              <a:srgbClr val="0066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>
            <a:spLocks noChangeArrowheads="1"/>
          </p:cNvSpPr>
          <p:nvPr/>
        </p:nvSpPr>
        <p:spPr bwMode="auto">
          <a:xfrm>
            <a:off x="2195736" y="5282044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3" name="Connecteur droit avec flèche 52"/>
          <p:cNvCxnSpPr/>
          <p:nvPr/>
        </p:nvCxnSpPr>
        <p:spPr>
          <a:xfrm>
            <a:off x="3707904" y="5767050"/>
            <a:ext cx="2592288" cy="0"/>
          </a:xfrm>
          <a:prstGeom prst="straightConnector1">
            <a:avLst/>
          </a:prstGeom>
          <a:ln w="57150">
            <a:solidFill>
              <a:srgbClr val="0066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4860032" y="5282044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23528" y="5826720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faut 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AB = k x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 € 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On dit que ces points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sont en phase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107063"/>
            <a:ext cx="7056784" cy="1609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8" name="Connecteur droit avec flèche 47"/>
          <p:cNvCxnSpPr/>
          <p:nvPr/>
        </p:nvCxnSpPr>
        <p:spPr>
          <a:xfrm>
            <a:off x="1714830" y="2179071"/>
            <a:ext cx="2592288" cy="0"/>
          </a:xfrm>
          <a:prstGeom prst="straightConnector1">
            <a:avLst/>
          </a:prstGeom>
          <a:ln w="57150">
            <a:solidFill>
              <a:srgbClr val="0066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>
            <a:off x="3010974" y="3305491"/>
            <a:ext cx="2592288" cy="0"/>
          </a:xfrm>
          <a:prstGeom prst="straightConnector1">
            <a:avLst/>
          </a:prstGeom>
          <a:ln w="57150">
            <a:solidFill>
              <a:srgbClr val="7030A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>
            <a:off x="1003767" y="2743560"/>
            <a:ext cx="2592288" cy="0"/>
          </a:xfrm>
          <a:prstGeom prst="straightConnector1">
            <a:avLst/>
          </a:prstGeom>
          <a:ln w="571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Ellipse 56"/>
          <p:cNvSpPr/>
          <p:nvPr/>
        </p:nvSpPr>
        <p:spPr>
          <a:xfrm>
            <a:off x="1619672" y="2251079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4235110" y="2251079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Ellipse 58"/>
          <p:cNvSpPr/>
          <p:nvPr/>
        </p:nvSpPr>
        <p:spPr>
          <a:xfrm>
            <a:off x="2915816" y="3403207"/>
            <a:ext cx="144016" cy="14401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Ellipse 59"/>
          <p:cNvSpPr/>
          <p:nvPr/>
        </p:nvSpPr>
        <p:spPr>
          <a:xfrm>
            <a:off x="5531254" y="3403207"/>
            <a:ext cx="144016" cy="14401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" name="Ellipse 60"/>
          <p:cNvSpPr/>
          <p:nvPr/>
        </p:nvSpPr>
        <p:spPr>
          <a:xfrm>
            <a:off x="945892" y="2827143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2" name="Ellipse 61"/>
          <p:cNvSpPr/>
          <p:nvPr/>
        </p:nvSpPr>
        <p:spPr>
          <a:xfrm>
            <a:off x="3561330" y="2827143"/>
            <a:ext cx="144016" cy="144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3995936" y="2832344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7030A0"/>
                </a:solidFill>
                <a:latin typeface="Symbol" pitchFamily="18" charset="2"/>
                <a:cs typeface="Arial" pitchFamily="34" charset="0"/>
              </a:rPr>
              <a:t>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2188062" y="2303923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2866958" y="2107063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3" grpId="0" animBg="1"/>
      <p:bldP spid="44" grpId="0" animBg="1"/>
      <p:bldP spid="46" grpId="0" animBg="1"/>
      <p:bldP spid="47" grpId="0"/>
      <p:bldP spid="49" grpId="0"/>
      <p:bldP spid="50" grpId="0"/>
      <p:bldP spid="52" grpId="0"/>
      <p:bldP spid="54" grpId="0"/>
      <p:bldP spid="317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717032"/>
            <a:ext cx="6984776" cy="147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0" y="-27384"/>
            <a:ext cx="2457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Bookman Old Style" pitchFamily="18" charset="0"/>
              </a:rPr>
              <a:t>b/ </a:t>
            </a:r>
            <a:r>
              <a:rPr lang="fr-FR" b="1" u="sng" dirty="0" smtClean="0">
                <a:latin typeface="Bookman Old Style" pitchFamily="18" charset="0"/>
              </a:rPr>
              <a:t>Période spatiale</a:t>
            </a:r>
            <a:endParaRPr lang="fr-FR" dirty="0">
              <a:latin typeface="Bookman Old Style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260648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Quelle est la distance entre deux points A et B dans le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même état de perturbation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 ?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23528" y="2486968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faut 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AB = k x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 € 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On dit que ces points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sont en phase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299695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Quelle est la distance entre deux points A et B dans des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états de perturbation </a:t>
            </a:r>
            <a:r>
              <a:rPr lang="fr-FR" sz="2000" b="1" i="1" u="sng" dirty="0" err="1" smtClean="0">
                <a:latin typeface="Times New Roman" pitchFamily="18" charset="0"/>
                <a:cs typeface="Times New Roman" pitchFamily="18" charset="0"/>
              </a:rPr>
              <a:t>com-plètement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opposés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Ellipse 54"/>
          <p:cNvSpPr/>
          <p:nvPr/>
        </p:nvSpPr>
        <p:spPr>
          <a:xfrm>
            <a:off x="1797596" y="5022701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>
            <a:spLocks noChangeArrowheads="1"/>
          </p:cNvSpPr>
          <p:nvPr/>
        </p:nvSpPr>
        <p:spPr bwMode="auto">
          <a:xfrm>
            <a:off x="1403648" y="5013176"/>
            <a:ext cx="4320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A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Ellipse 56"/>
          <p:cNvSpPr/>
          <p:nvPr/>
        </p:nvSpPr>
        <p:spPr>
          <a:xfrm>
            <a:off x="3131840" y="3861048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Ellipse 57"/>
          <p:cNvSpPr/>
          <p:nvPr/>
        </p:nvSpPr>
        <p:spPr>
          <a:xfrm>
            <a:off x="5724128" y="3861048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3059832" y="3356992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fr-FR" sz="2800" b="1" baseline="-25000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1</a:t>
            </a:r>
            <a:endParaRPr kumimoji="0" lang="fr-FR" sz="2800" b="0" i="0" u="none" strike="noStrike" cap="none" normalizeH="0" baseline="-2500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5652120" y="3356992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fr-FR" sz="2800" b="1" baseline="-25000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2</a:t>
            </a:r>
            <a:endParaRPr kumimoji="0" lang="fr-FR" sz="2800" b="0" i="0" u="none" strike="noStrike" cap="none" normalizeH="0" baseline="-2500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1" name="Connecteur droit avec flèche 60"/>
          <p:cNvCxnSpPr/>
          <p:nvPr/>
        </p:nvCxnSpPr>
        <p:spPr>
          <a:xfrm>
            <a:off x="1979712" y="5157192"/>
            <a:ext cx="1296144" cy="0"/>
          </a:xfrm>
          <a:prstGeom prst="straightConnector1">
            <a:avLst/>
          </a:prstGeom>
          <a:ln w="57150">
            <a:solidFill>
              <a:srgbClr val="0066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2267744" y="4653136"/>
            <a:ext cx="12241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0,5 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3" name="Connecteur droit avec flèche 62"/>
          <p:cNvCxnSpPr/>
          <p:nvPr/>
        </p:nvCxnSpPr>
        <p:spPr>
          <a:xfrm>
            <a:off x="1907704" y="5373216"/>
            <a:ext cx="3960440" cy="0"/>
          </a:xfrm>
          <a:prstGeom prst="straightConnector1">
            <a:avLst/>
          </a:prstGeom>
          <a:ln w="57150">
            <a:solidFill>
              <a:srgbClr val="0066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3419872" y="4869160"/>
            <a:ext cx="15841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1,5 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51520" y="5517232"/>
            <a:ext cx="83164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faut 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AB = (k + 0,5) x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 € 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On dit que ces points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sont en opposition de phase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2696"/>
            <a:ext cx="7026746" cy="1528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Ellipse 31"/>
          <p:cNvSpPr/>
          <p:nvPr/>
        </p:nvSpPr>
        <p:spPr>
          <a:xfrm>
            <a:off x="948450" y="2034209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3563888" y="2034209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6156176" y="2045784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467544" y="1734602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A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347864" y="1556792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fr-FR" sz="2800" b="1" baseline="-25000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1</a:t>
            </a:r>
            <a:endParaRPr kumimoji="0" lang="fr-FR" sz="2800" b="0" i="0" u="none" strike="noStrike" cap="none" normalizeH="0" baseline="-2500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6300192" y="1772816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fr-FR" sz="2800" b="1" baseline="-25000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2</a:t>
            </a:r>
            <a:endParaRPr kumimoji="0" lang="fr-FR" sz="2800" b="0" i="0" u="none" strike="noStrike" cap="none" normalizeH="0" baseline="-2500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Connecteur droit avec flèche 37"/>
          <p:cNvCxnSpPr/>
          <p:nvPr/>
        </p:nvCxnSpPr>
        <p:spPr>
          <a:xfrm>
            <a:off x="1043608" y="2310666"/>
            <a:ext cx="2592288" cy="0"/>
          </a:xfrm>
          <a:prstGeom prst="straightConnector1">
            <a:avLst/>
          </a:prstGeom>
          <a:ln w="57150">
            <a:solidFill>
              <a:srgbClr val="0066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2195736" y="1825660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3707904" y="2310666"/>
            <a:ext cx="2592288" cy="0"/>
          </a:xfrm>
          <a:prstGeom prst="straightConnector1">
            <a:avLst/>
          </a:prstGeom>
          <a:ln w="57150">
            <a:solidFill>
              <a:srgbClr val="0066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4860032" y="1825660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5" grpId="0" animBg="1"/>
      <p:bldP spid="56" grpId="0"/>
      <p:bldP spid="57" grpId="0" animBg="1"/>
      <p:bldP spid="58" grpId="0" animBg="1"/>
      <p:bldP spid="59" grpId="0"/>
      <p:bldP spid="60" grpId="0"/>
      <p:bldP spid="62" grpId="0"/>
      <p:bldP spid="64" grpId="0"/>
      <p:bldP spid="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-27384"/>
            <a:ext cx="2457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Bookman Old Style" pitchFamily="18" charset="0"/>
              </a:rPr>
              <a:t>b/ </a:t>
            </a:r>
            <a:r>
              <a:rPr lang="fr-FR" b="1" u="sng" dirty="0" smtClean="0">
                <a:latin typeface="Bookman Old Style" pitchFamily="18" charset="0"/>
              </a:rPr>
              <a:t>Période spatiale</a:t>
            </a:r>
            <a:endParaRPr lang="fr-FR" dirty="0">
              <a:latin typeface="Bookman Old Style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0" y="26064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Quelle est la distance entre deux points A et B dans des 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états de perturbation </a:t>
            </a:r>
            <a:r>
              <a:rPr lang="fr-FR" sz="2000" b="1" i="1" u="sng" dirty="0" err="1" smtClean="0">
                <a:latin typeface="Times New Roman" pitchFamily="18" charset="0"/>
                <a:cs typeface="Times New Roman" pitchFamily="18" charset="0"/>
              </a:rPr>
              <a:t>com-plètement</a:t>
            </a:r>
            <a:r>
              <a:rPr lang="fr-FR" sz="2000" b="1" i="1" u="sng" dirty="0" smtClean="0">
                <a:latin typeface="Times New Roman" pitchFamily="18" charset="0"/>
                <a:cs typeface="Times New Roman" pitchFamily="18" charset="0"/>
              </a:rPr>
              <a:t> opposés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Rectangle 2"/>
          <p:cNvSpPr>
            <a:spLocks noChangeArrowheads="1"/>
          </p:cNvSpPr>
          <p:nvPr/>
        </p:nvSpPr>
        <p:spPr bwMode="auto">
          <a:xfrm>
            <a:off x="251520" y="2852936"/>
            <a:ext cx="831641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Il faut 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AB = (k + 0,5) x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avec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k € 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 On dit que ces points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sont en opposition de phase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3861048"/>
            <a:ext cx="2811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Bookman Old Style" pitchFamily="18" charset="0"/>
              </a:rPr>
              <a:t>c/ </a:t>
            </a:r>
            <a:r>
              <a:rPr lang="fr-FR" b="1" u="sng" dirty="0" smtClean="0">
                <a:latin typeface="Bookman Old Style" pitchFamily="18" charset="0"/>
              </a:rPr>
              <a:t>Période temporelle</a:t>
            </a:r>
            <a:endParaRPr lang="fr-FR" dirty="0">
              <a:latin typeface="Bookman Old Style" pitchFamily="18" charset="0"/>
            </a:endParaRPr>
          </a:p>
        </p:txBody>
      </p:sp>
      <p:sp>
        <p:nvSpPr>
          <p:cNvPr id="32" name="Text Box 1"/>
          <p:cNvSpPr txBox="1">
            <a:spLocks noChangeArrowheads="1"/>
          </p:cNvSpPr>
          <p:nvPr/>
        </p:nvSpPr>
        <p:spPr bwMode="auto">
          <a:xfrm>
            <a:off x="107504" y="4253026"/>
            <a:ext cx="8928992" cy="158417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251520" y="4265220"/>
            <a:ext cx="86764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durée minimale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 bout de laquelle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 point du milieu se retrouve dans le même état de perturbation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5837202"/>
            <a:ext cx="6084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Que vaut la période temporelle de l’onde étudiée ?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79512" y="4869160"/>
            <a:ext cx="86764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période temporelle se note </a:t>
            </a:r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s’exprime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 seconde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Elle est imposée par la source.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6984776" cy="147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Ellipse 21"/>
          <p:cNvSpPr/>
          <p:nvPr/>
        </p:nvSpPr>
        <p:spPr>
          <a:xfrm>
            <a:off x="1797596" y="2286397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403648" y="2276872"/>
            <a:ext cx="4320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A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Ellipse 23"/>
          <p:cNvSpPr/>
          <p:nvPr/>
        </p:nvSpPr>
        <p:spPr>
          <a:xfrm>
            <a:off x="3131840" y="1124744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5724128" y="1124744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3059832" y="620688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fr-FR" sz="2800" b="1" baseline="-25000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1</a:t>
            </a:r>
            <a:endParaRPr kumimoji="0" lang="fr-FR" sz="2800" b="0" i="0" u="none" strike="noStrike" cap="none" normalizeH="0" baseline="-2500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652120" y="620688"/>
            <a:ext cx="5760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B</a:t>
            </a:r>
            <a:r>
              <a:rPr lang="fr-FR" sz="2800" b="1" baseline="-25000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2</a:t>
            </a:r>
            <a:endParaRPr kumimoji="0" lang="fr-FR" sz="2800" b="0" i="0" u="none" strike="noStrike" cap="none" normalizeH="0" baseline="-2500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8" name="Connecteur droit avec flèche 27"/>
          <p:cNvCxnSpPr/>
          <p:nvPr/>
        </p:nvCxnSpPr>
        <p:spPr>
          <a:xfrm>
            <a:off x="1979712" y="2420888"/>
            <a:ext cx="1296144" cy="0"/>
          </a:xfrm>
          <a:prstGeom prst="straightConnector1">
            <a:avLst/>
          </a:prstGeom>
          <a:ln w="57150">
            <a:solidFill>
              <a:srgbClr val="0066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2267744" y="1916832"/>
            <a:ext cx="12241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0,5 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1907704" y="2636912"/>
            <a:ext cx="3960440" cy="0"/>
          </a:xfrm>
          <a:prstGeom prst="straightConnector1">
            <a:avLst/>
          </a:prstGeom>
          <a:ln w="57150">
            <a:solidFill>
              <a:srgbClr val="0066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3419872" y="2132856"/>
            <a:ext cx="15841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1,5 l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/>
      <p:bldP spid="34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-27384"/>
            <a:ext cx="28119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Bookman Old Style" pitchFamily="18" charset="0"/>
              </a:rPr>
              <a:t>c/ </a:t>
            </a:r>
            <a:r>
              <a:rPr lang="fr-FR" b="1" u="sng" dirty="0" smtClean="0">
                <a:latin typeface="Bookman Old Style" pitchFamily="18" charset="0"/>
              </a:rPr>
              <a:t>Période temporelle</a:t>
            </a:r>
            <a:endParaRPr lang="fr-FR" dirty="0">
              <a:latin typeface="Bookman Old Style" pitchFamily="18" charset="0"/>
            </a:endParaRPr>
          </a:p>
        </p:txBody>
      </p:sp>
      <p:sp>
        <p:nvSpPr>
          <p:cNvPr id="32" name="Text Box 1"/>
          <p:cNvSpPr txBox="1">
            <a:spLocks noChangeArrowheads="1"/>
          </p:cNvSpPr>
          <p:nvPr/>
        </p:nvSpPr>
        <p:spPr bwMode="auto">
          <a:xfrm>
            <a:off x="107504" y="364594"/>
            <a:ext cx="3456384" cy="277637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79512" y="346789"/>
            <a:ext cx="338437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        Durée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mini-male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au bout de laquelle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un point du milieu se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retrou-ve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dans le même état de perturbation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0" y="3150604"/>
            <a:ext cx="3779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Que vaut la période temporelle de l’onde ci-contre ? 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>
            <a:spLocks noChangeArrowheads="1"/>
          </p:cNvSpPr>
          <p:nvPr/>
        </p:nvSpPr>
        <p:spPr bwMode="auto">
          <a:xfrm>
            <a:off x="179512" y="1988840"/>
            <a:ext cx="331236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La période temporelle se note </a:t>
            </a:r>
            <a:r>
              <a:rPr lang="fr-FR" sz="28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s’exprime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se-conde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6175" y="188640"/>
            <a:ext cx="5457825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2233019" y="3460938"/>
            <a:ext cx="15121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 = 0,40 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1"/>
          <p:cNvSpPr txBox="1">
            <a:spLocks noChangeArrowheads="1"/>
          </p:cNvSpPr>
          <p:nvPr/>
        </p:nvSpPr>
        <p:spPr bwMode="auto">
          <a:xfrm>
            <a:off x="107504" y="4869160"/>
            <a:ext cx="3456384" cy="187220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Relation entre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T et 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orme libre 24"/>
          <p:cNvSpPr/>
          <p:nvPr/>
        </p:nvSpPr>
        <p:spPr>
          <a:xfrm>
            <a:off x="3952875" y="508397"/>
            <a:ext cx="2016919" cy="921543"/>
          </a:xfrm>
          <a:custGeom>
            <a:avLst/>
            <a:gdLst>
              <a:gd name="connsiteX0" fmla="*/ 0 w 2016919"/>
              <a:gd name="connsiteY0" fmla="*/ 5953 h 921543"/>
              <a:gd name="connsiteX1" fmla="*/ 173831 w 2016919"/>
              <a:gd name="connsiteY1" fmla="*/ 67866 h 921543"/>
              <a:gd name="connsiteX2" fmla="*/ 335756 w 2016919"/>
              <a:gd name="connsiteY2" fmla="*/ 227409 h 921543"/>
              <a:gd name="connsiteX3" fmla="*/ 504825 w 2016919"/>
              <a:gd name="connsiteY3" fmla="*/ 465534 h 921543"/>
              <a:gd name="connsiteX4" fmla="*/ 626269 w 2016919"/>
              <a:gd name="connsiteY4" fmla="*/ 665559 h 921543"/>
              <a:gd name="connsiteX5" fmla="*/ 742950 w 2016919"/>
              <a:gd name="connsiteY5" fmla="*/ 801291 h 921543"/>
              <a:gd name="connsiteX6" fmla="*/ 907256 w 2016919"/>
              <a:gd name="connsiteY6" fmla="*/ 894159 h 921543"/>
              <a:gd name="connsiteX7" fmla="*/ 1016794 w 2016919"/>
              <a:gd name="connsiteY7" fmla="*/ 913209 h 921543"/>
              <a:gd name="connsiteX8" fmla="*/ 1202531 w 2016919"/>
              <a:gd name="connsiteY8" fmla="*/ 844153 h 921543"/>
              <a:gd name="connsiteX9" fmla="*/ 1338263 w 2016919"/>
              <a:gd name="connsiteY9" fmla="*/ 706041 h 921543"/>
              <a:gd name="connsiteX10" fmla="*/ 1459706 w 2016919"/>
              <a:gd name="connsiteY10" fmla="*/ 532209 h 921543"/>
              <a:gd name="connsiteX11" fmla="*/ 1683544 w 2016919"/>
              <a:gd name="connsiteY11" fmla="*/ 201216 h 921543"/>
              <a:gd name="connsiteX12" fmla="*/ 1821656 w 2016919"/>
              <a:gd name="connsiteY12" fmla="*/ 70247 h 921543"/>
              <a:gd name="connsiteX13" fmla="*/ 1971675 w 2016919"/>
              <a:gd name="connsiteY13" fmla="*/ 10716 h 921543"/>
              <a:gd name="connsiteX14" fmla="*/ 2016919 w 2016919"/>
              <a:gd name="connsiteY14" fmla="*/ 5953 h 92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6919" h="921543">
                <a:moveTo>
                  <a:pt x="0" y="5953"/>
                </a:moveTo>
                <a:cubicBezTo>
                  <a:pt x="58936" y="18455"/>
                  <a:pt x="117872" y="30957"/>
                  <a:pt x="173831" y="67866"/>
                </a:cubicBezTo>
                <a:cubicBezTo>
                  <a:pt x="229790" y="104775"/>
                  <a:pt x="280590" y="161131"/>
                  <a:pt x="335756" y="227409"/>
                </a:cubicBezTo>
                <a:cubicBezTo>
                  <a:pt x="390922" y="293687"/>
                  <a:pt x="456406" y="392509"/>
                  <a:pt x="504825" y="465534"/>
                </a:cubicBezTo>
                <a:cubicBezTo>
                  <a:pt x="553244" y="538559"/>
                  <a:pt x="586582" y="609600"/>
                  <a:pt x="626269" y="665559"/>
                </a:cubicBezTo>
                <a:cubicBezTo>
                  <a:pt x="665956" y="721518"/>
                  <a:pt x="696119" y="763191"/>
                  <a:pt x="742950" y="801291"/>
                </a:cubicBezTo>
                <a:cubicBezTo>
                  <a:pt x="789781" y="839391"/>
                  <a:pt x="861615" y="875506"/>
                  <a:pt x="907256" y="894159"/>
                </a:cubicBezTo>
                <a:cubicBezTo>
                  <a:pt x="952897" y="912812"/>
                  <a:pt x="967582" y="921543"/>
                  <a:pt x="1016794" y="913209"/>
                </a:cubicBezTo>
                <a:cubicBezTo>
                  <a:pt x="1066006" y="904875"/>
                  <a:pt x="1148953" y="878681"/>
                  <a:pt x="1202531" y="844153"/>
                </a:cubicBezTo>
                <a:cubicBezTo>
                  <a:pt x="1256109" y="809625"/>
                  <a:pt x="1295401" y="758032"/>
                  <a:pt x="1338263" y="706041"/>
                </a:cubicBezTo>
                <a:cubicBezTo>
                  <a:pt x="1381125" y="654050"/>
                  <a:pt x="1402159" y="616346"/>
                  <a:pt x="1459706" y="532209"/>
                </a:cubicBezTo>
                <a:cubicBezTo>
                  <a:pt x="1517253" y="448072"/>
                  <a:pt x="1623219" y="278210"/>
                  <a:pt x="1683544" y="201216"/>
                </a:cubicBezTo>
                <a:cubicBezTo>
                  <a:pt x="1743869" y="124222"/>
                  <a:pt x="1773634" y="101997"/>
                  <a:pt x="1821656" y="70247"/>
                </a:cubicBezTo>
                <a:cubicBezTo>
                  <a:pt x="1869678" y="38497"/>
                  <a:pt x="1939131" y="21432"/>
                  <a:pt x="1971675" y="10716"/>
                </a:cubicBezTo>
                <a:cubicBezTo>
                  <a:pt x="2004219" y="0"/>
                  <a:pt x="2010569" y="2976"/>
                  <a:pt x="2016919" y="595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orme libre 25"/>
          <p:cNvSpPr/>
          <p:nvPr/>
        </p:nvSpPr>
        <p:spPr>
          <a:xfrm>
            <a:off x="4480942" y="1801391"/>
            <a:ext cx="2016919" cy="921543"/>
          </a:xfrm>
          <a:custGeom>
            <a:avLst/>
            <a:gdLst>
              <a:gd name="connsiteX0" fmla="*/ 0 w 2016919"/>
              <a:gd name="connsiteY0" fmla="*/ 5953 h 921543"/>
              <a:gd name="connsiteX1" fmla="*/ 173831 w 2016919"/>
              <a:gd name="connsiteY1" fmla="*/ 67866 h 921543"/>
              <a:gd name="connsiteX2" fmla="*/ 335756 w 2016919"/>
              <a:gd name="connsiteY2" fmla="*/ 227409 h 921543"/>
              <a:gd name="connsiteX3" fmla="*/ 504825 w 2016919"/>
              <a:gd name="connsiteY3" fmla="*/ 465534 h 921543"/>
              <a:gd name="connsiteX4" fmla="*/ 626269 w 2016919"/>
              <a:gd name="connsiteY4" fmla="*/ 665559 h 921543"/>
              <a:gd name="connsiteX5" fmla="*/ 742950 w 2016919"/>
              <a:gd name="connsiteY5" fmla="*/ 801291 h 921543"/>
              <a:gd name="connsiteX6" fmla="*/ 907256 w 2016919"/>
              <a:gd name="connsiteY6" fmla="*/ 894159 h 921543"/>
              <a:gd name="connsiteX7" fmla="*/ 1016794 w 2016919"/>
              <a:gd name="connsiteY7" fmla="*/ 913209 h 921543"/>
              <a:gd name="connsiteX8" fmla="*/ 1202531 w 2016919"/>
              <a:gd name="connsiteY8" fmla="*/ 844153 h 921543"/>
              <a:gd name="connsiteX9" fmla="*/ 1338263 w 2016919"/>
              <a:gd name="connsiteY9" fmla="*/ 706041 h 921543"/>
              <a:gd name="connsiteX10" fmla="*/ 1459706 w 2016919"/>
              <a:gd name="connsiteY10" fmla="*/ 532209 h 921543"/>
              <a:gd name="connsiteX11" fmla="*/ 1683544 w 2016919"/>
              <a:gd name="connsiteY11" fmla="*/ 201216 h 921543"/>
              <a:gd name="connsiteX12" fmla="*/ 1821656 w 2016919"/>
              <a:gd name="connsiteY12" fmla="*/ 70247 h 921543"/>
              <a:gd name="connsiteX13" fmla="*/ 1971675 w 2016919"/>
              <a:gd name="connsiteY13" fmla="*/ 10716 h 921543"/>
              <a:gd name="connsiteX14" fmla="*/ 2016919 w 2016919"/>
              <a:gd name="connsiteY14" fmla="*/ 5953 h 92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6919" h="921543">
                <a:moveTo>
                  <a:pt x="0" y="5953"/>
                </a:moveTo>
                <a:cubicBezTo>
                  <a:pt x="58936" y="18455"/>
                  <a:pt x="117872" y="30957"/>
                  <a:pt x="173831" y="67866"/>
                </a:cubicBezTo>
                <a:cubicBezTo>
                  <a:pt x="229790" y="104775"/>
                  <a:pt x="280590" y="161131"/>
                  <a:pt x="335756" y="227409"/>
                </a:cubicBezTo>
                <a:cubicBezTo>
                  <a:pt x="390922" y="293687"/>
                  <a:pt x="456406" y="392509"/>
                  <a:pt x="504825" y="465534"/>
                </a:cubicBezTo>
                <a:cubicBezTo>
                  <a:pt x="553244" y="538559"/>
                  <a:pt x="586582" y="609600"/>
                  <a:pt x="626269" y="665559"/>
                </a:cubicBezTo>
                <a:cubicBezTo>
                  <a:pt x="665956" y="721518"/>
                  <a:pt x="696119" y="763191"/>
                  <a:pt x="742950" y="801291"/>
                </a:cubicBezTo>
                <a:cubicBezTo>
                  <a:pt x="789781" y="839391"/>
                  <a:pt x="861615" y="875506"/>
                  <a:pt x="907256" y="894159"/>
                </a:cubicBezTo>
                <a:cubicBezTo>
                  <a:pt x="952897" y="912812"/>
                  <a:pt x="967582" y="921543"/>
                  <a:pt x="1016794" y="913209"/>
                </a:cubicBezTo>
                <a:cubicBezTo>
                  <a:pt x="1066006" y="904875"/>
                  <a:pt x="1148953" y="878681"/>
                  <a:pt x="1202531" y="844153"/>
                </a:cubicBezTo>
                <a:cubicBezTo>
                  <a:pt x="1256109" y="809625"/>
                  <a:pt x="1295401" y="758032"/>
                  <a:pt x="1338263" y="706041"/>
                </a:cubicBezTo>
                <a:cubicBezTo>
                  <a:pt x="1381125" y="654050"/>
                  <a:pt x="1402159" y="616346"/>
                  <a:pt x="1459706" y="532209"/>
                </a:cubicBezTo>
                <a:cubicBezTo>
                  <a:pt x="1517253" y="448072"/>
                  <a:pt x="1623219" y="278210"/>
                  <a:pt x="1683544" y="201216"/>
                </a:cubicBezTo>
                <a:cubicBezTo>
                  <a:pt x="1743869" y="124222"/>
                  <a:pt x="1773634" y="101997"/>
                  <a:pt x="1821656" y="70247"/>
                </a:cubicBezTo>
                <a:cubicBezTo>
                  <a:pt x="1869678" y="38497"/>
                  <a:pt x="1939131" y="21432"/>
                  <a:pt x="1971675" y="10716"/>
                </a:cubicBezTo>
                <a:cubicBezTo>
                  <a:pt x="2004219" y="0"/>
                  <a:pt x="2010569" y="2976"/>
                  <a:pt x="2016919" y="595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 26"/>
          <p:cNvSpPr/>
          <p:nvPr/>
        </p:nvSpPr>
        <p:spPr>
          <a:xfrm>
            <a:off x="4965948" y="3088010"/>
            <a:ext cx="2016919" cy="921543"/>
          </a:xfrm>
          <a:custGeom>
            <a:avLst/>
            <a:gdLst>
              <a:gd name="connsiteX0" fmla="*/ 0 w 2016919"/>
              <a:gd name="connsiteY0" fmla="*/ 5953 h 921543"/>
              <a:gd name="connsiteX1" fmla="*/ 173831 w 2016919"/>
              <a:gd name="connsiteY1" fmla="*/ 67866 h 921543"/>
              <a:gd name="connsiteX2" fmla="*/ 335756 w 2016919"/>
              <a:gd name="connsiteY2" fmla="*/ 227409 h 921543"/>
              <a:gd name="connsiteX3" fmla="*/ 504825 w 2016919"/>
              <a:gd name="connsiteY3" fmla="*/ 465534 h 921543"/>
              <a:gd name="connsiteX4" fmla="*/ 626269 w 2016919"/>
              <a:gd name="connsiteY4" fmla="*/ 665559 h 921543"/>
              <a:gd name="connsiteX5" fmla="*/ 742950 w 2016919"/>
              <a:gd name="connsiteY5" fmla="*/ 801291 h 921543"/>
              <a:gd name="connsiteX6" fmla="*/ 907256 w 2016919"/>
              <a:gd name="connsiteY6" fmla="*/ 894159 h 921543"/>
              <a:gd name="connsiteX7" fmla="*/ 1016794 w 2016919"/>
              <a:gd name="connsiteY7" fmla="*/ 913209 h 921543"/>
              <a:gd name="connsiteX8" fmla="*/ 1202531 w 2016919"/>
              <a:gd name="connsiteY8" fmla="*/ 844153 h 921543"/>
              <a:gd name="connsiteX9" fmla="*/ 1338263 w 2016919"/>
              <a:gd name="connsiteY9" fmla="*/ 706041 h 921543"/>
              <a:gd name="connsiteX10" fmla="*/ 1459706 w 2016919"/>
              <a:gd name="connsiteY10" fmla="*/ 532209 h 921543"/>
              <a:gd name="connsiteX11" fmla="*/ 1683544 w 2016919"/>
              <a:gd name="connsiteY11" fmla="*/ 201216 h 921543"/>
              <a:gd name="connsiteX12" fmla="*/ 1821656 w 2016919"/>
              <a:gd name="connsiteY12" fmla="*/ 70247 h 921543"/>
              <a:gd name="connsiteX13" fmla="*/ 1971675 w 2016919"/>
              <a:gd name="connsiteY13" fmla="*/ 10716 h 921543"/>
              <a:gd name="connsiteX14" fmla="*/ 2016919 w 2016919"/>
              <a:gd name="connsiteY14" fmla="*/ 5953 h 92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6919" h="921543">
                <a:moveTo>
                  <a:pt x="0" y="5953"/>
                </a:moveTo>
                <a:cubicBezTo>
                  <a:pt x="58936" y="18455"/>
                  <a:pt x="117872" y="30957"/>
                  <a:pt x="173831" y="67866"/>
                </a:cubicBezTo>
                <a:cubicBezTo>
                  <a:pt x="229790" y="104775"/>
                  <a:pt x="280590" y="161131"/>
                  <a:pt x="335756" y="227409"/>
                </a:cubicBezTo>
                <a:cubicBezTo>
                  <a:pt x="390922" y="293687"/>
                  <a:pt x="456406" y="392509"/>
                  <a:pt x="504825" y="465534"/>
                </a:cubicBezTo>
                <a:cubicBezTo>
                  <a:pt x="553244" y="538559"/>
                  <a:pt x="586582" y="609600"/>
                  <a:pt x="626269" y="665559"/>
                </a:cubicBezTo>
                <a:cubicBezTo>
                  <a:pt x="665956" y="721518"/>
                  <a:pt x="696119" y="763191"/>
                  <a:pt x="742950" y="801291"/>
                </a:cubicBezTo>
                <a:cubicBezTo>
                  <a:pt x="789781" y="839391"/>
                  <a:pt x="861615" y="875506"/>
                  <a:pt x="907256" y="894159"/>
                </a:cubicBezTo>
                <a:cubicBezTo>
                  <a:pt x="952897" y="912812"/>
                  <a:pt x="967582" y="921543"/>
                  <a:pt x="1016794" y="913209"/>
                </a:cubicBezTo>
                <a:cubicBezTo>
                  <a:pt x="1066006" y="904875"/>
                  <a:pt x="1148953" y="878681"/>
                  <a:pt x="1202531" y="844153"/>
                </a:cubicBezTo>
                <a:cubicBezTo>
                  <a:pt x="1256109" y="809625"/>
                  <a:pt x="1295401" y="758032"/>
                  <a:pt x="1338263" y="706041"/>
                </a:cubicBezTo>
                <a:cubicBezTo>
                  <a:pt x="1381125" y="654050"/>
                  <a:pt x="1402159" y="616346"/>
                  <a:pt x="1459706" y="532209"/>
                </a:cubicBezTo>
                <a:cubicBezTo>
                  <a:pt x="1517253" y="448072"/>
                  <a:pt x="1623219" y="278210"/>
                  <a:pt x="1683544" y="201216"/>
                </a:cubicBezTo>
                <a:cubicBezTo>
                  <a:pt x="1743869" y="124222"/>
                  <a:pt x="1773634" y="101997"/>
                  <a:pt x="1821656" y="70247"/>
                </a:cubicBezTo>
                <a:cubicBezTo>
                  <a:pt x="1869678" y="38497"/>
                  <a:pt x="1939131" y="21432"/>
                  <a:pt x="1971675" y="10716"/>
                </a:cubicBezTo>
                <a:cubicBezTo>
                  <a:pt x="2004219" y="0"/>
                  <a:pt x="2010569" y="2976"/>
                  <a:pt x="2016919" y="595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orme libre 27"/>
          <p:cNvSpPr/>
          <p:nvPr/>
        </p:nvSpPr>
        <p:spPr>
          <a:xfrm>
            <a:off x="5479529" y="4337465"/>
            <a:ext cx="2016919" cy="963743"/>
          </a:xfrm>
          <a:custGeom>
            <a:avLst/>
            <a:gdLst>
              <a:gd name="connsiteX0" fmla="*/ 0 w 2016919"/>
              <a:gd name="connsiteY0" fmla="*/ 5953 h 921543"/>
              <a:gd name="connsiteX1" fmla="*/ 173831 w 2016919"/>
              <a:gd name="connsiteY1" fmla="*/ 67866 h 921543"/>
              <a:gd name="connsiteX2" fmla="*/ 335756 w 2016919"/>
              <a:gd name="connsiteY2" fmla="*/ 227409 h 921543"/>
              <a:gd name="connsiteX3" fmla="*/ 504825 w 2016919"/>
              <a:gd name="connsiteY3" fmla="*/ 465534 h 921543"/>
              <a:gd name="connsiteX4" fmla="*/ 626269 w 2016919"/>
              <a:gd name="connsiteY4" fmla="*/ 665559 h 921543"/>
              <a:gd name="connsiteX5" fmla="*/ 742950 w 2016919"/>
              <a:gd name="connsiteY5" fmla="*/ 801291 h 921543"/>
              <a:gd name="connsiteX6" fmla="*/ 907256 w 2016919"/>
              <a:gd name="connsiteY6" fmla="*/ 894159 h 921543"/>
              <a:gd name="connsiteX7" fmla="*/ 1016794 w 2016919"/>
              <a:gd name="connsiteY7" fmla="*/ 913209 h 921543"/>
              <a:gd name="connsiteX8" fmla="*/ 1202531 w 2016919"/>
              <a:gd name="connsiteY8" fmla="*/ 844153 h 921543"/>
              <a:gd name="connsiteX9" fmla="*/ 1338263 w 2016919"/>
              <a:gd name="connsiteY9" fmla="*/ 706041 h 921543"/>
              <a:gd name="connsiteX10" fmla="*/ 1459706 w 2016919"/>
              <a:gd name="connsiteY10" fmla="*/ 532209 h 921543"/>
              <a:gd name="connsiteX11" fmla="*/ 1683544 w 2016919"/>
              <a:gd name="connsiteY11" fmla="*/ 201216 h 921543"/>
              <a:gd name="connsiteX12" fmla="*/ 1821656 w 2016919"/>
              <a:gd name="connsiteY12" fmla="*/ 70247 h 921543"/>
              <a:gd name="connsiteX13" fmla="*/ 1971675 w 2016919"/>
              <a:gd name="connsiteY13" fmla="*/ 10716 h 921543"/>
              <a:gd name="connsiteX14" fmla="*/ 2016919 w 2016919"/>
              <a:gd name="connsiteY14" fmla="*/ 5953 h 92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6919" h="921543">
                <a:moveTo>
                  <a:pt x="0" y="5953"/>
                </a:moveTo>
                <a:cubicBezTo>
                  <a:pt x="58936" y="18455"/>
                  <a:pt x="117872" y="30957"/>
                  <a:pt x="173831" y="67866"/>
                </a:cubicBezTo>
                <a:cubicBezTo>
                  <a:pt x="229790" y="104775"/>
                  <a:pt x="280590" y="161131"/>
                  <a:pt x="335756" y="227409"/>
                </a:cubicBezTo>
                <a:cubicBezTo>
                  <a:pt x="390922" y="293687"/>
                  <a:pt x="456406" y="392509"/>
                  <a:pt x="504825" y="465534"/>
                </a:cubicBezTo>
                <a:cubicBezTo>
                  <a:pt x="553244" y="538559"/>
                  <a:pt x="586582" y="609600"/>
                  <a:pt x="626269" y="665559"/>
                </a:cubicBezTo>
                <a:cubicBezTo>
                  <a:pt x="665956" y="721518"/>
                  <a:pt x="696119" y="763191"/>
                  <a:pt x="742950" y="801291"/>
                </a:cubicBezTo>
                <a:cubicBezTo>
                  <a:pt x="789781" y="839391"/>
                  <a:pt x="861615" y="875506"/>
                  <a:pt x="907256" y="894159"/>
                </a:cubicBezTo>
                <a:cubicBezTo>
                  <a:pt x="952897" y="912812"/>
                  <a:pt x="967582" y="921543"/>
                  <a:pt x="1016794" y="913209"/>
                </a:cubicBezTo>
                <a:cubicBezTo>
                  <a:pt x="1066006" y="904875"/>
                  <a:pt x="1148953" y="878681"/>
                  <a:pt x="1202531" y="844153"/>
                </a:cubicBezTo>
                <a:cubicBezTo>
                  <a:pt x="1256109" y="809625"/>
                  <a:pt x="1295401" y="758032"/>
                  <a:pt x="1338263" y="706041"/>
                </a:cubicBezTo>
                <a:cubicBezTo>
                  <a:pt x="1381125" y="654050"/>
                  <a:pt x="1402159" y="616346"/>
                  <a:pt x="1459706" y="532209"/>
                </a:cubicBezTo>
                <a:cubicBezTo>
                  <a:pt x="1517253" y="448072"/>
                  <a:pt x="1623219" y="278210"/>
                  <a:pt x="1683544" y="201216"/>
                </a:cubicBezTo>
                <a:cubicBezTo>
                  <a:pt x="1743869" y="124222"/>
                  <a:pt x="1773634" y="101997"/>
                  <a:pt x="1821656" y="70247"/>
                </a:cubicBezTo>
                <a:cubicBezTo>
                  <a:pt x="1869678" y="38497"/>
                  <a:pt x="1939131" y="21432"/>
                  <a:pt x="1971675" y="10716"/>
                </a:cubicBezTo>
                <a:cubicBezTo>
                  <a:pt x="2004219" y="0"/>
                  <a:pt x="2010569" y="2976"/>
                  <a:pt x="2016919" y="595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orme libre 28"/>
          <p:cNvSpPr/>
          <p:nvPr/>
        </p:nvSpPr>
        <p:spPr>
          <a:xfrm>
            <a:off x="5940152" y="5589240"/>
            <a:ext cx="2016919" cy="921543"/>
          </a:xfrm>
          <a:custGeom>
            <a:avLst/>
            <a:gdLst>
              <a:gd name="connsiteX0" fmla="*/ 0 w 2016919"/>
              <a:gd name="connsiteY0" fmla="*/ 5953 h 921543"/>
              <a:gd name="connsiteX1" fmla="*/ 173831 w 2016919"/>
              <a:gd name="connsiteY1" fmla="*/ 67866 h 921543"/>
              <a:gd name="connsiteX2" fmla="*/ 335756 w 2016919"/>
              <a:gd name="connsiteY2" fmla="*/ 227409 h 921543"/>
              <a:gd name="connsiteX3" fmla="*/ 504825 w 2016919"/>
              <a:gd name="connsiteY3" fmla="*/ 465534 h 921543"/>
              <a:gd name="connsiteX4" fmla="*/ 626269 w 2016919"/>
              <a:gd name="connsiteY4" fmla="*/ 665559 h 921543"/>
              <a:gd name="connsiteX5" fmla="*/ 742950 w 2016919"/>
              <a:gd name="connsiteY5" fmla="*/ 801291 h 921543"/>
              <a:gd name="connsiteX6" fmla="*/ 907256 w 2016919"/>
              <a:gd name="connsiteY6" fmla="*/ 894159 h 921543"/>
              <a:gd name="connsiteX7" fmla="*/ 1016794 w 2016919"/>
              <a:gd name="connsiteY7" fmla="*/ 913209 h 921543"/>
              <a:gd name="connsiteX8" fmla="*/ 1202531 w 2016919"/>
              <a:gd name="connsiteY8" fmla="*/ 844153 h 921543"/>
              <a:gd name="connsiteX9" fmla="*/ 1338263 w 2016919"/>
              <a:gd name="connsiteY9" fmla="*/ 706041 h 921543"/>
              <a:gd name="connsiteX10" fmla="*/ 1459706 w 2016919"/>
              <a:gd name="connsiteY10" fmla="*/ 532209 h 921543"/>
              <a:gd name="connsiteX11" fmla="*/ 1683544 w 2016919"/>
              <a:gd name="connsiteY11" fmla="*/ 201216 h 921543"/>
              <a:gd name="connsiteX12" fmla="*/ 1821656 w 2016919"/>
              <a:gd name="connsiteY12" fmla="*/ 70247 h 921543"/>
              <a:gd name="connsiteX13" fmla="*/ 1971675 w 2016919"/>
              <a:gd name="connsiteY13" fmla="*/ 10716 h 921543"/>
              <a:gd name="connsiteX14" fmla="*/ 2016919 w 2016919"/>
              <a:gd name="connsiteY14" fmla="*/ 5953 h 92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6919" h="921543">
                <a:moveTo>
                  <a:pt x="0" y="5953"/>
                </a:moveTo>
                <a:cubicBezTo>
                  <a:pt x="58936" y="18455"/>
                  <a:pt x="117872" y="30957"/>
                  <a:pt x="173831" y="67866"/>
                </a:cubicBezTo>
                <a:cubicBezTo>
                  <a:pt x="229790" y="104775"/>
                  <a:pt x="280590" y="161131"/>
                  <a:pt x="335756" y="227409"/>
                </a:cubicBezTo>
                <a:cubicBezTo>
                  <a:pt x="390922" y="293687"/>
                  <a:pt x="456406" y="392509"/>
                  <a:pt x="504825" y="465534"/>
                </a:cubicBezTo>
                <a:cubicBezTo>
                  <a:pt x="553244" y="538559"/>
                  <a:pt x="586582" y="609600"/>
                  <a:pt x="626269" y="665559"/>
                </a:cubicBezTo>
                <a:cubicBezTo>
                  <a:pt x="665956" y="721518"/>
                  <a:pt x="696119" y="763191"/>
                  <a:pt x="742950" y="801291"/>
                </a:cubicBezTo>
                <a:cubicBezTo>
                  <a:pt x="789781" y="839391"/>
                  <a:pt x="861615" y="875506"/>
                  <a:pt x="907256" y="894159"/>
                </a:cubicBezTo>
                <a:cubicBezTo>
                  <a:pt x="952897" y="912812"/>
                  <a:pt x="967582" y="921543"/>
                  <a:pt x="1016794" y="913209"/>
                </a:cubicBezTo>
                <a:cubicBezTo>
                  <a:pt x="1066006" y="904875"/>
                  <a:pt x="1148953" y="878681"/>
                  <a:pt x="1202531" y="844153"/>
                </a:cubicBezTo>
                <a:cubicBezTo>
                  <a:pt x="1256109" y="809625"/>
                  <a:pt x="1295401" y="758032"/>
                  <a:pt x="1338263" y="706041"/>
                </a:cubicBezTo>
                <a:cubicBezTo>
                  <a:pt x="1381125" y="654050"/>
                  <a:pt x="1402159" y="616346"/>
                  <a:pt x="1459706" y="532209"/>
                </a:cubicBezTo>
                <a:cubicBezTo>
                  <a:pt x="1517253" y="448072"/>
                  <a:pt x="1623219" y="278210"/>
                  <a:pt x="1683544" y="201216"/>
                </a:cubicBezTo>
                <a:cubicBezTo>
                  <a:pt x="1743869" y="124222"/>
                  <a:pt x="1773634" y="101997"/>
                  <a:pt x="1821656" y="70247"/>
                </a:cubicBezTo>
                <a:cubicBezTo>
                  <a:pt x="1869678" y="38497"/>
                  <a:pt x="1939131" y="21432"/>
                  <a:pt x="1971675" y="10716"/>
                </a:cubicBezTo>
                <a:cubicBezTo>
                  <a:pt x="2004219" y="0"/>
                  <a:pt x="2010569" y="2976"/>
                  <a:pt x="2016919" y="595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79512" y="5157192"/>
            <a:ext cx="338437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Pendant une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période </a:t>
            </a:r>
            <a:r>
              <a:rPr lang="fr-F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tem-porelle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les perturbations parcourent une distance équivalente à une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longueur d’onde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à la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célérité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3923928" y="6093296"/>
            <a:ext cx="1944216" cy="0"/>
          </a:xfrm>
          <a:prstGeom prst="straightConnector1">
            <a:avLst/>
          </a:prstGeom>
          <a:ln w="5715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H="1">
            <a:off x="8388424" y="980728"/>
            <a:ext cx="72008" cy="4680520"/>
          </a:xfrm>
          <a:prstGeom prst="straightConnector1">
            <a:avLst/>
          </a:prstGeom>
          <a:ln w="571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572000" y="5527685"/>
            <a:ext cx="576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36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l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8388424" y="2647365"/>
            <a:ext cx="576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3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Image 2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05064"/>
            <a:ext cx="504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1043608" y="4005064"/>
            <a:ext cx="2520280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fr-FR" i="1" dirty="0" smtClean="0"/>
              <a:t>La valeur de </a:t>
            </a:r>
            <a:r>
              <a:rPr lang="fr-FR" b="1" dirty="0" smtClean="0"/>
              <a:t>T</a:t>
            </a:r>
            <a:r>
              <a:rPr lang="fr-FR" i="1" dirty="0" smtClean="0"/>
              <a:t> ne dépend que de la source !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/>
      <p:bldP spid="20" grpId="0"/>
      <p:bldP spid="21" grpId="0"/>
      <p:bldP spid="3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86175" y="188640"/>
            <a:ext cx="5457825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1"/>
          <p:cNvSpPr txBox="1">
            <a:spLocks noChangeArrowheads="1"/>
          </p:cNvSpPr>
          <p:nvPr/>
        </p:nvSpPr>
        <p:spPr bwMode="auto">
          <a:xfrm>
            <a:off x="107504" y="436602"/>
            <a:ext cx="3456384" cy="345638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Relation entre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T et 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Forme libre 24"/>
          <p:cNvSpPr/>
          <p:nvPr/>
        </p:nvSpPr>
        <p:spPr>
          <a:xfrm>
            <a:off x="3952875" y="508397"/>
            <a:ext cx="2016919" cy="921543"/>
          </a:xfrm>
          <a:custGeom>
            <a:avLst/>
            <a:gdLst>
              <a:gd name="connsiteX0" fmla="*/ 0 w 2016919"/>
              <a:gd name="connsiteY0" fmla="*/ 5953 h 921543"/>
              <a:gd name="connsiteX1" fmla="*/ 173831 w 2016919"/>
              <a:gd name="connsiteY1" fmla="*/ 67866 h 921543"/>
              <a:gd name="connsiteX2" fmla="*/ 335756 w 2016919"/>
              <a:gd name="connsiteY2" fmla="*/ 227409 h 921543"/>
              <a:gd name="connsiteX3" fmla="*/ 504825 w 2016919"/>
              <a:gd name="connsiteY3" fmla="*/ 465534 h 921543"/>
              <a:gd name="connsiteX4" fmla="*/ 626269 w 2016919"/>
              <a:gd name="connsiteY4" fmla="*/ 665559 h 921543"/>
              <a:gd name="connsiteX5" fmla="*/ 742950 w 2016919"/>
              <a:gd name="connsiteY5" fmla="*/ 801291 h 921543"/>
              <a:gd name="connsiteX6" fmla="*/ 907256 w 2016919"/>
              <a:gd name="connsiteY6" fmla="*/ 894159 h 921543"/>
              <a:gd name="connsiteX7" fmla="*/ 1016794 w 2016919"/>
              <a:gd name="connsiteY7" fmla="*/ 913209 h 921543"/>
              <a:gd name="connsiteX8" fmla="*/ 1202531 w 2016919"/>
              <a:gd name="connsiteY8" fmla="*/ 844153 h 921543"/>
              <a:gd name="connsiteX9" fmla="*/ 1338263 w 2016919"/>
              <a:gd name="connsiteY9" fmla="*/ 706041 h 921543"/>
              <a:gd name="connsiteX10" fmla="*/ 1459706 w 2016919"/>
              <a:gd name="connsiteY10" fmla="*/ 532209 h 921543"/>
              <a:gd name="connsiteX11" fmla="*/ 1683544 w 2016919"/>
              <a:gd name="connsiteY11" fmla="*/ 201216 h 921543"/>
              <a:gd name="connsiteX12" fmla="*/ 1821656 w 2016919"/>
              <a:gd name="connsiteY12" fmla="*/ 70247 h 921543"/>
              <a:gd name="connsiteX13" fmla="*/ 1971675 w 2016919"/>
              <a:gd name="connsiteY13" fmla="*/ 10716 h 921543"/>
              <a:gd name="connsiteX14" fmla="*/ 2016919 w 2016919"/>
              <a:gd name="connsiteY14" fmla="*/ 5953 h 92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6919" h="921543">
                <a:moveTo>
                  <a:pt x="0" y="5953"/>
                </a:moveTo>
                <a:cubicBezTo>
                  <a:pt x="58936" y="18455"/>
                  <a:pt x="117872" y="30957"/>
                  <a:pt x="173831" y="67866"/>
                </a:cubicBezTo>
                <a:cubicBezTo>
                  <a:pt x="229790" y="104775"/>
                  <a:pt x="280590" y="161131"/>
                  <a:pt x="335756" y="227409"/>
                </a:cubicBezTo>
                <a:cubicBezTo>
                  <a:pt x="390922" y="293687"/>
                  <a:pt x="456406" y="392509"/>
                  <a:pt x="504825" y="465534"/>
                </a:cubicBezTo>
                <a:cubicBezTo>
                  <a:pt x="553244" y="538559"/>
                  <a:pt x="586582" y="609600"/>
                  <a:pt x="626269" y="665559"/>
                </a:cubicBezTo>
                <a:cubicBezTo>
                  <a:pt x="665956" y="721518"/>
                  <a:pt x="696119" y="763191"/>
                  <a:pt x="742950" y="801291"/>
                </a:cubicBezTo>
                <a:cubicBezTo>
                  <a:pt x="789781" y="839391"/>
                  <a:pt x="861615" y="875506"/>
                  <a:pt x="907256" y="894159"/>
                </a:cubicBezTo>
                <a:cubicBezTo>
                  <a:pt x="952897" y="912812"/>
                  <a:pt x="967582" y="921543"/>
                  <a:pt x="1016794" y="913209"/>
                </a:cubicBezTo>
                <a:cubicBezTo>
                  <a:pt x="1066006" y="904875"/>
                  <a:pt x="1148953" y="878681"/>
                  <a:pt x="1202531" y="844153"/>
                </a:cubicBezTo>
                <a:cubicBezTo>
                  <a:pt x="1256109" y="809625"/>
                  <a:pt x="1295401" y="758032"/>
                  <a:pt x="1338263" y="706041"/>
                </a:cubicBezTo>
                <a:cubicBezTo>
                  <a:pt x="1381125" y="654050"/>
                  <a:pt x="1402159" y="616346"/>
                  <a:pt x="1459706" y="532209"/>
                </a:cubicBezTo>
                <a:cubicBezTo>
                  <a:pt x="1517253" y="448072"/>
                  <a:pt x="1623219" y="278210"/>
                  <a:pt x="1683544" y="201216"/>
                </a:cubicBezTo>
                <a:cubicBezTo>
                  <a:pt x="1743869" y="124222"/>
                  <a:pt x="1773634" y="101997"/>
                  <a:pt x="1821656" y="70247"/>
                </a:cubicBezTo>
                <a:cubicBezTo>
                  <a:pt x="1869678" y="38497"/>
                  <a:pt x="1939131" y="21432"/>
                  <a:pt x="1971675" y="10716"/>
                </a:cubicBezTo>
                <a:cubicBezTo>
                  <a:pt x="2004219" y="0"/>
                  <a:pt x="2010569" y="2976"/>
                  <a:pt x="2016919" y="595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orme libre 25"/>
          <p:cNvSpPr/>
          <p:nvPr/>
        </p:nvSpPr>
        <p:spPr>
          <a:xfrm>
            <a:off x="4480942" y="1801391"/>
            <a:ext cx="2016919" cy="921543"/>
          </a:xfrm>
          <a:custGeom>
            <a:avLst/>
            <a:gdLst>
              <a:gd name="connsiteX0" fmla="*/ 0 w 2016919"/>
              <a:gd name="connsiteY0" fmla="*/ 5953 h 921543"/>
              <a:gd name="connsiteX1" fmla="*/ 173831 w 2016919"/>
              <a:gd name="connsiteY1" fmla="*/ 67866 h 921543"/>
              <a:gd name="connsiteX2" fmla="*/ 335756 w 2016919"/>
              <a:gd name="connsiteY2" fmla="*/ 227409 h 921543"/>
              <a:gd name="connsiteX3" fmla="*/ 504825 w 2016919"/>
              <a:gd name="connsiteY3" fmla="*/ 465534 h 921543"/>
              <a:gd name="connsiteX4" fmla="*/ 626269 w 2016919"/>
              <a:gd name="connsiteY4" fmla="*/ 665559 h 921543"/>
              <a:gd name="connsiteX5" fmla="*/ 742950 w 2016919"/>
              <a:gd name="connsiteY5" fmla="*/ 801291 h 921543"/>
              <a:gd name="connsiteX6" fmla="*/ 907256 w 2016919"/>
              <a:gd name="connsiteY6" fmla="*/ 894159 h 921543"/>
              <a:gd name="connsiteX7" fmla="*/ 1016794 w 2016919"/>
              <a:gd name="connsiteY7" fmla="*/ 913209 h 921543"/>
              <a:gd name="connsiteX8" fmla="*/ 1202531 w 2016919"/>
              <a:gd name="connsiteY8" fmla="*/ 844153 h 921543"/>
              <a:gd name="connsiteX9" fmla="*/ 1338263 w 2016919"/>
              <a:gd name="connsiteY9" fmla="*/ 706041 h 921543"/>
              <a:gd name="connsiteX10" fmla="*/ 1459706 w 2016919"/>
              <a:gd name="connsiteY10" fmla="*/ 532209 h 921543"/>
              <a:gd name="connsiteX11" fmla="*/ 1683544 w 2016919"/>
              <a:gd name="connsiteY11" fmla="*/ 201216 h 921543"/>
              <a:gd name="connsiteX12" fmla="*/ 1821656 w 2016919"/>
              <a:gd name="connsiteY12" fmla="*/ 70247 h 921543"/>
              <a:gd name="connsiteX13" fmla="*/ 1971675 w 2016919"/>
              <a:gd name="connsiteY13" fmla="*/ 10716 h 921543"/>
              <a:gd name="connsiteX14" fmla="*/ 2016919 w 2016919"/>
              <a:gd name="connsiteY14" fmla="*/ 5953 h 92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6919" h="921543">
                <a:moveTo>
                  <a:pt x="0" y="5953"/>
                </a:moveTo>
                <a:cubicBezTo>
                  <a:pt x="58936" y="18455"/>
                  <a:pt x="117872" y="30957"/>
                  <a:pt x="173831" y="67866"/>
                </a:cubicBezTo>
                <a:cubicBezTo>
                  <a:pt x="229790" y="104775"/>
                  <a:pt x="280590" y="161131"/>
                  <a:pt x="335756" y="227409"/>
                </a:cubicBezTo>
                <a:cubicBezTo>
                  <a:pt x="390922" y="293687"/>
                  <a:pt x="456406" y="392509"/>
                  <a:pt x="504825" y="465534"/>
                </a:cubicBezTo>
                <a:cubicBezTo>
                  <a:pt x="553244" y="538559"/>
                  <a:pt x="586582" y="609600"/>
                  <a:pt x="626269" y="665559"/>
                </a:cubicBezTo>
                <a:cubicBezTo>
                  <a:pt x="665956" y="721518"/>
                  <a:pt x="696119" y="763191"/>
                  <a:pt x="742950" y="801291"/>
                </a:cubicBezTo>
                <a:cubicBezTo>
                  <a:pt x="789781" y="839391"/>
                  <a:pt x="861615" y="875506"/>
                  <a:pt x="907256" y="894159"/>
                </a:cubicBezTo>
                <a:cubicBezTo>
                  <a:pt x="952897" y="912812"/>
                  <a:pt x="967582" y="921543"/>
                  <a:pt x="1016794" y="913209"/>
                </a:cubicBezTo>
                <a:cubicBezTo>
                  <a:pt x="1066006" y="904875"/>
                  <a:pt x="1148953" y="878681"/>
                  <a:pt x="1202531" y="844153"/>
                </a:cubicBezTo>
                <a:cubicBezTo>
                  <a:pt x="1256109" y="809625"/>
                  <a:pt x="1295401" y="758032"/>
                  <a:pt x="1338263" y="706041"/>
                </a:cubicBezTo>
                <a:cubicBezTo>
                  <a:pt x="1381125" y="654050"/>
                  <a:pt x="1402159" y="616346"/>
                  <a:pt x="1459706" y="532209"/>
                </a:cubicBezTo>
                <a:cubicBezTo>
                  <a:pt x="1517253" y="448072"/>
                  <a:pt x="1623219" y="278210"/>
                  <a:pt x="1683544" y="201216"/>
                </a:cubicBezTo>
                <a:cubicBezTo>
                  <a:pt x="1743869" y="124222"/>
                  <a:pt x="1773634" y="101997"/>
                  <a:pt x="1821656" y="70247"/>
                </a:cubicBezTo>
                <a:cubicBezTo>
                  <a:pt x="1869678" y="38497"/>
                  <a:pt x="1939131" y="21432"/>
                  <a:pt x="1971675" y="10716"/>
                </a:cubicBezTo>
                <a:cubicBezTo>
                  <a:pt x="2004219" y="0"/>
                  <a:pt x="2010569" y="2976"/>
                  <a:pt x="2016919" y="595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orme libre 26"/>
          <p:cNvSpPr/>
          <p:nvPr/>
        </p:nvSpPr>
        <p:spPr>
          <a:xfrm>
            <a:off x="4965948" y="3088010"/>
            <a:ext cx="2016919" cy="921543"/>
          </a:xfrm>
          <a:custGeom>
            <a:avLst/>
            <a:gdLst>
              <a:gd name="connsiteX0" fmla="*/ 0 w 2016919"/>
              <a:gd name="connsiteY0" fmla="*/ 5953 h 921543"/>
              <a:gd name="connsiteX1" fmla="*/ 173831 w 2016919"/>
              <a:gd name="connsiteY1" fmla="*/ 67866 h 921543"/>
              <a:gd name="connsiteX2" fmla="*/ 335756 w 2016919"/>
              <a:gd name="connsiteY2" fmla="*/ 227409 h 921543"/>
              <a:gd name="connsiteX3" fmla="*/ 504825 w 2016919"/>
              <a:gd name="connsiteY3" fmla="*/ 465534 h 921543"/>
              <a:gd name="connsiteX4" fmla="*/ 626269 w 2016919"/>
              <a:gd name="connsiteY4" fmla="*/ 665559 h 921543"/>
              <a:gd name="connsiteX5" fmla="*/ 742950 w 2016919"/>
              <a:gd name="connsiteY5" fmla="*/ 801291 h 921543"/>
              <a:gd name="connsiteX6" fmla="*/ 907256 w 2016919"/>
              <a:gd name="connsiteY6" fmla="*/ 894159 h 921543"/>
              <a:gd name="connsiteX7" fmla="*/ 1016794 w 2016919"/>
              <a:gd name="connsiteY7" fmla="*/ 913209 h 921543"/>
              <a:gd name="connsiteX8" fmla="*/ 1202531 w 2016919"/>
              <a:gd name="connsiteY8" fmla="*/ 844153 h 921543"/>
              <a:gd name="connsiteX9" fmla="*/ 1338263 w 2016919"/>
              <a:gd name="connsiteY9" fmla="*/ 706041 h 921543"/>
              <a:gd name="connsiteX10" fmla="*/ 1459706 w 2016919"/>
              <a:gd name="connsiteY10" fmla="*/ 532209 h 921543"/>
              <a:gd name="connsiteX11" fmla="*/ 1683544 w 2016919"/>
              <a:gd name="connsiteY11" fmla="*/ 201216 h 921543"/>
              <a:gd name="connsiteX12" fmla="*/ 1821656 w 2016919"/>
              <a:gd name="connsiteY12" fmla="*/ 70247 h 921543"/>
              <a:gd name="connsiteX13" fmla="*/ 1971675 w 2016919"/>
              <a:gd name="connsiteY13" fmla="*/ 10716 h 921543"/>
              <a:gd name="connsiteX14" fmla="*/ 2016919 w 2016919"/>
              <a:gd name="connsiteY14" fmla="*/ 5953 h 92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6919" h="921543">
                <a:moveTo>
                  <a:pt x="0" y="5953"/>
                </a:moveTo>
                <a:cubicBezTo>
                  <a:pt x="58936" y="18455"/>
                  <a:pt x="117872" y="30957"/>
                  <a:pt x="173831" y="67866"/>
                </a:cubicBezTo>
                <a:cubicBezTo>
                  <a:pt x="229790" y="104775"/>
                  <a:pt x="280590" y="161131"/>
                  <a:pt x="335756" y="227409"/>
                </a:cubicBezTo>
                <a:cubicBezTo>
                  <a:pt x="390922" y="293687"/>
                  <a:pt x="456406" y="392509"/>
                  <a:pt x="504825" y="465534"/>
                </a:cubicBezTo>
                <a:cubicBezTo>
                  <a:pt x="553244" y="538559"/>
                  <a:pt x="586582" y="609600"/>
                  <a:pt x="626269" y="665559"/>
                </a:cubicBezTo>
                <a:cubicBezTo>
                  <a:pt x="665956" y="721518"/>
                  <a:pt x="696119" y="763191"/>
                  <a:pt x="742950" y="801291"/>
                </a:cubicBezTo>
                <a:cubicBezTo>
                  <a:pt x="789781" y="839391"/>
                  <a:pt x="861615" y="875506"/>
                  <a:pt x="907256" y="894159"/>
                </a:cubicBezTo>
                <a:cubicBezTo>
                  <a:pt x="952897" y="912812"/>
                  <a:pt x="967582" y="921543"/>
                  <a:pt x="1016794" y="913209"/>
                </a:cubicBezTo>
                <a:cubicBezTo>
                  <a:pt x="1066006" y="904875"/>
                  <a:pt x="1148953" y="878681"/>
                  <a:pt x="1202531" y="844153"/>
                </a:cubicBezTo>
                <a:cubicBezTo>
                  <a:pt x="1256109" y="809625"/>
                  <a:pt x="1295401" y="758032"/>
                  <a:pt x="1338263" y="706041"/>
                </a:cubicBezTo>
                <a:cubicBezTo>
                  <a:pt x="1381125" y="654050"/>
                  <a:pt x="1402159" y="616346"/>
                  <a:pt x="1459706" y="532209"/>
                </a:cubicBezTo>
                <a:cubicBezTo>
                  <a:pt x="1517253" y="448072"/>
                  <a:pt x="1623219" y="278210"/>
                  <a:pt x="1683544" y="201216"/>
                </a:cubicBezTo>
                <a:cubicBezTo>
                  <a:pt x="1743869" y="124222"/>
                  <a:pt x="1773634" y="101997"/>
                  <a:pt x="1821656" y="70247"/>
                </a:cubicBezTo>
                <a:cubicBezTo>
                  <a:pt x="1869678" y="38497"/>
                  <a:pt x="1939131" y="21432"/>
                  <a:pt x="1971675" y="10716"/>
                </a:cubicBezTo>
                <a:cubicBezTo>
                  <a:pt x="2004219" y="0"/>
                  <a:pt x="2010569" y="2976"/>
                  <a:pt x="2016919" y="595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orme libre 27"/>
          <p:cNvSpPr/>
          <p:nvPr/>
        </p:nvSpPr>
        <p:spPr>
          <a:xfrm>
            <a:off x="5479529" y="4337465"/>
            <a:ext cx="2016919" cy="963743"/>
          </a:xfrm>
          <a:custGeom>
            <a:avLst/>
            <a:gdLst>
              <a:gd name="connsiteX0" fmla="*/ 0 w 2016919"/>
              <a:gd name="connsiteY0" fmla="*/ 5953 h 921543"/>
              <a:gd name="connsiteX1" fmla="*/ 173831 w 2016919"/>
              <a:gd name="connsiteY1" fmla="*/ 67866 h 921543"/>
              <a:gd name="connsiteX2" fmla="*/ 335756 w 2016919"/>
              <a:gd name="connsiteY2" fmla="*/ 227409 h 921543"/>
              <a:gd name="connsiteX3" fmla="*/ 504825 w 2016919"/>
              <a:gd name="connsiteY3" fmla="*/ 465534 h 921543"/>
              <a:gd name="connsiteX4" fmla="*/ 626269 w 2016919"/>
              <a:gd name="connsiteY4" fmla="*/ 665559 h 921543"/>
              <a:gd name="connsiteX5" fmla="*/ 742950 w 2016919"/>
              <a:gd name="connsiteY5" fmla="*/ 801291 h 921543"/>
              <a:gd name="connsiteX6" fmla="*/ 907256 w 2016919"/>
              <a:gd name="connsiteY6" fmla="*/ 894159 h 921543"/>
              <a:gd name="connsiteX7" fmla="*/ 1016794 w 2016919"/>
              <a:gd name="connsiteY7" fmla="*/ 913209 h 921543"/>
              <a:gd name="connsiteX8" fmla="*/ 1202531 w 2016919"/>
              <a:gd name="connsiteY8" fmla="*/ 844153 h 921543"/>
              <a:gd name="connsiteX9" fmla="*/ 1338263 w 2016919"/>
              <a:gd name="connsiteY9" fmla="*/ 706041 h 921543"/>
              <a:gd name="connsiteX10" fmla="*/ 1459706 w 2016919"/>
              <a:gd name="connsiteY10" fmla="*/ 532209 h 921543"/>
              <a:gd name="connsiteX11" fmla="*/ 1683544 w 2016919"/>
              <a:gd name="connsiteY11" fmla="*/ 201216 h 921543"/>
              <a:gd name="connsiteX12" fmla="*/ 1821656 w 2016919"/>
              <a:gd name="connsiteY12" fmla="*/ 70247 h 921543"/>
              <a:gd name="connsiteX13" fmla="*/ 1971675 w 2016919"/>
              <a:gd name="connsiteY13" fmla="*/ 10716 h 921543"/>
              <a:gd name="connsiteX14" fmla="*/ 2016919 w 2016919"/>
              <a:gd name="connsiteY14" fmla="*/ 5953 h 92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6919" h="921543">
                <a:moveTo>
                  <a:pt x="0" y="5953"/>
                </a:moveTo>
                <a:cubicBezTo>
                  <a:pt x="58936" y="18455"/>
                  <a:pt x="117872" y="30957"/>
                  <a:pt x="173831" y="67866"/>
                </a:cubicBezTo>
                <a:cubicBezTo>
                  <a:pt x="229790" y="104775"/>
                  <a:pt x="280590" y="161131"/>
                  <a:pt x="335756" y="227409"/>
                </a:cubicBezTo>
                <a:cubicBezTo>
                  <a:pt x="390922" y="293687"/>
                  <a:pt x="456406" y="392509"/>
                  <a:pt x="504825" y="465534"/>
                </a:cubicBezTo>
                <a:cubicBezTo>
                  <a:pt x="553244" y="538559"/>
                  <a:pt x="586582" y="609600"/>
                  <a:pt x="626269" y="665559"/>
                </a:cubicBezTo>
                <a:cubicBezTo>
                  <a:pt x="665956" y="721518"/>
                  <a:pt x="696119" y="763191"/>
                  <a:pt x="742950" y="801291"/>
                </a:cubicBezTo>
                <a:cubicBezTo>
                  <a:pt x="789781" y="839391"/>
                  <a:pt x="861615" y="875506"/>
                  <a:pt x="907256" y="894159"/>
                </a:cubicBezTo>
                <a:cubicBezTo>
                  <a:pt x="952897" y="912812"/>
                  <a:pt x="967582" y="921543"/>
                  <a:pt x="1016794" y="913209"/>
                </a:cubicBezTo>
                <a:cubicBezTo>
                  <a:pt x="1066006" y="904875"/>
                  <a:pt x="1148953" y="878681"/>
                  <a:pt x="1202531" y="844153"/>
                </a:cubicBezTo>
                <a:cubicBezTo>
                  <a:pt x="1256109" y="809625"/>
                  <a:pt x="1295401" y="758032"/>
                  <a:pt x="1338263" y="706041"/>
                </a:cubicBezTo>
                <a:cubicBezTo>
                  <a:pt x="1381125" y="654050"/>
                  <a:pt x="1402159" y="616346"/>
                  <a:pt x="1459706" y="532209"/>
                </a:cubicBezTo>
                <a:cubicBezTo>
                  <a:pt x="1517253" y="448072"/>
                  <a:pt x="1623219" y="278210"/>
                  <a:pt x="1683544" y="201216"/>
                </a:cubicBezTo>
                <a:cubicBezTo>
                  <a:pt x="1743869" y="124222"/>
                  <a:pt x="1773634" y="101997"/>
                  <a:pt x="1821656" y="70247"/>
                </a:cubicBezTo>
                <a:cubicBezTo>
                  <a:pt x="1869678" y="38497"/>
                  <a:pt x="1939131" y="21432"/>
                  <a:pt x="1971675" y="10716"/>
                </a:cubicBezTo>
                <a:cubicBezTo>
                  <a:pt x="2004219" y="0"/>
                  <a:pt x="2010569" y="2976"/>
                  <a:pt x="2016919" y="595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orme libre 28"/>
          <p:cNvSpPr/>
          <p:nvPr/>
        </p:nvSpPr>
        <p:spPr>
          <a:xfrm>
            <a:off x="5940152" y="5589240"/>
            <a:ext cx="2016919" cy="921543"/>
          </a:xfrm>
          <a:custGeom>
            <a:avLst/>
            <a:gdLst>
              <a:gd name="connsiteX0" fmla="*/ 0 w 2016919"/>
              <a:gd name="connsiteY0" fmla="*/ 5953 h 921543"/>
              <a:gd name="connsiteX1" fmla="*/ 173831 w 2016919"/>
              <a:gd name="connsiteY1" fmla="*/ 67866 h 921543"/>
              <a:gd name="connsiteX2" fmla="*/ 335756 w 2016919"/>
              <a:gd name="connsiteY2" fmla="*/ 227409 h 921543"/>
              <a:gd name="connsiteX3" fmla="*/ 504825 w 2016919"/>
              <a:gd name="connsiteY3" fmla="*/ 465534 h 921543"/>
              <a:gd name="connsiteX4" fmla="*/ 626269 w 2016919"/>
              <a:gd name="connsiteY4" fmla="*/ 665559 h 921543"/>
              <a:gd name="connsiteX5" fmla="*/ 742950 w 2016919"/>
              <a:gd name="connsiteY5" fmla="*/ 801291 h 921543"/>
              <a:gd name="connsiteX6" fmla="*/ 907256 w 2016919"/>
              <a:gd name="connsiteY6" fmla="*/ 894159 h 921543"/>
              <a:gd name="connsiteX7" fmla="*/ 1016794 w 2016919"/>
              <a:gd name="connsiteY7" fmla="*/ 913209 h 921543"/>
              <a:gd name="connsiteX8" fmla="*/ 1202531 w 2016919"/>
              <a:gd name="connsiteY8" fmla="*/ 844153 h 921543"/>
              <a:gd name="connsiteX9" fmla="*/ 1338263 w 2016919"/>
              <a:gd name="connsiteY9" fmla="*/ 706041 h 921543"/>
              <a:gd name="connsiteX10" fmla="*/ 1459706 w 2016919"/>
              <a:gd name="connsiteY10" fmla="*/ 532209 h 921543"/>
              <a:gd name="connsiteX11" fmla="*/ 1683544 w 2016919"/>
              <a:gd name="connsiteY11" fmla="*/ 201216 h 921543"/>
              <a:gd name="connsiteX12" fmla="*/ 1821656 w 2016919"/>
              <a:gd name="connsiteY12" fmla="*/ 70247 h 921543"/>
              <a:gd name="connsiteX13" fmla="*/ 1971675 w 2016919"/>
              <a:gd name="connsiteY13" fmla="*/ 10716 h 921543"/>
              <a:gd name="connsiteX14" fmla="*/ 2016919 w 2016919"/>
              <a:gd name="connsiteY14" fmla="*/ 5953 h 92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16919" h="921543">
                <a:moveTo>
                  <a:pt x="0" y="5953"/>
                </a:moveTo>
                <a:cubicBezTo>
                  <a:pt x="58936" y="18455"/>
                  <a:pt x="117872" y="30957"/>
                  <a:pt x="173831" y="67866"/>
                </a:cubicBezTo>
                <a:cubicBezTo>
                  <a:pt x="229790" y="104775"/>
                  <a:pt x="280590" y="161131"/>
                  <a:pt x="335756" y="227409"/>
                </a:cubicBezTo>
                <a:cubicBezTo>
                  <a:pt x="390922" y="293687"/>
                  <a:pt x="456406" y="392509"/>
                  <a:pt x="504825" y="465534"/>
                </a:cubicBezTo>
                <a:cubicBezTo>
                  <a:pt x="553244" y="538559"/>
                  <a:pt x="586582" y="609600"/>
                  <a:pt x="626269" y="665559"/>
                </a:cubicBezTo>
                <a:cubicBezTo>
                  <a:pt x="665956" y="721518"/>
                  <a:pt x="696119" y="763191"/>
                  <a:pt x="742950" y="801291"/>
                </a:cubicBezTo>
                <a:cubicBezTo>
                  <a:pt x="789781" y="839391"/>
                  <a:pt x="861615" y="875506"/>
                  <a:pt x="907256" y="894159"/>
                </a:cubicBezTo>
                <a:cubicBezTo>
                  <a:pt x="952897" y="912812"/>
                  <a:pt x="967582" y="921543"/>
                  <a:pt x="1016794" y="913209"/>
                </a:cubicBezTo>
                <a:cubicBezTo>
                  <a:pt x="1066006" y="904875"/>
                  <a:pt x="1148953" y="878681"/>
                  <a:pt x="1202531" y="844153"/>
                </a:cubicBezTo>
                <a:cubicBezTo>
                  <a:pt x="1256109" y="809625"/>
                  <a:pt x="1295401" y="758032"/>
                  <a:pt x="1338263" y="706041"/>
                </a:cubicBezTo>
                <a:cubicBezTo>
                  <a:pt x="1381125" y="654050"/>
                  <a:pt x="1402159" y="616346"/>
                  <a:pt x="1459706" y="532209"/>
                </a:cubicBezTo>
                <a:cubicBezTo>
                  <a:pt x="1517253" y="448072"/>
                  <a:pt x="1623219" y="278210"/>
                  <a:pt x="1683544" y="201216"/>
                </a:cubicBezTo>
                <a:cubicBezTo>
                  <a:pt x="1743869" y="124222"/>
                  <a:pt x="1773634" y="101997"/>
                  <a:pt x="1821656" y="70247"/>
                </a:cubicBezTo>
                <a:cubicBezTo>
                  <a:pt x="1869678" y="38497"/>
                  <a:pt x="1939131" y="21432"/>
                  <a:pt x="1971675" y="10716"/>
                </a:cubicBezTo>
                <a:cubicBezTo>
                  <a:pt x="2004219" y="0"/>
                  <a:pt x="2010569" y="2976"/>
                  <a:pt x="2016919" y="5953"/>
                </a:cubicBezTo>
              </a:path>
            </a:pathLst>
          </a:cu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179512" y="821610"/>
            <a:ext cx="3384376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Pendant une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période </a:t>
            </a:r>
            <a:r>
              <a:rPr lang="fr-FR" sz="2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tem-porelle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les perturbations parcourent une distance équivalente à une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longueur d’onde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à la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célérité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683568" y="2524834"/>
            <a:ext cx="2184023" cy="1224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1600" y="2884874"/>
            <a:ext cx="787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 =  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1763688" y="2596842"/>
            <a:ext cx="466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1763688" y="3172906"/>
            <a:ext cx="482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1691680" y="3100898"/>
            <a:ext cx="57606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195736" y="2596842"/>
            <a:ext cx="582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(m)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267744" y="3172906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11560" y="3244914"/>
            <a:ext cx="1080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3964994"/>
            <a:ext cx="3779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Calculer la célérité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de l’onde étudiée.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1547664" y="4797152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 = 22,5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cm.s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3923928" y="6093296"/>
            <a:ext cx="1944216" cy="0"/>
          </a:xfrm>
          <a:prstGeom prst="straightConnector1">
            <a:avLst/>
          </a:prstGeom>
          <a:ln w="5715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flipH="1">
            <a:off x="8388424" y="980728"/>
            <a:ext cx="72008" cy="4680520"/>
          </a:xfrm>
          <a:prstGeom prst="straightConnector1">
            <a:avLst/>
          </a:prstGeom>
          <a:ln w="57150">
            <a:solidFill>
              <a:srgbClr val="00B0F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4572000" y="5527685"/>
            <a:ext cx="576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36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l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8388424" y="2647365"/>
            <a:ext cx="576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36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</a:t>
            </a:r>
            <a:endParaRPr kumimoji="0" lang="fr-FR" sz="36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-36512" y="4797152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 =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02037" y="4599476"/>
            <a:ext cx="9380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9 (cm)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99881" y="5082378"/>
            <a:ext cx="10663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0,40 (s)</a:t>
            </a:r>
            <a:endParaRPr lang="fr-FR" sz="2000" dirty="0" smtClean="0">
              <a:solidFill>
                <a:srgbClr val="002060"/>
              </a:solidFill>
            </a:endParaRP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42" name="Connecteur droit 41"/>
          <p:cNvCxnSpPr/>
          <p:nvPr/>
        </p:nvCxnSpPr>
        <p:spPr>
          <a:xfrm>
            <a:off x="539552" y="5013176"/>
            <a:ext cx="86409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21" grpId="0"/>
      <p:bldP spid="24" grpId="0"/>
      <p:bldP spid="36" grpId="0"/>
      <p:bldP spid="37" grpId="0"/>
      <p:bldP spid="39" grpId="0"/>
      <p:bldP spid="34" grpId="0"/>
      <p:bldP spid="40" grpId="0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1"/>
          <p:cNvSpPr txBox="1">
            <a:spLocks noChangeArrowheads="1"/>
          </p:cNvSpPr>
          <p:nvPr/>
        </p:nvSpPr>
        <p:spPr bwMode="auto">
          <a:xfrm>
            <a:off x="107504" y="116632"/>
            <a:ext cx="8928992" cy="144016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Relation entre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cs typeface="Arial" pitchFamily="34" charset="0"/>
              </a:rPr>
              <a:t>l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, T et v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23528" y="476672"/>
            <a:ext cx="61206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Pendant une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période temporelle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les perturbations parcourent une distance équivalente à une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longueur d’onde 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à la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célérité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"/>
          <p:cNvSpPr txBox="1">
            <a:spLocks noChangeArrowheads="1"/>
          </p:cNvSpPr>
          <p:nvPr/>
        </p:nvSpPr>
        <p:spPr bwMode="auto">
          <a:xfrm>
            <a:off x="6732240" y="188640"/>
            <a:ext cx="2184023" cy="1224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020272" y="548680"/>
            <a:ext cx="7873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 =  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7812360" y="260648"/>
            <a:ext cx="466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l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7812360" y="836712"/>
            <a:ext cx="482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cxnSp>
        <p:nvCxnSpPr>
          <p:cNvPr id="20" name="Connecteur droit 19"/>
          <p:cNvCxnSpPr/>
          <p:nvPr/>
        </p:nvCxnSpPr>
        <p:spPr>
          <a:xfrm>
            <a:off x="7740352" y="764704"/>
            <a:ext cx="57606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8244408" y="260648"/>
            <a:ext cx="582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(m)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316416" y="836712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660232" y="908720"/>
            <a:ext cx="10807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m.s</a:t>
            </a:r>
            <a:r>
              <a:rPr lang="fr-FR" sz="2000" b="1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– 1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683888"/>
            <a:ext cx="40679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Calculer la célérité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de l’onde.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2431342"/>
            <a:ext cx="1802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Bookman Old Style" pitchFamily="18" charset="0"/>
              </a:rPr>
              <a:t>d/ </a:t>
            </a:r>
            <a:r>
              <a:rPr lang="fr-FR" b="1" u="sng" dirty="0" smtClean="0">
                <a:latin typeface="Bookman Old Style" pitchFamily="18" charset="0"/>
              </a:rPr>
              <a:t>Fréquence</a:t>
            </a:r>
            <a:endParaRPr lang="fr-FR" dirty="0">
              <a:latin typeface="Bookman Old Style" pitchFamily="18" charset="0"/>
            </a:endParaRPr>
          </a:p>
        </p:txBody>
      </p:sp>
      <p:sp>
        <p:nvSpPr>
          <p:cNvPr id="31" name="Text Box 1"/>
          <p:cNvSpPr txBox="1">
            <a:spLocks noChangeArrowheads="1"/>
          </p:cNvSpPr>
          <p:nvPr/>
        </p:nvSpPr>
        <p:spPr bwMode="auto">
          <a:xfrm>
            <a:off x="107504" y="2780928"/>
            <a:ext cx="8928992" cy="158417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79512" y="2791382"/>
            <a:ext cx="6192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nombre de perturbations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subies par chaque point du milieu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pendant une durée de 1 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79512" y="3573016"/>
            <a:ext cx="61206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fréquence se note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s’exprime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Hertz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C’est l’inverse de la période temporelle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1"/>
          <p:cNvSpPr txBox="1">
            <a:spLocks noChangeArrowheads="1"/>
          </p:cNvSpPr>
          <p:nvPr/>
        </p:nvSpPr>
        <p:spPr bwMode="auto">
          <a:xfrm>
            <a:off x="6732240" y="2924944"/>
            <a:ext cx="2184023" cy="1224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20272" y="3284984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 =  </a:t>
            </a:r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7812360" y="2996952"/>
            <a:ext cx="466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7812360" y="3573016"/>
            <a:ext cx="482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cxnSp>
        <p:nvCxnSpPr>
          <p:cNvPr id="42" name="Connecteur droit 41"/>
          <p:cNvCxnSpPr/>
          <p:nvPr/>
        </p:nvCxnSpPr>
        <p:spPr>
          <a:xfrm>
            <a:off x="7740352" y="3501008"/>
            <a:ext cx="57606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8244408" y="2996952"/>
            <a:ext cx="582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(ø 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316416" y="3573016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660232" y="3645024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(Hz)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0" y="4365104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Calculer la fréquence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de l’onde ci-dessus et en donner une interprétation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>
            <a:spLocks noChangeArrowheads="1"/>
          </p:cNvSpPr>
          <p:nvPr/>
        </p:nvSpPr>
        <p:spPr bwMode="auto">
          <a:xfrm>
            <a:off x="4427984" y="4909230"/>
            <a:ext cx="1728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 = 2,5 Hz</a:t>
            </a:r>
            <a:endParaRPr kumimoji="0" lang="fr-FR" sz="2000" b="0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755576" y="5629310"/>
            <a:ext cx="720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Chaque point du milieu subit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2,5 perturbations en 1 seconde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49"/>
          <p:cNvSpPr>
            <a:spLocks noChangeArrowheads="1"/>
          </p:cNvSpPr>
          <p:nvPr/>
        </p:nvSpPr>
        <p:spPr bwMode="auto">
          <a:xfrm>
            <a:off x="5508104" y="1682460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 = 22,5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cm.s</a:t>
            </a:r>
            <a:r>
              <a:rPr lang="fr-FR" sz="2000" b="1" baseline="30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– 1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923928" y="1682460"/>
            <a:ext cx="5469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v =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462477" y="1484784"/>
            <a:ext cx="9380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9 (cm)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360321" y="1967686"/>
            <a:ext cx="10663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0,40 (s)</a:t>
            </a:r>
            <a:endParaRPr lang="fr-FR" sz="2000" dirty="0" smtClean="0">
              <a:solidFill>
                <a:srgbClr val="002060"/>
              </a:solidFill>
            </a:endParaRP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63" name="Connecteur droit 62"/>
          <p:cNvCxnSpPr/>
          <p:nvPr/>
        </p:nvCxnSpPr>
        <p:spPr>
          <a:xfrm>
            <a:off x="4499992" y="1898484"/>
            <a:ext cx="864096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/>
          <p:cNvSpPr/>
          <p:nvPr/>
        </p:nvSpPr>
        <p:spPr>
          <a:xfrm>
            <a:off x="649075" y="4890882"/>
            <a:ext cx="489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 =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1141324" y="469320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1154918" y="5152958"/>
            <a:ext cx="3417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endParaRPr lang="fr-FR" sz="2000" dirty="0" smtClean="0">
              <a:solidFill>
                <a:srgbClr val="002060"/>
              </a:solidFill>
            </a:endParaRP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67" name="Connecteur droit 66"/>
          <p:cNvCxnSpPr/>
          <p:nvPr/>
        </p:nvCxnSpPr>
        <p:spPr>
          <a:xfrm>
            <a:off x="1115616" y="5125254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2267744" y="4909230"/>
            <a:ext cx="958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soit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 =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347864" y="4693206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245708" y="5176108"/>
            <a:ext cx="6832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0,40</a:t>
            </a:r>
            <a:endParaRPr lang="fr-FR" sz="2000" dirty="0" smtClean="0">
              <a:solidFill>
                <a:srgbClr val="002060"/>
              </a:solidFill>
            </a:endParaRP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75" name="Connecteur droit 74"/>
          <p:cNvCxnSpPr/>
          <p:nvPr/>
        </p:nvCxnSpPr>
        <p:spPr>
          <a:xfrm>
            <a:off x="3347864" y="5125254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Image 8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6133366"/>
            <a:ext cx="504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" name="Rectangle 84"/>
          <p:cNvSpPr/>
          <p:nvPr/>
        </p:nvSpPr>
        <p:spPr>
          <a:xfrm>
            <a:off x="3275856" y="6277382"/>
            <a:ext cx="5688632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fr-FR" i="1" dirty="0" smtClean="0"/>
              <a:t>Tout comme </a:t>
            </a:r>
            <a:r>
              <a:rPr lang="fr-FR" b="1" dirty="0" smtClean="0"/>
              <a:t>T</a:t>
            </a:r>
            <a:r>
              <a:rPr lang="fr-FR" i="1" dirty="0" smtClean="0"/>
              <a:t>, la valeur de </a:t>
            </a:r>
            <a:r>
              <a:rPr lang="fr-FR" b="1" dirty="0" smtClean="0"/>
              <a:t>f</a:t>
            </a:r>
            <a:r>
              <a:rPr lang="fr-FR" i="1" dirty="0" smtClean="0"/>
              <a:t> ne dépend que de la source !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1" grpId="0" animBg="1"/>
      <p:bldP spid="32" grpId="0"/>
      <p:bldP spid="33" grpId="0"/>
      <p:bldP spid="34" grpId="0" animBg="1"/>
      <p:bldP spid="35" grpId="0"/>
      <p:bldP spid="40" grpId="0"/>
      <p:bldP spid="41" grpId="0"/>
      <p:bldP spid="43" grpId="0"/>
      <p:bldP spid="44" grpId="0"/>
      <p:bldP spid="45" grpId="0"/>
      <p:bldP spid="46" grpId="0"/>
      <p:bldP spid="47" grpId="0"/>
      <p:bldP spid="48" grpId="0"/>
      <p:bldP spid="64" grpId="0"/>
      <p:bldP spid="65" grpId="0"/>
      <p:bldP spid="66" grpId="0"/>
      <p:bldP spid="72" grpId="0"/>
      <p:bldP spid="73" grpId="0"/>
      <p:bldP spid="74" grpId="0"/>
      <p:bldP spid="8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1"/>
          <p:cNvSpPr txBox="1">
            <a:spLocks noChangeArrowheads="1"/>
          </p:cNvSpPr>
          <p:nvPr/>
        </p:nvSpPr>
        <p:spPr bwMode="auto">
          <a:xfrm>
            <a:off x="107504" y="4293096"/>
            <a:ext cx="8928992" cy="172819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Ordres de grandeurs à connaître concernant les SONS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44624"/>
            <a:ext cx="18020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Bookman Old Style" pitchFamily="18" charset="0"/>
              </a:rPr>
              <a:t>d/ </a:t>
            </a:r>
            <a:r>
              <a:rPr lang="fr-FR" b="1" u="sng" dirty="0" smtClean="0">
                <a:latin typeface="Bookman Old Style" pitchFamily="18" charset="0"/>
              </a:rPr>
              <a:t>Fréquence</a:t>
            </a:r>
            <a:endParaRPr lang="fr-FR" dirty="0">
              <a:latin typeface="Bookman Old Style" pitchFamily="18" charset="0"/>
            </a:endParaRPr>
          </a:p>
        </p:txBody>
      </p:sp>
      <p:sp>
        <p:nvSpPr>
          <p:cNvPr id="31" name="Text Box 1"/>
          <p:cNvSpPr txBox="1">
            <a:spLocks noChangeArrowheads="1"/>
          </p:cNvSpPr>
          <p:nvPr/>
        </p:nvSpPr>
        <p:spPr bwMode="auto">
          <a:xfrm>
            <a:off x="107504" y="394210"/>
            <a:ext cx="8928992" cy="158417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179512" y="404664"/>
            <a:ext cx="6192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nombre de perturbations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subies par chaque point du milieu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pendant une durée de 1 s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179512" y="1186298"/>
            <a:ext cx="61206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 fréquence se note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et s’exprime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Hertz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C’est l’inverse de la période temporelle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1"/>
          <p:cNvSpPr txBox="1">
            <a:spLocks noChangeArrowheads="1"/>
          </p:cNvSpPr>
          <p:nvPr/>
        </p:nvSpPr>
        <p:spPr bwMode="auto">
          <a:xfrm>
            <a:off x="6732240" y="538226"/>
            <a:ext cx="2184023" cy="122413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020272" y="898266"/>
            <a:ext cx="7008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  =  </a:t>
            </a:r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7812360" y="610234"/>
            <a:ext cx="46679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1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sp>
        <p:nvSpPr>
          <p:cNvPr id="41" name="Rectangle 40"/>
          <p:cNvSpPr/>
          <p:nvPr/>
        </p:nvSpPr>
        <p:spPr>
          <a:xfrm>
            <a:off x="7812360" y="1186298"/>
            <a:ext cx="4828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T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fr-FR" dirty="0"/>
          </a:p>
        </p:txBody>
      </p:sp>
      <p:cxnSp>
        <p:nvCxnSpPr>
          <p:cNvPr id="42" name="Connecteur droit 41"/>
          <p:cNvCxnSpPr/>
          <p:nvPr/>
        </p:nvCxnSpPr>
        <p:spPr>
          <a:xfrm>
            <a:off x="7740352" y="1114290"/>
            <a:ext cx="57606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8244408" y="610234"/>
            <a:ext cx="5822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(ø 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316416" y="1186298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660232" y="1258306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(Hz)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0" y="194877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  <a:sym typeface="Wingdings"/>
              </a:rPr>
              <a:t>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Calculer la fréquence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fr-FR" sz="2000" i="1" dirty="0" smtClean="0">
                <a:latin typeface="Times New Roman" pitchFamily="18" charset="0"/>
                <a:cs typeface="Times New Roman" pitchFamily="18" charset="0"/>
              </a:rPr>
              <a:t> de l’onde ci-dessus et en donner une interprétation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Connecteur droit avec flèche 51"/>
          <p:cNvCxnSpPr/>
          <p:nvPr/>
        </p:nvCxnSpPr>
        <p:spPr>
          <a:xfrm>
            <a:off x="251520" y="5157192"/>
            <a:ext cx="7128792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251520" y="4653136"/>
            <a:ext cx="1872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INFRASONS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2411760" y="4509120"/>
            <a:ext cx="20162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Sons audibles par l’Homme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4932040" y="4735016"/>
            <a:ext cx="2016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ULTRASONS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Connecteur droit 56"/>
          <p:cNvCxnSpPr/>
          <p:nvPr/>
        </p:nvCxnSpPr>
        <p:spPr>
          <a:xfrm>
            <a:off x="2267744" y="4653136"/>
            <a:ext cx="0" cy="648072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4788024" y="4653136"/>
            <a:ext cx="0" cy="648072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7308304" y="4941168"/>
            <a:ext cx="16916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Fréquence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1691680" y="5301208"/>
            <a:ext cx="1296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20 Hz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3995936" y="5301208"/>
            <a:ext cx="2016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20 kHz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4427984" y="2492896"/>
            <a:ext cx="17281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 3"/>
              </a:rPr>
              <a:t>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 = 2,5 Hz</a:t>
            </a:r>
            <a:endParaRPr kumimoji="0" lang="fr-FR" sz="2000" b="0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755576" y="3100898"/>
            <a:ext cx="7200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Chaque point du milieu subit 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2,5 perturbations en 1 seconde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fr-FR" sz="2000" i="0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49075" y="2474548"/>
            <a:ext cx="4892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 =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141324" y="227687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154918" y="2736624"/>
            <a:ext cx="3417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endParaRPr lang="fr-FR" sz="2000" dirty="0" smtClean="0">
              <a:solidFill>
                <a:srgbClr val="002060"/>
              </a:solidFill>
            </a:endParaRP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70" name="Connecteur droit 69"/>
          <p:cNvCxnSpPr/>
          <p:nvPr/>
        </p:nvCxnSpPr>
        <p:spPr>
          <a:xfrm>
            <a:off x="1115616" y="270892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2267744" y="2492896"/>
            <a:ext cx="9589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soit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 =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347864" y="2276872"/>
            <a:ext cx="3273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3245708" y="2759774"/>
            <a:ext cx="6832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0,40</a:t>
            </a:r>
            <a:endParaRPr lang="fr-FR" sz="2000" dirty="0" smtClean="0">
              <a:solidFill>
                <a:srgbClr val="002060"/>
              </a:solidFill>
            </a:endParaRP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74" name="Connecteur droit 73"/>
          <p:cNvCxnSpPr/>
          <p:nvPr/>
        </p:nvCxnSpPr>
        <p:spPr>
          <a:xfrm>
            <a:off x="3347864" y="2708920"/>
            <a:ext cx="432048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Image 7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573016"/>
            <a:ext cx="504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" name="Rectangle 75"/>
          <p:cNvSpPr/>
          <p:nvPr/>
        </p:nvSpPr>
        <p:spPr>
          <a:xfrm>
            <a:off x="3275856" y="3717032"/>
            <a:ext cx="5688632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fr-FR" i="1" dirty="0" smtClean="0"/>
              <a:t>Tout comme </a:t>
            </a:r>
            <a:r>
              <a:rPr lang="fr-FR" b="1" dirty="0" smtClean="0"/>
              <a:t>T</a:t>
            </a:r>
            <a:r>
              <a:rPr lang="fr-FR" i="1" dirty="0" smtClean="0"/>
              <a:t>, la valeur de </a:t>
            </a:r>
            <a:r>
              <a:rPr lang="fr-FR" b="1" dirty="0" smtClean="0"/>
              <a:t>f</a:t>
            </a:r>
            <a:r>
              <a:rPr lang="fr-FR" i="1" dirty="0" smtClean="0"/>
              <a:t> ne dépend que de la source !</a:t>
            </a:r>
            <a:endParaRPr lang="fr-FR" dirty="0"/>
          </a:p>
        </p:txBody>
      </p:sp>
      <p:pic>
        <p:nvPicPr>
          <p:cNvPr id="77" name="Image 7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095037"/>
            <a:ext cx="504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" name="Rectangle 77"/>
          <p:cNvSpPr/>
          <p:nvPr/>
        </p:nvSpPr>
        <p:spPr>
          <a:xfrm>
            <a:off x="1547664" y="6095037"/>
            <a:ext cx="7488832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fr-FR" i="1" dirty="0" smtClean="0"/>
              <a:t>Un milieu </a:t>
            </a:r>
            <a:r>
              <a:rPr lang="fr-FR" b="1" i="1" dirty="0" smtClean="0"/>
              <a:t>DISPERSIF </a:t>
            </a:r>
            <a:r>
              <a:rPr lang="fr-FR" i="1" dirty="0" smtClean="0"/>
              <a:t>est un milieu dans lequel la célérité de l’onde dépend de sa fréquence.</a:t>
            </a:r>
            <a:endParaRPr lang="fr-FR" i="1" dirty="0"/>
          </a:p>
        </p:txBody>
      </p:sp>
      <p:cxnSp>
        <p:nvCxnSpPr>
          <p:cNvPr id="79" name="Connecteur droit avec flèche 78"/>
          <p:cNvCxnSpPr/>
          <p:nvPr/>
        </p:nvCxnSpPr>
        <p:spPr>
          <a:xfrm>
            <a:off x="2771800" y="5511887"/>
            <a:ext cx="18002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2555776" y="5583895"/>
            <a:ext cx="21602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de + en + aigu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3" grpId="0"/>
      <p:bldP spid="54" grpId="0"/>
      <p:bldP spid="55" grpId="0"/>
      <p:bldP spid="60" grpId="0"/>
      <p:bldP spid="61" grpId="0"/>
      <p:bldP spid="62" grpId="0"/>
      <p:bldP spid="78" grpId="0" animBg="1"/>
      <p:bldP spid="8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 Box 1"/>
          <p:cNvSpPr txBox="1">
            <a:spLocks noChangeArrowheads="1"/>
          </p:cNvSpPr>
          <p:nvPr/>
        </p:nvSpPr>
        <p:spPr bwMode="auto">
          <a:xfrm>
            <a:off x="107504" y="4380493"/>
            <a:ext cx="8928992" cy="236087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372200" y="5445224"/>
            <a:ext cx="2088232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" name="Text Box 1"/>
          <p:cNvSpPr txBox="1">
            <a:spLocks noChangeArrowheads="1"/>
          </p:cNvSpPr>
          <p:nvPr/>
        </p:nvSpPr>
        <p:spPr bwMode="auto">
          <a:xfrm>
            <a:off x="107504" y="44624"/>
            <a:ext cx="8928992" cy="151216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Ordres de grandeurs à connaître concernant les SONS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2" name="Connecteur droit avec flèche 51"/>
          <p:cNvCxnSpPr/>
          <p:nvPr/>
        </p:nvCxnSpPr>
        <p:spPr>
          <a:xfrm>
            <a:off x="251520" y="908720"/>
            <a:ext cx="7128792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>
            <a:spLocks noChangeArrowheads="1"/>
          </p:cNvSpPr>
          <p:nvPr/>
        </p:nvSpPr>
        <p:spPr bwMode="auto">
          <a:xfrm>
            <a:off x="251520" y="404664"/>
            <a:ext cx="18722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INFRASONS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2411760" y="260648"/>
            <a:ext cx="201622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Sons audibles par l’Homme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4"/>
          <p:cNvSpPr>
            <a:spLocks noChangeArrowheads="1"/>
          </p:cNvSpPr>
          <p:nvPr/>
        </p:nvSpPr>
        <p:spPr bwMode="auto">
          <a:xfrm>
            <a:off x="4932040" y="486544"/>
            <a:ext cx="2016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ULTRASONS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7" name="Connecteur droit 56"/>
          <p:cNvCxnSpPr/>
          <p:nvPr/>
        </p:nvCxnSpPr>
        <p:spPr>
          <a:xfrm>
            <a:off x="2267744" y="404664"/>
            <a:ext cx="0" cy="648072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4788024" y="404664"/>
            <a:ext cx="0" cy="648072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59"/>
          <p:cNvSpPr>
            <a:spLocks noChangeArrowheads="1"/>
          </p:cNvSpPr>
          <p:nvPr/>
        </p:nvSpPr>
        <p:spPr bwMode="auto">
          <a:xfrm>
            <a:off x="7308304" y="692696"/>
            <a:ext cx="16916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Fréquence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0"/>
          <p:cNvSpPr>
            <a:spLocks noChangeArrowheads="1"/>
          </p:cNvSpPr>
          <p:nvPr/>
        </p:nvSpPr>
        <p:spPr bwMode="auto">
          <a:xfrm>
            <a:off x="1691680" y="1052736"/>
            <a:ext cx="12961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20 Hz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>
            <a:spLocks noChangeArrowheads="1"/>
          </p:cNvSpPr>
          <p:nvPr/>
        </p:nvSpPr>
        <p:spPr bwMode="auto">
          <a:xfrm>
            <a:off x="3995936" y="1052736"/>
            <a:ext cx="20162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20 kHz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0" name="Connecteur droit avec flèche 49"/>
          <p:cNvCxnSpPr/>
          <p:nvPr/>
        </p:nvCxnSpPr>
        <p:spPr>
          <a:xfrm>
            <a:off x="2771800" y="1196752"/>
            <a:ext cx="18002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2555776" y="1171044"/>
            <a:ext cx="21602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de + en + aigu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4" name="Image 6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104" y="1630541"/>
            <a:ext cx="504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" name="Rectangle 64"/>
          <p:cNvSpPr/>
          <p:nvPr/>
        </p:nvSpPr>
        <p:spPr>
          <a:xfrm>
            <a:off x="1655168" y="1630541"/>
            <a:ext cx="7488832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fr-FR" i="1" dirty="0" smtClean="0"/>
              <a:t>Un milieu </a:t>
            </a:r>
            <a:r>
              <a:rPr lang="fr-FR" b="1" i="1" dirty="0" smtClean="0"/>
              <a:t>DISPERSIF </a:t>
            </a:r>
            <a:r>
              <a:rPr lang="fr-FR" i="1" dirty="0" smtClean="0"/>
              <a:t>est un milieu dans lequel la célérité de l’onde dépend de sa fréquence.</a:t>
            </a:r>
            <a:endParaRPr lang="fr-FR" i="1" dirty="0"/>
          </a:p>
        </p:txBody>
      </p:sp>
      <p:pic>
        <p:nvPicPr>
          <p:cNvPr id="36" name="Image 35" descr="CEB : Petits défis : nombres et opérations – Enseignement : cours de profs  pour enseignants &amp;amp; parents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084349"/>
            <a:ext cx="108012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2564904"/>
            <a:ext cx="9144000" cy="400110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Point MATHEMATIQUE : Expression analytique d’une fonction sinusoïdale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403648" y="3012341"/>
            <a:ext cx="77403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Pour décrire l’évolution d’un signal sinusoïdal en un point donné au cours du temps, on peut utiliser une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expression analytique de la fonction sinusoïdale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 qui regroupe certaines des caractéristiques vues précédemment. Tout signal sinusoïdal peut ainsi s’écrire : </a:t>
            </a:r>
          </a:p>
        </p:txBody>
      </p:sp>
      <p:grpSp>
        <p:nvGrpSpPr>
          <p:cNvPr id="2" name="Groupe 55"/>
          <p:cNvGrpSpPr/>
          <p:nvPr/>
        </p:nvGrpSpPr>
        <p:grpSpPr>
          <a:xfrm>
            <a:off x="3203848" y="4452501"/>
            <a:ext cx="3960440" cy="576064"/>
            <a:chOff x="3203848" y="4797152"/>
            <a:chExt cx="3340980" cy="576064"/>
          </a:xfrm>
        </p:grpSpPr>
        <p:sp>
          <p:nvSpPr>
            <p:cNvPr id="51" name="Text Box 1"/>
            <p:cNvSpPr txBox="1">
              <a:spLocks noChangeArrowheads="1"/>
            </p:cNvSpPr>
            <p:nvPr/>
          </p:nvSpPr>
          <p:spPr bwMode="auto">
            <a:xfrm>
              <a:off x="3203848" y="4797152"/>
              <a:ext cx="2880320" cy="5760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3275856" y="4869160"/>
              <a:ext cx="326897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b="1" dirty="0" smtClean="0"/>
                <a:t>s(t) = </a:t>
              </a:r>
              <a:r>
                <a:rPr lang="fr-FR" sz="2400" b="1" dirty="0" err="1" smtClean="0"/>
                <a:t>S</a:t>
              </a:r>
              <a:r>
                <a:rPr lang="fr-FR" sz="2400" b="1" baseline="-25000" dirty="0" err="1" smtClean="0"/>
                <a:t>m</a:t>
              </a:r>
              <a:r>
                <a:rPr lang="fr-FR" sz="2400" b="1" dirty="0" smtClean="0"/>
                <a:t> × cos (</a:t>
              </a:r>
              <a:r>
                <a:rPr lang="fr-FR" sz="2400" b="1" dirty="0" smtClean="0">
                  <a:latin typeface="Symbol" pitchFamily="18" charset="2"/>
                </a:rPr>
                <a:t>w</a:t>
              </a:r>
              <a:r>
                <a:rPr lang="fr-FR" sz="2400" b="1" dirty="0" smtClean="0"/>
                <a:t> × t + </a:t>
              </a:r>
              <a:r>
                <a:rPr lang="fr-FR" sz="2400" b="1" dirty="0" smtClean="0">
                  <a:latin typeface="Symbol" pitchFamily="18" charset="2"/>
                </a:rPr>
                <a:t>j</a:t>
              </a:r>
              <a:r>
                <a:rPr lang="fr-FR" sz="2400" b="1" dirty="0" smtClean="0"/>
                <a:t>)</a:t>
              </a:r>
              <a:endParaRPr lang="fr-FR" sz="2400" dirty="0"/>
            </a:p>
          </p:txBody>
        </p:sp>
      </p:grp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79512" y="5013176"/>
            <a:ext cx="6624736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Avec : 	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=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amplitude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du signal (même unité 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 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temps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(en s) ;   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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 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pulsation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(valeur positive en 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rad.s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–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 :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  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 </a:t>
            </a:r>
          </a:p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	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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 +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  <a:sym typeface="Symbol" pitchFamily="18" charset="2"/>
              </a:rPr>
              <a:t>j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phase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du signal (en rad) 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372200" y="5661248"/>
            <a:ext cx="603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w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973972" y="5463572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p</a:t>
            </a:r>
            <a:endParaRPr lang="fr-FR" dirty="0">
              <a:solidFill>
                <a:srgbClr val="002060"/>
              </a:solidFill>
              <a:latin typeface="Symbol" pitchFamily="18" charset="2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45441" y="5923324"/>
            <a:ext cx="3417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endParaRPr lang="fr-FR" sz="2000" dirty="0" smtClean="0">
              <a:solidFill>
                <a:srgbClr val="002060"/>
              </a:solidFill>
            </a:endParaRP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27" name="Connecteur droit 26"/>
          <p:cNvCxnSpPr/>
          <p:nvPr/>
        </p:nvCxnSpPr>
        <p:spPr>
          <a:xfrm>
            <a:off x="6948264" y="5877272"/>
            <a:ext cx="57606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596336" y="5661248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 2 </a:t>
            </a:r>
            <a:r>
              <a:rPr lang="fr-FR" b="1" dirty="0" smtClean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p 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68344" y="6309320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475227" y="6237312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(Hz)</a:t>
            </a:r>
            <a:endParaRPr lang="fr-FR" dirty="0">
              <a:solidFill>
                <a:srgbClr val="006600"/>
              </a:solidFill>
            </a:endParaRPr>
          </a:p>
        </p:txBody>
      </p:sp>
      <p:cxnSp>
        <p:nvCxnSpPr>
          <p:cNvPr id="35" name="Connecteur droit 34"/>
          <p:cNvCxnSpPr/>
          <p:nvPr/>
        </p:nvCxnSpPr>
        <p:spPr>
          <a:xfrm>
            <a:off x="7380312" y="6165304"/>
            <a:ext cx="360040" cy="288032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>
            <a:off x="8316416" y="5949280"/>
            <a:ext cx="360040" cy="288032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0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1" grpId="0" animBg="1"/>
      <p:bldP spid="2051" grpId="0" animBg="1"/>
      <p:bldP spid="2052" grpId="0"/>
      <p:bldP spid="24" grpId="0"/>
      <p:bldP spid="25" grpId="0"/>
      <p:bldP spid="26" grpId="0"/>
      <p:bldP spid="30" grpId="0"/>
      <p:bldP spid="32" grpId="0"/>
      <p:bldP spid="3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07504" y="1860212"/>
            <a:ext cx="8928992" cy="300894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3275856" y="1916832"/>
            <a:ext cx="3240360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4" descr="CEB : Petits défis : nombres et opérations – Enseignement : cours de profs  pour enseignants &amp;amp; parents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64068"/>
            <a:ext cx="108012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44624"/>
            <a:ext cx="9144000" cy="400110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Point MATHEMATIQUE : Expression analytique d’une fonction sinusoïdale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403648" y="492060"/>
            <a:ext cx="774035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   Pour décrire l’évolution d’un signal sinusoïdal en un point donné au cours du temps, on peut utiliser une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expression analytique de la fonction sinusoïdale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 qui regroupe certaines des caractéristiques vues précédemment. Tout signal sinusoïdal peut ainsi s’écrire : </a:t>
            </a:r>
          </a:p>
        </p:txBody>
      </p:sp>
      <p:sp>
        <p:nvSpPr>
          <p:cNvPr id="8" name="Rectangle 7"/>
          <p:cNvSpPr/>
          <p:nvPr/>
        </p:nvSpPr>
        <p:spPr>
          <a:xfrm>
            <a:off x="3275856" y="1946684"/>
            <a:ext cx="3268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/>
              <a:t>s(t) = </a:t>
            </a:r>
            <a:r>
              <a:rPr lang="fr-FR" sz="2400" b="1" dirty="0" err="1" smtClean="0"/>
              <a:t>S</a:t>
            </a:r>
            <a:r>
              <a:rPr lang="fr-FR" sz="2400" b="1" baseline="-25000" dirty="0" err="1" smtClean="0"/>
              <a:t>m</a:t>
            </a:r>
            <a:r>
              <a:rPr lang="fr-FR" sz="2400" b="1" dirty="0" smtClean="0"/>
              <a:t> × cos (</a:t>
            </a:r>
            <a:r>
              <a:rPr lang="fr-FR" sz="2400" b="1" dirty="0" smtClean="0">
                <a:latin typeface="Symbol" pitchFamily="18" charset="2"/>
              </a:rPr>
              <a:t>w</a:t>
            </a:r>
            <a:r>
              <a:rPr lang="fr-FR" sz="2400" b="1" dirty="0" smtClean="0"/>
              <a:t> × t + </a:t>
            </a:r>
            <a:r>
              <a:rPr lang="fr-FR" sz="2400" b="1" dirty="0" smtClean="0">
                <a:latin typeface="Symbol" pitchFamily="18" charset="2"/>
              </a:rPr>
              <a:t>j</a:t>
            </a:r>
            <a:r>
              <a:rPr lang="fr-FR" sz="2400" b="1" dirty="0" smtClean="0"/>
              <a:t>)</a:t>
            </a:r>
            <a:endParaRPr lang="fr-FR" sz="2400" dirty="0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-36512" y="4149080"/>
            <a:ext cx="91450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  <a:sym typeface="Symbol" pitchFamily="18" charset="2"/>
              </a:rPr>
              <a:t>j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phase du signal à l’origine des temps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(en rad), définie dans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</a:t>
            </a:r>
          </a:p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aseline="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l’intervalle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]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- 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, 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et qui dépend du choix de l’origine des temps. 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72200" y="2956882"/>
            <a:ext cx="2088232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79512" y="2524834"/>
            <a:ext cx="6624736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Avec : 	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=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amplitude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du signal (même unité 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 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temps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(en s) ;   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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 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pulsation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(valeur positive en 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rad.s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–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 :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  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 </a:t>
            </a:r>
          </a:p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	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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 +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  <a:sym typeface="Symbol" pitchFamily="18" charset="2"/>
              </a:rPr>
              <a:t>j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phase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du signal (en rad) 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72200" y="3172906"/>
            <a:ext cx="603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w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973972" y="2975230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p</a:t>
            </a:r>
            <a:endParaRPr lang="fr-FR" dirty="0">
              <a:solidFill>
                <a:srgbClr val="002060"/>
              </a:solidFill>
              <a:latin typeface="Symbol" pitchFamily="18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45441" y="3434982"/>
            <a:ext cx="3417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endParaRPr lang="fr-FR" sz="2000" dirty="0" smtClean="0">
              <a:solidFill>
                <a:srgbClr val="002060"/>
              </a:solidFill>
            </a:endParaRP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16" name="Connecteur droit 15"/>
          <p:cNvCxnSpPr/>
          <p:nvPr/>
        </p:nvCxnSpPr>
        <p:spPr>
          <a:xfrm>
            <a:off x="6948264" y="3388930"/>
            <a:ext cx="57606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596336" y="3172906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 2 </a:t>
            </a:r>
            <a:r>
              <a:rPr lang="fr-FR" b="1" dirty="0" smtClean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p 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68344" y="3820978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475227" y="374897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(Hz)</a:t>
            </a:r>
            <a:endParaRPr lang="fr-FR" dirty="0">
              <a:solidFill>
                <a:srgbClr val="006600"/>
              </a:solidFill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7380312" y="3676962"/>
            <a:ext cx="360040" cy="288032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8316416" y="3460938"/>
            <a:ext cx="360040" cy="288032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7956" t="56289" r="2666" b="26921"/>
          <a:stretch>
            <a:fillRect/>
          </a:stretch>
        </p:blipFill>
        <p:spPr bwMode="auto">
          <a:xfrm>
            <a:off x="0" y="5482072"/>
            <a:ext cx="9144000" cy="108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0" y="5157192"/>
            <a:ext cx="5580112" cy="40011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</a:rPr>
              <a:t>Démonstration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</a:rPr>
              <a:t> (pour les curieux !)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5"/>
          <p:cNvGrpSpPr/>
          <p:nvPr/>
        </p:nvGrpSpPr>
        <p:grpSpPr>
          <a:xfrm>
            <a:off x="395536" y="260648"/>
            <a:ext cx="8197337" cy="4203848"/>
            <a:chOff x="0" y="0"/>
            <a:chExt cx="8592873" cy="4464496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61417" t="19000" r="6452" b="28921"/>
            <a:stretch>
              <a:fillRect/>
            </a:stretch>
          </p:blipFill>
          <p:spPr bwMode="auto">
            <a:xfrm>
              <a:off x="0" y="0"/>
              <a:ext cx="4896544" cy="4464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0" name="Text Box 2"/>
            <p:cNvSpPr txBox="1">
              <a:spLocks noChangeArrowheads="1"/>
            </p:cNvSpPr>
            <p:nvPr/>
          </p:nvSpPr>
          <p:spPr bwMode="auto">
            <a:xfrm>
              <a:off x="4848457" y="56199"/>
              <a:ext cx="3744416" cy="216150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Doc 3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: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Disposition moyenne des molécules d’air :</a:t>
              </a:r>
            </a:p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(a) 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en absence de son ;</a:t>
              </a:r>
            </a:p>
            <a:p>
              <a:pPr marL="0" marR="26988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(b)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quand un son bref est émis en </a:t>
              </a:r>
              <a:r>
                <a:rPr kumimoji="0" lang="fr-F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b</a:t>
              </a:r>
              <a:r>
                <a:rPr kumimoji="0" lang="fr-FR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1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puis se propage en </a:t>
              </a:r>
              <a:r>
                <a:rPr kumimoji="0" lang="fr-F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b</a:t>
              </a:r>
              <a:r>
                <a:rPr kumimoji="0" lang="fr-FR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2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et </a:t>
              </a:r>
              <a:r>
                <a:rPr kumimoji="0" lang="fr-FR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b</a:t>
              </a:r>
              <a:r>
                <a:rPr kumimoji="0" lang="fr-FR" b="1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3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.</a:t>
              </a:r>
              <a:endPara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e 6"/>
          <p:cNvGrpSpPr/>
          <p:nvPr/>
        </p:nvGrpSpPr>
        <p:grpSpPr>
          <a:xfrm>
            <a:off x="1583160" y="3856265"/>
            <a:ext cx="6877272" cy="2669079"/>
            <a:chOff x="1583160" y="3904790"/>
            <a:chExt cx="7560840" cy="2913369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7476" t="52520" r="42912" b="21759"/>
            <a:stretch>
              <a:fillRect/>
            </a:stretch>
          </p:blipFill>
          <p:spPr bwMode="auto">
            <a:xfrm>
              <a:off x="1583160" y="4613295"/>
              <a:ext cx="7560840" cy="2204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172" name="Text Box 4"/>
            <p:cNvSpPr txBox="1">
              <a:spLocks noChangeArrowheads="1"/>
            </p:cNvSpPr>
            <p:nvPr/>
          </p:nvSpPr>
          <p:spPr bwMode="auto">
            <a:xfrm>
              <a:off x="5558948" y="3904790"/>
              <a:ext cx="3527177" cy="7200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Doc 4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: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Ondes sismiques de type P et de type S</a:t>
              </a:r>
              <a:endPara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07504" y="44624"/>
            <a:ext cx="8928992" cy="3096344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"/>
          <p:cNvSpPr txBox="1">
            <a:spLocks noChangeArrowheads="1"/>
          </p:cNvSpPr>
          <p:nvPr/>
        </p:nvSpPr>
        <p:spPr bwMode="auto">
          <a:xfrm>
            <a:off x="3203848" y="116632"/>
            <a:ext cx="2880320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5856" y="188640"/>
            <a:ext cx="27562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s(t) = </a:t>
            </a:r>
            <a:r>
              <a:rPr lang="fr-FR" sz="2000" b="1" dirty="0" err="1" smtClean="0"/>
              <a:t>S</a:t>
            </a:r>
            <a:r>
              <a:rPr lang="fr-FR" sz="2000" b="1" baseline="-25000" dirty="0" err="1" smtClean="0"/>
              <a:t>m</a:t>
            </a:r>
            <a:r>
              <a:rPr lang="fr-FR" sz="2000" b="1" dirty="0" smtClean="0"/>
              <a:t> × cos (</a:t>
            </a:r>
            <a:r>
              <a:rPr lang="fr-FR" sz="2000" b="1" dirty="0" smtClean="0">
                <a:latin typeface="Symbol" pitchFamily="18" charset="2"/>
              </a:rPr>
              <a:t>w</a:t>
            </a:r>
            <a:r>
              <a:rPr lang="fr-FR" sz="2000" b="1" dirty="0" smtClean="0"/>
              <a:t> × t + </a:t>
            </a:r>
            <a:r>
              <a:rPr lang="fr-FR" sz="2000" b="1" dirty="0" smtClean="0">
                <a:latin typeface="Symbol" pitchFamily="18" charset="2"/>
              </a:rPr>
              <a:t>j</a:t>
            </a:r>
            <a:r>
              <a:rPr lang="fr-FR" sz="2000" b="1" dirty="0" smtClean="0"/>
              <a:t>)</a:t>
            </a:r>
            <a:endParaRPr lang="fr-FR" sz="2000" dirty="0"/>
          </a:p>
        </p:txBody>
      </p:sp>
      <p:pic>
        <p:nvPicPr>
          <p:cNvPr id="8" name="Imag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365104"/>
            <a:ext cx="84249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avec flèche 8"/>
          <p:cNvCxnSpPr/>
          <p:nvPr/>
        </p:nvCxnSpPr>
        <p:spPr>
          <a:xfrm flipV="1">
            <a:off x="2051720" y="4581128"/>
            <a:ext cx="0" cy="1008112"/>
          </a:xfrm>
          <a:prstGeom prst="straightConnector1">
            <a:avLst/>
          </a:prstGeom>
          <a:ln w="571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79712" y="4221088"/>
            <a:ext cx="2736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Amplitude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100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2388950"/>
            <a:ext cx="914501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  <a:sym typeface="Symbol" pitchFamily="18" charset="2"/>
              </a:rPr>
              <a:t>j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phase du signal à l’origine des temps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(en rad), définie dans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</a:t>
            </a:r>
          </a:p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baseline="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l’intervalle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]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- 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, 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]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et qui dépend du choix de l’origine des temps. 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08712" y="1196752"/>
            <a:ext cx="2088232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16024" y="764704"/>
            <a:ext cx="6624736" cy="15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Avec : 	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=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amplitude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du signal (même unité que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 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temps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(en s) ;   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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 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pulsation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(valeur positive en </a:t>
            </a:r>
            <a:r>
              <a:rPr kumimoji="0" lang="fr-FR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rad.s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–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) :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  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	</a:t>
            </a: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 </a:t>
            </a:r>
          </a:p>
          <a:p>
            <a:pPr lvl="0" indent="4762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	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/>
              </a:rPr>
              <a:t>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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 +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  <a:sym typeface="Symbol" pitchFamily="18" charset="2"/>
              </a:rPr>
              <a:t>j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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=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 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phase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Symbol" pitchFamily="18" charset="2"/>
              </a:rPr>
              <a:t> du signal (en rad) ;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08712" y="1412776"/>
            <a:ext cx="6030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w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=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10484" y="1215100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2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p</a:t>
            </a:r>
            <a:endParaRPr lang="fr-FR" dirty="0">
              <a:solidFill>
                <a:srgbClr val="002060"/>
              </a:solidFill>
              <a:latin typeface="Symbol" pitchFamily="18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81953" y="1674852"/>
            <a:ext cx="3417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T</a:t>
            </a:r>
            <a:endParaRPr lang="fr-FR" sz="2000" dirty="0" smtClean="0">
              <a:solidFill>
                <a:srgbClr val="002060"/>
              </a:solidFill>
            </a:endParaRP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6984776" y="1628800"/>
            <a:ext cx="57606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7632848" y="1412776"/>
            <a:ext cx="837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= 2 </a:t>
            </a:r>
            <a:r>
              <a:rPr lang="fr-FR" b="1" dirty="0" smtClean="0">
                <a:solidFill>
                  <a:srgbClr val="002060"/>
                </a:solidFill>
                <a:latin typeface="Symbol" pitchFamily="18" charset="2"/>
                <a:ea typeface="Arial Unicode MS" pitchFamily="34" charset="-128"/>
                <a:cs typeface="Arial" pitchFamily="34" charset="0"/>
              </a:rPr>
              <a:t>p 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f</a:t>
            </a:r>
            <a:endParaRPr lang="fr-FR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704856" y="2060848"/>
            <a:ext cx="4972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(s)</a:t>
            </a:r>
            <a:endParaRPr lang="fr-FR" dirty="0">
              <a:solidFill>
                <a:srgbClr val="0066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11739" y="1988840"/>
            <a:ext cx="66877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(Hz)</a:t>
            </a:r>
            <a:endParaRPr lang="fr-FR" dirty="0">
              <a:solidFill>
                <a:srgbClr val="006600"/>
              </a:solidFill>
            </a:endParaRPr>
          </a:p>
        </p:txBody>
      </p:sp>
      <p:cxnSp>
        <p:nvCxnSpPr>
          <p:cNvPr id="22" name="Connecteur droit 21"/>
          <p:cNvCxnSpPr/>
          <p:nvPr/>
        </p:nvCxnSpPr>
        <p:spPr>
          <a:xfrm>
            <a:off x="7416824" y="1916832"/>
            <a:ext cx="360040" cy="288032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>
            <a:off x="8352928" y="1700808"/>
            <a:ext cx="360040" cy="288032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328498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Déterminer la valeur de l’amplitude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Y</a:t>
            </a:r>
            <a:r>
              <a:rPr kumimoji="0" lang="fr-FR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de la période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de la fréquence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f, 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de la pulsation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w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et de cos(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j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) pour le signal sinusoïdal ci-contre.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3995936" y="4595261"/>
            <a:ext cx="2376264" cy="36004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251520" y="3284984"/>
            <a:ext cx="1080120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2267744" y="3717032"/>
            <a:ext cx="1512168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4211960" y="4149080"/>
            <a:ext cx="1296144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3239338"/>
            <a:ext cx="9144000" cy="2354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fr-FR" sz="2000" b="1" i="0" u="sng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m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 = 100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 T = 10 ms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donc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 = 3,33 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"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 = 1 / T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donc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 = 1 / 3,33.10</a:t>
            </a:r>
            <a:r>
              <a:rPr kumimoji="0" lang="fr-FR" sz="2000" b="1" i="0" u="none" strike="noStrike" cap="none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– 3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soit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f = 300 Hz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"/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2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donc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2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ea typeface="Times New Roman" pitchFamily="18" charset="0"/>
                <a:cs typeface="Arial"/>
              </a:rPr>
              <a:t>× 300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soit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w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1,9.10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rad.s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– 1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               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Pour t = 0 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0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50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pic>
        <p:nvPicPr>
          <p:cNvPr id="8" name="Imag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84249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avec flèche 8"/>
          <p:cNvCxnSpPr/>
          <p:nvPr/>
        </p:nvCxnSpPr>
        <p:spPr>
          <a:xfrm flipV="1">
            <a:off x="2258219" y="1024161"/>
            <a:ext cx="0" cy="1008112"/>
          </a:xfrm>
          <a:prstGeom prst="straightConnector1">
            <a:avLst/>
          </a:prstGeom>
          <a:ln w="571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195736" y="576064"/>
            <a:ext cx="2736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Amplitude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100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9672" y="5450340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donc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50 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Y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ea typeface="Times New Roman" pitchFamily="18" charset="0"/>
                <a:cs typeface="Arial"/>
                <a:sym typeface="Wingdings" pitchFamily="2" charset="2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cos(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j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	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0" y="6237312"/>
            <a:ext cx="3555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donc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j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/ 3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ou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–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/ 3 (rad)</a:t>
            </a:r>
            <a:endParaRPr lang="fr-F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1835696" y="2420888"/>
            <a:ext cx="4752528" cy="0"/>
          </a:xfrm>
          <a:prstGeom prst="straightConnector1">
            <a:avLst/>
          </a:prstGeom>
          <a:ln w="57150">
            <a:solidFill>
              <a:srgbClr val="0066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1792263" y="1916832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6444208" y="1916832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563888" y="2420888"/>
            <a:ext cx="8409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3 T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"/>
          <p:cNvSpPr>
            <a:spLocks noChangeArrowheads="1"/>
          </p:cNvSpPr>
          <p:nvPr/>
        </p:nvSpPr>
        <p:spPr bwMode="auto">
          <a:xfrm>
            <a:off x="0" y="-2738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Déterminer la valeur de l’amplitude </a:t>
            </a:r>
            <a:r>
              <a:rPr kumimoji="0" lang="fr-FR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Y</a:t>
            </a:r>
            <a:r>
              <a:rPr kumimoji="0" lang="fr-FR" b="0" i="0" u="none" strike="noStrike" cap="none" normalizeH="0" baseline="-30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m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de la période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, de la fréquence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f, 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de la pulsation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w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et de cos(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j</a:t>
            </a:r>
            <a:r>
              <a:rPr kumimoji="0" lang="fr-FR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) pour le signal sinusoïdal ci-contre.</a:t>
            </a:r>
            <a:endParaRPr kumimoji="0" lang="fr-F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15816" y="5090300"/>
            <a:ext cx="2258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Or, y</a:t>
            </a:r>
            <a:r>
              <a:rPr lang="fr-FR" b="1" baseline="-25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0</a:t>
            </a:r>
            <a:r>
              <a:rPr kumimoji="0" lang="fr-FR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=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Y</a:t>
            </a:r>
            <a:r>
              <a:rPr kumimoji="0" lang="fr-FR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m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x cos(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j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</a:t>
            </a:r>
            <a:endParaRPr lang="fr-FR" dirty="0"/>
          </a:p>
        </p:txBody>
      </p:sp>
      <p:sp>
        <p:nvSpPr>
          <p:cNvPr id="26" name="Rectangle 25"/>
          <p:cNvSpPr/>
          <p:nvPr/>
        </p:nvSpPr>
        <p:spPr>
          <a:xfrm>
            <a:off x="5168656" y="5476048"/>
            <a:ext cx="149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soit 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cos(</a:t>
            </a:r>
            <a:r>
              <a:rPr lang="fr-FR" b="1" dirty="0" smtClean="0">
                <a:solidFill>
                  <a:srgbClr val="00206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j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 =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6660232" y="5229200"/>
            <a:ext cx="421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y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0</a:t>
            </a:r>
            <a:endParaRPr lang="fr-FR" dirty="0">
              <a:solidFill>
                <a:srgbClr val="002060"/>
              </a:solidFill>
              <a:latin typeface="Symbol" pitchFamily="18" charset="2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662251" y="5688952"/>
            <a:ext cx="5084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Y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</a:t>
            </a:r>
            <a:endParaRPr lang="fr-FR" sz="2000" dirty="0" smtClean="0">
              <a:solidFill>
                <a:srgbClr val="002060"/>
              </a:solidFill>
            </a:endParaRP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29" name="Connecteur droit 28"/>
          <p:cNvCxnSpPr/>
          <p:nvPr/>
        </p:nvCxnSpPr>
        <p:spPr>
          <a:xfrm>
            <a:off x="6634524" y="5642900"/>
            <a:ext cx="57606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7308304" y="5445224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=</a:t>
            </a:r>
            <a:endParaRPr lang="fr-FR" dirty="0"/>
          </a:p>
        </p:txBody>
      </p:sp>
      <p:sp>
        <p:nvSpPr>
          <p:cNvPr id="31" name="Rectangle 30"/>
          <p:cNvSpPr/>
          <p:nvPr/>
        </p:nvSpPr>
        <p:spPr>
          <a:xfrm>
            <a:off x="7740352" y="5229200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50</a:t>
            </a:r>
            <a:endParaRPr lang="fr-FR" dirty="0">
              <a:solidFill>
                <a:srgbClr val="002060"/>
              </a:solidFill>
              <a:latin typeface="Symbol" pitchFamily="18" charset="2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668344" y="5733256"/>
            <a:ext cx="612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100</a:t>
            </a:r>
            <a:endParaRPr lang="fr-FR" sz="2000" dirty="0" smtClean="0">
              <a:solidFill>
                <a:srgbClr val="002060"/>
              </a:solidFill>
            </a:endParaRP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33" name="Connecteur droit 32"/>
          <p:cNvCxnSpPr/>
          <p:nvPr/>
        </p:nvCxnSpPr>
        <p:spPr>
          <a:xfrm>
            <a:off x="7668344" y="5661248"/>
            <a:ext cx="57606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699792" y="6237312"/>
            <a:ext cx="1741182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cos(</a:t>
            </a:r>
            <a:r>
              <a:rPr lang="fr-FR" sz="2000" b="1" u="sng" dirty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j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 = 0,50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9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89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9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89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1" grpId="0" animBg="1"/>
      <p:bldP spid="22" grpId="0" animBg="1"/>
      <p:bldP spid="23" grpId="0" animBg="1"/>
      <p:bldP spid="11" grpId="0" build="allAtOnce"/>
      <p:bldP spid="12" grpId="0" build="allAtOnce"/>
      <p:bldP spid="14" grpId="0" animBg="1"/>
      <p:bldP spid="15" grpId="0" animBg="1"/>
      <p:bldP spid="16" grpId="0"/>
      <p:bldP spid="25" grpId="0"/>
      <p:bldP spid="26" grpId="0"/>
      <p:bldP spid="27" grpId="1"/>
      <p:bldP spid="28" grpId="1"/>
      <p:bldP spid="30" grpId="0"/>
      <p:bldP spid="31" grpId="1"/>
      <p:bldP spid="32" grpId="1"/>
      <p:bldP spid="3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6948264" y="6485274"/>
            <a:ext cx="1691680" cy="3600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6228184" y="6485274"/>
            <a:ext cx="24288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Donc</a:t>
            </a:r>
            <a:r>
              <a:rPr lang="fr-FR" sz="2000" dirty="0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j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/ 3 (rad)</a:t>
            </a:r>
            <a:endParaRPr lang="fr-F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0" y="4613066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 = 0</a:t>
            </a: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 tangente à la courbe a un 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coefficient directeur négatif</a:t>
            </a:r>
            <a:r>
              <a:rPr kumimoji="0" lang="fr-FR" sz="2000" i="0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</a:t>
            </a:r>
          </a:p>
        </p:txBody>
      </p:sp>
      <p:pic>
        <p:nvPicPr>
          <p:cNvPr id="8" name="Imag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84249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necteur droit avec flèche 8"/>
          <p:cNvCxnSpPr/>
          <p:nvPr/>
        </p:nvCxnSpPr>
        <p:spPr>
          <a:xfrm flipV="1">
            <a:off x="2258219" y="448097"/>
            <a:ext cx="0" cy="1008112"/>
          </a:xfrm>
          <a:prstGeom prst="straightConnector1">
            <a:avLst/>
          </a:prstGeom>
          <a:ln w="571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195736" y="0"/>
            <a:ext cx="27363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Amplitude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fr-FR" sz="2000" b="1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= 100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1835696" y="1844824"/>
            <a:ext cx="4752528" cy="0"/>
          </a:xfrm>
          <a:prstGeom prst="straightConnector1">
            <a:avLst/>
          </a:prstGeom>
          <a:ln w="57150">
            <a:solidFill>
              <a:srgbClr val="0066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1792263" y="1340768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/>
          <p:cNvSpPr/>
          <p:nvPr/>
        </p:nvSpPr>
        <p:spPr>
          <a:xfrm>
            <a:off x="6444208" y="1340768"/>
            <a:ext cx="144016" cy="14401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563888" y="1844824"/>
            <a:ext cx="8409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fr-FR" sz="2800" b="1" dirty="0" smtClean="0">
                <a:solidFill>
                  <a:srgbClr val="006600"/>
                </a:solidFill>
                <a:latin typeface="Symbol" pitchFamily="18" charset="2"/>
                <a:cs typeface="Arial" pitchFamily="34" charset="0"/>
              </a:rPr>
              <a:t>3 T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0" y="2305616"/>
            <a:ext cx="9144000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2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donc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w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= 2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p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ea typeface="Times New Roman" pitchFamily="18" charset="0"/>
                <a:cs typeface="Arial"/>
              </a:rPr>
              <a:t>× 300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soit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w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1,9.10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3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b="1" i="0" u="sng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rad.s</a:t>
            </a:r>
            <a:r>
              <a:rPr kumimoji="0" lang="fr-FR" sz="2000" b="1" i="0" u="sng" strike="noStrike" cap="none" normalizeH="0" baseline="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– 1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               </a:t>
            </a:r>
            <a:endParaRPr kumimoji="0" lang="fr-F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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Pour t = 0 s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fr-FR" sz="20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0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50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fr-FR" sz="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19672" y="3284984"/>
            <a:ext cx="3600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donc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50 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Y</a:t>
            </a:r>
            <a:r>
              <a:rPr kumimoji="0" lang="fr-FR" sz="20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ea typeface="Times New Roman" pitchFamily="18" charset="0"/>
                <a:cs typeface="Arial"/>
                <a:sym typeface="Wingdings" pitchFamily="2" charset="2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cos(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j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	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059832" y="3789040"/>
            <a:ext cx="35557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donc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j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/ 3</a:t>
            </a:r>
            <a:r>
              <a:rPr lang="fr-FR" sz="2000" b="1" u="sng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ou 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–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/ 3 (rad)</a:t>
            </a:r>
            <a:endParaRPr lang="fr-F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915816" y="2924944"/>
            <a:ext cx="2258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Or, y</a:t>
            </a:r>
            <a:r>
              <a:rPr lang="fr-FR" b="1" baseline="-25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0</a:t>
            </a:r>
            <a:r>
              <a:rPr kumimoji="0" lang="fr-FR" b="1" i="0" u="none" strike="noStrike" cap="none" normalizeH="0" baseline="-2500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=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Y</a:t>
            </a:r>
            <a:r>
              <a:rPr kumimoji="0" lang="fr-FR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m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x cos(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j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</a:t>
            </a:r>
            <a:endParaRPr lang="fr-FR" dirty="0"/>
          </a:p>
        </p:txBody>
      </p:sp>
      <p:sp>
        <p:nvSpPr>
          <p:cNvPr id="27" name="Rectangle 26"/>
          <p:cNvSpPr/>
          <p:nvPr/>
        </p:nvSpPr>
        <p:spPr>
          <a:xfrm>
            <a:off x="5168656" y="3315808"/>
            <a:ext cx="14975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soit 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cos(</a:t>
            </a:r>
            <a:r>
              <a:rPr lang="fr-FR" b="1" dirty="0" smtClean="0">
                <a:solidFill>
                  <a:srgbClr val="00206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j</a:t>
            </a:r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 =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6660232" y="3068960"/>
            <a:ext cx="4219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y</a:t>
            </a:r>
            <a:r>
              <a:rPr lang="fr-FR" sz="2000" b="1" baseline="-25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0</a:t>
            </a:r>
            <a:endParaRPr lang="fr-FR" dirty="0">
              <a:solidFill>
                <a:srgbClr val="002060"/>
              </a:solidFill>
              <a:latin typeface="Symbol" pitchFamily="18" charset="2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662251" y="3528712"/>
            <a:ext cx="5084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Y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</a:t>
            </a:r>
            <a:endParaRPr lang="fr-FR" sz="2000" dirty="0" smtClean="0">
              <a:solidFill>
                <a:srgbClr val="002060"/>
              </a:solidFill>
            </a:endParaRP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38" name="Connecteur droit 37"/>
          <p:cNvCxnSpPr/>
          <p:nvPr/>
        </p:nvCxnSpPr>
        <p:spPr>
          <a:xfrm>
            <a:off x="6634524" y="3482660"/>
            <a:ext cx="57606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308304" y="3284984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=</a:t>
            </a:r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7740352" y="3068960"/>
            <a:ext cx="470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50</a:t>
            </a:r>
            <a:endParaRPr lang="fr-FR" dirty="0">
              <a:solidFill>
                <a:srgbClr val="002060"/>
              </a:solidFill>
              <a:latin typeface="Symbol" pitchFamily="18" charset="2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668344" y="3573016"/>
            <a:ext cx="6126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100</a:t>
            </a:r>
            <a:endParaRPr lang="fr-FR" sz="2000" dirty="0" smtClean="0">
              <a:solidFill>
                <a:srgbClr val="002060"/>
              </a:solidFill>
            </a:endParaRPr>
          </a:p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fr-FR" dirty="0">
              <a:solidFill>
                <a:srgbClr val="002060"/>
              </a:solidFill>
            </a:endParaRPr>
          </a:p>
        </p:txBody>
      </p:sp>
      <p:cxnSp>
        <p:nvCxnSpPr>
          <p:cNvPr id="42" name="Connecteur droit 41"/>
          <p:cNvCxnSpPr/>
          <p:nvPr/>
        </p:nvCxnSpPr>
        <p:spPr>
          <a:xfrm>
            <a:off x="7668344" y="3501008"/>
            <a:ext cx="576064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42"/>
          <p:cNvSpPr/>
          <p:nvPr/>
        </p:nvSpPr>
        <p:spPr>
          <a:xfrm>
            <a:off x="1187624" y="3789040"/>
            <a:ext cx="1741182" cy="40011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lvl="0"/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cos(</a:t>
            </a:r>
            <a:r>
              <a:rPr lang="fr-FR" sz="2000" b="1" u="sng" dirty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j</a:t>
            </a:r>
            <a:r>
              <a:rPr lang="fr-FR" sz="2000" b="1" u="sng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) = 0,50</a:t>
            </a:r>
            <a:endParaRPr lang="fr-FR" sz="20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0" y="4221088"/>
            <a:ext cx="9144000" cy="40011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</a:rPr>
              <a:t>Comment trancher entre ces deux valeurs</a:t>
            </a:r>
            <a:r>
              <a:rPr kumimoji="0" lang="fr-FR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Arial Unicode MS" pitchFamily="34" charset="-128"/>
                <a:cs typeface="Calibri" pitchFamily="34" charset="0"/>
              </a:rPr>
              <a:t> ? (pour les curieux !)</a:t>
            </a:r>
            <a:endParaRPr kumimoji="0" lang="fr-F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ea typeface="Arial Unicode MS" pitchFamily="34" charset="-128"/>
              <a:cs typeface="Calibri" pitchFamily="34" charset="0"/>
              <a:sym typeface="Wingdings 2" pitchFamily="18" charset="2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0" y="4955072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On en déduit donc que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</a:t>
            </a:r>
            <a:r>
              <a:rPr kumimoji="0" lang="fr-FR" sz="2000" b="1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dérivée du signal est négative à t = 0</a:t>
            </a:r>
            <a:r>
              <a:rPr kumimoji="0" lang="fr-FR" sz="200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</p:txBody>
      </p:sp>
      <p:sp>
        <p:nvSpPr>
          <p:cNvPr id="34" name="Rectangle 1"/>
          <p:cNvSpPr>
            <a:spLocks noChangeArrowheads="1"/>
          </p:cNvSpPr>
          <p:nvPr/>
        </p:nvSpPr>
        <p:spPr bwMode="auto">
          <a:xfrm>
            <a:off x="395536" y="5586453"/>
            <a:ext cx="3240360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y(t) =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kumimoji="0" lang="fr-FR" sz="2000" b="1" i="0" u="none" strike="noStrike" cap="none" normalizeH="0" baseline="-25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Times New Roman" pitchFamily="18" charset="0"/>
                <a:cs typeface="Arial"/>
              </a:rPr>
              <a:t>×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cos (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Symbol" pitchFamily="18" charset="2"/>
                <a:ea typeface="Times New Roman" pitchFamily="18" charset="0"/>
                <a:cs typeface="Arial" pitchFamily="34" charset="0"/>
              </a:rPr>
              <a:t>w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/>
                <a:ea typeface="Times New Roman" pitchFamily="18" charset="0"/>
                <a:cs typeface="Arial"/>
              </a:rPr>
              <a:t>×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 +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j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endParaRPr kumimoji="0" lang="fr-FR" sz="2000" b="1" i="0" u="none" strike="noStrike" cap="none" normalizeH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35" name="Flèche droite 34"/>
          <p:cNvSpPr/>
          <p:nvPr/>
        </p:nvSpPr>
        <p:spPr>
          <a:xfrm>
            <a:off x="3707904" y="5658461"/>
            <a:ext cx="151216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5256204" y="5586453"/>
            <a:ext cx="3887796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y’(t) = –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w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Times New Roman" pitchFamily="18" charset="0"/>
                <a:cs typeface="Arial"/>
              </a:rPr>
              <a:t>×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Times New Roman" pitchFamily="18" charset="0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sin (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w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Times New Roman" pitchFamily="18" charset="0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 +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j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endParaRPr lang="fr-FR" sz="2000" dirty="0"/>
          </a:p>
        </p:txBody>
      </p:sp>
      <p:sp>
        <p:nvSpPr>
          <p:cNvPr id="51" name="Rectangle 50"/>
          <p:cNvSpPr/>
          <p:nvPr/>
        </p:nvSpPr>
        <p:spPr>
          <a:xfrm>
            <a:off x="3635896" y="5298421"/>
            <a:ext cx="15215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On dérive !</a:t>
            </a:r>
            <a:endParaRPr lang="fr-FR" b="1" dirty="0"/>
          </a:p>
        </p:txBody>
      </p:sp>
      <p:sp>
        <p:nvSpPr>
          <p:cNvPr id="52" name="Rectangle 51"/>
          <p:cNvSpPr/>
          <p:nvPr/>
        </p:nvSpPr>
        <p:spPr>
          <a:xfrm>
            <a:off x="-36512" y="6077591"/>
            <a:ext cx="1797287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Donc,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à t = 0, </a:t>
            </a:r>
            <a:endParaRPr lang="fr-FR" sz="2000" dirty="0"/>
          </a:p>
        </p:txBody>
      </p:sp>
      <p:sp>
        <p:nvSpPr>
          <p:cNvPr id="53" name="Rectangle 52"/>
          <p:cNvSpPr/>
          <p:nvPr/>
        </p:nvSpPr>
        <p:spPr>
          <a:xfrm>
            <a:off x="1619672" y="6077591"/>
            <a:ext cx="4003212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y’(0) = –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w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Times New Roman" pitchFamily="18" charset="0"/>
                <a:cs typeface="Arial"/>
              </a:rPr>
              <a:t>×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Times New Roman" pitchFamily="18" charset="0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sin (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w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Times New Roman" pitchFamily="18" charset="0"/>
                <a:cs typeface="Arial"/>
              </a:rPr>
              <a:t>×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0 +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j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endParaRPr lang="fr-FR" sz="2000" dirty="0"/>
          </a:p>
        </p:txBody>
      </p:sp>
      <p:sp>
        <p:nvSpPr>
          <p:cNvPr id="54" name="Rectangle 53"/>
          <p:cNvSpPr/>
          <p:nvPr/>
        </p:nvSpPr>
        <p:spPr>
          <a:xfrm>
            <a:off x="5451572" y="6077591"/>
            <a:ext cx="3846117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fr-FR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soit 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y’(0) = – 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w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Times New Roman" pitchFamily="18" charset="0"/>
                <a:cs typeface="Arial"/>
              </a:rPr>
              <a:t>× </a:t>
            </a:r>
            <a:r>
              <a:rPr lang="fr-FR" sz="2000" b="1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</a:t>
            </a:r>
            <a:r>
              <a:rPr lang="fr-FR" sz="2000" b="1" baseline="-25000" dirty="0" err="1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2060"/>
                </a:solidFill>
                <a:latin typeface="Arial"/>
                <a:ea typeface="Times New Roman" pitchFamily="18" charset="0"/>
                <a:cs typeface="Arial"/>
              </a:rPr>
              <a:t>×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sin (</a:t>
            </a:r>
            <a:r>
              <a:rPr lang="fr-FR" sz="2000" b="1" dirty="0" smtClean="0">
                <a:solidFill>
                  <a:srgbClr val="002060"/>
                </a:solidFill>
                <a:latin typeface="Symbol" pitchFamily="18" charset="2"/>
                <a:ea typeface="Times New Roman" pitchFamily="18" charset="0"/>
                <a:cs typeface="Arial" pitchFamily="34" charset="0"/>
              </a:rPr>
              <a:t>j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endParaRPr lang="fr-FR" sz="2000" dirty="0"/>
          </a:p>
        </p:txBody>
      </p:sp>
      <p:sp>
        <p:nvSpPr>
          <p:cNvPr id="55" name="Rectangle 54"/>
          <p:cNvSpPr/>
          <p:nvPr/>
        </p:nvSpPr>
        <p:spPr>
          <a:xfrm>
            <a:off x="0" y="6485274"/>
            <a:ext cx="5376793" cy="40011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Si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j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/ 3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y’(0) &lt; 0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et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si</a:t>
            </a:r>
            <a:r>
              <a:rPr lang="fr-FR" sz="2000" b="1" dirty="0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j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= – </a:t>
            </a:r>
            <a:r>
              <a:rPr lang="fr-FR" sz="2000" b="1" u="sng" dirty="0" smtClean="0">
                <a:solidFill>
                  <a:srgbClr val="FF0000"/>
                </a:solidFill>
                <a:latin typeface="Symbol" pitchFamily="18" charset="2"/>
                <a:ea typeface="Times New Roman" pitchFamily="18" charset="0"/>
                <a:cs typeface="Arial" pitchFamily="34" charset="0"/>
                <a:sym typeface="Wingdings" pitchFamily="2" charset="2"/>
              </a:rPr>
              <a:t>p</a:t>
            </a:r>
            <a:r>
              <a:rPr lang="fr-FR" sz="2000" b="1" u="sng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  <a:sym typeface="Wingdings" pitchFamily="2" charset="2"/>
              </a:rPr>
              <a:t> / 3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y’(0) &gt; </a:t>
            </a:r>
            <a:r>
              <a:rPr lang="fr-FR" sz="20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0</a:t>
            </a:r>
            <a:endParaRPr lang="fr-FR" sz="2000" dirty="0"/>
          </a:p>
        </p:txBody>
      </p:sp>
      <p:sp>
        <p:nvSpPr>
          <p:cNvPr id="58" name="Flèche droite 57"/>
          <p:cNvSpPr/>
          <p:nvPr/>
        </p:nvSpPr>
        <p:spPr>
          <a:xfrm>
            <a:off x="5508104" y="6557282"/>
            <a:ext cx="648072" cy="288032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9" grpId="0"/>
      <p:bldP spid="32" grpId="0"/>
      <p:bldP spid="30" grpId="0" animBg="1"/>
      <p:bldP spid="33" grpId="0"/>
      <p:bldP spid="34" grpId="0" animBg="1"/>
      <p:bldP spid="35" grpId="0" animBg="1"/>
      <p:bldP spid="44" grpId="0" animBg="1"/>
      <p:bldP spid="51" grpId="0"/>
      <p:bldP spid="52" grpId="0" animBg="1"/>
      <p:bldP spid="53" grpId="0" animBg="1"/>
      <p:bldP spid="54" grpId="0" animBg="1"/>
      <p:bldP spid="55" grpId="0" animBg="1"/>
      <p:bldP spid="5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332656"/>
            <a:ext cx="44114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i="1" u="sng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la valeur CRÊTE à CRÊTE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 </a:t>
            </a:r>
            <a:r>
              <a:rPr lang="fr-FR" sz="2400" b="1" dirty="0" err="1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</a:t>
            </a:r>
            <a:r>
              <a:rPr lang="fr-FR" sz="2400" b="1" baseline="-30000" dirty="0" err="1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max</a:t>
            </a:r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– </a:t>
            </a:r>
            <a:r>
              <a:rPr lang="fr-FR" sz="2400" b="1" dirty="0" err="1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</a:t>
            </a:r>
            <a:r>
              <a:rPr lang="fr-FR" sz="2400" b="1" baseline="-30000" dirty="0" err="1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min</a:t>
            </a:r>
            <a:r>
              <a:rPr lang="fr-FR" sz="2000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</a:t>
            </a:r>
            <a:endParaRPr lang="fr-FR" sz="2000" b="1" dirty="0" smtClean="0">
              <a:solidFill>
                <a:srgbClr val="FF0000"/>
              </a:solidFill>
              <a:latin typeface="Calibri" pitchFamily="34" charset="0"/>
              <a:ea typeface="Arial Unicode MS" pitchFamily="34" charset="-128"/>
              <a:cs typeface="Calibri" pitchFamily="34" charset="0"/>
              <a:sym typeface="Wingdings" pitchFamily="2" charset="2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994861"/>
            <a:ext cx="25752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i="1" u="sng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la valeur MOYENNE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</a:p>
        </p:txBody>
      </p:sp>
      <p:pic>
        <p:nvPicPr>
          <p:cNvPr id="19" name="Image 18"/>
          <p:cNvPicPr/>
          <p:nvPr/>
        </p:nvPicPr>
        <p:blipFill>
          <a:blip r:embed="rId2" cstate="print"/>
          <a:srcRect l="51766" t="28508" r="25158" b="63677"/>
          <a:stretch>
            <a:fillRect/>
          </a:stretch>
        </p:blipFill>
        <p:spPr bwMode="auto">
          <a:xfrm>
            <a:off x="2483768" y="850845"/>
            <a:ext cx="312675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5652120" y="1025685"/>
            <a:ext cx="2952328" cy="76944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&lt; s &gt;</a:t>
            </a:r>
            <a:r>
              <a:rPr lang="fr-FR" sz="2400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</a:t>
            </a:r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= 0</a:t>
            </a:r>
            <a:r>
              <a:rPr lang="fr-FR" sz="2400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solidFill>
                  <a:prstClr val="black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pour une fonction sinusoïdale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4572000" y="332656"/>
            <a:ext cx="4092211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= 2 </a:t>
            </a:r>
            <a:r>
              <a:rPr lang="fr-FR" sz="2400" b="1" dirty="0" err="1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S</a:t>
            </a:r>
            <a:r>
              <a:rPr lang="fr-FR" sz="2400" b="1" baseline="-25000" dirty="0" err="1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m</a:t>
            </a:r>
            <a:r>
              <a:rPr lang="fr-FR" sz="2400" b="1" baseline="-25000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 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pour une fonction sinusoïdale</a:t>
            </a:r>
            <a:endParaRPr lang="fr-FR" sz="2000" dirty="0"/>
          </a:p>
        </p:txBody>
      </p:sp>
      <p:sp>
        <p:nvSpPr>
          <p:cNvPr id="22" name="Rectangle 21"/>
          <p:cNvSpPr/>
          <p:nvPr/>
        </p:nvSpPr>
        <p:spPr>
          <a:xfrm>
            <a:off x="0" y="1899417"/>
            <a:ext cx="24360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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i="1" u="sng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la valeur EFFICACE</a:t>
            </a:r>
            <a:r>
              <a:rPr lang="fr-FR" sz="2000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rPr>
              <a:t> :</a:t>
            </a:r>
          </a:p>
        </p:txBody>
      </p:sp>
      <p:pic>
        <p:nvPicPr>
          <p:cNvPr id="23" name="Image 22"/>
          <p:cNvPicPr/>
          <p:nvPr/>
        </p:nvPicPr>
        <p:blipFill>
          <a:blip r:embed="rId3" cstate="print"/>
          <a:srcRect l="36233" t="46006" r="44080" b="47941"/>
          <a:stretch>
            <a:fillRect/>
          </a:stretch>
        </p:blipFill>
        <p:spPr bwMode="auto">
          <a:xfrm>
            <a:off x="2411760" y="1899417"/>
            <a:ext cx="25202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28"/>
          <p:cNvGrpSpPr/>
          <p:nvPr/>
        </p:nvGrpSpPr>
        <p:grpSpPr>
          <a:xfrm>
            <a:off x="5148064" y="1827409"/>
            <a:ext cx="3672408" cy="707886"/>
            <a:chOff x="5148064" y="5013176"/>
            <a:chExt cx="3672408" cy="707886"/>
          </a:xfrm>
        </p:grpSpPr>
        <p:sp>
          <p:nvSpPr>
            <p:cNvPr id="24" name="Rectangle 23"/>
            <p:cNvSpPr/>
            <p:nvPr/>
          </p:nvSpPr>
          <p:spPr>
            <a:xfrm>
              <a:off x="5148064" y="5013176"/>
              <a:ext cx="3672408" cy="70788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>
              <a:spAutoFit/>
            </a:bodyPr>
            <a:lstStyle/>
            <a:p>
              <a:r>
                <a:rPr lang="fr-FR" sz="2000" dirty="0" smtClean="0">
                  <a:solidFill>
                    <a:prstClr val="black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" pitchFamily="2" charset="2"/>
                </a:rPr>
                <a:t>                        pour une fonction  </a:t>
              </a:r>
            </a:p>
            <a:p>
              <a:r>
                <a:rPr lang="fr-FR" sz="2000" dirty="0" smtClean="0">
                  <a:solidFill>
                    <a:prstClr val="black"/>
                  </a:solidFill>
                  <a:latin typeface="Calibri" pitchFamily="34" charset="0"/>
                  <a:ea typeface="Arial Unicode MS" pitchFamily="34" charset="-128"/>
                  <a:cs typeface="Calibri" pitchFamily="34" charset="0"/>
                  <a:sym typeface="Wingdings" pitchFamily="2" charset="2"/>
                </a:rPr>
                <a:t>                         sinusoïdale</a:t>
              </a:r>
              <a:endParaRPr lang="fr-FR" sz="2000" b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  <a:sym typeface="Wingdings" pitchFamily="2" charset="2"/>
              </a:endParaRPr>
            </a:p>
          </p:txBody>
        </p:sp>
        <p:pic>
          <p:nvPicPr>
            <p:cNvPr id="4198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48064" y="5085184"/>
              <a:ext cx="1296144" cy="614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7" name="Image 2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2609861"/>
            <a:ext cx="5040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Rectangle 27"/>
          <p:cNvSpPr/>
          <p:nvPr/>
        </p:nvSpPr>
        <p:spPr>
          <a:xfrm>
            <a:off x="1655168" y="2595251"/>
            <a:ext cx="7488832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fr-FR" i="1" dirty="0" smtClean="0"/>
              <a:t>La </a:t>
            </a:r>
            <a:r>
              <a:rPr lang="fr-FR" b="1" i="1" dirty="0" smtClean="0"/>
              <a:t>valeur efficace</a:t>
            </a:r>
            <a:r>
              <a:rPr lang="fr-FR" i="1" dirty="0" smtClean="0"/>
              <a:t> d’un courant ou d'une tension est la valeur du courant continu ou de la tension continue produisant un échauffement identique dans une résistance. Elle est mesurée par les multimètres en mode </a:t>
            </a:r>
            <a:r>
              <a:rPr lang="fr-FR" dirty="0" smtClean="0"/>
              <a:t>AC.</a:t>
            </a:r>
            <a:endParaRPr lang="fr-FR" dirty="0"/>
          </a:p>
        </p:txBody>
      </p:sp>
      <p:sp>
        <p:nvSpPr>
          <p:cNvPr id="32" name="Rectangle 1"/>
          <p:cNvSpPr>
            <a:spLocks noChangeArrowheads="1"/>
          </p:cNvSpPr>
          <p:nvPr/>
        </p:nvSpPr>
        <p:spPr bwMode="auto">
          <a:xfrm>
            <a:off x="0" y="0"/>
            <a:ext cx="7380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Autres grandeurs caractéristiques d’une fonction sinusoïdale :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 2" pitchFamily="18" charset="2"/>
            </a:endParaRPr>
          </a:p>
        </p:txBody>
      </p:sp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0" y="3717032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fr-FR" sz="2000" b="1" i="1" dirty="0" smtClean="0"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F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onctions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s</a:t>
            </a:r>
            <a:r>
              <a:rPr kumimoji="0" lang="fr-FR" sz="20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1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 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dont la forme est sinusoïdale mais dont la valeur moyenne </a:t>
            </a:r>
            <a:r>
              <a:rPr kumimoji="0" lang="fr-FR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S</a:t>
            </a:r>
            <a:r>
              <a:rPr kumimoji="0" lang="fr-FR" sz="2000" b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0</a:t>
            </a:r>
            <a:r>
              <a:rPr kumimoji="0" lang="fr-FR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 n’est pas nulle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  <a:sym typeface="Wingdings 2" pitchFamily="18" charset="2"/>
              </a:rPr>
              <a:t> (voir ci-dessous) :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 cstate="print"/>
          <a:srcRect l="8517" t="41710" r="9593" b="26123"/>
          <a:stretch>
            <a:fillRect/>
          </a:stretch>
        </p:blipFill>
        <p:spPr bwMode="auto">
          <a:xfrm>
            <a:off x="35496" y="4318804"/>
            <a:ext cx="9001000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2" name="Groupe 13"/>
          <p:cNvGrpSpPr/>
          <p:nvPr/>
        </p:nvGrpSpPr>
        <p:grpSpPr>
          <a:xfrm>
            <a:off x="179512" y="6237312"/>
            <a:ext cx="4176464" cy="749116"/>
            <a:chOff x="2627784" y="1124744"/>
            <a:chExt cx="3781031" cy="749116"/>
          </a:xfrm>
        </p:grpSpPr>
        <p:sp>
          <p:nvSpPr>
            <p:cNvPr id="43" name="Text Box 1"/>
            <p:cNvSpPr txBox="1">
              <a:spLocks noChangeArrowheads="1"/>
            </p:cNvSpPr>
            <p:nvPr/>
          </p:nvSpPr>
          <p:spPr bwMode="auto">
            <a:xfrm>
              <a:off x="2680179" y="1124744"/>
              <a:ext cx="3455080" cy="50405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627784" y="1196752"/>
              <a:ext cx="3781031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s</a:t>
              </a:r>
              <a:r>
                <a:rPr lang="fr-FR" sz="2000" b="1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(t) = </a:t>
              </a:r>
              <a:r>
                <a:rPr lang="fr-FR" sz="2000" b="1" dirty="0" err="1" smtClean="0">
                  <a:latin typeface="Arial" pitchFamily="34" charset="0"/>
                  <a:cs typeface="Arial" pitchFamily="34" charset="0"/>
                </a:rPr>
                <a:t>S</a:t>
              </a:r>
              <a:r>
                <a:rPr lang="fr-FR" sz="2000" b="1" baseline="-25000" dirty="0" err="1" smtClean="0">
                  <a:latin typeface="Arial" pitchFamily="34" charset="0"/>
                  <a:cs typeface="Arial" pitchFamily="34" charset="0"/>
                </a:rPr>
                <a:t>m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× cos (</a:t>
              </a:r>
              <a:r>
                <a:rPr lang="fr-FR" sz="2000" b="1" dirty="0" smtClean="0">
                  <a:latin typeface="Symbol" pitchFamily="18" charset="2"/>
                  <a:cs typeface="Arial" pitchFamily="34" charset="0"/>
                </a:rPr>
                <a:t>w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 × t + </a:t>
              </a:r>
              <a:r>
                <a:rPr lang="fr-FR" sz="2000" b="1" dirty="0" smtClean="0">
                  <a:latin typeface="Symbol" pitchFamily="18" charset="2"/>
                  <a:cs typeface="Arial" pitchFamily="34" charset="0"/>
                </a:rPr>
                <a:t>j</a:t>
              </a:r>
              <a:r>
                <a:rPr lang="fr-FR" sz="2000" b="1" dirty="0" smtClean="0">
                  <a:latin typeface="Arial" pitchFamily="34" charset="0"/>
                  <a:cs typeface="Arial" pitchFamily="34" charset="0"/>
                </a:rPr>
                <a:t>)</a:t>
              </a:r>
              <a:r>
                <a:rPr lang="fr-FR" b="1" dirty="0" smtClean="0">
                  <a:latin typeface="Arial" pitchFamily="34" charset="0"/>
                  <a:cs typeface="Arial" pitchFamily="34" charset="0"/>
                </a:rPr>
                <a:t>  +  S</a:t>
              </a:r>
              <a:r>
                <a:rPr lang="fr-FR" b="1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fr-FR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 animBg="1"/>
      <p:bldP spid="21" grpId="0" animBg="1"/>
      <p:bldP spid="22" grpId="0"/>
      <p:bldP spid="28" grpId="0" animBg="1"/>
      <p:bldP spid="32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3717032"/>
            <a:ext cx="9144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Donner un exemple d’onde non mécanique.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Expliquer qualitativement comment une onde mécanique fait pour se propager.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049" name="Text Box 1"/>
          <p:cNvSpPr txBox="1">
            <a:spLocks noChangeArrowheads="1"/>
          </p:cNvSpPr>
          <p:nvPr/>
        </p:nvSpPr>
        <p:spPr bwMode="auto">
          <a:xfrm>
            <a:off x="107504" y="548680"/>
            <a:ext cx="8928992" cy="8367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d’une ONDE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567596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phénomène de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propagation d’une perturbation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sans transport de matière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mais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avec transport d’énergie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467544" y="4057129"/>
            <a:ext cx="6986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Lumière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: elle peut se propager dans le vide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4869160"/>
            <a:ext cx="903649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Le milieu matériel doit être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ELASTIQUE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, c'est-à-dire qu’il doit être capable de se déformer et de reprendre sa forme initiale.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2564904"/>
            <a:ext cx="62392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Les ondes des documents 1 à 4 sont-elles mécaniques 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56176" y="2596842"/>
            <a:ext cx="7555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OUI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4427984" y="3284984"/>
            <a:ext cx="36358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Doc 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 Milieu matériel = le sol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"/>
          <p:cNvSpPr txBox="1">
            <a:spLocks noChangeArrowheads="1"/>
          </p:cNvSpPr>
          <p:nvPr/>
        </p:nvSpPr>
        <p:spPr bwMode="auto">
          <a:xfrm>
            <a:off x="107504" y="1529408"/>
            <a:ext cx="8928992" cy="864096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d’une onde MECANIQUE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804" y="1529408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                                              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Onde qui a besoin d’un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milieu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maté-riel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pour se propager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558924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La propagation se fait alors de proche en proche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 le mouvement d’une entité du milieu entraîne celui de ses voisines car il y a des interactions entre elles (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Doc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 : liaisons H dans l’eau) ou car elles s’entrechoquent (</a:t>
            </a:r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Doc 2, 3, 4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lang="fr-FR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1520" y="2924944"/>
            <a:ext cx="3923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Doc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Milieu matériel = l’eau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4427984" y="2924944"/>
            <a:ext cx="3888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Doc 2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Milieu matériel = le métal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251520" y="3284984"/>
            <a:ext cx="43688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Doc 3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Milieu matériel = l’air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/>
      <p:bldP spid="2049" grpId="0" animBg="1"/>
      <p:bldP spid="3" grpId="0"/>
      <p:bldP spid="2051" grpId="0"/>
      <p:bldP spid="2050" grpId="0"/>
      <p:bldP spid="2052" grpId="0"/>
      <p:bldP spid="9" grpId="0"/>
      <p:bldP spid="2057" grpId="0"/>
      <p:bldP spid="14" grpId="0" animBg="1"/>
      <p:bldP spid="15" grpId="0"/>
      <p:bldP spid="16" grpId="0"/>
      <p:bldP spid="13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2666890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Expliquer qualitativement comment une onde mécanique fait pour se propager.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2952328"/>
            <a:ext cx="903649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Le milieu matériel doit être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ELASTIQUE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, c'est-à-dire qu’il doit être capable de se déformer et de reprendre sa forme initiale.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La propagation se fait alors de proche en proche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: le mouvement d’une entité du milieu entraîne celui de ses voisines car il y a des interactions entre elles (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Doc 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 : liaisons H dans l’eau) ou car elles s’entrechoquent (</a:t>
            </a: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Doc 2, 3, 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2606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107504" y="4824536"/>
            <a:ext cx="8928992" cy="1628800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d’une onde LONGITUDINALE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d’une onde TRANSVERSALE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51520" y="4824536"/>
            <a:ext cx="8640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      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onde dont 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direction de la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per-turbation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est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parallèle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à 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direction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de propagation de l’onde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60537" y="5602491"/>
            <a:ext cx="88436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   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onde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dont la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direction de la </a:t>
            </a:r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pertur-bation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est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perpendiculaire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à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la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direction de propagation de l’onde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6"/>
          <p:cNvSpPr>
            <a:spLocks noChangeArrowheads="1"/>
          </p:cNvSpPr>
          <p:nvPr/>
        </p:nvSpPr>
        <p:spPr bwMode="auto">
          <a:xfrm>
            <a:off x="0" y="1655150"/>
            <a:ext cx="9144000" cy="869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Donner un exemple d’onde non mécanique.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467544" y="2040905"/>
            <a:ext cx="69865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La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Lumière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: elle peut se propager dans le vide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260648"/>
            <a:ext cx="6239209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Les ondes des documents 1 à 4 sont-elles mécaniques ?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4427984" y="980728"/>
            <a:ext cx="36358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fr-FR" sz="2000" b="0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Doc 4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: Milieu matériel = le sol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51520" y="620688"/>
            <a:ext cx="39239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Doc 1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Milieu matériel = l’eau</a:t>
            </a:r>
            <a:endParaRPr lang="fr-FR" dirty="0"/>
          </a:p>
        </p:txBody>
      </p:sp>
      <p:sp>
        <p:nvSpPr>
          <p:cNvPr id="36" name="Rectangle 35"/>
          <p:cNvSpPr/>
          <p:nvPr/>
        </p:nvSpPr>
        <p:spPr>
          <a:xfrm>
            <a:off x="4427984" y="620688"/>
            <a:ext cx="3888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Doc 2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Milieu matériel = le métal</a:t>
            </a:r>
            <a:endParaRPr lang="fr-FR" dirty="0"/>
          </a:p>
        </p:txBody>
      </p:sp>
      <p:sp>
        <p:nvSpPr>
          <p:cNvPr id="37" name="Rectangle 36"/>
          <p:cNvSpPr/>
          <p:nvPr/>
        </p:nvSpPr>
        <p:spPr>
          <a:xfrm>
            <a:off x="251520" y="980728"/>
            <a:ext cx="43688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u="sng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Doc 3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Milieu matériel = l’air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058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7"/>
          <p:cNvGrpSpPr/>
          <p:nvPr/>
        </p:nvGrpSpPr>
        <p:grpSpPr>
          <a:xfrm>
            <a:off x="2915816" y="1988840"/>
            <a:ext cx="2880320" cy="4347864"/>
            <a:chOff x="4716016" y="332656"/>
            <a:chExt cx="3960440" cy="6192688"/>
          </a:xfrm>
        </p:grpSpPr>
        <p:pic>
          <p:nvPicPr>
            <p:cNvPr id="29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34724" t="19000" r="39288" b="8761"/>
            <a:stretch>
              <a:fillRect/>
            </a:stretch>
          </p:blipFill>
          <p:spPr bwMode="auto">
            <a:xfrm>
              <a:off x="4716016" y="332656"/>
              <a:ext cx="3960440" cy="619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4788024" y="5733256"/>
              <a:ext cx="3888432" cy="7920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Doc 2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:</a:t>
              </a:r>
              <a:endPara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e 24"/>
          <p:cNvGrpSpPr/>
          <p:nvPr/>
        </p:nvGrpSpPr>
        <p:grpSpPr>
          <a:xfrm>
            <a:off x="0" y="1988840"/>
            <a:ext cx="2880320" cy="4320480"/>
            <a:chOff x="179512" y="332656"/>
            <a:chExt cx="4104456" cy="6192688"/>
          </a:xfrm>
        </p:grpSpPr>
        <p:pic>
          <p:nvPicPr>
            <p:cNvPr id="26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7320" t="19000" r="65748" b="8761"/>
            <a:stretch>
              <a:fillRect/>
            </a:stretch>
          </p:blipFill>
          <p:spPr bwMode="auto">
            <a:xfrm>
              <a:off x="179512" y="332656"/>
              <a:ext cx="4104456" cy="619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 Box 2"/>
            <p:cNvSpPr txBox="1">
              <a:spLocks noChangeArrowheads="1"/>
            </p:cNvSpPr>
            <p:nvPr/>
          </p:nvSpPr>
          <p:spPr bwMode="auto">
            <a:xfrm>
              <a:off x="274670" y="5721681"/>
              <a:ext cx="3960440" cy="7920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Doc 1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:</a:t>
              </a:r>
              <a:endPara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2606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107504" y="332656"/>
            <a:ext cx="8928992" cy="136815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d’une onde LONGITUDINALE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algn="just" fontAlgn="base">
              <a:spcBef>
                <a:spcPct val="0"/>
              </a:spcBef>
              <a:spcAft>
                <a:spcPts val="1000"/>
              </a:spcAft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d’une onde TRANSVERSALE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251520" y="332656"/>
            <a:ext cx="86409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      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onde dont la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direction de la </a:t>
            </a:r>
            <a:r>
              <a:rPr kumimoji="0" lang="fr-FR" sz="20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per-turbation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est </a:t>
            </a:r>
            <a:r>
              <a:rPr kumimoji="0" lang="fr-FR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parallèle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à la 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direction de propagation de l’onde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60537" y="992922"/>
            <a:ext cx="884362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                         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onde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dont la </a:t>
            </a:r>
            <a:r>
              <a:rPr lang="fr-FR" sz="2000" b="1" dirty="0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direction de la </a:t>
            </a:r>
            <a:r>
              <a:rPr lang="fr-FR" sz="2000" b="1" dirty="0" err="1" smtClean="0">
                <a:solidFill>
                  <a:srgbClr val="0066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pertur-bation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est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perpendiculaire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à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la</a:t>
            </a:r>
            <a:r>
              <a:rPr lang="fr-FR" sz="14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0B0F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direction de propagation de l’onde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113058" y="5779556"/>
            <a:ext cx="1728192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Transversale	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1644769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Les ondes des documents 1 à 4 sont-elles longitudinales ou transversales ?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44520" y="5805264"/>
            <a:ext cx="1728192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Longitudinale</a:t>
            </a:r>
            <a:endParaRPr lang="fr-FR" dirty="0"/>
          </a:p>
        </p:txBody>
      </p:sp>
      <p:grpSp>
        <p:nvGrpSpPr>
          <p:cNvPr id="4" name="Groupe 31"/>
          <p:cNvGrpSpPr/>
          <p:nvPr/>
        </p:nvGrpSpPr>
        <p:grpSpPr>
          <a:xfrm>
            <a:off x="6012160" y="2060848"/>
            <a:ext cx="2952328" cy="2611378"/>
            <a:chOff x="6012160" y="2060848"/>
            <a:chExt cx="2952328" cy="2611378"/>
          </a:xfrm>
        </p:grpSpPr>
        <p:pic>
          <p:nvPicPr>
            <p:cNvPr id="2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71819" t="35949" r="6452" b="31044"/>
            <a:stretch>
              <a:fillRect/>
            </a:stretch>
          </p:blipFill>
          <p:spPr bwMode="auto">
            <a:xfrm>
              <a:off x="6228184" y="2060848"/>
              <a:ext cx="2475961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6012160" y="4149080"/>
              <a:ext cx="2952328" cy="52314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Doc 3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:</a:t>
              </a:r>
              <a:endPara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017714" y="4195380"/>
            <a:ext cx="180020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Longitudinale</a:t>
            </a:r>
            <a:endParaRPr lang="fr-FR" dirty="0"/>
          </a:p>
        </p:txBody>
      </p:sp>
      <p:cxnSp>
        <p:nvCxnSpPr>
          <p:cNvPr id="34" name="Connecteur droit avec flèche 33"/>
          <p:cNvCxnSpPr/>
          <p:nvPr/>
        </p:nvCxnSpPr>
        <p:spPr>
          <a:xfrm flipV="1">
            <a:off x="1210774" y="2121281"/>
            <a:ext cx="0" cy="504056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1691680" y="4581128"/>
            <a:ext cx="613980" cy="1"/>
          </a:xfrm>
          <a:prstGeom prst="straightConnector1">
            <a:avLst/>
          </a:prstGeom>
          <a:ln w="57150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1219791" y="2996952"/>
            <a:ext cx="1" cy="432048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1210774" y="4016639"/>
            <a:ext cx="1" cy="432048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V="1">
            <a:off x="1210774" y="4506563"/>
            <a:ext cx="0" cy="432047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4355976" y="5157192"/>
            <a:ext cx="613980" cy="1"/>
          </a:xfrm>
          <a:prstGeom prst="straightConnector1">
            <a:avLst/>
          </a:prstGeom>
          <a:ln w="57150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H="1">
            <a:off x="3491880" y="2996952"/>
            <a:ext cx="463582" cy="3191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3811446" y="3861048"/>
            <a:ext cx="472522" cy="0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3923928" y="4293096"/>
            <a:ext cx="472522" cy="0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H="1">
            <a:off x="3563888" y="5157192"/>
            <a:ext cx="504056" cy="0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>
            <a:off x="6948264" y="3140968"/>
            <a:ext cx="613980" cy="1"/>
          </a:xfrm>
          <a:prstGeom prst="straightConnector1">
            <a:avLst/>
          </a:prstGeom>
          <a:ln w="57150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flipH="1">
            <a:off x="6516216" y="2996952"/>
            <a:ext cx="535590" cy="0"/>
          </a:xfrm>
          <a:prstGeom prst="straightConnector1">
            <a:avLst/>
          </a:prstGeom>
          <a:ln w="5715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H="1">
            <a:off x="6876256" y="3789040"/>
            <a:ext cx="535590" cy="0"/>
          </a:xfrm>
          <a:prstGeom prst="straightConnector1">
            <a:avLst/>
          </a:prstGeom>
          <a:ln w="5715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 flipH="1">
            <a:off x="6444208" y="2420888"/>
            <a:ext cx="535590" cy="0"/>
          </a:xfrm>
          <a:prstGeom prst="straightConnector1">
            <a:avLst/>
          </a:prstGeom>
          <a:ln w="5715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7"/>
          <p:cNvGrpSpPr/>
          <p:nvPr/>
        </p:nvGrpSpPr>
        <p:grpSpPr>
          <a:xfrm>
            <a:off x="2915816" y="377280"/>
            <a:ext cx="2880320" cy="4347864"/>
            <a:chOff x="4716016" y="332656"/>
            <a:chExt cx="3960440" cy="6192688"/>
          </a:xfrm>
        </p:grpSpPr>
        <p:pic>
          <p:nvPicPr>
            <p:cNvPr id="29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34724" t="19000" r="39288" b="8761"/>
            <a:stretch>
              <a:fillRect/>
            </a:stretch>
          </p:blipFill>
          <p:spPr bwMode="auto">
            <a:xfrm>
              <a:off x="4716016" y="332656"/>
              <a:ext cx="3960440" cy="619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 Box 2"/>
            <p:cNvSpPr txBox="1">
              <a:spLocks noChangeArrowheads="1"/>
            </p:cNvSpPr>
            <p:nvPr/>
          </p:nvSpPr>
          <p:spPr bwMode="auto">
            <a:xfrm>
              <a:off x="4788024" y="5733256"/>
              <a:ext cx="3888432" cy="7920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Doc 2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:</a:t>
              </a:r>
              <a:endPara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e 24"/>
          <p:cNvGrpSpPr/>
          <p:nvPr/>
        </p:nvGrpSpPr>
        <p:grpSpPr>
          <a:xfrm>
            <a:off x="0" y="377280"/>
            <a:ext cx="2880320" cy="4320480"/>
            <a:chOff x="179512" y="332656"/>
            <a:chExt cx="4104456" cy="6192688"/>
          </a:xfrm>
        </p:grpSpPr>
        <p:pic>
          <p:nvPicPr>
            <p:cNvPr id="26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7320" t="19000" r="65748" b="8761"/>
            <a:stretch>
              <a:fillRect/>
            </a:stretch>
          </p:blipFill>
          <p:spPr bwMode="auto">
            <a:xfrm>
              <a:off x="179512" y="332656"/>
              <a:ext cx="4104456" cy="61926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 Box 2"/>
            <p:cNvSpPr txBox="1">
              <a:spLocks noChangeArrowheads="1"/>
            </p:cNvSpPr>
            <p:nvPr/>
          </p:nvSpPr>
          <p:spPr bwMode="auto">
            <a:xfrm>
              <a:off x="274670" y="5721681"/>
              <a:ext cx="3960440" cy="79208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Doc 1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:</a:t>
              </a:r>
              <a:endPara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2606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078333" y="4169443"/>
            <a:ext cx="1728192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Transversale	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33209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Les ondes des documents 1 à 4 sont-elles longitudinales ou transversales ?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32945" y="4183576"/>
            <a:ext cx="1728192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Longitudinale</a:t>
            </a:r>
            <a:endParaRPr lang="fr-FR" dirty="0"/>
          </a:p>
        </p:txBody>
      </p:sp>
      <p:grpSp>
        <p:nvGrpSpPr>
          <p:cNvPr id="4" name="Groupe 31"/>
          <p:cNvGrpSpPr/>
          <p:nvPr/>
        </p:nvGrpSpPr>
        <p:grpSpPr>
          <a:xfrm>
            <a:off x="6012160" y="449288"/>
            <a:ext cx="2952328" cy="2611378"/>
            <a:chOff x="6012160" y="2060848"/>
            <a:chExt cx="2952328" cy="2611378"/>
          </a:xfrm>
        </p:grpSpPr>
        <p:pic>
          <p:nvPicPr>
            <p:cNvPr id="2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71819" t="35949" r="6452" b="31044"/>
            <a:stretch>
              <a:fillRect/>
            </a:stretch>
          </p:blipFill>
          <p:spPr bwMode="auto">
            <a:xfrm>
              <a:off x="6228184" y="2060848"/>
              <a:ext cx="2475961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6012160" y="4149080"/>
              <a:ext cx="2952328" cy="52314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Doc 3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:</a:t>
              </a:r>
              <a:endPara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7006139" y="2550542"/>
            <a:ext cx="180020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Longitudinale</a:t>
            </a:r>
            <a:endParaRPr lang="fr-FR" dirty="0"/>
          </a:p>
        </p:txBody>
      </p:sp>
      <p:cxnSp>
        <p:nvCxnSpPr>
          <p:cNvPr id="34" name="Connecteur droit avec flèche 33"/>
          <p:cNvCxnSpPr/>
          <p:nvPr/>
        </p:nvCxnSpPr>
        <p:spPr>
          <a:xfrm flipV="1">
            <a:off x="1210774" y="509721"/>
            <a:ext cx="0" cy="504056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1691680" y="2969568"/>
            <a:ext cx="613980" cy="1"/>
          </a:xfrm>
          <a:prstGeom prst="straightConnector1">
            <a:avLst/>
          </a:prstGeom>
          <a:ln w="57150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1219791" y="1385392"/>
            <a:ext cx="1" cy="432048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1210774" y="2405079"/>
            <a:ext cx="1" cy="432048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V="1">
            <a:off x="1210774" y="2895003"/>
            <a:ext cx="0" cy="432047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4355976" y="3545632"/>
            <a:ext cx="613980" cy="1"/>
          </a:xfrm>
          <a:prstGeom prst="straightConnector1">
            <a:avLst/>
          </a:prstGeom>
          <a:ln w="57150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H="1">
            <a:off x="3491880" y="1385392"/>
            <a:ext cx="463582" cy="3191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3811446" y="2249488"/>
            <a:ext cx="472522" cy="0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avec flèche 49"/>
          <p:cNvCxnSpPr/>
          <p:nvPr/>
        </p:nvCxnSpPr>
        <p:spPr>
          <a:xfrm>
            <a:off x="3923928" y="2681536"/>
            <a:ext cx="472522" cy="0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 flipH="1">
            <a:off x="3563888" y="3545632"/>
            <a:ext cx="504056" cy="0"/>
          </a:xfrm>
          <a:prstGeom prst="straightConnector1">
            <a:avLst/>
          </a:prstGeom>
          <a:ln w="57150">
            <a:solidFill>
              <a:srgbClr val="0066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>
            <a:off x="6948264" y="1529408"/>
            <a:ext cx="613980" cy="1"/>
          </a:xfrm>
          <a:prstGeom prst="straightConnector1">
            <a:avLst/>
          </a:prstGeom>
          <a:ln w="57150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flipH="1">
            <a:off x="6516216" y="1385392"/>
            <a:ext cx="535590" cy="0"/>
          </a:xfrm>
          <a:prstGeom prst="straightConnector1">
            <a:avLst/>
          </a:prstGeom>
          <a:ln w="5715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H="1">
            <a:off x="6876256" y="2177480"/>
            <a:ext cx="535590" cy="0"/>
          </a:xfrm>
          <a:prstGeom prst="straightConnector1">
            <a:avLst/>
          </a:prstGeom>
          <a:ln w="5715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 flipH="1">
            <a:off x="6444208" y="809328"/>
            <a:ext cx="535590" cy="0"/>
          </a:xfrm>
          <a:prstGeom prst="straightConnector1">
            <a:avLst/>
          </a:prstGeom>
          <a:ln w="5715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e 24"/>
          <p:cNvGrpSpPr/>
          <p:nvPr/>
        </p:nvGrpSpPr>
        <p:grpSpPr>
          <a:xfrm>
            <a:off x="2231232" y="4221087"/>
            <a:ext cx="6877272" cy="2520281"/>
            <a:chOff x="1583160" y="4067207"/>
            <a:chExt cx="7560840" cy="2750952"/>
          </a:xfrm>
        </p:grpSpPr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7476" t="52520" r="42912" b="21759"/>
            <a:stretch>
              <a:fillRect/>
            </a:stretch>
          </p:blipFill>
          <p:spPr bwMode="auto">
            <a:xfrm>
              <a:off x="1583160" y="4613295"/>
              <a:ext cx="7560840" cy="2204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5558948" y="4067207"/>
              <a:ext cx="3527176" cy="55766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Doc 4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:</a:t>
              </a:r>
              <a:endPara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9" name="Connecteur droit avec flèche 38"/>
          <p:cNvCxnSpPr/>
          <p:nvPr/>
        </p:nvCxnSpPr>
        <p:spPr>
          <a:xfrm>
            <a:off x="4067944" y="6381328"/>
            <a:ext cx="613980" cy="1"/>
          </a:xfrm>
          <a:prstGeom prst="straightConnector1">
            <a:avLst/>
          </a:prstGeom>
          <a:ln w="57150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H="1">
            <a:off x="3131840" y="5805264"/>
            <a:ext cx="535590" cy="0"/>
          </a:xfrm>
          <a:prstGeom prst="straightConnector1">
            <a:avLst/>
          </a:prstGeom>
          <a:ln w="5715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7380312" y="6381328"/>
            <a:ext cx="613980" cy="1"/>
          </a:xfrm>
          <a:prstGeom prst="straightConnector1">
            <a:avLst/>
          </a:prstGeom>
          <a:ln w="57150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6948264" y="5445224"/>
            <a:ext cx="0" cy="648072"/>
          </a:xfrm>
          <a:prstGeom prst="straightConnector1">
            <a:avLst/>
          </a:prstGeom>
          <a:ln w="5715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3754204" y="4762427"/>
            <a:ext cx="180020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Longitudinale</a:t>
            </a:r>
            <a:endParaRPr lang="fr-FR" dirty="0"/>
          </a:p>
        </p:txBody>
      </p:sp>
      <p:sp>
        <p:nvSpPr>
          <p:cNvPr id="55" name="Rectangle 2"/>
          <p:cNvSpPr>
            <a:spLocks noChangeArrowheads="1"/>
          </p:cNvSpPr>
          <p:nvPr/>
        </p:nvSpPr>
        <p:spPr bwMode="auto">
          <a:xfrm>
            <a:off x="7210588" y="4762427"/>
            <a:ext cx="1728192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Transversale	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Tableau 36"/>
          <p:cNvGraphicFramePr>
            <a:graphicFrameLocks noGrp="1"/>
          </p:cNvGraphicFramePr>
          <p:nvPr/>
        </p:nvGraphicFramePr>
        <p:xfrm>
          <a:off x="251520" y="5264616"/>
          <a:ext cx="8784976" cy="1188720"/>
        </p:xfrm>
        <a:graphic>
          <a:graphicData uri="http://schemas.openxmlformats.org/drawingml/2006/table">
            <a:tbl>
              <a:tblPr/>
              <a:tblGrid>
                <a:gridCol w="2256749"/>
                <a:gridCol w="2114532"/>
                <a:gridCol w="2299163"/>
                <a:gridCol w="2114532"/>
              </a:tblGrid>
              <a:tr h="252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i="1" dirty="0">
                          <a:latin typeface="Cambria"/>
                          <a:ea typeface="Arial Unicode MS"/>
                          <a:cs typeface="Times New Roman"/>
                        </a:rPr>
                        <a:t>Type d’onde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ambria"/>
                          <a:ea typeface="Arial Unicode MS"/>
                          <a:cs typeface="Times New Roman"/>
                        </a:rPr>
                        <a:t>Mécanique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(</a:t>
                      </a:r>
                      <a:r>
                        <a:rPr lang="fr-FR" sz="1800" i="1" u="sng" dirty="0">
                          <a:latin typeface="Times New Roman"/>
                          <a:ea typeface="Arial Unicode MS"/>
                          <a:cs typeface="Times New Roman"/>
                        </a:rPr>
                        <a:t>ex</a:t>
                      </a: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 : vague, ressort)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ambria"/>
                          <a:ea typeface="Arial Unicode MS"/>
                          <a:cs typeface="Times New Roman"/>
                        </a:rPr>
                        <a:t>Sismique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(</a:t>
                      </a:r>
                      <a:r>
                        <a:rPr lang="fr-FR" sz="1800" i="1" u="sng" dirty="0">
                          <a:latin typeface="Times New Roman"/>
                          <a:ea typeface="Arial Unicode MS"/>
                          <a:cs typeface="Times New Roman"/>
                        </a:rPr>
                        <a:t>ex</a:t>
                      </a: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 : </a:t>
                      </a:r>
                      <a:r>
                        <a:rPr lang="fr-FR" sz="1800" dirty="0" err="1">
                          <a:latin typeface="Times New Roman"/>
                          <a:ea typeface="Arial Unicode MS"/>
                          <a:cs typeface="Times New Roman"/>
                        </a:rPr>
                        <a:t>trembl</a:t>
                      </a:r>
                      <a:r>
                        <a:rPr lang="fr-FR" sz="1800" baseline="30000" dirty="0" err="1">
                          <a:latin typeface="Times New Roman"/>
                          <a:ea typeface="Arial Unicode MS"/>
                          <a:cs typeface="Times New Roman"/>
                        </a:rPr>
                        <a:t>nt</a:t>
                      </a: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 de terre)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ambria"/>
                          <a:ea typeface="Arial Unicode MS"/>
                          <a:cs typeface="Times New Roman"/>
                        </a:rPr>
                        <a:t>Electrique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(</a:t>
                      </a:r>
                      <a:r>
                        <a:rPr lang="fr-FR" sz="1800" i="1" u="sng" dirty="0">
                          <a:latin typeface="Times New Roman"/>
                          <a:ea typeface="Arial Unicode MS"/>
                          <a:cs typeface="Times New Roman"/>
                        </a:rPr>
                        <a:t>ex</a:t>
                      </a: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 : influx nerveux)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i="1" dirty="0">
                          <a:latin typeface="Times New Roman"/>
                          <a:ea typeface="Arial Unicode MS"/>
                          <a:cs typeface="Times New Roman"/>
                        </a:rPr>
                        <a:t>Signal = Grandeur Physique modifiée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2606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0" y="33209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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- </a:t>
            </a:r>
            <a:r>
              <a:rPr kumimoji="0" lang="fr-FR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Arial Unicode MS" pitchFamily="34" charset="-128"/>
                <a:cs typeface="Times New Roman" pitchFamily="18" charset="0"/>
                <a:sym typeface="Wingdings" pitchFamily="2" charset="2"/>
              </a:rPr>
              <a:t>Les ondes des documents 1 à 4 sont-elles longitudinales ou transversales ?</a:t>
            </a:r>
            <a:endParaRPr kumimoji="0" lang="fr-FR" sz="1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Arial Unicode MS" pitchFamily="34" charset="-128"/>
              <a:cs typeface="Times New Roman" pitchFamily="18" charset="0"/>
              <a:sym typeface="Wingdings" pitchFamily="2" charset="2"/>
            </a:endParaRPr>
          </a:p>
        </p:txBody>
      </p:sp>
      <p:grpSp>
        <p:nvGrpSpPr>
          <p:cNvPr id="2" name="Groupe 31"/>
          <p:cNvGrpSpPr/>
          <p:nvPr/>
        </p:nvGrpSpPr>
        <p:grpSpPr>
          <a:xfrm>
            <a:off x="0" y="404664"/>
            <a:ext cx="2952328" cy="2520280"/>
            <a:chOff x="6012160" y="2060848"/>
            <a:chExt cx="2952328" cy="2520280"/>
          </a:xfrm>
        </p:grpSpPr>
        <p:pic>
          <p:nvPicPr>
            <p:cNvPr id="23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l="71819" t="35949" r="6452" b="31044"/>
            <a:stretch>
              <a:fillRect/>
            </a:stretch>
          </p:blipFill>
          <p:spPr bwMode="auto">
            <a:xfrm>
              <a:off x="6228184" y="2060848"/>
              <a:ext cx="2475961" cy="2088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2"/>
            <p:cNvSpPr txBox="1">
              <a:spLocks noChangeArrowheads="1"/>
            </p:cNvSpPr>
            <p:nvPr/>
          </p:nvSpPr>
          <p:spPr bwMode="auto">
            <a:xfrm>
              <a:off x="6012160" y="4149080"/>
              <a:ext cx="2952328" cy="43204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Doc 3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:</a:t>
              </a:r>
              <a:endPara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899592" y="2501913"/>
            <a:ext cx="180020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Longitudinale</a:t>
            </a:r>
            <a:endParaRPr lang="fr-FR" dirty="0"/>
          </a:p>
        </p:txBody>
      </p:sp>
      <p:cxnSp>
        <p:nvCxnSpPr>
          <p:cNvPr id="53" name="Connecteur droit avec flèche 52"/>
          <p:cNvCxnSpPr/>
          <p:nvPr/>
        </p:nvCxnSpPr>
        <p:spPr>
          <a:xfrm>
            <a:off x="936104" y="1484784"/>
            <a:ext cx="613980" cy="1"/>
          </a:xfrm>
          <a:prstGeom prst="straightConnector1">
            <a:avLst/>
          </a:prstGeom>
          <a:ln w="57150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/>
          <p:nvPr/>
        </p:nvCxnSpPr>
        <p:spPr>
          <a:xfrm flipH="1">
            <a:off x="504056" y="1340768"/>
            <a:ext cx="535590" cy="0"/>
          </a:xfrm>
          <a:prstGeom prst="straightConnector1">
            <a:avLst/>
          </a:prstGeom>
          <a:ln w="5715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/>
          <p:nvPr/>
        </p:nvCxnSpPr>
        <p:spPr>
          <a:xfrm flipH="1">
            <a:off x="864096" y="2132856"/>
            <a:ext cx="535590" cy="0"/>
          </a:xfrm>
          <a:prstGeom prst="straightConnector1">
            <a:avLst/>
          </a:prstGeom>
          <a:ln w="5715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 flipH="1">
            <a:off x="432048" y="764704"/>
            <a:ext cx="535590" cy="0"/>
          </a:xfrm>
          <a:prstGeom prst="straightConnector1">
            <a:avLst/>
          </a:prstGeom>
          <a:ln w="5715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e 24"/>
          <p:cNvGrpSpPr/>
          <p:nvPr/>
        </p:nvGrpSpPr>
        <p:grpSpPr>
          <a:xfrm>
            <a:off x="3059832" y="476672"/>
            <a:ext cx="6084168" cy="2448272"/>
            <a:chOff x="1583160" y="4067207"/>
            <a:chExt cx="7560840" cy="2750952"/>
          </a:xfrm>
        </p:grpSpPr>
        <p:pic>
          <p:nvPicPr>
            <p:cNvPr id="3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l="7476" t="52520" r="42912" b="21759"/>
            <a:stretch>
              <a:fillRect/>
            </a:stretch>
          </p:blipFill>
          <p:spPr bwMode="auto">
            <a:xfrm>
              <a:off x="1583160" y="4613295"/>
              <a:ext cx="7560840" cy="2204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5558948" y="4067207"/>
              <a:ext cx="3527176" cy="55766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2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Doc 4</a:t>
              </a:r>
              <a:r>
                <a:rPr kumimoji="0" lang="fr-FR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 </a:t>
              </a:r>
              <a:r>
                <a:rPr kumimoji="0" lang="fr-FR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omic Sans MS" pitchFamily="66" charset="0"/>
                  <a:cs typeface="Arial" pitchFamily="34" charset="0"/>
                </a:rPr>
                <a:t>:</a:t>
              </a:r>
              <a:endParaRPr kumimoji="0" lang="fr-FR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39" name="Connecteur droit avec flèche 38"/>
          <p:cNvCxnSpPr/>
          <p:nvPr/>
        </p:nvCxnSpPr>
        <p:spPr>
          <a:xfrm>
            <a:off x="4644008" y="2564904"/>
            <a:ext cx="613980" cy="1"/>
          </a:xfrm>
          <a:prstGeom prst="straightConnector1">
            <a:avLst/>
          </a:prstGeom>
          <a:ln w="57150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avec flèche 41"/>
          <p:cNvCxnSpPr/>
          <p:nvPr/>
        </p:nvCxnSpPr>
        <p:spPr>
          <a:xfrm flipH="1">
            <a:off x="3851920" y="2060848"/>
            <a:ext cx="535590" cy="0"/>
          </a:xfrm>
          <a:prstGeom prst="straightConnector1">
            <a:avLst/>
          </a:prstGeom>
          <a:ln w="5715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7596336" y="2636912"/>
            <a:ext cx="613980" cy="1"/>
          </a:xfrm>
          <a:prstGeom prst="straightConnector1">
            <a:avLst/>
          </a:prstGeom>
          <a:ln w="57150">
            <a:solidFill>
              <a:srgbClr val="00B0F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7236296" y="1700808"/>
            <a:ext cx="0" cy="648072"/>
          </a:xfrm>
          <a:prstGeom prst="straightConnector1">
            <a:avLst/>
          </a:prstGeom>
          <a:ln w="57150">
            <a:solidFill>
              <a:srgbClr val="006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4355976" y="980728"/>
            <a:ext cx="1800200" cy="40011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Longitudinale</a:t>
            </a:r>
            <a:endParaRPr lang="fr-FR" dirty="0"/>
          </a:p>
        </p:txBody>
      </p:sp>
      <p:sp>
        <p:nvSpPr>
          <p:cNvPr id="55" name="Rectangle 2"/>
          <p:cNvSpPr>
            <a:spLocks noChangeArrowheads="1"/>
          </p:cNvSpPr>
          <p:nvPr/>
        </p:nvSpPr>
        <p:spPr bwMode="auto">
          <a:xfrm>
            <a:off x="7346358" y="980728"/>
            <a:ext cx="1728192" cy="43204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Transversale	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8"/>
          <p:cNvSpPr>
            <a:spLocks noChangeArrowheads="1"/>
          </p:cNvSpPr>
          <p:nvPr/>
        </p:nvSpPr>
        <p:spPr bwMode="auto">
          <a:xfrm>
            <a:off x="2483768" y="5805055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Position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(Altitude/abscisse)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1"/>
          <p:cNvSpPr txBox="1">
            <a:spLocks noChangeArrowheads="1"/>
          </p:cNvSpPr>
          <p:nvPr/>
        </p:nvSpPr>
        <p:spPr bwMode="auto">
          <a:xfrm>
            <a:off x="107504" y="3392408"/>
            <a:ext cx="8928992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du SIGNAL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323528" y="3383391"/>
            <a:ext cx="86898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Le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SIGNAL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est 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grandeur physique qui est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modi-fiée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au passage de l’onde.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4328512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Voici quelques exemples d’ondes et de signaux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physiques associés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à connaître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8"/>
          <p:cNvSpPr>
            <a:spLocks noChangeArrowheads="1"/>
          </p:cNvSpPr>
          <p:nvPr/>
        </p:nvSpPr>
        <p:spPr bwMode="auto">
          <a:xfrm>
            <a:off x="4572000" y="5805055"/>
            <a:ext cx="23042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Position (Altitude/abscisse)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6983760" y="5793180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Tension ou intensité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3" grpId="0" animBg="1"/>
      <p:bldP spid="34" grpId="0"/>
      <p:bldP spid="38913" grpId="0"/>
      <p:bldP spid="40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1016144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Voici quelques exemples d’ondes et de signaux</a:t>
            </a:r>
            <a:r>
              <a:rPr kumimoji="0" lang="fr-FR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physiques associés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kumimoji="0" lang="fr-F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à connaître</a:t>
            </a:r>
            <a:r>
              <a:rPr kumimoji="0" lang="fr-FR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 Unicode MS" pitchFamily="34" charset="-128"/>
                <a:cs typeface="Calibri" pitchFamily="34" charset="0"/>
              </a:rPr>
              <a:t> :</a:t>
            </a:r>
            <a:endParaRPr kumimoji="0" lang="fr-FR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7" name="Tableau 36"/>
          <p:cNvGraphicFramePr>
            <a:graphicFrameLocks noGrp="1"/>
          </p:cNvGraphicFramePr>
          <p:nvPr/>
        </p:nvGraphicFramePr>
        <p:xfrm>
          <a:off x="251520" y="1952248"/>
          <a:ext cx="8784976" cy="1188720"/>
        </p:xfrm>
        <a:graphic>
          <a:graphicData uri="http://schemas.openxmlformats.org/drawingml/2006/table">
            <a:tbl>
              <a:tblPr/>
              <a:tblGrid>
                <a:gridCol w="2256749"/>
                <a:gridCol w="2114532"/>
                <a:gridCol w="2299163"/>
                <a:gridCol w="2114532"/>
              </a:tblGrid>
              <a:tr h="252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i="1" dirty="0">
                          <a:latin typeface="Cambria"/>
                          <a:ea typeface="Arial Unicode MS"/>
                          <a:cs typeface="Times New Roman"/>
                        </a:rPr>
                        <a:t>Type d’onde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ambria"/>
                          <a:ea typeface="Arial Unicode MS"/>
                          <a:cs typeface="Times New Roman"/>
                        </a:rPr>
                        <a:t>Mécanique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(</a:t>
                      </a:r>
                      <a:r>
                        <a:rPr lang="fr-FR" sz="1800" i="1" u="sng" dirty="0">
                          <a:latin typeface="Times New Roman"/>
                          <a:ea typeface="Arial Unicode MS"/>
                          <a:cs typeface="Times New Roman"/>
                        </a:rPr>
                        <a:t>ex</a:t>
                      </a: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 : vague, ressort)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ambria"/>
                          <a:ea typeface="Arial Unicode MS"/>
                          <a:cs typeface="Times New Roman"/>
                        </a:rPr>
                        <a:t>Sismique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(</a:t>
                      </a:r>
                      <a:r>
                        <a:rPr lang="fr-FR" sz="1800" i="1" u="sng" dirty="0">
                          <a:latin typeface="Times New Roman"/>
                          <a:ea typeface="Arial Unicode MS"/>
                          <a:cs typeface="Times New Roman"/>
                        </a:rPr>
                        <a:t>ex</a:t>
                      </a: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 : </a:t>
                      </a:r>
                      <a:r>
                        <a:rPr lang="fr-FR" sz="1800" dirty="0" err="1">
                          <a:latin typeface="Times New Roman"/>
                          <a:ea typeface="Arial Unicode MS"/>
                          <a:cs typeface="Times New Roman"/>
                        </a:rPr>
                        <a:t>trembl</a:t>
                      </a:r>
                      <a:r>
                        <a:rPr lang="fr-FR" sz="1800" baseline="30000" dirty="0" err="1">
                          <a:latin typeface="Times New Roman"/>
                          <a:ea typeface="Arial Unicode MS"/>
                          <a:cs typeface="Times New Roman"/>
                        </a:rPr>
                        <a:t>nt</a:t>
                      </a: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 de terre)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>
                          <a:latin typeface="Cambria"/>
                          <a:ea typeface="Arial Unicode MS"/>
                          <a:cs typeface="Times New Roman"/>
                        </a:rPr>
                        <a:t>Electrique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(</a:t>
                      </a:r>
                      <a:r>
                        <a:rPr lang="fr-FR" sz="1800" i="1" u="sng" dirty="0">
                          <a:latin typeface="Times New Roman"/>
                          <a:ea typeface="Arial Unicode MS"/>
                          <a:cs typeface="Times New Roman"/>
                        </a:rPr>
                        <a:t>ex</a:t>
                      </a: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 : influx nerveux)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i="1" dirty="0">
                          <a:latin typeface="Times New Roman"/>
                          <a:ea typeface="Arial Unicode MS"/>
                          <a:cs typeface="Times New Roman"/>
                        </a:rPr>
                        <a:t>Signal = Grandeur Physique modifiée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2606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8"/>
          <p:cNvSpPr>
            <a:spLocks noChangeArrowheads="1"/>
          </p:cNvSpPr>
          <p:nvPr/>
        </p:nvSpPr>
        <p:spPr bwMode="auto">
          <a:xfrm>
            <a:off x="2483768" y="2492687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Position 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(Altitude/abscisse)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1"/>
          <p:cNvSpPr txBox="1">
            <a:spLocks noChangeArrowheads="1"/>
          </p:cNvSpPr>
          <p:nvPr/>
        </p:nvSpPr>
        <p:spPr bwMode="auto">
          <a:xfrm>
            <a:off x="107504" y="80040"/>
            <a:ext cx="8928992" cy="792088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  <a:sym typeface="Wingdings 2" pitchFamily="18" charset="2"/>
              </a:rPr>
              <a:t>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pitchFamily="34" charset="0"/>
              </a:rPr>
              <a:t> </a:t>
            </a:r>
            <a:r>
              <a:rPr kumimoji="0" lang="fr-F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Définition du SIGNAL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 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10"/>
          <p:cNvSpPr>
            <a:spLocks noChangeArrowheads="1"/>
          </p:cNvSpPr>
          <p:nvPr/>
        </p:nvSpPr>
        <p:spPr bwMode="auto">
          <a:xfrm>
            <a:off x="323528" y="71023"/>
            <a:ext cx="868981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                          Le </a:t>
            </a:r>
            <a:r>
              <a:rPr lang="fr-FR" sz="2000" b="1" i="1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SIGNAL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est la 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grandeur physique qui est </a:t>
            </a:r>
            <a:r>
              <a:rPr lang="fr-FR" sz="2000" b="1" dirty="0" err="1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modi-fiée</a:t>
            </a:r>
            <a:r>
              <a:rPr lang="fr-FR" sz="2000" b="1" dirty="0" smtClean="0">
                <a:solidFill>
                  <a:srgbClr val="FF0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au passage de l’onde.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8"/>
          <p:cNvSpPr>
            <a:spLocks noChangeArrowheads="1"/>
          </p:cNvSpPr>
          <p:nvPr/>
        </p:nvSpPr>
        <p:spPr bwMode="auto">
          <a:xfrm>
            <a:off x="4572000" y="2492687"/>
            <a:ext cx="23042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Position (Altitude/abscisse)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8"/>
          <p:cNvSpPr>
            <a:spLocks noChangeArrowheads="1"/>
          </p:cNvSpPr>
          <p:nvPr/>
        </p:nvSpPr>
        <p:spPr bwMode="auto">
          <a:xfrm>
            <a:off x="6983760" y="2480812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lang="fr-FR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Tension ou intensité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8" name="Tableau 27"/>
          <p:cNvGraphicFramePr>
            <a:graphicFrameLocks noGrp="1"/>
          </p:cNvGraphicFramePr>
          <p:nvPr/>
        </p:nvGraphicFramePr>
        <p:xfrm>
          <a:off x="251520" y="3284984"/>
          <a:ext cx="7632848" cy="1188720"/>
        </p:xfrm>
        <a:graphic>
          <a:graphicData uri="http://schemas.openxmlformats.org/drawingml/2006/table">
            <a:tbl>
              <a:tblPr/>
              <a:tblGrid>
                <a:gridCol w="2582350"/>
                <a:gridCol w="2419614"/>
                <a:gridCol w="2630884"/>
              </a:tblGrid>
              <a:tr h="252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i="1" dirty="0">
                          <a:latin typeface="Cambria"/>
                          <a:ea typeface="Arial Unicode MS"/>
                          <a:cs typeface="Times New Roman"/>
                        </a:rPr>
                        <a:t>Type d’onde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latin typeface="Cambria"/>
                          <a:ea typeface="Arial Unicode MS"/>
                          <a:cs typeface="Times New Roman"/>
                        </a:rPr>
                        <a:t>Acoustique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(</a:t>
                      </a:r>
                      <a:r>
                        <a:rPr lang="fr-FR" sz="1800" i="1" u="sng" dirty="0">
                          <a:latin typeface="Times New Roman"/>
                          <a:ea typeface="Arial Unicode MS"/>
                          <a:cs typeface="Times New Roman"/>
                        </a:rPr>
                        <a:t>ex</a:t>
                      </a: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r>
                        <a:rPr lang="fr-FR" sz="1800" dirty="0" smtClean="0">
                          <a:latin typeface="Times New Roman"/>
                          <a:ea typeface="Arial Unicode MS"/>
                          <a:cs typeface="Times New Roman"/>
                        </a:rPr>
                        <a:t>: son)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dirty="0" smtClean="0">
                          <a:latin typeface="Cambria"/>
                          <a:ea typeface="Arial Unicode MS"/>
                          <a:cs typeface="Times New Roman"/>
                        </a:rPr>
                        <a:t>Electromagnétique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(</a:t>
                      </a:r>
                      <a:r>
                        <a:rPr lang="fr-FR" sz="1800" i="1" u="sng" dirty="0">
                          <a:latin typeface="Times New Roman"/>
                          <a:ea typeface="Arial Unicode MS"/>
                          <a:cs typeface="Times New Roman"/>
                        </a:rPr>
                        <a:t>ex</a:t>
                      </a:r>
                      <a:r>
                        <a:rPr lang="fr-FR" sz="1800" dirty="0">
                          <a:latin typeface="Times New Roman"/>
                          <a:ea typeface="Arial Unicode MS"/>
                          <a:cs typeface="Times New Roman"/>
                        </a:rPr>
                        <a:t> </a:t>
                      </a:r>
                      <a:r>
                        <a:rPr lang="fr-FR" sz="1800" dirty="0" smtClean="0">
                          <a:latin typeface="Times New Roman"/>
                          <a:ea typeface="Arial Unicode MS"/>
                          <a:cs typeface="Times New Roman"/>
                        </a:rPr>
                        <a:t>: lumière)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2000" b="1" i="1" dirty="0">
                          <a:latin typeface="Times New Roman"/>
                          <a:ea typeface="Arial Unicode MS"/>
                          <a:cs typeface="Times New Roman"/>
                        </a:rPr>
                        <a:t>Signal = Grandeur Physique modifiée</a:t>
                      </a: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fr-FR" sz="2400" dirty="0">
                        <a:latin typeface="Times New Roman"/>
                        <a:ea typeface="Arial Unicode MS"/>
                        <a:cs typeface="Times New Roman"/>
                      </a:endParaRPr>
                    </a:p>
                  </a:txBody>
                  <a:tcPr marL="59716" marR="5971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2915816" y="4005064"/>
            <a:ext cx="216024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Pression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auto">
          <a:xfrm>
            <a:off x="5364088" y="3861048"/>
            <a:ext cx="230425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Champs électrique</a:t>
            </a:r>
            <a:r>
              <a:rPr kumimoji="0" lang="fr-FR" sz="20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 et magnétique</a:t>
            </a:r>
            <a:endParaRPr kumimoji="0" lang="fr-F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1"/>
          <p:cNvPicPr>
            <a:picLocks noChangeAspect="1" noChangeArrowheads="1"/>
          </p:cNvPicPr>
          <p:nvPr/>
        </p:nvPicPr>
        <p:blipFill>
          <a:blip r:embed="rId2" cstate="print"/>
          <a:srcRect l="71819" t="35949" r="6452" b="31044"/>
          <a:stretch>
            <a:fillRect/>
          </a:stretch>
        </p:blipFill>
        <p:spPr bwMode="auto">
          <a:xfrm>
            <a:off x="971600" y="4653136"/>
            <a:ext cx="2475961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4" name="Picture 2" descr="Polarisation de la lumière - Comment ça marche 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581128"/>
            <a:ext cx="4680520" cy="2098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3172</Words>
  <Application>Microsoft Office PowerPoint</Application>
  <PresentationFormat>Affichage à l'écran (4:3)</PresentationFormat>
  <Paragraphs>533</Paragraphs>
  <Slides>33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Marty</dc:creator>
  <cp:lastModifiedBy>Marty</cp:lastModifiedBy>
  <cp:revision>23</cp:revision>
  <dcterms:created xsi:type="dcterms:W3CDTF">2023-09-04T07:14:01Z</dcterms:created>
  <dcterms:modified xsi:type="dcterms:W3CDTF">2023-09-05T07:34:50Z</dcterms:modified>
</cp:coreProperties>
</file>