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6" r:id="rId18"/>
    <p:sldId id="272" r:id="rId19"/>
    <p:sldId id="273" r:id="rId20"/>
    <p:sldId id="274" r:id="rId21"/>
    <p:sldId id="275" r:id="rId22"/>
    <p:sldId id="276" r:id="rId23"/>
    <p:sldId id="277" r:id="rId24"/>
    <p:sldId id="298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99" r:id="rId34"/>
    <p:sldId id="286" r:id="rId35"/>
    <p:sldId id="300" r:id="rId36"/>
    <p:sldId id="287" r:id="rId37"/>
    <p:sldId id="28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41B62-E6A9-48BC-A94D-873556270C25}" type="datetimeFigureOut">
              <a:rPr lang="fr-FR" smtClean="0"/>
              <a:pPr/>
              <a:t>28/05/2024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33EC7-2271-45B0-861A-48C03E3A97A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9.png"/><Relationship Id="rId7" Type="http://schemas.openxmlformats.org/officeDocument/2006/relationships/image" Target="../media/image1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8.png"/><Relationship Id="rId7" Type="http://schemas.openxmlformats.org/officeDocument/2006/relationships/image" Target="../media/image5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032" t="31920" r="4556" b="52120"/>
          <a:stretch>
            <a:fillRect/>
          </a:stretch>
        </p:blipFill>
        <p:spPr bwMode="auto">
          <a:xfrm>
            <a:off x="0" y="-1"/>
            <a:ext cx="9144000" cy="93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67937" y="957578"/>
          <a:ext cx="8856984" cy="3868139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10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85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Conversion d’un dérivé éthylénique en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halogénoal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-cane (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hydrohalogénation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par voie ionique) ou en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al-cool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(hydratation), mécanisme,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régiosé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Stabilisation d’un carbocation par effets</a:t>
                      </a:r>
                      <a:r>
                        <a:rPr lang="fr-FR" sz="1400" i="1" baseline="0" dirty="0">
                          <a:latin typeface="Arial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électroni-ques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Expliciter la réactivité des dérivés éthyléniques.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Tracer le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proﬁl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énergétique de l’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hydrohalogénation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pour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identiﬁer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l’étape cinétiquement déterminante et proposer une loi de vitesse.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Comparer la stabilité de deux carbocations.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Prévoir ou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justiﬁer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la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régiosélectivité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de l’addition électrophile sur un dérivé éthylénique.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139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Activité optique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Loi de Biot, mélange racémique.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Stéréosélectivité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, Stéréospécificité.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Caractéristiques stéréochimiques des réactions d’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ad-dition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et de substitution.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Relier la valeur du pouvoir rotatoire à la composition d’un mélange de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stéréoisomères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4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 Déterminer la composition d’un système </a:t>
                      </a:r>
                      <a:r>
                        <a:rPr lang="fr-FR" sz="1400" b="1" i="1" dirty="0" err="1">
                          <a:latin typeface="Arial"/>
                          <a:ea typeface="Arial Unicode MS"/>
                          <a:cs typeface="Times New Roman"/>
                        </a:rPr>
                        <a:t>chi-mique</a:t>
                      </a:r>
                      <a:r>
                        <a:rPr lang="fr-FR" sz="1400" b="1" i="1" dirty="0">
                          <a:latin typeface="Arial"/>
                          <a:ea typeface="Arial Unicode MS"/>
                          <a:cs typeface="Times New Roman"/>
                        </a:rPr>
                        <a:t> ou suivre une transformation chimique à partir de mesures d’activité optique.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Justifier la cohérence d’un mécanisme réactionnel à l’échelle microscopique, avec des données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spectros-copiques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obtenues à l’échelle macroscopique.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- Représenter les </a:t>
                      </a:r>
                      <a:r>
                        <a:rPr lang="fr-FR" sz="1400" i="1" dirty="0" err="1">
                          <a:latin typeface="Arial"/>
                          <a:ea typeface="Arial Unicode MS"/>
                          <a:cs typeface="Times New Roman"/>
                        </a:rPr>
                        <a:t>stéréoisomères</a:t>
                      </a:r>
                      <a:r>
                        <a:rPr lang="fr-FR" sz="1400" i="1" dirty="0">
                          <a:latin typeface="Arial"/>
                          <a:ea typeface="Arial Unicode MS"/>
                          <a:cs typeface="Times New Roman"/>
                        </a:rPr>
                        <a:t> attendus lors d’une transformation. </a:t>
                      </a:r>
                      <a:endParaRPr lang="fr-FR" sz="1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" name="Image 5"/>
          <p:cNvPicPr/>
          <p:nvPr/>
        </p:nvPicPr>
        <p:blipFill>
          <a:blip r:embed="rId3" cstate="print"/>
          <a:srcRect l="8210" t="32830" r="78304" b="39286"/>
          <a:stretch>
            <a:fillRect/>
          </a:stretch>
        </p:blipFill>
        <p:spPr bwMode="auto">
          <a:xfrm>
            <a:off x="1619672" y="4941168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 l="58359" t="38599" r="30557" b="15484"/>
          <a:stretch>
            <a:fillRect/>
          </a:stretch>
        </p:blipFill>
        <p:spPr bwMode="auto">
          <a:xfrm>
            <a:off x="395536" y="5129808"/>
            <a:ext cx="792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5229200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5229200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44787" y="4802268"/>
            <a:ext cx="151216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Limonène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691680" y="6309320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pinène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995936" y="4869160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Bombykol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6948264" y="5733256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(E) 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hex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ènal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Dessiner puis nommer le composé obtenu par action du bromure d’hydrogène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96926"/>
            <a:ext cx="6105612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32019"/>
            <a:ext cx="727280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7020272" y="1712139"/>
            <a:ext cx="194421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diméthylbutane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00192" y="2872990"/>
            <a:ext cx="2592288" cy="4119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Bromocyclohexane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393305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le terme « Addition Electrophile » employé pour qualifier cette réaction.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" y="450912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ADDITION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car les molécules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organiques ont 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gagné les atomes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perdre d’atomes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0" y="515719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d’addition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réactif qu’on a ajouté au composé éthylénique possède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/>
          <a:srcRect l="64259" t="55439" r="20149" b="31961"/>
          <a:stretch>
            <a:fillRect/>
          </a:stretch>
        </p:blipFill>
        <p:spPr bwMode="auto">
          <a:xfrm>
            <a:off x="6372200" y="5883818"/>
            <a:ext cx="1728192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 l="79851" t="53463" r="15601" b="38452"/>
          <a:stretch>
            <a:fillRect/>
          </a:stretch>
        </p:blipFill>
        <p:spPr bwMode="auto">
          <a:xfrm>
            <a:off x="8028384" y="556609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 l="59634" t="53463" r="35818" b="38586"/>
          <a:stretch>
            <a:fillRect/>
          </a:stretch>
        </p:blipFill>
        <p:spPr bwMode="auto">
          <a:xfrm>
            <a:off x="6012160" y="5517232"/>
            <a:ext cx="504056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300192" y="5949280"/>
            <a:ext cx="576064" cy="7200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32774" name="AutoShape 6"/>
          <p:cNvCxnSpPr>
            <a:cxnSpLocks noChangeShapeType="1"/>
          </p:cNvCxnSpPr>
          <p:nvPr/>
        </p:nvCxnSpPr>
        <p:spPr bwMode="auto">
          <a:xfrm flipH="1" flipV="1">
            <a:off x="5508104" y="6381328"/>
            <a:ext cx="792088" cy="4068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419872" y="6153729"/>
            <a:ext cx="2232248" cy="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9" grpId="0"/>
      <p:bldP spid="32770" grpId="0"/>
      <p:bldP spid="32771" grpId="0"/>
      <p:bldP spid="32773" grpId="0" animBg="1"/>
      <p:bldP spid="3277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730996" y="4653136"/>
            <a:ext cx="4060528" cy="1466730"/>
            <a:chOff x="730996" y="4653136"/>
            <a:chExt cx="4060528" cy="1466730"/>
          </a:xfrm>
        </p:grpSpPr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30996" y="4653136"/>
              <a:ext cx="4060528" cy="1466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2978298" y="5136234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Justifier le terme « Addition Electrophile » employé pour qualifier cette réaction.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" y="548680"/>
            <a:ext cx="91440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ADDITION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car les molécules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organiques ont 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gagné les atomes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Br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perdre d’atomes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196752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Réaction d’addition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le réactif qu’on a ajouté au composé éthylénique possède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l="64259" t="55439" r="20149" b="31961"/>
          <a:stretch>
            <a:fillRect/>
          </a:stretch>
        </p:blipFill>
        <p:spPr bwMode="auto">
          <a:xfrm>
            <a:off x="6372200" y="1779362"/>
            <a:ext cx="1728192" cy="7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7956376" y="1556792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5940152" y="1556792"/>
            <a:ext cx="504056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300192" y="1844824"/>
            <a:ext cx="576064" cy="72008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cxnSp>
        <p:nvCxnSpPr>
          <p:cNvPr id="9" name="AutoShape 6"/>
          <p:cNvCxnSpPr>
            <a:cxnSpLocks noChangeShapeType="1"/>
          </p:cNvCxnSpPr>
          <p:nvPr/>
        </p:nvCxnSpPr>
        <p:spPr bwMode="auto">
          <a:xfrm flipH="1" flipV="1">
            <a:off x="5508104" y="2276872"/>
            <a:ext cx="792088" cy="4068"/>
          </a:xfrm>
          <a:prstGeom prst="straightConnector1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</p:spPr>
      </p:cxn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419872" y="2049273"/>
            <a:ext cx="2232248" cy="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Site électrophile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079" y="2636912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1402779" y="2636912"/>
            <a:ext cx="7705725" cy="101566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/>
              <a:t>De façon générale, les sites électrophiles portent </a:t>
            </a:r>
            <a:r>
              <a:rPr lang="fr-FR" sz="2000" i="1" u="sng" dirty="0"/>
              <a:t>une charge positive partielle</a:t>
            </a:r>
            <a:r>
              <a:rPr lang="fr-FR" sz="2000" dirty="0"/>
              <a:t> (</a:t>
            </a:r>
            <a:r>
              <a:rPr lang="fr-FR" sz="2000" b="1" dirty="0">
                <a:latin typeface="Symbol" pitchFamily="18" charset="2"/>
              </a:rPr>
              <a:t>d</a:t>
            </a:r>
            <a:r>
              <a:rPr lang="fr-FR" sz="2000" b="1" baseline="30000" dirty="0"/>
              <a:t>+</a:t>
            </a:r>
            <a:r>
              <a:rPr lang="fr-FR" sz="2000" dirty="0"/>
              <a:t>)</a:t>
            </a:r>
            <a:r>
              <a:rPr lang="fr-FR" sz="2000" i="1" dirty="0"/>
              <a:t> ou une </a:t>
            </a:r>
            <a:r>
              <a:rPr lang="fr-FR" sz="2000" i="1" u="sng" dirty="0"/>
              <a:t>charge positive entière</a:t>
            </a:r>
            <a:r>
              <a:rPr lang="fr-FR" sz="2000" dirty="0"/>
              <a:t> (</a:t>
            </a:r>
            <a:r>
              <a:rPr lang="fr-FR" sz="2000" b="1" dirty="0"/>
              <a:t>H</a:t>
            </a:r>
            <a:r>
              <a:rPr lang="fr-FR" sz="2000" b="1" dirty="0">
                <a:latin typeface="Symbol" pitchFamily="18" charset="2"/>
                <a:sym typeface="Symbol" pitchFamily="18" charset="2"/>
              </a:rPr>
              <a:t></a:t>
            </a:r>
            <a:r>
              <a:rPr lang="fr-FR" sz="2000" b="1" baseline="30000" dirty="0"/>
              <a:t>+</a:t>
            </a:r>
            <a:r>
              <a:rPr lang="fr-FR" sz="2000" dirty="0"/>
              <a:t>, </a:t>
            </a:r>
            <a:r>
              <a:rPr lang="fr-FR" sz="2000" b="1" baseline="30000" dirty="0"/>
              <a:t>+</a:t>
            </a:r>
            <a:r>
              <a:rPr lang="fr-FR" sz="2000" b="1" dirty="0">
                <a:latin typeface="Symbol" pitchFamily="18" charset="2"/>
                <a:sym typeface="Symbol" pitchFamily="18" charset="2"/>
              </a:rPr>
              <a:t></a:t>
            </a:r>
            <a:r>
              <a:rPr lang="fr-FR" sz="2000" b="1" dirty="0"/>
              <a:t>CH</a:t>
            </a:r>
            <a:r>
              <a:rPr lang="fr-FR" sz="2000" b="1" baseline="-25000" dirty="0"/>
              <a:t>3</a:t>
            </a:r>
            <a:r>
              <a:rPr lang="fr-FR" sz="2000" dirty="0"/>
              <a:t>) </a:t>
            </a:r>
            <a:r>
              <a:rPr lang="fr-FR" sz="2000" i="1" dirty="0"/>
              <a:t>et/ou possèdent une </a:t>
            </a:r>
            <a:r>
              <a:rPr lang="fr-FR" sz="2000" i="1" u="sng" dirty="0"/>
              <a:t>lacune électronique</a:t>
            </a:r>
            <a:r>
              <a:rPr lang="fr-FR" sz="2000" i="1" dirty="0"/>
              <a:t> </a:t>
            </a:r>
            <a:r>
              <a:rPr lang="fr-FR" sz="2000" dirty="0"/>
              <a:t>(</a:t>
            </a:r>
            <a:r>
              <a:rPr lang="fr-FR" sz="2000" b="1" dirty="0">
                <a:latin typeface="Symbol" pitchFamily="18" charset="2"/>
                <a:sym typeface="Symbol" pitchFamily="18" charset="2"/>
              </a:rPr>
              <a:t></a:t>
            </a:r>
            <a:r>
              <a:rPr lang="fr-FR" sz="2000" b="1" dirty="0"/>
              <a:t>AlCl</a:t>
            </a:r>
            <a:r>
              <a:rPr lang="fr-FR" sz="2000" b="1" baseline="-25000" dirty="0"/>
              <a:t>3</a:t>
            </a:r>
            <a:r>
              <a:rPr lang="fr-FR" sz="2000" dirty="0"/>
              <a:t>).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67544" y="378904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1560" y="422108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</a:t>
            </a:r>
            <a:r>
              <a:rPr lang="fr-FR" sz="2000" b="1" dirty="0">
                <a:solidFill>
                  <a:srgbClr val="00B0F0"/>
                </a:solidFill>
                <a:latin typeface="Arial" charset="0"/>
                <a:cs typeface="Arial" charset="0"/>
              </a:rPr>
              <a:t>H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de l’halogénure d’hydrogène </a:t>
            </a:r>
            <a:r>
              <a:rPr lang="fr-FR" sz="2000" dirty="0">
                <a:latin typeface="Arial" charset="0"/>
                <a:cs typeface="Arial" charset="0"/>
              </a:rPr>
              <a:t>par l’alcène</a:t>
            </a:r>
          </a:p>
        </p:txBody>
      </p:sp>
      <p:sp>
        <p:nvSpPr>
          <p:cNvPr id="16" name="Forme libre 15"/>
          <p:cNvSpPr/>
          <p:nvPr/>
        </p:nvSpPr>
        <p:spPr>
          <a:xfrm rot="1393544">
            <a:off x="3256224" y="5412779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Forme libre 16"/>
          <p:cNvSpPr/>
          <p:nvPr/>
        </p:nvSpPr>
        <p:spPr>
          <a:xfrm rot="614962">
            <a:off x="1557268" y="5296577"/>
            <a:ext cx="1587979" cy="92378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502796" y="479715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998740" y="4797152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0" y="615156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étape forme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plan avec lacune électronique sur l’atome de carbone = espèce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4870948" y="4567790"/>
            <a:ext cx="3661492" cy="1615194"/>
            <a:chOff x="4870948" y="4567790"/>
            <a:chExt cx="3661492" cy="1615194"/>
          </a:xfrm>
        </p:grpSpPr>
        <p:pic>
          <p:nvPicPr>
            <p:cNvPr id="18" name="Image 1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0948" y="4653136"/>
              <a:ext cx="3661492" cy="152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5714602" y="4567790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317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179512" y="3481958"/>
            <a:ext cx="3956377" cy="1698999"/>
            <a:chOff x="179512" y="3481958"/>
            <a:chExt cx="3956377" cy="1698999"/>
          </a:xfrm>
        </p:grpSpPr>
        <p:pic>
          <p:nvPicPr>
            <p:cNvPr id="13" name="Image 12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3573016"/>
              <a:ext cx="3956377" cy="16079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ZoneTexte 19"/>
            <p:cNvSpPr txBox="1"/>
            <p:nvPr/>
          </p:nvSpPr>
          <p:spPr>
            <a:xfrm>
              <a:off x="1106091" y="348195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2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996" y="864096"/>
            <a:ext cx="4060528" cy="14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3204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H de l’halogénure d’hydrogène </a:t>
            </a:r>
            <a:r>
              <a:rPr lang="fr-FR" sz="2000" dirty="0">
                <a:latin typeface="Arial" charset="0"/>
                <a:cs typeface="Arial" charset="0"/>
              </a:rPr>
              <a:t>par l’alcène</a:t>
            </a:r>
          </a:p>
        </p:txBody>
      </p:sp>
      <p:sp>
        <p:nvSpPr>
          <p:cNvPr id="5" name="Forme libre 4"/>
          <p:cNvSpPr/>
          <p:nvPr/>
        </p:nvSpPr>
        <p:spPr>
          <a:xfrm rot="1393544">
            <a:off x="3256224" y="1623739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 5"/>
          <p:cNvSpPr/>
          <p:nvPr/>
        </p:nvSpPr>
        <p:spPr>
          <a:xfrm rot="776393">
            <a:off x="1649617" y="1505282"/>
            <a:ext cx="1483219" cy="92378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6242" h="936366">
                <a:moveTo>
                  <a:pt x="1063" y="299738"/>
                </a:moveTo>
                <a:cubicBezTo>
                  <a:pt x="0" y="302133"/>
                  <a:pt x="815021" y="758486"/>
                  <a:pt x="1291522" y="841223"/>
                </a:cubicBezTo>
                <a:cubicBezTo>
                  <a:pt x="1768023" y="923960"/>
                  <a:pt x="2479283" y="936366"/>
                  <a:pt x="2860070" y="796162"/>
                </a:cubicBezTo>
                <a:cubicBezTo>
                  <a:pt x="3240857" y="655958"/>
                  <a:pt x="3363985" y="122615"/>
                  <a:pt x="3576243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948" y="936104"/>
            <a:ext cx="3517476" cy="145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502796" y="100811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998740" y="1008112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0" y="2362522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Cette étape forme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plan avec lacune électronique sur l’atome de carbone = espèce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314096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l’ion halogénure</a:t>
            </a:r>
          </a:p>
        </p:txBody>
      </p:sp>
      <p:pic>
        <p:nvPicPr>
          <p:cNvPr id="14" name="Image 13"/>
          <p:cNvPicPr/>
          <p:nvPr/>
        </p:nvPicPr>
        <p:blipFill>
          <a:blip r:embed="rId6" cstate="print"/>
          <a:srcRect l="76911" t="41143" b="40571"/>
          <a:stretch>
            <a:fillRect/>
          </a:stretch>
        </p:blipFill>
        <p:spPr bwMode="auto">
          <a:xfrm>
            <a:off x="4283968" y="4221088"/>
            <a:ext cx="1053525" cy="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orme libre 14"/>
          <p:cNvSpPr/>
          <p:nvPr/>
        </p:nvSpPr>
        <p:spPr>
          <a:xfrm rot="614962" flipH="1">
            <a:off x="2241042" y="4394261"/>
            <a:ext cx="1500850" cy="56195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964" h="484793">
                <a:moveTo>
                  <a:pt x="1062" y="0"/>
                </a:moveTo>
                <a:cubicBezTo>
                  <a:pt x="-1" y="2395"/>
                  <a:pt x="586758" y="446095"/>
                  <a:pt x="1221741" y="465444"/>
                </a:cubicBezTo>
                <a:cubicBezTo>
                  <a:pt x="1856725" y="484793"/>
                  <a:pt x="3303476" y="206543"/>
                  <a:pt x="3810963" y="116093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15"/>
          <p:cNvSpPr/>
          <p:nvPr/>
        </p:nvSpPr>
        <p:spPr>
          <a:xfrm rot="21312156">
            <a:off x="1050885" y="5947580"/>
            <a:ext cx="686668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  <a:latin typeface="Cooper Std Black" pitchFamily="18" charset="0"/>
              </a:rPr>
              <a:t>Quelle est l’allure du profil réactionnel ?</a:t>
            </a:r>
            <a:endParaRPr lang="fr-FR" sz="2400" dirty="0">
              <a:latin typeface="Cooper Std Black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0" y="5229200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le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tant qu’</a:t>
            </a:r>
            <a:r>
              <a:rPr lang="fr-FR" sz="2000" b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électro-phile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987824" y="134076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71170" y="827187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5465688" y="3501008"/>
            <a:ext cx="2994744" cy="1672284"/>
            <a:chOff x="5465688" y="3501008"/>
            <a:chExt cx="2994744" cy="1672284"/>
          </a:xfrm>
        </p:grpSpPr>
        <p:pic>
          <p:nvPicPr>
            <p:cNvPr id="25601" name="Picture 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465688" y="3630450"/>
              <a:ext cx="2994744" cy="1542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6406108" y="3501008"/>
              <a:ext cx="378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solidFill>
                    <a:srgbClr val="00B0F0"/>
                  </a:solidFill>
                </a:rPr>
                <a:t>H</a:t>
              </a:r>
              <a:endParaRPr lang="fr-FR" sz="24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l’ion halogénure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3956377" cy="16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 l="76911" t="41143" b="40571"/>
          <a:stretch>
            <a:fillRect/>
          </a:stretch>
        </p:blipFill>
        <p:spPr bwMode="auto">
          <a:xfrm>
            <a:off x="4283968" y="1124744"/>
            <a:ext cx="1053525" cy="29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rme libre 5"/>
          <p:cNvSpPr/>
          <p:nvPr/>
        </p:nvSpPr>
        <p:spPr>
          <a:xfrm rot="614962" flipH="1">
            <a:off x="2241042" y="1297917"/>
            <a:ext cx="1500850" cy="56195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10964" h="484793">
                <a:moveTo>
                  <a:pt x="1062" y="0"/>
                </a:moveTo>
                <a:cubicBezTo>
                  <a:pt x="-1" y="2395"/>
                  <a:pt x="586758" y="446095"/>
                  <a:pt x="1221741" y="465444"/>
                </a:cubicBezTo>
                <a:cubicBezTo>
                  <a:pt x="1856725" y="484793"/>
                  <a:pt x="3303476" y="206543"/>
                  <a:pt x="3810963" y="116093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3" name="Groupe 12"/>
          <p:cNvGrpSpPr/>
          <p:nvPr/>
        </p:nvGrpSpPr>
        <p:grpSpPr>
          <a:xfrm>
            <a:off x="251520" y="1647385"/>
            <a:ext cx="8892480" cy="5426639"/>
            <a:chOff x="3632082" y="4078643"/>
            <a:chExt cx="3634156" cy="2781855"/>
          </a:xfrm>
        </p:grpSpPr>
        <p:sp>
          <p:nvSpPr>
            <p:cNvPr id="29698" name="Text Box 2"/>
            <p:cNvSpPr txBox="1">
              <a:spLocks noChangeArrowheads="1"/>
            </p:cNvSpPr>
            <p:nvPr/>
          </p:nvSpPr>
          <p:spPr bwMode="auto">
            <a:xfrm>
              <a:off x="3632082" y="4078643"/>
              <a:ext cx="611686" cy="47034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699" name="Text Box 3"/>
            <p:cNvSpPr txBox="1">
              <a:spLocks noChangeArrowheads="1"/>
            </p:cNvSpPr>
            <p:nvPr/>
          </p:nvSpPr>
          <p:spPr bwMode="auto">
            <a:xfrm>
              <a:off x="6654552" y="6503770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9700" name="AutoShape 4"/>
            <p:cNvCxnSpPr>
              <a:cxnSpLocks noChangeShapeType="1"/>
            </p:cNvCxnSpPr>
            <p:nvPr/>
          </p:nvCxnSpPr>
          <p:spPr bwMode="auto">
            <a:xfrm flipV="1">
              <a:off x="3720366" y="4327510"/>
              <a:ext cx="0" cy="2251719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9701" name="AutoShape 5"/>
            <p:cNvCxnSpPr>
              <a:cxnSpLocks noChangeShapeType="1"/>
            </p:cNvCxnSpPr>
            <p:nvPr/>
          </p:nvCxnSpPr>
          <p:spPr bwMode="auto">
            <a:xfrm>
              <a:off x="3690938" y="6533012"/>
              <a:ext cx="3384135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9702" name="Freeform 6"/>
          <p:cNvSpPr>
            <a:spLocks/>
          </p:cNvSpPr>
          <p:nvPr/>
        </p:nvSpPr>
        <p:spPr bwMode="auto">
          <a:xfrm>
            <a:off x="827584" y="2276872"/>
            <a:ext cx="7488832" cy="2880320"/>
          </a:xfrm>
          <a:custGeom>
            <a:avLst/>
            <a:gdLst/>
            <a:ahLst/>
            <a:cxnLst>
              <a:cxn ang="0">
                <a:pos x="0" y="1711"/>
              </a:cxn>
              <a:cxn ang="0">
                <a:pos x="566" y="1528"/>
              </a:cxn>
              <a:cxn ang="0">
                <a:pos x="1307" y="129"/>
              </a:cxn>
              <a:cxn ang="0">
                <a:pos x="1956" y="753"/>
              </a:cxn>
              <a:cxn ang="0">
                <a:pos x="2755" y="512"/>
              </a:cxn>
              <a:cxn ang="0">
                <a:pos x="3604" y="2185"/>
              </a:cxn>
              <a:cxn ang="0">
                <a:pos x="4153" y="2385"/>
              </a:cxn>
            </a:cxnLst>
            <a:rect l="0" t="0" r="r" b="b"/>
            <a:pathLst>
              <a:path w="4153" h="2497">
                <a:moveTo>
                  <a:pt x="0" y="1711"/>
                </a:moveTo>
                <a:cubicBezTo>
                  <a:pt x="94" y="1682"/>
                  <a:pt x="348" y="1792"/>
                  <a:pt x="566" y="1528"/>
                </a:cubicBezTo>
                <a:cubicBezTo>
                  <a:pt x="784" y="1264"/>
                  <a:pt x="1075" y="258"/>
                  <a:pt x="1307" y="129"/>
                </a:cubicBezTo>
                <a:cubicBezTo>
                  <a:pt x="1539" y="0"/>
                  <a:pt x="1715" y="689"/>
                  <a:pt x="1956" y="753"/>
                </a:cubicBezTo>
                <a:cubicBezTo>
                  <a:pt x="2197" y="817"/>
                  <a:pt x="2480" y="273"/>
                  <a:pt x="2755" y="512"/>
                </a:cubicBezTo>
                <a:cubicBezTo>
                  <a:pt x="3030" y="751"/>
                  <a:pt x="3371" y="1873"/>
                  <a:pt x="3604" y="2185"/>
                </a:cubicBezTo>
                <a:cubicBezTo>
                  <a:pt x="3837" y="2497"/>
                  <a:pt x="4039" y="2343"/>
                  <a:pt x="4153" y="2385"/>
                </a:cubicBezTo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1374" y="3212976"/>
            <a:ext cx="2954762" cy="12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 r="22691"/>
          <a:stretch>
            <a:fillRect/>
          </a:stretch>
        </p:blipFill>
        <p:spPr bwMode="auto">
          <a:xfrm>
            <a:off x="611560" y="4365104"/>
            <a:ext cx="2727678" cy="12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 flipH="1" flipV="1">
            <a:off x="1320065" y="2383605"/>
            <a:ext cx="11575" cy="1837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827584" y="306896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683568" y="2420888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499992" y="2708920"/>
            <a:ext cx="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355976" y="2348880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008000"/>
                </a:solidFill>
                <a:sym typeface="Wingdings" pitchFamily="2" charset="2"/>
              </a:rPr>
              <a:t>a2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4139952" y="2769353"/>
            <a:ext cx="144016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40152" y="2060848"/>
            <a:ext cx="3203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 le 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en tant qu’</a:t>
            </a: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76672"/>
            <a:ext cx="3138760" cy="15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157192"/>
            <a:ext cx="2160240" cy="10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25"/>
          <p:cNvSpPr txBox="1"/>
          <p:nvPr/>
        </p:nvSpPr>
        <p:spPr>
          <a:xfrm>
            <a:off x="1106091" y="38561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578699" y="357039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H</a:t>
            </a:r>
            <a:endParaRPr lang="fr-FR" sz="2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95536" y="116632"/>
            <a:ext cx="8748464" cy="4653137"/>
            <a:chOff x="3690938" y="4475163"/>
            <a:chExt cx="3575300" cy="238533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732644" y="4475163"/>
              <a:ext cx="611686" cy="470347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6654552" y="6503770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 flipV="1">
              <a:off x="3733306" y="4520865"/>
              <a:ext cx="662" cy="20419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3690938" y="6533012"/>
              <a:ext cx="3384135" cy="635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" name="Freeform 6"/>
          <p:cNvSpPr>
            <a:spLocks/>
          </p:cNvSpPr>
          <p:nvPr/>
        </p:nvSpPr>
        <p:spPr bwMode="auto">
          <a:xfrm>
            <a:off x="827584" y="-27384"/>
            <a:ext cx="7488832" cy="2880320"/>
          </a:xfrm>
          <a:custGeom>
            <a:avLst/>
            <a:gdLst/>
            <a:ahLst/>
            <a:cxnLst>
              <a:cxn ang="0">
                <a:pos x="0" y="1711"/>
              </a:cxn>
              <a:cxn ang="0">
                <a:pos x="566" y="1528"/>
              </a:cxn>
              <a:cxn ang="0">
                <a:pos x="1307" y="129"/>
              </a:cxn>
              <a:cxn ang="0">
                <a:pos x="1956" y="753"/>
              </a:cxn>
              <a:cxn ang="0">
                <a:pos x="2755" y="512"/>
              </a:cxn>
              <a:cxn ang="0">
                <a:pos x="3604" y="2185"/>
              </a:cxn>
              <a:cxn ang="0">
                <a:pos x="4153" y="2385"/>
              </a:cxn>
            </a:cxnLst>
            <a:rect l="0" t="0" r="r" b="b"/>
            <a:pathLst>
              <a:path w="4153" h="2497">
                <a:moveTo>
                  <a:pt x="0" y="1711"/>
                </a:moveTo>
                <a:cubicBezTo>
                  <a:pt x="94" y="1682"/>
                  <a:pt x="348" y="1792"/>
                  <a:pt x="566" y="1528"/>
                </a:cubicBezTo>
                <a:cubicBezTo>
                  <a:pt x="784" y="1264"/>
                  <a:pt x="1075" y="258"/>
                  <a:pt x="1307" y="129"/>
                </a:cubicBezTo>
                <a:cubicBezTo>
                  <a:pt x="1539" y="0"/>
                  <a:pt x="1715" y="689"/>
                  <a:pt x="1956" y="753"/>
                </a:cubicBezTo>
                <a:cubicBezTo>
                  <a:pt x="2197" y="817"/>
                  <a:pt x="2480" y="273"/>
                  <a:pt x="2755" y="512"/>
                </a:cubicBezTo>
                <a:cubicBezTo>
                  <a:pt x="3030" y="751"/>
                  <a:pt x="3371" y="1873"/>
                  <a:pt x="3604" y="2185"/>
                </a:cubicBezTo>
                <a:cubicBezTo>
                  <a:pt x="3837" y="2497"/>
                  <a:pt x="4039" y="2343"/>
                  <a:pt x="4153" y="2385"/>
                </a:cubicBezTo>
              </a:path>
            </a:pathLst>
          </a:custGeom>
          <a:noFill/>
          <a:ln w="57150">
            <a:solidFill>
              <a:srgbClr val="00206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08720"/>
            <a:ext cx="2954762" cy="1235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3" cstate="print"/>
          <a:srcRect r="22691"/>
          <a:stretch>
            <a:fillRect/>
          </a:stretch>
        </p:blipFill>
        <p:spPr bwMode="auto">
          <a:xfrm>
            <a:off x="611560" y="2060848"/>
            <a:ext cx="2727678" cy="12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Connecteur droit avec flèche 10"/>
          <p:cNvCxnSpPr/>
          <p:nvPr/>
        </p:nvCxnSpPr>
        <p:spPr>
          <a:xfrm flipH="1" flipV="1">
            <a:off x="1320065" y="79349"/>
            <a:ext cx="11575" cy="183748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27584" y="76470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FF0000"/>
                </a:solidFill>
                <a:sym typeface="Wingdings" pitchFamily="2" charset="2"/>
              </a:rPr>
              <a:t>a1</a:t>
            </a:r>
            <a:endParaRPr lang="fr-FR" sz="2400" dirty="0">
              <a:latin typeface="Calibri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683568" y="116632"/>
            <a:ext cx="2664296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499992" y="404664"/>
            <a:ext cx="0" cy="43204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4355976" y="44624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008000"/>
                </a:solidFill>
                <a:sym typeface="Wingdings" pitchFamily="2" charset="2"/>
              </a:rPr>
              <a:t>a2</a:t>
            </a:r>
            <a:endParaRPr lang="fr-FR" sz="2400" dirty="0">
              <a:solidFill>
                <a:srgbClr val="008000"/>
              </a:solidFill>
              <a:latin typeface="Calibri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139952" y="476672"/>
            <a:ext cx="1440160" cy="0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07504" y="4581128"/>
            <a:ext cx="8928992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9512" y="4581128"/>
            <a:ext cx="87849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endothermique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le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512" y="4941168"/>
            <a:ext cx="838708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réaction globale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79512" y="5301208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acte élémentaire constitue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l’étape cinétiquement déterminante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39752" y="6093296"/>
            <a:ext cx="439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v = v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× [Alcène] × [HX]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9512" y="5661248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vitesse de la réaction est égale à la vitesse de cet acte élémentaire :</a:t>
            </a:r>
            <a:endParaRPr lang="fr-FR" dirty="0"/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852936"/>
            <a:ext cx="2160240" cy="10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8674" grpId="0"/>
      <p:bldP spid="28675" grpId="0"/>
      <p:bldP spid="28676" grpId="0"/>
      <p:bldP spid="22" grpId="0" animBg="1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/>
          <p:nvPr/>
        </p:nvPicPr>
        <p:blipFill>
          <a:blip r:embed="rId2" cstate="print"/>
          <a:srcRect r="55770"/>
          <a:stretch>
            <a:fillRect/>
          </a:stretch>
        </p:blipFill>
        <p:spPr bwMode="auto">
          <a:xfrm>
            <a:off x="0" y="3212976"/>
            <a:ext cx="3059832" cy="17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2" cstate="print"/>
          <a:srcRect l="59406"/>
          <a:stretch>
            <a:fillRect/>
          </a:stretch>
        </p:blipFill>
        <p:spPr bwMode="auto">
          <a:xfrm>
            <a:off x="6271926" y="3259276"/>
            <a:ext cx="2808312" cy="170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7504" y="44624"/>
            <a:ext cx="8928992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79512" y="44624"/>
            <a:ext cx="8784976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endothermique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le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nd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9512" y="358364"/>
            <a:ext cx="8387084" cy="27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réaction globale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exothermique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512" y="660529"/>
            <a:ext cx="89644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  <a:sym typeface="Wingdings" pitchFamily="2" charset="2"/>
              </a:rPr>
              <a:t>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1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acte élémentaire constitue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l’étape cinétiquement déterminante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9752" y="1401201"/>
            <a:ext cx="4392488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v = v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k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× [Alcène] × [HX]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969153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donc la vitesse de la réaction est égale à la vitesse de cet acte élémentaire :</a:t>
            </a:r>
            <a:endParaRPr lang="fr-FR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5576" y="2047930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2456828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X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5024751"/>
            <a:ext cx="2192750" cy="144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4751"/>
            <a:ext cx="3857253" cy="13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5024751"/>
            <a:ext cx="2135802" cy="14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300192" y="5528807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3923928" y="4952743"/>
            <a:ext cx="2304256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995936" y="6407036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3203848" y="4100222"/>
            <a:ext cx="2952328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"/>
          <p:cNvSpPr txBox="1">
            <a:spLocks noChangeArrowheads="1"/>
          </p:cNvSpPr>
          <p:nvPr/>
        </p:nvSpPr>
        <p:spPr bwMode="auto">
          <a:xfrm>
            <a:off x="-72008" y="3092110"/>
            <a:ext cx="26997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-144016" y="6425952"/>
            <a:ext cx="3131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dissymétrique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8" name="Text Box 1"/>
          <p:cNvSpPr txBox="1">
            <a:spLocks noChangeArrowheads="1"/>
          </p:cNvSpPr>
          <p:nvPr/>
        </p:nvSpPr>
        <p:spPr bwMode="auto">
          <a:xfrm>
            <a:off x="3347864" y="3645024"/>
            <a:ext cx="2699792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Question INUTILE !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6" grpId="0"/>
      <p:bldP spid="18" grpId="0" animBg="1"/>
      <p:bldP spid="27649" grpId="0"/>
      <p:bldP spid="26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107504" y="2783804"/>
            <a:ext cx="8928992" cy="2088232"/>
            <a:chOff x="107504" y="3429000"/>
            <a:chExt cx="8928992" cy="2088232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208823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9848" y="4736719"/>
              <a:ext cx="1834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Application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839588"/>
            <a:ext cx="2192750" cy="144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9588"/>
            <a:ext cx="3857253" cy="13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839588"/>
            <a:ext cx="2135802" cy="140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300192" y="1343644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923928" y="767580"/>
            <a:ext cx="2304256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3995936" y="2221873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23528" y="2783804"/>
            <a:ext cx="871296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REGIOSELECTIVE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formation de plusieurs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ISOMERES DE CONSTITUTION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appelés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régioisomères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mais 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35697" y="4114673"/>
            <a:ext cx="712879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4981327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536" y="5688632"/>
            <a:ext cx="820891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réaction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acte</a:t>
            </a:r>
            <a:r>
              <a:rPr kumimoji="0" lang="fr-FR" sz="24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 c’est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l’étape cinétiquement déterminante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5376092"/>
            <a:ext cx="8381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 la vitesse de quel acte élémentaire la vitesse de la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réaction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est-elle égale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1"/>
          <p:cNvSpPr txBox="1">
            <a:spLocks noChangeArrowheads="1"/>
          </p:cNvSpPr>
          <p:nvPr/>
        </p:nvSpPr>
        <p:spPr bwMode="auto">
          <a:xfrm>
            <a:off x="-144016" y="2207740"/>
            <a:ext cx="31318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Alcène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pitchFamily="34" charset="0"/>
              </a:rPr>
              <a:t>dissymétrique</a:t>
            </a:r>
            <a:endParaRPr kumimoji="0" lang="fr-FR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4FDDE7F-3B91-4883-A991-8E7D923AFBEC}"/>
              </a:ext>
            </a:extLst>
          </p:cNvPr>
          <p:cNvSpPr/>
          <p:nvPr/>
        </p:nvSpPr>
        <p:spPr>
          <a:xfrm>
            <a:off x="0" y="6165304"/>
            <a:ext cx="968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Quel intermédiaire réactionnel instable se forme-t-il lors de cet acte élémentaire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?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760" y="645333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933604" y="44624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6" grpId="0"/>
      <p:bldP spid="26629" grpId="0"/>
      <p:bldP spid="26630" grpId="0"/>
      <p:bldP spid="26632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7504" y="47500"/>
            <a:ext cx="8928992" cy="20882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7504" y="47500"/>
            <a:ext cx="16914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23528" y="47500"/>
            <a:ext cx="871296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REGIOSELECTIVE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ISOMERES DE CONSTITUTION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appelés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régioisomères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mais 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835697" y="1378369"/>
            <a:ext cx="7128792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9848" y="1355219"/>
            <a:ext cx="1834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Application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132856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95536" y="2708920"/>
            <a:ext cx="820891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réaction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acte</a:t>
            </a:r>
            <a:r>
              <a:rPr kumimoji="0" lang="fr-FR" sz="24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 c’est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l’étape cinétiquement déterminante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2492896"/>
            <a:ext cx="8381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 la vitesse de quel acte élémentaire la vitesse de la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réaction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est-elle égale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4FDDE7F-3B91-4883-A991-8E7D923AFBEC}"/>
              </a:ext>
            </a:extLst>
          </p:cNvPr>
          <p:cNvSpPr/>
          <p:nvPr/>
        </p:nvSpPr>
        <p:spPr>
          <a:xfrm>
            <a:off x="0" y="3212094"/>
            <a:ext cx="968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Quel intermédiaire réactionnel instable se forme-t-il lors de cet acte élémentaire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?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3760" y="350012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xmlns="" id="{9EB2159E-1D64-41AB-A8BC-25B57011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1107" t="33600" r="5501" b="27761"/>
          <a:stretch>
            <a:fillRect/>
          </a:stretch>
        </p:blipFill>
        <p:spPr bwMode="auto">
          <a:xfrm>
            <a:off x="755576" y="4436230"/>
            <a:ext cx="7560840" cy="197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CA9325A-1C7E-49CD-AA83-31EBF8354863}"/>
              </a:ext>
            </a:extLst>
          </p:cNvPr>
          <p:cNvSpPr/>
          <p:nvPr/>
        </p:nvSpPr>
        <p:spPr>
          <a:xfrm>
            <a:off x="0" y="378815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Classer les espèces de ce tableau par ordre de stabilité (énergies relatives données en kJ.mol</a:t>
            </a:r>
            <a:r>
              <a:rPr lang="fr-FR" sz="2000" u="sng" baseline="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) et trouver une explication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xmlns="" id="{82851190-F680-4C9C-9F94-554A25B1A49E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474654" y="4101528"/>
            <a:ext cx="197991" cy="4611811"/>
          </a:xfrm>
          <a:prstGeom prst="upArrow">
            <a:avLst>
              <a:gd name="adj1" fmla="val 42861"/>
              <a:gd name="adj2" fmla="val 259926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7" name="Text Box 5">
            <a:extLst>
              <a:ext uri="{FF2B5EF4-FFF2-40B4-BE49-F238E27FC236}">
                <a16:creationId xmlns:a16="http://schemas.microsoft.com/office/drawing/2014/main" xmlns="" id="{042ADA48-6FB1-4DDF-B264-DAA070AE9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1214" y="6436568"/>
            <a:ext cx="56166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Carbocations de plus en plus stables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AutoShape 5">
            <a:extLst>
              <a:ext uri="{FF2B5EF4-FFF2-40B4-BE49-F238E27FC236}">
                <a16:creationId xmlns:a16="http://schemas.microsoft.com/office/drawing/2014/main" xmlns="" id="{F11BF8DB-93B1-431F-93E5-3752BF2774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9792" y="551723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9" name="AutoShape 5">
            <a:extLst>
              <a:ext uri="{FF2B5EF4-FFF2-40B4-BE49-F238E27FC236}">
                <a16:creationId xmlns:a16="http://schemas.microsoft.com/office/drawing/2014/main" xmlns="" id="{AE9C6BD4-860A-4291-802F-A89FF042E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84" y="551723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0" name="AutoShape 5">
            <a:extLst>
              <a:ext uri="{FF2B5EF4-FFF2-40B4-BE49-F238E27FC236}">
                <a16:creationId xmlns:a16="http://schemas.microsoft.com/office/drawing/2014/main" xmlns="" id="{C194B952-AE69-4751-873D-B95F785B2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4941168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1" name="AutoShape 5">
            <a:extLst>
              <a:ext uri="{FF2B5EF4-FFF2-40B4-BE49-F238E27FC236}">
                <a16:creationId xmlns:a16="http://schemas.microsoft.com/office/drawing/2014/main" xmlns="" id="{6A872DAA-8663-4CBA-BE2E-261BFCAE8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443711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2" name="AutoShape 5">
            <a:extLst>
              <a:ext uri="{FF2B5EF4-FFF2-40B4-BE49-F238E27FC236}">
                <a16:creationId xmlns:a16="http://schemas.microsoft.com/office/drawing/2014/main" xmlns="" id="{0459ADEC-28F4-439A-948A-D23104DE4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216" y="551723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3" name="AutoShape 5">
            <a:extLst>
              <a:ext uri="{FF2B5EF4-FFF2-40B4-BE49-F238E27FC236}">
                <a16:creationId xmlns:a16="http://schemas.microsoft.com/office/drawing/2014/main" xmlns="" id="{18884684-482B-4D3A-B4E8-5EB39E97A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8344" y="4941168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5494082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5494082"/>
            <a:ext cx="90060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5517232"/>
            <a:ext cx="104462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688" y="5494082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25" grpId="0" animBg="1"/>
      <p:bldP spid="27" grpId="0" animBg="1"/>
      <p:bldP spid="30" grpId="0" animBg="1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95536" y="187758"/>
            <a:ext cx="8208912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réaction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sz="2400" b="1" i="0" u="none" strike="noStrike" cap="none" normalizeH="0" baseline="-30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acte</a:t>
            </a:r>
            <a:r>
              <a:rPr kumimoji="0" lang="fr-FR" sz="2400" b="1" i="0" u="none" strike="noStrike" cap="none" normalizeH="0" baseline="-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car c’est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l’étape cinétiquement déterminante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-28266"/>
            <a:ext cx="83814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A la vitesse de quel acte élémentaire la vitesse de la</a:t>
            </a:r>
            <a:r>
              <a:rPr kumimoji="0" lang="fr-FR" sz="2000" b="0" i="0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réaction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est-elle égale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 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1814"/>
            <a:ext cx="9684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2-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Quel intermédiaire réactionnel instable se forme-t-il lors de cet acte élémentaire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 ?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983760" y="979846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11107" t="33600" r="5501" b="27761"/>
          <a:stretch>
            <a:fillRect/>
          </a:stretch>
        </p:blipFill>
        <p:spPr bwMode="auto">
          <a:xfrm>
            <a:off x="755576" y="1915950"/>
            <a:ext cx="7560840" cy="1970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26787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Classer les espèces de ce tableau par ordre de stabilité (énergies relatives données en kJ.mol</a:t>
            </a:r>
            <a:r>
              <a:rPr lang="fr-FR" sz="2000" u="sng" baseline="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) et trouver une explication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 rot="5400000">
            <a:off x="4474654" y="1581248"/>
            <a:ext cx="197991" cy="4611811"/>
          </a:xfrm>
          <a:prstGeom prst="upArrow">
            <a:avLst>
              <a:gd name="adj1" fmla="val 42861"/>
              <a:gd name="adj2" fmla="val 259926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41214" y="3916288"/>
            <a:ext cx="5616624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Carbocations de plus en plus stables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653136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les nuages électroniques de ces groupes peuvent se déformer pour aller combler la lacune du carbocation (les groupes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alkyles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dits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inductifs donneurs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56612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4- </a:t>
            </a:r>
            <a:r>
              <a:rPr lang="fr-FR" sz="2000" u="sng" dirty="0" smtClean="0"/>
              <a:t>Ecrire la </a:t>
            </a:r>
            <a:r>
              <a:rPr lang="fr-FR" sz="2000" u="sng" dirty="0"/>
              <a:t>1</a:t>
            </a:r>
            <a:r>
              <a:rPr lang="fr-FR" sz="2000" u="sng" baseline="30000" dirty="0"/>
              <a:t>ère</a:t>
            </a:r>
            <a:r>
              <a:rPr lang="fr-FR" sz="2000" u="sng" dirty="0"/>
              <a:t> étape du mécanisme </a:t>
            </a:r>
            <a:r>
              <a:rPr lang="fr-FR" sz="2000" u="sng" dirty="0" smtClean="0"/>
              <a:t>réactionnel lors de l’</a:t>
            </a:r>
            <a:r>
              <a:rPr lang="fr-FR" sz="2000" u="sng" dirty="0" err="1" smtClean="0"/>
              <a:t>hydrohalogénation</a:t>
            </a:r>
            <a:r>
              <a:rPr lang="fr-FR" sz="2000" u="sng" dirty="0" smtClean="0"/>
              <a:t> du 2-</a:t>
            </a:r>
            <a:r>
              <a:rPr lang="fr-FR" sz="2000" u="sng" dirty="0" err="1" smtClean="0"/>
              <a:t>méthylbut</a:t>
            </a:r>
            <a:r>
              <a:rPr lang="fr-FR" sz="2000" u="sng" dirty="0" smtClean="0"/>
              <a:t>-2-</a:t>
            </a:r>
            <a:r>
              <a:rPr lang="fr-FR" sz="2000" u="sng" dirty="0" err="1" smtClean="0"/>
              <a:t>ène</a:t>
            </a:r>
            <a:r>
              <a:rPr lang="fr-FR" sz="2000" u="sng" dirty="0" smtClean="0"/>
              <a:t> puis justifier </a:t>
            </a:r>
            <a:r>
              <a:rPr lang="fr-FR" sz="2000" u="sng" dirty="0"/>
              <a:t>la formation préférentielle d’un des 2 </a:t>
            </a:r>
            <a:r>
              <a:rPr lang="fr-FR" sz="2000" u="sng" dirty="0" err="1" smtClean="0"/>
              <a:t>régioisomères</a:t>
            </a:r>
            <a:r>
              <a:rPr lang="fr-FR" sz="2000" u="sng" dirty="0" smtClean="0"/>
              <a:t>.</a:t>
            </a:r>
            <a:endParaRPr lang="fr-FR" sz="20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699792" y="299695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427984" y="299695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652120" y="2420888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372200" y="191683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6516216" y="299695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7668344" y="2420888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grpSp>
        <p:nvGrpSpPr>
          <p:cNvPr id="21" name="Groupe 20"/>
          <p:cNvGrpSpPr/>
          <p:nvPr/>
        </p:nvGrpSpPr>
        <p:grpSpPr>
          <a:xfrm>
            <a:off x="755576" y="4293096"/>
            <a:ext cx="8388424" cy="432048"/>
            <a:chOff x="755576" y="4293096"/>
            <a:chExt cx="8388424" cy="432048"/>
          </a:xfrm>
        </p:grpSpPr>
        <p:sp>
          <p:nvSpPr>
            <p:cNvPr id="25601" name="Text Box 1"/>
            <p:cNvSpPr txBox="1">
              <a:spLocks noChangeArrowheads="1"/>
            </p:cNvSpPr>
            <p:nvPr/>
          </p:nvSpPr>
          <p:spPr bwMode="auto">
            <a:xfrm>
              <a:off x="755576" y="4293096"/>
              <a:ext cx="8388424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Plus un carbocation possède </a:t>
              </a:r>
              <a:r>
                <a:rPr kumimoji="0" lang="fr-FR" sz="2000" b="1" i="1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de 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groupes alkyles</a:t>
              </a:r>
              <a:r>
                <a:rPr kumimoji="0" lang="fr-FR" sz="2000" b="1" i="1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plus il est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stable</a:t>
              </a: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4788024" y="4293096"/>
              <a:ext cx="2088232" cy="432048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2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2924944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2924944"/>
            <a:ext cx="900608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6296" y="2924944"/>
            <a:ext cx="1044624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2">
            <a:extLst>
              <a:ext uri="{FF2B5EF4-FFF2-40B4-BE49-F238E27FC236}">
                <a16:creationId xmlns:a16="http://schemas.microsoft.com/office/drawing/2014/main" xmlns="" id="{3B0B61C6-1788-4C73-80B4-558AE8CF73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2924944"/>
            <a:ext cx="828600" cy="5040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800" b="1" i="0" u="none" strike="noStrike" cap="none" normalizeH="0" baseline="3000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aire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e 36"/>
          <p:cNvGrpSpPr/>
          <p:nvPr/>
        </p:nvGrpSpPr>
        <p:grpSpPr>
          <a:xfrm>
            <a:off x="5076056" y="4192510"/>
            <a:ext cx="2703285" cy="1760825"/>
            <a:chOff x="5076056" y="4192510"/>
            <a:chExt cx="2703285" cy="1760825"/>
          </a:xfrm>
        </p:grpSpPr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4365104"/>
              <a:ext cx="2703285" cy="1588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ZoneTexte 33"/>
            <p:cNvSpPr txBox="1"/>
            <p:nvPr/>
          </p:nvSpPr>
          <p:spPr>
            <a:xfrm>
              <a:off x="6401341" y="4192510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5148064" y="2483933"/>
            <a:ext cx="2362192" cy="1741208"/>
            <a:chOff x="5148064" y="2483933"/>
            <a:chExt cx="2362192" cy="1741208"/>
          </a:xfrm>
        </p:grpSpPr>
        <p:pic>
          <p:nvPicPr>
            <p:cNvPr id="8" name="Image 7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2636912"/>
              <a:ext cx="2362192" cy="15882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ZoneTexte 32"/>
            <p:cNvSpPr txBox="1"/>
            <p:nvPr/>
          </p:nvSpPr>
          <p:spPr>
            <a:xfrm>
              <a:off x="5810425" y="248393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0" y="3212976"/>
            <a:ext cx="5076056" cy="1656184"/>
            <a:chOff x="0" y="3212976"/>
            <a:chExt cx="5076056" cy="1656184"/>
          </a:xfrm>
        </p:grpSpPr>
        <p:grpSp>
          <p:nvGrpSpPr>
            <p:cNvPr id="26" name="Groupe 25"/>
            <p:cNvGrpSpPr/>
            <p:nvPr/>
          </p:nvGrpSpPr>
          <p:grpSpPr>
            <a:xfrm>
              <a:off x="0" y="3212976"/>
              <a:ext cx="5076056" cy="1656184"/>
              <a:chOff x="0" y="3212976"/>
              <a:chExt cx="5076056" cy="1656184"/>
            </a:xfrm>
          </p:grpSpPr>
          <p:pic>
            <p:nvPicPr>
              <p:cNvPr id="7" name="Image 6"/>
              <p:cNvPicPr/>
              <p:nvPr/>
            </p:nvPicPr>
            <p:blipFill>
              <a:blip r:embed="rId4" cstate="print"/>
              <a:srcRect r="47912"/>
              <a:stretch>
                <a:fillRect/>
              </a:stretch>
            </p:blipFill>
            <p:spPr bwMode="auto">
              <a:xfrm>
                <a:off x="0" y="3212976"/>
                <a:ext cx="2262704" cy="1437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Image 9"/>
              <p:cNvPicPr/>
              <p:nvPr/>
            </p:nvPicPr>
            <p:blipFill>
              <a:blip r:embed="rId5" cstate="print"/>
              <a:srcRect l="56835" t="32065" r="23416" b="34239"/>
              <a:stretch>
                <a:fillRect/>
              </a:stretch>
            </p:blipFill>
            <p:spPr bwMode="auto">
              <a:xfrm>
                <a:off x="2483768" y="3645024"/>
                <a:ext cx="1008112" cy="5578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24577" name="AutoShape 1"/>
              <p:cNvCxnSpPr>
                <a:cxnSpLocks noChangeShapeType="1"/>
              </p:cNvCxnSpPr>
              <p:nvPr/>
            </p:nvCxnSpPr>
            <p:spPr bwMode="auto">
              <a:xfrm flipV="1">
                <a:off x="3563888" y="3356992"/>
                <a:ext cx="1368152" cy="519808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  <p:cxnSp>
            <p:nvCxnSpPr>
              <p:cNvPr id="17" name="AutoShape 1"/>
              <p:cNvCxnSpPr>
                <a:cxnSpLocks noChangeShapeType="1"/>
              </p:cNvCxnSpPr>
              <p:nvPr/>
            </p:nvCxnSpPr>
            <p:spPr bwMode="auto">
              <a:xfrm>
                <a:off x="3563888" y="4092824"/>
                <a:ext cx="1512168" cy="776336"/>
              </a:xfrm>
              <a:prstGeom prst="straightConnector1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</p:cxnSp>
        </p:grpSp>
        <p:sp>
          <p:nvSpPr>
            <p:cNvPr id="32" name="ZoneTexte 31"/>
            <p:cNvSpPr txBox="1"/>
            <p:nvPr/>
          </p:nvSpPr>
          <p:spPr>
            <a:xfrm>
              <a:off x="2450427" y="3645587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-3581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3-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Classer les espèces de ce tableau par ordre de stabilité (énergies relatives données en kJ.mol</a:t>
            </a:r>
            <a:r>
              <a:rPr lang="fr-FR" sz="2000" u="sng" baseline="30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– 1 </a:t>
            </a:r>
            <a:r>
              <a:rPr lang="fr-FR" sz="2000" u="sng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) et trouver une explication</a:t>
            </a:r>
            <a:r>
              <a:rPr lang="fr-FR" sz="2000" dirty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.</a:t>
            </a:r>
            <a:endParaRPr lang="fr-F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755576" y="548680"/>
            <a:ext cx="83884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Plus un carbocation possède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groupes alkyles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plus il est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stable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90872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 les nuages électroniques de ces groupes peuvent se déformer pour aller combler la lacune du carbocation (les groupes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alkyles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 dits </a:t>
            </a:r>
            <a:r>
              <a:rPr lang="fr-FR" sz="2000" b="1" i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inductifs donneurs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168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/>
              <a:t>4- </a:t>
            </a:r>
            <a:r>
              <a:rPr lang="fr-FR" sz="2000" u="sng" dirty="0" smtClean="0"/>
              <a:t>Ecrire la 1</a:t>
            </a:r>
            <a:r>
              <a:rPr lang="fr-FR" sz="2000" u="sng" baseline="30000" dirty="0" smtClean="0"/>
              <a:t>ère</a:t>
            </a:r>
            <a:r>
              <a:rPr lang="fr-FR" sz="2000" u="sng" dirty="0" smtClean="0"/>
              <a:t> étape du mécanisme réactionnel lors de l’</a:t>
            </a:r>
            <a:r>
              <a:rPr lang="fr-FR" sz="2000" u="sng" dirty="0" err="1" smtClean="0"/>
              <a:t>hydrohalogénation</a:t>
            </a:r>
            <a:r>
              <a:rPr lang="fr-FR" sz="2000" u="sng" dirty="0" smtClean="0"/>
              <a:t> du 2-</a:t>
            </a:r>
            <a:r>
              <a:rPr lang="fr-FR" sz="2000" u="sng" dirty="0" err="1" smtClean="0"/>
              <a:t>méthylbut</a:t>
            </a:r>
            <a:r>
              <a:rPr lang="fr-FR" sz="2000" u="sng" dirty="0" smtClean="0"/>
              <a:t>-2-</a:t>
            </a:r>
            <a:r>
              <a:rPr lang="fr-FR" sz="2000" u="sng" dirty="0" err="1" smtClean="0"/>
              <a:t>ène</a:t>
            </a:r>
            <a:r>
              <a:rPr lang="fr-FR" sz="2000" u="sng" dirty="0" smtClean="0"/>
              <a:t> puis justifier la formation préférentielle d’un des 2 </a:t>
            </a:r>
            <a:r>
              <a:rPr lang="fr-FR" sz="2000" u="sng" dirty="0" err="1" smtClean="0"/>
              <a:t>régioisomères</a:t>
            </a:r>
            <a:r>
              <a:rPr lang="fr-FR" sz="2000" u="sng" dirty="0" smtClean="0"/>
              <a:t>.</a:t>
            </a:r>
            <a:endParaRPr lang="fr-FR" sz="2000" dirty="0"/>
          </a:p>
        </p:txBody>
      </p:sp>
      <p:pic>
        <p:nvPicPr>
          <p:cNvPr id="9" name="Image 8"/>
          <p:cNvPicPr/>
          <p:nvPr/>
        </p:nvPicPr>
        <p:blipFill>
          <a:blip r:embed="rId6" cstate="print"/>
          <a:srcRect l="70224" t="19126" b="34185"/>
          <a:stretch>
            <a:fillRect/>
          </a:stretch>
        </p:blipFill>
        <p:spPr bwMode="auto">
          <a:xfrm>
            <a:off x="7668344" y="2924944"/>
            <a:ext cx="1253637" cy="7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6" cstate="print"/>
          <a:srcRect l="70224" t="19126" b="34185"/>
          <a:stretch>
            <a:fillRect/>
          </a:stretch>
        </p:blipFill>
        <p:spPr bwMode="auto">
          <a:xfrm>
            <a:off x="7890363" y="4653136"/>
            <a:ext cx="1253637" cy="7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555776" y="2636912"/>
            <a:ext cx="331236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Carbocation tertiaire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000" b="0" i="0" u="none" strike="noStrike" cap="none" normalizeH="0" baseline="3000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5635429" y="5856680"/>
            <a:ext cx="40324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Carbocation secondaire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000" b="0" i="0" u="none" strike="noStrike" cap="none" normalizeH="0" baseline="3000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6948264" y="2564904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>
            <a:off x="6948264" y="3789040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796136" y="3140968"/>
            <a:ext cx="504056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6300192" y="4869160"/>
            <a:ext cx="504056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004048" y="5517232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" name="Rectangle 23"/>
          <p:cNvSpPr/>
          <p:nvPr/>
        </p:nvSpPr>
        <p:spPr>
          <a:xfrm>
            <a:off x="6355509" y="6144712"/>
            <a:ext cx="175080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moins stable</a:t>
            </a:r>
            <a:endParaRPr lang="fr-FR" b="1" u="sng" dirty="0">
              <a:solidFill>
                <a:srgbClr val="7030A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5816" y="2924944"/>
            <a:ext cx="152317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stable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Forme libre 26"/>
          <p:cNvSpPr/>
          <p:nvPr/>
        </p:nvSpPr>
        <p:spPr>
          <a:xfrm>
            <a:off x="5676900" y="2770187"/>
            <a:ext cx="1028700" cy="411163"/>
          </a:xfrm>
          <a:custGeom>
            <a:avLst/>
            <a:gdLst>
              <a:gd name="connsiteX0" fmla="*/ 0 w 1028700"/>
              <a:gd name="connsiteY0" fmla="*/ 115888 h 411163"/>
              <a:gd name="connsiteX1" fmla="*/ 733425 w 1028700"/>
              <a:gd name="connsiteY1" fmla="*/ 49213 h 411163"/>
              <a:gd name="connsiteX2" fmla="*/ 1028700 w 1028700"/>
              <a:gd name="connsiteY2" fmla="*/ 411163 h 4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411163">
                <a:moveTo>
                  <a:pt x="0" y="115888"/>
                </a:moveTo>
                <a:cubicBezTo>
                  <a:pt x="280987" y="57944"/>
                  <a:pt x="561975" y="0"/>
                  <a:pt x="733425" y="49213"/>
                </a:cubicBezTo>
                <a:cubicBezTo>
                  <a:pt x="904875" y="98426"/>
                  <a:pt x="966787" y="254794"/>
                  <a:pt x="1028700" y="411163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 rot="16638732" flipV="1">
            <a:off x="5632791" y="5436281"/>
            <a:ext cx="686729" cy="305918"/>
          </a:xfrm>
          <a:custGeom>
            <a:avLst/>
            <a:gdLst>
              <a:gd name="connsiteX0" fmla="*/ 0 w 1028700"/>
              <a:gd name="connsiteY0" fmla="*/ 115888 h 411163"/>
              <a:gd name="connsiteX1" fmla="*/ 733425 w 1028700"/>
              <a:gd name="connsiteY1" fmla="*/ 49213 h 411163"/>
              <a:gd name="connsiteX2" fmla="*/ 1028700 w 1028700"/>
              <a:gd name="connsiteY2" fmla="*/ 411163 h 411163"/>
              <a:gd name="connsiteX0" fmla="*/ 0 w 864504"/>
              <a:gd name="connsiteY0" fmla="*/ 120682 h 444721"/>
              <a:gd name="connsiteX1" fmla="*/ 733425 w 864504"/>
              <a:gd name="connsiteY1" fmla="*/ 54007 h 444721"/>
              <a:gd name="connsiteX2" fmla="*/ 786475 w 864504"/>
              <a:gd name="connsiteY2" fmla="*/ 444721 h 444721"/>
              <a:gd name="connsiteX0" fmla="*/ 0 w 786475"/>
              <a:gd name="connsiteY0" fmla="*/ 76795 h 400834"/>
              <a:gd name="connsiteX1" fmla="*/ 466023 w 786475"/>
              <a:gd name="connsiteY1" fmla="*/ 54007 h 400834"/>
              <a:gd name="connsiteX2" fmla="*/ 786475 w 786475"/>
              <a:gd name="connsiteY2" fmla="*/ 400834 h 400834"/>
              <a:gd name="connsiteX0" fmla="*/ 0 w 633636"/>
              <a:gd name="connsiteY0" fmla="*/ 212647 h 373663"/>
              <a:gd name="connsiteX1" fmla="*/ 313184 w 633636"/>
              <a:gd name="connsiteY1" fmla="*/ 26836 h 373663"/>
              <a:gd name="connsiteX2" fmla="*/ 633636 w 633636"/>
              <a:gd name="connsiteY2" fmla="*/ 373663 h 373663"/>
              <a:gd name="connsiteX0" fmla="*/ 0 w 633636"/>
              <a:gd name="connsiteY0" fmla="*/ 230975 h 391991"/>
              <a:gd name="connsiteX1" fmla="*/ 313184 w 633636"/>
              <a:gd name="connsiteY1" fmla="*/ 45164 h 391991"/>
              <a:gd name="connsiteX2" fmla="*/ 633636 w 633636"/>
              <a:gd name="connsiteY2" fmla="*/ 391991 h 391991"/>
              <a:gd name="connsiteX0" fmla="*/ 0 w 633636"/>
              <a:gd name="connsiteY0" fmla="*/ 230975 h 391991"/>
              <a:gd name="connsiteX1" fmla="*/ 285690 w 633636"/>
              <a:gd name="connsiteY1" fmla="*/ 269327 h 391991"/>
              <a:gd name="connsiteX2" fmla="*/ 633636 w 633636"/>
              <a:gd name="connsiteY2" fmla="*/ 391991 h 391991"/>
              <a:gd name="connsiteX0" fmla="*/ 0 w 633636"/>
              <a:gd name="connsiteY0" fmla="*/ 230975 h 569898"/>
              <a:gd name="connsiteX1" fmla="*/ 285690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569898"/>
              <a:gd name="connsiteX1" fmla="*/ 285690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569898"/>
              <a:gd name="connsiteX1" fmla="*/ 285689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391991"/>
              <a:gd name="connsiteX1" fmla="*/ 285689 w 633636"/>
              <a:gd name="connsiteY1" fmla="*/ 269327 h 391991"/>
              <a:gd name="connsiteX2" fmla="*/ 633636 w 633636"/>
              <a:gd name="connsiteY2" fmla="*/ 391991 h 391991"/>
              <a:gd name="connsiteX0" fmla="*/ 0 w 633636"/>
              <a:gd name="connsiteY0" fmla="*/ 248406 h 409422"/>
              <a:gd name="connsiteX1" fmla="*/ 285689 w 633636"/>
              <a:gd name="connsiteY1" fmla="*/ 286758 h 409422"/>
              <a:gd name="connsiteX2" fmla="*/ 633636 w 633636"/>
              <a:gd name="connsiteY2" fmla="*/ 409422 h 409422"/>
              <a:gd name="connsiteX0" fmla="*/ 0 w 633636"/>
              <a:gd name="connsiteY0" fmla="*/ 0 h 161016"/>
              <a:gd name="connsiteX1" fmla="*/ 633636 w 633636"/>
              <a:gd name="connsiteY1" fmla="*/ 161016 h 161016"/>
              <a:gd name="connsiteX0" fmla="*/ 0 w 686729"/>
              <a:gd name="connsiteY0" fmla="*/ 0 h 320048"/>
              <a:gd name="connsiteX1" fmla="*/ 686729 w 686729"/>
              <a:gd name="connsiteY1" fmla="*/ 320048 h 320048"/>
              <a:gd name="connsiteX0" fmla="*/ 0 w 686729"/>
              <a:gd name="connsiteY0" fmla="*/ 0 h 320048"/>
              <a:gd name="connsiteX1" fmla="*/ 686729 w 686729"/>
              <a:gd name="connsiteY1" fmla="*/ 320048 h 3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729" h="320048">
                <a:moveTo>
                  <a:pt x="0" y="0"/>
                </a:moveTo>
                <a:cubicBezTo>
                  <a:pt x="318010" y="72"/>
                  <a:pt x="457819" y="213365"/>
                  <a:pt x="686729" y="320048"/>
                </a:cubicBezTo>
              </a:path>
            </a:pathLst>
          </a:custGeom>
          <a:ln w="571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1393544">
            <a:off x="2784765" y="3984194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Forme libre 29"/>
          <p:cNvSpPr/>
          <p:nvPr/>
        </p:nvSpPr>
        <p:spPr>
          <a:xfrm rot="20820750" flipV="1">
            <a:off x="930533" y="2873330"/>
            <a:ext cx="1587979" cy="109692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>
            <a:off x="4799599" y="548680"/>
            <a:ext cx="2088232" cy="38319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0" y="4653136"/>
            <a:ext cx="6024213" cy="400110"/>
            <a:chOff x="0" y="4653136"/>
            <a:chExt cx="6024213" cy="400110"/>
          </a:xfrm>
        </p:grpSpPr>
        <p:sp>
          <p:nvSpPr>
            <p:cNvPr id="13" name="Rectangle 12"/>
            <p:cNvSpPr/>
            <p:nvPr/>
          </p:nvSpPr>
          <p:spPr>
            <a:xfrm>
              <a:off x="323528" y="4653136"/>
              <a:ext cx="1512168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961" name="Rectangle 1"/>
            <p:cNvSpPr>
              <a:spLocks noChangeArrowheads="1"/>
            </p:cNvSpPr>
            <p:nvPr/>
          </p:nvSpPr>
          <p:spPr bwMode="auto">
            <a:xfrm>
              <a:off x="0" y="4653136"/>
              <a:ext cx="60242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Etat physique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 (données pour une pression de 1 bar) 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pic>
        <p:nvPicPr>
          <p:cNvPr id="2" name="Image 1"/>
          <p:cNvPicPr/>
          <p:nvPr/>
        </p:nvPicPr>
        <p:blipFill>
          <a:blip r:embed="rId2" cstate="print"/>
          <a:srcRect l="8210" t="32830" r="78304" b="39286"/>
          <a:stretch>
            <a:fillRect/>
          </a:stretch>
        </p:blipFill>
        <p:spPr bwMode="auto">
          <a:xfrm>
            <a:off x="1691680" y="11663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/>
          <p:cNvPicPr/>
          <p:nvPr/>
        </p:nvPicPr>
        <p:blipFill>
          <a:blip r:embed="rId3" cstate="print"/>
          <a:srcRect l="58359" t="38599" r="30557" b="15484"/>
          <a:stretch>
            <a:fillRect/>
          </a:stretch>
        </p:blipFill>
        <p:spPr bwMode="auto">
          <a:xfrm>
            <a:off x="467544" y="0"/>
            <a:ext cx="7920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309634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76672"/>
            <a:ext cx="230425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772816"/>
            <a:ext cx="87849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789040"/>
            <a:ext cx="72683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I- Les alcènes et les composés éthyléniques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55576" y="4221088"/>
            <a:ext cx="455124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Propriétés physiques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07504" y="6021288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/>
        </p:nvGraphicFramePr>
        <p:xfrm>
          <a:off x="179512" y="5085184"/>
          <a:ext cx="8784977" cy="866582"/>
        </p:xfrm>
        <a:graphic>
          <a:graphicData uri="http://schemas.openxmlformats.org/drawingml/2006/table">
            <a:tbl>
              <a:tblPr/>
              <a:tblGrid>
                <a:gridCol w="84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47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15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7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7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14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10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19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38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20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q</a:t>
                      </a:r>
                      <a:r>
                        <a:rPr lang="fr-FR" sz="1400" b="1" baseline="-25000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FUS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(°C)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169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185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185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165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140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120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66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23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29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q</a:t>
                      </a:r>
                      <a:r>
                        <a:rPr lang="fr-FR" sz="1400" b="1" baseline="-25000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VAP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(°C)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104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48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6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64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95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171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329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341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79512" y="6309320"/>
            <a:ext cx="89644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25°C :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Solides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Accolade fermante 14"/>
          <p:cNvSpPr/>
          <p:nvPr/>
        </p:nvSpPr>
        <p:spPr>
          <a:xfrm rot="5400000">
            <a:off x="2159732" y="4977172"/>
            <a:ext cx="216024" cy="2304256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Accolade fermante 15"/>
          <p:cNvSpPr/>
          <p:nvPr/>
        </p:nvSpPr>
        <p:spPr>
          <a:xfrm rot="5400000">
            <a:off x="5688124" y="3825044"/>
            <a:ext cx="216024" cy="4608512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Accolade fermante 16"/>
          <p:cNvSpPr/>
          <p:nvPr/>
        </p:nvSpPr>
        <p:spPr>
          <a:xfrm rot="5400000">
            <a:off x="8460432" y="5733256"/>
            <a:ext cx="216024" cy="792088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144787" y="-27384"/>
            <a:ext cx="151216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Limonène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907704" y="1340768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Symbol" pitchFamily="18" charset="2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-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pinène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995936" y="39508"/>
            <a:ext cx="144016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Bombykol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6948264" y="903604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(E) 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hex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1" i="1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ènal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259632" y="2996952"/>
            <a:ext cx="2016224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Rétinal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40962" grpId="0"/>
      <p:bldP spid="15" grpId="0" animBg="1"/>
      <p:bldP spid="16" grpId="0" animBg="1"/>
      <p:bldP spid="17" grpId="0" animBg="1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439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/>
              <a:t>4- </a:t>
            </a:r>
            <a:r>
              <a:rPr lang="fr-FR" sz="2000" u="sng" dirty="0"/>
              <a:t>Après avoir écrit la 1</a:t>
            </a:r>
            <a:r>
              <a:rPr lang="fr-FR" sz="2000" u="sng" baseline="30000" dirty="0"/>
              <a:t>ère</a:t>
            </a:r>
            <a:r>
              <a:rPr lang="fr-FR" sz="2000" u="sng" dirty="0"/>
              <a:t> étape du mécanisme réactionnel, justifier la formation préférentielle d’un des 2 </a:t>
            </a:r>
            <a:r>
              <a:rPr lang="fr-FR" sz="2000" u="sng" dirty="0" err="1"/>
              <a:t>régioisomères</a:t>
            </a:r>
            <a:r>
              <a:rPr lang="fr-FR" sz="2000" u="sng" dirty="0"/>
              <a:t> lors de l’</a:t>
            </a:r>
            <a:r>
              <a:rPr lang="fr-FR" sz="2000" u="sng" dirty="0" err="1"/>
              <a:t>hydrohalogénation</a:t>
            </a:r>
            <a:r>
              <a:rPr lang="fr-FR" sz="2000" u="sng" dirty="0"/>
              <a:t> du 2-</a:t>
            </a:r>
            <a:r>
              <a:rPr lang="fr-FR" sz="2000" u="sng" dirty="0" err="1"/>
              <a:t>méthylbut</a:t>
            </a:r>
            <a:r>
              <a:rPr lang="fr-FR" sz="2000" u="sng" dirty="0"/>
              <a:t>-2-</a:t>
            </a:r>
            <a:r>
              <a:rPr lang="fr-FR" sz="2000" u="sng" dirty="0" err="1"/>
              <a:t>ène</a:t>
            </a:r>
            <a:r>
              <a:rPr lang="fr-FR" sz="2000" u="sng" dirty="0"/>
              <a:t>.</a:t>
            </a:r>
            <a:endParaRPr lang="fr-FR" sz="2000" dirty="0"/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16833"/>
            <a:ext cx="2703285" cy="15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 r="47912"/>
          <a:stretch>
            <a:fillRect/>
          </a:stretch>
        </p:blipFill>
        <p:spPr bwMode="auto">
          <a:xfrm>
            <a:off x="0" y="1264705"/>
            <a:ext cx="2262704" cy="1437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688641"/>
            <a:ext cx="2362192" cy="158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5" cstate="print"/>
          <a:srcRect l="70224" t="19126" b="34185"/>
          <a:stretch>
            <a:fillRect/>
          </a:stretch>
        </p:blipFill>
        <p:spPr bwMode="auto">
          <a:xfrm>
            <a:off x="7668344" y="976673"/>
            <a:ext cx="1253637" cy="7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 l="56835" t="32065" r="23416" b="34239"/>
          <a:stretch>
            <a:fillRect/>
          </a:stretch>
        </p:blipFill>
        <p:spPr bwMode="auto">
          <a:xfrm>
            <a:off x="2483768" y="1696753"/>
            <a:ext cx="1008112" cy="55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l="70224" t="19126" b="34185"/>
          <a:stretch>
            <a:fillRect/>
          </a:stretch>
        </p:blipFill>
        <p:spPr bwMode="auto">
          <a:xfrm>
            <a:off x="7890363" y="2704865"/>
            <a:ext cx="1253637" cy="73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AutoShape 1"/>
          <p:cNvCxnSpPr>
            <a:cxnSpLocks noChangeShapeType="1"/>
          </p:cNvCxnSpPr>
          <p:nvPr/>
        </p:nvCxnSpPr>
        <p:spPr bwMode="auto">
          <a:xfrm flipV="1">
            <a:off x="3563888" y="1408721"/>
            <a:ext cx="1368152" cy="51980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555776" y="688641"/>
            <a:ext cx="331236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Carbocation tertiaire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000" b="0" i="0" u="none" strike="noStrike" cap="none" normalizeH="0" baseline="3000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80112" y="3933056"/>
            <a:ext cx="403244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Carbocation secondaire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endParaRPr kumimoji="0" lang="fr-FR" sz="2000" b="0" i="0" u="none" strike="noStrike" cap="none" normalizeH="0" baseline="3000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AutoShape 1"/>
          <p:cNvCxnSpPr>
            <a:cxnSpLocks noChangeShapeType="1"/>
          </p:cNvCxnSpPr>
          <p:nvPr/>
        </p:nvCxnSpPr>
        <p:spPr bwMode="auto">
          <a:xfrm>
            <a:off x="3563888" y="2144553"/>
            <a:ext cx="1512168" cy="77633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6948264" y="616633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6948264" y="1840769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5796136" y="1192697"/>
            <a:ext cx="504056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6300192" y="2920889"/>
            <a:ext cx="504056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004048" y="3568961"/>
            <a:ext cx="648072" cy="43204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8" name="Rectangle 17"/>
          <p:cNvSpPr/>
          <p:nvPr/>
        </p:nvSpPr>
        <p:spPr>
          <a:xfrm>
            <a:off x="6660232" y="4221088"/>
            <a:ext cx="1750800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moins stable</a:t>
            </a:r>
            <a:endParaRPr lang="fr-FR" b="1" u="sng" dirty="0">
              <a:solidFill>
                <a:srgbClr val="7030A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15816" y="976673"/>
            <a:ext cx="152317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plus stable</a:t>
            </a:r>
            <a:endParaRPr lang="fr-FR" b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1" y="2708920"/>
            <a:ext cx="7076857" cy="4149081"/>
            <a:chOff x="3647004" y="4475163"/>
            <a:chExt cx="2892152" cy="2126941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3732644" y="4475163"/>
              <a:ext cx="611686" cy="470347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5927470" y="6245376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3" name="AutoShape 4"/>
            <p:cNvCxnSpPr>
              <a:cxnSpLocks noChangeShapeType="1"/>
            </p:cNvCxnSpPr>
            <p:nvPr/>
          </p:nvCxnSpPr>
          <p:spPr bwMode="auto">
            <a:xfrm flipV="1">
              <a:off x="3733306" y="4520865"/>
              <a:ext cx="662" cy="204198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24" name="AutoShape 5"/>
            <p:cNvCxnSpPr>
              <a:cxnSpLocks noChangeShapeType="1"/>
            </p:cNvCxnSpPr>
            <p:nvPr/>
          </p:nvCxnSpPr>
          <p:spPr bwMode="auto">
            <a:xfrm>
              <a:off x="3647004" y="6505401"/>
              <a:ext cx="2574746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5" name="Freeform 6"/>
          <p:cNvSpPr>
            <a:spLocks/>
          </p:cNvSpPr>
          <p:nvPr/>
        </p:nvSpPr>
        <p:spPr bwMode="auto">
          <a:xfrm>
            <a:off x="443274" y="2822692"/>
            <a:ext cx="5424869" cy="3760257"/>
          </a:xfrm>
          <a:custGeom>
            <a:avLst/>
            <a:gdLst>
              <a:gd name="connsiteX0" fmla="*/ 0 w 10000"/>
              <a:gd name="connsiteY0" fmla="*/ 7332 h 10538"/>
              <a:gd name="connsiteX1" fmla="*/ 1081 w 10000"/>
              <a:gd name="connsiteY1" fmla="*/ 9480 h 10538"/>
              <a:gd name="connsiteX2" fmla="*/ 3147 w 10000"/>
              <a:gd name="connsiteY2" fmla="*/ 997 h 10538"/>
              <a:gd name="connsiteX3" fmla="*/ 4710 w 10000"/>
              <a:gd name="connsiteY3" fmla="*/ 3496 h 10538"/>
              <a:gd name="connsiteX4" fmla="*/ 6634 w 10000"/>
              <a:gd name="connsiteY4" fmla="*/ 2530 h 10538"/>
              <a:gd name="connsiteX5" fmla="*/ 8678 w 10000"/>
              <a:gd name="connsiteY5" fmla="*/ 9231 h 10538"/>
              <a:gd name="connsiteX6" fmla="*/ 10000 w 10000"/>
              <a:gd name="connsiteY6" fmla="*/ 10031 h 10538"/>
              <a:gd name="connsiteX0" fmla="*/ 0 w 10135"/>
              <a:gd name="connsiteY0" fmla="*/ 9730 h 10936"/>
              <a:gd name="connsiteX1" fmla="*/ 1216 w 10135"/>
              <a:gd name="connsiteY1" fmla="*/ 9480 h 10936"/>
              <a:gd name="connsiteX2" fmla="*/ 3282 w 10135"/>
              <a:gd name="connsiteY2" fmla="*/ 997 h 10936"/>
              <a:gd name="connsiteX3" fmla="*/ 4845 w 10135"/>
              <a:gd name="connsiteY3" fmla="*/ 3496 h 10936"/>
              <a:gd name="connsiteX4" fmla="*/ 6769 w 10135"/>
              <a:gd name="connsiteY4" fmla="*/ 2530 h 10936"/>
              <a:gd name="connsiteX5" fmla="*/ 8813 w 10135"/>
              <a:gd name="connsiteY5" fmla="*/ 9231 h 10936"/>
              <a:gd name="connsiteX6" fmla="*/ 10135 w 10135"/>
              <a:gd name="connsiteY6" fmla="*/ 10031 h 10936"/>
              <a:gd name="connsiteX0" fmla="*/ 0 w 10135"/>
              <a:gd name="connsiteY0" fmla="*/ 9605 h 10355"/>
              <a:gd name="connsiteX1" fmla="*/ 1351 w 10135"/>
              <a:gd name="connsiteY1" fmla="*/ 8605 h 10355"/>
              <a:gd name="connsiteX2" fmla="*/ 3282 w 10135"/>
              <a:gd name="connsiteY2" fmla="*/ 872 h 10355"/>
              <a:gd name="connsiteX3" fmla="*/ 4845 w 10135"/>
              <a:gd name="connsiteY3" fmla="*/ 3371 h 10355"/>
              <a:gd name="connsiteX4" fmla="*/ 6769 w 10135"/>
              <a:gd name="connsiteY4" fmla="*/ 2405 h 10355"/>
              <a:gd name="connsiteX5" fmla="*/ 8813 w 10135"/>
              <a:gd name="connsiteY5" fmla="*/ 9106 h 10355"/>
              <a:gd name="connsiteX6" fmla="*/ 10135 w 10135"/>
              <a:gd name="connsiteY6" fmla="*/ 9906 h 10355"/>
              <a:gd name="connsiteX0" fmla="*/ 0 w 10135"/>
              <a:gd name="connsiteY0" fmla="*/ 9605 h 12605"/>
              <a:gd name="connsiteX1" fmla="*/ 1351 w 10135"/>
              <a:gd name="connsiteY1" fmla="*/ 8605 h 12605"/>
              <a:gd name="connsiteX2" fmla="*/ 3282 w 10135"/>
              <a:gd name="connsiteY2" fmla="*/ 872 h 12605"/>
              <a:gd name="connsiteX3" fmla="*/ 4845 w 10135"/>
              <a:gd name="connsiteY3" fmla="*/ 3371 h 12605"/>
              <a:gd name="connsiteX4" fmla="*/ 6769 w 10135"/>
              <a:gd name="connsiteY4" fmla="*/ 2405 h 12605"/>
              <a:gd name="connsiteX5" fmla="*/ 8813 w 10135"/>
              <a:gd name="connsiteY5" fmla="*/ 9106 h 12605"/>
              <a:gd name="connsiteX6" fmla="*/ 10135 w 10135"/>
              <a:gd name="connsiteY6" fmla="*/ 12605 h 12605"/>
              <a:gd name="connsiteX0" fmla="*/ 0 w 10135"/>
              <a:gd name="connsiteY0" fmla="*/ 9605 h 13055"/>
              <a:gd name="connsiteX1" fmla="*/ 1351 w 10135"/>
              <a:gd name="connsiteY1" fmla="*/ 8605 h 13055"/>
              <a:gd name="connsiteX2" fmla="*/ 3282 w 10135"/>
              <a:gd name="connsiteY2" fmla="*/ 872 h 13055"/>
              <a:gd name="connsiteX3" fmla="*/ 4845 w 10135"/>
              <a:gd name="connsiteY3" fmla="*/ 3371 h 13055"/>
              <a:gd name="connsiteX4" fmla="*/ 6769 w 10135"/>
              <a:gd name="connsiteY4" fmla="*/ 2405 h 13055"/>
              <a:gd name="connsiteX5" fmla="*/ 9054 w 10135"/>
              <a:gd name="connsiteY5" fmla="*/ 11355 h 13055"/>
              <a:gd name="connsiteX6" fmla="*/ 10135 w 10135"/>
              <a:gd name="connsiteY6" fmla="*/ 12605 h 13055"/>
              <a:gd name="connsiteX0" fmla="*/ 0 w 9865"/>
              <a:gd name="connsiteY0" fmla="*/ 9855 h 13055"/>
              <a:gd name="connsiteX1" fmla="*/ 1081 w 9865"/>
              <a:gd name="connsiteY1" fmla="*/ 8605 h 13055"/>
              <a:gd name="connsiteX2" fmla="*/ 3012 w 9865"/>
              <a:gd name="connsiteY2" fmla="*/ 872 h 13055"/>
              <a:gd name="connsiteX3" fmla="*/ 4575 w 9865"/>
              <a:gd name="connsiteY3" fmla="*/ 3371 h 13055"/>
              <a:gd name="connsiteX4" fmla="*/ 6499 w 9865"/>
              <a:gd name="connsiteY4" fmla="*/ 2405 h 13055"/>
              <a:gd name="connsiteX5" fmla="*/ 8784 w 9865"/>
              <a:gd name="connsiteY5" fmla="*/ 11355 h 13055"/>
              <a:gd name="connsiteX6" fmla="*/ 9865 w 9865"/>
              <a:gd name="connsiteY6" fmla="*/ 12605 h 13055"/>
              <a:gd name="connsiteX0" fmla="*/ 320 w 10320"/>
              <a:gd name="connsiteY0" fmla="*/ 7549 h 10000"/>
              <a:gd name="connsiteX1" fmla="*/ 183 w 10320"/>
              <a:gd name="connsiteY1" fmla="*/ 7549 h 10000"/>
              <a:gd name="connsiteX2" fmla="*/ 1416 w 10320"/>
              <a:gd name="connsiteY2" fmla="*/ 6591 h 10000"/>
              <a:gd name="connsiteX3" fmla="*/ 3373 w 10320"/>
              <a:gd name="connsiteY3" fmla="*/ 668 h 10000"/>
              <a:gd name="connsiteX4" fmla="*/ 4958 w 10320"/>
              <a:gd name="connsiteY4" fmla="*/ 2582 h 10000"/>
              <a:gd name="connsiteX5" fmla="*/ 6908 w 10320"/>
              <a:gd name="connsiteY5" fmla="*/ 1842 h 10000"/>
              <a:gd name="connsiteX6" fmla="*/ 9224 w 10320"/>
              <a:gd name="connsiteY6" fmla="*/ 8698 h 10000"/>
              <a:gd name="connsiteX7" fmla="*/ 10320 w 10320"/>
              <a:gd name="connsiteY7" fmla="*/ 965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20" h="10000">
                <a:moveTo>
                  <a:pt x="320" y="7549"/>
                </a:moveTo>
                <a:cubicBezTo>
                  <a:pt x="321" y="7543"/>
                  <a:pt x="0" y="7709"/>
                  <a:pt x="183" y="7549"/>
                </a:cubicBezTo>
                <a:cubicBezTo>
                  <a:pt x="366" y="7389"/>
                  <a:pt x="884" y="7738"/>
                  <a:pt x="1416" y="6591"/>
                </a:cubicBezTo>
                <a:cubicBezTo>
                  <a:pt x="1948" y="5444"/>
                  <a:pt x="2783" y="1336"/>
                  <a:pt x="3373" y="668"/>
                </a:cubicBezTo>
                <a:cubicBezTo>
                  <a:pt x="3963" y="0"/>
                  <a:pt x="4370" y="2385"/>
                  <a:pt x="4958" y="2582"/>
                </a:cubicBezTo>
                <a:cubicBezTo>
                  <a:pt x="5546" y="2778"/>
                  <a:pt x="6197" y="823"/>
                  <a:pt x="6908" y="1842"/>
                </a:cubicBezTo>
                <a:cubicBezTo>
                  <a:pt x="7619" y="2862"/>
                  <a:pt x="8656" y="7396"/>
                  <a:pt x="9224" y="8698"/>
                </a:cubicBezTo>
                <a:cubicBezTo>
                  <a:pt x="9793" y="10000"/>
                  <a:pt x="10041" y="9527"/>
                  <a:pt x="10320" y="9655"/>
                </a:cubicBezTo>
              </a:path>
            </a:pathLst>
          </a:cu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6" name="Connecteur droit avec flèche 25"/>
          <p:cNvCxnSpPr/>
          <p:nvPr/>
        </p:nvCxnSpPr>
        <p:spPr>
          <a:xfrm flipH="1" flipV="1">
            <a:off x="755576" y="3861048"/>
            <a:ext cx="11575" cy="183748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1520" y="4437112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a1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 flipH="1">
            <a:off x="395536" y="3861048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043608" y="2996952"/>
            <a:ext cx="0" cy="26642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1043608" y="3284984"/>
            <a:ext cx="616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7030A0"/>
                </a:solidFill>
                <a:sym typeface="Wingdings" pitchFamily="2" charset="2"/>
              </a:rPr>
              <a:t>a1</a:t>
            </a:r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’</a:t>
            </a:r>
            <a:endParaRPr lang="fr-FR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683568" y="2996952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6"/>
          <p:cNvSpPr>
            <a:spLocks/>
          </p:cNvSpPr>
          <p:nvPr/>
        </p:nvSpPr>
        <p:spPr bwMode="auto">
          <a:xfrm>
            <a:off x="539552" y="3717032"/>
            <a:ext cx="5328592" cy="2880320"/>
          </a:xfrm>
          <a:custGeom>
            <a:avLst/>
            <a:gdLst/>
            <a:ahLst/>
            <a:cxnLst>
              <a:cxn ang="0">
                <a:pos x="0" y="1711"/>
              </a:cxn>
              <a:cxn ang="0">
                <a:pos x="566" y="1528"/>
              </a:cxn>
              <a:cxn ang="0">
                <a:pos x="1307" y="129"/>
              </a:cxn>
              <a:cxn ang="0">
                <a:pos x="1956" y="753"/>
              </a:cxn>
              <a:cxn ang="0">
                <a:pos x="2755" y="512"/>
              </a:cxn>
              <a:cxn ang="0">
                <a:pos x="3604" y="2185"/>
              </a:cxn>
              <a:cxn ang="0">
                <a:pos x="4153" y="2385"/>
              </a:cxn>
            </a:cxnLst>
            <a:rect l="0" t="0" r="r" b="b"/>
            <a:pathLst>
              <a:path w="4153" h="2497">
                <a:moveTo>
                  <a:pt x="0" y="1711"/>
                </a:moveTo>
                <a:cubicBezTo>
                  <a:pt x="94" y="1682"/>
                  <a:pt x="348" y="1792"/>
                  <a:pt x="566" y="1528"/>
                </a:cubicBezTo>
                <a:cubicBezTo>
                  <a:pt x="784" y="1264"/>
                  <a:pt x="1075" y="258"/>
                  <a:pt x="1307" y="129"/>
                </a:cubicBezTo>
                <a:cubicBezTo>
                  <a:pt x="1539" y="0"/>
                  <a:pt x="1715" y="689"/>
                  <a:pt x="1956" y="753"/>
                </a:cubicBezTo>
                <a:cubicBezTo>
                  <a:pt x="2197" y="817"/>
                  <a:pt x="2480" y="273"/>
                  <a:pt x="2755" y="512"/>
                </a:cubicBezTo>
                <a:cubicBezTo>
                  <a:pt x="3030" y="751"/>
                  <a:pt x="3371" y="1873"/>
                  <a:pt x="3604" y="2185"/>
                </a:cubicBezTo>
                <a:cubicBezTo>
                  <a:pt x="3837" y="2497"/>
                  <a:pt x="4039" y="2343"/>
                  <a:pt x="4153" y="2385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orme libre 34"/>
          <p:cNvSpPr/>
          <p:nvPr/>
        </p:nvSpPr>
        <p:spPr>
          <a:xfrm>
            <a:off x="5652120" y="908720"/>
            <a:ext cx="1028700" cy="411163"/>
          </a:xfrm>
          <a:custGeom>
            <a:avLst/>
            <a:gdLst>
              <a:gd name="connsiteX0" fmla="*/ 0 w 1028700"/>
              <a:gd name="connsiteY0" fmla="*/ 115888 h 411163"/>
              <a:gd name="connsiteX1" fmla="*/ 733425 w 1028700"/>
              <a:gd name="connsiteY1" fmla="*/ 49213 h 411163"/>
              <a:gd name="connsiteX2" fmla="*/ 1028700 w 1028700"/>
              <a:gd name="connsiteY2" fmla="*/ 411163 h 41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8700" h="411163">
                <a:moveTo>
                  <a:pt x="0" y="115888"/>
                </a:moveTo>
                <a:cubicBezTo>
                  <a:pt x="280987" y="57944"/>
                  <a:pt x="561975" y="0"/>
                  <a:pt x="733425" y="49213"/>
                </a:cubicBezTo>
                <a:cubicBezTo>
                  <a:pt x="904875" y="98426"/>
                  <a:pt x="966787" y="254794"/>
                  <a:pt x="1028700" y="411163"/>
                </a:cubicBezTo>
              </a:path>
            </a:pathLst>
          </a:custGeom>
          <a:ln w="57150">
            <a:solidFill>
              <a:schemeClr val="accent6">
                <a:lumMod val="7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orme libre 35"/>
          <p:cNvSpPr/>
          <p:nvPr/>
        </p:nvSpPr>
        <p:spPr>
          <a:xfrm rot="16638732" flipV="1">
            <a:off x="5648189" y="3492066"/>
            <a:ext cx="686729" cy="305918"/>
          </a:xfrm>
          <a:custGeom>
            <a:avLst/>
            <a:gdLst>
              <a:gd name="connsiteX0" fmla="*/ 0 w 1028700"/>
              <a:gd name="connsiteY0" fmla="*/ 115888 h 411163"/>
              <a:gd name="connsiteX1" fmla="*/ 733425 w 1028700"/>
              <a:gd name="connsiteY1" fmla="*/ 49213 h 411163"/>
              <a:gd name="connsiteX2" fmla="*/ 1028700 w 1028700"/>
              <a:gd name="connsiteY2" fmla="*/ 411163 h 411163"/>
              <a:gd name="connsiteX0" fmla="*/ 0 w 864504"/>
              <a:gd name="connsiteY0" fmla="*/ 120682 h 444721"/>
              <a:gd name="connsiteX1" fmla="*/ 733425 w 864504"/>
              <a:gd name="connsiteY1" fmla="*/ 54007 h 444721"/>
              <a:gd name="connsiteX2" fmla="*/ 786475 w 864504"/>
              <a:gd name="connsiteY2" fmla="*/ 444721 h 444721"/>
              <a:gd name="connsiteX0" fmla="*/ 0 w 786475"/>
              <a:gd name="connsiteY0" fmla="*/ 76795 h 400834"/>
              <a:gd name="connsiteX1" fmla="*/ 466023 w 786475"/>
              <a:gd name="connsiteY1" fmla="*/ 54007 h 400834"/>
              <a:gd name="connsiteX2" fmla="*/ 786475 w 786475"/>
              <a:gd name="connsiteY2" fmla="*/ 400834 h 400834"/>
              <a:gd name="connsiteX0" fmla="*/ 0 w 633636"/>
              <a:gd name="connsiteY0" fmla="*/ 212647 h 373663"/>
              <a:gd name="connsiteX1" fmla="*/ 313184 w 633636"/>
              <a:gd name="connsiteY1" fmla="*/ 26836 h 373663"/>
              <a:gd name="connsiteX2" fmla="*/ 633636 w 633636"/>
              <a:gd name="connsiteY2" fmla="*/ 373663 h 373663"/>
              <a:gd name="connsiteX0" fmla="*/ 0 w 633636"/>
              <a:gd name="connsiteY0" fmla="*/ 230975 h 391991"/>
              <a:gd name="connsiteX1" fmla="*/ 313184 w 633636"/>
              <a:gd name="connsiteY1" fmla="*/ 45164 h 391991"/>
              <a:gd name="connsiteX2" fmla="*/ 633636 w 633636"/>
              <a:gd name="connsiteY2" fmla="*/ 391991 h 391991"/>
              <a:gd name="connsiteX0" fmla="*/ 0 w 633636"/>
              <a:gd name="connsiteY0" fmla="*/ 230975 h 391991"/>
              <a:gd name="connsiteX1" fmla="*/ 285690 w 633636"/>
              <a:gd name="connsiteY1" fmla="*/ 269327 h 391991"/>
              <a:gd name="connsiteX2" fmla="*/ 633636 w 633636"/>
              <a:gd name="connsiteY2" fmla="*/ 391991 h 391991"/>
              <a:gd name="connsiteX0" fmla="*/ 0 w 633636"/>
              <a:gd name="connsiteY0" fmla="*/ 230975 h 569898"/>
              <a:gd name="connsiteX1" fmla="*/ 285690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569898"/>
              <a:gd name="connsiteX1" fmla="*/ 285690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569898"/>
              <a:gd name="connsiteX1" fmla="*/ 285689 w 633636"/>
              <a:gd name="connsiteY1" fmla="*/ 269327 h 569898"/>
              <a:gd name="connsiteX2" fmla="*/ 633636 w 633636"/>
              <a:gd name="connsiteY2" fmla="*/ 391991 h 569898"/>
              <a:gd name="connsiteX0" fmla="*/ 0 w 633636"/>
              <a:gd name="connsiteY0" fmla="*/ 230975 h 391991"/>
              <a:gd name="connsiteX1" fmla="*/ 285689 w 633636"/>
              <a:gd name="connsiteY1" fmla="*/ 269327 h 391991"/>
              <a:gd name="connsiteX2" fmla="*/ 633636 w 633636"/>
              <a:gd name="connsiteY2" fmla="*/ 391991 h 391991"/>
              <a:gd name="connsiteX0" fmla="*/ 0 w 633636"/>
              <a:gd name="connsiteY0" fmla="*/ 248406 h 409422"/>
              <a:gd name="connsiteX1" fmla="*/ 285689 w 633636"/>
              <a:gd name="connsiteY1" fmla="*/ 286758 h 409422"/>
              <a:gd name="connsiteX2" fmla="*/ 633636 w 633636"/>
              <a:gd name="connsiteY2" fmla="*/ 409422 h 409422"/>
              <a:gd name="connsiteX0" fmla="*/ 0 w 633636"/>
              <a:gd name="connsiteY0" fmla="*/ 0 h 161016"/>
              <a:gd name="connsiteX1" fmla="*/ 633636 w 633636"/>
              <a:gd name="connsiteY1" fmla="*/ 161016 h 161016"/>
              <a:gd name="connsiteX0" fmla="*/ 0 w 686729"/>
              <a:gd name="connsiteY0" fmla="*/ 0 h 320048"/>
              <a:gd name="connsiteX1" fmla="*/ 686729 w 686729"/>
              <a:gd name="connsiteY1" fmla="*/ 320048 h 320048"/>
              <a:gd name="connsiteX0" fmla="*/ 0 w 686729"/>
              <a:gd name="connsiteY0" fmla="*/ 0 h 320048"/>
              <a:gd name="connsiteX1" fmla="*/ 686729 w 686729"/>
              <a:gd name="connsiteY1" fmla="*/ 320048 h 32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86729" h="320048">
                <a:moveTo>
                  <a:pt x="0" y="0"/>
                </a:moveTo>
                <a:cubicBezTo>
                  <a:pt x="318010" y="72"/>
                  <a:pt x="457819" y="213365"/>
                  <a:pt x="686729" y="320048"/>
                </a:cubicBezTo>
              </a:path>
            </a:pathLst>
          </a:custGeom>
          <a:ln w="57150"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409" name="Group 1"/>
          <p:cNvGrpSpPr>
            <a:grpSpLocks/>
          </p:cNvGrpSpPr>
          <p:nvPr/>
        </p:nvGrpSpPr>
        <p:grpSpPr bwMode="auto">
          <a:xfrm>
            <a:off x="3059832" y="3284984"/>
            <a:ext cx="2808312" cy="3312368"/>
            <a:chOff x="9224" y="9281"/>
            <a:chExt cx="1817" cy="2236"/>
          </a:xfrm>
        </p:grpSpPr>
        <p:cxnSp>
          <p:nvCxnSpPr>
            <p:cNvPr id="17410" name="AutoShape 2"/>
            <p:cNvCxnSpPr>
              <a:cxnSpLocks noChangeShapeType="1"/>
            </p:cNvCxnSpPr>
            <p:nvPr/>
          </p:nvCxnSpPr>
          <p:spPr bwMode="auto">
            <a:xfrm>
              <a:off x="9224" y="9565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1" name="AutoShape 3"/>
            <p:cNvCxnSpPr>
              <a:cxnSpLocks noChangeShapeType="1"/>
            </p:cNvCxnSpPr>
            <p:nvPr/>
          </p:nvCxnSpPr>
          <p:spPr bwMode="auto">
            <a:xfrm>
              <a:off x="9334" y="9513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2" name="AutoShape 4"/>
            <p:cNvCxnSpPr>
              <a:cxnSpLocks noChangeShapeType="1"/>
            </p:cNvCxnSpPr>
            <p:nvPr/>
          </p:nvCxnSpPr>
          <p:spPr bwMode="auto">
            <a:xfrm>
              <a:off x="9440" y="9469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3" name="AutoShape 5"/>
            <p:cNvCxnSpPr>
              <a:cxnSpLocks noChangeShapeType="1"/>
            </p:cNvCxnSpPr>
            <p:nvPr/>
          </p:nvCxnSpPr>
          <p:spPr bwMode="auto">
            <a:xfrm>
              <a:off x="9530" y="9369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4" name="AutoShape 6"/>
            <p:cNvCxnSpPr>
              <a:cxnSpLocks noChangeShapeType="1"/>
            </p:cNvCxnSpPr>
            <p:nvPr/>
          </p:nvCxnSpPr>
          <p:spPr bwMode="auto">
            <a:xfrm>
              <a:off x="9640" y="9317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5" name="AutoShape 7"/>
            <p:cNvCxnSpPr>
              <a:cxnSpLocks noChangeShapeType="1"/>
            </p:cNvCxnSpPr>
            <p:nvPr/>
          </p:nvCxnSpPr>
          <p:spPr bwMode="auto">
            <a:xfrm>
              <a:off x="9772" y="9281"/>
              <a:ext cx="32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6" name="AutoShape 8"/>
            <p:cNvCxnSpPr>
              <a:cxnSpLocks noChangeShapeType="1"/>
            </p:cNvCxnSpPr>
            <p:nvPr/>
          </p:nvCxnSpPr>
          <p:spPr bwMode="auto">
            <a:xfrm flipH="1">
              <a:off x="9804" y="9317"/>
              <a:ext cx="130" cy="268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7" name="AutoShape 9"/>
            <p:cNvCxnSpPr>
              <a:cxnSpLocks noChangeShapeType="1"/>
            </p:cNvCxnSpPr>
            <p:nvPr/>
          </p:nvCxnSpPr>
          <p:spPr bwMode="auto">
            <a:xfrm flipH="1">
              <a:off x="9861" y="9469"/>
              <a:ext cx="158" cy="191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8" name="AutoShape 10"/>
            <p:cNvCxnSpPr>
              <a:cxnSpLocks noChangeShapeType="1"/>
            </p:cNvCxnSpPr>
            <p:nvPr/>
          </p:nvCxnSpPr>
          <p:spPr bwMode="auto">
            <a:xfrm flipH="1">
              <a:off x="9804" y="9804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19" name="AutoShape 11"/>
            <p:cNvCxnSpPr>
              <a:cxnSpLocks noChangeShapeType="1"/>
            </p:cNvCxnSpPr>
            <p:nvPr/>
          </p:nvCxnSpPr>
          <p:spPr bwMode="auto">
            <a:xfrm flipH="1">
              <a:off x="9910" y="9585"/>
              <a:ext cx="198" cy="171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0" name="AutoShape 12"/>
            <p:cNvCxnSpPr>
              <a:cxnSpLocks noChangeShapeType="1"/>
            </p:cNvCxnSpPr>
            <p:nvPr/>
          </p:nvCxnSpPr>
          <p:spPr bwMode="auto">
            <a:xfrm flipH="1">
              <a:off x="9830" y="9723"/>
              <a:ext cx="320" cy="336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1" name="AutoShape 13"/>
            <p:cNvCxnSpPr>
              <a:cxnSpLocks noChangeShapeType="1"/>
            </p:cNvCxnSpPr>
            <p:nvPr/>
          </p:nvCxnSpPr>
          <p:spPr bwMode="auto">
            <a:xfrm flipH="1">
              <a:off x="9841" y="9948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2" name="AutoShape 14"/>
            <p:cNvCxnSpPr>
              <a:cxnSpLocks noChangeShapeType="1"/>
            </p:cNvCxnSpPr>
            <p:nvPr/>
          </p:nvCxnSpPr>
          <p:spPr bwMode="auto">
            <a:xfrm flipH="1">
              <a:off x="9910" y="10052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3" name="AutoShape 15"/>
            <p:cNvCxnSpPr>
              <a:cxnSpLocks noChangeShapeType="1"/>
            </p:cNvCxnSpPr>
            <p:nvPr/>
          </p:nvCxnSpPr>
          <p:spPr bwMode="auto">
            <a:xfrm flipH="1">
              <a:off x="9952" y="10201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4" name="AutoShape 16"/>
            <p:cNvCxnSpPr>
              <a:cxnSpLocks noChangeShapeType="1"/>
            </p:cNvCxnSpPr>
            <p:nvPr/>
          </p:nvCxnSpPr>
          <p:spPr bwMode="auto">
            <a:xfrm flipH="1">
              <a:off x="9994" y="10353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5" name="AutoShape 17"/>
            <p:cNvCxnSpPr>
              <a:cxnSpLocks noChangeShapeType="1"/>
            </p:cNvCxnSpPr>
            <p:nvPr/>
          </p:nvCxnSpPr>
          <p:spPr bwMode="auto">
            <a:xfrm flipH="1">
              <a:off x="10076" y="10449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6" name="AutoShape 18"/>
            <p:cNvCxnSpPr>
              <a:cxnSpLocks noChangeShapeType="1"/>
            </p:cNvCxnSpPr>
            <p:nvPr/>
          </p:nvCxnSpPr>
          <p:spPr bwMode="auto">
            <a:xfrm flipH="1">
              <a:off x="10076" y="10608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7" name="AutoShape 19"/>
            <p:cNvCxnSpPr>
              <a:cxnSpLocks noChangeShapeType="1"/>
            </p:cNvCxnSpPr>
            <p:nvPr/>
          </p:nvCxnSpPr>
          <p:spPr bwMode="auto">
            <a:xfrm flipH="1">
              <a:off x="10128" y="10736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8" name="AutoShape 20"/>
            <p:cNvCxnSpPr>
              <a:cxnSpLocks noChangeShapeType="1"/>
            </p:cNvCxnSpPr>
            <p:nvPr/>
          </p:nvCxnSpPr>
          <p:spPr bwMode="auto">
            <a:xfrm flipH="1">
              <a:off x="10150" y="10888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29" name="AutoShape 21"/>
            <p:cNvCxnSpPr>
              <a:cxnSpLocks noChangeShapeType="1"/>
            </p:cNvCxnSpPr>
            <p:nvPr/>
          </p:nvCxnSpPr>
          <p:spPr bwMode="auto">
            <a:xfrm flipH="1">
              <a:off x="10405" y="10987"/>
              <a:ext cx="207" cy="213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30" name="AutoShape 22"/>
            <p:cNvCxnSpPr>
              <a:cxnSpLocks noChangeShapeType="1"/>
            </p:cNvCxnSpPr>
            <p:nvPr/>
          </p:nvCxnSpPr>
          <p:spPr bwMode="auto">
            <a:xfrm flipH="1">
              <a:off x="10469" y="11097"/>
              <a:ext cx="207" cy="213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31" name="AutoShape 23"/>
            <p:cNvCxnSpPr>
              <a:cxnSpLocks noChangeShapeType="1"/>
            </p:cNvCxnSpPr>
            <p:nvPr/>
          </p:nvCxnSpPr>
          <p:spPr bwMode="auto">
            <a:xfrm flipH="1">
              <a:off x="10612" y="11158"/>
              <a:ext cx="129" cy="236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32" name="AutoShape 24"/>
            <p:cNvCxnSpPr>
              <a:cxnSpLocks noChangeShapeType="1"/>
            </p:cNvCxnSpPr>
            <p:nvPr/>
          </p:nvCxnSpPr>
          <p:spPr bwMode="auto">
            <a:xfrm flipH="1">
              <a:off x="10761" y="11236"/>
              <a:ext cx="66" cy="236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33" name="AutoShape 25"/>
            <p:cNvCxnSpPr>
              <a:cxnSpLocks noChangeShapeType="1"/>
            </p:cNvCxnSpPr>
            <p:nvPr/>
          </p:nvCxnSpPr>
          <p:spPr bwMode="auto">
            <a:xfrm>
              <a:off x="10912" y="11236"/>
              <a:ext cx="0" cy="23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7434" name="AutoShape 26"/>
            <p:cNvCxnSpPr>
              <a:cxnSpLocks noChangeShapeType="1"/>
            </p:cNvCxnSpPr>
            <p:nvPr/>
          </p:nvCxnSpPr>
          <p:spPr bwMode="auto">
            <a:xfrm>
              <a:off x="11041" y="11285"/>
              <a:ext cx="0" cy="23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38" name="Rectangle 37"/>
          <p:cNvSpPr/>
          <p:nvPr/>
        </p:nvSpPr>
        <p:spPr>
          <a:xfrm>
            <a:off x="2771800" y="4632636"/>
            <a:ext cx="7008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400" b="1" baseline="300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39" name="Rectangle 38"/>
          <p:cNvSpPr/>
          <p:nvPr/>
        </p:nvSpPr>
        <p:spPr>
          <a:xfrm>
            <a:off x="2809083" y="3831023"/>
            <a:ext cx="64312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63" name="Forme libre 62"/>
          <p:cNvSpPr/>
          <p:nvPr/>
        </p:nvSpPr>
        <p:spPr>
          <a:xfrm rot="1393544">
            <a:off x="2784765" y="2039978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Forme libre 63"/>
          <p:cNvSpPr/>
          <p:nvPr/>
        </p:nvSpPr>
        <p:spPr>
          <a:xfrm rot="20820750" flipV="1">
            <a:off x="930533" y="929114"/>
            <a:ext cx="1587979" cy="109692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ZoneTexte 64"/>
          <p:cNvSpPr txBox="1"/>
          <p:nvPr/>
        </p:nvSpPr>
        <p:spPr>
          <a:xfrm>
            <a:off x="2449860" y="170080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805661" y="52963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6400775" y="225248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30" grpId="0"/>
      <p:bldP spid="32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e 60"/>
          <p:cNvGrpSpPr/>
          <p:nvPr/>
        </p:nvGrpSpPr>
        <p:grpSpPr>
          <a:xfrm>
            <a:off x="5508104" y="-47625"/>
            <a:ext cx="3456384" cy="3476625"/>
            <a:chOff x="5508104" y="-47625"/>
            <a:chExt cx="3456384" cy="3476625"/>
          </a:xfrm>
        </p:grpSpPr>
        <p:grpSp>
          <p:nvGrpSpPr>
            <p:cNvPr id="32" name="Groupe 31"/>
            <p:cNvGrpSpPr/>
            <p:nvPr/>
          </p:nvGrpSpPr>
          <p:grpSpPr>
            <a:xfrm>
              <a:off x="5508104" y="58757"/>
              <a:ext cx="3456384" cy="3370243"/>
              <a:chOff x="5508104" y="58757"/>
              <a:chExt cx="3456384" cy="3370243"/>
            </a:xfrm>
          </p:grpSpPr>
          <p:pic>
            <p:nvPicPr>
              <p:cNvPr id="17" name="Image 16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6189195" y="1840769"/>
                <a:ext cx="2703285" cy="1588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Image 17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61203" y="112577"/>
                <a:ext cx="2362192" cy="15882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AutoShape 5"/>
              <p:cNvSpPr>
                <a:spLocks noChangeArrowheads="1"/>
              </p:cNvSpPr>
              <p:nvPr/>
            </p:nvSpPr>
            <p:spPr bwMode="auto">
              <a:xfrm>
                <a:off x="6251334" y="58757"/>
                <a:ext cx="2592288" cy="1656184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chemeClr val="accent6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0" name="AutoShape 5"/>
              <p:cNvSpPr>
                <a:spLocks noChangeArrowheads="1"/>
              </p:cNvSpPr>
              <p:nvPr/>
            </p:nvSpPr>
            <p:spPr bwMode="auto">
              <a:xfrm>
                <a:off x="6084168" y="1772816"/>
                <a:ext cx="2880320" cy="1656184"/>
              </a:xfrm>
              <a:prstGeom prst="roundRect">
                <a:avLst>
                  <a:gd name="adj" fmla="val 16667"/>
                </a:avLst>
              </a:prstGeom>
              <a:noFill/>
              <a:ln w="5715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580112" y="692696"/>
                <a:ext cx="70083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>
                    <a:solidFill>
                      <a:srgbClr val="F79646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fr-FR" sz="2400" b="1" baseline="-25000" dirty="0">
                    <a:solidFill>
                      <a:srgbClr val="F79646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III</a:t>
                </a:r>
                <a:r>
                  <a:rPr lang="fr-FR" sz="2400" b="1" baseline="30000" dirty="0">
                    <a:solidFill>
                      <a:srgbClr val="F79646">
                        <a:lumMod val="75000"/>
                      </a:srgbClr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fr-FR" sz="2000" dirty="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08104" y="2420888"/>
                <a:ext cx="64312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sz="2400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fr-FR" sz="2400" b="1" baseline="-25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II</a:t>
                </a:r>
                <a:r>
                  <a:rPr lang="fr-FR" sz="2400" b="1" baseline="30000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+</a:t>
                </a:r>
                <a:endParaRPr lang="fr-FR" sz="2000" dirty="0"/>
              </a:p>
            </p:txBody>
          </p:sp>
        </p:grpSp>
        <p:sp>
          <p:nvSpPr>
            <p:cNvPr id="59" name="ZoneTexte 58"/>
            <p:cNvSpPr txBox="1"/>
            <p:nvPr/>
          </p:nvSpPr>
          <p:spPr>
            <a:xfrm>
              <a:off x="6919689" y="-47625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514803" y="167223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0" y="0"/>
            <a:ext cx="6748984" cy="3980862"/>
            <a:chOff x="3647004" y="4475163"/>
            <a:chExt cx="2758158" cy="2040707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732644" y="4475163"/>
              <a:ext cx="611686" cy="470347"/>
            </a:xfrm>
            <a:prstGeom prst="rect">
              <a:avLst/>
            </a:prstGeom>
            <a:solidFill>
              <a:srgbClr val="FFFFFF"/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E</a:t>
              </a:r>
              <a:r>
                <a:rPr kumimoji="0" lang="fr-FR" sz="2800" b="1" i="0" u="none" strike="noStrike" cap="none" normalizeH="0" baseline="-25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p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3"/>
            <p:cNvSpPr txBox="1">
              <a:spLocks noChangeArrowheads="1"/>
            </p:cNvSpPr>
            <p:nvPr/>
          </p:nvSpPr>
          <p:spPr bwMode="auto">
            <a:xfrm>
              <a:off x="5793476" y="6159142"/>
              <a:ext cx="611686" cy="35672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     CR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AutoShape 4"/>
            <p:cNvCxnSpPr>
              <a:cxnSpLocks noChangeShapeType="1"/>
            </p:cNvCxnSpPr>
            <p:nvPr/>
          </p:nvCxnSpPr>
          <p:spPr bwMode="auto">
            <a:xfrm flipV="1">
              <a:off x="3720367" y="4475163"/>
              <a:ext cx="0" cy="1905460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6" name="AutoShape 5"/>
            <p:cNvCxnSpPr>
              <a:cxnSpLocks noChangeShapeType="1"/>
            </p:cNvCxnSpPr>
            <p:nvPr/>
          </p:nvCxnSpPr>
          <p:spPr bwMode="auto">
            <a:xfrm>
              <a:off x="3647004" y="6306796"/>
              <a:ext cx="2398178" cy="1"/>
            </a:xfrm>
            <a:prstGeom prst="straightConnector1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cxnSp>
        <p:nvCxnSpPr>
          <p:cNvPr id="7" name="Connecteur droit avec flèche 6"/>
          <p:cNvCxnSpPr/>
          <p:nvPr/>
        </p:nvCxnSpPr>
        <p:spPr>
          <a:xfrm flipH="1" flipV="1">
            <a:off x="755576" y="1124744"/>
            <a:ext cx="11575" cy="1837483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51520" y="1700808"/>
            <a:ext cx="5364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chemeClr val="accent6">
                    <a:lumMod val="75000"/>
                  </a:schemeClr>
                </a:solidFill>
                <a:sym typeface="Wingdings" pitchFamily="2" charset="2"/>
              </a:rPr>
              <a:t>a1</a:t>
            </a:r>
            <a:endParaRPr lang="fr-FR" sz="24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95536" y="1124744"/>
            <a:ext cx="201622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043608" y="260648"/>
            <a:ext cx="0" cy="2664296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043608" y="548680"/>
            <a:ext cx="616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E</a:t>
            </a:r>
            <a:r>
              <a:rPr lang="fr-FR" sz="2400" b="1" baseline="-25000" dirty="0">
                <a:solidFill>
                  <a:srgbClr val="7030A0"/>
                </a:solidFill>
                <a:sym typeface="Wingdings" pitchFamily="2" charset="2"/>
              </a:rPr>
              <a:t>a1</a:t>
            </a:r>
            <a:r>
              <a:rPr lang="fr-FR" sz="2400" b="1" dirty="0">
                <a:solidFill>
                  <a:srgbClr val="7030A0"/>
                </a:solidFill>
                <a:sym typeface="Wingdings" pitchFamily="2" charset="2"/>
              </a:rPr>
              <a:t>’</a:t>
            </a:r>
            <a:endParaRPr lang="fr-FR" sz="2400" dirty="0">
              <a:solidFill>
                <a:srgbClr val="7030A0"/>
              </a:solidFill>
              <a:latin typeface="Calibri" pitchFamily="34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683568" y="260648"/>
            <a:ext cx="172819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6"/>
          <p:cNvSpPr>
            <a:spLocks/>
          </p:cNvSpPr>
          <p:nvPr/>
        </p:nvSpPr>
        <p:spPr bwMode="auto">
          <a:xfrm>
            <a:off x="539552" y="980728"/>
            <a:ext cx="5256656" cy="2541804"/>
          </a:xfrm>
          <a:custGeom>
            <a:avLst/>
            <a:gdLst>
              <a:gd name="connsiteX0" fmla="*/ 0 w 9865"/>
              <a:gd name="connsiteY0" fmla="*/ 6852 h 9826"/>
              <a:gd name="connsiteX1" fmla="*/ 1363 w 9865"/>
              <a:gd name="connsiteY1" fmla="*/ 6119 h 9826"/>
              <a:gd name="connsiteX2" fmla="*/ 3147 w 9865"/>
              <a:gd name="connsiteY2" fmla="*/ 517 h 9826"/>
              <a:gd name="connsiteX3" fmla="*/ 4710 w 9865"/>
              <a:gd name="connsiteY3" fmla="*/ 3016 h 9826"/>
              <a:gd name="connsiteX4" fmla="*/ 6634 w 9865"/>
              <a:gd name="connsiteY4" fmla="*/ 2050 h 9826"/>
              <a:gd name="connsiteX5" fmla="*/ 8678 w 9865"/>
              <a:gd name="connsiteY5" fmla="*/ 8751 h 9826"/>
              <a:gd name="connsiteX6" fmla="*/ 9865 w 9865"/>
              <a:gd name="connsiteY6" fmla="*/ 8500 h 9826"/>
              <a:gd name="connsiteX0" fmla="*/ 0 w 10000"/>
              <a:gd name="connsiteY0" fmla="*/ 6973 h 8981"/>
              <a:gd name="connsiteX1" fmla="*/ 1382 w 10000"/>
              <a:gd name="connsiteY1" fmla="*/ 6227 h 8981"/>
              <a:gd name="connsiteX2" fmla="*/ 3190 w 10000"/>
              <a:gd name="connsiteY2" fmla="*/ 526 h 8981"/>
              <a:gd name="connsiteX3" fmla="*/ 4774 w 10000"/>
              <a:gd name="connsiteY3" fmla="*/ 3069 h 8981"/>
              <a:gd name="connsiteX4" fmla="*/ 6725 w 10000"/>
              <a:gd name="connsiteY4" fmla="*/ 2086 h 8981"/>
              <a:gd name="connsiteX5" fmla="*/ 8767 w 10000"/>
              <a:gd name="connsiteY5" fmla="*/ 7887 h 8981"/>
              <a:gd name="connsiteX6" fmla="*/ 10000 w 10000"/>
              <a:gd name="connsiteY6" fmla="*/ 8651 h 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8981">
                <a:moveTo>
                  <a:pt x="0" y="6973"/>
                </a:moveTo>
                <a:cubicBezTo>
                  <a:pt x="229" y="6855"/>
                  <a:pt x="849" y="7304"/>
                  <a:pt x="1382" y="6227"/>
                </a:cubicBezTo>
                <a:cubicBezTo>
                  <a:pt x="1914" y="5152"/>
                  <a:pt x="2623" y="1051"/>
                  <a:pt x="3190" y="526"/>
                </a:cubicBezTo>
                <a:cubicBezTo>
                  <a:pt x="3757" y="0"/>
                  <a:pt x="4187" y="2808"/>
                  <a:pt x="4774" y="3069"/>
                </a:cubicBezTo>
                <a:cubicBezTo>
                  <a:pt x="5362" y="3330"/>
                  <a:pt x="6059" y="1283"/>
                  <a:pt x="6725" y="2086"/>
                </a:cubicBezTo>
                <a:cubicBezTo>
                  <a:pt x="7391" y="2889"/>
                  <a:pt x="8221" y="6793"/>
                  <a:pt x="8767" y="7887"/>
                </a:cubicBezTo>
                <a:cubicBezTo>
                  <a:pt x="9312" y="8981"/>
                  <a:pt x="9721" y="8480"/>
                  <a:pt x="10000" y="8651"/>
                </a:cubicBezTo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443274" y="116632"/>
            <a:ext cx="5352718" cy="3377713"/>
          </a:xfrm>
          <a:custGeom>
            <a:avLst/>
            <a:gdLst>
              <a:gd name="connsiteX0" fmla="*/ 0 w 10000"/>
              <a:gd name="connsiteY0" fmla="*/ 7332 h 10538"/>
              <a:gd name="connsiteX1" fmla="*/ 1081 w 10000"/>
              <a:gd name="connsiteY1" fmla="*/ 9480 h 10538"/>
              <a:gd name="connsiteX2" fmla="*/ 3147 w 10000"/>
              <a:gd name="connsiteY2" fmla="*/ 997 h 10538"/>
              <a:gd name="connsiteX3" fmla="*/ 4710 w 10000"/>
              <a:gd name="connsiteY3" fmla="*/ 3496 h 10538"/>
              <a:gd name="connsiteX4" fmla="*/ 6634 w 10000"/>
              <a:gd name="connsiteY4" fmla="*/ 2530 h 10538"/>
              <a:gd name="connsiteX5" fmla="*/ 8678 w 10000"/>
              <a:gd name="connsiteY5" fmla="*/ 9231 h 10538"/>
              <a:gd name="connsiteX6" fmla="*/ 10000 w 10000"/>
              <a:gd name="connsiteY6" fmla="*/ 10031 h 10538"/>
              <a:gd name="connsiteX0" fmla="*/ 0 w 10135"/>
              <a:gd name="connsiteY0" fmla="*/ 9730 h 10936"/>
              <a:gd name="connsiteX1" fmla="*/ 1216 w 10135"/>
              <a:gd name="connsiteY1" fmla="*/ 9480 h 10936"/>
              <a:gd name="connsiteX2" fmla="*/ 3282 w 10135"/>
              <a:gd name="connsiteY2" fmla="*/ 997 h 10936"/>
              <a:gd name="connsiteX3" fmla="*/ 4845 w 10135"/>
              <a:gd name="connsiteY3" fmla="*/ 3496 h 10936"/>
              <a:gd name="connsiteX4" fmla="*/ 6769 w 10135"/>
              <a:gd name="connsiteY4" fmla="*/ 2530 h 10936"/>
              <a:gd name="connsiteX5" fmla="*/ 8813 w 10135"/>
              <a:gd name="connsiteY5" fmla="*/ 9231 h 10936"/>
              <a:gd name="connsiteX6" fmla="*/ 10135 w 10135"/>
              <a:gd name="connsiteY6" fmla="*/ 10031 h 10936"/>
              <a:gd name="connsiteX0" fmla="*/ 0 w 10135"/>
              <a:gd name="connsiteY0" fmla="*/ 9605 h 10355"/>
              <a:gd name="connsiteX1" fmla="*/ 1351 w 10135"/>
              <a:gd name="connsiteY1" fmla="*/ 8605 h 10355"/>
              <a:gd name="connsiteX2" fmla="*/ 3282 w 10135"/>
              <a:gd name="connsiteY2" fmla="*/ 872 h 10355"/>
              <a:gd name="connsiteX3" fmla="*/ 4845 w 10135"/>
              <a:gd name="connsiteY3" fmla="*/ 3371 h 10355"/>
              <a:gd name="connsiteX4" fmla="*/ 6769 w 10135"/>
              <a:gd name="connsiteY4" fmla="*/ 2405 h 10355"/>
              <a:gd name="connsiteX5" fmla="*/ 8813 w 10135"/>
              <a:gd name="connsiteY5" fmla="*/ 9106 h 10355"/>
              <a:gd name="connsiteX6" fmla="*/ 10135 w 10135"/>
              <a:gd name="connsiteY6" fmla="*/ 9906 h 10355"/>
              <a:gd name="connsiteX0" fmla="*/ 0 w 10135"/>
              <a:gd name="connsiteY0" fmla="*/ 9605 h 12605"/>
              <a:gd name="connsiteX1" fmla="*/ 1351 w 10135"/>
              <a:gd name="connsiteY1" fmla="*/ 8605 h 12605"/>
              <a:gd name="connsiteX2" fmla="*/ 3282 w 10135"/>
              <a:gd name="connsiteY2" fmla="*/ 872 h 12605"/>
              <a:gd name="connsiteX3" fmla="*/ 4845 w 10135"/>
              <a:gd name="connsiteY3" fmla="*/ 3371 h 12605"/>
              <a:gd name="connsiteX4" fmla="*/ 6769 w 10135"/>
              <a:gd name="connsiteY4" fmla="*/ 2405 h 12605"/>
              <a:gd name="connsiteX5" fmla="*/ 8813 w 10135"/>
              <a:gd name="connsiteY5" fmla="*/ 9106 h 12605"/>
              <a:gd name="connsiteX6" fmla="*/ 10135 w 10135"/>
              <a:gd name="connsiteY6" fmla="*/ 12605 h 12605"/>
              <a:gd name="connsiteX0" fmla="*/ 0 w 10135"/>
              <a:gd name="connsiteY0" fmla="*/ 9605 h 13055"/>
              <a:gd name="connsiteX1" fmla="*/ 1351 w 10135"/>
              <a:gd name="connsiteY1" fmla="*/ 8605 h 13055"/>
              <a:gd name="connsiteX2" fmla="*/ 3282 w 10135"/>
              <a:gd name="connsiteY2" fmla="*/ 872 h 13055"/>
              <a:gd name="connsiteX3" fmla="*/ 4845 w 10135"/>
              <a:gd name="connsiteY3" fmla="*/ 3371 h 13055"/>
              <a:gd name="connsiteX4" fmla="*/ 6769 w 10135"/>
              <a:gd name="connsiteY4" fmla="*/ 2405 h 13055"/>
              <a:gd name="connsiteX5" fmla="*/ 9054 w 10135"/>
              <a:gd name="connsiteY5" fmla="*/ 11355 h 13055"/>
              <a:gd name="connsiteX6" fmla="*/ 10135 w 10135"/>
              <a:gd name="connsiteY6" fmla="*/ 12605 h 13055"/>
              <a:gd name="connsiteX0" fmla="*/ 0 w 9865"/>
              <a:gd name="connsiteY0" fmla="*/ 9855 h 13055"/>
              <a:gd name="connsiteX1" fmla="*/ 1081 w 9865"/>
              <a:gd name="connsiteY1" fmla="*/ 8605 h 13055"/>
              <a:gd name="connsiteX2" fmla="*/ 3012 w 9865"/>
              <a:gd name="connsiteY2" fmla="*/ 872 h 13055"/>
              <a:gd name="connsiteX3" fmla="*/ 4575 w 9865"/>
              <a:gd name="connsiteY3" fmla="*/ 3371 h 13055"/>
              <a:gd name="connsiteX4" fmla="*/ 6499 w 9865"/>
              <a:gd name="connsiteY4" fmla="*/ 2405 h 13055"/>
              <a:gd name="connsiteX5" fmla="*/ 8784 w 9865"/>
              <a:gd name="connsiteY5" fmla="*/ 11355 h 13055"/>
              <a:gd name="connsiteX6" fmla="*/ 9865 w 9865"/>
              <a:gd name="connsiteY6" fmla="*/ 12605 h 13055"/>
              <a:gd name="connsiteX0" fmla="*/ 320 w 10320"/>
              <a:gd name="connsiteY0" fmla="*/ 7549 h 10000"/>
              <a:gd name="connsiteX1" fmla="*/ 183 w 10320"/>
              <a:gd name="connsiteY1" fmla="*/ 7549 h 10000"/>
              <a:gd name="connsiteX2" fmla="*/ 1416 w 10320"/>
              <a:gd name="connsiteY2" fmla="*/ 6591 h 10000"/>
              <a:gd name="connsiteX3" fmla="*/ 3373 w 10320"/>
              <a:gd name="connsiteY3" fmla="*/ 668 h 10000"/>
              <a:gd name="connsiteX4" fmla="*/ 4958 w 10320"/>
              <a:gd name="connsiteY4" fmla="*/ 2582 h 10000"/>
              <a:gd name="connsiteX5" fmla="*/ 6908 w 10320"/>
              <a:gd name="connsiteY5" fmla="*/ 1842 h 10000"/>
              <a:gd name="connsiteX6" fmla="*/ 9224 w 10320"/>
              <a:gd name="connsiteY6" fmla="*/ 8698 h 10000"/>
              <a:gd name="connsiteX7" fmla="*/ 10320 w 10320"/>
              <a:gd name="connsiteY7" fmla="*/ 9655 h 10000"/>
              <a:gd name="connsiteX0" fmla="*/ 320 w 10320"/>
              <a:gd name="connsiteY0" fmla="*/ 7549 h 9655"/>
              <a:gd name="connsiteX1" fmla="*/ 183 w 10320"/>
              <a:gd name="connsiteY1" fmla="*/ 7549 h 9655"/>
              <a:gd name="connsiteX2" fmla="*/ 1416 w 10320"/>
              <a:gd name="connsiteY2" fmla="*/ 6591 h 9655"/>
              <a:gd name="connsiteX3" fmla="*/ 3373 w 10320"/>
              <a:gd name="connsiteY3" fmla="*/ 668 h 9655"/>
              <a:gd name="connsiteX4" fmla="*/ 4958 w 10320"/>
              <a:gd name="connsiteY4" fmla="*/ 2582 h 9655"/>
              <a:gd name="connsiteX5" fmla="*/ 6908 w 10320"/>
              <a:gd name="connsiteY5" fmla="*/ 1842 h 9655"/>
              <a:gd name="connsiteX6" fmla="*/ 9087 w 10320"/>
              <a:gd name="connsiteY6" fmla="*/ 7885 h 9655"/>
              <a:gd name="connsiteX7" fmla="*/ 10320 w 10320"/>
              <a:gd name="connsiteY7" fmla="*/ 9655 h 9655"/>
              <a:gd name="connsiteX0" fmla="*/ 310 w 9867"/>
              <a:gd name="connsiteY0" fmla="*/ 7819 h 9343"/>
              <a:gd name="connsiteX1" fmla="*/ 177 w 9867"/>
              <a:gd name="connsiteY1" fmla="*/ 7819 h 9343"/>
              <a:gd name="connsiteX2" fmla="*/ 1372 w 9867"/>
              <a:gd name="connsiteY2" fmla="*/ 6827 h 9343"/>
              <a:gd name="connsiteX3" fmla="*/ 3268 w 9867"/>
              <a:gd name="connsiteY3" fmla="*/ 692 h 9343"/>
              <a:gd name="connsiteX4" fmla="*/ 4804 w 9867"/>
              <a:gd name="connsiteY4" fmla="*/ 2674 h 9343"/>
              <a:gd name="connsiteX5" fmla="*/ 6694 w 9867"/>
              <a:gd name="connsiteY5" fmla="*/ 1908 h 9343"/>
              <a:gd name="connsiteX6" fmla="*/ 8805 w 9867"/>
              <a:gd name="connsiteY6" fmla="*/ 8167 h 9343"/>
              <a:gd name="connsiteX7" fmla="*/ 9867 w 9867"/>
              <a:gd name="connsiteY7" fmla="*/ 8963 h 9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867" h="9343">
                <a:moveTo>
                  <a:pt x="310" y="7819"/>
                </a:moveTo>
                <a:cubicBezTo>
                  <a:pt x="311" y="7813"/>
                  <a:pt x="0" y="7984"/>
                  <a:pt x="177" y="7819"/>
                </a:cubicBezTo>
                <a:cubicBezTo>
                  <a:pt x="355" y="7653"/>
                  <a:pt x="857" y="8015"/>
                  <a:pt x="1372" y="6827"/>
                </a:cubicBezTo>
                <a:cubicBezTo>
                  <a:pt x="1888" y="5639"/>
                  <a:pt x="2697" y="1384"/>
                  <a:pt x="3268" y="692"/>
                </a:cubicBezTo>
                <a:cubicBezTo>
                  <a:pt x="3840" y="0"/>
                  <a:pt x="4234" y="2470"/>
                  <a:pt x="4804" y="2674"/>
                </a:cubicBezTo>
                <a:cubicBezTo>
                  <a:pt x="5374" y="2877"/>
                  <a:pt x="6027" y="992"/>
                  <a:pt x="6694" y="1908"/>
                </a:cubicBezTo>
                <a:cubicBezTo>
                  <a:pt x="7360" y="2823"/>
                  <a:pt x="8276" y="6991"/>
                  <a:pt x="8805" y="8167"/>
                </a:cubicBezTo>
                <a:cubicBezTo>
                  <a:pt x="9334" y="9343"/>
                  <a:pt x="9597" y="8830"/>
                  <a:pt x="9867" y="8963"/>
                </a:cubicBezTo>
              </a:path>
            </a:pathLst>
          </a:cu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95536" y="3585210"/>
            <a:ext cx="5688632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(carbocation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III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&lt;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(carbocation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5536" y="3945250"/>
            <a:ext cx="149565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23728" y="3945250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000" b="1" u="sng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forme plus vite que le carbocation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b="1" u="sng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95736" y="4593322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obtient majoritairement le 2-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méthylbu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du carbocation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000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4" cstate="print"/>
          <a:srcRect l="82825" t="17913" b="32826"/>
          <a:stretch>
            <a:fillRect/>
          </a:stretch>
        </p:blipFill>
        <p:spPr bwMode="auto">
          <a:xfrm>
            <a:off x="4644008" y="0"/>
            <a:ext cx="67950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12007441" flipH="1">
            <a:off x="5175541" y="198134"/>
            <a:ext cx="2575964" cy="818669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79201" h="689223">
                <a:moveTo>
                  <a:pt x="1062" y="0"/>
                </a:moveTo>
                <a:cubicBezTo>
                  <a:pt x="-1" y="2395"/>
                  <a:pt x="795804" y="437073"/>
                  <a:pt x="1492160" y="536868"/>
                </a:cubicBezTo>
                <a:cubicBezTo>
                  <a:pt x="2188516" y="636663"/>
                  <a:pt x="3671714" y="689223"/>
                  <a:pt x="4179201" y="598773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07504" y="5776998"/>
            <a:ext cx="8928992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79512" y="5776998"/>
            <a:ext cx="885698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Lors de l’addition d’un halogénure d’hydrogène H − X sur un composé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éthy-lénique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dissymétrique,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produit majoritaire est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formé à l’issu de l’acte élémentaire cinétiquement déterminant.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987824" y="5373216"/>
            <a:ext cx="33478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Règle de </a:t>
            </a:r>
            <a:r>
              <a:rPr lang="fr-FR" sz="2400" b="1" u="sng" dirty="0">
                <a:solidFill>
                  <a:prstClr val="black"/>
                </a:solidFill>
              </a:rPr>
              <a:t>MARKOVNIKOV</a:t>
            </a:r>
            <a:endParaRPr lang="fr-FR" sz="2400" b="1" u="sng" dirty="0"/>
          </a:p>
        </p:txBody>
      </p:sp>
      <p:grpSp>
        <p:nvGrpSpPr>
          <p:cNvPr id="16385" name="Group 1"/>
          <p:cNvGrpSpPr>
            <a:grpSpLocks/>
          </p:cNvGrpSpPr>
          <p:nvPr/>
        </p:nvGrpSpPr>
        <p:grpSpPr bwMode="auto">
          <a:xfrm>
            <a:off x="3059832" y="476672"/>
            <a:ext cx="2736304" cy="3096344"/>
            <a:chOff x="9224" y="9281"/>
            <a:chExt cx="1817" cy="2236"/>
          </a:xfrm>
        </p:grpSpPr>
        <p:cxnSp>
          <p:nvCxnSpPr>
            <p:cNvPr id="16386" name="AutoShape 2"/>
            <p:cNvCxnSpPr>
              <a:cxnSpLocks noChangeShapeType="1"/>
            </p:cNvCxnSpPr>
            <p:nvPr/>
          </p:nvCxnSpPr>
          <p:spPr bwMode="auto">
            <a:xfrm>
              <a:off x="9224" y="9565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87" name="AutoShape 3"/>
            <p:cNvCxnSpPr>
              <a:cxnSpLocks noChangeShapeType="1"/>
            </p:cNvCxnSpPr>
            <p:nvPr/>
          </p:nvCxnSpPr>
          <p:spPr bwMode="auto">
            <a:xfrm>
              <a:off x="9334" y="9513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88" name="AutoShape 4"/>
            <p:cNvCxnSpPr>
              <a:cxnSpLocks noChangeShapeType="1"/>
            </p:cNvCxnSpPr>
            <p:nvPr/>
          </p:nvCxnSpPr>
          <p:spPr bwMode="auto">
            <a:xfrm>
              <a:off x="9440" y="9469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89" name="AutoShape 5"/>
            <p:cNvCxnSpPr>
              <a:cxnSpLocks noChangeShapeType="1"/>
            </p:cNvCxnSpPr>
            <p:nvPr/>
          </p:nvCxnSpPr>
          <p:spPr bwMode="auto">
            <a:xfrm>
              <a:off x="9530" y="9369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0" name="AutoShape 6"/>
            <p:cNvCxnSpPr>
              <a:cxnSpLocks noChangeShapeType="1"/>
            </p:cNvCxnSpPr>
            <p:nvPr/>
          </p:nvCxnSpPr>
          <p:spPr bwMode="auto">
            <a:xfrm>
              <a:off x="9640" y="9317"/>
              <a:ext cx="70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1" name="AutoShape 7"/>
            <p:cNvCxnSpPr>
              <a:cxnSpLocks noChangeShapeType="1"/>
            </p:cNvCxnSpPr>
            <p:nvPr/>
          </p:nvCxnSpPr>
          <p:spPr bwMode="auto">
            <a:xfrm>
              <a:off x="9772" y="9281"/>
              <a:ext cx="32" cy="884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2" name="AutoShape 8"/>
            <p:cNvCxnSpPr>
              <a:cxnSpLocks noChangeShapeType="1"/>
            </p:cNvCxnSpPr>
            <p:nvPr/>
          </p:nvCxnSpPr>
          <p:spPr bwMode="auto">
            <a:xfrm flipH="1">
              <a:off x="9804" y="9317"/>
              <a:ext cx="130" cy="268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3" name="AutoShape 9"/>
            <p:cNvCxnSpPr>
              <a:cxnSpLocks noChangeShapeType="1"/>
            </p:cNvCxnSpPr>
            <p:nvPr/>
          </p:nvCxnSpPr>
          <p:spPr bwMode="auto">
            <a:xfrm flipH="1">
              <a:off x="9861" y="9469"/>
              <a:ext cx="158" cy="191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4" name="AutoShape 10"/>
            <p:cNvCxnSpPr>
              <a:cxnSpLocks noChangeShapeType="1"/>
            </p:cNvCxnSpPr>
            <p:nvPr/>
          </p:nvCxnSpPr>
          <p:spPr bwMode="auto">
            <a:xfrm flipH="1">
              <a:off x="9804" y="9804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5" name="AutoShape 11"/>
            <p:cNvCxnSpPr>
              <a:cxnSpLocks noChangeShapeType="1"/>
            </p:cNvCxnSpPr>
            <p:nvPr/>
          </p:nvCxnSpPr>
          <p:spPr bwMode="auto">
            <a:xfrm flipH="1">
              <a:off x="9910" y="9585"/>
              <a:ext cx="198" cy="171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6" name="AutoShape 12"/>
            <p:cNvCxnSpPr>
              <a:cxnSpLocks noChangeShapeType="1"/>
            </p:cNvCxnSpPr>
            <p:nvPr/>
          </p:nvCxnSpPr>
          <p:spPr bwMode="auto">
            <a:xfrm flipH="1">
              <a:off x="9952" y="9723"/>
              <a:ext cx="198" cy="143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7" name="AutoShape 13"/>
            <p:cNvCxnSpPr>
              <a:cxnSpLocks noChangeShapeType="1"/>
            </p:cNvCxnSpPr>
            <p:nvPr/>
          </p:nvCxnSpPr>
          <p:spPr bwMode="auto">
            <a:xfrm flipH="1">
              <a:off x="9841" y="9948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8" name="AutoShape 14"/>
            <p:cNvCxnSpPr>
              <a:cxnSpLocks noChangeShapeType="1"/>
            </p:cNvCxnSpPr>
            <p:nvPr/>
          </p:nvCxnSpPr>
          <p:spPr bwMode="auto">
            <a:xfrm flipH="1">
              <a:off x="9910" y="10052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399" name="AutoShape 15"/>
            <p:cNvCxnSpPr>
              <a:cxnSpLocks noChangeShapeType="1"/>
            </p:cNvCxnSpPr>
            <p:nvPr/>
          </p:nvCxnSpPr>
          <p:spPr bwMode="auto">
            <a:xfrm flipH="1">
              <a:off x="9952" y="10201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0" name="AutoShape 16"/>
            <p:cNvCxnSpPr>
              <a:cxnSpLocks noChangeShapeType="1"/>
            </p:cNvCxnSpPr>
            <p:nvPr/>
          </p:nvCxnSpPr>
          <p:spPr bwMode="auto">
            <a:xfrm flipH="1">
              <a:off x="9994" y="10353"/>
              <a:ext cx="394" cy="449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1" name="AutoShape 17"/>
            <p:cNvCxnSpPr>
              <a:cxnSpLocks noChangeShapeType="1"/>
            </p:cNvCxnSpPr>
            <p:nvPr/>
          </p:nvCxnSpPr>
          <p:spPr bwMode="auto">
            <a:xfrm flipH="1">
              <a:off x="10076" y="10449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2" name="AutoShape 18"/>
            <p:cNvCxnSpPr>
              <a:cxnSpLocks noChangeShapeType="1"/>
            </p:cNvCxnSpPr>
            <p:nvPr/>
          </p:nvCxnSpPr>
          <p:spPr bwMode="auto">
            <a:xfrm flipH="1">
              <a:off x="10076" y="10608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3" name="AutoShape 19"/>
            <p:cNvCxnSpPr>
              <a:cxnSpLocks noChangeShapeType="1"/>
            </p:cNvCxnSpPr>
            <p:nvPr/>
          </p:nvCxnSpPr>
          <p:spPr bwMode="auto">
            <a:xfrm flipH="1">
              <a:off x="10128" y="10736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4" name="AutoShape 20"/>
            <p:cNvCxnSpPr>
              <a:cxnSpLocks noChangeShapeType="1"/>
            </p:cNvCxnSpPr>
            <p:nvPr/>
          </p:nvCxnSpPr>
          <p:spPr bwMode="auto">
            <a:xfrm flipH="1">
              <a:off x="10150" y="10888"/>
              <a:ext cx="393" cy="42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5" name="AutoShape 21"/>
            <p:cNvCxnSpPr>
              <a:cxnSpLocks noChangeShapeType="1"/>
            </p:cNvCxnSpPr>
            <p:nvPr/>
          </p:nvCxnSpPr>
          <p:spPr bwMode="auto">
            <a:xfrm flipH="1">
              <a:off x="10405" y="10987"/>
              <a:ext cx="207" cy="213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6" name="AutoShape 22"/>
            <p:cNvCxnSpPr>
              <a:cxnSpLocks noChangeShapeType="1"/>
            </p:cNvCxnSpPr>
            <p:nvPr/>
          </p:nvCxnSpPr>
          <p:spPr bwMode="auto">
            <a:xfrm flipH="1">
              <a:off x="10469" y="11097"/>
              <a:ext cx="207" cy="213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7" name="AutoShape 23"/>
            <p:cNvCxnSpPr>
              <a:cxnSpLocks noChangeShapeType="1"/>
            </p:cNvCxnSpPr>
            <p:nvPr/>
          </p:nvCxnSpPr>
          <p:spPr bwMode="auto">
            <a:xfrm flipH="1">
              <a:off x="10612" y="11158"/>
              <a:ext cx="129" cy="236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8" name="AutoShape 24"/>
            <p:cNvCxnSpPr>
              <a:cxnSpLocks noChangeShapeType="1"/>
            </p:cNvCxnSpPr>
            <p:nvPr/>
          </p:nvCxnSpPr>
          <p:spPr bwMode="auto">
            <a:xfrm flipH="1">
              <a:off x="10761" y="11236"/>
              <a:ext cx="66" cy="236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09" name="AutoShape 25"/>
            <p:cNvCxnSpPr>
              <a:cxnSpLocks noChangeShapeType="1"/>
            </p:cNvCxnSpPr>
            <p:nvPr/>
          </p:nvCxnSpPr>
          <p:spPr bwMode="auto">
            <a:xfrm>
              <a:off x="10912" y="11236"/>
              <a:ext cx="0" cy="23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  <p:cxnSp>
          <p:nvCxnSpPr>
            <p:cNvPr id="16410" name="AutoShape 26"/>
            <p:cNvCxnSpPr>
              <a:cxnSpLocks noChangeShapeType="1"/>
            </p:cNvCxnSpPr>
            <p:nvPr/>
          </p:nvCxnSpPr>
          <p:spPr bwMode="auto">
            <a:xfrm>
              <a:off x="11041" y="11285"/>
              <a:ext cx="0" cy="232"/>
            </a:xfrm>
            <a:prstGeom prst="straightConnector1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</p:spPr>
        </p:cxnSp>
      </p:grpSp>
      <p:sp>
        <p:nvSpPr>
          <p:cNvPr id="14" name="Rectangle 13"/>
          <p:cNvSpPr/>
          <p:nvPr/>
        </p:nvSpPr>
        <p:spPr>
          <a:xfrm>
            <a:off x="2771800" y="1905857"/>
            <a:ext cx="7008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400" b="1" baseline="30000" dirty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2809083" y="1113769"/>
            <a:ext cx="643125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400" b="1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22530" grpId="0"/>
      <p:bldP spid="22531" grpId="0"/>
      <p:bldP spid="26" grpId="0"/>
      <p:bldP spid="28" grpId="0" animBg="1"/>
      <p:bldP spid="22532" grpId="0"/>
      <p:bldP spid="3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60040" y="-8711"/>
            <a:ext cx="1495658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’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088232" y="-8711"/>
            <a:ext cx="640871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000" b="1" u="sng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forme plus vite que le carbocation </a:t>
            </a:r>
            <a:r>
              <a:rPr lang="fr-FR" sz="20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2000" b="1" u="sng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0240" y="639361"/>
            <a:ext cx="6948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 obtient majoritairement le 2-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bromo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-2-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méthylbu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u="sng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issu du carbocation </a:t>
            </a:r>
            <a:r>
              <a:rPr lang="fr-FR" sz="2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2000" baseline="30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2008" y="1823037"/>
            <a:ext cx="8928992" cy="100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4016" y="1823037"/>
            <a:ext cx="8856984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Lors de l’addition d’un halogénure d’hydrogène H − X sur un composé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éthy-lénique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dissymétrique,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le produit majoritaire est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formé à l’issu de l’acte élémentaire cinétiquement déterminant.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52328" y="1419255"/>
            <a:ext cx="3347864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Règle de </a:t>
            </a:r>
            <a:r>
              <a:rPr lang="fr-FR" sz="2400" b="1" u="sng" dirty="0">
                <a:solidFill>
                  <a:prstClr val="black"/>
                </a:solidFill>
              </a:rPr>
              <a:t>MARKOVNIKOV</a:t>
            </a:r>
            <a:endParaRPr lang="fr-FR" sz="2400" b="1" u="sng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08682"/>
            <a:ext cx="5000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1403276" y="2908682"/>
            <a:ext cx="7705725" cy="132343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fr-FR" sz="2000" i="1" dirty="0"/>
              <a:t>Les carbocations sont stabilisés s’il y a à proximité des groupes </a:t>
            </a:r>
            <a:r>
              <a:rPr lang="fr-FR" sz="2000" b="1" i="1" dirty="0"/>
              <a:t>inductifs donneurs</a:t>
            </a:r>
            <a:r>
              <a:rPr lang="fr-FR" sz="2000" i="1" dirty="0"/>
              <a:t> mais ils sont déstabilisés s’il y a à proximité des groupes </a:t>
            </a:r>
            <a:r>
              <a:rPr lang="fr-FR" sz="2000" b="1" i="1" dirty="0" err="1"/>
              <a:t>induc-tifs</a:t>
            </a:r>
            <a:r>
              <a:rPr lang="fr-FR" sz="2000" b="1" i="1" dirty="0"/>
              <a:t> attracteurs</a:t>
            </a:r>
            <a:r>
              <a:rPr lang="fr-FR" sz="2000" i="1" dirty="0"/>
              <a:t>. D’autres effets électroniques comme </a:t>
            </a:r>
            <a:r>
              <a:rPr lang="fr-FR" sz="2000" b="1" i="1" dirty="0"/>
              <a:t>la mésomérie</a:t>
            </a:r>
            <a:r>
              <a:rPr lang="fr-FR" sz="2000" i="1" dirty="0"/>
              <a:t> peuvent (dé)stabiliser les carbocations.</a:t>
            </a:r>
            <a:endParaRPr lang="fr-FR" sz="20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65068" y="4419690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1953" y="4825724"/>
            <a:ext cx="87129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X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2697495" cy="4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5949280"/>
            <a:ext cx="2108971" cy="5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5517232"/>
            <a:ext cx="1363476" cy="8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7141" y="5517232"/>
            <a:ext cx="1456859" cy="9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AutoShape 1"/>
          <p:cNvCxnSpPr>
            <a:cxnSpLocks noChangeShapeType="1"/>
          </p:cNvCxnSpPr>
          <p:nvPr/>
        </p:nvCxnSpPr>
        <p:spPr bwMode="auto">
          <a:xfrm>
            <a:off x="2843808" y="6165304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20" name="Rectangle 19"/>
          <p:cNvSpPr/>
          <p:nvPr/>
        </p:nvSpPr>
        <p:spPr>
          <a:xfrm>
            <a:off x="5724128" y="59492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21" name="Rectangle 20"/>
          <p:cNvSpPr/>
          <p:nvPr/>
        </p:nvSpPr>
        <p:spPr>
          <a:xfrm>
            <a:off x="7380312" y="594928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4322292" y="632991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84168" y="6329912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740352" y="632991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20" grpId="0"/>
      <p:bldP spid="21" grpId="0"/>
      <p:bldP spid="21505" grpId="0"/>
      <p:bldP spid="21506" grpId="0"/>
      <p:bldP spid="215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11" y="3956206"/>
            <a:ext cx="1656184" cy="7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" name="Groupe 50"/>
          <p:cNvGrpSpPr/>
          <p:nvPr/>
        </p:nvGrpSpPr>
        <p:grpSpPr>
          <a:xfrm>
            <a:off x="2722942" y="3944631"/>
            <a:ext cx="1136125" cy="687585"/>
            <a:chOff x="2722942" y="4221088"/>
            <a:chExt cx="1136125" cy="687585"/>
          </a:xfrm>
        </p:grpSpPr>
        <p:pic>
          <p:nvPicPr>
            <p:cNvPr id="22" name="Image 21"/>
            <p:cNvPicPr/>
            <p:nvPr/>
          </p:nvPicPr>
          <p:blipFill>
            <a:blip r:embed="rId3" cstate="print"/>
            <a:srcRect l="56835" t="32065" r="23416" b="34239"/>
            <a:stretch>
              <a:fillRect/>
            </a:stretch>
          </p:blipFill>
          <p:spPr bwMode="auto">
            <a:xfrm>
              <a:off x="2771800" y="4221088"/>
              <a:ext cx="1087267" cy="68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ZoneTexte 49"/>
            <p:cNvSpPr txBox="1"/>
            <p:nvPr/>
          </p:nvSpPr>
          <p:spPr>
            <a:xfrm>
              <a:off x="2722942" y="4255813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765068" y="0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1953" y="406034"/>
            <a:ext cx="871296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X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4901"/>
            <a:ext cx="2697495" cy="497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426909"/>
            <a:ext cx="2108971" cy="52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994861"/>
            <a:ext cx="1363476" cy="8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87141" y="994861"/>
            <a:ext cx="1456859" cy="939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AutoShape 1"/>
          <p:cNvCxnSpPr>
            <a:cxnSpLocks noChangeShapeType="1"/>
          </p:cNvCxnSpPr>
          <p:nvPr/>
        </p:nvCxnSpPr>
        <p:spPr bwMode="auto">
          <a:xfrm>
            <a:off x="2843808" y="1642933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9" name="Rectangle 8"/>
          <p:cNvSpPr/>
          <p:nvPr/>
        </p:nvSpPr>
        <p:spPr>
          <a:xfrm>
            <a:off x="5724128" y="142690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142690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22292" y="1807541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(2 %)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84168" y="1807541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740352" y="1807541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(49 %)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0" y="2072423"/>
            <a:ext cx="22733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oper Std Black" pitchFamily="18" charset="0"/>
                <a:ea typeface="Arial Unicode MS" pitchFamily="34" charset="-128"/>
                <a:cs typeface="Times New Roman" pitchFamily="18" charset="0"/>
              </a:rPr>
              <a:t>Explication :</a:t>
            </a:r>
            <a:endParaRPr kumimoji="0" lang="fr-FR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0" y="2504471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lang="fr-FR" sz="2000" u="sng" dirty="0" smtClean="0"/>
              <a:t>Justifier pourquoi on obtient bien plus de 2-</a:t>
            </a:r>
            <a:r>
              <a:rPr lang="fr-FR" sz="2000" u="sng" dirty="0" err="1" smtClean="0"/>
              <a:t>bromobutane</a:t>
            </a:r>
            <a:r>
              <a:rPr lang="fr-FR" sz="2000" u="sng" dirty="0" smtClean="0"/>
              <a:t> que de 1-</a:t>
            </a:r>
            <a:r>
              <a:rPr lang="fr-FR" sz="2000" u="sng" dirty="0" err="1" smtClean="0"/>
              <a:t>bromobutane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Image 24"/>
          <p:cNvPicPr/>
          <p:nvPr/>
        </p:nvPicPr>
        <p:blipFill>
          <a:blip r:embed="rId8" cstate="print"/>
          <a:srcRect l="70224" t="19126" b="34185"/>
          <a:stretch>
            <a:fillRect/>
          </a:stretch>
        </p:blipFill>
        <p:spPr bwMode="auto">
          <a:xfrm>
            <a:off x="7380312" y="3152543"/>
            <a:ext cx="1238072" cy="8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AutoShape 1"/>
          <p:cNvCxnSpPr>
            <a:cxnSpLocks noChangeShapeType="1"/>
          </p:cNvCxnSpPr>
          <p:nvPr/>
        </p:nvCxnSpPr>
        <p:spPr bwMode="auto">
          <a:xfrm flipV="1">
            <a:off x="3995936" y="3656599"/>
            <a:ext cx="936104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30" name="Forme libre 29"/>
          <p:cNvSpPr/>
          <p:nvPr/>
        </p:nvSpPr>
        <p:spPr>
          <a:xfrm rot="12007441" flipH="1" flipV="1">
            <a:off x="834755" y="4020187"/>
            <a:ext cx="1895784" cy="994830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1064 w 3145210"/>
              <a:gd name="connsiteY0" fmla="*/ 1323095 h 1806433"/>
              <a:gd name="connsiteX1" fmla="*/ 1341462 w 3145210"/>
              <a:gd name="connsiteY1" fmla="*/ 1585917 h 1806433"/>
              <a:gd name="connsiteX2" fmla="*/ 3145211 w 3145210"/>
              <a:gd name="connsiteY2" fmla="*/ 0 h 1806433"/>
              <a:gd name="connsiteX0" fmla="*/ 1062 w 3145210"/>
              <a:gd name="connsiteY0" fmla="*/ 1323095 h 1663634"/>
              <a:gd name="connsiteX1" fmla="*/ 2015794 w 3145210"/>
              <a:gd name="connsiteY1" fmla="*/ 1443118 h 1663634"/>
              <a:gd name="connsiteX2" fmla="*/ 3145209 w 3145210"/>
              <a:gd name="connsiteY2" fmla="*/ 0 h 1663634"/>
              <a:gd name="connsiteX0" fmla="*/ 1064 w 3145210"/>
              <a:gd name="connsiteY0" fmla="*/ 1323095 h 1663634"/>
              <a:gd name="connsiteX1" fmla="*/ 2015796 w 3145210"/>
              <a:gd name="connsiteY1" fmla="*/ 1443118 h 1663634"/>
              <a:gd name="connsiteX2" fmla="*/ 3145211 w 3145210"/>
              <a:gd name="connsiteY2" fmla="*/ 0 h 16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210" h="1663634">
                <a:moveTo>
                  <a:pt x="1064" y="1323095"/>
                </a:moveTo>
                <a:cubicBezTo>
                  <a:pt x="1" y="1325490"/>
                  <a:pt x="1491772" y="1663634"/>
                  <a:pt x="2015796" y="1443118"/>
                </a:cubicBezTo>
                <a:cubicBezTo>
                  <a:pt x="2539820" y="1222602"/>
                  <a:pt x="3065010" y="411126"/>
                  <a:pt x="3145211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" name="Forme libre 31"/>
          <p:cNvSpPr/>
          <p:nvPr/>
        </p:nvSpPr>
        <p:spPr>
          <a:xfrm rot="1393544">
            <a:off x="3087159" y="4344234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419872" y="358459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771800" y="3728607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2195736" y="4088647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cxnSp>
        <p:nvCxnSpPr>
          <p:cNvPr id="46" name="AutoShape 1"/>
          <p:cNvCxnSpPr>
            <a:cxnSpLocks noChangeShapeType="1"/>
          </p:cNvCxnSpPr>
          <p:nvPr/>
        </p:nvCxnSpPr>
        <p:spPr bwMode="auto">
          <a:xfrm>
            <a:off x="3995936" y="4736719"/>
            <a:ext cx="936104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grpSp>
        <p:nvGrpSpPr>
          <p:cNvPr id="55" name="Groupe 54"/>
          <p:cNvGrpSpPr/>
          <p:nvPr/>
        </p:nvGrpSpPr>
        <p:grpSpPr>
          <a:xfrm>
            <a:off x="5148064" y="2757778"/>
            <a:ext cx="1835696" cy="1417944"/>
            <a:chOff x="5148064" y="3034235"/>
            <a:chExt cx="1835696" cy="1417944"/>
          </a:xfrm>
        </p:grpSpPr>
        <p:pic>
          <p:nvPicPr>
            <p:cNvPr id="14341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148064" y="3140968"/>
              <a:ext cx="1835696" cy="131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ZoneTexte 51"/>
            <p:cNvSpPr txBox="1"/>
            <p:nvPr/>
          </p:nvSpPr>
          <p:spPr>
            <a:xfrm>
              <a:off x="5821844" y="3034235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54" name="Groupe 53"/>
          <p:cNvGrpSpPr/>
          <p:nvPr/>
        </p:nvGrpSpPr>
        <p:grpSpPr>
          <a:xfrm>
            <a:off x="5122356" y="4736719"/>
            <a:ext cx="2221444" cy="827661"/>
            <a:chOff x="5122356" y="5013176"/>
            <a:chExt cx="2221444" cy="827661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48064" y="5013176"/>
              <a:ext cx="2195736" cy="827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ZoneTexte 52"/>
            <p:cNvSpPr txBox="1"/>
            <p:nvPr/>
          </p:nvSpPr>
          <p:spPr>
            <a:xfrm>
              <a:off x="5122356" y="5159750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56" name="Image 55"/>
          <p:cNvPicPr/>
          <p:nvPr/>
        </p:nvPicPr>
        <p:blipFill>
          <a:blip r:embed="rId8" cstate="print"/>
          <a:srcRect l="70224" t="19126" b="34185"/>
          <a:stretch>
            <a:fillRect/>
          </a:stretch>
        </p:blipFill>
        <p:spPr bwMode="auto">
          <a:xfrm>
            <a:off x="7524328" y="4736719"/>
            <a:ext cx="1238072" cy="8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1259632" y="2864511"/>
            <a:ext cx="4032448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conduisant à la formation du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58" name="Forme libre 57"/>
          <p:cNvSpPr/>
          <p:nvPr/>
        </p:nvSpPr>
        <p:spPr>
          <a:xfrm>
            <a:off x="5278056" y="3246105"/>
            <a:ext cx="625033" cy="401256"/>
          </a:xfrm>
          <a:custGeom>
            <a:avLst/>
            <a:gdLst>
              <a:gd name="connsiteX0" fmla="*/ 0 w 625033"/>
              <a:gd name="connsiteY0" fmla="*/ 7716 h 401256"/>
              <a:gd name="connsiteX1" fmla="*/ 451412 w 625033"/>
              <a:gd name="connsiteY1" fmla="*/ 65590 h 401256"/>
              <a:gd name="connsiteX2" fmla="*/ 625033 w 625033"/>
              <a:gd name="connsiteY2" fmla="*/ 401256 h 40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3" h="401256">
                <a:moveTo>
                  <a:pt x="0" y="7716"/>
                </a:moveTo>
                <a:cubicBezTo>
                  <a:pt x="173620" y="3858"/>
                  <a:pt x="347240" y="0"/>
                  <a:pt x="451412" y="65590"/>
                </a:cubicBezTo>
                <a:cubicBezTo>
                  <a:pt x="555584" y="131180"/>
                  <a:pt x="590308" y="266218"/>
                  <a:pt x="625033" y="401256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323528" y="5096759"/>
            <a:ext cx="4032448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conduisant à la formation du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60" name="Forme libre 59"/>
          <p:cNvSpPr/>
          <p:nvPr/>
        </p:nvSpPr>
        <p:spPr>
          <a:xfrm>
            <a:off x="4341953" y="5482211"/>
            <a:ext cx="1454184" cy="257571"/>
          </a:xfrm>
          <a:custGeom>
            <a:avLst/>
            <a:gdLst>
              <a:gd name="connsiteX0" fmla="*/ 0 w 625033"/>
              <a:gd name="connsiteY0" fmla="*/ 7716 h 401256"/>
              <a:gd name="connsiteX1" fmla="*/ 451412 w 625033"/>
              <a:gd name="connsiteY1" fmla="*/ 65590 h 401256"/>
              <a:gd name="connsiteX2" fmla="*/ 625033 w 625033"/>
              <a:gd name="connsiteY2" fmla="*/ 401256 h 401256"/>
              <a:gd name="connsiteX0" fmla="*/ 0 w 1454184"/>
              <a:gd name="connsiteY0" fmla="*/ 92300 h 157297"/>
              <a:gd name="connsiteX1" fmla="*/ 451412 w 1454184"/>
              <a:gd name="connsiteY1" fmla="*/ 150174 h 157297"/>
              <a:gd name="connsiteX2" fmla="*/ 1454184 w 1454184"/>
              <a:gd name="connsiteY2" fmla="*/ 135038 h 157297"/>
              <a:gd name="connsiteX0" fmla="*/ 0 w 1454184"/>
              <a:gd name="connsiteY0" fmla="*/ 92300 h 214170"/>
              <a:gd name="connsiteX1" fmla="*/ 590087 w 1454184"/>
              <a:gd name="connsiteY1" fmla="*/ 207047 h 214170"/>
              <a:gd name="connsiteX2" fmla="*/ 1454184 w 1454184"/>
              <a:gd name="connsiteY2" fmla="*/ 135038 h 214170"/>
              <a:gd name="connsiteX0" fmla="*/ 0 w 1454184"/>
              <a:gd name="connsiteY0" fmla="*/ 3858 h 257571"/>
              <a:gd name="connsiteX1" fmla="*/ 590087 w 1454184"/>
              <a:gd name="connsiteY1" fmla="*/ 118605 h 257571"/>
              <a:gd name="connsiteX2" fmla="*/ 1454184 w 1454184"/>
              <a:gd name="connsiteY2" fmla="*/ 46596 h 257571"/>
              <a:gd name="connsiteX0" fmla="*/ 0 w 1454184"/>
              <a:gd name="connsiteY0" fmla="*/ 3858 h 257571"/>
              <a:gd name="connsiteX1" fmla="*/ 734103 w 1454184"/>
              <a:gd name="connsiteY1" fmla="*/ 190612 h 257571"/>
              <a:gd name="connsiteX2" fmla="*/ 1454184 w 1454184"/>
              <a:gd name="connsiteY2" fmla="*/ 46596 h 2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184" h="257571">
                <a:moveTo>
                  <a:pt x="0" y="3858"/>
                </a:moveTo>
                <a:cubicBezTo>
                  <a:pt x="173620" y="0"/>
                  <a:pt x="491739" y="183489"/>
                  <a:pt x="734103" y="190612"/>
                </a:cubicBezTo>
                <a:cubicBezTo>
                  <a:pt x="976467" y="197735"/>
                  <a:pt x="1167596" y="257571"/>
                  <a:pt x="1454184" y="46596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Rectangle 60"/>
          <p:cNvSpPr/>
          <p:nvPr/>
        </p:nvSpPr>
        <p:spPr>
          <a:xfrm>
            <a:off x="0" y="5873657"/>
            <a:ext cx="9144000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D’après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Markovnikov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forme plus de 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 le carbocation dont il est issu est plus 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dont est issu le 1-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0" grpId="0" animBg="1"/>
      <p:bldP spid="32" grpId="0" animBg="1"/>
      <p:bldP spid="44" grpId="1"/>
      <p:bldP spid="57" grpId="0" animBg="1"/>
      <p:bldP spid="58" grpId="0" animBg="1"/>
      <p:bldP spid="59" grpId="0" animBg="1"/>
      <p:bldP spid="60" grpId="0" animBg="1"/>
      <p:bldP spid="6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2" cstate="print"/>
          <a:srcRect l="35692"/>
          <a:stretch>
            <a:fillRect/>
          </a:stretch>
        </p:blipFill>
        <p:spPr bwMode="auto">
          <a:xfrm>
            <a:off x="827584" y="5373216"/>
            <a:ext cx="1412032" cy="8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4647619"/>
            <a:ext cx="8173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Pourquoi se forme-t-il autant des deux énantiomères du 2-</a:t>
            </a:r>
            <a:r>
              <a:rPr kumimoji="0" lang="fr-FR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bromobutane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?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Image 18"/>
          <p:cNvPicPr/>
          <p:nvPr/>
        </p:nvPicPr>
        <p:blipFill>
          <a:blip r:embed="rId3" cstate="print"/>
          <a:srcRect l="70224" t="19126" b="34185"/>
          <a:stretch>
            <a:fillRect/>
          </a:stretch>
        </p:blipFill>
        <p:spPr bwMode="auto">
          <a:xfrm>
            <a:off x="2555776" y="5373216"/>
            <a:ext cx="1238072" cy="8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5229200"/>
            <a:ext cx="1771430" cy="11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5229200"/>
            <a:ext cx="1659144" cy="1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AutoShape 1"/>
          <p:cNvCxnSpPr>
            <a:cxnSpLocks noChangeShapeType="1"/>
          </p:cNvCxnSpPr>
          <p:nvPr/>
        </p:nvCxnSpPr>
        <p:spPr bwMode="auto">
          <a:xfrm>
            <a:off x="4067944" y="5949280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29" name="Rectangle 28"/>
          <p:cNvSpPr/>
          <p:nvPr/>
        </p:nvSpPr>
        <p:spPr>
          <a:xfrm>
            <a:off x="6804248" y="566124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5" name="Forme libre 34"/>
          <p:cNvSpPr/>
          <p:nvPr/>
        </p:nvSpPr>
        <p:spPr>
          <a:xfrm rot="219642" flipH="1" flipV="1">
            <a:off x="1348087" y="5290584"/>
            <a:ext cx="2007513" cy="579357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312429"/>
              <a:gd name="connsiteY0" fmla="*/ 621316 h 1262781"/>
              <a:gd name="connsiteX1" fmla="*/ 1699611 w 3312429"/>
              <a:gd name="connsiteY1" fmla="*/ 1000757 h 1262781"/>
              <a:gd name="connsiteX2" fmla="*/ 3312429 w 3312429"/>
              <a:gd name="connsiteY2" fmla="*/ 0 h 1262781"/>
              <a:gd name="connsiteX0" fmla="*/ 0 w 3330574"/>
              <a:gd name="connsiteY0" fmla="*/ 333609 h 975075"/>
              <a:gd name="connsiteX1" fmla="*/ 1699611 w 3330574"/>
              <a:gd name="connsiteY1" fmla="*/ 713050 h 975075"/>
              <a:gd name="connsiteX2" fmla="*/ 3330574 w 3330574"/>
              <a:gd name="connsiteY2" fmla="*/ 0 h 9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0574" h="975075">
                <a:moveTo>
                  <a:pt x="0" y="333609"/>
                </a:moveTo>
                <a:cubicBezTo>
                  <a:pt x="279250" y="388364"/>
                  <a:pt x="1232406" y="975075"/>
                  <a:pt x="1699611" y="713050"/>
                </a:cubicBezTo>
                <a:cubicBezTo>
                  <a:pt x="2251683" y="609497"/>
                  <a:pt x="2823087" y="90450"/>
                  <a:pt x="3330574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Forme libre 35"/>
          <p:cNvSpPr/>
          <p:nvPr/>
        </p:nvSpPr>
        <p:spPr>
          <a:xfrm rot="219642" flipH="1">
            <a:off x="1242466" y="6015622"/>
            <a:ext cx="2093167" cy="470846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082099"/>
              <a:gd name="connsiteY0" fmla="*/ 1 h 1926660"/>
              <a:gd name="connsiteX1" fmla="*/ 1492164 w 3082099"/>
              <a:gd name="connsiteY1" fmla="*/ 1664634 h 1926660"/>
              <a:gd name="connsiteX2" fmla="*/ 3082099 w 3082099"/>
              <a:gd name="connsiteY2" fmla="*/ 301044 h 1926660"/>
              <a:gd name="connsiteX0" fmla="*/ 0 w 3457424"/>
              <a:gd name="connsiteY0" fmla="*/ -1 h 1926656"/>
              <a:gd name="connsiteX1" fmla="*/ 1492164 w 3457424"/>
              <a:gd name="connsiteY1" fmla="*/ 1664632 h 1926656"/>
              <a:gd name="connsiteX2" fmla="*/ 3457423 w 3457424"/>
              <a:gd name="connsiteY2" fmla="*/ 259641 h 1926656"/>
              <a:gd name="connsiteX0" fmla="*/ 0 w 3457422"/>
              <a:gd name="connsiteY0" fmla="*/ 1 h 1497941"/>
              <a:gd name="connsiteX1" fmla="*/ 1488859 w 3457422"/>
              <a:gd name="connsiteY1" fmla="*/ 1235916 h 1497941"/>
              <a:gd name="connsiteX2" fmla="*/ 3457423 w 3457422"/>
              <a:gd name="connsiteY2" fmla="*/ 259643 h 1497941"/>
              <a:gd name="connsiteX0" fmla="*/ 0 w 3457424"/>
              <a:gd name="connsiteY0" fmla="*/ -1 h 1078115"/>
              <a:gd name="connsiteX1" fmla="*/ 1511741 w 3457424"/>
              <a:gd name="connsiteY1" fmla="*/ 816091 h 1078115"/>
              <a:gd name="connsiteX2" fmla="*/ 3457423 w 3457424"/>
              <a:gd name="connsiteY2" fmla="*/ 259641 h 1078115"/>
              <a:gd name="connsiteX0" fmla="*/ 0 w 3457422"/>
              <a:gd name="connsiteY0" fmla="*/ 1 h 1078119"/>
              <a:gd name="connsiteX1" fmla="*/ 1511741 w 3457422"/>
              <a:gd name="connsiteY1" fmla="*/ 816093 h 1078119"/>
              <a:gd name="connsiteX2" fmla="*/ 2473142 w 3457422"/>
              <a:gd name="connsiteY2" fmla="*/ 747780 h 1078119"/>
              <a:gd name="connsiteX3" fmla="*/ 3457423 w 3457422"/>
              <a:gd name="connsiteY3" fmla="*/ 259643 h 1078119"/>
              <a:gd name="connsiteX0" fmla="*/ 0 w 3457424"/>
              <a:gd name="connsiteY0" fmla="*/ -1 h 1060211"/>
              <a:gd name="connsiteX1" fmla="*/ 1273298 w 3457424"/>
              <a:gd name="connsiteY1" fmla="*/ 798185 h 1060211"/>
              <a:gd name="connsiteX2" fmla="*/ 2473142 w 3457424"/>
              <a:gd name="connsiteY2" fmla="*/ 747778 h 1060211"/>
              <a:gd name="connsiteX3" fmla="*/ 3457423 w 3457424"/>
              <a:gd name="connsiteY3" fmla="*/ 259641 h 1060211"/>
              <a:gd name="connsiteX0" fmla="*/ 0 w 3457422"/>
              <a:gd name="connsiteY0" fmla="*/ 1 h 747781"/>
              <a:gd name="connsiteX1" fmla="*/ 2473142 w 3457422"/>
              <a:gd name="connsiteY1" fmla="*/ 747780 h 747781"/>
              <a:gd name="connsiteX2" fmla="*/ 3457423 w 3457422"/>
              <a:gd name="connsiteY2" fmla="*/ 259643 h 747781"/>
              <a:gd name="connsiteX0" fmla="*/ 0 w 3457424"/>
              <a:gd name="connsiteY0" fmla="*/ -1 h 769097"/>
              <a:gd name="connsiteX1" fmla="*/ 923261 w 3457424"/>
              <a:gd name="connsiteY1" fmla="*/ 631386 h 769097"/>
              <a:gd name="connsiteX2" fmla="*/ 2473142 w 3457424"/>
              <a:gd name="connsiteY2" fmla="*/ 747778 h 769097"/>
              <a:gd name="connsiteX3" fmla="*/ 3457423 w 3457424"/>
              <a:gd name="connsiteY3" fmla="*/ 259641 h 769097"/>
              <a:gd name="connsiteX0" fmla="*/ 0 w 3457422"/>
              <a:gd name="connsiteY0" fmla="*/ 1 h 887006"/>
              <a:gd name="connsiteX1" fmla="*/ 796412 w 3457422"/>
              <a:gd name="connsiteY1" fmla="*/ 762376 h 887006"/>
              <a:gd name="connsiteX2" fmla="*/ 2473142 w 3457422"/>
              <a:gd name="connsiteY2" fmla="*/ 747780 h 887006"/>
              <a:gd name="connsiteX3" fmla="*/ 3457423 w 3457422"/>
              <a:gd name="connsiteY3" fmla="*/ 259643 h 887006"/>
              <a:gd name="connsiteX0" fmla="*/ 0 w 3457424"/>
              <a:gd name="connsiteY0" fmla="*/ -1 h 1328857"/>
              <a:gd name="connsiteX1" fmla="*/ 796412 w 3457424"/>
              <a:gd name="connsiteY1" fmla="*/ 762374 h 1328857"/>
              <a:gd name="connsiteX2" fmla="*/ 2442630 w 3457424"/>
              <a:gd name="connsiteY2" fmla="*/ 1307537 h 1328857"/>
              <a:gd name="connsiteX3" fmla="*/ 3457423 w 3457424"/>
              <a:gd name="connsiteY3" fmla="*/ 259641 h 1328857"/>
              <a:gd name="connsiteX0" fmla="*/ 0 w 3457422"/>
              <a:gd name="connsiteY0" fmla="*/ 1 h 1627179"/>
              <a:gd name="connsiteX1" fmla="*/ 796412 w 3457422"/>
              <a:gd name="connsiteY1" fmla="*/ 762376 h 1627179"/>
              <a:gd name="connsiteX2" fmla="*/ 2442630 w 3457422"/>
              <a:gd name="connsiteY2" fmla="*/ 1307539 h 1627179"/>
              <a:gd name="connsiteX3" fmla="*/ 3457423 w 3457422"/>
              <a:gd name="connsiteY3" fmla="*/ 259643 h 1627179"/>
              <a:gd name="connsiteX0" fmla="*/ 0 w 3457424"/>
              <a:gd name="connsiteY0" fmla="*/ -1 h 1207357"/>
              <a:gd name="connsiteX1" fmla="*/ 796412 w 3457424"/>
              <a:gd name="connsiteY1" fmla="*/ 762374 h 1207357"/>
              <a:gd name="connsiteX2" fmla="*/ 2465512 w 3457424"/>
              <a:gd name="connsiteY2" fmla="*/ 887717 h 1207357"/>
              <a:gd name="connsiteX3" fmla="*/ 3457423 w 3457424"/>
              <a:gd name="connsiteY3" fmla="*/ 259641 h 1207357"/>
              <a:gd name="connsiteX0" fmla="*/ 0 w 3457422"/>
              <a:gd name="connsiteY0" fmla="*/ 1 h 1392065"/>
              <a:gd name="connsiteX1" fmla="*/ 796412 w 3457422"/>
              <a:gd name="connsiteY1" fmla="*/ 762376 h 1392065"/>
              <a:gd name="connsiteX2" fmla="*/ 3053994 w 3457422"/>
              <a:gd name="connsiteY2" fmla="*/ 1072427 h 1392065"/>
              <a:gd name="connsiteX3" fmla="*/ 3457423 w 3457422"/>
              <a:gd name="connsiteY3" fmla="*/ 259643 h 1392065"/>
              <a:gd name="connsiteX0" fmla="*/ 0 w 3330574"/>
              <a:gd name="connsiteY0" fmla="*/ -1 h 1392065"/>
              <a:gd name="connsiteX1" fmla="*/ 796412 w 3330574"/>
              <a:gd name="connsiteY1" fmla="*/ 762374 h 1392065"/>
              <a:gd name="connsiteX2" fmla="*/ 3053994 w 3330574"/>
              <a:gd name="connsiteY2" fmla="*/ 1072425 h 1392065"/>
              <a:gd name="connsiteX3" fmla="*/ 3330574 w 3330574"/>
              <a:gd name="connsiteY3" fmla="*/ 390629 h 1392065"/>
              <a:gd name="connsiteX0" fmla="*/ 0 w 3330574"/>
              <a:gd name="connsiteY0" fmla="*/ 1 h 1392065"/>
              <a:gd name="connsiteX1" fmla="*/ 796412 w 3330574"/>
              <a:gd name="connsiteY1" fmla="*/ 762376 h 1392065"/>
              <a:gd name="connsiteX2" fmla="*/ 3053993 w 3330574"/>
              <a:gd name="connsiteY2" fmla="*/ 1072427 h 1392065"/>
              <a:gd name="connsiteX3" fmla="*/ 3330574 w 3330574"/>
              <a:gd name="connsiteY3" fmla="*/ 390631 h 1392065"/>
              <a:gd name="connsiteX0" fmla="*/ 0 w 3330574"/>
              <a:gd name="connsiteY0" fmla="*/ -1 h 1338429"/>
              <a:gd name="connsiteX1" fmla="*/ 796412 w 3330574"/>
              <a:gd name="connsiteY1" fmla="*/ 762374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30574"/>
              <a:gd name="connsiteY0" fmla="*/ -1 h 1338429"/>
              <a:gd name="connsiteX1" fmla="*/ 923262 w 3330574"/>
              <a:gd name="connsiteY1" fmla="*/ 631387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45829"/>
              <a:gd name="connsiteY0" fmla="*/ -1 h 1338429"/>
              <a:gd name="connsiteX1" fmla="*/ 923262 w 3345829"/>
              <a:gd name="connsiteY1" fmla="*/ 631387 h 1338429"/>
              <a:gd name="connsiteX2" fmla="*/ 3053993 w 3345829"/>
              <a:gd name="connsiteY2" fmla="*/ 1072425 h 1338429"/>
              <a:gd name="connsiteX3" fmla="*/ 3345829 w 3345829"/>
              <a:gd name="connsiteY3" fmla="*/ 110748 h 1338429"/>
              <a:gd name="connsiteX0" fmla="*/ 0 w 3345829"/>
              <a:gd name="connsiteY0" fmla="*/ 1 h 1162679"/>
              <a:gd name="connsiteX1" fmla="*/ 923262 w 3345829"/>
              <a:gd name="connsiteY1" fmla="*/ 631389 h 1162679"/>
              <a:gd name="connsiteX2" fmla="*/ 2584736 w 3345829"/>
              <a:gd name="connsiteY2" fmla="*/ 896674 h 1162679"/>
              <a:gd name="connsiteX3" fmla="*/ 3345829 w 3345829"/>
              <a:gd name="connsiteY3" fmla="*/ 110750 h 1162679"/>
              <a:gd name="connsiteX0" fmla="*/ 0 w 3345829"/>
              <a:gd name="connsiteY0" fmla="*/ -1 h 1162675"/>
              <a:gd name="connsiteX1" fmla="*/ 923262 w 3345829"/>
              <a:gd name="connsiteY1" fmla="*/ 631387 h 1162675"/>
              <a:gd name="connsiteX2" fmla="*/ 2584736 w 3345829"/>
              <a:gd name="connsiteY2" fmla="*/ 896672 h 1162675"/>
              <a:gd name="connsiteX3" fmla="*/ 3345829 w 3345829"/>
              <a:gd name="connsiteY3" fmla="*/ 110748 h 1162675"/>
              <a:gd name="connsiteX0" fmla="*/ 0 w 3345829"/>
              <a:gd name="connsiteY0" fmla="*/ 1 h 1020145"/>
              <a:gd name="connsiteX1" fmla="*/ 923262 w 3345829"/>
              <a:gd name="connsiteY1" fmla="*/ 631389 h 1020145"/>
              <a:gd name="connsiteX2" fmla="*/ 2584736 w 3345829"/>
              <a:gd name="connsiteY2" fmla="*/ 896674 h 1020145"/>
              <a:gd name="connsiteX3" fmla="*/ 3345829 w 3345829"/>
              <a:gd name="connsiteY3" fmla="*/ 110750 h 1020145"/>
              <a:gd name="connsiteX0" fmla="*/ 0 w 3345829"/>
              <a:gd name="connsiteY0" fmla="*/ -1 h 896672"/>
              <a:gd name="connsiteX1" fmla="*/ 2584736 w 3345829"/>
              <a:gd name="connsiteY1" fmla="*/ 896672 h 896672"/>
              <a:gd name="connsiteX2" fmla="*/ 3345829 w 3345829"/>
              <a:gd name="connsiteY2" fmla="*/ 110748 h 896672"/>
              <a:gd name="connsiteX0" fmla="*/ 0 w 3345829"/>
              <a:gd name="connsiteY0" fmla="*/ 1 h 896674"/>
              <a:gd name="connsiteX1" fmla="*/ 2584736 w 3345829"/>
              <a:gd name="connsiteY1" fmla="*/ 896674 h 896674"/>
              <a:gd name="connsiteX2" fmla="*/ 3345829 w 3345829"/>
              <a:gd name="connsiteY2" fmla="*/ 110750 h 896674"/>
              <a:gd name="connsiteX0" fmla="*/ 0 w 3472679"/>
              <a:gd name="connsiteY0" fmla="*/ 20240 h 916913"/>
              <a:gd name="connsiteX1" fmla="*/ 2584736 w 3472679"/>
              <a:gd name="connsiteY1" fmla="*/ 916913 h 916913"/>
              <a:gd name="connsiteX2" fmla="*/ 3472679 w 3472679"/>
              <a:gd name="connsiteY2" fmla="*/ 0 h 9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679" h="916913">
                <a:moveTo>
                  <a:pt x="0" y="20240"/>
                </a:moveTo>
                <a:cubicBezTo>
                  <a:pt x="56745" y="698165"/>
                  <a:pt x="2027098" y="898455"/>
                  <a:pt x="2584736" y="916913"/>
                </a:cubicBezTo>
                <a:cubicBezTo>
                  <a:pt x="3213175" y="816419"/>
                  <a:pt x="3218981" y="261975"/>
                  <a:pt x="3472679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1691680" y="5013176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47664" y="6457890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  <p:sp>
        <p:nvSpPr>
          <p:cNvPr id="40" name="AutoShape 5"/>
          <p:cNvSpPr>
            <a:spLocks noChangeArrowheads="1"/>
          </p:cNvSpPr>
          <p:nvPr/>
        </p:nvSpPr>
        <p:spPr bwMode="auto">
          <a:xfrm>
            <a:off x="7308304" y="5157192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auto">
          <a:xfrm>
            <a:off x="5004048" y="5157192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5796136" y="5229200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8101046" y="5229200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11" y="1503998"/>
            <a:ext cx="1656184" cy="76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Groupe 45"/>
          <p:cNvGrpSpPr/>
          <p:nvPr/>
        </p:nvGrpSpPr>
        <p:grpSpPr>
          <a:xfrm>
            <a:off x="2722942" y="1492423"/>
            <a:ext cx="1136125" cy="687585"/>
            <a:chOff x="2722942" y="4221088"/>
            <a:chExt cx="1136125" cy="687585"/>
          </a:xfrm>
        </p:grpSpPr>
        <p:pic>
          <p:nvPicPr>
            <p:cNvPr id="47" name="Image 46"/>
            <p:cNvPicPr/>
            <p:nvPr/>
          </p:nvPicPr>
          <p:blipFill>
            <a:blip r:embed="rId7" cstate="print"/>
            <a:srcRect l="56835" t="32065" r="23416" b="34239"/>
            <a:stretch>
              <a:fillRect/>
            </a:stretch>
          </p:blipFill>
          <p:spPr bwMode="auto">
            <a:xfrm>
              <a:off x="2771800" y="4221088"/>
              <a:ext cx="1087267" cy="68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ZoneTexte 47"/>
            <p:cNvSpPr txBox="1"/>
            <p:nvPr/>
          </p:nvSpPr>
          <p:spPr>
            <a:xfrm>
              <a:off x="2722942" y="4255813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0" y="52263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lang="fr-FR" sz="2000" u="sng" dirty="0" smtClean="0"/>
              <a:t>Justifier pourquoi on obtient bien plus de 2-</a:t>
            </a:r>
            <a:r>
              <a:rPr lang="fr-FR" sz="2000" u="sng" dirty="0" err="1" smtClean="0"/>
              <a:t>bromobutane</a:t>
            </a:r>
            <a:r>
              <a:rPr lang="fr-FR" sz="2000" u="sng" dirty="0" smtClean="0"/>
              <a:t> que de 1-</a:t>
            </a:r>
            <a:r>
              <a:rPr lang="fr-FR" sz="2000" u="sng" dirty="0" err="1" smtClean="0"/>
              <a:t>bromobutane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" name="Image 50"/>
          <p:cNvPicPr/>
          <p:nvPr/>
        </p:nvPicPr>
        <p:blipFill>
          <a:blip r:embed="rId3" cstate="print"/>
          <a:srcRect l="70224" t="19126" b="34185"/>
          <a:stretch>
            <a:fillRect/>
          </a:stretch>
        </p:blipFill>
        <p:spPr bwMode="auto">
          <a:xfrm>
            <a:off x="7380312" y="700335"/>
            <a:ext cx="1238072" cy="8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2" name="AutoShape 1"/>
          <p:cNvCxnSpPr>
            <a:cxnSpLocks noChangeShapeType="1"/>
          </p:cNvCxnSpPr>
          <p:nvPr/>
        </p:nvCxnSpPr>
        <p:spPr bwMode="auto">
          <a:xfrm flipV="1">
            <a:off x="3995936" y="1204391"/>
            <a:ext cx="936104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53" name="Forme libre 52"/>
          <p:cNvSpPr/>
          <p:nvPr/>
        </p:nvSpPr>
        <p:spPr>
          <a:xfrm rot="12007441" flipH="1" flipV="1">
            <a:off x="834755" y="1567979"/>
            <a:ext cx="1895784" cy="994830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1064 w 3145210"/>
              <a:gd name="connsiteY0" fmla="*/ 1323095 h 1806433"/>
              <a:gd name="connsiteX1" fmla="*/ 1341462 w 3145210"/>
              <a:gd name="connsiteY1" fmla="*/ 1585917 h 1806433"/>
              <a:gd name="connsiteX2" fmla="*/ 3145211 w 3145210"/>
              <a:gd name="connsiteY2" fmla="*/ 0 h 1806433"/>
              <a:gd name="connsiteX0" fmla="*/ 1062 w 3145210"/>
              <a:gd name="connsiteY0" fmla="*/ 1323095 h 1663634"/>
              <a:gd name="connsiteX1" fmla="*/ 2015794 w 3145210"/>
              <a:gd name="connsiteY1" fmla="*/ 1443118 h 1663634"/>
              <a:gd name="connsiteX2" fmla="*/ 3145209 w 3145210"/>
              <a:gd name="connsiteY2" fmla="*/ 0 h 1663634"/>
              <a:gd name="connsiteX0" fmla="*/ 1064 w 3145210"/>
              <a:gd name="connsiteY0" fmla="*/ 1323095 h 1663634"/>
              <a:gd name="connsiteX1" fmla="*/ 2015796 w 3145210"/>
              <a:gd name="connsiteY1" fmla="*/ 1443118 h 1663634"/>
              <a:gd name="connsiteX2" fmla="*/ 3145211 w 3145210"/>
              <a:gd name="connsiteY2" fmla="*/ 0 h 166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5210" h="1663634">
                <a:moveTo>
                  <a:pt x="1064" y="1323095"/>
                </a:moveTo>
                <a:cubicBezTo>
                  <a:pt x="1" y="1325490"/>
                  <a:pt x="1491772" y="1663634"/>
                  <a:pt x="2015796" y="1443118"/>
                </a:cubicBezTo>
                <a:cubicBezTo>
                  <a:pt x="2539820" y="1222602"/>
                  <a:pt x="3065010" y="411126"/>
                  <a:pt x="3145211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Forme libre 53"/>
          <p:cNvSpPr/>
          <p:nvPr/>
        </p:nvSpPr>
        <p:spPr>
          <a:xfrm rot="1393544">
            <a:off x="3087159" y="1892026"/>
            <a:ext cx="363256" cy="505601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0 w 2692520"/>
              <a:gd name="connsiteY0" fmla="*/ 0 h 238672"/>
              <a:gd name="connsiteX1" fmla="*/ 2090108 w 2692520"/>
              <a:gd name="connsiteY1" fmla="*/ 232238 h 238672"/>
              <a:gd name="connsiteX2" fmla="*/ 2692517 w 2692520"/>
              <a:gd name="connsiteY2" fmla="*/ 38606 h 238672"/>
              <a:gd name="connsiteX0" fmla="*/ 0 w 2738269"/>
              <a:gd name="connsiteY0" fmla="*/ 0 h 358558"/>
              <a:gd name="connsiteX1" fmla="*/ 2289517 w 2738269"/>
              <a:gd name="connsiteY1" fmla="*/ 352124 h 358558"/>
              <a:gd name="connsiteX2" fmla="*/ 2692517 w 2738269"/>
              <a:gd name="connsiteY2" fmla="*/ 38606 h 358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8269" h="358558">
                <a:moveTo>
                  <a:pt x="0" y="0"/>
                </a:moveTo>
                <a:cubicBezTo>
                  <a:pt x="363537" y="196850"/>
                  <a:pt x="1840764" y="345690"/>
                  <a:pt x="2289517" y="352124"/>
                </a:cubicBezTo>
                <a:cubicBezTo>
                  <a:pt x="2738270" y="358558"/>
                  <a:pt x="2480259" y="161221"/>
                  <a:pt x="2692517" y="38606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51" t="53463" r="15601" b="38452"/>
          <a:stretch>
            <a:fillRect/>
          </a:stretch>
        </p:blipFill>
        <p:spPr bwMode="auto">
          <a:xfrm>
            <a:off x="3419872" y="113238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634" t="53463" r="35818" b="38586"/>
          <a:stretch>
            <a:fillRect/>
          </a:stretch>
        </p:blipFill>
        <p:spPr bwMode="auto">
          <a:xfrm>
            <a:off x="2771800" y="1276399"/>
            <a:ext cx="432048" cy="42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Rectangle 56"/>
          <p:cNvSpPr/>
          <p:nvPr/>
        </p:nvSpPr>
        <p:spPr>
          <a:xfrm>
            <a:off x="2195736" y="1636439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cxnSp>
        <p:nvCxnSpPr>
          <p:cNvPr id="58" name="AutoShape 1"/>
          <p:cNvCxnSpPr>
            <a:cxnSpLocks noChangeShapeType="1"/>
          </p:cNvCxnSpPr>
          <p:nvPr/>
        </p:nvCxnSpPr>
        <p:spPr bwMode="auto">
          <a:xfrm>
            <a:off x="3995936" y="2284511"/>
            <a:ext cx="936104" cy="57606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grpSp>
        <p:nvGrpSpPr>
          <p:cNvPr id="59" name="Groupe 58"/>
          <p:cNvGrpSpPr/>
          <p:nvPr/>
        </p:nvGrpSpPr>
        <p:grpSpPr>
          <a:xfrm>
            <a:off x="5148064" y="305570"/>
            <a:ext cx="1835696" cy="1417944"/>
            <a:chOff x="5148064" y="3034235"/>
            <a:chExt cx="1835696" cy="1417944"/>
          </a:xfrm>
        </p:grpSpPr>
        <p:pic>
          <p:nvPicPr>
            <p:cNvPr id="60" name="Picture 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48064" y="3140968"/>
              <a:ext cx="1835696" cy="1311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ZoneTexte 60"/>
            <p:cNvSpPr txBox="1"/>
            <p:nvPr/>
          </p:nvSpPr>
          <p:spPr>
            <a:xfrm>
              <a:off x="5821844" y="3034235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5122356" y="2284511"/>
            <a:ext cx="2221444" cy="827661"/>
            <a:chOff x="5122356" y="5013176"/>
            <a:chExt cx="2221444" cy="827661"/>
          </a:xfrm>
        </p:grpSpPr>
        <p:pic>
          <p:nvPicPr>
            <p:cNvPr id="63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5013176"/>
              <a:ext cx="2195736" cy="827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" name="ZoneTexte 63"/>
            <p:cNvSpPr txBox="1"/>
            <p:nvPr/>
          </p:nvSpPr>
          <p:spPr>
            <a:xfrm>
              <a:off x="5122356" y="5159750"/>
              <a:ext cx="4443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 smtClean="0">
                  <a:solidFill>
                    <a:srgbClr val="00B0F0"/>
                  </a:solidFill>
                </a:rPr>
                <a:t>H</a:t>
              </a:r>
              <a:endParaRPr lang="fr-FR" sz="3200" b="1" dirty="0">
                <a:solidFill>
                  <a:srgbClr val="00B0F0"/>
                </a:solidFill>
              </a:endParaRPr>
            </a:p>
          </p:txBody>
        </p:sp>
      </p:grpSp>
      <p:pic>
        <p:nvPicPr>
          <p:cNvPr id="65" name="Image 64"/>
          <p:cNvPicPr/>
          <p:nvPr/>
        </p:nvPicPr>
        <p:blipFill>
          <a:blip r:embed="rId3" cstate="print"/>
          <a:srcRect l="70224" t="19126" b="34185"/>
          <a:stretch>
            <a:fillRect/>
          </a:stretch>
        </p:blipFill>
        <p:spPr bwMode="auto">
          <a:xfrm>
            <a:off x="7524328" y="2284511"/>
            <a:ext cx="1238072" cy="807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Rectangle 65"/>
          <p:cNvSpPr/>
          <p:nvPr/>
        </p:nvSpPr>
        <p:spPr>
          <a:xfrm>
            <a:off x="1259632" y="412303"/>
            <a:ext cx="4032448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conduisant à la formation du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67" name="Forme libre 66"/>
          <p:cNvSpPr/>
          <p:nvPr/>
        </p:nvSpPr>
        <p:spPr>
          <a:xfrm>
            <a:off x="5278056" y="793897"/>
            <a:ext cx="625033" cy="401256"/>
          </a:xfrm>
          <a:custGeom>
            <a:avLst/>
            <a:gdLst>
              <a:gd name="connsiteX0" fmla="*/ 0 w 625033"/>
              <a:gd name="connsiteY0" fmla="*/ 7716 h 401256"/>
              <a:gd name="connsiteX1" fmla="*/ 451412 w 625033"/>
              <a:gd name="connsiteY1" fmla="*/ 65590 h 401256"/>
              <a:gd name="connsiteX2" fmla="*/ 625033 w 625033"/>
              <a:gd name="connsiteY2" fmla="*/ 401256 h 40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25033" h="401256">
                <a:moveTo>
                  <a:pt x="0" y="7716"/>
                </a:moveTo>
                <a:cubicBezTo>
                  <a:pt x="173620" y="3858"/>
                  <a:pt x="347240" y="0"/>
                  <a:pt x="451412" y="65590"/>
                </a:cubicBezTo>
                <a:cubicBezTo>
                  <a:pt x="555584" y="131180"/>
                  <a:pt x="590308" y="266218"/>
                  <a:pt x="625033" y="401256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323528" y="2644551"/>
            <a:ext cx="4032448" cy="707886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Carbocation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II</a:t>
            </a:r>
            <a:r>
              <a:rPr kumimoji="0" lang="fr-FR" sz="2000" b="1" i="0" u="none" strike="noStrike" cap="none" normalizeH="0" baseline="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aire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conduisant à la formation du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2-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endParaRPr lang="fr-FR" sz="2000" b="1" u="sng" dirty="0">
              <a:solidFill>
                <a:srgbClr val="002060"/>
              </a:solidFill>
            </a:endParaRPr>
          </a:p>
        </p:txBody>
      </p:sp>
      <p:sp>
        <p:nvSpPr>
          <p:cNvPr id="69" name="Forme libre 68"/>
          <p:cNvSpPr/>
          <p:nvPr/>
        </p:nvSpPr>
        <p:spPr>
          <a:xfrm>
            <a:off x="4341953" y="3030003"/>
            <a:ext cx="1454184" cy="257571"/>
          </a:xfrm>
          <a:custGeom>
            <a:avLst/>
            <a:gdLst>
              <a:gd name="connsiteX0" fmla="*/ 0 w 625033"/>
              <a:gd name="connsiteY0" fmla="*/ 7716 h 401256"/>
              <a:gd name="connsiteX1" fmla="*/ 451412 w 625033"/>
              <a:gd name="connsiteY1" fmla="*/ 65590 h 401256"/>
              <a:gd name="connsiteX2" fmla="*/ 625033 w 625033"/>
              <a:gd name="connsiteY2" fmla="*/ 401256 h 401256"/>
              <a:gd name="connsiteX0" fmla="*/ 0 w 1454184"/>
              <a:gd name="connsiteY0" fmla="*/ 92300 h 157297"/>
              <a:gd name="connsiteX1" fmla="*/ 451412 w 1454184"/>
              <a:gd name="connsiteY1" fmla="*/ 150174 h 157297"/>
              <a:gd name="connsiteX2" fmla="*/ 1454184 w 1454184"/>
              <a:gd name="connsiteY2" fmla="*/ 135038 h 157297"/>
              <a:gd name="connsiteX0" fmla="*/ 0 w 1454184"/>
              <a:gd name="connsiteY0" fmla="*/ 92300 h 214170"/>
              <a:gd name="connsiteX1" fmla="*/ 590087 w 1454184"/>
              <a:gd name="connsiteY1" fmla="*/ 207047 h 214170"/>
              <a:gd name="connsiteX2" fmla="*/ 1454184 w 1454184"/>
              <a:gd name="connsiteY2" fmla="*/ 135038 h 214170"/>
              <a:gd name="connsiteX0" fmla="*/ 0 w 1454184"/>
              <a:gd name="connsiteY0" fmla="*/ 3858 h 257571"/>
              <a:gd name="connsiteX1" fmla="*/ 590087 w 1454184"/>
              <a:gd name="connsiteY1" fmla="*/ 118605 h 257571"/>
              <a:gd name="connsiteX2" fmla="*/ 1454184 w 1454184"/>
              <a:gd name="connsiteY2" fmla="*/ 46596 h 257571"/>
              <a:gd name="connsiteX0" fmla="*/ 0 w 1454184"/>
              <a:gd name="connsiteY0" fmla="*/ 3858 h 257571"/>
              <a:gd name="connsiteX1" fmla="*/ 734103 w 1454184"/>
              <a:gd name="connsiteY1" fmla="*/ 190612 h 257571"/>
              <a:gd name="connsiteX2" fmla="*/ 1454184 w 1454184"/>
              <a:gd name="connsiteY2" fmla="*/ 46596 h 257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4184" h="257571">
                <a:moveTo>
                  <a:pt x="0" y="3858"/>
                </a:moveTo>
                <a:cubicBezTo>
                  <a:pt x="173620" y="0"/>
                  <a:pt x="491739" y="183489"/>
                  <a:pt x="734103" y="190612"/>
                </a:cubicBezTo>
                <a:cubicBezTo>
                  <a:pt x="976467" y="197735"/>
                  <a:pt x="1167596" y="257571"/>
                  <a:pt x="1454184" y="46596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0" y="3421449"/>
            <a:ext cx="9144000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D’après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Markovnikov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forme plus de 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 le carbocation dont il est issu est plus 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dont est issu le 1-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9" grpId="0"/>
      <p:bldP spid="35" grpId="0" animBg="1"/>
      <p:bldP spid="36" grpId="0" animBg="1"/>
      <p:bldP spid="38" grpId="0"/>
      <p:bldP spid="39" grpId="0"/>
      <p:bldP spid="40" grpId="0" animBg="1"/>
      <p:bldP spid="41" grpId="0" animBg="1"/>
      <p:bldP spid="42" grpId="0" animBg="1"/>
      <p:bldP spid="4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506651"/>
            <a:ext cx="8173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2-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Pourquoi se forme-t-il autant des deux énantiomères du 2-</a:t>
            </a:r>
            <a:r>
              <a:rPr kumimoji="0" lang="fr-FR" sz="2000" b="0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bromobutane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 ?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088232"/>
            <a:ext cx="1771430" cy="116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88232"/>
            <a:ext cx="1659144" cy="1121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AutoShape 1"/>
          <p:cNvCxnSpPr>
            <a:cxnSpLocks noChangeShapeType="1"/>
          </p:cNvCxnSpPr>
          <p:nvPr/>
        </p:nvCxnSpPr>
        <p:spPr bwMode="auto">
          <a:xfrm>
            <a:off x="4067944" y="2808312"/>
            <a:ext cx="72008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stealth" w="lg" len="lg"/>
          </a:ln>
        </p:spPr>
      </p:cxnSp>
      <p:sp>
        <p:nvSpPr>
          <p:cNvPr id="8" name="Rectangle 7"/>
          <p:cNvSpPr/>
          <p:nvPr/>
        </p:nvSpPr>
        <p:spPr>
          <a:xfrm>
            <a:off x="6804248" y="261774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7308304" y="2016224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5004048" y="2016224"/>
            <a:ext cx="1656184" cy="1368152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796136" y="2088232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8101046" y="2088232"/>
            <a:ext cx="1042954" cy="450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(50 %)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0" y="3717032"/>
            <a:ext cx="9144000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Lors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2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ème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acte élémentaire,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l’attaque de l’ion halogénure est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équiproba-ble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d’un côté ou de l’autre du plan du carbocation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deux énantiomères du 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bromobutane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sont donc formés en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égales proportions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e 22"/>
          <p:cNvGrpSpPr/>
          <p:nvPr/>
        </p:nvGrpSpPr>
        <p:grpSpPr>
          <a:xfrm>
            <a:off x="107504" y="4941168"/>
            <a:ext cx="8928992" cy="1800200"/>
            <a:chOff x="107504" y="3429000"/>
            <a:chExt cx="8928992" cy="1800200"/>
          </a:xfrm>
        </p:grpSpPr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7504" y="4469050"/>
              <a:ext cx="1834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Application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251520" y="4941168"/>
            <a:ext cx="871296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STEREOSELECTIVE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STEREOISOMERES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CONFI-GURATION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35696" y="6021288"/>
            <a:ext cx="712879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composé éthylénique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n’est pas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/>
          <a:srcRect l="35692"/>
          <a:stretch>
            <a:fillRect/>
          </a:stretch>
        </p:blipFill>
        <p:spPr bwMode="auto">
          <a:xfrm>
            <a:off x="827584" y="2160240"/>
            <a:ext cx="1412032" cy="827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5" cstate="print"/>
          <a:srcRect l="70224" t="19126" b="34185"/>
          <a:stretch>
            <a:fillRect/>
          </a:stretch>
        </p:blipFill>
        <p:spPr bwMode="auto">
          <a:xfrm>
            <a:off x="2555776" y="2160240"/>
            <a:ext cx="1238072" cy="80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Forme libre 27"/>
          <p:cNvSpPr/>
          <p:nvPr/>
        </p:nvSpPr>
        <p:spPr>
          <a:xfrm rot="219642" flipH="1" flipV="1">
            <a:off x="1348087" y="2077608"/>
            <a:ext cx="2007513" cy="579357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312429"/>
              <a:gd name="connsiteY0" fmla="*/ 621316 h 1262781"/>
              <a:gd name="connsiteX1" fmla="*/ 1699611 w 3312429"/>
              <a:gd name="connsiteY1" fmla="*/ 1000757 h 1262781"/>
              <a:gd name="connsiteX2" fmla="*/ 3312429 w 3312429"/>
              <a:gd name="connsiteY2" fmla="*/ 0 h 1262781"/>
              <a:gd name="connsiteX0" fmla="*/ 0 w 3330574"/>
              <a:gd name="connsiteY0" fmla="*/ 333609 h 975075"/>
              <a:gd name="connsiteX1" fmla="*/ 1699611 w 3330574"/>
              <a:gd name="connsiteY1" fmla="*/ 713050 h 975075"/>
              <a:gd name="connsiteX2" fmla="*/ 3330574 w 3330574"/>
              <a:gd name="connsiteY2" fmla="*/ 0 h 97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30574" h="975075">
                <a:moveTo>
                  <a:pt x="0" y="333609"/>
                </a:moveTo>
                <a:cubicBezTo>
                  <a:pt x="279250" y="388364"/>
                  <a:pt x="1232406" y="975075"/>
                  <a:pt x="1699611" y="713050"/>
                </a:cubicBezTo>
                <a:cubicBezTo>
                  <a:pt x="2251683" y="609497"/>
                  <a:pt x="2823087" y="90450"/>
                  <a:pt x="3330574" y="0"/>
                </a:cubicBezTo>
              </a:path>
            </a:pathLst>
          </a:custGeom>
          <a:ln w="57150">
            <a:solidFill>
              <a:srgbClr val="00B0F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9" name="Forme libre 28"/>
          <p:cNvSpPr/>
          <p:nvPr/>
        </p:nvSpPr>
        <p:spPr>
          <a:xfrm rot="219642" flipH="1">
            <a:off x="1242466" y="2802646"/>
            <a:ext cx="2093167" cy="470846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064 w 4179203"/>
              <a:gd name="connsiteY0" fmla="*/ 0 h 689223"/>
              <a:gd name="connsiteX1" fmla="*/ 1221743 w 4179203"/>
              <a:gd name="connsiteY1" fmla="*/ 465444 h 689223"/>
              <a:gd name="connsiteX2" fmla="*/ 4179203 w 4179203"/>
              <a:gd name="connsiteY2" fmla="*/ 598773 h 689223"/>
              <a:gd name="connsiteX0" fmla="*/ 1062 w 4179201"/>
              <a:gd name="connsiteY0" fmla="*/ 0 h 689223"/>
              <a:gd name="connsiteX1" fmla="*/ 1492160 w 4179201"/>
              <a:gd name="connsiteY1" fmla="*/ 536868 h 689223"/>
              <a:gd name="connsiteX2" fmla="*/ 4179201 w 4179201"/>
              <a:gd name="connsiteY2" fmla="*/ 598773 h 689223"/>
              <a:gd name="connsiteX0" fmla="*/ 1064 w 2804296"/>
              <a:gd name="connsiteY0" fmla="*/ 1572149 h 2371042"/>
              <a:gd name="connsiteX1" fmla="*/ 1492162 w 2804296"/>
              <a:gd name="connsiteY1" fmla="*/ 2109017 h 2371042"/>
              <a:gd name="connsiteX2" fmla="*/ 2804296 w 2804296"/>
              <a:gd name="connsiteY2" fmla="*/ 0 h 2371042"/>
              <a:gd name="connsiteX0" fmla="*/ 1062 w 2804294"/>
              <a:gd name="connsiteY0" fmla="*/ 1572149 h 2096996"/>
              <a:gd name="connsiteX1" fmla="*/ 1341460 w 2804294"/>
              <a:gd name="connsiteY1" fmla="*/ 1834971 h 2096996"/>
              <a:gd name="connsiteX2" fmla="*/ 2804294 w 2804294"/>
              <a:gd name="connsiteY2" fmla="*/ 0 h 2096996"/>
              <a:gd name="connsiteX0" fmla="*/ 732597 w 3535829"/>
              <a:gd name="connsiteY0" fmla="*/ 1572149 h 1938524"/>
              <a:gd name="connsiteX1" fmla="*/ 223399 w 3535829"/>
              <a:gd name="connsiteY1" fmla="*/ 621317 h 1938524"/>
              <a:gd name="connsiteX2" fmla="*/ 2072995 w 3535829"/>
              <a:gd name="connsiteY2" fmla="*/ 1834971 h 1938524"/>
              <a:gd name="connsiteX3" fmla="*/ 3535829 w 3535829"/>
              <a:gd name="connsiteY3" fmla="*/ 0 h 1938524"/>
              <a:gd name="connsiteX0" fmla="*/ 0 w 2803232"/>
              <a:gd name="connsiteY0" fmla="*/ 1572149 h 2096996"/>
              <a:gd name="connsiteX1" fmla="*/ 1340398 w 2803232"/>
              <a:gd name="connsiteY1" fmla="*/ 1834971 h 2096996"/>
              <a:gd name="connsiteX2" fmla="*/ 2803232 w 2803232"/>
              <a:gd name="connsiteY2" fmla="*/ 0 h 2096996"/>
              <a:gd name="connsiteX0" fmla="*/ 0 w 3312429"/>
              <a:gd name="connsiteY0" fmla="*/ 621316 h 2096996"/>
              <a:gd name="connsiteX1" fmla="*/ 1849595 w 3312429"/>
              <a:gd name="connsiteY1" fmla="*/ 1834971 h 2096996"/>
              <a:gd name="connsiteX2" fmla="*/ 3312429 w 3312429"/>
              <a:gd name="connsiteY2" fmla="*/ 0 h 2096996"/>
              <a:gd name="connsiteX0" fmla="*/ 0 w 3312429"/>
              <a:gd name="connsiteY0" fmla="*/ 621316 h 1625614"/>
              <a:gd name="connsiteX1" fmla="*/ 1722494 w 3312429"/>
              <a:gd name="connsiteY1" fmla="*/ 1363590 h 1625614"/>
              <a:gd name="connsiteX2" fmla="*/ 3312429 w 3312429"/>
              <a:gd name="connsiteY2" fmla="*/ 0 h 1625614"/>
              <a:gd name="connsiteX0" fmla="*/ 0 w 3082099"/>
              <a:gd name="connsiteY0" fmla="*/ 1 h 1926660"/>
              <a:gd name="connsiteX1" fmla="*/ 1492164 w 3082099"/>
              <a:gd name="connsiteY1" fmla="*/ 1664634 h 1926660"/>
              <a:gd name="connsiteX2" fmla="*/ 3082099 w 3082099"/>
              <a:gd name="connsiteY2" fmla="*/ 301044 h 1926660"/>
              <a:gd name="connsiteX0" fmla="*/ 0 w 3457424"/>
              <a:gd name="connsiteY0" fmla="*/ -1 h 1926656"/>
              <a:gd name="connsiteX1" fmla="*/ 1492164 w 3457424"/>
              <a:gd name="connsiteY1" fmla="*/ 1664632 h 1926656"/>
              <a:gd name="connsiteX2" fmla="*/ 3457423 w 3457424"/>
              <a:gd name="connsiteY2" fmla="*/ 259641 h 1926656"/>
              <a:gd name="connsiteX0" fmla="*/ 0 w 3457422"/>
              <a:gd name="connsiteY0" fmla="*/ 1 h 1497941"/>
              <a:gd name="connsiteX1" fmla="*/ 1488859 w 3457422"/>
              <a:gd name="connsiteY1" fmla="*/ 1235916 h 1497941"/>
              <a:gd name="connsiteX2" fmla="*/ 3457423 w 3457422"/>
              <a:gd name="connsiteY2" fmla="*/ 259643 h 1497941"/>
              <a:gd name="connsiteX0" fmla="*/ 0 w 3457424"/>
              <a:gd name="connsiteY0" fmla="*/ -1 h 1078115"/>
              <a:gd name="connsiteX1" fmla="*/ 1511741 w 3457424"/>
              <a:gd name="connsiteY1" fmla="*/ 816091 h 1078115"/>
              <a:gd name="connsiteX2" fmla="*/ 3457423 w 3457424"/>
              <a:gd name="connsiteY2" fmla="*/ 259641 h 1078115"/>
              <a:gd name="connsiteX0" fmla="*/ 0 w 3457422"/>
              <a:gd name="connsiteY0" fmla="*/ 1 h 1078119"/>
              <a:gd name="connsiteX1" fmla="*/ 1511741 w 3457422"/>
              <a:gd name="connsiteY1" fmla="*/ 816093 h 1078119"/>
              <a:gd name="connsiteX2" fmla="*/ 2473142 w 3457422"/>
              <a:gd name="connsiteY2" fmla="*/ 747780 h 1078119"/>
              <a:gd name="connsiteX3" fmla="*/ 3457423 w 3457422"/>
              <a:gd name="connsiteY3" fmla="*/ 259643 h 1078119"/>
              <a:gd name="connsiteX0" fmla="*/ 0 w 3457424"/>
              <a:gd name="connsiteY0" fmla="*/ -1 h 1060211"/>
              <a:gd name="connsiteX1" fmla="*/ 1273298 w 3457424"/>
              <a:gd name="connsiteY1" fmla="*/ 798185 h 1060211"/>
              <a:gd name="connsiteX2" fmla="*/ 2473142 w 3457424"/>
              <a:gd name="connsiteY2" fmla="*/ 747778 h 1060211"/>
              <a:gd name="connsiteX3" fmla="*/ 3457423 w 3457424"/>
              <a:gd name="connsiteY3" fmla="*/ 259641 h 1060211"/>
              <a:gd name="connsiteX0" fmla="*/ 0 w 3457422"/>
              <a:gd name="connsiteY0" fmla="*/ 1 h 747781"/>
              <a:gd name="connsiteX1" fmla="*/ 2473142 w 3457422"/>
              <a:gd name="connsiteY1" fmla="*/ 747780 h 747781"/>
              <a:gd name="connsiteX2" fmla="*/ 3457423 w 3457422"/>
              <a:gd name="connsiteY2" fmla="*/ 259643 h 747781"/>
              <a:gd name="connsiteX0" fmla="*/ 0 w 3457424"/>
              <a:gd name="connsiteY0" fmla="*/ -1 h 769097"/>
              <a:gd name="connsiteX1" fmla="*/ 923261 w 3457424"/>
              <a:gd name="connsiteY1" fmla="*/ 631386 h 769097"/>
              <a:gd name="connsiteX2" fmla="*/ 2473142 w 3457424"/>
              <a:gd name="connsiteY2" fmla="*/ 747778 h 769097"/>
              <a:gd name="connsiteX3" fmla="*/ 3457423 w 3457424"/>
              <a:gd name="connsiteY3" fmla="*/ 259641 h 769097"/>
              <a:gd name="connsiteX0" fmla="*/ 0 w 3457422"/>
              <a:gd name="connsiteY0" fmla="*/ 1 h 887006"/>
              <a:gd name="connsiteX1" fmla="*/ 796412 w 3457422"/>
              <a:gd name="connsiteY1" fmla="*/ 762376 h 887006"/>
              <a:gd name="connsiteX2" fmla="*/ 2473142 w 3457422"/>
              <a:gd name="connsiteY2" fmla="*/ 747780 h 887006"/>
              <a:gd name="connsiteX3" fmla="*/ 3457423 w 3457422"/>
              <a:gd name="connsiteY3" fmla="*/ 259643 h 887006"/>
              <a:gd name="connsiteX0" fmla="*/ 0 w 3457424"/>
              <a:gd name="connsiteY0" fmla="*/ -1 h 1328857"/>
              <a:gd name="connsiteX1" fmla="*/ 796412 w 3457424"/>
              <a:gd name="connsiteY1" fmla="*/ 762374 h 1328857"/>
              <a:gd name="connsiteX2" fmla="*/ 2442630 w 3457424"/>
              <a:gd name="connsiteY2" fmla="*/ 1307537 h 1328857"/>
              <a:gd name="connsiteX3" fmla="*/ 3457423 w 3457424"/>
              <a:gd name="connsiteY3" fmla="*/ 259641 h 1328857"/>
              <a:gd name="connsiteX0" fmla="*/ 0 w 3457422"/>
              <a:gd name="connsiteY0" fmla="*/ 1 h 1627179"/>
              <a:gd name="connsiteX1" fmla="*/ 796412 w 3457422"/>
              <a:gd name="connsiteY1" fmla="*/ 762376 h 1627179"/>
              <a:gd name="connsiteX2" fmla="*/ 2442630 w 3457422"/>
              <a:gd name="connsiteY2" fmla="*/ 1307539 h 1627179"/>
              <a:gd name="connsiteX3" fmla="*/ 3457423 w 3457422"/>
              <a:gd name="connsiteY3" fmla="*/ 259643 h 1627179"/>
              <a:gd name="connsiteX0" fmla="*/ 0 w 3457424"/>
              <a:gd name="connsiteY0" fmla="*/ -1 h 1207357"/>
              <a:gd name="connsiteX1" fmla="*/ 796412 w 3457424"/>
              <a:gd name="connsiteY1" fmla="*/ 762374 h 1207357"/>
              <a:gd name="connsiteX2" fmla="*/ 2465512 w 3457424"/>
              <a:gd name="connsiteY2" fmla="*/ 887717 h 1207357"/>
              <a:gd name="connsiteX3" fmla="*/ 3457423 w 3457424"/>
              <a:gd name="connsiteY3" fmla="*/ 259641 h 1207357"/>
              <a:gd name="connsiteX0" fmla="*/ 0 w 3457422"/>
              <a:gd name="connsiteY0" fmla="*/ 1 h 1392065"/>
              <a:gd name="connsiteX1" fmla="*/ 796412 w 3457422"/>
              <a:gd name="connsiteY1" fmla="*/ 762376 h 1392065"/>
              <a:gd name="connsiteX2" fmla="*/ 3053994 w 3457422"/>
              <a:gd name="connsiteY2" fmla="*/ 1072427 h 1392065"/>
              <a:gd name="connsiteX3" fmla="*/ 3457423 w 3457422"/>
              <a:gd name="connsiteY3" fmla="*/ 259643 h 1392065"/>
              <a:gd name="connsiteX0" fmla="*/ 0 w 3330574"/>
              <a:gd name="connsiteY0" fmla="*/ -1 h 1392065"/>
              <a:gd name="connsiteX1" fmla="*/ 796412 w 3330574"/>
              <a:gd name="connsiteY1" fmla="*/ 762374 h 1392065"/>
              <a:gd name="connsiteX2" fmla="*/ 3053994 w 3330574"/>
              <a:gd name="connsiteY2" fmla="*/ 1072425 h 1392065"/>
              <a:gd name="connsiteX3" fmla="*/ 3330574 w 3330574"/>
              <a:gd name="connsiteY3" fmla="*/ 390629 h 1392065"/>
              <a:gd name="connsiteX0" fmla="*/ 0 w 3330574"/>
              <a:gd name="connsiteY0" fmla="*/ 1 h 1392065"/>
              <a:gd name="connsiteX1" fmla="*/ 796412 w 3330574"/>
              <a:gd name="connsiteY1" fmla="*/ 762376 h 1392065"/>
              <a:gd name="connsiteX2" fmla="*/ 3053993 w 3330574"/>
              <a:gd name="connsiteY2" fmla="*/ 1072427 h 1392065"/>
              <a:gd name="connsiteX3" fmla="*/ 3330574 w 3330574"/>
              <a:gd name="connsiteY3" fmla="*/ 390631 h 1392065"/>
              <a:gd name="connsiteX0" fmla="*/ 0 w 3330574"/>
              <a:gd name="connsiteY0" fmla="*/ -1 h 1338429"/>
              <a:gd name="connsiteX1" fmla="*/ 796412 w 3330574"/>
              <a:gd name="connsiteY1" fmla="*/ 762374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30574"/>
              <a:gd name="connsiteY0" fmla="*/ -1 h 1338429"/>
              <a:gd name="connsiteX1" fmla="*/ 923262 w 3330574"/>
              <a:gd name="connsiteY1" fmla="*/ 631387 h 1338429"/>
              <a:gd name="connsiteX2" fmla="*/ 3053993 w 3330574"/>
              <a:gd name="connsiteY2" fmla="*/ 1072425 h 1338429"/>
              <a:gd name="connsiteX3" fmla="*/ 3330574 w 3330574"/>
              <a:gd name="connsiteY3" fmla="*/ 390629 h 1338429"/>
              <a:gd name="connsiteX0" fmla="*/ 0 w 3330574"/>
              <a:gd name="connsiteY0" fmla="*/ 1 h 1338431"/>
              <a:gd name="connsiteX1" fmla="*/ 923262 w 3330574"/>
              <a:gd name="connsiteY1" fmla="*/ 631389 h 1338431"/>
              <a:gd name="connsiteX2" fmla="*/ 3053993 w 3330574"/>
              <a:gd name="connsiteY2" fmla="*/ 1072427 h 1338431"/>
              <a:gd name="connsiteX3" fmla="*/ 3330574 w 3330574"/>
              <a:gd name="connsiteY3" fmla="*/ 390631 h 1338431"/>
              <a:gd name="connsiteX0" fmla="*/ 0 w 3345829"/>
              <a:gd name="connsiteY0" fmla="*/ -1 h 1338429"/>
              <a:gd name="connsiteX1" fmla="*/ 923262 w 3345829"/>
              <a:gd name="connsiteY1" fmla="*/ 631387 h 1338429"/>
              <a:gd name="connsiteX2" fmla="*/ 3053993 w 3345829"/>
              <a:gd name="connsiteY2" fmla="*/ 1072425 h 1338429"/>
              <a:gd name="connsiteX3" fmla="*/ 3345829 w 3345829"/>
              <a:gd name="connsiteY3" fmla="*/ 110748 h 1338429"/>
              <a:gd name="connsiteX0" fmla="*/ 0 w 3345829"/>
              <a:gd name="connsiteY0" fmla="*/ 1 h 1162679"/>
              <a:gd name="connsiteX1" fmla="*/ 923262 w 3345829"/>
              <a:gd name="connsiteY1" fmla="*/ 631389 h 1162679"/>
              <a:gd name="connsiteX2" fmla="*/ 2584736 w 3345829"/>
              <a:gd name="connsiteY2" fmla="*/ 896674 h 1162679"/>
              <a:gd name="connsiteX3" fmla="*/ 3345829 w 3345829"/>
              <a:gd name="connsiteY3" fmla="*/ 110750 h 1162679"/>
              <a:gd name="connsiteX0" fmla="*/ 0 w 3345829"/>
              <a:gd name="connsiteY0" fmla="*/ -1 h 1162675"/>
              <a:gd name="connsiteX1" fmla="*/ 923262 w 3345829"/>
              <a:gd name="connsiteY1" fmla="*/ 631387 h 1162675"/>
              <a:gd name="connsiteX2" fmla="*/ 2584736 w 3345829"/>
              <a:gd name="connsiteY2" fmla="*/ 896672 h 1162675"/>
              <a:gd name="connsiteX3" fmla="*/ 3345829 w 3345829"/>
              <a:gd name="connsiteY3" fmla="*/ 110748 h 1162675"/>
              <a:gd name="connsiteX0" fmla="*/ 0 w 3345829"/>
              <a:gd name="connsiteY0" fmla="*/ 1 h 1020145"/>
              <a:gd name="connsiteX1" fmla="*/ 923262 w 3345829"/>
              <a:gd name="connsiteY1" fmla="*/ 631389 h 1020145"/>
              <a:gd name="connsiteX2" fmla="*/ 2584736 w 3345829"/>
              <a:gd name="connsiteY2" fmla="*/ 896674 h 1020145"/>
              <a:gd name="connsiteX3" fmla="*/ 3345829 w 3345829"/>
              <a:gd name="connsiteY3" fmla="*/ 110750 h 1020145"/>
              <a:gd name="connsiteX0" fmla="*/ 0 w 3345829"/>
              <a:gd name="connsiteY0" fmla="*/ -1 h 896672"/>
              <a:gd name="connsiteX1" fmla="*/ 2584736 w 3345829"/>
              <a:gd name="connsiteY1" fmla="*/ 896672 h 896672"/>
              <a:gd name="connsiteX2" fmla="*/ 3345829 w 3345829"/>
              <a:gd name="connsiteY2" fmla="*/ 110748 h 896672"/>
              <a:gd name="connsiteX0" fmla="*/ 0 w 3345829"/>
              <a:gd name="connsiteY0" fmla="*/ 1 h 896674"/>
              <a:gd name="connsiteX1" fmla="*/ 2584736 w 3345829"/>
              <a:gd name="connsiteY1" fmla="*/ 896674 h 896674"/>
              <a:gd name="connsiteX2" fmla="*/ 3345829 w 3345829"/>
              <a:gd name="connsiteY2" fmla="*/ 110750 h 896674"/>
              <a:gd name="connsiteX0" fmla="*/ 0 w 3472679"/>
              <a:gd name="connsiteY0" fmla="*/ 20240 h 916913"/>
              <a:gd name="connsiteX1" fmla="*/ 2584736 w 3472679"/>
              <a:gd name="connsiteY1" fmla="*/ 916913 h 916913"/>
              <a:gd name="connsiteX2" fmla="*/ 3472679 w 3472679"/>
              <a:gd name="connsiteY2" fmla="*/ 0 h 9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2679" h="916913">
                <a:moveTo>
                  <a:pt x="0" y="20240"/>
                </a:moveTo>
                <a:cubicBezTo>
                  <a:pt x="56745" y="698165"/>
                  <a:pt x="2027098" y="898455"/>
                  <a:pt x="2584736" y="916913"/>
                </a:cubicBezTo>
                <a:cubicBezTo>
                  <a:pt x="3213175" y="816419"/>
                  <a:pt x="3218981" y="261975"/>
                  <a:pt x="3472679" y="0"/>
                </a:cubicBezTo>
              </a:path>
            </a:pathLst>
          </a:custGeom>
          <a:ln w="57150">
            <a:solidFill>
              <a:srgbClr val="7030A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/>
          <p:cNvSpPr/>
          <p:nvPr/>
        </p:nvSpPr>
        <p:spPr>
          <a:xfrm>
            <a:off x="1691680" y="1800200"/>
            <a:ext cx="28634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PAR DESSUS</a:t>
            </a:r>
            <a:endParaRPr lang="fr-FR" sz="2000" b="1" u="sng" dirty="0">
              <a:solidFill>
                <a:srgbClr val="00B0F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47664" y="3244914"/>
            <a:ext cx="30622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Attaque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PAR DESSOUS</a:t>
            </a:r>
            <a:endParaRPr lang="fr-FR" sz="2000" b="1" u="sng" dirty="0">
              <a:solidFill>
                <a:srgbClr val="7030A0"/>
              </a:solidFill>
            </a:endParaRP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1- </a:t>
            </a:r>
            <a:r>
              <a:rPr lang="fr-FR" sz="2000" u="sng" dirty="0" smtClean="0"/>
              <a:t>Justifier pourquoi on obtient bien plus de 2-</a:t>
            </a:r>
            <a:r>
              <a:rPr lang="fr-FR" sz="2000" u="sng" dirty="0" err="1" smtClean="0"/>
              <a:t>bromobutane</a:t>
            </a:r>
            <a:r>
              <a:rPr lang="fr-FR" sz="2000" u="sng" dirty="0" smtClean="0"/>
              <a:t> que de 1-</a:t>
            </a:r>
            <a:r>
              <a:rPr lang="fr-FR" sz="2000" u="sng" dirty="0" err="1" smtClean="0"/>
              <a:t>bromobutane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332656"/>
            <a:ext cx="9144000" cy="101566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D’après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Markovnikov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 se forme plus de 2-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car le carbocation dont il est issu est plus 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que celui dont est issu le 1-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bromobutane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sz="2000" u="sng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8" grpId="0"/>
      <p:bldP spid="194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07504" y="44624"/>
            <a:ext cx="8928992" cy="1800200"/>
            <a:chOff x="107504" y="3429000"/>
            <a:chExt cx="8928992" cy="18002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504" y="3429000"/>
              <a:ext cx="16914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Définition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07504" y="4469050"/>
              <a:ext cx="18341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Application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51520" y="44624"/>
            <a:ext cx="871296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algn="just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Une réaction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STEREOSELECTIVE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est une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qui peut conduire à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formation de plusieurs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STEREOISOMERES DE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CONFI-GURATION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mais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ne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forme préférentiellement que l’un d’eux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835696" y="1124744"/>
            <a:ext cx="7128792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hydrohalogénation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sur un composé éthylénique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n’est pas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stéréosélective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91683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III- HYDRATATION : Addition électrophile d’eau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27584" y="270892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9644" y="3118734"/>
            <a:ext cx="5484484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6228184" y="4149080"/>
            <a:ext cx="21951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chauffage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260" y="323521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516215" y="3283468"/>
            <a:ext cx="230425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Milieu acide utilisé = 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SO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4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plutôt dilué</a:t>
            </a:r>
          </a:p>
        </p:txBody>
      </p:sp>
      <p:pic>
        <p:nvPicPr>
          <p:cNvPr id="14" name="Imag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90742"/>
            <a:ext cx="5328592" cy="14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465313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6" name="Image 15"/>
          <p:cNvPicPr/>
          <p:nvPr/>
        </p:nvPicPr>
        <p:blipFill>
          <a:blip r:embed="rId4" cstate="print"/>
          <a:srcRect r="47126"/>
          <a:stretch>
            <a:fillRect/>
          </a:stretch>
        </p:blipFill>
        <p:spPr bwMode="auto">
          <a:xfrm>
            <a:off x="251520" y="5279380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4" cstate="print"/>
          <a:srcRect l="55039"/>
          <a:stretch>
            <a:fillRect/>
          </a:stretch>
        </p:blipFill>
        <p:spPr bwMode="auto">
          <a:xfrm>
            <a:off x="3851920" y="5350066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 Box 1"/>
          <p:cNvSpPr txBox="1">
            <a:spLocks noChangeArrowheads="1"/>
          </p:cNvSpPr>
          <p:nvPr/>
        </p:nvSpPr>
        <p:spPr bwMode="auto">
          <a:xfrm>
            <a:off x="6084168" y="5517232"/>
            <a:ext cx="273630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diméthylbutan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3" grpId="0" animBg="1"/>
      <p:bldP spid="17409" grpId="0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32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III- HYDRATATION : Addition électrophile d’eau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584" y="79341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39644" y="1203224"/>
            <a:ext cx="5484484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6228184" y="2233570"/>
            <a:ext cx="2195108" cy="3600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de chauffage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4260" y="131970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516215" y="1367958"/>
            <a:ext cx="2304257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Milieu acide utilisé = 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H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2</a:t>
            </a:r>
            <a:r>
              <a:rPr lang="fr-FR" sz="2000" b="1" dirty="0">
                <a:ea typeface="Calibri" pitchFamily="34" charset="0"/>
                <a:cs typeface="Times New Roman" pitchFamily="18" charset="0"/>
              </a:rPr>
              <a:t>SO</a:t>
            </a:r>
            <a:r>
              <a:rPr lang="fr-FR" sz="2000" b="1" baseline="-25000" dirty="0">
                <a:ea typeface="Calibri" pitchFamily="34" charset="0"/>
                <a:cs typeface="Times New Roman" pitchFamily="18" charset="0"/>
              </a:rPr>
              <a:t>4 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plutôt dilué</a:t>
            </a:r>
          </a:p>
        </p:txBody>
      </p:sp>
      <p:pic>
        <p:nvPicPr>
          <p:cNvPr id="8" name="Imag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275232"/>
            <a:ext cx="5328592" cy="142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0" y="2737626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Image 9"/>
          <p:cNvPicPr/>
          <p:nvPr/>
        </p:nvPicPr>
        <p:blipFill>
          <a:blip r:embed="rId4" cstate="print"/>
          <a:srcRect r="47126"/>
          <a:stretch>
            <a:fillRect/>
          </a:stretch>
        </p:blipFill>
        <p:spPr bwMode="auto">
          <a:xfrm>
            <a:off x="251520" y="3363870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/>
          <p:nvPr/>
        </p:nvPicPr>
        <p:blipFill>
          <a:blip r:embed="rId4" cstate="print"/>
          <a:srcRect l="55039"/>
          <a:stretch>
            <a:fillRect/>
          </a:stretch>
        </p:blipFill>
        <p:spPr bwMode="auto">
          <a:xfrm>
            <a:off x="3851920" y="3434556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5" cstate="print"/>
          <a:srcRect r="41132"/>
          <a:stretch>
            <a:fillRect/>
          </a:stretch>
        </p:blipFill>
        <p:spPr bwMode="auto">
          <a:xfrm>
            <a:off x="395536" y="5085184"/>
            <a:ext cx="3096344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/>
          <p:nvPr/>
        </p:nvPicPr>
        <p:blipFill>
          <a:blip r:embed="rId5" cstate="print"/>
          <a:srcRect l="60078"/>
          <a:stretch>
            <a:fillRect/>
          </a:stretch>
        </p:blipFill>
        <p:spPr bwMode="auto">
          <a:xfrm>
            <a:off x="3923928" y="5157192"/>
            <a:ext cx="2099823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012160" y="3573016"/>
            <a:ext cx="2736304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diméthylbutan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5580112" y="5733256"/>
            <a:ext cx="187220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Cyclohexanol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/>
          <p:cNvGrpSpPr/>
          <p:nvPr/>
        </p:nvGrpSpPr>
        <p:grpSpPr>
          <a:xfrm>
            <a:off x="467544" y="4365104"/>
            <a:ext cx="3964533" cy="1464532"/>
            <a:chOff x="467544" y="4365104"/>
            <a:chExt cx="3964533" cy="1464532"/>
          </a:xfrm>
        </p:grpSpPr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365104"/>
              <a:ext cx="3964533" cy="146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ZoneTexte 16"/>
            <p:cNvSpPr txBox="1"/>
            <p:nvPr/>
          </p:nvSpPr>
          <p:spPr>
            <a:xfrm>
              <a:off x="2771800" y="4820302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3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Dessiner puis nommer le composé obtenu par action de l’eau en milieu acide sulfurique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 r="47126"/>
          <a:stretch>
            <a:fillRect/>
          </a:stretch>
        </p:blipFill>
        <p:spPr bwMode="auto">
          <a:xfrm>
            <a:off x="251520" y="626244"/>
            <a:ext cx="3312368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3" cstate="print"/>
          <a:srcRect l="55039"/>
          <a:stretch>
            <a:fillRect/>
          </a:stretch>
        </p:blipFill>
        <p:spPr bwMode="auto">
          <a:xfrm>
            <a:off x="3851920" y="696930"/>
            <a:ext cx="2816696" cy="143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4" cstate="print"/>
          <a:srcRect r="41132"/>
          <a:stretch>
            <a:fillRect/>
          </a:stretch>
        </p:blipFill>
        <p:spPr bwMode="auto">
          <a:xfrm>
            <a:off x="395536" y="2060848"/>
            <a:ext cx="3096344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4" cstate="print"/>
          <a:srcRect l="60078"/>
          <a:stretch>
            <a:fillRect/>
          </a:stretch>
        </p:blipFill>
        <p:spPr bwMode="auto">
          <a:xfrm>
            <a:off x="3923928" y="2132856"/>
            <a:ext cx="2099823" cy="145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12160" y="835390"/>
            <a:ext cx="2520280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diéthylbutan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580112" y="2708920"/>
            <a:ext cx="1872208" cy="3600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Cyclohexanol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67544" y="3501008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560" y="3933056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</a:t>
            </a:r>
            <a:r>
              <a:rPr lang="fr-FR" sz="2000" dirty="0" smtClean="0">
                <a:latin typeface="Arial" charset="0"/>
                <a:cs typeface="Arial" charset="0"/>
              </a:rPr>
              <a:t>par l’alcène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du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libéré par l’acide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fort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16" name="Forme libre 15"/>
          <p:cNvSpPr/>
          <p:nvPr/>
        </p:nvSpPr>
        <p:spPr>
          <a:xfrm rot="614962">
            <a:off x="1323127" y="5055282"/>
            <a:ext cx="1460274" cy="79666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8833" h="936366">
                <a:moveTo>
                  <a:pt x="253654" y="299738"/>
                </a:moveTo>
                <a:cubicBezTo>
                  <a:pt x="258620" y="301767"/>
                  <a:pt x="0" y="184450"/>
                  <a:pt x="215076" y="274697"/>
                </a:cubicBezTo>
                <a:cubicBezTo>
                  <a:pt x="430152" y="364944"/>
                  <a:pt x="1061182" y="754312"/>
                  <a:pt x="1544113" y="841223"/>
                </a:cubicBezTo>
                <a:cubicBezTo>
                  <a:pt x="2027044" y="928134"/>
                  <a:pt x="2731874" y="936366"/>
                  <a:pt x="3112661" y="796162"/>
                </a:cubicBezTo>
                <a:cubicBezTo>
                  <a:pt x="3493448" y="655958"/>
                  <a:pt x="3616576" y="122615"/>
                  <a:pt x="3828834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0" y="580526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Cette étape forme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est une 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donc l’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étape cinétiquement déterminante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457890"/>
            <a:ext cx="905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C’est l’ion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joue le rôle d’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grpSp>
        <p:nvGrpSpPr>
          <p:cNvPr id="23" name="Groupe 22"/>
          <p:cNvGrpSpPr/>
          <p:nvPr/>
        </p:nvGrpSpPr>
        <p:grpSpPr>
          <a:xfrm>
            <a:off x="4788024" y="4197093"/>
            <a:ext cx="2427928" cy="1610729"/>
            <a:chOff x="4788024" y="4186363"/>
            <a:chExt cx="2427928" cy="1610729"/>
          </a:xfrm>
        </p:grpSpPr>
        <p:pic>
          <p:nvPicPr>
            <p:cNvPr id="18" name="Image 17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4365104"/>
              <a:ext cx="2427928" cy="14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5628970" y="418636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361" grpId="0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/>
          <p:cNvGrpSpPr/>
          <p:nvPr/>
        </p:nvGrpSpPr>
        <p:grpSpPr>
          <a:xfrm>
            <a:off x="0" y="4065497"/>
            <a:ext cx="2627784" cy="1667758"/>
            <a:chOff x="0" y="4065497"/>
            <a:chExt cx="2627784" cy="1667758"/>
          </a:xfrm>
        </p:grpSpPr>
        <p:pic>
          <p:nvPicPr>
            <p:cNvPr id="10" name="Image 9"/>
            <p:cNvPicPr/>
            <p:nvPr/>
          </p:nvPicPr>
          <p:blipFill>
            <a:blip r:embed="rId2" cstate="print"/>
            <a:srcRect r="-838"/>
            <a:stretch>
              <a:fillRect/>
            </a:stretch>
          </p:blipFill>
          <p:spPr bwMode="auto">
            <a:xfrm>
              <a:off x="0" y="4219818"/>
              <a:ext cx="2627784" cy="1513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ZoneTexte 24"/>
            <p:cNvSpPr txBox="1"/>
            <p:nvPr/>
          </p:nvSpPr>
          <p:spPr>
            <a:xfrm>
              <a:off x="911167" y="4065497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67544" y="0"/>
            <a:ext cx="488787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Mécanisme réactionnel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432048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1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ère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Attaque </a:t>
            </a:r>
            <a:r>
              <a:rPr lang="fr-FR" sz="2000" dirty="0" smtClean="0">
                <a:latin typeface="Arial" charset="0"/>
                <a:cs typeface="Arial" charset="0"/>
              </a:rPr>
              <a:t>par l’alcène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du H</a:t>
            </a:r>
            <a:r>
              <a:rPr lang="fr-FR" sz="2000" b="1" baseline="30000" dirty="0">
                <a:solidFill>
                  <a:srgbClr val="FF0000"/>
                </a:solidFill>
                <a:latin typeface="Arial" charset="0"/>
                <a:cs typeface="Arial" charset="0"/>
              </a:rPr>
              <a:t>+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libéré par l’acide </a:t>
            </a:r>
            <a:r>
              <a:rPr lang="fr-FR" sz="20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fort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2376265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Cette étape forme un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est une espèce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INSTABLE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c’est donc l’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étape cinétiquement déterminante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068960"/>
            <a:ext cx="905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C’est l’ion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qui joue le rôle d’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électrophile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611560" y="3715763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la molécule d’eau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5" y="472387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4" cstate="print"/>
          <a:srcRect l="45196" t="41809" r="45722" b="38524"/>
          <a:stretch>
            <a:fillRect/>
          </a:stretch>
        </p:blipFill>
        <p:spPr bwMode="auto">
          <a:xfrm>
            <a:off x="2555776" y="4797152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rme libre 12"/>
          <p:cNvSpPr/>
          <p:nvPr/>
        </p:nvSpPr>
        <p:spPr>
          <a:xfrm rot="614962" flipH="1">
            <a:off x="1994210" y="4974639"/>
            <a:ext cx="1581666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4" cstate="print"/>
          <a:srcRect l="75929" t="38044" b="36413"/>
          <a:stretch>
            <a:fillRect/>
          </a:stretch>
        </p:blipFill>
        <p:spPr bwMode="auto">
          <a:xfrm>
            <a:off x="4211960" y="4723875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0" y="5877272"/>
            <a:ext cx="9144000" cy="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Cette étape forme un 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alkyloxonium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771800" y="4435843"/>
            <a:ext cx="590160" cy="5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308023" y="4286711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23928" y="4386985"/>
            <a:ext cx="587648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" y="6309320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L’eau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son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oxygène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chargé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24" name="Groupe 23"/>
          <p:cNvGrpSpPr/>
          <p:nvPr/>
        </p:nvGrpSpPr>
        <p:grpSpPr>
          <a:xfrm>
            <a:off x="467544" y="707330"/>
            <a:ext cx="6748408" cy="1655683"/>
            <a:chOff x="467544" y="695254"/>
            <a:chExt cx="6748408" cy="1655683"/>
          </a:xfrm>
        </p:grpSpPr>
        <p:pic>
          <p:nvPicPr>
            <p:cNvPr id="2" name="Image 1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7544" y="864096"/>
              <a:ext cx="3964533" cy="1464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Forme libre 4"/>
            <p:cNvSpPr/>
            <p:nvPr/>
          </p:nvSpPr>
          <p:spPr>
            <a:xfrm rot="614962">
              <a:off x="1323127" y="1554274"/>
              <a:ext cx="1460274" cy="796663"/>
            </a:xfrm>
            <a:custGeom>
              <a:avLst/>
              <a:gdLst>
                <a:gd name="connsiteX0" fmla="*/ 0 w 1866900"/>
                <a:gd name="connsiteY0" fmla="*/ 0 h 425450"/>
                <a:gd name="connsiteX1" fmla="*/ 1038225 w 1866900"/>
                <a:gd name="connsiteY1" fmla="*/ 409575 h 425450"/>
                <a:gd name="connsiteX2" fmla="*/ 1866900 w 1866900"/>
                <a:gd name="connsiteY2" fmla="*/ 95250 h 425450"/>
                <a:gd name="connsiteX0" fmla="*/ 0 w 1996049"/>
                <a:gd name="connsiteY0" fmla="*/ 0 h 513209"/>
                <a:gd name="connsiteX1" fmla="*/ 1038225 w 1996049"/>
                <a:gd name="connsiteY1" fmla="*/ 409575 h 513209"/>
                <a:gd name="connsiteX2" fmla="*/ 1996049 w 1996049"/>
                <a:gd name="connsiteY2" fmla="*/ 348109 h 513209"/>
                <a:gd name="connsiteX0" fmla="*/ 0 w 1996049"/>
                <a:gd name="connsiteY0" fmla="*/ 144016 h 577594"/>
                <a:gd name="connsiteX1" fmla="*/ 1038225 w 1996049"/>
                <a:gd name="connsiteY1" fmla="*/ 553591 h 577594"/>
                <a:gd name="connsiteX2" fmla="*/ 1996049 w 1996049"/>
                <a:gd name="connsiteY2" fmla="*/ 0 h 577594"/>
                <a:gd name="connsiteX0" fmla="*/ 0 w 1996049"/>
                <a:gd name="connsiteY0" fmla="*/ 144016 h 340866"/>
                <a:gd name="connsiteX1" fmla="*/ 1497037 w 1996049"/>
                <a:gd name="connsiteY1" fmla="*/ 288032 h 340866"/>
                <a:gd name="connsiteX2" fmla="*/ 1996049 w 1996049"/>
                <a:gd name="connsiteY2" fmla="*/ 0 h 340866"/>
                <a:gd name="connsiteX0" fmla="*/ 0 w 1785634"/>
                <a:gd name="connsiteY0" fmla="*/ 93002 h 289852"/>
                <a:gd name="connsiteX1" fmla="*/ 1497037 w 1785634"/>
                <a:gd name="connsiteY1" fmla="*/ 237018 h 289852"/>
                <a:gd name="connsiteX2" fmla="*/ 1731603 w 1785634"/>
                <a:gd name="connsiteY2" fmla="*/ 0 h 289852"/>
                <a:gd name="connsiteX0" fmla="*/ 0 w 2403661"/>
                <a:gd name="connsiteY0" fmla="*/ 119046 h 315896"/>
                <a:gd name="connsiteX1" fmla="*/ 1497037 w 2403661"/>
                <a:gd name="connsiteY1" fmla="*/ 263062 h 315896"/>
                <a:gd name="connsiteX2" fmla="*/ 2403661 w 2403661"/>
                <a:gd name="connsiteY2" fmla="*/ 0 h 315896"/>
                <a:gd name="connsiteX0" fmla="*/ 0 w 3507623"/>
                <a:gd name="connsiteY0" fmla="*/ 119046 h 315896"/>
                <a:gd name="connsiteX1" fmla="*/ 1497037 w 3507623"/>
                <a:gd name="connsiteY1" fmla="*/ 263062 h 315896"/>
                <a:gd name="connsiteX2" fmla="*/ 2403661 w 3507623"/>
                <a:gd name="connsiteY2" fmla="*/ 0 h 315896"/>
                <a:gd name="connsiteX0" fmla="*/ 0 w 3507623"/>
                <a:gd name="connsiteY0" fmla="*/ 119046 h 389509"/>
                <a:gd name="connsiteX1" fmla="*/ 3061427 w 3507623"/>
                <a:gd name="connsiteY1" fmla="*/ 369668 h 389509"/>
                <a:gd name="connsiteX2" fmla="*/ 2403661 w 3507623"/>
                <a:gd name="connsiteY2" fmla="*/ 0 h 389509"/>
                <a:gd name="connsiteX0" fmla="*/ 0 w 3387626"/>
                <a:gd name="connsiteY0" fmla="*/ 145652 h 420550"/>
                <a:gd name="connsiteX1" fmla="*/ 3061427 w 3387626"/>
                <a:gd name="connsiteY1" fmla="*/ 396274 h 420550"/>
                <a:gd name="connsiteX2" fmla="*/ 1957207 w 3387626"/>
                <a:gd name="connsiteY2" fmla="*/ 0 h 420550"/>
                <a:gd name="connsiteX0" fmla="*/ 0 w 3636978"/>
                <a:gd name="connsiteY0" fmla="*/ 62728 h 323805"/>
                <a:gd name="connsiteX1" fmla="*/ 3061427 w 3636978"/>
                <a:gd name="connsiteY1" fmla="*/ 313350 h 323805"/>
                <a:gd name="connsiteX2" fmla="*/ 2533014 w 3636978"/>
                <a:gd name="connsiteY2" fmla="*/ 0 h 323805"/>
                <a:gd name="connsiteX0" fmla="*/ 0 w 4010909"/>
                <a:gd name="connsiteY0" fmla="*/ 183382 h 464568"/>
                <a:gd name="connsiteX1" fmla="*/ 3061427 w 4010909"/>
                <a:gd name="connsiteY1" fmla="*/ 434004 h 464568"/>
                <a:gd name="connsiteX2" fmla="*/ 2906948 w 4010909"/>
                <a:gd name="connsiteY2" fmla="*/ 0 h 464568"/>
                <a:gd name="connsiteX0" fmla="*/ 0 w 3545919"/>
                <a:gd name="connsiteY0" fmla="*/ 183382 h 464568"/>
                <a:gd name="connsiteX1" fmla="*/ 3061427 w 3545919"/>
                <a:gd name="connsiteY1" fmla="*/ 434004 h 464568"/>
                <a:gd name="connsiteX2" fmla="*/ 2906948 w 3545919"/>
                <a:gd name="connsiteY2" fmla="*/ 0 h 464568"/>
                <a:gd name="connsiteX0" fmla="*/ 0 w 2906948"/>
                <a:gd name="connsiteY0" fmla="*/ 183382 h 446184"/>
                <a:gd name="connsiteX1" fmla="*/ 2090108 w 2906948"/>
                <a:gd name="connsiteY1" fmla="*/ 415620 h 446184"/>
                <a:gd name="connsiteX2" fmla="*/ 2906948 w 2906948"/>
                <a:gd name="connsiteY2" fmla="*/ 0 h 446184"/>
                <a:gd name="connsiteX0" fmla="*/ 0 w 2906948"/>
                <a:gd name="connsiteY0" fmla="*/ 183382 h 446184"/>
                <a:gd name="connsiteX1" fmla="*/ 2090108 w 2906948"/>
                <a:gd name="connsiteY1" fmla="*/ 415620 h 446184"/>
                <a:gd name="connsiteX2" fmla="*/ 2906949 w 2906948"/>
                <a:gd name="connsiteY2" fmla="*/ 0 h 446184"/>
                <a:gd name="connsiteX0" fmla="*/ -1 w 3772634"/>
                <a:gd name="connsiteY0" fmla="*/ 0 h 641196"/>
                <a:gd name="connsiteX1" fmla="*/ 2955794 w 3772634"/>
                <a:gd name="connsiteY1" fmla="*/ 608971 h 641196"/>
                <a:gd name="connsiteX2" fmla="*/ 3772635 w 3772634"/>
                <a:gd name="connsiteY2" fmla="*/ 193351 h 641196"/>
                <a:gd name="connsiteX0" fmla="*/ 142967 w 3915602"/>
                <a:gd name="connsiteY0" fmla="*/ 0 h 641196"/>
                <a:gd name="connsiteX1" fmla="*/ 3098762 w 3915602"/>
                <a:gd name="connsiteY1" fmla="*/ 608971 h 641196"/>
                <a:gd name="connsiteX2" fmla="*/ 3915603 w 3915602"/>
                <a:gd name="connsiteY2" fmla="*/ 193351 h 641196"/>
                <a:gd name="connsiteX0" fmla="*/ 142967 w 3977237"/>
                <a:gd name="connsiteY0" fmla="*/ 0 h 656316"/>
                <a:gd name="connsiteX1" fmla="*/ 3098762 w 3977237"/>
                <a:gd name="connsiteY1" fmla="*/ 608971 h 656316"/>
                <a:gd name="connsiteX2" fmla="*/ 3977236 w 3977237"/>
                <a:gd name="connsiteY2" fmla="*/ 284064 h 656316"/>
                <a:gd name="connsiteX0" fmla="*/ 1063 w 3835333"/>
                <a:gd name="connsiteY0" fmla="*/ 0 h 646170"/>
                <a:gd name="connsiteX1" fmla="*/ 738041 w 3835333"/>
                <a:gd name="connsiteY1" fmla="*/ 507259 h 646170"/>
                <a:gd name="connsiteX2" fmla="*/ 2956858 w 3835333"/>
                <a:gd name="connsiteY2" fmla="*/ 608971 h 646170"/>
                <a:gd name="connsiteX3" fmla="*/ 3835332 w 3835333"/>
                <a:gd name="connsiteY3" fmla="*/ 284064 h 646170"/>
                <a:gd name="connsiteX0" fmla="*/ 1063 w 3576242"/>
                <a:gd name="connsiteY0" fmla="*/ 299738 h 1043209"/>
                <a:gd name="connsiteX1" fmla="*/ 738041 w 3576242"/>
                <a:gd name="connsiteY1" fmla="*/ 806997 h 1043209"/>
                <a:gd name="connsiteX2" fmla="*/ 2956858 w 3576242"/>
                <a:gd name="connsiteY2" fmla="*/ 908709 h 1043209"/>
                <a:gd name="connsiteX3" fmla="*/ 3576243 w 3576242"/>
                <a:gd name="connsiteY3" fmla="*/ 0 h 1043209"/>
                <a:gd name="connsiteX0" fmla="*/ 1063 w 3576242"/>
                <a:gd name="connsiteY0" fmla="*/ 299738 h 1048913"/>
                <a:gd name="connsiteX1" fmla="*/ 1291522 w 3576242"/>
                <a:gd name="connsiteY1" fmla="*/ 841223 h 1048913"/>
                <a:gd name="connsiteX2" fmla="*/ 2956858 w 3576242"/>
                <a:gd name="connsiteY2" fmla="*/ 908709 h 1048913"/>
                <a:gd name="connsiteX3" fmla="*/ 3576243 w 3576242"/>
                <a:gd name="connsiteY3" fmla="*/ 0 h 1048913"/>
                <a:gd name="connsiteX0" fmla="*/ 1063 w 3576242"/>
                <a:gd name="connsiteY0" fmla="*/ 299738 h 936366"/>
                <a:gd name="connsiteX1" fmla="*/ 1291522 w 3576242"/>
                <a:gd name="connsiteY1" fmla="*/ 841223 h 936366"/>
                <a:gd name="connsiteX2" fmla="*/ 2860070 w 3576242"/>
                <a:gd name="connsiteY2" fmla="*/ 796162 h 936366"/>
                <a:gd name="connsiteX3" fmla="*/ 3576243 w 3576242"/>
                <a:gd name="connsiteY3" fmla="*/ 0 h 936366"/>
                <a:gd name="connsiteX0" fmla="*/ 253654 w 3828833"/>
                <a:gd name="connsiteY0" fmla="*/ 299738 h 936366"/>
                <a:gd name="connsiteX1" fmla="*/ 215076 w 3828833"/>
                <a:gd name="connsiteY1" fmla="*/ 274697 h 936366"/>
                <a:gd name="connsiteX2" fmla="*/ 1544113 w 3828833"/>
                <a:gd name="connsiteY2" fmla="*/ 841223 h 936366"/>
                <a:gd name="connsiteX3" fmla="*/ 3112661 w 3828833"/>
                <a:gd name="connsiteY3" fmla="*/ 796162 h 936366"/>
                <a:gd name="connsiteX4" fmla="*/ 3828834 w 3828833"/>
                <a:gd name="connsiteY4" fmla="*/ 0 h 936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28833" h="936366">
                  <a:moveTo>
                    <a:pt x="253654" y="299738"/>
                  </a:moveTo>
                  <a:cubicBezTo>
                    <a:pt x="258620" y="301767"/>
                    <a:pt x="0" y="184450"/>
                    <a:pt x="215076" y="274697"/>
                  </a:cubicBezTo>
                  <a:cubicBezTo>
                    <a:pt x="430152" y="364944"/>
                    <a:pt x="1061182" y="754312"/>
                    <a:pt x="1544113" y="841223"/>
                  </a:cubicBezTo>
                  <a:cubicBezTo>
                    <a:pt x="2027044" y="928134"/>
                    <a:pt x="2731874" y="936366"/>
                    <a:pt x="3112661" y="796162"/>
                  </a:cubicBezTo>
                  <a:cubicBezTo>
                    <a:pt x="3493448" y="655958"/>
                    <a:pt x="3616576" y="122615"/>
                    <a:pt x="3828834" y="0"/>
                  </a:cubicBezTo>
                </a:path>
              </a:pathLst>
            </a:custGeom>
            <a:ln w="57150">
              <a:solidFill>
                <a:srgbClr val="008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864096"/>
              <a:ext cx="2427928" cy="1431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ZoneTexte 20"/>
            <p:cNvSpPr txBox="1"/>
            <p:nvPr/>
          </p:nvSpPr>
          <p:spPr>
            <a:xfrm>
              <a:off x="2771800" y="130604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626412" y="695254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5508104" y="4088647"/>
            <a:ext cx="3014293" cy="1716617"/>
            <a:chOff x="5508104" y="4088647"/>
            <a:chExt cx="3014293" cy="1716617"/>
          </a:xfrm>
        </p:grpSpPr>
        <p:pic>
          <p:nvPicPr>
            <p:cNvPr id="14" name="Image 13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8104" y="4219819"/>
              <a:ext cx="3014293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ZoneTexte 25"/>
            <p:cNvSpPr txBox="1"/>
            <p:nvPr/>
          </p:nvSpPr>
          <p:spPr>
            <a:xfrm>
              <a:off x="6444208" y="4088647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337" grpId="0"/>
      <p:bldP spid="14338" grpId="0"/>
      <p:bldP spid="14339" grpId="0"/>
      <p:bldP spid="1434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/>
          <p:cNvGrpSpPr/>
          <p:nvPr/>
        </p:nvGrpSpPr>
        <p:grpSpPr>
          <a:xfrm>
            <a:off x="0" y="3777465"/>
            <a:ext cx="3264035" cy="411685"/>
            <a:chOff x="0" y="3777465"/>
            <a:chExt cx="3264035" cy="411685"/>
          </a:xfrm>
        </p:grpSpPr>
        <p:sp>
          <p:nvSpPr>
            <p:cNvPr id="23" name="Rectangle 22"/>
            <p:cNvSpPr/>
            <p:nvPr/>
          </p:nvSpPr>
          <p:spPr>
            <a:xfrm>
              <a:off x="381403" y="3777465"/>
              <a:ext cx="2664296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"/>
            <p:cNvSpPr>
              <a:spLocks noChangeArrowheads="1"/>
            </p:cNvSpPr>
            <p:nvPr/>
          </p:nvSpPr>
          <p:spPr bwMode="auto">
            <a:xfrm>
              <a:off x="0" y="3789040"/>
              <a:ext cx="326403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Spectroscopie infrarouge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297820" y="0"/>
            <a:ext cx="151216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0" y="2204864"/>
            <a:ext cx="1677062" cy="400110"/>
            <a:chOff x="0" y="2204864"/>
            <a:chExt cx="1677062" cy="400110"/>
          </a:xfrm>
        </p:grpSpPr>
        <p:sp>
          <p:nvSpPr>
            <p:cNvPr id="12" name="Rectangle 11"/>
            <p:cNvSpPr/>
            <p:nvPr/>
          </p:nvSpPr>
          <p:spPr>
            <a:xfrm>
              <a:off x="323528" y="2243823"/>
              <a:ext cx="1080120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0" y="2204864"/>
              <a:ext cx="167706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Solubilité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5008" y="1268760"/>
            <a:ext cx="8928992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404664"/>
          <a:ext cx="8784977" cy="866582"/>
        </p:xfrm>
        <a:graphic>
          <a:graphicData uri="http://schemas.openxmlformats.org/drawingml/2006/table">
            <a:tbl>
              <a:tblPr/>
              <a:tblGrid>
                <a:gridCol w="840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849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82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11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8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3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0471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4157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7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5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12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7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14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10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19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38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C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20</a:t>
                      </a:r>
                      <a:r>
                        <a:rPr lang="fr-FR" sz="18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H</a:t>
                      </a:r>
                      <a:r>
                        <a:rPr lang="fr-FR" sz="18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40</a:t>
                      </a:r>
                      <a:endParaRPr lang="fr-FR" sz="2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q</a:t>
                      </a:r>
                      <a:r>
                        <a:rPr lang="fr-FR" sz="1400" b="1" baseline="-25000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FUS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(°C)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169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185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185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165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</a:t>
                      </a:r>
                      <a:r>
                        <a:rPr lang="fr-FR" sz="1800" dirty="0" smtClean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140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120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66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23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29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6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400" b="1" dirty="0" err="1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q</a:t>
                      </a:r>
                      <a:r>
                        <a:rPr lang="fr-FR" sz="1400" b="1" baseline="-25000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VAP</a:t>
                      </a:r>
                      <a:r>
                        <a:rPr lang="fr-FR" sz="14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(°C)</a:t>
                      </a:r>
                      <a:endParaRPr lang="fr-FR" sz="18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104</a:t>
                      </a:r>
                      <a:endParaRPr lang="fr-FR" sz="24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48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– 6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30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64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95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171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329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18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341</a:t>
                      </a:r>
                      <a:endParaRPr lang="fr-FR" sz="24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59895" marR="598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27384"/>
            <a:ext cx="6024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Etat physique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 (données pour une pression de 1 bar)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1628800"/>
            <a:ext cx="89644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25°C :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Gaz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Liquides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Solides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ccolade fermante 7"/>
          <p:cNvSpPr/>
          <p:nvPr/>
        </p:nvSpPr>
        <p:spPr>
          <a:xfrm rot="5400000">
            <a:off x="2159732" y="296652"/>
            <a:ext cx="216024" cy="2304256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/>
          <p:cNvSpPr/>
          <p:nvPr/>
        </p:nvSpPr>
        <p:spPr>
          <a:xfrm rot="5400000">
            <a:off x="5688124" y="-855476"/>
            <a:ext cx="216024" cy="4608512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 rot="5400000">
            <a:off x="8460432" y="1052736"/>
            <a:ext cx="216024" cy="792088"/>
          </a:xfrm>
          <a:prstGeom prst="rightBrace">
            <a:avLst>
              <a:gd name="adj1" fmla="val 46911"/>
              <a:gd name="adj2" fmla="val 50000"/>
            </a:avLst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504" y="2599629"/>
            <a:ext cx="8928992" cy="9733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79512" y="2567462"/>
            <a:ext cx="8784976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Les alcènes sont des composés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APOLAIRES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APROTIQUES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ils sont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peu solubles dans l’eau et les alcools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très solubles dans les alcanes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2" cstate="print"/>
          <a:srcRect l="21199" t="26259" r="21160" b="19102"/>
          <a:stretch>
            <a:fillRect/>
          </a:stretch>
        </p:blipFill>
        <p:spPr bwMode="auto">
          <a:xfrm>
            <a:off x="3995936" y="3861048"/>
            <a:ext cx="51480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07504" y="4149080"/>
            <a:ext cx="381642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En dehors de l’empreinte digitale, 2 pics sont caractéristiques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79512" y="5805264"/>
            <a:ext cx="367240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3000-3100 cm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H-C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=C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79512" y="4869160"/>
            <a:ext cx="37444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1600-1650 cm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 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AutoShape 5"/>
          <p:cNvSpPr>
            <a:spLocks noChangeArrowheads="1"/>
          </p:cNvSpPr>
          <p:nvPr/>
        </p:nvSpPr>
        <p:spPr bwMode="auto">
          <a:xfrm rot="1757536">
            <a:off x="4843441" y="5579980"/>
            <a:ext cx="421409" cy="631012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1757536">
            <a:off x="6571632" y="5796004"/>
            <a:ext cx="421409" cy="631012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937" grpId="0"/>
      <p:bldP spid="39938" grpId="0" animBg="1"/>
      <p:bldP spid="39939" grpId="0"/>
      <p:bldP spid="39940" grpId="0"/>
      <p:bldP spid="39941" grpId="0" animBg="1"/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e 29"/>
          <p:cNvGrpSpPr/>
          <p:nvPr/>
        </p:nvGrpSpPr>
        <p:grpSpPr>
          <a:xfrm>
            <a:off x="4788024" y="3849473"/>
            <a:ext cx="2855597" cy="1741036"/>
            <a:chOff x="4788024" y="3849473"/>
            <a:chExt cx="2855597" cy="1741036"/>
          </a:xfrm>
        </p:grpSpPr>
        <p:pic>
          <p:nvPicPr>
            <p:cNvPr id="26" name="Image 25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88024" y="4005064"/>
              <a:ext cx="2855597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ZoneTexte 22"/>
            <p:cNvSpPr txBox="1"/>
            <p:nvPr/>
          </p:nvSpPr>
          <p:spPr>
            <a:xfrm>
              <a:off x="5698420" y="3849473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179512" y="3861048"/>
            <a:ext cx="3014293" cy="1729461"/>
            <a:chOff x="179512" y="3861048"/>
            <a:chExt cx="3014293" cy="1729461"/>
          </a:xfrm>
        </p:grpSpPr>
        <p:pic>
          <p:nvPicPr>
            <p:cNvPr id="24" name="Image 23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005064"/>
              <a:ext cx="3014293" cy="1585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ZoneTexte 21"/>
            <p:cNvSpPr txBox="1"/>
            <p:nvPr/>
          </p:nvSpPr>
          <p:spPr>
            <a:xfrm>
              <a:off x="1115616" y="3861048"/>
              <a:ext cx="4106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800" b="1" dirty="0" smtClean="0">
                  <a:solidFill>
                    <a:srgbClr val="00B0F0"/>
                  </a:solidFill>
                </a:rPr>
                <a:t>H</a:t>
              </a:r>
              <a:endParaRPr lang="fr-FR" sz="2800" b="1" dirty="0">
                <a:solidFill>
                  <a:srgbClr val="00B0F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2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Attaque du carbocation </a:t>
            </a:r>
            <a:r>
              <a:rPr lang="fr-FR" sz="2000" dirty="0">
                <a:latin typeface="Arial" charset="0"/>
                <a:cs typeface="Arial" charset="0"/>
              </a:rPr>
              <a:t>par la molécule d’eau</a:t>
            </a:r>
          </a:p>
        </p:txBody>
      </p:sp>
      <p:pic>
        <p:nvPicPr>
          <p:cNvPr id="3" name="Image 2"/>
          <p:cNvPicPr/>
          <p:nvPr/>
        </p:nvPicPr>
        <p:blipFill>
          <a:blip r:embed="rId4" cstate="print"/>
          <a:srcRect r="-838"/>
          <a:stretch>
            <a:fillRect/>
          </a:stretch>
        </p:blipFill>
        <p:spPr bwMode="auto">
          <a:xfrm>
            <a:off x="0" y="548680"/>
            <a:ext cx="26277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5" y="105273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614962" flipH="1">
            <a:off x="1994210" y="1303500"/>
            <a:ext cx="1581666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548680"/>
            <a:ext cx="3014293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6" cstate="print"/>
          <a:srcRect l="75929" t="38044" b="36413"/>
          <a:stretch>
            <a:fillRect/>
          </a:stretch>
        </p:blipFill>
        <p:spPr bwMode="auto">
          <a:xfrm>
            <a:off x="4211960" y="1052736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206133"/>
            <a:ext cx="9144000" cy="4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Cette étape forme un ion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alkyloxonium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771800" y="764704"/>
            <a:ext cx="590160" cy="50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308023" y="61557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2d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–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923928" y="715846"/>
            <a:ext cx="587648" cy="50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d</a:t>
            </a:r>
            <a:r>
              <a:rPr kumimoji="0" lang="fr-FR" sz="28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+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" y="2638181"/>
            <a:ext cx="8676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L’eau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intervient en tant que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nucléophile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via son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oxygène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chargé 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fr-FR" sz="20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1560" y="3429000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6" cstate="print"/>
          <a:srcRect l="75929" t="38044" b="36413"/>
          <a:stretch>
            <a:fillRect/>
          </a:stretch>
        </p:blipFill>
        <p:spPr bwMode="auto">
          <a:xfrm>
            <a:off x="3491880" y="4581128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6" cstate="print"/>
          <a:srcRect l="45196" t="41809" r="45722" b="38524"/>
          <a:stretch>
            <a:fillRect/>
          </a:stretch>
        </p:blipFill>
        <p:spPr bwMode="auto">
          <a:xfrm>
            <a:off x="2483768" y="1124744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orme libre 15"/>
          <p:cNvSpPr/>
          <p:nvPr/>
        </p:nvSpPr>
        <p:spPr>
          <a:xfrm rot="16904146" flipH="1">
            <a:off x="3005360" y="4395598"/>
            <a:ext cx="388998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7" name="Image 26"/>
          <p:cNvPicPr/>
          <p:nvPr/>
        </p:nvPicPr>
        <p:blipFill>
          <a:blip r:embed="rId6" cstate="print"/>
          <a:srcRect l="47369" t="28261" r="27283" b="40217"/>
          <a:stretch>
            <a:fillRect/>
          </a:stretch>
        </p:blipFill>
        <p:spPr bwMode="auto">
          <a:xfrm>
            <a:off x="7812360" y="4365104"/>
            <a:ext cx="1163669" cy="5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0" y="5589241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99592" y="369939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6444208" y="404664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3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/>
          <p:nvPr/>
        </p:nvPicPr>
        <p:blipFill>
          <a:blip r:embed="rId2" cstate="print"/>
          <a:srcRect l="69504"/>
          <a:stretch>
            <a:fillRect/>
          </a:stretch>
        </p:blipFill>
        <p:spPr bwMode="auto">
          <a:xfrm>
            <a:off x="6355432" y="4551519"/>
            <a:ext cx="278856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2" cstate="print"/>
          <a:srcRect r="61025"/>
          <a:stretch>
            <a:fillRect/>
          </a:stretch>
        </p:blipFill>
        <p:spPr bwMode="auto">
          <a:xfrm>
            <a:off x="0" y="4551519"/>
            <a:ext cx="356388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2" cstate="print"/>
          <a:srcRect l="41246" r="32767"/>
          <a:stretch>
            <a:fillRect/>
          </a:stretch>
        </p:blipFill>
        <p:spPr bwMode="auto">
          <a:xfrm>
            <a:off x="3635896" y="4551519"/>
            <a:ext cx="2376264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11560" y="116631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/>
          <p:nvPr/>
        </p:nvPicPr>
        <p:blipFill>
          <a:blip r:embed="rId3" cstate="print"/>
          <a:srcRect l="75929" t="38044" b="36413"/>
          <a:stretch>
            <a:fillRect/>
          </a:stretch>
        </p:blipFill>
        <p:spPr bwMode="auto">
          <a:xfrm>
            <a:off x="3491880" y="1268759"/>
            <a:ext cx="1146869" cy="43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92695"/>
            <a:ext cx="3014293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rme libre 4"/>
          <p:cNvSpPr/>
          <p:nvPr/>
        </p:nvSpPr>
        <p:spPr>
          <a:xfrm rot="16904146" flipH="1">
            <a:off x="3005360" y="1083229"/>
            <a:ext cx="388998" cy="520173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1062 w 3506461"/>
              <a:gd name="connsiteY0" fmla="*/ 375779 h 936366"/>
              <a:gd name="connsiteX1" fmla="*/ 1221741 w 3506461"/>
              <a:gd name="connsiteY1" fmla="*/ 841223 h 936366"/>
              <a:gd name="connsiteX2" fmla="*/ 2790289 w 3506461"/>
              <a:gd name="connsiteY2" fmla="*/ 796162 h 936366"/>
              <a:gd name="connsiteX3" fmla="*/ 3506462 w 3506461"/>
              <a:gd name="connsiteY3" fmla="*/ 0 h 936366"/>
              <a:gd name="connsiteX0" fmla="*/ 1062 w 3657681"/>
              <a:gd name="connsiteY0" fmla="*/ 0 h 535508"/>
              <a:gd name="connsiteX1" fmla="*/ 1221741 w 3657681"/>
              <a:gd name="connsiteY1" fmla="*/ 465444 h 535508"/>
              <a:gd name="connsiteX2" fmla="*/ 2790289 w 3657681"/>
              <a:gd name="connsiteY2" fmla="*/ 420383 h 535508"/>
              <a:gd name="connsiteX3" fmla="*/ 3657681 w 3657681"/>
              <a:gd name="connsiteY3" fmla="*/ 31282 h 535508"/>
              <a:gd name="connsiteX0" fmla="*/ 1062 w 3657681"/>
              <a:gd name="connsiteY0" fmla="*/ 0 h 470658"/>
              <a:gd name="connsiteX1" fmla="*/ 1221741 w 3657681"/>
              <a:gd name="connsiteY1" fmla="*/ 465444 h 470658"/>
              <a:gd name="connsiteX2" fmla="*/ 3657681 w 3657681"/>
              <a:gd name="connsiteY2" fmla="*/ 31282 h 470658"/>
              <a:gd name="connsiteX0" fmla="*/ 1062 w 3810964"/>
              <a:gd name="connsiteY0" fmla="*/ 0 h 484793"/>
              <a:gd name="connsiteX1" fmla="*/ 1221741 w 3810964"/>
              <a:gd name="connsiteY1" fmla="*/ 465444 h 484793"/>
              <a:gd name="connsiteX2" fmla="*/ 3810963 w 3810964"/>
              <a:gd name="connsiteY2" fmla="*/ 116093 h 48479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192617 w 4002519"/>
              <a:gd name="connsiteY0" fmla="*/ 0 h 491473"/>
              <a:gd name="connsiteX1" fmla="*/ 131336 w 4002519"/>
              <a:gd name="connsiteY1" fmla="*/ 77822 h 491473"/>
              <a:gd name="connsiteX2" fmla="*/ 213660 w 4002519"/>
              <a:gd name="connsiteY2" fmla="*/ 272266 h 491473"/>
              <a:gd name="connsiteX3" fmla="*/ 1413296 w 4002519"/>
              <a:gd name="connsiteY3" fmla="*/ 465444 h 491473"/>
              <a:gd name="connsiteX4" fmla="*/ 4002518 w 4002519"/>
              <a:gd name="connsiteY4" fmla="*/ 116093 h 491473"/>
              <a:gd name="connsiteX0" fmla="*/ 182402 w 3992304"/>
              <a:gd name="connsiteY0" fmla="*/ 0 h 491473"/>
              <a:gd name="connsiteX1" fmla="*/ 203445 w 3992304"/>
              <a:gd name="connsiteY1" fmla="*/ 272266 h 491473"/>
              <a:gd name="connsiteX2" fmla="*/ 1403081 w 3992304"/>
              <a:gd name="connsiteY2" fmla="*/ 465444 h 491473"/>
              <a:gd name="connsiteX3" fmla="*/ 3992303 w 3992304"/>
              <a:gd name="connsiteY3" fmla="*/ 116093 h 491473"/>
              <a:gd name="connsiteX0" fmla="*/ 619841 w 4429743"/>
              <a:gd name="connsiteY0" fmla="*/ 0 h 491473"/>
              <a:gd name="connsiteX1" fmla="*/ 3507 w 4429743"/>
              <a:gd name="connsiteY1" fmla="*/ 422494 h 491473"/>
              <a:gd name="connsiteX2" fmla="*/ 640884 w 4429743"/>
              <a:gd name="connsiteY2" fmla="*/ 272266 h 491473"/>
              <a:gd name="connsiteX3" fmla="*/ 1840520 w 4429743"/>
              <a:gd name="connsiteY3" fmla="*/ 465444 h 491473"/>
              <a:gd name="connsiteX4" fmla="*/ 4429742 w 4429743"/>
              <a:gd name="connsiteY4" fmla="*/ 116093 h 491473"/>
              <a:gd name="connsiteX0" fmla="*/ 568774 w 4439958"/>
              <a:gd name="connsiteY0" fmla="*/ 0 h 413652"/>
              <a:gd name="connsiteX1" fmla="*/ 13722 w 4439958"/>
              <a:gd name="connsiteY1" fmla="*/ 344673 h 413652"/>
              <a:gd name="connsiteX2" fmla="*/ 651099 w 4439958"/>
              <a:gd name="connsiteY2" fmla="*/ 194445 h 413652"/>
              <a:gd name="connsiteX3" fmla="*/ 1850735 w 4439958"/>
              <a:gd name="connsiteY3" fmla="*/ 387623 h 413652"/>
              <a:gd name="connsiteX4" fmla="*/ 4439957 w 4439958"/>
              <a:gd name="connsiteY4" fmla="*/ 38272 h 413652"/>
              <a:gd name="connsiteX0" fmla="*/ 131335 w 4002519"/>
              <a:gd name="connsiteY0" fmla="*/ 0 h 413652"/>
              <a:gd name="connsiteX1" fmla="*/ 213660 w 4002519"/>
              <a:gd name="connsiteY1" fmla="*/ 194445 h 413652"/>
              <a:gd name="connsiteX2" fmla="*/ 1413296 w 4002519"/>
              <a:gd name="connsiteY2" fmla="*/ 387623 h 413652"/>
              <a:gd name="connsiteX3" fmla="*/ 4002518 w 4002519"/>
              <a:gd name="connsiteY3" fmla="*/ 38272 h 413652"/>
              <a:gd name="connsiteX0" fmla="*/ 0 w 3871184"/>
              <a:gd name="connsiteY0" fmla="*/ 0 h 387623"/>
              <a:gd name="connsiteX1" fmla="*/ 1281961 w 3871184"/>
              <a:gd name="connsiteY1" fmla="*/ 387623 h 387623"/>
              <a:gd name="connsiteX2" fmla="*/ 3871183 w 3871184"/>
              <a:gd name="connsiteY2" fmla="*/ 38272 h 387623"/>
              <a:gd name="connsiteX0" fmla="*/ 866315 w 4737499"/>
              <a:gd name="connsiteY0" fmla="*/ 0 h 592667"/>
              <a:gd name="connsiteX1" fmla="*/ 213660 w 4737499"/>
              <a:gd name="connsiteY1" fmla="*/ 528063 h 592667"/>
              <a:gd name="connsiteX2" fmla="*/ 2148276 w 4737499"/>
              <a:gd name="connsiteY2" fmla="*/ 387623 h 592667"/>
              <a:gd name="connsiteX3" fmla="*/ 4737498 w 4737499"/>
              <a:gd name="connsiteY3" fmla="*/ 38272 h 592667"/>
              <a:gd name="connsiteX0" fmla="*/ 893429 w 4732078"/>
              <a:gd name="connsiteY0" fmla="*/ 0 h 663984"/>
              <a:gd name="connsiteX1" fmla="*/ 208239 w 4732078"/>
              <a:gd name="connsiteY1" fmla="*/ 589192 h 663984"/>
              <a:gd name="connsiteX2" fmla="*/ 2142855 w 4732078"/>
              <a:gd name="connsiteY2" fmla="*/ 448752 h 663984"/>
              <a:gd name="connsiteX3" fmla="*/ 4732077 w 4732078"/>
              <a:gd name="connsiteY3" fmla="*/ 99401 h 663984"/>
              <a:gd name="connsiteX0" fmla="*/ 0 w 3838649"/>
              <a:gd name="connsiteY0" fmla="*/ 0 h 448752"/>
              <a:gd name="connsiteX1" fmla="*/ 1249426 w 3838649"/>
              <a:gd name="connsiteY1" fmla="*/ 448752 h 448752"/>
              <a:gd name="connsiteX2" fmla="*/ 3838648 w 3838649"/>
              <a:gd name="connsiteY2" fmla="*/ 99401 h 448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38649" h="448752">
                <a:moveTo>
                  <a:pt x="0" y="0"/>
                </a:moveTo>
                <a:cubicBezTo>
                  <a:pt x="260297" y="93490"/>
                  <a:pt x="609652" y="432185"/>
                  <a:pt x="1249426" y="448752"/>
                </a:cubicBezTo>
                <a:cubicBezTo>
                  <a:pt x="1880902" y="422723"/>
                  <a:pt x="3331161" y="189851"/>
                  <a:pt x="3838648" y="99401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692695"/>
            <a:ext cx="2855597" cy="158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/>
          <p:nvPr/>
        </p:nvPicPr>
        <p:blipFill>
          <a:blip r:embed="rId3" cstate="print"/>
          <a:srcRect l="47369" t="28261" r="27283" b="40217"/>
          <a:stretch>
            <a:fillRect/>
          </a:stretch>
        </p:blipFill>
        <p:spPr bwMode="auto">
          <a:xfrm>
            <a:off x="7812360" y="1052735"/>
            <a:ext cx="1163669" cy="536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0" y="2276872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55576" y="3313556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544" y="3780329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563888" y="4479511"/>
            <a:ext cx="2520280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5" name="Text Box 1"/>
          <p:cNvSpPr txBox="1">
            <a:spLocks noChangeArrowheads="1"/>
          </p:cNvSpPr>
          <p:nvPr/>
        </p:nvSpPr>
        <p:spPr bwMode="auto">
          <a:xfrm>
            <a:off x="3786371" y="5971087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1127191" y="55857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689403" y="544445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rgbClr val="00B0F0"/>
                </a:solidFill>
              </a:rPr>
              <a:t>H</a:t>
            </a:r>
            <a:endParaRPr lang="fr-FR" sz="2800" b="1" dirty="0">
              <a:solidFill>
                <a:srgbClr val="00B0F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0" y="6413266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les proportions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obtenues pour chaque produit.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64088" y="456196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16416" y="4561964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5" grpId="0"/>
      <p:bldP spid="25" grpId="0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69504"/>
          <a:stretch>
            <a:fillRect/>
          </a:stretch>
        </p:blipFill>
        <p:spPr bwMode="auto">
          <a:xfrm>
            <a:off x="6355432" y="2492896"/>
            <a:ext cx="278856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2" cstate="print"/>
          <a:srcRect r="61025"/>
          <a:stretch>
            <a:fillRect/>
          </a:stretch>
        </p:blipFill>
        <p:spPr bwMode="auto">
          <a:xfrm>
            <a:off x="0" y="2492896"/>
            <a:ext cx="356388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41246" r="32767"/>
          <a:stretch>
            <a:fillRect/>
          </a:stretch>
        </p:blipFill>
        <p:spPr bwMode="auto">
          <a:xfrm>
            <a:off x="3635896" y="2492896"/>
            <a:ext cx="2376264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1268760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563888" y="2420888"/>
            <a:ext cx="2520280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707904" y="3933056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4293096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les proportions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obtenues pour chaque produit.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088" y="2492896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16416" y="2492896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482" y="5264067"/>
            <a:ext cx="2286095" cy="149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960" y="5273306"/>
            <a:ext cx="2123254" cy="15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539552" y="1700808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42" name="Rectangle 41"/>
          <p:cNvSpPr/>
          <p:nvPr/>
        </p:nvSpPr>
        <p:spPr>
          <a:xfrm>
            <a:off x="611560" y="44624"/>
            <a:ext cx="8136904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2000" b="1" u="sng" dirty="0">
                <a:latin typeface="Arial" charset="0"/>
                <a:cs typeface="Arial" charset="0"/>
              </a:rPr>
              <a:t>3</a:t>
            </a:r>
            <a:r>
              <a:rPr lang="fr-FR" sz="2000" b="1" u="sng" baseline="30000" dirty="0">
                <a:latin typeface="Arial" charset="0"/>
                <a:cs typeface="Arial" charset="0"/>
              </a:rPr>
              <a:t>ème</a:t>
            </a:r>
            <a:r>
              <a:rPr lang="fr-FR" sz="2000" b="1" u="sng" dirty="0">
                <a:latin typeface="Arial" charset="0"/>
                <a:cs typeface="Arial" charset="0"/>
              </a:rPr>
              <a:t> étape</a:t>
            </a:r>
            <a:r>
              <a:rPr lang="fr-FR" sz="2000" dirty="0">
                <a:latin typeface="Arial" charset="0"/>
                <a:cs typeface="Arial" charset="0"/>
              </a:rPr>
              <a:t> : </a:t>
            </a:r>
            <a:r>
              <a:rPr lang="fr-FR" sz="20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Déprotonation</a:t>
            </a:r>
            <a:r>
              <a:rPr lang="fr-FR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cs typeface="Arial" charset="0"/>
              </a:rPr>
              <a:t>de l’ion </a:t>
            </a:r>
            <a:r>
              <a:rPr lang="fr-FR" sz="2000" dirty="0" err="1">
                <a:latin typeface="Arial" charset="0"/>
                <a:cs typeface="Arial" charset="0"/>
              </a:rPr>
              <a:t>alkyloxonium</a:t>
            </a:r>
            <a:endParaRPr lang="fr-FR" sz="2000" dirty="0">
              <a:latin typeface="Arial" charset="0"/>
              <a:cs typeface="Arial" charset="0"/>
            </a:endParaRPr>
          </a:p>
        </p:txBody>
      </p:sp>
      <p:sp>
        <p:nvSpPr>
          <p:cNvPr id="43" name="Text Box 1"/>
          <p:cNvSpPr txBox="1">
            <a:spLocks noChangeArrowheads="1"/>
          </p:cNvSpPr>
          <p:nvPr/>
        </p:nvSpPr>
        <p:spPr bwMode="auto">
          <a:xfrm>
            <a:off x="108520" y="404664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Réaction acido-basique au cours de laquelle se forme l’alcool et qui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régénère l’ion H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+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qui joue donc bien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rôle de catalyseur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0" y="4581128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 du mécanisme peut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conduire à la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formation de deux </a:t>
            </a:r>
            <a:r>
              <a:rPr kumimoji="0" lang="fr-FR" sz="2000" b="1" i="1" u="sng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carbo-cations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différents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2" cstate="print"/>
          <a:srcRect r="81500"/>
          <a:stretch>
            <a:fillRect/>
          </a:stretch>
        </p:blipFill>
        <p:spPr bwMode="auto">
          <a:xfrm>
            <a:off x="0" y="5229200"/>
            <a:ext cx="20517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5661248"/>
            <a:ext cx="1171664" cy="5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 flipV="1">
            <a:off x="995603" y="5575142"/>
            <a:ext cx="1632182" cy="480054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0 w 3640028"/>
              <a:gd name="connsiteY0" fmla="*/ 329067 h 936366"/>
              <a:gd name="connsiteX1" fmla="*/ 1355308 w 3640028"/>
              <a:gd name="connsiteY1" fmla="*/ 841223 h 936366"/>
              <a:gd name="connsiteX2" fmla="*/ 2923856 w 3640028"/>
              <a:gd name="connsiteY2" fmla="*/ 796162 h 936366"/>
              <a:gd name="connsiteX3" fmla="*/ 3640029 w 3640028"/>
              <a:gd name="connsiteY3" fmla="*/ 0 h 936366"/>
              <a:gd name="connsiteX0" fmla="*/ 37080 w 3677108"/>
              <a:gd name="connsiteY0" fmla="*/ 329067 h 1021724"/>
              <a:gd name="connsiteX1" fmla="*/ 225885 w 3677108"/>
              <a:gd name="connsiteY1" fmla="*/ 936364 h 1021724"/>
              <a:gd name="connsiteX2" fmla="*/ 1392388 w 3677108"/>
              <a:gd name="connsiteY2" fmla="*/ 841223 h 1021724"/>
              <a:gd name="connsiteX3" fmla="*/ 2960936 w 3677108"/>
              <a:gd name="connsiteY3" fmla="*/ 796162 h 1021724"/>
              <a:gd name="connsiteX4" fmla="*/ 3677109 w 3677108"/>
              <a:gd name="connsiteY4" fmla="*/ 0 h 1021724"/>
              <a:gd name="connsiteX0" fmla="*/ 37080 w 3677108"/>
              <a:gd name="connsiteY0" fmla="*/ 177243 h 1047027"/>
              <a:gd name="connsiteX1" fmla="*/ 225885 w 3677108"/>
              <a:gd name="connsiteY1" fmla="*/ 936364 h 1047027"/>
              <a:gd name="connsiteX2" fmla="*/ 1392388 w 3677108"/>
              <a:gd name="connsiteY2" fmla="*/ 841223 h 1047027"/>
              <a:gd name="connsiteX3" fmla="*/ 2960936 w 3677108"/>
              <a:gd name="connsiteY3" fmla="*/ 796162 h 1047027"/>
              <a:gd name="connsiteX4" fmla="*/ 3677109 w 3677108"/>
              <a:gd name="connsiteY4" fmla="*/ 0 h 1047027"/>
              <a:gd name="connsiteX0" fmla="*/ 62936 w 3702964"/>
              <a:gd name="connsiteY0" fmla="*/ 177243 h 1111556"/>
              <a:gd name="connsiteX1" fmla="*/ 251741 w 3702964"/>
              <a:gd name="connsiteY1" fmla="*/ 936364 h 1111556"/>
              <a:gd name="connsiteX2" fmla="*/ 1573374 w 3702964"/>
              <a:gd name="connsiteY2" fmla="*/ 1088188 h 1111556"/>
              <a:gd name="connsiteX3" fmla="*/ 2986792 w 3702964"/>
              <a:gd name="connsiteY3" fmla="*/ 796162 h 1111556"/>
              <a:gd name="connsiteX4" fmla="*/ 3702965 w 3702964"/>
              <a:gd name="connsiteY4" fmla="*/ 0 h 1111556"/>
              <a:gd name="connsiteX0" fmla="*/ 62936 w 4216642"/>
              <a:gd name="connsiteY0" fmla="*/ 151826 h 1086139"/>
              <a:gd name="connsiteX1" fmla="*/ 251741 w 4216642"/>
              <a:gd name="connsiteY1" fmla="*/ 910947 h 1086139"/>
              <a:gd name="connsiteX2" fmla="*/ 1573374 w 4216642"/>
              <a:gd name="connsiteY2" fmla="*/ 1062771 h 1086139"/>
              <a:gd name="connsiteX3" fmla="*/ 2986792 w 4216642"/>
              <a:gd name="connsiteY3" fmla="*/ 770745 h 1086139"/>
              <a:gd name="connsiteX4" fmla="*/ 4216642 w 4216642"/>
              <a:gd name="connsiteY4" fmla="*/ 0 h 1086139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3049725 w 4279575"/>
              <a:gd name="connsiteY3" fmla="*/ 770745 h 1012162"/>
              <a:gd name="connsiteX4" fmla="*/ 4279575 w 4279575"/>
              <a:gd name="connsiteY4" fmla="*/ 0 h 1012162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4279575 w 4279575"/>
              <a:gd name="connsiteY3" fmla="*/ 0 h 101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575" h="1012162">
                <a:moveTo>
                  <a:pt x="125869" y="151826"/>
                </a:moveTo>
                <a:cubicBezTo>
                  <a:pt x="127679" y="153822"/>
                  <a:pt x="0" y="809731"/>
                  <a:pt x="314674" y="910947"/>
                </a:cubicBezTo>
                <a:cubicBezTo>
                  <a:pt x="629348" y="1012163"/>
                  <a:pt x="1353099" y="910945"/>
                  <a:pt x="2013916" y="759121"/>
                </a:cubicBezTo>
                <a:cubicBezTo>
                  <a:pt x="2674733" y="607297"/>
                  <a:pt x="3807563" y="158150"/>
                  <a:pt x="427957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" name="Image 31"/>
          <p:cNvPicPr/>
          <p:nvPr/>
        </p:nvPicPr>
        <p:blipFill>
          <a:blip r:embed="rId2" cstate="print"/>
          <a:srcRect l="29433" t="39004" r="61025" b="36258"/>
          <a:stretch>
            <a:fillRect/>
          </a:stretch>
        </p:blipFill>
        <p:spPr bwMode="auto">
          <a:xfrm>
            <a:off x="3228356" y="5877272"/>
            <a:ext cx="872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335817" y="580602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2" cstate="print"/>
          <a:srcRect l="69504"/>
          <a:stretch>
            <a:fillRect/>
          </a:stretch>
        </p:blipFill>
        <p:spPr bwMode="auto">
          <a:xfrm>
            <a:off x="6355432" y="1224136"/>
            <a:ext cx="278856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/>
          <p:nvPr/>
        </p:nvPicPr>
        <p:blipFill>
          <a:blip r:embed="rId2" cstate="print"/>
          <a:srcRect r="61025"/>
          <a:stretch>
            <a:fillRect/>
          </a:stretch>
        </p:blipFill>
        <p:spPr bwMode="auto">
          <a:xfrm>
            <a:off x="0" y="1224136"/>
            <a:ext cx="3563888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2" cstate="print"/>
          <a:srcRect l="41246" r="32767"/>
          <a:stretch>
            <a:fillRect/>
          </a:stretch>
        </p:blipFill>
        <p:spPr bwMode="auto">
          <a:xfrm>
            <a:off x="3635896" y="1224136"/>
            <a:ext cx="2376264" cy="145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55576" y="0"/>
            <a:ext cx="594265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Régiosélectivité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563888" y="1152128"/>
            <a:ext cx="2520280" cy="151216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707904" y="2664296"/>
            <a:ext cx="22322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Majoritaire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3024336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les proportions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obtenues pour chaque produit.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64088" y="1196752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8424" y="1196752"/>
            <a:ext cx="623889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pic>
        <p:nvPicPr>
          <p:cNvPr id="29" name="Image 2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357" y="3995307"/>
            <a:ext cx="2293139" cy="149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6960" y="4004546"/>
            <a:ext cx="2123254" cy="15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1"/>
          <p:cNvSpPr txBox="1">
            <a:spLocks noChangeArrowheads="1"/>
          </p:cNvSpPr>
          <p:nvPr/>
        </p:nvSpPr>
        <p:spPr bwMode="auto">
          <a:xfrm>
            <a:off x="4810258" y="5852764"/>
            <a:ext cx="2149123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+ stable que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9552" y="432048"/>
            <a:ext cx="8316416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Où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0" y="3312368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 du mécanisme peut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conduire à la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formation de deux </a:t>
            </a:r>
            <a:r>
              <a:rPr kumimoji="0" lang="fr-FR" sz="2000" b="1" i="1" u="sng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carbo-cations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différents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 25"/>
          <p:cNvPicPr/>
          <p:nvPr/>
        </p:nvPicPr>
        <p:blipFill>
          <a:blip r:embed="rId2" cstate="print"/>
          <a:srcRect r="81500"/>
          <a:stretch>
            <a:fillRect/>
          </a:stretch>
        </p:blipFill>
        <p:spPr bwMode="auto">
          <a:xfrm>
            <a:off x="0" y="3960440"/>
            <a:ext cx="20517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4392488"/>
            <a:ext cx="1171664" cy="5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Forme libre 30"/>
          <p:cNvSpPr/>
          <p:nvPr/>
        </p:nvSpPr>
        <p:spPr>
          <a:xfrm flipV="1">
            <a:off x="995603" y="4306382"/>
            <a:ext cx="1632182" cy="480054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0 w 3640028"/>
              <a:gd name="connsiteY0" fmla="*/ 329067 h 936366"/>
              <a:gd name="connsiteX1" fmla="*/ 1355308 w 3640028"/>
              <a:gd name="connsiteY1" fmla="*/ 841223 h 936366"/>
              <a:gd name="connsiteX2" fmla="*/ 2923856 w 3640028"/>
              <a:gd name="connsiteY2" fmla="*/ 796162 h 936366"/>
              <a:gd name="connsiteX3" fmla="*/ 3640029 w 3640028"/>
              <a:gd name="connsiteY3" fmla="*/ 0 h 936366"/>
              <a:gd name="connsiteX0" fmla="*/ 37080 w 3677108"/>
              <a:gd name="connsiteY0" fmla="*/ 329067 h 1021724"/>
              <a:gd name="connsiteX1" fmla="*/ 225885 w 3677108"/>
              <a:gd name="connsiteY1" fmla="*/ 936364 h 1021724"/>
              <a:gd name="connsiteX2" fmla="*/ 1392388 w 3677108"/>
              <a:gd name="connsiteY2" fmla="*/ 841223 h 1021724"/>
              <a:gd name="connsiteX3" fmla="*/ 2960936 w 3677108"/>
              <a:gd name="connsiteY3" fmla="*/ 796162 h 1021724"/>
              <a:gd name="connsiteX4" fmla="*/ 3677109 w 3677108"/>
              <a:gd name="connsiteY4" fmla="*/ 0 h 1021724"/>
              <a:gd name="connsiteX0" fmla="*/ 37080 w 3677108"/>
              <a:gd name="connsiteY0" fmla="*/ 177243 h 1047027"/>
              <a:gd name="connsiteX1" fmla="*/ 225885 w 3677108"/>
              <a:gd name="connsiteY1" fmla="*/ 936364 h 1047027"/>
              <a:gd name="connsiteX2" fmla="*/ 1392388 w 3677108"/>
              <a:gd name="connsiteY2" fmla="*/ 841223 h 1047027"/>
              <a:gd name="connsiteX3" fmla="*/ 2960936 w 3677108"/>
              <a:gd name="connsiteY3" fmla="*/ 796162 h 1047027"/>
              <a:gd name="connsiteX4" fmla="*/ 3677109 w 3677108"/>
              <a:gd name="connsiteY4" fmla="*/ 0 h 1047027"/>
              <a:gd name="connsiteX0" fmla="*/ 62936 w 3702964"/>
              <a:gd name="connsiteY0" fmla="*/ 177243 h 1111556"/>
              <a:gd name="connsiteX1" fmla="*/ 251741 w 3702964"/>
              <a:gd name="connsiteY1" fmla="*/ 936364 h 1111556"/>
              <a:gd name="connsiteX2" fmla="*/ 1573374 w 3702964"/>
              <a:gd name="connsiteY2" fmla="*/ 1088188 h 1111556"/>
              <a:gd name="connsiteX3" fmla="*/ 2986792 w 3702964"/>
              <a:gd name="connsiteY3" fmla="*/ 796162 h 1111556"/>
              <a:gd name="connsiteX4" fmla="*/ 3702965 w 3702964"/>
              <a:gd name="connsiteY4" fmla="*/ 0 h 1111556"/>
              <a:gd name="connsiteX0" fmla="*/ 62936 w 4216642"/>
              <a:gd name="connsiteY0" fmla="*/ 151826 h 1086139"/>
              <a:gd name="connsiteX1" fmla="*/ 251741 w 4216642"/>
              <a:gd name="connsiteY1" fmla="*/ 910947 h 1086139"/>
              <a:gd name="connsiteX2" fmla="*/ 1573374 w 4216642"/>
              <a:gd name="connsiteY2" fmla="*/ 1062771 h 1086139"/>
              <a:gd name="connsiteX3" fmla="*/ 2986792 w 4216642"/>
              <a:gd name="connsiteY3" fmla="*/ 770745 h 1086139"/>
              <a:gd name="connsiteX4" fmla="*/ 4216642 w 4216642"/>
              <a:gd name="connsiteY4" fmla="*/ 0 h 1086139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3049725 w 4279575"/>
              <a:gd name="connsiteY3" fmla="*/ 770745 h 1012162"/>
              <a:gd name="connsiteX4" fmla="*/ 4279575 w 4279575"/>
              <a:gd name="connsiteY4" fmla="*/ 0 h 1012162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4279575 w 4279575"/>
              <a:gd name="connsiteY3" fmla="*/ 0 h 101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575" h="1012162">
                <a:moveTo>
                  <a:pt x="125869" y="151826"/>
                </a:moveTo>
                <a:cubicBezTo>
                  <a:pt x="127679" y="153822"/>
                  <a:pt x="0" y="809731"/>
                  <a:pt x="314674" y="910947"/>
                </a:cubicBezTo>
                <a:cubicBezTo>
                  <a:pt x="629348" y="1012163"/>
                  <a:pt x="1353099" y="910945"/>
                  <a:pt x="2013916" y="759121"/>
                </a:cubicBezTo>
                <a:cubicBezTo>
                  <a:pt x="2674733" y="607297"/>
                  <a:pt x="3807563" y="158150"/>
                  <a:pt x="427957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2" name="Image 31"/>
          <p:cNvPicPr/>
          <p:nvPr/>
        </p:nvPicPr>
        <p:blipFill>
          <a:blip r:embed="rId2" cstate="print"/>
          <a:srcRect l="29433" t="39004" r="61025" b="36258"/>
          <a:stretch>
            <a:fillRect/>
          </a:stretch>
        </p:blipFill>
        <p:spPr bwMode="auto">
          <a:xfrm>
            <a:off x="3228356" y="4608512"/>
            <a:ext cx="872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ectangle 34"/>
          <p:cNvSpPr/>
          <p:nvPr/>
        </p:nvSpPr>
        <p:spPr>
          <a:xfrm>
            <a:off x="6278667" y="4537262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dirty="0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auto">
          <a:xfrm>
            <a:off x="4067944" y="3933056"/>
            <a:ext cx="2232248" cy="16561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8" name="AutoShape 5"/>
          <p:cNvSpPr>
            <a:spLocks noChangeArrowheads="1"/>
          </p:cNvSpPr>
          <p:nvPr/>
        </p:nvSpPr>
        <p:spPr bwMode="auto">
          <a:xfrm>
            <a:off x="6656932" y="3933056"/>
            <a:ext cx="2436268" cy="16561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2555018" y="5734014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3707904" y="5589240"/>
            <a:ext cx="504056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7596336" y="5589240"/>
            <a:ext cx="504056" cy="36004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Box 6"/>
          <p:cNvSpPr txBox="1">
            <a:spLocks noChangeArrowheads="1"/>
          </p:cNvSpPr>
          <p:nvPr/>
        </p:nvSpPr>
        <p:spPr bwMode="auto">
          <a:xfrm>
            <a:off x="6876256" y="5734014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99442" y="6166062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762930" y="644468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50" name="Rectangle 49"/>
          <p:cNvSpPr/>
          <p:nvPr/>
        </p:nvSpPr>
        <p:spPr>
          <a:xfrm>
            <a:off x="5940152" y="6179270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903640" y="6457890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6" grpId="0" animBg="1"/>
      <p:bldP spid="38" grpId="0" animBg="1"/>
      <p:bldP spid="40" grpId="0"/>
      <p:bldP spid="47" grpId="0"/>
      <p:bldP spid="48" grpId="0"/>
      <p:bldP spid="49" grpId="0"/>
      <p:bldP spid="50" grpId="0"/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58646" y="4653136"/>
            <a:ext cx="8950124" cy="1800200"/>
            <a:chOff x="86372" y="3429000"/>
            <a:chExt cx="8950124" cy="1800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51786" y="4665330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L’hydratation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régiosélective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51786" y="5373216"/>
            <a:ext cx="8964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vérifie toujours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MARKOVNIKOV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l’alcool obtenu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majoritai-rement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l’hydratation d’un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celui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116632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les proportions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obtenues pour chaque produit.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pic>
        <p:nvPicPr>
          <p:cNvPr id="33" name="Image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3357" y="1087603"/>
            <a:ext cx="2293139" cy="149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 3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6960" y="1096842"/>
            <a:ext cx="2123254" cy="152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4810258" y="2945060"/>
            <a:ext cx="2149123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+ stable que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0" y="404664"/>
            <a:ext cx="9144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1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étape du mécanisme peut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conduire à la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formation de deux </a:t>
            </a:r>
            <a:r>
              <a:rPr kumimoji="0" lang="fr-FR" sz="2000" b="1" i="1" u="sng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carbo-cations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différents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Image 36"/>
          <p:cNvPicPr/>
          <p:nvPr/>
        </p:nvPicPr>
        <p:blipFill>
          <a:blip r:embed="rId4" cstate="print"/>
          <a:srcRect r="81500"/>
          <a:stretch>
            <a:fillRect/>
          </a:stretch>
        </p:blipFill>
        <p:spPr bwMode="auto">
          <a:xfrm>
            <a:off x="0" y="1052736"/>
            <a:ext cx="2051720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1484784"/>
            <a:ext cx="1171664" cy="55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Forme libre 38"/>
          <p:cNvSpPr/>
          <p:nvPr/>
        </p:nvSpPr>
        <p:spPr>
          <a:xfrm flipV="1">
            <a:off x="995603" y="1398678"/>
            <a:ext cx="1632182" cy="480054"/>
          </a:xfrm>
          <a:custGeom>
            <a:avLst/>
            <a:gdLst>
              <a:gd name="connsiteX0" fmla="*/ 0 w 1866900"/>
              <a:gd name="connsiteY0" fmla="*/ 0 h 425450"/>
              <a:gd name="connsiteX1" fmla="*/ 1038225 w 1866900"/>
              <a:gd name="connsiteY1" fmla="*/ 409575 h 425450"/>
              <a:gd name="connsiteX2" fmla="*/ 1866900 w 1866900"/>
              <a:gd name="connsiteY2" fmla="*/ 95250 h 425450"/>
              <a:gd name="connsiteX0" fmla="*/ 0 w 1996049"/>
              <a:gd name="connsiteY0" fmla="*/ 0 h 513209"/>
              <a:gd name="connsiteX1" fmla="*/ 1038225 w 1996049"/>
              <a:gd name="connsiteY1" fmla="*/ 409575 h 513209"/>
              <a:gd name="connsiteX2" fmla="*/ 1996049 w 1996049"/>
              <a:gd name="connsiteY2" fmla="*/ 348109 h 513209"/>
              <a:gd name="connsiteX0" fmla="*/ 0 w 1996049"/>
              <a:gd name="connsiteY0" fmla="*/ 144016 h 577594"/>
              <a:gd name="connsiteX1" fmla="*/ 1038225 w 1996049"/>
              <a:gd name="connsiteY1" fmla="*/ 553591 h 577594"/>
              <a:gd name="connsiteX2" fmla="*/ 1996049 w 1996049"/>
              <a:gd name="connsiteY2" fmla="*/ 0 h 577594"/>
              <a:gd name="connsiteX0" fmla="*/ 0 w 1996049"/>
              <a:gd name="connsiteY0" fmla="*/ 144016 h 340866"/>
              <a:gd name="connsiteX1" fmla="*/ 1497037 w 1996049"/>
              <a:gd name="connsiteY1" fmla="*/ 288032 h 340866"/>
              <a:gd name="connsiteX2" fmla="*/ 1996049 w 1996049"/>
              <a:gd name="connsiteY2" fmla="*/ 0 h 340866"/>
              <a:gd name="connsiteX0" fmla="*/ 0 w 1785634"/>
              <a:gd name="connsiteY0" fmla="*/ 93002 h 289852"/>
              <a:gd name="connsiteX1" fmla="*/ 1497037 w 1785634"/>
              <a:gd name="connsiteY1" fmla="*/ 237018 h 289852"/>
              <a:gd name="connsiteX2" fmla="*/ 1731603 w 1785634"/>
              <a:gd name="connsiteY2" fmla="*/ 0 h 289852"/>
              <a:gd name="connsiteX0" fmla="*/ 0 w 2403661"/>
              <a:gd name="connsiteY0" fmla="*/ 119046 h 315896"/>
              <a:gd name="connsiteX1" fmla="*/ 1497037 w 2403661"/>
              <a:gd name="connsiteY1" fmla="*/ 263062 h 315896"/>
              <a:gd name="connsiteX2" fmla="*/ 2403661 w 2403661"/>
              <a:gd name="connsiteY2" fmla="*/ 0 h 315896"/>
              <a:gd name="connsiteX0" fmla="*/ 0 w 3507623"/>
              <a:gd name="connsiteY0" fmla="*/ 119046 h 315896"/>
              <a:gd name="connsiteX1" fmla="*/ 1497037 w 3507623"/>
              <a:gd name="connsiteY1" fmla="*/ 263062 h 315896"/>
              <a:gd name="connsiteX2" fmla="*/ 2403661 w 3507623"/>
              <a:gd name="connsiteY2" fmla="*/ 0 h 315896"/>
              <a:gd name="connsiteX0" fmla="*/ 0 w 3507623"/>
              <a:gd name="connsiteY0" fmla="*/ 119046 h 389509"/>
              <a:gd name="connsiteX1" fmla="*/ 3061427 w 3507623"/>
              <a:gd name="connsiteY1" fmla="*/ 369668 h 389509"/>
              <a:gd name="connsiteX2" fmla="*/ 2403661 w 3507623"/>
              <a:gd name="connsiteY2" fmla="*/ 0 h 389509"/>
              <a:gd name="connsiteX0" fmla="*/ 0 w 3387626"/>
              <a:gd name="connsiteY0" fmla="*/ 145652 h 420550"/>
              <a:gd name="connsiteX1" fmla="*/ 3061427 w 3387626"/>
              <a:gd name="connsiteY1" fmla="*/ 396274 h 420550"/>
              <a:gd name="connsiteX2" fmla="*/ 1957207 w 3387626"/>
              <a:gd name="connsiteY2" fmla="*/ 0 h 420550"/>
              <a:gd name="connsiteX0" fmla="*/ 0 w 3636978"/>
              <a:gd name="connsiteY0" fmla="*/ 62728 h 323805"/>
              <a:gd name="connsiteX1" fmla="*/ 3061427 w 3636978"/>
              <a:gd name="connsiteY1" fmla="*/ 313350 h 323805"/>
              <a:gd name="connsiteX2" fmla="*/ 2533014 w 3636978"/>
              <a:gd name="connsiteY2" fmla="*/ 0 h 323805"/>
              <a:gd name="connsiteX0" fmla="*/ 0 w 4010909"/>
              <a:gd name="connsiteY0" fmla="*/ 183382 h 464568"/>
              <a:gd name="connsiteX1" fmla="*/ 3061427 w 4010909"/>
              <a:gd name="connsiteY1" fmla="*/ 434004 h 464568"/>
              <a:gd name="connsiteX2" fmla="*/ 2906948 w 4010909"/>
              <a:gd name="connsiteY2" fmla="*/ 0 h 464568"/>
              <a:gd name="connsiteX0" fmla="*/ 0 w 3545919"/>
              <a:gd name="connsiteY0" fmla="*/ 183382 h 464568"/>
              <a:gd name="connsiteX1" fmla="*/ 3061427 w 3545919"/>
              <a:gd name="connsiteY1" fmla="*/ 434004 h 464568"/>
              <a:gd name="connsiteX2" fmla="*/ 2906948 w 3545919"/>
              <a:gd name="connsiteY2" fmla="*/ 0 h 464568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8 w 2906948"/>
              <a:gd name="connsiteY2" fmla="*/ 0 h 446184"/>
              <a:gd name="connsiteX0" fmla="*/ 0 w 2906948"/>
              <a:gd name="connsiteY0" fmla="*/ 183382 h 446184"/>
              <a:gd name="connsiteX1" fmla="*/ 2090108 w 2906948"/>
              <a:gd name="connsiteY1" fmla="*/ 415620 h 446184"/>
              <a:gd name="connsiteX2" fmla="*/ 2906949 w 2906948"/>
              <a:gd name="connsiteY2" fmla="*/ 0 h 446184"/>
              <a:gd name="connsiteX0" fmla="*/ -1 w 3772634"/>
              <a:gd name="connsiteY0" fmla="*/ 0 h 641196"/>
              <a:gd name="connsiteX1" fmla="*/ 2955794 w 3772634"/>
              <a:gd name="connsiteY1" fmla="*/ 608971 h 641196"/>
              <a:gd name="connsiteX2" fmla="*/ 3772635 w 3772634"/>
              <a:gd name="connsiteY2" fmla="*/ 193351 h 641196"/>
              <a:gd name="connsiteX0" fmla="*/ 142967 w 3915602"/>
              <a:gd name="connsiteY0" fmla="*/ 0 h 641196"/>
              <a:gd name="connsiteX1" fmla="*/ 3098762 w 3915602"/>
              <a:gd name="connsiteY1" fmla="*/ 608971 h 641196"/>
              <a:gd name="connsiteX2" fmla="*/ 3915603 w 3915602"/>
              <a:gd name="connsiteY2" fmla="*/ 193351 h 641196"/>
              <a:gd name="connsiteX0" fmla="*/ 142967 w 3977237"/>
              <a:gd name="connsiteY0" fmla="*/ 0 h 656316"/>
              <a:gd name="connsiteX1" fmla="*/ 3098762 w 3977237"/>
              <a:gd name="connsiteY1" fmla="*/ 608971 h 656316"/>
              <a:gd name="connsiteX2" fmla="*/ 3977236 w 3977237"/>
              <a:gd name="connsiteY2" fmla="*/ 284064 h 656316"/>
              <a:gd name="connsiteX0" fmla="*/ 1063 w 3835333"/>
              <a:gd name="connsiteY0" fmla="*/ 0 h 646170"/>
              <a:gd name="connsiteX1" fmla="*/ 738041 w 3835333"/>
              <a:gd name="connsiteY1" fmla="*/ 507259 h 646170"/>
              <a:gd name="connsiteX2" fmla="*/ 2956858 w 3835333"/>
              <a:gd name="connsiteY2" fmla="*/ 608971 h 646170"/>
              <a:gd name="connsiteX3" fmla="*/ 3835332 w 3835333"/>
              <a:gd name="connsiteY3" fmla="*/ 284064 h 646170"/>
              <a:gd name="connsiteX0" fmla="*/ 1063 w 3576242"/>
              <a:gd name="connsiteY0" fmla="*/ 299738 h 1043209"/>
              <a:gd name="connsiteX1" fmla="*/ 738041 w 3576242"/>
              <a:gd name="connsiteY1" fmla="*/ 806997 h 1043209"/>
              <a:gd name="connsiteX2" fmla="*/ 2956858 w 3576242"/>
              <a:gd name="connsiteY2" fmla="*/ 908709 h 1043209"/>
              <a:gd name="connsiteX3" fmla="*/ 3576243 w 3576242"/>
              <a:gd name="connsiteY3" fmla="*/ 0 h 1043209"/>
              <a:gd name="connsiteX0" fmla="*/ 1063 w 3576242"/>
              <a:gd name="connsiteY0" fmla="*/ 299738 h 1048913"/>
              <a:gd name="connsiteX1" fmla="*/ 1291522 w 3576242"/>
              <a:gd name="connsiteY1" fmla="*/ 841223 h 1048913"/>
              <a:gd name="connsiteX2" fmla="*/ 2956858 w 3576242"/>
              <a:gd name="connsiteY2" fmla="*/ 908709 h 1048913"/>
              <a:gd name="connsiteX3" fmla="*/ 3576243 w 3576242"/>
              <a:gd name="connsiteY3" fmla="*/ 0 h 1048913"/>
              <a:gd name="connsiteX0" fmla="*/ 1063 w 3576242"/>
              <a:gd name="connsiteY0" fmla="*/ 299738 h 936366"/>
              <a:gd name="connsiteX1" fmla="*/ 1291522 w 3576242"/>
              <a:gd name="connsiteY1" fmla="*/ 841223 h 936366"/>
              <a:gd name="connsiteX2" fmla="*/ 2860070 w 3576242"/>
              <a:gd name="connsiteY2" fmla="*/ 796162 h 936366"/>
              <a:gd name="connsiteX3" fmla="*/ 3576243 w 3576242"/>
              <a:gd name="connsiteY3" fmla="*/ 0 h 936366"/>
              <a:gd name="connsiteX0" fmla="*/ 253654 w 3828833"/>
              <a:gd name="connsiteY0" fmla="*/ 299738 h 936366"/>
              <a:gd name="connsiteX1" fmla="*/ 215076 w 3828833"/>
              <a:gd name="connsiteY1" fmla="*/ 274697 h 936366"/>
              <a:gd name="connsiteX2" fmla="*/ 1544113 w 3828833"/>
              <a:gd name="connsiteY2" fmla="*/ 841223 h 936366"/>
              <a:gd name="connsiteX3" fmla="*/ 3112661 w 3828833"/>
              <a:gd name="connsiteY3" fmla="*/ 796162 h 936366"/>
              <a:gd name="connsiteX4" fmla="*/ 3828834 w 382883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279924 w 3855103"/>
              <a:gd name="connsiteY0" fmla="*/ 299738 h 936366"/>
              <a:gd name="connsiteX1" fmla="*/ 215075 w 3855103"/>
              <a:gd name="connsiteY1" fmla="*/ 329067 h 936366"/>
              <a:gd name="connsiteX2" fmla="*/ 1570383 w 3855103"/>
              <a:gd name="connsiteY2" fmla="*/ 841223 h 936366"/>
              <a:gd name="connsiteX3" fmla="*/ 3138931 w 3855103"/>
              <a:gd name="connsiteY3" fmla="*/ 796162 h 936366"/>
              <a:gd name="connsiteX4" fmla="*/ 3855104 w 3855103"/>
              <a:gd name="connsiteY4" fmla="*/ 0 h 936366"/>
              <a:gd name="connsiteX0" fmla="*/ 0 w 3640028"/>
              <a:gd name="connsiteY0" fmla="*/ 329067 h 936366"/>
              <a:gd name="connsiteX1" fmla="*/ 1355308 w 3640028"/>
              <a:gd name="connsiteY1" fmla="*/ 841223 h 936366"/>
              <a:gd name="connsiteX2" fmla="*/ 2923856 w 3640028"/>
              <a:gd name="connsiteY2" fmla="*/ 796162 h 936366"/>
              <a:gd name="connsiteX3" fmla="*/ 3640029 w 3640028"/>
              <a:gd name="connsiteY3" fmla="*/ 0 h 936366"/>
              <a:gd name="connsiteX0" fmla="*/ 37080 w 3677108"/>
              <a:gd name="connsiteY0" fmla="*/ 329067 h 1021724"/>
              <a:gd name="connsiteX1" fmla="*/ 225885 w 3677108"/>
              <a:gd name="connsiteY1" fmla="*/ 936364 h 1021724"/>
              <a:gd name="connsiteX2" fmla="*/ 1392388 w 3677108"/>
              <a:gd name="connsiteY2" fmla="*/ 841223 h 1021724"/>
              <a:gd name="connsiteX3" fmla="*/ 2960936 w 3677108"/>
              <a:gd name="connsiteY3" fmla="*/ 796162 h 1021724"/>
              <a:gd name="connsiteX4" fmla="*/ 3677109 w 3677108"/>
              <a:gd name="connsiteY4" fmla="*/ 0 h 1021724"/>
              <a:gd name="connsiteX0" fmla="*/ 37080 w 3677108"/>
              <a:gd name="connsiteY0" fmla="*/ 177243 h 1047027"/>
              <a:gd name="connsiteX1" fmla="*/ 225885 w 3677108"/>
              <a:gd name="connsiteY1" fmla="*/ 936364 h 1047027"/>
              <a:gd name="connsiteX2" fmla="*/ 1392388 w 3677108"/>
              <a:gd name="connsiteY2" fmla="*/ 841223 h 1047027"/>
              <a:gd name="connsiteX3" fmla="*/ 2960936 w 3677108"/>
              <a:gd name="connsiteY3" fmla="*/ 796162 h 1047027"/>
              <a:gd name="connsiteX4" fmla="*/ 3677109 w 3677108"/>
              <a:gd name="connsiteY4" fmla="*/ 0 h 1047027"/>
              <a:gd name="connsiteX0" fmla="*/ 62936 w 3702964"/>
              <a:gd name="connsiteY0" fmla="*/ 177243 h 1111556"/>
              <a:gd name="connsiteX1" fmla="*/ 251741 w 3702964"/>
              <a:gd name="connsiteY1" fmla="*/ 936364 h 1111556"/>
              <a:gd name="connsiteX2" fmla="*/ 1573374 w 3702964"/>
              <a:gd name="connsiteY2" fmla="*/ 1088188 h 1111556"/>
              <a:gd name="connsiteX3" fmla="*/ 2986792 w 3702964"/>
              <a:gd name="connsiteY3" fmla="*/ 796162 h 1111556"/>
              <a:gd name="connsiteX4" fmla="*/ 3702965 w 3702964"/>
              <a:gd name="connsiteY4" fmla="*/ 0 h 1111556"/>
              <a:gd name="connsiteX0" fmla="*/ 62936 w 4216642"/>
              <a:gd name="connsiteY0" fmla="*/ 151826 h 1086139"/>
              <a:gd name="connsiteX1" fmla="*/ 251741 w 4216642"/>
              <a:gd name="connsiteY1" fmla="*/ 910947 h 1086139"/>
              <a:gd name="connsiteX2" fmla="*/ 1573374 w 4216642"/>
              <a:gd name="connsiteY2" fmla="*/ 1062771 h 1086139"/>
              <a:gd name="connsiteX3" fmla="*/ 2986792 w 4216642"/>
              <a:gd name="connsiteY3" fmla="*/ 770745 h 1086139"/>
              <a:gd name="connsiteX4" fmla="*/ 4216642 w 4216642"/>
              <a:gd name="connsiteY4" fmla="*/ 0 h 1086139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3049725 w 4279575"/>
              <a:gd name="connsiteY3" fmla="*/ 770745 h 1012162"/>
              <a:gd name="connsiteX4" fmla="*/ 4279575 w 4279575"/>
              <a:gd name="connsiteY4" fmla="*/ 0 h 1012162"/>
              <a:gd name="connsiteX0" fmla="*/ 125869 w 4279575"/>
              <a:gd name="connsiteY0" fmla="*/ 151826 h 1012162"/>
              <a:gd name="connsiteX1" fmla="*/ 314674 w 4279575"/>
              <a:gd name="connsiteY1" fmla="*/ 910947 h 1012162"/>
              <a:gd name="connsiteX2" fmla="*/ 2013916 w 4279575"/>
              <a:gd name="connsiteY2" fmla="*/ 759121 h 1012162"/>
              <a:gd name="connsiteX3" fmla="*/ 4279575 w 4279575"/>
              <a:gd name="connsiteY3" fmla="*/ 0 h 101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9575" h="1012162">
                <a:moveTo>
                  <a:pt x="125869" y="151826"/>
                </a:moveTo>
                <a:cubicBezTo>
                  <a:pt x="127679" y="153822"/>
                  <a:pt x="0" y="809731"/>
                  <a:pt x="314674" y="910947"/>
                </a:cubicBezTo>
                <a:cubicBezTo>
                  <a:pt x="629348" y="1012163"/>
                  <a:pt x="1353099" y="910945"/>
                  <a:pt x="2013916" y="759121"/>
                </a:cubicBezTo>
                <a:cubicBezTo>
                  <a:pt x="2674733" y="607297"/>
                  <a:pt x="3807563" y="158150"/>
                  <a:pt x="4279575" y="0"/>
                </a:cubicBezTo>
              </a:path>
            </a:pathLst>
          </a:custGeom>
          <a:ln w="57150">
            <a:solidFill>
              <a:srgbClr val="008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0" name="Image 39"/>
          <p:cNvPicPr/>
          <p:nvPr/>
        </p:nvPicPr>
        <p:blipFill>
          <a:blip r:embed="rId4" cstate="print"/>
          <a:srcRect l="29433" t="39004" r="61025" b="36258"/>
          <a:stretch>
            <a:fillRect/>
          </a:stretch>
        </p:blipFill>
        <p:spPr bwMode="auto">
          <a:xfrm>
            <a:off x="3228356" y="1700808"/>
            <a:ext cx="872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40"/>
          <p:cNvSpPr/>
          <p:nvPr/>
        </p:nvSpPr>
        <p:spPr>
          <a:xfrm>
            <a:off x="6278667" y="1629558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et</a:t>
            </a:r>
            <a:endParaRPr lang="fr-FR" dirty="0"/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4067944" y="1025352"/>
            <a:ext cx="2232248" cy="16561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B0F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3" name="AutoShape 5"/>
          <p:cNvSpPr>
            <a:spLocks noChangeArrowheads="1"/>
          </p:cNvSpPr>
          <p:nvPr/>
        </p:nvSpPr>
        <p:spPr bwMode="auto">
          <a:xfrm>
            <a:off x="6656932" y="1025352"/>
            <a:ext cx="2436268" cy="1656184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7030A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555018" y="2826310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H="1">
            <a:off x="3707904" y="2681536"/>
            <a:ext cx="504056" cy="36004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876256" y="2826310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99442" y="3258358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2930" y="3536978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5940152" y="3271566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03640" y="3550186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1259632" y="4005064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sera donc MAJORITAIRE</a:t>
            </a:r>
            <a:endParaRPr lang="fr-F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1" grpId="0"/>
      <p:bldP spid="10242" grpId="0"/>
      <p:bldP spid="5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2"/>
          <p:cNvGrpSpPr/>
          <p:nvPr/>
        </p:nvGrpSpPr>
        <p:grpSpPr>
          <a:xfrm>
            <a:off x="70221" y="2055307"/>
            <a:ext cx="8950124" cy="1800200"/>
            <a:chOff x="86372" y="3429000"/>
            <a:chExt cx="8950124" cy="1800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63361" y="2067501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L’hydratation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régiosélective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3361" y="2775387"/>
            <a:ext cx="8964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vérifie toujours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MARKOVNIKOV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l’alcool obtenu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majoritai-rement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l’hydratation d’un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celui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0" y="0"/>
            <a:ext cx="8964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les proportions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obtenues pour chaque produit.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4810258" y="451406"/>
            <a:ext cx="2149123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effectLst/>
                <a:latin typeface="Arial Black" pitchFamily="34" charset="0"/>
                <a:cs typeface="Arial" pitchFamily="34" charset="0"/>
              </a:rPr>
              <a:t>+ stable que</a:t>
            </a:r>
            <a:endParaRPr kumimoji="0" lang="fr-FR" sz="2200" b="1" i="0" u="none" strike="noStrike" cap="none" normalizeH="0" baseline="0" dirty="0">
              <a:ln>
                <a:noFill/>
              </a:ln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2555018" y="332656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6876256" y="332656"/>
            <a:ext cx="252028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Carbocation </a:t>
            </a:r>
            <a:r>
              <a:rPr lang="fr-FR" sz="32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u="sng" baseline="30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2000" u="sng" dirty="0" smtClean="0"/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99442" y="764704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762930" y="1043324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5940152" y="777912"/>
            <a:ext cx="3203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qui conduira au produit </a:t>
            </a:r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2</a:t>
            </a:r>
            <a:endParaRPr lang="fr-FR" sz="2000" b="1" baseline="-25000" dirty="0" smtClean="0">
              <a:latin typeface="Arial Black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03640" y="1056532"/>
            <a:ext cx="2808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après attaque de l’eau</a:t>
            </a:r>
            <a:endParaRPr lang="fr-FR" dirty="0"/>
          </a:p>
        </p:txBody>
      </p:sp>
      <p:sp>
        <p:nvSpPr>
          <p:cNvPr id="51" name="Rectangle 50"/>
          <p:cNvSpPr/>
          <p:nvPr/>
        </p:nvSpPr>
        <p:spPr>
          <a:xfrm>
            <a:off x="1259632" y="1511410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fr-FR" sz="20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A</a:t>
            </a:r>
            <a:r>
              <a:rPr lang="fr-FR" sz="2000" b="1" u="sng" baseline="-25000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1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sera donc MAJORITAIRE</a:t>
            </a:r>
            <a:endParaRPr lang="fr-FR" b="1" u="sng" dirty="0"/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 l="19684" t="12587" r="57498" b="32867"/>
          <a:stretch>
            <a:fillRect/>
          </a:stretch>
        </p:blipFill>
        <p:spPr bwMode="auto">
          <a:xfrm>
            <a:off x="1475656" y="5446285"/>
            <a:ext cx="1940929" cy="8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 2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302269"/>
            <a:ext cx="1324093" cy="8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 2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848" y="5302269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734317"/>
            <a:ext cx="2111020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/>
          <p:cNvPicPr/>
          <p:nvPr/>
        </p:nvPicPr>
        <p:blipFill>
          <a:blip r:embed="rId6" cstate="print"/>
          <a:srcRect r="43691"/>
          <a:stretch>
            <a:fillRect/>
          </a:stretch>
        </p:blipFill>
        <p:spPr bwMode="auto">
          <a:xfrm>
            <a:off x="0" y="5734317"/>
            <a:ext cx="1357135" cy="4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884147" y="4232434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504" y="4638468"/>
            <a:ext cx="896448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54" name="Rectangle 53"/>
          <p:cNvSpPr/>
          <p:nvPr/>
        </p:nvSpPr>
        <p:spPr>
          <a:xfrm>
            <a:off x="5652120" y="574460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55" name="Rectangle 54"/>
          <p:cNvSpPr/>
          <p:nvPr/>
        </p:nvSpPr>
        <p:spPr>
          <a:xfrm>
            <a:off x="7380312" y="5744602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56" name="Text Box 1"/>
          <p:cNvSpPr txBox="1">
            <a:spLocks noChangeArrowheads="1"/>
          </p:cNvSpPr>
          <p:nvPr/>
        </p:nvSpPr>
        <p:spPr bwMode="auto">
          <a:xfrm>
            <a:off x="4322292" y="610464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2"/>
          <p:cNvSpPr txBox="1">
            <a:spLocks noChangeArrowheads="1"/>
          </p:cNvSpPr>
          <p:nvPr/>
        </p:nvSpPr>
        <p:spPr bwMode="auto">
          <a:xfrm>
            <a:off x="6084168" y="6104642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3"/>
          <p:cNvSpPr txBox="1">
            <a:spLocks noChangeArrowheads="1"/>
          </p:cNvSpPr>
          <p:nvPr/>
        </p:nvSpPr>
        <p:spPr bwMode="auto">
          <a:xfrm>
            <a:off x="7740352" y="6104642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4355976" y="5312554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876256" y="5312554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8520111" y="5312554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63" name="Rectangle 5"/>
          <p:cNvSpPr>
            <a:spLocks noChangeArrowheads="1"/>
          </p:cNvSpPr>
          <p:nvPr/>
        </p:nvSpPr>
        <p:spPr bwMode="auto">
          <a:xfrm>
            <a:off x="0" y="643897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1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une explication aux proportions obtenues pour chaque produit.</a:t>
            </a:r>
            <a:endParaRPr kumimoji="0" lang="fr-FR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60" grpId="0" animBg="1"/>
      <p:bldP spid="61" grpId="0" animBg="1"/>
      <p:bldP spid="62" grpId="0" animBg="1"/>
      <p:bldP spid="6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/>
          <p:nvPr/>
        </p:nvPicPr>
        <p:blipFill>
          <a:blip r:embed="rId2" cstate="print"/>
          <a:srcRect l="19684" t="12587" r="57498" b="32867"/>
          <a:stretch>
            <a:fillRect/>
          </a:stretch>
        </p:blipFill>
        <p:spPr bwMode="auto">
          <a:xfrm>
            <a:off x="1475656" y="3346707"/>
            <a:ext cx="1940929" cy="8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02691"/>
            <a:ext cx="1324093" cy="8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5848" y="3202691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3634739"/>
            <a:ext cx="2111020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/>
          <p:nvPr/>
        </p:nvPicPr>
        <p:blipFill>
          <a:blip r:embed="rId6" cstate="print"/>
          <a:srcRect r="43691"/>
          <a:stretch>
            <a:fillRect/>
          </a:stretch>
        </p:blipFill>
        <p:spPr bwMode="auto">
          <a:xfrm>
            <a:off x="0" y="3634739"/>
            <a:ext cx="1357135" cy="4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1"/>
          <p:cNvGrpSpPr/>
          <p:nvPr/>
        </p:nvGrpSpPr>
        <p:grpSpPr>
          <a:xfrm>
            <a:off x="86372" y="44624"/>
            <a:ext cx="8950124" cy="1800200"/>
            <a:chOff x="86372" y="3429000"/>
            <a:chExt cx="8950124" cy="1800200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56818"/>
            <a:ext cx="82809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L’hydratation sur 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est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régiosélective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79512" y="764704"/>
            <a:ext cx="896448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vérifie toujours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MARKOVNIKOV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l’alcool obtenu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majoritai-rement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l’hydratation d’un dérivé éthylénique dissymétrique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est celui issu du carbocation le plus stable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84147" y="2132856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504" y="2538890"/>
            <a:ext cx="896448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9" name="Rectangle 8"/>
          <p:cNvSpPr/>
          <p:nvPr/>
        </p:nvSpPr>
        <p:spPr>
          <a:xfrm>
            <a:off x="5652120" y="364502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0" name="Rectangle 9"/>
          <p:cNvSpPr/>
          <p:nvPr/>
        </p:nvSpPr>
        <p:spPr>
          <a:xfrm>
            <a:off x="7380312" y="3645024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4322292" y="4005064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084168" y="4005064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7740352" y="4005064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58112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1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une explication aux proportions obtenues pour chaque produit.</a:t>
            </a:r>
            <a:endParaRPr kumimoji="0" lang="fr-FR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55976" y="3212976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76256" y="3212976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20111" y="3212976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5013176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59632" y="6021288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496" y="6021288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683568" y="5085184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issu du carbocation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83568" y="6093296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1835696" y="6093296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issus du carbocation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987824" y="4941168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3200" b="1" baseline="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3200" dirty="0"/>
          </a:p>
        </p:txBody>
      </p:sp>
      <p:sp>
        <p:nvSpPr>
          <p:cNvPr id="30" name="Rectangle 29"/>
          <p:cNvSpPr/>
          <p:nvPr/>
        </p:nvSpPr>
        <p:spPr>
          <a:xfrm>
            <a:off x="4250061" y="5949280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baseline="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3200" dirty="0"/>
          </a:p>
        </p:txBody>
      </p:sp>
      <p:pic>
        <p:nvPicPr>
          <p:cNvPr id="32" name="Image 3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941168"/>
            <a:ext cx="2105433" cy="6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 3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5805264"/>
            <a:ext cx="1625181" cy="67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5076056" y="5733256"/>
            <a:ext cx="1728192" cy="792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4816290" y="5312783"/>
            <a:ext cx="216023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Le + stable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6743815" y="5157192"/>
            <a:ext cx="24117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D’après 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règle de </a:t>
            </a:r>
            <a:r>
              <a:rPr kumimoji="0" lang="fr-FR" sz="2000" b="1" i="1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Markovnikov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seront formés en plus grande quantité que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fr-FR" sz="2000" b="1" i="0" u="sng" strike="noStrike" cap="none" normalizeH="0" baseline="-25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4" grpId="0" animBg="1"/>
      <p:bldP spid="35" grpId="0"/>
      <p:bldP spid="3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240172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 : </a:t>
            </a:r>
            <a:r>
              <a:rPr kumimoji="0" lang="fr-FR" sz="1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Proposer une explication aux proportions obtenues pour chaque produit.</a:t>
            </a:r>
            <a:endParaRPr kumimoji="0" lang="fr-FR" sz="1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" pitchFamily="34" charset="0"/>
              <a:ea typeface="Arial Unicode MS" pitchFamily="34" charset="-128"/>
              <a:cs typeface="Arial Unicode MS" pitchFamily="34" charset="-128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496" y="2833772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2857" y="3841884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3841884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3568" y="2905780"/>
            <a:ext cx="24482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issu du carbocation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9393" y="3913892"/>
            <a:ext cx="50405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619672" y="3913892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issus du carbocation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87824" y="2761764"/>
            <a:ext cx="7841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fr-FR" sz="3200" b="1" baseline="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3200" dirty="0"/>
          </a:p>
        </p:txBody>
      </p:sp>
      <p:sp>
        <p:nvSpPr>
          <p:cNvPr id="10" name="Rectangle 9"/>
          <p:cNvSpPr/>
          <p:nvPr/>
        </p:nvSpPr>
        <p:spPr>
          <a:xfrm>
            <a:off x="4034037" y="3769876"/>
            <a:ext cx="8980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</a:t>
            </a:r>
            <a:r>
              <a:rPr lang="fr-FR" sz="3200" b="1" baseline="30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aire</a:t>
            </a:r>
            <a:endParaRPr lang="fr-FR" sz="3200" dirty="0"/>
          </a:p>
        </p:txBody>
      </p:sp>
      <p:pic>
        <p:nvPicPr>
          <p:cNvPr id="11" name="Imag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61764"/>
            <a:ext cx="2105433" cy="63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625860"/>
            <a:ext cx="1625181" cy="67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4860032" y="3553852"/>
            <a:ext cx="1728192" cy="792088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4600266" y="3133379"/>
            <a:ext cx="2160239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cs typeface="Arial" pitchFamily="34" charset="0"/>
              </a:rPr>
              <a:t>Le + stable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0" y="4725144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 on obtient autant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c’est que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l’at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taque de 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</a:t>
            </a:r>
            <a:r>
              <a:rPr kumimoji="0" lang="fr-FR" sz="2000" b="1" u="sng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r>
              <a:rPr kumimoji="0" lang="fr-FR" sz="2000" b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autant de chance de se faire 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des 2 côtés du plan du carbocation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sng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3000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86372" y="5653697"/>
            <a:ext cx="8950124" cy="1008112"/>
            <a:chOff x="86372" y="3429000"/>
            <a:chExt cx="8950124" cy="1800200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7504" y="3429000"/>
              <a:ext cx="8928992" cy="1800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6372" y="3429000"/>
              <a:ext cx="182133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Conclusion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79512" y="5653697"/>
            <a:ext cx="878497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L’hydratation sur un dérivé éthylénique dissymétrique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n’est pas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stéréosélective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car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l’attaque de l’eau est équiprobable d’un côté ou de l’autre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du plan du carbocation.</a:t>
            </a:r>
            <a:endParaRPr kumimoji="0" lang="fr-FR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Image 22"/>
          <p:cNvPicPr/>
          <p:nvPr/>
        </p:nvPicPr>
        <p:blipFill>
          <a:blip r:embed="rId4" cstate="print"/>
          <a:srcRect l="19684" t="12587" r="57498" b="32867"/>
          <a:stretch>
            <a:fillRect/>
          </a:stretch>
        </p:blipFill>
        <p:spPr bwMode="auto">
          <a:xfrm>
            <a:off x="1475656" y="1239648"/>
            <a:ext cx="1940929" cy="802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1095632"/>
            <a:ext cx="1324093" cy="8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5848" y="1095632"/>
            <a:ext cx="136815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1527680"/>
            <a:ext cx="2111020" cy="45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/>
          <p:cNvPicPr/>
          <p:nvPr/>
        </p:nvPicPr>
        <p:blipFill>
          <a:blip r:embed="rId8" cstate="print"/>
          <a:srcRect r="43691"/>
          <a:stretch>
            <a:fillRect/>
          </a:stretch>
        </p:blipFill>
        <p:spPr bwMode="auto">
          <a:xfrm>
            <a:off x="0" y="1527680"/>
            <a:ext cx="1357135" cy="43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884147" y="25797"/>
            <a:ext cx="60676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4) </a:t>
            </a:r>
            <a:r>
              <a:rPr lang="fr-FR" sz="2200" b="1" u="sng" dirty="0" err="1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Stéréosélectivité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04" y="431831"/>
            <a:ext cx="8964488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</a:rPr>
              <a:t>Comment</a:t>
            </a:r>
            <a:r>
              <a:rPr lang="fr-FR" sz="2400" dirty="0">
                <a:solidFill>
                  <a:prstClr val="black"/>
                </a:solidFill>
              </a:rPr>
              <a:t> s’additionnent </a:t>
            </a:r>
            <a:r>
              <a:rPr lang="fr-FR" sz="2400" b="1" dirty="0">
                <a:solidFill>
                  <a:prstClr val="black"/>
                </a:solidFill>
              </a:rPr>
              <a:t>H</a:t>
            </a:r>
            <a:r>
              <a:rPr lang="fr-FR" sz="2400" dirty="0">
                <a:solidFill>
                  <a:prstClr val="black"/>
                </a:solidFill>
              </a:rPr>
              <a:t> et </a:t>
            </a:r>
            <a:r>
              <a:rPr lang="fr-FR" sz="2400" b="1" dirty="0">
                <a:solidFill>
                  <a:prstClr val="black"/>
                </a:solidFill>
              </a:rPr>
              <a:t>OH</a:t>
            </a:r>
            <a:r>
              <a:rPr lang="fr-FR" sz="2400" dirty="0">
                <a:solidFill>
                  <a:prstClr val="black"/>
                </a:solidFill>
              </a:rPr>
              <a:t> sur des </a:t>
            </a:r>
            <a:r>
              <a:rPr lang="fr-FR" sz="2400" b="1" dirty="0">
                <a:solidFill>
                  <a:prstClr val="black"/>
                </a:solidFill>
              </a:rPr>
              <a:t>alcènes dissymétriques </a:t>
            </a:r>
            <a:r>
              <a:rPr lang="fr-FR" sz="2400" dirty="0">
                <a:solidFill>
                  <a:prstClr val="black"/>
                </a:solidFill>
              </a:rPr>
              <a:t>?</a:t>
            </a:r>
            <a:endParaRPr lang="fr-FR" sz="2400" dirty="0"/>
          </a:p>
        </p:txBody>
      </p:sp>
      <p:sp>
        <p:nvSpPr>
          <p:cNvPr id="30" name="Rectangle 29"/>
          <p:cNvSpPr/>
          <p:nvPr/>
        </p:nvSpPr>
        <p:spPr>
          <a:xfrm>
            <a:off x="5652120" y="15379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1" name="Rectangle 30"/>
          <p:cNvSpPr/>
          <p:nvPr/>
        </p:nvSpPr>
        <p:spPr>
          <a:xfrm>
            <a:off x="7380312" y="153796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rial" pitchFamily="34" charset="0"/>
                <a:cs typeface="Arial" pitchFamily="34" charset="0"/>
              </a:rPr>
              <a:t>+</a:t>
            </a:r>
            <a:endParaRPr lang="fr-FR" sz="2400" dirty="0"/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4322292" y="1898005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6084168" y="1898005"/>
            <a:ext cx="1042954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7740352" y="1898005"/>
            <a:ext cx="1040159" cy="4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(48 %)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55976" y="1105917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1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876256" y="1105917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2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520111" y="1105917"/>
            <a:ext cx="62388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</a:t>
            </a:r>
            <a:r>
              <a:rPr lang="fr-FR" sz="2800" b="1" baseline="-25000" dirty="0">
                <a:solidFill>
                  <a:srgbClr val="000000"/>
                </a:solidFill>
                <a:latin typeface="Arial Black" pitchFamily="34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3</a:t>
            </a:r>
            <a:endParaRPr lang="fr-FR" sz="2400" b="1" dirty="0">
              <a:latin typeface="Arial Black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60232" y="2852936"/>
            <a:ext cx="24482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D’après la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règle de </a:t>
            </a:r>
            <a:r>
              <a:rPr lang="fr-FR" sz="2000" b="1" i="1" u="sng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Markovnikov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seront formés en plus grande quantité que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fr-FR" sz="2000" b="1" u="sng" baseline="-25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3528" y="260648"/>
            <a:ext cx="273630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260648"/>
            <a:ext cx="32640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Spectroscopie infrarouge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 l="21199" t="26259" r="21160" b="19102"/>
          <a:stretch>
            <a:fillRect/>
          </a:stretch>
        </p:blipFill>
        <p:spPr bwMode="auto">
          <a:xfrm>
            <a:off x="3995936" y="332656"/>
            <a:ext cx="514806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620688"/>
            <a:ext cx="3816424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En dehors de l’empreinte digitale, 2 pics sont caractéristiques :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512" y="2276872"/>
            <a:ext cx="367240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3000-3100 cm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H-C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=C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79512" y="1340768"/>
            <a:ext cx="37444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cs typeface="Arial" pitchFamily="34" charset="0"/>
              </a:rPr>
              <a:t>≈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1600-1650 cm</a:t>
            </a:r>
            <a:r>
              <a:rPr kumimoji="0" lang="fr-FR" sz="2000" b="1" i="0" u="none" strike="noStrike" cap="none" normalizeH="0" baseline="3000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–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liaison 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;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 rot="1757536">
            <a:off x="4843441" y="2051588"/>
            <a:ext cx="421409" cy="631012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 rot="1757536">
            <a:off x="6571632" y="2267612"/>
            <a:ext cx="421409" cy="631012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4" name="Groupe 23"/>
          <p:cNvGrpSpPr/>
          <p:nvPr/>
        </p:nvGrpSpPr>
        <p:grpSpPr>
          <a:xfrm>
            <a:off x="-72134" y="3645024"/>
            <a:ext cx="3408305" cy="400110"/>
            <a:chOff x="-72134" y="3645024"/>
            <a:chExt cx="3408305" cy="400110"/>
          </a:xfrm>
        </p:grpSpPr>
        <p:sp>
          <p:nvSpPr>
            <p:cNvPr id="9" name="Rectangle 8"/>
            <p:cNvSpPr/>
            <p:nvPr/>
          </p:nvSpPr>
          <p:spPr>
            <a:xfrm>
              <a:off x="251520" y="3645024"/>
              <a:ext cx="280831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-72134" y="3645024"/>
              <a:ext cx="340830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Spectroscopie de </a:t>
              </a:r>
              <a:r>
                <a:rPr kumimoji="0" lang="fr-FR" sz="2000" b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RMN </a:t>
              </a:r>
              <a:r>
                <a:rPr kumimoji="0" lang="fr-FR" sz="2000" b="1" u="sng" strike="noStrike" cap="none" normalizeH="0" baseline="3000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1</a:t>
              </a:r>
              <a:r>
                <a:rPr kumimoji="0" lang="fr-FR" sz="2000" b="1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Arial Unicode MS" pitchFamily="34" charset="-128"/>
                  <a:cs typeface="Times New Roman" pitchFamily="18" charset="0"/>
                  <a:sym typeface="Wingdings 2" pitchFamily="18" charset="2"/>
                </a:rPr>
                <a:t>H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07504" y="4149080"/>
            <a:ext cx="3816424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861048"/>
            <a:ext cx="52200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llipse 13"/>
          <p:cNvSpPr/>
          <p:nvPr/>
        </p:nvSpPr>
        <p:spPr>
          <a:xfrm>
            <a:off x="5796136" y="3861048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5796136" y="4509120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6660232" y="3933056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660232" y="4509120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7020272" y="4581128"/>
            <a:ext cx="360040" cy="36004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 rot="1757536" flipV="1">
            <a:off x="7753472" y="3732747"/>
            <a:ext cx="344493" cy="688650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auto">
          <a:xfrm rot="19241925" flipV="1">
            <a:off x="6887714" y="5268169"/>
            <a:ext cx="321365" cy="555388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auto">
          <a:xfrm rot="8237690" flipH="1">
            <a:off x="4874283" y="4354737"/>
            <a:ext cx="429935" cy="634789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 rot="1757536" flipV="1">
            <a:off x="8257528" y="4380819"/>
            <a:ext cx="344494" cy="688649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179512" y="4134947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Selon leur environnement chimique, les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éthyléniques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donnent un signal pour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chimique situé entre 4 et 6 ppm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89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75337" y="3573016"/>
            <a:ext cx="8961159" cy="3096344"/>
            <a:chOff x="75337" y="3573016"/>
            <a:chExt cx="8961159" cy="3096344"/>
          </a:xfrm>
        </p:grpSpPr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07504" y="3573016"/>
              <a:ext cx="8928992" cy="30963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 </a:t>
              </a:r>
              <a:endParaRPr kumimoji="0" lang="fr-FR" sz="4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5337" y="3645024"/>
              <a:ext cx="54184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Géométrie VSEPR autour de chaque carbone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pic>
          <p:nvPicPr>
            <p:cNvPr id="19" name="Image 18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48264" y="3645024"/>
              <a:ext cx="1948507" cy="1629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Rectangle 22"/>
            <p:cNvSpPr/>
            <p:nvPr/>
          </p:nvSpPr>
          <p:spPr>
            <a:xfrm>
              <a:off x="75337" y="5405154"/>
              <a:ext cx="356219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Longueur de la liaison </a:t>
              </a:r>
              <a:r>
                <a:rPr lang="fr-FR" sz="2000" b="1" u="sng" dirty="0">
                  <a:latin typeface="Times New Roman" pitchFamily="18" charset="0"/>
                  <a:cs typeface="Times New Roman" pitchFamily="18" charset="0"/>
                </a:rPr>
                <a:t>C=C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4551" y="5776769"/>
              <a:ext cx="337624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450850" algn="l"/>
                  <a:tab pos="900113" algn="l"/>
                  <a:tab pos="1350963" algn="l"/>
                  <a:tab pos="1800225" algn="l"/>
                  <a:tab pos="2251075" algn="l"/>
                  <a:tab pos="2701925" algn="l"/>
                  <a:tab pos="3151188" algn="l"/>
                  <a:tab pos="3602038" algn="l"/>
                  <a:tab pos="4051300" algn="l"/>
                  <a:tab pos="4502150" algn="l"/>
                  <a:tab pos="4953000" algn="l"/>
                  <a:tab pos="5402263" algn="l"/>
                  <a:tab pos="5853113" algn="l"/>
                </a:tabLst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</a:rPr>
                <a:t> </a:t>
              </a:r>
              <a:r>
                <a:rPr lang="fr-FR" sz="2000" b="1" i="1" u="sng" dirty="0">
                  <a:latin typeface="Times New Roman" pitchFamily="18" charset="0"/>
                  <a:cs typeface="Times New Roman" pitchFamily="18" charset="0"/>
                </a:rPr>
                <a:t>Energie de la liaison </a:t>
              </a:r>
              <a:r>
                <a:rPr lang="fr-FR" sz="2000" b="1" u="sng" dirty="0">
                  <a:latin typeface="Times New Roman" pitchFamily="18" charset="0"/>
                  <a:cs typeface="Times New Roman" pitchFamily="18" charset="0"/>
                </a:rPr>
                <a:t>C=C</a:t>
              </a:r>
              <a:r>
                <a:rPr kumimoji="0" lang="fr-FR" sz="2000" b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 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 2" pitchFamily="18" charset="2"/>
                </a:rPr>
                <a:t>: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51520" y="297931"/>
            <a:ext cx="2808312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72134" y="292586"/>
            <a:ext cx="34083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Spectroscopie de 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RMN </a:t>
            </a:r>
            <a:r>
              <a:rPr kumimoji="0" lang="fr-FR" sz="2000" b="1" u="sng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1</a:t>
            </a:r>
            <a:r>
              <a:rPr kumimoji="0" lang="fr-FR" sz="2000" b="1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 2" pitchFamily="18" charset="2"/>
              </a:rPr>
              <a:t>H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692696"/>
            <a:ext cx="3816424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8640"/>
            <a:ext cx="52200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5796136" y="188640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5796136" y="836712"/>
            <a:ext cx="360040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660232" y="260648"/>
            <a:ext cx="360040" cy="36004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6660232" y="836712"/>
            <a:ext cx="360040" cy="36004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7020272" y="908720"/>
            <a:ext cx="360040" cy="360040"/>
          </a:xfrm>
          <a:prstGeom prst="ellipse">
            <a:avLst/>
          </a:pr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rot="1757536" flipV="1">
            <a:off x="7753472" y="60339"/>
            <a:ext cx="344493" cy="688650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9241925" flipV="1">
            <a:off x="6887714" y="1595761"/>
            <a:ext cx="321365" cy="555388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7030A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 rot="8237690" flipH="1">
            <a:off x="4874283" y="682329"/>
            <a:ext cx="429935" cy="634789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757536" flipV="1">
            <a:off x="8257528" y="708411"/>
            <a:ext cx="344494" cy="688649"/>
          </a:xfrm>
          <a:prstGeom prst="upArrow">
            <a:avLst>
              <a:gd name="adj1" fmla="val 50000"/>
              <a:gd name="adj2" fmla="val 39368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79512" y="692696"/>
            <a:ext cx="367240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Selon leur environnement chimique, les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H éthyléniques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donnent un signal pour 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déplacement chimique situé entre 4 et 6 ppm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7544" y="3140968"/>
            <a:ext cx="7931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Structure de la double liaison C=C (Rappels)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14237" y="4316246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d’où un environnement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des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angles de liaison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autour du carbone proches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120°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79512" y="4005064"/>
            <a:ext cx="67687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carbones éthyléniques ont une géométrie VSEPR de type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411760" y="5013176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atomes dans le même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3485421" y="5398924"/>
            <a:ext cx="6120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est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qu’une liaison simple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C-C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419872" y="5805264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D(C-C) &lt;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D(C=C)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2 D(C-C)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179512" y="6165304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Une liaison double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constituée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types de liaison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7889" grpId="0"/>
      <p:bldP spid="37890" grpId="0"/>
      <p:bldP spid="37891" grpId="0"/>
      <p:bldP spid="37892" grpId="0"/>
      <p:bldP spid="37893" grpId="0"/>
      <p:bldP spid="378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67544" y="-27384"/>
            <a:ext cx="79319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2)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Structure de la double liaison C=C (Rappels)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04664"/>
            <a:ext cx="8928992" cy="6408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337" y="476672"/>
            <a:ext cx="54184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Géométrie VSEPR autour de chaque carbone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76672"/>
            <a:ext cx="1948507" cy="162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214237" y="1147894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d’où un environnement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triangulaire plan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des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angles de liaison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autour du carbone proches de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120°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79512" y="836712"/>
            <a:ext cx="67687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Les carbones éthyléniques ont une géométrie VSEPR de type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AX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411760" y="1844824"/>
            <a:ext cx="4104456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 3"/>
              </a:rPr>
              <a:t>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6 atomes dans le même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337" y="2236802"/>
            <a:ext cx="3562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Longueur de la liaison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C=C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485421" y="2230572"/>
            <a:ext cx="612068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Elle est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plus courte qu’une liaison simple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C-C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19872" y="2636912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D(C-C) &lt;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D(C=C)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2 D(C-C)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79512" y="2996952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Une liaison double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constituée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types de liaison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551" y="2608417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Energie de la liaison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C=C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/>
        </p:nvGraphicFramePr>
        <p:xfrm>
          <a:off x="251520" y="3429000"/>
          <a:ext cx="8712968" cy="1420304"/>
        </p:xfrm>
        <a:graphic>
          <a:graphicData uri="http://schemas.openxmlformats.org/drawingml/2006/table">
            <a:tbl>
              <a:tblPr/>
              <a:tblGrid>
                <a:gridCol w="134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Type de liaison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Recouvrement des OA de valence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Energie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233024" y="3904533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s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476" y="4342112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p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47664" y="4005064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Recouvrement </a:t>
            </a:r>
            <a:r>
              <a:rPr lang="fr-FR" sz="2000" b="1" u="sng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axial</a:t>
            </a:r>
            <a:endParaRPr lang="fr-FR" sz="2000" b="1" u="sng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2531" y="4425237"/>
            <a:ext cx="3061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Recouvrement </a:t>
            </a:r>
            <a:r>
              <a:rPr lang="fr-FR" sz="2000" b="1" u="sng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latéral</a:t>
            </a:r>
            <a:endParaRPr lang="fr-FR" sz="2000" b="1" u="sng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3968" y="4005064"/>
            <a:ext cx="782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83968" y="4437112"/>
            <a:ext cx="885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15564" y="4001377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 (liaison localisée entre C)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92080" y="4437112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 (liaison diffuse)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445224"/>
            <a:ext cx="5231494" cy="10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8" y="5130410"/>
            <a:ext cx="3231921" cy="1684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132770" y="5144559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AXIAL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148064" y="4869160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LATERAL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504" y="44624"/>
            <a:ext cx="8928992" cy="41764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19872" y="73119"/>
            <a:ext cx="439248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D(C-C) &lt;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D(C=C)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&lt; 2 D(C-C)</a:t>
            </a:r>
            <a:endParaRPr kumimoji="0" lang="fr-FR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433159"/>
            <a:ext cx="87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Une liaison double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constituée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deux types de liaison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…</a:t>
            </a:r>
            <a:endParaRPr kumimoji="0" lang="fr-FR" sz="2000" b="1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51" y="44624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Energie de la liaison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C=C</a:t>
            </a:r>
            <a:r>
              <a:rPr kumimoji="0" lang="fr-FR" sz="2000" b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: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865207"/>
          <a:ext cx="8712968" cy="1420304"/>
        </p:xfrm>
        <a:graphic>
          <a:graphicData uri="http://schemas.openxmlformats.org/drawingml/2006/table">
            <a:tbl>
              <a:tblPr/>
              <a:tblGrid>
                <a:gridCol w="1344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27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690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4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Type de liaison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Recouvrement des OA de valence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10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Energie 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900" b="1" dirty="0">
                        <a:latin typeface="Comic Sans MS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omic Sans MS"/>
                          <a:ea typeface="Arial Unicode MS"/>
                          <a:cs typeface="Times New Roman"/>
                        </a:rPr>
                        <a:t>Polarisabilité</a:t>
                      </a:r>
                      <a:endParaRPr lang="fr-FR" sz="18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0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898" marR="60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3024" y="1340740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s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5476" y="1778319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Liaison </a:t>
            </a:r>
            <a:r>
              <a:rPr lang="fr-FR" sz="2800" b="1" dirty="0">
                <a:solidFill>
                  <a:srgbClr val="FF0000"/>
                </a:solidFill>
                <a:latin typeface="Symbol"/>
                <a:ea typeface="Arial Unicode MS"/>
                <a:cs typeface="Arial"/>
              </a:rPr>
              <a:t>p</a:t>
            </a:r>
            <a:endParaRPr lang="fr-FR" sz="2000" b="1" dirty="0">
              <a:solidFill>
                <a:srgbClr val="FF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7664" y="1441271"/>
            <a:ext cx="2736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Recouvrement </a:t>
            </a:r>
            <a:r>
              <a:rPr lang="fr-FR" sz="2000" b="1" u="sng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axial</a:t>
            </a:r>
            <a:endParaRPr lang="fr-FR" sz="2000" b="1" u="sng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92531" y="1861444"/>
            <a:ext cx="3061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Recouvrement </a:t>
            </a:r>
            <a:r>
              <a:rPr lang="fr-FR" sz="2000" b="1" u="sng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latéral</a:t>
            </a:r>
            <a:endParaRPr lang="fr-FR" sz="2000" b="1" u="sng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83968" y="1441271"/>
            <a:ext cx="782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83968" y="1873319"/>
            <a:ext cx="885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15564" y="1437584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Faible (liaison localisée entre C)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92080" y="1873319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dirty="0">
                <a:solidFill>
                  <a:srgbClr val="002060"/>
                </a:solidFill>
                <a:latin typeface="Arial"/>
                <a:ea typeface="Arial Unicode MS"/>
                <a:cs typeface="Times New Roman"/>
              </a:rPr>
              <a:t>Forte (liaison diffuse)</a:t>
            </a:r>
            <a:endParaRPr lang="fr-FR" sz="2000" dirty="0">
              <a:solidFill>
                <a:prstClr val="black"/>
              </a:solidFill>
              <a:latin typeface="Times New Roman"/>
              <a:ea typeface="Arial Unicode MS"/>
              <a:cs typeface="Times New Roman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81431"/>
            <a:ext cx="5231494" cy="1000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129" y="2566617"/>
            <a:ext cx="3096344" cy="158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132770" y="2580766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AXIAL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48064" y="2305367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2000" b="1" dirty="0">
                <a:solidFill>
                  <a:srgbClr val="C00000"/>
                </a:solidFill>
                <a:latin typeface="Arial"/>
                <a:ea typeface="Arial Unicode MS"/>
                <a:cs typeface="Times New Roman"/>
              </a:rPr>
              <a:t>Recouvrement LATERAL</a:t>
            </a:r>
            <a:endParaRPr lang="fr-FR" sz="2000" b="1" dirty="0">
              <a:solidFill>
                <a:srgbClr val="C00000"/>
              </a:solidFill>
              <a:latin typeface="Times New Roman"/>
              <a:ea typeface="Arial Unicode MS"/>
              <a:cs typeface="Times New Roman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827584" y="4293096"/>
            <a:ext cx="6604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double liaison C=C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67544" y="4725144"/>
            <a:ext cx="3560986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Forte densité électronique </a:t>
            </a:r>
            <a:endParaRPr lang="fr-FR" sz="2400" dirty="0"/>
          </a:p>
        </p:txBody>
      </p:sp>
      <p:sp>
        <p:nvSpPr>
          <p:cNvPr id="23" name="Rectangle 22"/>
          <p:cNvSpPr/>
          <p:nvPr/>
        </p:nvSpPr>
        <p:spPr>
          <a:xfrm>
            <a:off x="5004048" y="4725144"/>
            <a:ext cx="3193479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Faiblesse de la liaison </a:t>
            </a:r>
            <a:r>
              <a:rPr lang="fr-FR" sz="2400" dirty="0">
                <a:solidFill>
                  <a:prstClr val="black"/>
                </a:solidFill>
                <a:latin typeface="Symbol" pitchFamily="18" charset="2"/>
              </a:rPr>
              <a:t>p</a:t>
            </a:r>
            <a:endParaRPr lang="fr-FR" sz="2400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07504" y="5301208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179512" y="5301208"/>
            <a:ext cx="87849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La double liaison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site riche en électrons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porteur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doublet non liant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doublet liant faiblement lié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pouvant établir une liaison covalente avec un site appauvri en électron (site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d’une autre molécule.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75656" y="2060848"/>
            <a:ext cx="640871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prstClr val="black"/>
                </a:solidFill>
              </a:rPr>
              <a:t>Réactions d’</a:t>
            </a:r>
            <a:r>
              <a:rPr lang="fr-FR" sz="2400" b="1" dirty="0">
                <a:solidFill>
                  <a:srgbClr val="008000"/>
                </a:solidFill>
              </a:rPr>
              <a:t>ADDITIONS ELECTROPHILES</a:t>
            </a:r>
            <a:r>
              <a:rPr lang="fr-FR" sz="2400" dirty="0">
                <a:solidFill>
                  <a:prstClr val="black"/>
                </a:solidFill>
              </a:rPr>
              <a:t> (</a:t>
            </a:r>
            <a:r>
              <a:rPr lang="fr-FR" sz="2400" b="1" dirty="0">
                <a:solidFill>
                  <a:prstClr val="black"/>
                </a:solidFill>
              </a:rPr>
              <a:t>A</a:t>
            </a:r>
            <a:r>
              <a:rPr lang="fr-FR" sz="2400" b="1" baseline="-25000" dirty="0">
                <a:solidFill>
                  <a:prstClr val="black"/>
                </a:solidFill>
              </a:rPr>
              <a:t>E</a:t>
            </a:r>
            <a:r>
              <a:rPr lang="fr-FR" sz="2400" dirty="0">
                <a:solidFill>
                  <a:prstClr val="black"/>
                </a:solidFill>
              </a:rPr>
              <a:t>)</a:t>
            </a:r>
            <a:endParaRPr lang="fr-FR" sz="2400"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827584" y="0"/>
            <a:ext cx="660469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3)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Réactivité de la double liaison C=C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7504" y="404664"/>
            <a:ext cx="8928992" cy="12961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179512" y="332656"/>
            <a:ext cx="87849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La double liaison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C=C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NUCLEOPHILE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c'est-à-dire un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site riche en électrons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porteur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doublet non liant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ou d’un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doublet liant faiblement lié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pouvant établir une liaison covalente avec un site appauvri en électron (site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ELECTROPHILE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d’une autre molécule.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4355976" y="162880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36912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908175" y="2708920"/>
            <a:ext cx="723582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fr-FR" sz="2000" i="1" dirty="0"/>
              <a:t>Les composés possédant une double liaison </a:t>
            </a:r>
            <a:r>
              <a:rPr lang="fr-FR" sz="2000" dirty="0"/>
              <a:t>C=C</a:t>
            </a:r>
            <a:r>
              <a:rPr lang="fr-FR" sz="2000" i="1" dirty="0"/>
              <a:t> peuvent aussi subir des </a:t>
            </a:r>
            <a:r>
              <a:rPr lang="fr-FR" sz="2000" b="1" dirty="0"/>
              <a:t>réactions d’oxydation </a:t>
            </a:r>
            <a:r>
              <a:rPr lang="fr-FR" sz="2000" i="1" dirty="0"/>
              <a:t>(pas au programme de 1</a:t>
            </a:r>
            <a:r>
              <a:rPr lang="fr-FR" sz="2000" i="1" baseline="30000" dirty="0"/>
              <a:t>ère</a:t>
            </a:r>
            <a:r>
              <a:rPr lang="fr-FR" sz="2000" i="1" dirty="0"/>
              <a:t> année).</a:t>
            </a:r>
            <a:endParaRPr lang="fr-FR" sz="36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" y="364502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II- HYDROHALOGENATION : Addition électrophile d’un halogénure d’hydrogène sur un dérivé éthylénique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827584" y="4437870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07504" y="4846926"/>
            <a:ext cx="5400600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894867"/>
            <a:ext cx="5256584" cy="142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588568" y="6321195"/>
            <a:ext cx="4752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ou peu de chauffage / Milieu polaire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5085184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6384075" y="5133442"/>
            <a:ext cx="262778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Il faut savoir définir une réaction d’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</a:rPr>
              <a:t>ADDITION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2" grpId="0"/>
      <p:bldP spid="13" grpId="0"/>
      <p:bldP spid="15" grpId="0" animBg="1"/>
      <p:bldP spid="34817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" y="-39259"/>
            <a:ext cx="47160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u="sng" dirty="0">
                <a:latin typeface="Bookman Old Style" pitchFamily="18" charset="0"/>
              </a:rPr>
              <a:t>II- HYDROHALOGENATION :</a:t>
            </a:r>
            <a:endParaRPr lang="fr-FR" sz="24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27584" y="332656"/>
            <a:ext cx="434766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FR" b="1" i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fr-FR" sz="2200" b="1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1) </a:t>
            </a:r>
            <a:r>
              <a:rPr lang="fr-FR" sz="2200" b="1" u="sng" dirty="0"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Bilan de la réaction</a:t>
            </a:r>
            <a:endParaRPr lang="fr-FR" sz="2200" dirty="0">
              <a:latin typeface="Bookman Old Style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741712"/>
            <a:ext cx="5400600" cy="153440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fr-FR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52071"/>
            <a:ext cx="5256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88568" y="2215981"/>
            <a:ext cx="4752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Pas ou peu de chauffage / Milieu polaire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979970"/>
            <a:ext cx="6477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384075" y="1028228"/>
            <a:ext cx="2627785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fr-FR" sz="2000" i="1" dirty="0">
                <a:ea typeface="Calibri" pitchFamily="34" charset="0"/>
                <a:cs typeface="Times New Roman" pitchFamily="18" charset="0"/>
              </a:rPr>
              <a:t>Il faut savoir définir une réaction d’</a:t>
            </a:r>
            <a:r>
              <a:rPr lang="fr-FR" sz="2000" b="1" i="1" u="sng" dirty="0">
                <a:ea typeface="Calibri" pitchFamily="34" charset="0"/>
                <a:cs typeface="Times New Roman" pitchFamily="18" charset="0"/>
              </a:rPr>
              <a:t>ADDITION</a:t>
            </a:r>
            <a:r>
              <a:rPr lang="fr-FR" sz="2000" i="1" dirty="0"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259509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 : 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Dessiner puis nommer le composé obtenu par action du bromure d’hydrogène sur le 2,3-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diméthylbut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-2-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puis sur le </a:t>
            </a:r>
            <a:r>
              <a:rPr kumimoji="0" lang="fr-FR" sz="2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cyclohexène</a:t>
            </a:r>
            <a:r>
              <a:rPr kumimoji="0" lang="fr-F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3" name="Image 12"/>
          <p:cNvPicPr/>
          <p:nvPr/>
        </p:nvPicPr>
        <p:blipFill>
          <a:blip r:embed="rId4" cstate="print"/>
          <a:srcRect r="37493"/>
          <a:stretch>
            <a:fillRect/>
          </a:stretch>
        </p:blipFill>
        <p:spPr bwMode="auto">
          <a:xfrm>
            <a:off x="539552" y="5157192"/>
            <a:ext cx="3816424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/>
          <p:nvPr/>
        </p:nvPicPr>
        <p:blipFill>
          <a:blip r:embed="rId5" cstate="print"/>
          <a:srcRect r="42574"/>
          <a:stretch>
            <a:fillRect/>
          </a:stretch>
        </p:blipFill>
        <p:spPr bwMode="auto">
          <a:xfrm>
            <a:off x="251520" y="3284984"/>
            <a:ext cx="41764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/>
          <p:nvPr/>
        </p:nvPicPr>
        <p:blipFill>
          <a:blip r:embed="rId5" cstate="print"/>
          <a:srcRect l="59406"/>
          <a:stretch>
            <a:fillRect/>
          </a:stretch>
        </p:blipFill>
        <p:spPr bwMode="auto">
          <a:xfrm>
            <a:off x="4572000" y="3284984"/>
            <a:ext cx="295232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/>
          <p:nvPr/>
        </p:nvPicPr>
        <p:blipFill>
          <a:blip r:embed="rId4" cstate="print"/>
          <a:srcRect l="62507"/>
          <a:stretch>
            <a:fillRect/>
          </a:stretch>
        </p:blipFill>
        <p:spPr bwMode="auto">
          <a:xfrm>
            <a:off x="4355976" y="5157192"/>
            <a:ext cx="2289188" cy="156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7020272" y="4365104"/>
            <a:ext cx="1944216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-2,3-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diméthylbutane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300192" y="5733256"/>
            <a:ext cx="2448272" cy="43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Bromocyclohexane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3" grpId="0" animBg="1"/>
      <p:bldP spid="3379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2971</Words>
  <Application>Microsoft Office PowerPoint</Application>
  <PresentationFormat>Affichage à l'écran (4:3)</PresentationFormat>
  <Paragraphs>590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102</cp:revision>
  <dcterms:created xsi:type="dcterms:W3CDTF">2022-04-20T11:54:45Z</dcterms:created>
  <dcterms:modified xsi:type="dcterms:W3CDTF">2024-05-28T07:49:27Z</dcterms:modified>
</cp:coreProperties>
</file>