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9" r:id="rId24"/>
    <p:sldId id="279" r:id="rId25"/>
    <p:sldId id="280" r:id="rId26"/>
    <p:sldId id="281" r:id="rId27"/>
    <p:sldId id="30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57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3623" autoAdjust="0"/>
  </p:normalViewPr>
  <p:slideViewPr>
    <p:cSldViewPr>
      <p:cViewPr varScale="1">
        <p:scale>
          <a:sx n="85" d="100"/>
          <a:sy n="85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14/06/2026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14/06/2026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14/06/2026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14/06/2026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14/06/2026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14/06/2026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14/06/2026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14/06/2026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14/06/2026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14/06/2026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14/06/2026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84FFA-1E7C-4FBD-88BC-CD756F4BC9E4}" type="datetimeFigureOut">
              <a:rPr lang="fr-FR" smtClean="0"/>
              <a:pPr/>
              <a:t>14/06/2026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4.png"/><Relationship Id="rId7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5.png"/><Relationship Id="rId7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6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32.png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9.png"/><Relationship Id="rId7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70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3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56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7.png"/><Relationship Id="rId7" Type="http://schemas.openxmlformats.org/officeDocument/2006/relationships/image" Target="../media/image8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7.png"/><Relationship Id="rId7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9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4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9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1.png"/><Relationship Id="rId7" Type="http://schemas.openxmlformats.org/officeDocument/2006/relationships/image" Target="../media/image5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50.png"/><Relationship Id="rId4" Type="http://schemas.openxmlformats.org/officeDocument/2006/relationships/image" Target="../media/image89.png"/><Relationship Id="rId9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50.png"/><Relationship Id="rId4" Type="http://schemas.openxmlformats.org/officeDocument/2006/relationships/image" Target="../media/image9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1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1.png"/><Relationship Id="rId7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45.png"/><Relationship Id="rId10" Type="http://schemas.openxmlformats.org/officeDocument/2006/relationships/image" Target="../media/image104.png"/><Relationship Id="rId4" Type="http://schemas.openxmlformats.org/officeDocument/2006/relationships/image" Target="../media/image99.png"/><Relationship Id="rId9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45.png"/><Relationship Id="rId7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8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45.png"/><Relationship Id="rId4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8.png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45.png"/><Relationship Id="rId4" Type="http://schemas.openxmlformats.org/officeDocument/2006/relationships/image" Target="../media/image10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1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2.png"/><Relationship Id="rId7" Type="http://schemas.openxmlformats.org/officeDocument/2006/relationships/image" Target="../media/image11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5.png"/><Relationship Id="rId7" Type="http://schemas.openxmlformats.org/officeDocument/2006/relationships/image" Target="../media/image114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45.png"/><Relationship Id="rId4" Type="http://schemas.openxmlformats.org/officeDocument/2006/relationships/image" Target="../media/image1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18.png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0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122.png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123.png"/><Relationship Id="rId4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4.png"/><Relationship Id="rId7" Type="http://schemas.openxmlformats.org/officeDocument/2006/relationships/image" Target="../media/image12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87.png"/><Relationship Id="rId4" Type="http://schemas.openxmlformats.org/officeDocument/2006/relationships/image" Target="../media/image1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png"/><Relationship Id="rId4" Type="http://schemas.openxmlformats.org/officeDocument/2006/relationships/image" Target="../media/image1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9512" y="1419944"/>
          <a:ext cx="8856984" cy="5105400"/>
        </p:xfrm>
        <a:graphic>
          <a:graphicData uri="http://schemas.openxmlformats.org/drawingml/2006/table">
            <a:tbl>
              <a:tblPr/>
              <a:tblGrid>
                <a:gridCol w="4545787"/>
                <a:gridCol w="4311197"/>
              </a:tblGrid>
              <a:tr h="238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6978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b="1" i="1" dirty="0">
                          <a:latin typeface="Arial"/>
                          <a:ea typeface="Arial Unicode MS"/>
                          <a:cs typeface="Times New Roman"/>
                        </a:rPr>
                        <a:t>Addition nucléophile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Organomagnésiens mixtes : intérêt d’un carbone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nucléophile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pour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l’allongement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de la chaîne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carbo-née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Allongement de chaîne carbonée : action des ions cyanures sur les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espèces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carbonylées,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d’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organoma-gnésien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mixte sur les aldéhydes, les cétones et le dioxyde de carbone, mécanismes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simpliﬁés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Modiﬁcation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 de groupes caractéristiques : action d’hydrure sur les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espèces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carbonylées, mécanisme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simpliﬁé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faisant intervenir un ion hydrure.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Relier le caractère nucléophile d’un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organoma-gnésien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mixte à sa structure.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Proposer une méthode pour allonger une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chaî-ne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carbonée.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b="1" i="1" dirty="0">
                          <a:latin typeface="Arial"/>
                          <a:ea typeface="Arial Unicode MS"/>
                          <a:cs typeface="Times New Roman"/>
                        </a:rPr>
                        <a:t>Addition nucléophile suivie d’élimination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Conversion d’un acide carboxylique en chlorure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d’acyle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Formation d’ester et d’amide à partir de chlorure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d’acyle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, mécanismes.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Hydrolyse basique d’ester, mécanisme.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Addition d’organomagnésien mixte et d’hydrure sur un ester, mécanismes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simpliﬁés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Modéliser la transformation d’un acide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carbo-xylique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en chlorure d’acyle par action du chlorure de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thionyle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Utiliser un diagramme de prédominance pour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justiﬁer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 l’obtention d’un ion carboxylate par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hy-drolyse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basique.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Valider la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chimiosélectivité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 d’une transformation à partir de données expérimentales ou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spectro-scopiques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0" y="215193"/>
            <a:ext cx="9144000" cy="981559"/>
            <a:chOff x="0" y="215193"/>
            <a:chExt cx="9144000" cy="981559"/>
          </a:xfrm>
        </p:grpSpPr>
        <p:grpSp>
          <p:nvGrpSpPr>
            <p:cNvPr id="5" name="Groupe 4"/>
            <p:cNvGrpSpPr/>
            <p:nvPr/>
          </p:nvGrpSpPr>
          <p:grpSpPr>
            <a:xfrm>
              <a:off x="0" y="215193"/>
              <a:ext cx="9144000" cy="981559"/>
              <a:chOff x="0" y="215193"/>
              <a:chExt cx="9144000" cy="98155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977" t="32760" r="7391" b="51280"/>
              <a:stretch>
                <a:fillRect/>
              </a:stretch>
            </p:blipFill>
            <p:spPr bwMode="auto">
              <a:xfrm>
                <a:off x="0" y="215193"/>
                <a:ext cx="9144000" cy="981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123728" y="332656"/>
                <a:ext cx="432048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>
              <a:off x="2051720" y="245790"/>
              <a:ext cx="5565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00" b="1" dirty="0" smtClean="0">
                  <a:latin typeface="Bookman Old Style" pitchFamily="18" charset="0"/>
                </a:rPr>
                <a:t>12</a:t>
              </a:r>
              <a:endParaRPr lang="fr-FR" sz="2200" b="1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1058" y="6011764"/>
            <a:ext cx="8964488" cy="792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5496" y="1556792"/>
          <a:ext cx="9036495" cy="4366630"/>
        </p:xfrm>
        <a:graphic>
          <a:graphicData uri="http://schemas.openxmlformats.org/drawingml/2006/table">
            <a:tbl>
              <a:tblPr/>
              <a:tblGrid>
                <a:gridCol w="2703632"/>
                <a:gridCol w="1470943"/>
                <a:gridCol w="1620640"/>
                <a:gridCol w="1189561"/>
                <a:gridCol w="2051719"/>
              </a:tblGrid>
              <a:tr h="2949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800" dirty="0"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Chlorure d’acyle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Acide carboxylique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Ester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Amide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9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Nature du groupe Z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– Cl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– OH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– OR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–NH</a:t>
                      </a:r>
                      <a:r>
                        <a:rPr lang="fr-FR" sz="1800" b="1" baseline="-2500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 /–NHR /–NR</a:t>
                      </a:r>
                      <a:r>
                        <a:rPr lang="fr-FR" sz="1800" b="1" baseline="-2500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Effet INDUCTIF </a:t>
                      </a:r>
                      <a:r>
                        <a:rPr lang="fr-FR" sz="1800" b="1" u="sng">
                          <a:latin typeface="Comic Sans MS"/>
                          <a:ea typeface="Arial Unicode MS"/>
                          <a:cs typeface="Calibri"/>
                        </a:rPr>
                        <a:t>attracteur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MOYEN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Effet MESOMERE </a:t>
                      </a:r>
                      <a:r>
                        <a:rPr lang="fr-FR" sz="1800" b="1" u="sng">
                          <a:latin typeface="Comic Sans MS"/>
                          <a:ea typeface="Arial Unicode MS"/>
                          <a:cs typeface="Calibri"/>
                        </a:rPr>
                        <a:t>donneur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Comic Sans MS"/>
                          <a:ea typeface="Arial Unicode MS"/>
                          <a:cs typeface="Calibri"/>
                        </a:rPr>
                        <a:t>Très FAIBLE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omic Sans MS"/>
                          <a:ea typeface="Arial Unicode MS"/>
                          <a:cs typeface="Calibri"/>
                        </a:rPr>
                        <a:t>Très </a:t>
                      </a:r>
                      <a:endParaRPr lang="fr-FR" sz="180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Evolution du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caractère électrophile </a:t>
                      </a:r>
                      <a:r>
                        <a:rPr lang="fr-FR" sz="1800" b="1" dirty="0">
                          <a:solidFill>
                            <a:srgbClr val="008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du carbone</a:t>
                      </a:r>
                      <a:endParaRPr lang="fr-FR" sz="1800" dirty="0">
                        <a:solidFill>
                          <a:srgbClr val="008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9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Nature du groupe </a:t>
                      </a:r>
                      <a:r>
                        <a:rPr lang="fr-FR" sz="1800" b="1" dirty="0" err="1">
                          <a:latin typeface="Comic Sans MS"/>
                          <a:ea typeface="Arial Unicode MS"/>
                          <a:cs typeface="Calibri"/>
                        </a:rPr>
                        <a:t>nucléofuge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 Z </a:t>
                      </a:r>
                      <a:r>
                        <a:rPr lang="fr-FR" sz="1800" b="1" baseline="30000" dirty="0">
                          <a:latin typeface="Comic Sans MS"/>
                          <a:ea typeface="Arial Unicode MS"/>
                          <a:cs typeface="Calibri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Cl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HO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RO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NH</a:t>
                      </a:r>
                      <a:r>
                        <a:rPr lang="fr-FR" sz="1800" b="1" baseline="-25000" dirty="0" smtClean="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/ NHR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 /  NR</a:t>
                      </a:r>
                      <a:r>
                        <a:rPr lang="fr-FR" sz="1800" b="1" baseline="-25000" dirty="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latin typeface="Comic Sans MS"/>
                          <a:ea typeface="Arial Unicode MS"/>
                          <a:cs typeface="Calibri"/>
                        </a:rPr>
                        <a:t>pK</a:t>
                      </a:r>
                      <a:r>
                        <a:rPr lang="fr-FR" sz="1800" b="1" baseline="-25000" dirty="0" err="1">
                          <a:latin typeface="Comic Sans MS"/>
                          <a:ea typeface="Arial Unicode MS"/>
                          <a:cs typeface="Calibri"/>
                        </a:rPr>
                        <a:t>A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 du couple (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HZ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/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Z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baseline="30000" dirty="0">
                          <a:latin typeface="Comic Sans MS"/>
                          <a:ea typeface="Arial Unicode MS"/>
                          <a:cs typeface="Calibri"/>
                        </a:rPr>
                        <a:t>–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)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– 7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14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15 à 18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28 à 38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Evolution du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caractère 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nucléofuge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008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de Z</a:t>
                      </a:r>
                      <a:r>
                        <a:rPr lang="fr-FR" sz="1800" b="1" baseline="30000" dirty="0">
                          <a:solidFill>
                            <a:srgbClr val="008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</a:t>
                      </a:r>
                      <a:endParaRPr lang="fr-FR" sz="1800" dirty="0">
                        <a:solidFill>
                          <a:srgbClr val="008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5123" y="116632"/>
            <a:ext cx="1449656" cy="121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301" y="97582"/>
            <a:ext cx="1130250" cy="12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2"/>
          <p:cNvSpPr>
            <a:spLocks/>
          </p:cNvSpPr>
          <p:nvPr/>
        </p:nvSpPr>
        <p:spPr bwMode="auto">
          <a:xfrm rot="553612" flipH="1">
            <a:off x="5299262" y="51626"/>
            <a:ext cx="504056" cy="39384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 rot="553612" flipH="1">
            <a:off x="5285058" y="947729"/>
            <a:ext cx="504056" cy="21667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860032" y="-27384"/>
            <a:ext cx="3507259" cy="1440160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8" name="AutoShape 6"/>
          <p:cNvCxnSpPr>
            <a:cxnSpLocks noChangeShapeType="1"/>
          </p:cNvCxnSpPr>
          <p:nvPr/>
        </p:nvCxnSpPr>
        <p:spPr bwMode="auto">
          <a:xfrm>
            <a:off x="6135043" y="764704"/>
            <a:ext cx="648072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3568" y="44624"/>
            <a:ext cx="3888432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 groupe Z a un effet 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- Inductif 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ATTRACTEUR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- Mésomère 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DONNEUR</a:t>
            </a:r>
            <a:endParaRPr kumimoji="0" lang="fr-FR" sz="2800" b="1" i="0" u="sng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95536" y="6036270"/>
            <a:ext cx="835292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       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chlorures d’acyles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PLUS REACTIFS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vis-à-vis du mécanisme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E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627784" y="3501008"/>
            <a:ext cx="684076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diminue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des chlorures d’acyles aux amides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la charge partielle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portée par C est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 en + amoindrie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05708" y="5287491"/>
            <a:ext cx="62307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diminue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des chlorures d’acyles aux amides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base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 en +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forte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bon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nucléofuge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8913" grpId="0"/>
      <p:bldP spid="38914" grpId="0"/>
      <p:bldP spid="389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058" y="1556793"/>
            <a:ext cx="8964488" cy="792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3596" y="-2907704"/>
          <a:ext cx="9036495" cy="4366630"/>
        </p:xfrm>
        <a:graphic>
          <a:graphicData uri="http://schemas.openxmlformats.org/drawingml/2006/table">
            <a:tbl>
              <a:tblPr/>
              <a:tblGrid>
                <a:gridCol w="2703632"/>
                <a:gridCol w="1470943"/>
                <a:gridCol w="1620640"/>
                <a:gridCol w="1189561"/>
                <a:gridCol w="2051719"/>
              </a:tblGrid>
              <a:tr h="2949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800" dirty="0"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Chlorure d’acyle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Acide carboxylique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Ester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Amide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9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Nature du groupe Z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– Cl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– OH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– OR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–NH</a:t>
                      </a:r>
                      <a:r>
                        <a:rPr lang="fr-FR" sz="1800" b="1" baseline="-2500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 /–NHR /–NR</a:t>
                      </a:r>
                      <a:r>
                        <a:rPr lang="fr-FR" sz="1800" b="1" baseline="-2500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Effet INDUCTIF </a:t>
                      </a:r>
                      <a:r>
                        <a:rPr lang="fr-FR" sz="1800" b="1" u="sng">
                          <a:latin typeface="Comic Sans MS"/>
                          <a:ea typeface="Arial Unicode MS"/>
                          <a:cs typeface="Calibri"/>
                        </a:rPr>
                        <a:t>attracteur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MOYEN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Effet MESOMERE </a:t>
                      </a:r>
                      <a:r>
                        <a:rPr lang="fr-FR" sz="1800" b="1" u="sng">
                          <a:latin typeface="Comic Sans MS"/>
                          <a:ea typeface="Arial Unicode MS"/>
                          <a:cs typeface="Calibri"/>
                        </a:rPr>
                        <a:t>donneur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Comic Sans MS"/>
                          <a:ea typeface="Arial Unicode MS"/>
                          <a:cs typeface="Calibri"/>
                        </a:rPr>
                        <a:t>Très FAIBLE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omic Sans MS"/>
                          <a:ea typeface="Arial Unicode MS"/>
                          <a:cs typeface="Calibri"/>
                        </a:rPr>
                        <a:t>Très </a:t>
                      </a:r>
                      <a:endParaRPr lang="fr-FR" sz="180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Evolution du caractère électrophile du carbone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9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Nature du groupe </a:t>
                      </a:r>
                      <a:r>
                        <a:rPr lang="fr-FR" sz="1800" b="1" dirty="0" err="1">
                          <a:latin typeface="Comic Sans MS"/>
                          <a:ea typeface="Arial Unicode MS"/>
                          <a:cs typeface="Calibri"/>
                        </a:rPr>
                        <a:t>nucléofuge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 Z </a:t>
                      </a:r>
                      <a:r>
                        <a:rPr lang="fr-FR" sz="1800" b="1" baseline="30000" dirty="0">
                          <a:latin typeface="Comic Sans MS"/>
                          <a:ea typeface="Arial Unicode MS"/>
                          <a:cs typeface="Calibri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Cl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HO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RO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NH</a:t>
                      </a:r>
                      <a:r>
                        <a:rPr lang="fr-FR" sz="1800" b="1" baseline="-25000" dirty="0" smtClean="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/ NHR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 /  NR</a:t>
                      </a:r>
                      <a:r>
                        <a:rPr lang="fr-FR" sz="1800" b="1" baseline="-25000" dirty="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latin typeface="Comic Sans MS"/>
                          <a:ea typeface="Arial Unicode MS"/>
                          <a:cs typeface="Calibri"/>
                        </a:rPr>
                        <a:t>pK</a:t>
                      </a:r>
                      <a:r>
                        <a:rPr lang="fr-FR" sz="1800" b="1" baseline="-25000" dirty="0" err="1">
                          <a:latin typeface="Comic Sans MS"/>
                          <a:ea typeface="Arial Unicode MS"/>
                          <a:cs typeface="Calibri"/>
                        </a:rPr>
                        <a:t>A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 du couple (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HZ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/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Z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baseline="30000" dirty="0">
                          <a:latin typeface="Comic Sans MS"/>
                          <a:ea typeface="Arial Unicode MS"/>
                          <a:cs typeface="Calibri"/>
                        </a:rPr>
                        <a:t>–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)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– 7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14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15 à 18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28 à 38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Evolution du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caractère 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nucléofuge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008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de Z</a:t>
                      </a:r>
                      <a:r>
                        <a:rPr lang="fr-FR" sz="1800" b="1" baseline="30000" dirty="0">
                          <a:solidFill>
                            <a:srgbClr val="008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</a:t>
                      </a:r>
                      <a:endParaRPr lang="fr-FR" sz="1800" dirty="0">
                        <a:solidFill>
                          <a:srgbClr val="008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33636" y="1571774"/>
            <a:ext cx="835292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       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chlorures d’acyles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PLUS REACTIFS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vis-à-vis du mécanisme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E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43808" y="822995"/>
            <a:ext cx="62307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diminue des chlorures d’acyles aux amides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les bases fortes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les moins bons </a:t>
            </a:r>
            <a:r>
              <a:rPr kumimoji="0" lang="fr-FR" sz="200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nucléofuges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52936"/>
            <a:ext cx="906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II- Modification de groupe </a:t>
            </a:r>
            <a:r>
              <a:rPr lang="fr-FR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AVEC</a:t>
            </a:r>
            <a:r>
              <a:rPr lang="fr-FR" sz="2400" b="1" u="sng" dirty="0" smtClean="0">
                <a:latin typeface="Bookman Old Style" pitchFamily="18" charset="0"/>
              </a:rPr>
              <a:t> allongement de chaîne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672" y="3356992"/>
            <a:ext cx="6396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Action des organomagnésiens mixtes …</a:t>
            </a:r>
            <a:endParaRPr lang="fr-FR" sz="2200" dirty="0">
              <a:latin typeface="Bookman Old Style" pitchFamily="18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79512" y="3789040"/>
            <a:ext cx="8712968" cy="2448272"/>
            <a:chOff x="179512" y="3789040"/>
            <a:chExt cx="8712968" cy="2448272"/>
          </a:xfrm>
        </p:grpSpPr>
        <p:sp>
          <p:nvSpPr>
            <p:cNvPr id="14" name="Parchemin horizontal 13"/>
            <p:cNvSpPr/>
            <p:nvPr/>
          </p:nvSpPr>
          <p:spPr>
            <a:xfrm>
              <a:off x="179512" y="3789040"/>
              <a:ext cx="8712968" cy="2448272"/>
            </a:xfrm>
            <a:prstGeom prst="horizontalScroll">
              <a:avLst>
                <a:gd name="adj" fmla="val 8999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79822" y="4684206"/>
              <a:ext cx="56886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Organomagnésien </a:t>
              </a:r>
              <a:r>
                <a:rPr lang="fr-FR" sz="2000" b="1" u="sng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RMgX</a:t>
              </a:r>
              <a:r>
                <a:rPr lang="fr-FR" sz="2000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  </a:t>
              </a:r>
              <a:r>
                <a:rPr lang="fr-FR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fr-FR" sz="3200" b="1" dirty="0">
                  <a:latin typeface="Arial" pitchFamily="34" charset="0"/>
                  <a:cs typeface="Arial" pitchFamily="34" charset="0"/>
                </a:rPr>
                <a:t> Mg – X 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ZoneTexte 3"/>
            <p:cNvSpPr txBox="1">
              <a:spLocks noChangeArrowheads="1"/>
            </p:cNvSpPr>
            <p:nvPr/>
          </p:nvSpPr>
          <p:spPr bwMode="auto">
            <a:xfrm>
              <a:off x="695846" y="5241394"/>
              <a:ext cx="554461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Doublet d’électrons qui </a:t>
              </a:r>
              <a:endPara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peut </a:t>
              </a:r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facilement être cédé à un électrophile</a:t>
              </a:r>
              <a:endPara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ZoneTexte 3"/>
            <p:cNvSpPr txBox="1">
              <a:spLocks noChangeArrowheads="1"/>
            </p:cNvSpPr>
            <p:nvPr/>
          </p:nvSpPr>
          <p:spPr bwMode="auto">
            <a:xfrm>
              <a:off x="5952430" y="4828222"/>
              <a:ext cx="29400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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Carbone </a:t>
              </a:r>
              <a:r>
                <a:rPr lang="fr-FR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nucléophile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>
              <a:off x="3864198" y="5116254"/>
              <a:ext cx="431924" cy="341164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9"/>
            <p:cNvSpPr txBox="1">
              <a:spLocks noChangeArrowheads="1"/>
            </p:cNvSpPr>
            <p:nvPr/>
          </p:nvSpPr>
          <p:spPr bwMode="auto">
            <a:xfrm>
              <a:off x="3360142" y="4485198"/>
              <a:ext cx="21602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800" b="1" dirty="0" smtClean="0">
                  <a:solidFill>
                    <a:srgbClr val="0070C0"/>
                  </a:solidFill>
                  <a:latin typeface="Symbol" pitchFamily="18" charset="2"/>
                </a:rPr>
                <a:t> </a:t>
              </a:r>
              <a:r>
                <a:rPr lang="fr-FR" sz="2800" b="1" dirty="0" smtClean="0">
                  <a:solidFill>
                    <a:srgbClr val="008000"/>
                  </a:solidFill>
                  <a:latin typeface="Symbol" pitchFamily="18" charset="2"/>
                </a:rPr>
                <a:t>d</a:t>
              </a:r>
              <a:r>
                <a:rPr lang="fr-FR" sz="2800" b="1" baseline="30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fr-FR" sz="2800" b="1" baseline="30000" dirty="0" smtClean="0">
                  <a:solidFill>
                    <a:srgbClr val="0070C0"/>
                  </a:solidFill>
                  <a:latin typeface="Symbol" pitchFamily="18" charset="2"/>
                </a:rPr>
                <a:t>         </a:t>
              </a:r>
              <a:r>
                <a:rPr lang="fr-FR" sz="2800" b="1" dirty="0" smtClean="0">
                  <a:solidFill>
                    <a:srgbClr val="008000"/>
                  </a:solidFill>
                  <a:latin typeface="Symbol" pitchFamily="18" charset="2"/>
                </a:rPr>
                <a:t>d</a:t>
              </a:r>
              <a:r>
                <a:rPr lang="fr-FR" sz="2800" b="1" baseline="30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sz="2800" b="1" dirty="0">
                <a:solidFill>
                  <a:srgbClr val="008000"/>
                </a:solidFill>
                <a:latin typeface="Symbol" pitchFamily="18" charset="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9552" y="4077072"/>
              <a:ext cx="39837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u="sng" dirty="0" smtClean="0">
                  <a:latin typeface="Bookman Old Style" pitchFamily="18" charset="0"/>
                </a:rPr>
                <a:t>Rappel (Cours de Chimie 10)</a:t>
              </a:r>
              <a:endParaRPr lang="fr-FR" sz="2000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chemin horizontal 1"/>
          <p:cNvSpPr/>
          <p:nvPr/>
        </p:nvSpPr>
        <p:spPr>
          <a:xfrm>
            <a:off x="179512" y="764704"/>
            <a:ext cx="8712968" cy="2448272"/>
          </a:xfrm>
          <a:prstGeom prst="horizontalScroll">
            <a:avLst>
              <a:gd name="adj" fmla="val 8999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906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II- Modification de groupe </a:t>
            </a:r>
            <a:r>
              <a:rPr lang="fr-FR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AVEC</a:t>
            </a:r>
            <a:r>
              <a:rPr lang="fr-FR" sz="2400" b="1" u="sng" dirty="0" smtClean="0">
                <a:latin typeface="Bookman Old Style" pitchFamily="18" charset="0"/>
              </a:rPr>
              <a:t> allongement de chaîne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476672"/>
            <a:ext cx="6396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Action des organomagnésiens mixtes …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9822" y="1659870"/>
            <a:ext cx="56886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Organomagnésien </a:t>
            </a:r>
            <a:r>
              <a:rPr lang="fr-FR" sz="20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RMgX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fr-F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Mg – X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695846" y="2217058"/>
            <a:ext cx="5544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Doublet d’électrons qui </a:t>
            </a:r>
            <a:endParaRPr lang="fr-FR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peut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facilement être cédé à un électrophile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5952430" y="1803886"/>
            <a:ext cx="294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Carbone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864198" y="2091918"/>
            <a:ext cx="431924" cy="3411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19"/>
          <p:cNvSpPr txBox="1">
            <a:spLocks noChangeArrowheads="1"/>
          </p:cNvSpPr>
          <p:nvPr/>
        </p:nvSpPr>
        <p:spPr bwMode="auto">
          <a:xfrm>
            <a:off x="3360142" y="1460862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800" b="1" dirty="0" smtClean="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         </a:t>
            </a:r>
            <a:r>
              <a:rPr lang="fr-FR" sz="2800" b="1" dirty="0" smtClean="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800" b="1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1052736"/>
            <a:ext cx="3983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Bookman Old Style" pitchFamily="18" charset="0"/>
              </a:rPr>
              <a:t>Rappel (Cours de Chimie 10)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284984"/>
            <a:ext cx="4740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... sur les composés carbonylés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364502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-1" y="4028871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lé dans l’éther anhydre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1058" y="5229200"/>
            <a:ext cx="8964488" cy="14306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7395" y="5278058"/>
            <a:ext cx="1402877" cy="131676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301208"/>
            <a:ext cx="98151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5689823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6852" y="5774784"/>
            <a:ext cx="12241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5689823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451273" y="559457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21" name="Rectangle 20"/>
          <p:cNvSpPr/>
          <p:nvPr/>
        </p:nvSpPr>
        <p:spPr>
          <a:xfrm>
            <a:off x="8148017" y="562734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22" name="Rectangle 21"/>
          <p:cNvSpPr/>
          <p:nvPr/>
        </p:nvSpPr>
        <p:spPr>
          <a:xfrm>
            <a:off x="7077422" y="56368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3419748" y="5949280"/>
            <a:ext cx="20883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419872" y="5397599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419872" y="6021288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865" grpId="0"/>
      <p:bldP spid="36866" grpId="0"/>
      <p:bldP spid="14" grpId="0" animBg="1"/>
      <p:bldP spid="20" grpId="0"/>
      <p:bldP spid="21" grpId="0"/>
      <p:bldP spid="22" grpId="0"/>
      <p:bldP spid="36867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2008" y="3861048"/>
            <a:ext cx="8964488" cy="29523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Image 4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5157192"/>
            <a:ext cx="1656184" cy="84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à coins arrondis 25"/>
          <p:cNvSpPr/>
          <p:nvPr/>
        </p:nvSpPr>
        <p:spPr>
          <a:xfrm>
            <a:off x="5940424" y="4373044"/>
            <a:ext cx="2952055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376829"/>
            <a:ext cx="14652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7859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332656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lé dans l’éther anhydre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058" y="1484784"/>
            <a:ext cx="8964488" cy="14306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537017"/>
            <a:ext cx="1440160" cy="131591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556792"/>
            <a:ext cx="98151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945407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6852" y="2030368"/>
            <a:ext cx="12241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1945407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51273" y="185015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8148017" y="188292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7077422" y="189244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419748" y="2204864"/>
            <a:ext cx="20883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19872" y="1653183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419872" y="2276872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3068960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33909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brom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propanal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5288306"/>
            <a:ext cx="20891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orme libre 21"/>
          <p:cNvSpPr/>
          <p:nvPr/>
        </p:nvSpPr>
        <p:spPr>
          <a:xfrm rot="14219604" flipH="1" flipV="1">
            <a:off x="1161713" y="4297496"/>
            <a:ext cx="1591391" cy="211065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88606 w 943509"/>
              <a:gd name="connsiteY0" fmla="*/ 1790360 h 1790360"/>
              <a:gd name="connsiteX1" fmla="*/ 61722 w 943509"/>
              <a:gd name="connsiteY1" fmla="*/ 1525011 h 1790360"/>
              <a:gd name="connsiteX2" fmla="*/ 67765 w 943509"/>
              <a:gd name="connsiteY2" fmla="*/ 1046742 h 1790360"/>
              <a:gd name="connsiteX3" fmla="*/ 517854 w 943509"/>
              <a:gd name="connsiteY3" fmla="*/ 181423 h 1790360"/>
              <a:gd name="connsiteX4" fmla="*/ 943509 w 943509"/>
              <a:gd name="connsiteY4" fmla="*/ 19697 h 1790360"/>
              <a:gd name="connsiteX0" fmla="*/ 188606 w 943509"/>
              <a:gd name="connsiteY0" fmla="*/ 1790360 h 1790360"/>
              <a:gd name="connsiteX1" fmla="*/ 61722 w 943509"/>
              <a:gd name="connsiteY1" fmla="*/ 1525011 h 1790360"/>
              <a:gd name="connsiteX2" fmla="*/ 67765 w 943509"/>
              <a:gd name="connsiteY2" fmla="*/ 1046742 h 1790360"/>
              <a:gd name="connsiteX3" fmla="*/ 517854 w 943509"/>
              <a:gd name="connsiteY3" fmla="*/ 181423 h 1790360"/>
              <a:gd name="connsiteX4" fmla="*/ 943509 w 943509"/>
              <a:gd name="connsiteY4" fmla="*/ 19697 h 1790360"/>
              <a:gd name="connsiteX0" fmla="*/ 188606 w 943509"/>
              <a:gd name="connsiteY0" fmla="*/ 1790360 h 1834585"/>
              <a:gd name="connsiteX1" fmla="*/ 188605 w 943509"/>
              <a:gd name="connsiteY1" fmla="*/ 1790360 h 1834585"/>
              <a:gd name="connsiteX2" fmla="*/ 61722 w 943509"/>
              <a:gd name="connsiteY2" fmla="*/ 1525011 h 1834585"/>
              <a:gd name="connsiteX3" fmla="*/ 67765 w 943509"/>
              <a:gd name="connsiteY3" fmla="*/ 1046742 h 1834585"/>
              <a:gd name="connsiteX4" fmla="*/ 517854 w 943509"/>
              <a:gd name="connsiteY4" fmla="*/ 181423 h 1834585"/>
              <a:gd name="connsiteX5" fmla="*/ 943509 w 943509"/>
              <a:gd name="connsiteY5" fmla="*/ 19697 h 1834585"/>
              <a:gd name="connsiteX0" fmla="*/ 188606 w 943509"/>
              <a:gd name="connsiteY0" fmla="*/ 1790360 h 1834585"/>
              <a:gd name="connsiteX1" fmla="*/ 188605 w 943509"/>
              <a:gd name="connsiteY1" fmla="*/ 1790360 h 1834585"/>
              <a:gd name="connsiteX2" fmla="*/ 61722 w 943509"/>
              <a:gd name="connsiteY2" fmla="*/ 1525011 h 1834585"/>
              <a:gd name="connsiteX3" fmla="*/ 67765 w 943509"/>
              <a:gd name="connsiteY3" fmla="*/ 1046742 h 1834585"/>
              <a:gd name="connsiteX4" fmla="*/ 517854 w 943509"/>
              <a:gd name="connsiteY4" fmla="*/ 181423 h 1834585"/>
              <a:gd name="connsiteX5" fmla="*/ 943509 w 943509"/>
              <a:gd name="connsiteY5" fmla="*/ 19697 h 1834585"/>
              <a:gd name="connsiteX0" fmla="*/ 188606 w 943509"/>
              <a:gd name="connsiteY0" fmla="*/ 1790360 h 1806006"/>
              <a:gd name="connsiteX1" fmla="*/ 188605 w 943509"/>
              <a:gd name="connsiteY1" fmla="*/ 1790360 h 1806006"/>
              <a:gd name="connsiteX2" fmla="*/ 61722 w 943509"/>
              <a:gd name="connsiteY2" fmla="*/ 1525011 h 1806006"/>
              <a:gd name="connsiteX3" fmla="*/ 67765 w 943509"/>
              <a:gd name="connsiteY3" fmla="*/ 1046742 h 1806006"/>
              <a:gd name="connsiteX4" fmla="*/ 517854 w 943509"/>
              <a:gd name="connsiteY4" fmla="*/ 181423 h 1806006"/>
              <a:gd name="connsiteX5" fmla="*/ 943509 w 943509"/>
              <a:gd name="connsiteY5" fmla="*/ 19697 h 180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3509" h="1806006">
                <a:moveTo>
                  <a:pt x="188606" y="1790360"/>
                </a:moveTo>
                <a:cubicBezTo>
                  <a:pt x="188350" y="1790339"/>
                  <a:pt x="203781" y="1806006"/>
                  <a:pt x="188605" y="1790360"/>
                </a:cubicBezTo>
                <a:cubicBezTo>
                  <a:pt x="166325" y="1760967"/>
                  <a:pt x="81862" y="1648947"/>
                  <a:pt x="61722" y="1525011"/>
                </a:cubicBezTo>
                <a:cubicBezTo>
                  <a:pt x="41582" y="1401075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23" name="ZoneTexte 19"/>
          <p:cNvSpPr txBox="1">
            <a:spLocks noChangeArrowheads="1"/>
          </p:cNvSpPr>
          <p:nvPr/>
        </p:nvSpPr>
        <p:spPr bwMode="auto">
          <a:xfrm>
            <a:off x="3142382" y="4945736"/>
            <a:ext cx="1762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24" name="ZoneTexte 19"/>
          <p:cNvSpPr txBox="1">
            <a:spLocks noChangeArrowheads="1"/>
          </p:cNvSpPr>
          <p:nvPr/>
        </p:nvSpPr>
        <p:spPr bwMode="auto">
          <a:xfrm>
            <a:off x="419600" y="5001021"/>
            <a:ext cx="1790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-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+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25" name="Forme libre 24"/>
          <p:cNvSpPr/>
          <p:nvPr/>
        </p:nvSpPr>
        <p:spPr>
          <a:xfrm rot="14639363" flipH="1" flipV="1">
            <a:off x="3462941" y="5231333"/>
            <a:ext cx="340756" cy="30713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255222 w 295034"/>
              <a:gd name="connsiteY0" fmla="*/ 281694 h 281694"/>
              <a:gd name="connsiteX1" fmla="*/ 0 w 295034"/>
              <a:gd name="connsiteY1" fmla="*/ 91912 h 281694"/>
              <a:gd name="connsiteX2" fmla="*/ 295034 w 295034"/>
              <a:gd name="connsiteY2" fmla="*/ 0 h 281694"/>
              <a:gd name="connsiteX0" fmla="*/ 255222 w 278844"/>
              <a:gd name="connsiteY0" fmla="*/ 237227 h 237227"/>
              <a:gd name="connsiteX1" fmla="*/ 0 w 278844"/>
              <a:gd name="connsiteY1" fmla="*/ 47445 h 237227"/>
              <a:gd name="connsiteX2" fmla="*/ 278844 w 278844"/>
              <a:gd name="connsiteY2" fmla="*/ 66389 h 237227"/>
              <a:gd name="connsiteX0" fmla="*/ 90497 w 114119"/>
              <a:gd name="connsiteY0" fmla="*/ 170838 h 170838"/>
              <a:gd name="connsiteX1" fmla="*/ 0 w 114119"/>
              <a:gd name="connsiteY1" fmla="*/ 92234 h 170838"/>
              <a:gd name="connsiteX2" fmla="*/ 114119 w 114119"/>
              <a:gd name="connsiteY2" fmla="*/ 0 h 170838"/>
              <a:gd name="connsiteX0" fmla="*/ 95240 w 118862"/>
              <a:gd name="connsiteY0" fmla="*/ 170838 h 195376"/>
              <a:gd name="connsiteX1" fmla="*/ 54558 w 118862"/>
              <a:gd name="connsiteY1" fmla="*/ 182275 h 195376"/>
              <a:gd name="connsiteX2" fmla="*/ 4743 w 118862"/>
              <a:gd name="connsiteY2" fmla="*/ 92234 h 195376"/>
              <a:gd name="connsiteX3" fmla="*/ 118862 w 118862"/>
              <a:gd name="connsiteY3" fmla="*/ 0 h 195376"/>
              <a:gd name="connsiteX0" fmla="*/ 94434 w 118056"/>
              <a:gd name="connsiteY0" fmla="*/ 170838 h 170838"/>
              <a:gd name="connsiteX1" fmla="*/ 3937 w 118056"/>
              <a:gd name="connsiteY1" fmla="*/ 92234 h 170838"/>
              <a:gd name="connsiteX2" fmla="*/ 118056 w 118056"/>
              <a:gd name="connsiteY2" fmla="*/ 0 h 17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56" h="170838">
                <a:moveTo>
                  <a:pt x="94434" y="170838"/>
                </a:moveTo>
                <a:cubicBezTo>
                  <a:pt x="75581" y="154462"/>
                  <a:pt x="0" y="120707"/>
                  <a:pt x="3937" y="92234"/>
                </a:cubicBezTo>
                <a:cubicBezTo>
                  <a:pt x="9161" y="44789"/>
                  <a:pt x="82052" y="24720"/>
                  <a:pt x="118056" y="0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4211960" y="5589240"/>
            <a:ext cx="864096" cy="77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3"/>
          <p:cNvSpPr txBox="1">
            <a:spLocks noChangeArrowheads="1"/>
          </p:cNvSpPr>
          <p:nvPr/>
        </p:nvSpPr>
        <p:spPr bwMode="auto">
          <a:xfrm>
            <a:off x="179388" y="4350094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3"/>
          <p:cNvSpPr txBox="1">
            <a:spLocks noChangeArrowheads="1"/>
          </p:cNvSpPr>
          <p:nvPr/>
        </p:nvSpPr>
        <p:spPr bwMode="auto">
          <a:xfrm>
            <a:off x="6732240" y="5168917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2" name="Forme libre 31"/>
          <p:cNvSpPr/>
          <p:nvPr/>
        </p:nvSpPr>
        <p:spPr>
          <a:xfrm rot="7529015" flipH="1">
            <a:off x="1149040" y="4710046"/>
            <a:ext cx="1599643" cy="211897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209034 w 943509"/>
              <a:gd name="connsiteY0" fmla="*/ 1849328 h 1849328"/>
              <a:gd name="connsiteX1" fmla="*/ 61722 w 943509"/>
              <a:gd name="connsiteY1" fmla="*/ 1525011 h 1849328"/>
              <a:gd name="connsiteX2" fmla="*/ 67765 w 943509"/>
              <a:gd name="connsiteY2" fmla="*/ 1046742 h 1849328"/>
              <a:gd name="connsiteX3" fmla="*/ 517854 w 943509"/>
              <a:gd name="connsiteY3" fmla="*/ 181423 h 1849328"/>
              <a:gd name="connsiteX4" fmla="*/ 943509 w 943509"/>
              <a:gd name="connsiteY4" fmla="*/ 19697 h 1849328"/>
              <a:gd name="connsiteX0" fmla="*/ 209034 w 943509"/>
              <a:gd name="connsiteY0" fmla="*/ 1849328 h 1849328"/>
              <a:gd name="connsiteX1" fmla="*/ 61722 w 943509"/>
              <a:gd name="connsiteY1" fmla="*/ 1525011 h 1849328"/>
              <a:gd name="connsiteX2" fmla="*/ 67765 w 943509"/>
              <a:gd name="connsiteY2" fmla="*/ 1046742 h 1849328"/>
              <a:gd name="connsiteX3" fmla="*/ 517854 w 943509"/>
              <a:gd name="connsiteY3" fmla="*/ 181423 h 1849328"/>
              <a:gd name="connsiteX4" fmla="*/ 943509 w 943509"/>
              <a:gd name="connsiteY4" fmla="*/ 19697 h 184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49328">
                <a:moveTo>
                  <a:pt x="209034" y="1849328"/>
                </a:moveTo>
                <a:cubicBezTo>
                  <a:pt x="163772" y="1807801"/>
                  <a:pt x="85267" y="1658775"/>
                  <a:pt x="61722" y="1525011"/>
                </a:cubicBezTo>
                <a:cubicBezTo>
                  <a:pt x="38177" y="1391247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5940424" y="5533615"/>
            <a:ext cx="2952055" cy="12239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4" name="Forme libre 33"/>
          <p:cNvSpPr/>
          <p:nvPr/>
        </p:nvSpPr>
        <p:spPr>
          <a:xfrm rot="17435149" flipV="1">
            <a:off x="3559354" y="5576962"/>
            <a:ext cx="241240" cy="35674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255222 w 295034"/>
              <a:gd name="connsiteY0" fmla="*/ 281694 h 281694"/>
              <a:gd name="connsiteX1" fmla="*/ 0 w 295034"/>
              <a:gd name="connsiteY1" fmla="*/ 91912 h 281694"/>
              <a:gd name="connsiteX2" fmla="*/ 295034 w 295034"/>
              <a:gd name="connsiteY2" fmla="*/ 0 h 281694"/>
              <a:gd name="connsiteX0" fmla="*/ 255222 w 278844"/>
              <a:gd name="connsiteY0" fmla="*/ 237227 h 237227"/>
              <a:gd name="connsiteX1" fmla="*/ 0 w 278844"/>
              <a:gd name="connsiteY1" fmla="*/ 47445 h 237227"/>
              <a:gd name="connsiteX2" fmla="*/ 278844 w 278844"/>
              <a:gd name="connsiteY2" fmla="*/ 66389 h 237227"/>
              <a:gd name="connsiteX0" fmla="*/ 90497 w 114119"/>
              <a:gd name="connsiteY0" fmla="*/ 170838 h 170838"/>
              <a:gd name="connsiteX1" fmla="*/ 0 w 114119"/>
              <a:gd name="connsiteY1" fmla="*/ 92234 h 170838"/>
              <a:gd name="connsiteX2" fmla="*/ 114119 w 114119"/>
              <a:gd name="connsiteY2" fmla="*/ 0 h 170838"/>
              <a:gd name="connsiteX0" fmla="*/ 95240 w 118862"/>
              <a:gd name="connsiteY0" fmla="*/ 170838 h 195376"/>
              <a:gd name="connsiteX1" fmla="*/ 54558 w 118862"/>
              <a:gd name="connsiteY1" fmla="*/ 182275 h 195376"/>
              <a:gd name="connsiteX2" fmla="*/ 4743 w 118862"/>
              <a:gd name="connsiteY2" fmla="*/ 92234 h 195376"/>
              <a:gd name="connsiteX3" fmla="*/ 118862 w 118862"/>
              <a:gd name="connsiteY3" fmla="*/ 0 h 195376"/>
              <a:gd name="connsiteX0" fmla="*/ 94434 w 118056"/>
              <a:gd name="connsiteY0" fmla="*/ 170838 h 170838"/>
              <a:gd name="connsiteX1" fmla="*/ 3937 w 118056"/>
              <a:gd name="connsiteY1" fmla="*/ 92234 h 170838"/>
              <a:gd name="connsiteX2" fmla="*/ 118056 w 118056"/>
              <a:gd name="connsiteY2" fmla="*/ 0 h 17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56" h="170838">
                <a:moveTo>
                  <a:pt x="94434" y="170838"/>
                </a:moveTo>
                <a:cubicBezTo>
                  <a:pt x="75581" y="154462"/>
                  <a:pt x="0" y="120707"/>
                  <a:pt x="3937" y="92234"/>
                </a:cubicBezTo>
                <a:cubicBezTo>
                  <a:pt x="9161" y="44789"/>
                  <a:pt x="82052" y="24720"/>
                  <a:pt x="118056" y="0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ZoneTexte 3"/>
          <p:cNvSpPr txBox="1">
            <a:spLocks noChangeArrowheads="1"/>
          </p:cNvSpPr>
          <p:nvPr/>
        </p:nvSpPr>
        <p:spPr bwMode="auto">
          <a:xfrm>
            <a:off x="179388" y="6384515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6659563" y="6360703"/>
            <a:ext cx="720725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b="1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b="1">
              <a:solidFill>
                <a:srgbClr val="FF0000"/>
              </a:solidFill>
            </a:endParaRPr>
          </a:p>
        </p:txBody>
      </p:sp>
      <p:pic>
        <p:nvPicPr>
          <p:cNvPr id="39" name="Picture 2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589240"/>
            <a:ext cx="130651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77912" y="3882256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</p:txBody>
      </p:sp>
      <p:pic>
        <p:nvPicPr>
          <p:cNvPr id="41" name="Image 40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7452320" y="4389487"/>
            <a:ext cx="1327681" cy="80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7524328" y="5589240"/>
            <a:ext cx="1327681" cy="80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Accolade ouvrante 44"/>
          <p:cNvSpPr/>
          <p:nvPr/>
        </p:nvSpPr>
        <p:spPr>
          <a:xfrm>
            <a:off x="5436096" y="4365104"/>
            <a:ext cx="216024" cy="2304256"/>
          </a:xfrm>
          <a:prstGeom prst="leftBrace">
            <a:avLst>
              <a:gd name="adj1" fmla="val 14354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16" grpId="0"/>
      <p:bldP spid="31745" grpId="0"/>
      <p:bldP spid="23" grpId="0"/>
      <p:bldP spid="24" grpId="0"/>
      <p:bldP spid="28" grpId="0"/>
      <p:bldP spid="29" grpId="0" animBg="1"/>
      <p:bldP spid="33" grpId="0" animBg="1"/>
      <p:bldP spid="36" grpId="0"/>
      <p:bldP spid="37" grpId="0" animBg="1"/>
      <p:bldP spid="40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929" y="395139"/>
            <a:ext cx="8964488" cy="490606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940424" y="829794"/>
            <a:ext cx="2952056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833579"/>
            <a:ext cx="14652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8334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862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bromure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propanal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6732240" y="1625667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940424" y="1990365"/>
            <a:ext cx="2952055" cy="12239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ZoneTexte 3"/>
          <p:cNvSpPr txBox="1">
            <a:spLocks noChangeArrowheads="1"/>
          </p:cNvSpPr>
          <p:nvPr/>
        </p:nvSpPr>
        <p:spPr bwMode="auto">
          <a:xfrm>
            <a:off x="179388" y="2780928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045990"/>
            <a:ext cx="130651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3"/>
          <p:cNvSpPr txBox="1">
            <a:spLocks noChangeArrowheads="1"/>
          </p:cNvSpPr>
          <p:nvPr/>
        </p:nvSpPr>
        <p:spPr bwMode="auto">
          <a:xfrm>
            <a:off x="6728048" y="2804358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4" name="ZoneTexte 3"/>
          <p:cNvSpPr txBox="1">
            <a:spLocks noChangeArrowheads="1"/>
          </p:cNvSpPr>
          <p:nvPr/>
        </p:nvSpPr>
        <p:spPr bwMode="auto">
          <a:xfrm>
            <a:off x="251396" y="802804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912" y="40466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912" y="328498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29" name="Image 2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893305"/>
            <a:ext cx="3887830" cy="118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5" cstate="print"/>
          <a:srcRect r="15385"/>
          <a:stretch>
            <a:fillRect/>
          </a:stretch>
        </p:blipFill>
        <p:spPr bwMode="auto">
          <a:xfrm>
            <a:off x="5004048" y="3931895"/>
            <a:ext cx="31683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avec flèche 30"/>
          <p:cNvCxnSpPr/>
          <p:nvPr/>
        </p:nvCxnSpPr>
        <p:spPr>
          <a:xfrm>
            <a:off x="4067944" y="4507959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rme libre 31"/>
          <p:cNvSpPr/>
          <p:nvPr/>
        </p:nvSpPr>
        <p:spPr>
          <a:xfrm rot="18044203" flipV="1">
            <a:off x="1464534" y="3778506"/>
            <a:ext cx="1534412" cy="185222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3" name="Image 3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7452320" y="802804"/>
            <a:ext cx="1327681" cy="80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7524328" y="2002557"/>
            <a:ext cx="1327681" cy="80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1619672" y="4005064"/>
            <a:ext cx="115212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1595289" y="3912217"/>
            <a:ext cx="1327681" cy="80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0500" y="4042003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 3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9" y="1666900"/>
            <a:ext cx="1656184" cy="84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1798014"/>
            <a:ext cx="20891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Forme libre 40"/>
          <p:cNvSpPr/>
          <p:nvPr/>
        </p:nvSpPr>
        <p:spPr>
          <a:xfrm rot="14219604" flipH="1" flipV="1">
            <a:off x="1161713" y="807204"/>
            <a:ext cx="1591391" cy="211065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88606 w 943509"/>
              <a:gd name="connsiteY0" fmla="*/ 1790360 h 1790360"/>
              <a:gd name="connsiteX1" fmla="*/ 61722 w 943509"/>
              <a:gd name="connsiteY1" fmla="*/ 1525011 h 1790360"/>
              <a:gd name="connsiteX2" fmla="*/ 67765 w 943509"/>
              <a:gd name="connsiteY2" fmla="*/ 1046742 h 1790360"/>
              <a:gd name="connsiteX3" fmla="*/ 517854 w 943509"/>
              <a:gd name="connsiteY3" fmla="*/ 181423 h 1790360"/>
              <a:gd name="connsiteX4" fmla="*/ 943509 w 943509"/>
              <a:gd name="connsiteY4" fmla="*/ 19697 h 1790360"/>
              <a:gd name="connsiteX0" fmla="*/ 188606 w 943509"/>
              <a:gd name="connsiteY0" fmla="*/ 1790360 h 1790360"/>
              <a:gd name="connsiteX1" fmla="*/ 61722 w 943509"/>
              <a:gd name="connsiteY1" fmla="*/ 1525011 h 1790360"/>
              <a:gd name="connsiteX2" fmla="*/ 67765 w 943509"/>
              <a:gd name="connsiteY2" fmla="*/ 1046742 h 1790360"/>
              <a:gd name="connsiteX3" fmla="*/ 517854 w 943509"/>
              <a:gd name="connsiteY3" fmla="*/ 181423 h 1790360"/>
              <a:gd name="connsiteX4" fmla="*/ 943509 w 943509"/>
              <a:gd name="connsiteY4" fmla="*/ 19697 h 1790360"/>
              <a:gd name="connsiteX0" fmla="*/ 188606 w 943509"/>
              <a:gd name="connsiteY0" fmla="*/ 1790360 h 1834585"/>
              <a:gd name="connsiteX1" fmla="*/ 188605 w 943509"/>
              <a:gd name="connsiteY1" fmla="*/ 1790360 h 1834585"/>
              <a:gd name="connsiteX2" fmla="*/ 61722 w 943509"/>
              <a:gd name="connsiteY2" fmla="*/ 1525011 h 1834585"/>
              <a:gd name="connsiteX3" fmla="*/ 67765 w 943509"/>
              <a:gd name="connsiteY3" fmla="*/ 1046742 h 1834585"/>
              <a:gd name="connsiteX4" fmla="*/ 517854 w 943509"/>
              <a:gd name="connsiteY4" fmla="*/ 181423 h 1834585"/>
              <a:gd name="connsiteX5" fmla="*/ 943509 w 943509"/>
              <a:gd name="connsiteY5" fmla="*/ 19697 h 1834585"/>
              <a:gd name="connsiteX0" fmla="*/ 188606 w 943509"/>
              <a:gd name="connsiteY0" fmla="*/ 1790360 h 1834585"/>
              <a:gd name="connsiteX1" fmla="*/ 188605 w 943509"/>
              <a:gd name="connsiteY1" fmla="*/ 1790360 h 1834585"/>
              <a:gd name="connsiteX2" fmla="*/ 61722 w 943509"/>
              <a:gd name="connsiteY2" fmla="*/ 1525011 h 1834585"/>
              <a:gd name="connsiteX3" fmla="*/ 67765 w 943509"/>
              <a:gd name="connsiteY3" fmla="*/ 1046742 h 1834585"/>
              <a:gd name="connsiteX4" fmla="*/ 517854 w 943509"/>
              <a:gd name="connsiteY4" fmla="*/ 181423 h 1834585"/>
              <a:gd name="connsiteX5" fmla="*/ 943509 w 943509"/>
              <a:gd name="connsiteY5" fmla="*/ 19697 h 1834585"/>
              <a:gd name="connsiteX0" fmla="*/ 188606 w 943509"/>
              <a:gd name="connsiteY0" fmla="*/ 1790360 h 1806006"/>
              <a:gd name="connsiteX1" fmla="*/ 188605 w 943509"/>
              <a:gd name="connsiteY1" fmla="*/ 1790360 h 1806006"/>
              <a:gd name="connsiteX2" fmla="*/ 61722 w 943509"/>
              <a:gd name="connsiteY2" fmla="*/ 1525011 h 1806006"/>
              <a:gd name="connsiteX3" fmla="*/ 67765 w 943509"/>
              <a:gd name="connsiteY3" fmla="*/ 1046742 h 1806006"/>
              <a:gd name="connsiteX4" fmla="*/ 517854 w 943509"/>
              <a:gd name="connsiteY4" fmla="*/ 181423 h 1806006"/>
              <a:gd name="connsiteX5" fmla="*/ 943509 w 943509"/>
              <a:gd name="connsiteY5" fmla="*/ 19697 h 180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3509" h="1806006">
                <a:moveTo>
                  <a:pt x="188606" y="1790360"/>
                </a:moveTo>
                <a:cubicBezTo>
                  <a:pt x="188350" y="1790339"/>
                  <a:pt x="203781" y="1806006"/>
                  <a:pt x="188605" y="1790360"/>
                </a:cubicBezTo>
                <a:cubicBezTo>
                  <a:pt x="166325" y="1760967"/>
                  <a:pt x="81862" y="1648947"/>
                  <a:pt x="61722" y="1525011"/>
                </a:cubicBezTo>
                <a:cubicBezTo>
                  <a:pt x="41582" y="1401075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42" name="ZoneTexte 19"/>
          <p:cNvSpPr txBox="1">
            <a:spLocks noChangeArrowheads="1"/>
          </p:cNvSpPr>
          <p:nvPr/>
        </p:nvSpPr>
        <p:spPr bwMode="auto">
          <a:xfrm>
            <a:off x="3142382" y="1455444"/>
            <a:ext cx="1762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43" name="ZoneTexte 19"/>
          <p:cNvSpPr txBox="1">
            <a:spLocks noChangeArrowheads="1"/>
          </p:cNvSpPr>
          <p:nvPr/>
        </p:nvSpPr>
        <p:spPr bwMode="auto">
          <a:xfrm>
            <a:off x="419600" y="1510729"/>
            <a:ext cx="1790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-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+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44" name="Forme libre 43"/>
          <p:cNvSpPr/>
          <p:nvPr/>
        </p:nvSpPr>
        <p:spPr>
          <a:xfrm rot="14639363" flipH="1" flipV="1">
            <a:off x="3462941" y="1741041"/>
            <a:ext cx="340756" cy="30713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255222 w 295034"/>
              <a:gd name="connsiteY0" fmla="*/ 281694 h 281694"/>
              <a:gd name="connsiteX1" fmla="*/ 0 w 295034"/>
              <a:gd name="connsiteY1" fmla="*/ 91912 h 281694"/>
              <a:gd name="connsiteX2" fmla="*/ 295034 w 295034"/>
              <a:gd name="connsiteY2" fmla="*/ 0 h 281694"/>
              <a:gd name="connsiteX0" fmla="*/ 255222 w 278844"/>
              <a:gd name="connsiteY0" fmla="*/ 237227 h 237227"/>
              <a:gd name="connsiteX1" fmla="*/ 0 w 278844"/>
              <a:gd name="connsiteY1" fmla="*/ 47445 h 237227"/>
              <a:gd name="connsiteX2" fmla="*/ 278844 w 278844"/>
              <a:gd name="connsiteY2" fmla="*/ 66389 h 237227"/>
              <a:gd name="connsiteX0" fmla="*/ 90497 w 114119"/>
              <a:gd name="connsiteY0" fmla="*/ 170838 h 170838"/>
              <a:gd name="connsiteX1" fmla="*/ 0 w 114119"/>
              <a:gd name="connsiteY1" fmla="*/ 92234 h 170838"/>
              <a:gd name="connsiteX2" fmla="*/ 114119 w 114119"/>
              <a:gd name="connsiteY2" fmla="*/ 0 h 170838"/>
              <a:gd name="connsiteX0" fmla="*/ 95240 w 118862"/>
              <a:gd name="connsiteY0" fmla="*/ 170838 h 195376"/>
              <a:gd name="connsiteX1" fmla="*/ 54558 w 118862"/>
              <a:gd name="connsiteY1" fmla="*/ 182275 h 195376"/>
              <a:gd name="connsiteX2" fmla="*/ 4743 w 118862"/>
              <a:gd name="connsiteY2" fmla="*/ 92234 h 195376"/>
              <a:gd name="connsiteX3" fmla="*/ 118862 w 118862"/>
              <a:gd name="connsiteY3" fmla="*/ 0 h 195376"/>
              <a:gd name="connsiteX0" fmla="*/ 94434 w 118056"/>
              <a:gd name="connsiteY0" fmla="*/ 170838 h 170838"/>
              <a:gd name="connsiteX1" fmla="*/ 3937 w 118056"/>
              <a:gd name="connsiteY1" fmla="*/ 92234 h 170838"/>
              <a:gd name="connsiteX2" fmla="*/ 118056 w 118056"/>
              <a:gd name="connsiteY2" fmla="*/ 0 h 17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56" h="170838">
                <a:moveTo>
                  <a:pt x="94434" y="170838"/>
                </a:moveTo>
                <a:cubicBezTo>
                  <a:pt x="75581" y="154462"/>
                  <a:pt x="0" y="120707"/>
                  <a:pt x="3937" y="92234"/>
                </a:cubicBezTo>
                <a:cubicBezTo>
                  <a:pt x="9161" y="44789"/>
                  <a:pt x="82052" y="24720"/>
                  <a:pt x="118056" y="0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cxnSp>
        <p:nvCxnSpPr>
          <p:cNvPr id="45" name="Connecteur droit avec flèche 44"/>
          <p:cNvCxnSpPr/>
          <p:nvPr/>
        </p:nvCxnSpPr>
        <p:spPr>
          <a:xfrm flipV="1">
            <a:off x="4211960" y="2098948"/>
            <a:ext cx="864096" cy="77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e libre 45"/>
          <p:cNvSpPr/>
          <p:nvPr/>
        </p:nvSpPr>
        <p:spPr>
          <a:xfrm rot="7529015" flipH="1">
            <a:off x="1149040" y="1219754"/>
            <a:ext cx="1599643" cy="211897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209034 w 943509"/>
              <a:gd name="connsiteY0" fmla="*/ 1849328 h 1849328"/>
              <a:gd name="connsiteX1" fmla="*/ 61722 w 943509"/>
              <a:gd name="connsiteY1" fmla="*/ 1525011 h 1849328"/>
              <a:gd name="connsiteX2" fmla="*/ 67765 w 943509"/>
              <a:gd name="connsiteY2" fmla="*/ 1046742 h 1849328"/>
              <a:gd name="connsiteX3" fmla="*/ 517854 w 943509"/>
              <a:gd name="connsiteY3" fmla="*/ 181423 h 1849328"/>
              <a:gd name="connsiteX4" fmla="*/ 943509 w 943509"/>
              <a:gd name="connsiteY4" fmla="*/ 19697 h 1849328"/>
              <a:gd name="connsiteX0" fmla="*/ 209034 w 943509"/>
              <a:gd name="connsiteY0" fmla="*/ 1849328 h 1849328"/>
              <a:gd name="connsiteX1" fmla="*/ 61722 w 943509"/>
              <a:gd name="connsiteY1" fmla="*/ 1525011 h 1849328"/>
              <a:gd name="connsiteX2" fmla="*/ 67765 w 943509"/>
              <a:gd name="connsiteY2" fmla="*/ 1046742 h 1849328"/>
              <a:gd name="connsiteX3" fmla="*/ 517854 w 943509"/>
              <a:gd name="connsiteY3" fmla="*/ 181423 h 1849328"/>
              <a:gd name="connsiteX4" fmla="*/ 943509 w 943509"/>
              <a:gd name="connsiteY4" fmla="*/ 19697 h 184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49328">
                <a:moveTo>
                  <a:pt x="209034" y="1849328"/>
                </a:moveTo>
                <a:cubicBezTo>
                  <a:pt x="163772" y="1807801"/>
                  <a:pt x="85267" y="1658775"/>
                  <a:pt x="61722" y="1525011"/>
                </a:cubicBezTo>
                <a:cubicBezTo>
                  <a:pt x="38177" y="1391247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Forme libre 46"/>
          <p:cNvSpPr/>
          <p:nvPr/>
        </p:nvSpPr>
        <p:spPr>
          <a:xfrm rot="17435149" flipV="1">
            <a:off x="3559354" y="2086670"/>
            <a:ext cx="241240" cy="35674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255222 w 295034"/>
              <a:gd name="connsiteY0" fmla="*/ 281694 h 281694"/>
              <a:gd name="connsiteX1" fmla="*/ 0 w 295034"/>
              <a:gd name="connsiteY1" fmla="*/ 91912 h 281694"/>
              <a:gd name="connsiteX2" fmla="*/ 295034 w 295034"/>
              <a:gd name="connsiteY2" fmla="*/ 0 h 281694"/>
              <a:gd name="connsiteX0" fmla="*/ 255222 w 278844"/>
              <a:gd name="connsiteY0" fmla="*/ 237227 h 237227"/>
              <a:gd name="connsiteX1" fmla="*/ 0 w 278844"/>
              <a:gd name="connsiteY1" fmla="*/ 47445 h 237227"/>
              <a:gd name="connsiteX2" fmla="*/ 278844 w 278844"/>
              <a:gd name="connsiteY2" fmla="*/ 66389 h 237227"/>
              <a:gd name="connsiteX0" fmla="*/ 90497 w 114119"/>
              <a:gd name="connsiteY0" fmla="*/ 170838 h 170838"/>
              <a:gd name="connsiteX1" fmla="*/ 0 w 114119"/>
              <a:gd name="connsiteY1" fmla="*/ 92234 h 170838"/>
              <a:gd name="connsiteX2" fmla="*/ 114119 w 114119"/>
              <a:gd name="connsiteY2" fmla="*/ 0 h 170838"/>
              <a:gd name="connsiteX0" fmla="*/ 95240 w 118862"/>
              <a:gd name="connsiteY0" fmla="*/ 170838 h 195376"/>
              <a:gd name="connsiteX1" fmla="*/ 54558 w 118862"/>
              <a:gd name="connsiteY1" fmla="*/ 182275 h 195376"/>
              <a:gd name="connsiteX2" fmla="*/ 4743 w 118862"/>
              <a:gd name="connsiteY2" fmla="*/ 92234 h 195376"/>
              <a:gd name="connsiteX3" fmla="*/ 118862 w 118862"/>
              <a:gd name="connsiteY3" fmla="*/ 0 h 195376"/>
              <a:gd name="connsiteX0" fmla="*/ 94434 w 118056"/>
              <a:gd name="connsiteY0" fmla="*/ 170838 h 170838"/>
              <a:gd name="connsiteX1" fmla="*/ 3937 w 118056"/>
              <a:gd name="connsiteY1" fmla="*/ 92234 h 170838"/>
              <a:gd name="connsiteX2" fmla="*/ 118056 w 118056"/>
              <a:gd name="connsiteY2" fmla="*/ 0 h 17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56" h="170838">
                <a:moveTo>
                  <a:pt x="94434" y="170838"/>
                </a:moveTo>
                <a:cubicBezTo>
                  <a:pt x="75581" y="154462"/>
                  <a:pt x="0" y="120707"/>
                  <a:pt x="3937" y="92234"/>
                </a:cubicBezTo>
                <a:cubicBezTo>
                  <a:pt x="9161" y="44789"/>
                  <a:pt x="82052" y="24720"/>
                  <a:pt x="118056" y="0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Accolade ouvrante 47"/>
          <p:cNvSpPr/>
          <p:nvPr/>
        </p:nvSpPr>
        <p:spPr>
          <a:xfrm>
            <a:off x="5436096" y="874812"/>
            <a:ext cx="216024" cy="2304256"/>
          </a:xfrm>
          <a:prstGeom prst="leftBrace">
            <a:avLst>
              <a:gd name="adj1" fmla="val 14354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2008" y="6057472"/>
            <a:ext cx="8964488" cy="144015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5589240"/>
            <a:ext cx="2845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Stéréosélectivité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62" name="Text Box 1"/>
          <p:cNvSpPr txBox="1">
            <a:spLocks noChangeArrowheads="1"/>
          </p:cNvSpPr>
          <p:nvPr/>
        </p:nvSpPr>
        <p:spPr bwMode="auto">
          <a:xfrm>
            <a:off x="107504" y="6057471"/>
            <a:ext cx="8856984" cy="70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Lors de la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étape,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l’addition de l’organomagnésien est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équiproba-ble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côté ou de l’autre du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groupe carbonyle.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0" grpId="0" animBg="1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e 55"/>
          <p:cNvGrpSpPr/>
          <p:nvPr/>
        </p:nvGrpSpPr>
        <p:grpSpPr>
          <a:xfrm>
            <a:off x="107504" y="4941168"/>
            <a:ext cx="2215473" cy="1080120"/>
            <a:chOff x="516484" y="5085184"/>
            <a:chExt cx="2215473" cy="1080120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6484" y="5085184"/>
              <a:ext cx="221547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Connecteur droit 21"/>
            <p:cNvCxnSpPr/>
            <p:nvPr/>
          </p:nvCxnSpPr>
          <p:spPr>
            <a:xfrm>
              <a:off x="1026363" y="5730875"/>
              <a:ext cx="504056" cy="216024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539552" y="5733256"/>
              <a:ext cx="504056" cy="21602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1043608" y="5085184"/>
              <a:ext cx="0" cy="648072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/>
          <p:cNvGrpSpPr/>
          <p:nvPr/>
        </p:nvGrpSpPr>
        <p:grpSpPr>
          <a:xfrm>
            <a:off x="2627784" y="4869160"/>
            <a:ext cx="1482278" cy="1080120"/>
            <a:chOff x="3540820" y="5013176"/>
            <a:chExt cx="1482278" cy="1080120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0820" y="5013176"/>
              <a:ext cx="143820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Connecteur droit 36"/>
            <p:cNvCxnSpPr/>
            <p:nvPr/>
          </p:nvCxnSpPr>
          <p:spPr>
            <a:xfrm flipV="1">
              <a:off x="3563888" y="5820346"/>
              <a:ext cx="521301" cy="21364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4046736" y="5813650"/>
              <a:ext cx="504056" cy="20763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4519042" y="5805264"/>
              <a:ext cx="504056" cy="21602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008" y="2601088"/>
            <a:ext cx="8964488" cy="144015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132856"/>
            <a:ext cx="2845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Stéréosélectivité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07504" y="2601087"/>
            <a:ext cx="8856984" cy="70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Lors de la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étape,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l’addition de l’organomagnésien est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équiproba-ble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côté ou de l’autre du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groupe carbonyle.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3321167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On obtient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50 %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chaque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la réaction n’est donc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008" y="44624"/>
            <a:ext cx="8964488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008" y="59918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548818"/>
            <a:ext cx="3887830" cy="118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48680"/>
            <a:ext cx="37444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>
            <a:off x="4067944" y="112474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e libre 11"/>
          <p:cNvSpPr/>
          <p:nvPr/>
        </p:nvSpPr>
        <p:spPr>
          <a:xfrm rot="18044203" flipV="1">
            <a:off x="1464534" y="434019"/>
            <a:ext cx="1534412" cy="185222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407821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éthyl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magnésium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la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butanone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l’éther anhydre, suivie d’une hydrolyse acide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283968" y="5589240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/>
          <p:nvPr/>
        </p:nvPicPr>
        <p:blipFill>
          <a:blip r:embed="rId4" cstate="print"/>
          <a:srcRect l="68313" t="35673" r="22426" b="34001"/>
          <a:stretch>
            <a:fillRect/>
          </a:stretch>
        </p:blipFill>
        <p:spPr bwMode="auto">
          <a:xfrm>
            <a:off x="2339752" y="5373216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orme libre 18"/>
          <p:cNvSpPr/>
          <p:nvPr/>
        </p:nvSpPr>
        <p:spPr>
          <a:xfrm rot="18044203" flipV="1">
            <a:off x="1215425" y="4798218"/>
            <a:ext cx="1456563" cy="206607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Forme libre 19"/>
          <p:cNvSpPr/>
          <p:nvPr/>
        </p:nvSpPr>
        <p:spPr>
          <a:xfrm rot="14161583" flipV="1">
            <a:off x="3238106" y="4892276"/>
            <a:ext cx="396777" cy="64102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592986 w 965636"/>
              <a:gd name="connsiteY0" fmla="*/ 1891321 h 1891321"/>
              <a:gd name="connsiteX1" fmla="*/ 83849 w 965636"/>
              <a:gd name="connsiteY1" fmla="*/ 1525011 h 1891321"/>
              <a:gd name="connsiteX2" fmla="*/ 89892 w 965636"/>
              <a:gd name="connsiteY2" fmla="*/ 1046742 h 1891321"/>
              <a:gd name="connsiteX3" fmla="*/ 539981 w 965636"/>
              <a:gd name="connsiteY3" fmla="*/ 181423 h 1891321"/>
              <a:gd name="connsiteX4" fmla="*/ 965636 w 965636"/>
              <a:gd name="connsiteY4" fmla="*/ 19697 h 1891321"/>
              <a:gd name="connsiteX0" fmla="*/ 638625 w 1011275"/>
              <a:gd name="connsiteY0" fmla="*/ 1891321 h 1891321"/>
              <a:gd name="connsiteX1" fmla="*/ 129488 w 1011275"/>
              <a:gd name="connsiteY1" fmla="*/ 1525011 h 1891321"/>
              <a:gd name="connsiteX2" fmla="*/ 67766 w 1011275"/>
              <a:gd name="connsiteY2" fmla="*/ 634704 h 1891321"/>
              <a:gd name="connsiteX3" fmla="*/ 585620 w 1011275"/>
              <a:gd name="connsiteY3" fmla="*/ 181423 h 1891321"/>
              <a:gd name="connsiteX4" fmla="*/ 1011275 w 1011275"/>
              <a:gd name="connsiteY4" fmla="*/ 19697 h 1891321"/>
              <a:gd name="connsiteX0" fmla="*/ 638625 w 1200373"/>
              <a:gd name="connsiteY0" fmla="*/ 1746305 h 1746305"/>
              <a:gd name="connsiteX1" fmla="*/ 129488 w 1200373"/>
              <a:gd name="connsiteY1" fmla="*/ 1379995 h 1746305"/>
              <a:gd name="connsiteX2" fmla="*/ 67766 w 1200373"/>
              <a:gd name="connsiteY2" fmla="*/ 489688 h 1746305"/>
              <a:gd name="connsiteX3" fmla="*/ 585620 w 1200373"/>
              <a:gd name="connsiteY3" fmla="*/ 36407 h 1746305"/>
              <a:gd name="connsiteX4" fmla="*/ 1200374 w 1200373"/>
              <a:gd name="connsiteY4" fmla="*/ 271237 h 1746305"/>
              <a:gd name="connsiteX0" fmla="*/ 638625 w 1200373"/>
              <a:gd name="connsiteY0" fmla="*/ 1746305 h 1746305"/>
              <a:gd name="connsiteX1" fmla="*/ 503108 w 1200373"/>
              <a:gd name="connsiteY1" fmla="*/ 1577227 h 1746305"/>
              <a:gd name="connsiteX2" fmla="*/ 129488 w 1200373"/>
              <a:gd name="connsiteY2" fmla="*/ 1379995 h 1746305"/>
              <a:gd name="connsiteX3" fmla="*/ 67766 w 1200373"/>
              <a:gd name="connsiteY3" fmla="*/ 489688 h 1746305"/>
              <a:gd name="connsiteX4" fmla="*/ 585620 w 1200373"/>
              <a:gd name="connsiteY4" fmla="*/ 36407 h 1746305"/>
              <a:gd name="connsiteX5" fmla="*/ 1200374 w 1200373"/>
              <a:gd name="connsiteY5" fmla="*/ 271237 h 1746305"/>
              <a:gd name="connsiteX0" fmla="*/ 522889 w 1084637"/>
              <a:gd name="connsiteY0" fmla="*/ 1746305 h 1746305"/>
              <a:gd name="connsiteX1" fmla="*/ 387372 w 1084637"/>
              <a:gd name="connsiteY1" fmla="*/ 1577227 h 1746305"/>
              <a:gd name="connsiteX2" fmla="*/ 13752 w 1084637"/>
              <a:gd name="connsiteY2" fmla="*/ 1379995 h 1746305"/>
              <a:gd name="connsiteX3" fmla="*/ 469884 w 1084637"/>
              <a:gd name="connsiteY3" fmla="*/ 36407 h 1746305"/>
              <a:gd name="connsiteX4" fmla="*/ 1084638 w 1084637"/>
              <a:gd name="connsiteY4" fmla="*/ 271237 h 1746305"/>
              <a:gd name="connsiteX0" fmla="*/ 437735 w 999483"/>
              <a:gd name="connsiteY0" fmla="*/ 1964748 h 2080329"/>
              <a:gd name="connsiteX1" fmla="*/ 302218 w 999483"/>
              <a:gd name="connsiteY1" fmla="*/ 1795670 h 2080329"/>
              <a:gd name="connsiteX2" fmla="*/ 13752 w 999483"/>
              <a:gd name="connsiteY2" fmla="*/ 256803 h 2080329"/>
              <a:gd name="connsiteX3" fmla="*/ 384730 w 999483"/>
              <a:gd name="connsiteY3" fmla="*/ 254850 h 2080329"/>
              <a:gd name="connsiteX4" fmla="*/ 999484 w 999483"/>
              <a:gd name="connsiteY4" fmla="*/ 489680 h 2080329"/>
              <a:gd name="connsiteX0" fmla="*/ 540194 w 1101942"/>
              <a:gd name="connsiteY0" fmla="*/ 1925611 h 2041188"/>
              <a:gd name="connsiteX1" fmla="*/ 404677 w 1101942"/>
              <a:gd name="connsiteY1" fmla="*/ 1756533 h 2041188"/>
              <a:gd name="connsiteX2" fmla="*/ 116211 w 1101942"/>
              <a:gd name="connsiteY2" fmla="*/ 217666 h 2041188"/>
              <a:gd name="connsiteX3" fmla="*/ 1101943 w 1101942"/>
              <a:gd name="connsiteY3" fmla="*/ 450543 h 2041188"/>
              <a:gd name="connsiteX0" fmla="*/ 517609 w 1079357"/>
              <a:gd name="connsiteY0" fmla="*/ 1925611 h 1925611"/>
              <a:gd name="connsiteX1" fmla="*/ 93626 w 1079357"/>
              <a:gd name="connsiteY1" fmla="*/ 217666 h 1925611"/>
              <a:gd name="connsiteX2" fmla="*/ 1079358 w 1079357"/>
              <a:gd name="connsiteY2" fmla="*/ 450543 h 1925611"/>
              <a:gd name="connsiteX0" fmla="*/ 376417 w 938165"/>
              <a:gd name="connsiteY0" fmla="*/ 2066745 h 2066745"/>
              <a:gd name="connsiteX1" fmla="*/ 93624 w 938165"/>
              <a:gd name="connsiteY1" fmla="*/ 217665 h 2066745"/>
              <a:gd name="connsiteX2" fmla="*/ 938166 w 938165"/>
              <a:gd name="connsiteY2" fmla="*/ 591677 h 2066745"/>
              <a:gd name="connsiteX0" fmla="*/ 194844 w 938165"/>
              <a:gd name="connsiteY0" fmla="*/ 2248223 h 2248222"/>
              <a:gd name="connsiteX1" fmla="*/ 93624 w 938165"/>
              <a:gd name="connsiteY1" fmla="*/ 217665 h 2248222"/>
              <a:gd name="connsiteX2" fmla="*/ 938166 w 938165"/>
              <a:gd name="connsiteY2" fmla="*/ 591677 h 224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165" h="2248222">
                <a:moveTo>
                  <a:pt x="194844" y="2248223"/>
                </a:moveTo>
                <a:cubicBezTo>
                  <a:pt x="106514" y="1892401"/>
                  <a:pt x="-1" y="463510"/>
                  <a:pt x="93624" y="217665"/>
                </a:cubicBezTo>
                <a:cubicBezTo>
                  <a:pt x="209835" y="0"/>
                  <a:pt x="732805" y="543161"/>
                  <a:pt x="938166" y="59167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619672" y="692696"/>
            <a:ext cx="108012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1475656" y="620688"/>
            <a:ext cx="1327681" cy="80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 3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620688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1"/>
          <p:cNvSpPr txBox="1">
            <a:spLocks noChangeArrowheads="1"/>
          </p:cNvSpPr>
          <p:nvPr/>
        </p:nvSpPr>
        <p:spPr bwMode="auto">
          <a:xfrm>
            <a:off x="179512" y="6448004"/>
            <a:ext cx="8856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étape du mécanisme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qu’on peut écrire au brouillon pour s’aider)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oupe 63"/>
          <p:cNvGrpSpPr/>
          <p:nvPr/>
        </p:nvGrpSpPr>
        <p:grpSpPr>
          <a:xfrm>
            <a:off x="4899873" y="4797152"/>
            <a:ext cx="1904375" cy="1478260"/>
            <a:chOff x="4899873" y="4797152"/>
            <a:chExt cx="1904375" cy="1478260"/>
          </a:xfrm>
        </p:grpSpPr>
        <p:grpSp>
          <p:nvGrpSpPr>
            <p:cNvPr id="55" name="Groupe 54"/>
            <p:cNvGrpSpPr/>
            <p:nvPr/>
          </p:nvGrpSpPr>
          <p:grpSpPr>
            <a:xfrm>
              <a:off x="5180758" y="5629721"/>
              <a:ext cx="499329" cy="350516"/>
              <a:chOff x="5521011" y="5286922"/>
              <a:chExt cx="499329" cy="350516"/>
            </a:xfrm>
          </p:grpSpPr>
          <p:sp>
            <p:nvSpPr>
              <p:cNvPr id="42" name="Triangle isocèle 41"/>
              <p:cNvSpPr/>
              <p:nvPr/>
            </p:nvSpPr>
            <p:spPr>
              <a:xfrm rot="3687173">
                <a:off x="5680151" y="5178365"/>
                <a:ext cx="181049" cy="499329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5" name="Connecteur droit 44"/>
              <p:cNvCxnSpPr/>
              <p:nvPr/>
            </p:nvCxnSpPr>
            <p:spPr>
              <a:xfrm>
                <a:off x="5534295" y="5421414"/>
                <a:ext cx="144016" cy="2160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>
                <a:off x="5592017" y="5373216"/>
                <a:ext cx="144016" cy="2160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>
                <a:off x="5661644" y="5354168"/>
                <a:ext cx="144016" cy="2160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>
                <a:off x="5721747" y="5301208"/>
                <a:ext cx="144016" cy="2160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>
                <a:off x="5808041" y="5301208"/>
                <a:ext cx="98199" cy="14401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5884811" y="5286922"/>
                <a:ext cx="98199" cy="14401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riangle isocèle 40"/>
            <p:cNvSpPr/>
            <p:nvPr/>
          </p:nvSpPr>
          <p:spPr>
            <a:xfrm rot="1482464">
              <a:off x="5461377" y="5644705"/>
              <a:ext cx="192449" cy="499329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0" name="Connecteur droit 59"/>
            <p:cNvCxnSpPr/>
            <p:nvPr/>
          </p:nvCxnSpPr>
          <p:spPr>
            <a:xfrm flipH="1">
              <a:off x="5005789" y="6125940"/>
              <a:ext cx="471266" cy="14947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/>
            <p:cNvGrpSpPr/>
            <p:nvPr/>
          </p:nvGrpSpPr>
          <p:grpSpPr>
            <a:xfrm>
              <a:off x="4899873" y="4797152"/>
              <a:ext cx="931912" cy="868288"/>
              <a:chOff x="5368280" y="4797152"/>
              <a:chExt cx="931912" cy="868288"/>
            </a:xfrm>
          </p:grpSpPr>
          <p:cxnSp>
            <p:nvCxnSpPr>
              <p:cNvPr id="62" name="Connecteur droit 61"/>
              <p:cNvCxnSpPr/>
              <p:nvPr/>
            </p:nvCxnSpPr>
            <p:spPr>
              <a:xfrm flipH="1" flipV="1">
                <a:off x="5940152" y="5229200"/>
                <a:ext cx="197356" cy="436240"/>
              </a:xfrm>
              <a:prstGeom prst="line">
                <a:avLst/>
              </a:prstGeom>
              <a:ln w="571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 flipV="1">
                <a:off x="5940152" y="4797152"/>
                <a:ext cx="360040" cy="43204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>
                <a:off x="5368280" y="5229200"/>
                <a:ext cx="576064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Connecteur droit 72"/>
            <p:cNvCxnSpPr/>
            <p:nvPr/>
          </p:nvCxnSpPr>
          <p:spPr>
            <a:xfrm>
              <a:off x="5646241" y="5661248"/>
              <a:ext cx="57606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6157917" y="5422364"/>
              <a:ext cx="6463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OH</a:t>
              </a:r>
              <a:endPara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7308304" y="4869160"/>
            <a:ext cx="1835696" cy="1706485"/>
            <a:chOff x="7308304" y="4869160"/>
            <a:chExt cx="1835696" cy="1706485"/>
          </a:xfrm>
        </p:grpSpPr>
        <p:grpSp>
          <p:nvGrpSpPr>
            <p:cNvPr id="78" name="Groupe 77"/>
            <p:cNvGrpSpPr/>
            <p:nvPr/>
          </p:nvGrpSpPr>
          <p:grpSpPr>
            <a:xfrm rot="3416440">
              <a:off x="7495150" y="5311148"/>
              <a:ext cx="499329" cy="365695"/>
              <a:chOff x="5521011" y="5286922"/>
              <a:chExt cx="499329" cy="350516"/>
            </a:xfrm>
          </p:grpSpPr>
          <p:sp>
            <p:nvSpPr>
              <p:cNvPr id="79" name="Triangle isocèle 78"/>
              <p:cNvSpPr/>
              <p:nvPr/>
            </p:nvSpPr>
            <p:spPr>
              <a:xfrm rot="3687173">
                <a:off x="5680151" y="5178365"/>
                <a:ext cx="181049" cy="499329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80" name="Connecteur droit 79"/>
              <p:cNvCxnSpPr/>
              <p:nvPr/>
            </p:nvCxnSpPr>
            <p:spPr>
              <a:xfrm>
                <a:off x="5534295" y="5421414"/>
                <a:ext cx="144016" cy="2160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>
                <a:off x="5592017" y="5373216"/>
                <a:ext cx="144016" cy="2160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>
                <a:off x="5661644" y="5354168"/>
                <a:ext cx="144016" cy="2160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>
                <a:off x="5721747" y="5301208"/>
                <a:ext cx="144016" cy="2160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>
                <a:off x="5808041" y="5301208"/>
                <a:ext cx="98199" cy="14401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>
                <a:off x="5884811" y="5286922"/>
                <a:ext cx="98199" cy="14401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riangle isocèle 85"/>
            <p:cNvSpPr/>
            <p:nvPr/>
          </p:nvSpPr>
          <p:spPr>
            <a:xfrm rot="9544917">
              <a:off x="7796602" y="5111832"/>
              <a:ext cx="202840" cy="499329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7" name="Connecteur droit 86"/>
            <p:cNvCxnSpPr/>
            <p:nvPr/>
          </p:nvCxnSpPr>
          <p:spPr>
            <a:xfrm flipH="1" flipV="1">
              <a:off x="7308304" y="4869160"/>
              <a:ext cx="524224" cy="244599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e 87"/>
            <p:cNvGrpSpPr/>
            <p:nvPr/>
          </p:nvGrpSpPr>
          <p:grpSpPr>
            <a:xfrm rot="13811642">
              <a:off x="7411681" y="5675545"/>
              <a:ext cx="931912" cy="868288"/>
              <a:chOff x="5368280" y="4797152"/>
              <a:chExt cx="931912" cy="868288"/>
            </a:xfrm>
          </p:grpSpPr>
          <p:cxnSp>
            <p:nvCxnSpPr>
              <p:cNvPr id="89" name="Connecteur droit 88"/>
              <p:cNvCxnSpPr/>
              <p:nvPr/>
            </p:nvCxnSpPr>
            <p:spPr>
              <a:xfrm flipH="1" flipV="1">
                <a:off x="5940152" y="5229200"/>
                <a:ext cx="197356" cy="436240"/>
              </a:xfrm>
              <a:prstGeom prst="line">
                <a:avLst/>
              </a:prstGeom>
              <a:ln w="571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/>
              <p:nvPr/>
            </p:nvCxnSpPr>
            <p:spPr>
              <a:xfrm flipV="1">
                <a:off x="5940152" y="4797152"/>
                <a:ext cx="360040" cy="43204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>
                <a:off x="5368280" y="5229200"/>
                <a:ext cx="576064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Connecteur droit 91"/>
            <p:cNvCxnSpPr/>
            <p:nvPr/>
          </p:nvCxnSpPr>
          <p:spPr>
            <a:xfrm>
              <a:off x="7985993" y="5620767"/>
              <a:ext cx="57606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8497669" y="5381883"/>
              <a:ext cx="6463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OH</a:t>
              </a:r>
              <a:endPara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6876256" y="530120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698" grpId="0"/>
      <p:bldP spid="19" grpId="0" animBg="1"/>
      <p:bldP spid="20" grpId="0" animBg="1"/>
      <p:bldP spid="40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lang="fr-FR" sz="2000" b="1" dirty="0" err="1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lang="fr-FR" sz="2000" b="1" dirty="0" err="1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éthyl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magnésium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la 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butanone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l’éther anhydre, suivie d’une hydrolyse acide ?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596842"/>
            <a:ext cx="4334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... sur le dioxyde de carbone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2891036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" y="3236783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solide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(carboglace)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dans l’éther anhydre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ACIDE CARBOXYLIQUE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1058" y="4437112"/>
            <a:ext cx="8964488" cy="14306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897735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0908" y="4982696"/>
            <a:ext cx="1319004" cy="31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4897735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955329" y="480248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22" name="Rectangle 21"/>
          <p:cNvSpPr/>
          <p:nvPr/>
        </p:nvSpPr>
        <p:spPr>
          <a:xfrm>
            <a:off x="8148017" y="483525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23" name="Rectangle 22"/>
          <p:cNvSpPr/>
          <p:nvPr/>
        </p:nvSpPr>
        <p:spPr>
          <a:xfrm>
            <a:off x="7077422" y="484477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3923804" y="5157192"/>
            <a:ext cx="17283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923928" y="4605511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923928" y="5229200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pic>
        <p:nvPicPr>
          <p:cNvPr id="27" name="Image 2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6568" y="4546403"/>
            <a:ext cx="1235711" cy="118685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" name="Image 2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812" y="4966876"/>
            <a:ext cx="1469481" cy="25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6029771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635171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bromure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dioxyde de carbone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107504" y="776390"/>
            <a:ext cx="2215473" cy="1080120"/>
            <a:chOff x="516484" y="5085184"/>
            <a:chExt cx="2215473" cy="1080120"/>
          </a:xfrm>
        </p:grpSpPr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6484" y="5085184"/>
              <a:ext cx="221547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6" name="Connecteur droit 55"/>
            <p:cNvCxnSpPr/>
            <p:nvPr/>
          </p:nvCxnSpPr>
          <p:spPr>
            <a:xfrm>
              <a:off x="1026363" y="5730875"/>
              <a:ext cx="504056" cy="216024"/>
            </a:xfrm>
            <a:prstGeom prst="line">
              <a:avLst/>
            </a:prstGeom>
            <a:ln w="571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>
              <a:off x="539552" y="5733256"/>
              <a:ext cx="504056" cy="21602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1043608" y="5085184"/>
              <a:ext cx="0" cy="648072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2627784" y="704382"/>
            <a:ext cx="1482278" cy="1080120"/>
            <a:chOff x="3540820" y="5013176"/>
            <a:chExt cx="1482278" cy="1080120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40820" y="5013176"/>
              <a:ext cx="143820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1" name="Connecteur droit 60"/>
            <p:cNvCxnSpPr/>
            <p:nvPr/>
          </p:nvCxnSpPr>
          <p:spPr>
            <a:xfrm flipV="1">
              <a:off x="3563888" y="5820346"/>
              <a:ext cx="521301" cy="21364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4046736" y="5813650"/>
              <a:ext cx="504056" cy="20763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V="1">
              <a:off x="4519042" y="5805264"/>
              <a:ext cx="504056" cy="21602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Connecteur droit avec flèche 63"/>
          <p:cNvCxnSpPr/>
          <p:nvPr/>
        </p:nvCxnSpPr>
        <p:spPr>
          <a:xfrm>
            <a:off x="4283968" y="1424462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orme libre 64"/>
          <p:cNvSpPr/>
          <p:nvPr/>
        </p:nvSpPr>
        <p:spPr>
          <a:xfrm rot="18044203" flipV="1">
            <a:off x="1215425" y="633440"/>
            <a:ext cx="1456563" cy="206607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6" name="Forme libre 65"/>
          <p:cNvSpPr/>
          <p:nvPr/>
        </p:nvSpPr>
        <p:spPr>
          <a:xfrm rot="14161583" flipV="1">
            <a:off x="3238106" y="727498"/>
            <a:ext cx="396777" cy="64102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592986 w 965636"/>
              <a:gd name="connsiteY0" fmla="*/ 1891321 h 1891321"/>
              <a:gd name="connsiteX1" fmla="*/ 83849 w 965636"/>
              <a:gd name="connsiteY1" fmla="*/ 1525011 h 1891321"/>
              <a:gd name="connsiteX2" fmla="*/ 89892 w 965636"/>
              <a:gd name="connsiteY2" fmla="*/ 1046742 h 1891321"/>
              <a:gd name="connsiteX3" fmla="*/ 539981 w 965636"/>
              <a:gd name="connsiteY3" fmla="*/ 181423 h 1891321"/>
              <a:gd name="connsiteX4" fmla="*/ 965636 w 965636"/>
              <a:gd name="connsiteY4" fmla="*/ 19697 h 1891321"/>
              <a:gd name="connsiteX0" fmla="*/ 638625 w 1011275"/>
              <a:gd name="connsiteY0" fmla="*/ 1891321 h 1891321"/>
              <a:gd name="connsiteX1" fmla="*/ 129488 w 1011275"/>
              <a:gd name="connsiteY1" fmla="*/ 1525011 h 1891321"/>
              <a:gd name="connsiteX2" fmla="*/ 67766 w 1011275"/>
              <a:gd name="connsiteY2" fmla="*/ 634704 h 1891321"/>
              <a:gd name="connsiteX3" fmla="*/ 585620 w 1011275"/>
              <a:gd name="connsiteY3" fmla="*/ 181423 h 1891321"/>
              <a:gd name="connsiteX4" fmla="*/ 1011275 w 1011275"/>
              <a:gd name="connsiteY4" fmla="*/ 19697 h 1891321"/>
              <a:gd name="connsiteX0" fmla="*/ 638625 w 1200373"/>
              <a:gd name="connsiteY0" fmla="*/ 1746305 h 1746305"/>
              <a:gd name="connsiteX1" fmla="*/ 129488 w 1200373"/>
              <a:gd name="connsiteY1" fmla="*/ 1379995 h 1746305"/>
              <a:gd name="connsiteX2" fmla="*/ 67766 w 1200373"/>
              <a:gd name="connsiteY2" fmla="*/ 489688 h 1746305"/>
              <a:gd name="connsiteX3" fmla="*/ 585620 w 1200373"/>
              <a:gd name="connsiteY3" fmla="*/ 36407 h 1746305"/>
              <a:gd name="connsiteX4" fmla="*/ 1200374 w 1200373"/>
              <a:gd name="connsiteY4" fmla="*/ 271237 h 1746305"/>
              <a:gd name="connsiteX0" fmla="*/ 638625 w 1200373"/>
              <a:gd name="connsiteY0" fmla="*/ 1746305 h 1746305"/>
              <a:gd name="connsiteX1" fmla="*/ 503108 w 1200373"/>
              <a:gd name="connsiteY1" fmla="*/ 1577227 h 1746305"/>
              <a:gd name="connsiteX2" fmla="*/ 129488 w 1200373"/>
              <a:gd name="connsiteY2" fmla="*/ 1379995 h 1746305"/>
              <a:gd name="connsiteX3" fmla="*/ 67766 w 1200373"/>
              <a:gd name="connsiteY3" fmla="*/ 489688 h 1746305"/>
              <a:gd name="connsiteX4" fmla="*/ 585620 w 1200373"/>
              <a:gd name="connsiteY4" fmla="*/ 36407 h 1746305"/>
              <a:gd name="connsiteX5" fmla="*/ 1200374 w 1200373"/>
              <a:gd name="connsiteY5" fmla="*/ 271237 h 1746305"/>
              <a:gd name="connsiteX0" fmla="*/ 522889 w 1084637"/>
              <a:gd name="connsiteY0" fmla="*/ 1746305 h 1746305"/>
              <a:gd name="connsiteX1" fmla="*/ 387372 w 1084637"/>
              <a:gd name="connsiteY1" fmla="*/ 1577227 h 1746305"/>
              <a:gd name="connsiteX2" fmla="*/ 13752 w 1084637"/>
              <a:gd name="connsiteY2" fmla="*/ 1379995 h 1746305"/>
              <a:gd name="connsiteX3" fmla="*/ 469884 w 1084637"/>
              <a:gd name="connsiteY3" fmla="*/ 36407 h 1746305"/>
              <a:gd name="connsiteX4" fmla="*/ 1084638 w 1084637"/>
              <a:gd name="connsiteY4" fmla="*/ 271237 h 1746305"/>
              <a:gd name="connsiteX0" fmla="*/ 437735 w 999483"/>
              <a:gd name="connsiteY0" fmla="*/ 1964748 h 2080329"/>
              <a:gd name="connsiteX1" fmla="*/ 302218 w 999483"/>
              <a:gd name="connsiteY1" fmla="*/ 1795670 h 2080329"/>
              <a:gd name="connsiteX2" fmla="*/ 13752 w 999483"/>
              <a:gd name="connsiteY2" fmla="*/ 256803 h 2080329"/>
              <a:gd name="connsiteX3" fmla="*/ 384730 w 999483"/>
              <a:gd name="connsiteY3" fmla="*/ 254850 h 2080329"/>
              <a:gd name="connsiteX4" fmla="*/ 999484 w 999483"/>
              <a:gd name="connsiteY4" fmla="*/ 489680 h 2080329"/>
              <a:gd name="connsiteX0" fmla="*/ 540194 w 1101942"/>
              <a:gd name="connsiteY0" fmla="*/ 1925611 h 2041188"/>
              <a:gd name="connsiteX1" fmla="*/ 404677 w 1101942"/>
              <a:gd name="connsiteY1" fmla="*/ 1756533 h 2041188"/>
              <a:gd name="connsiteX2" fmla="*/ 116211 w 1101942"/>
              <a:gd name="connsiteY2" fmla="*/ 217666 h 2041188"/>
              <a:gd name="connsiteX3" fmla="*/ 1101943 w 1101942"/>
              <a:gd name="connsiteY3" fmla="*/ 450543 h 2041188"/>
              <a:gd name="connsiteX0" fmla="*/ 517609 w 1079357"/>
              <a:gd name="connsiteY0" fmla="*/ 1925611 h 1925611"/>
              <a:gd name="connsiteX1" fmla="*/ 93626 w 1079357"/>
              <a:gd name="connsiteY1" fmla="*/ 217666 h 1925611"/>
              <a:gd name="connsiteX2" fmla="*/ 1079358 w 1079357"/>
              <a:gd name="connsiteY2" fmla="*/ 450543 h 1925611"/>
              <a:gd name="connsiteX0" fmla="*/ 376417 w 938165"/>
              <a:gd name="connsiteY0" fmla="*/ 2066745 h 2066745"/>
              <a:gd name="connsiteX1" fmla="*/ 93624 w 938165"/>
              <a:gd name="connsiteY1" fmla="*/ 217665 h 2066745"/>
              <a:gd name="connsiteX2" fmla="*/ 938166 w 938165"/>
              <a:gd name="connsiteY2" fmla="*/ 591677 h 2066745"/>
              <a:gd name="connsiteX0" fmla="*/ 194844 w 938165"/>
              <a:gd name="connsiteY0" fmla="*/ 2248223 h 2248222"/>
              <a:gd name="connsiteX1" fmla="*/ 93624 w 938165"/>
              <a:gd name="connsiteY1" fmla="*/ 217665 h 2248222"/>
              <a:gd name="connsiteX2" fmla="*/ 938166 w 938165"/>
              <a:gd name="connsiteY2" fmla="*/ 591677 h 224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165" h="2248222">
                <a:moveTo>
                  <a:pt x="194844" y="2248223"/>
                </a:moveTo>
                <a:cubicBezTo>
                  <a:pt x="106514" y="1892401"/>
                  <a:pt x="-1" y="463510"/>
                  <a:pt x="93624" y="217665"/>
                </a:cubicBezTo>
                <a:cubicBezTo>
                  <a:pt x="209835" y="0"/>
                  <a:pt x="732805" y="543161"/>
                  <a:pt x="938166" y="59167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7" name="Text Box 1"/>
          <p:cNvSpPr txBox="1">
            <a:spLocks noChangeArrowheads="1"/>
          </p:cNvSpPr>
          <p:nvPr/>
        </p:nvSpPr>
        <p:spPr bwMode="auto">
          <a:xfrm>
            <a:off x="-375197" y="2137958"/>
            <a:ext cx="8856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étape du mécanisme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qu’on peut écrire au brouillon pour s’aider)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Groupe 67"/>
          <p:cNvGrpSpPr/>
          <p:nvPr/>
        </p:nvGrpSpPr>
        <p:grpSpPr>
          <a:xfrm>
            <a:off x="4899873" y="632374"/>
            <a:ext cx="1904375" cy="1478260"/>
            <a:chOff x="4899873" y="4797152"/>
            <a:chExt cx="1904375" cy="1478260"/>
          </a:xfrm>
        </p:grpSpPr>
        <p:grpSp>
          <p:nvGrpSpPr>
            <p:cNvPr id="69" name="Groupe 54"/>
            <p:cNvGrpSpPr/>
            <p:nvPr/>
          </p:nvGrpSpPr>
          <p:grpSpPr>
            <a:xfrm>
              <a:off x="5180758" y="5629721"/>
              <a:ext cx="499329" cy="350516"/>
              <a:chOff x="5521011" y="5286922"/>
              <a:chExt cx="499329" cy="350516"/>
            </a:xfrm>
          </p:grpSpPr>
          <p:sp>
            <p:nvSpPr>
              <p:cNvPr id="78" name="Triangle isocèle 77"/>
              <p:cNvSpPr/>
              <p:nvPr/>
            </p:nvSpPr>
            <p:spPr>
              <a:xfrm rot="3687173">
                <a:off x="5680151" y="5178365"/>
                <a:ext cx="181049" cy="499329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9" name="Connecteur droit 78"/>
              <p:cNvCxnSpPr/>
              <p:nvPr/>
            </p:nvCxnSpPr>
            <p:spPr>
              <a:xfrm>
                <a:off x="5534295" y="5421414"/>
                <a:ext cx="144016" cy="2160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>
                <a:off x="5592017" y="5373216"/>
                <a:ext cx="144016" cy="2160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>
                <a:off x="5661644" y="5354168"/>
                <a:ext cx="144016" cy="2160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>
                <a:off x="5721747" y="5301208"/>
                <a:ext cx="144016" cy="2160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>
                <a:off x="5808041" y="5301208"/>
                <a:ext cx="98199" cy="14401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>
                <a:off x="5884811" y="5286922"/>
                <a:ext cx="98199" cy="14401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riangle isocèle 69"/>
            <p:cNvSpPr/>
            <p:nvPr/>
          </p:nvSpPr>
          <p:spPr>
            <a:xfrm rot="1482464">
              <a:off x="5461377" y="5644705"/>
              <a:ext cx="192449" cy="499329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1" name="Connecteur droit 70"/>
            <p:cNvCxnSpPr/>
            <p:nvPr/>
          </p:nvCxnSpPr>
          <p:spPr>
            <a:xfrm flipH="1">
              <a:off x="5005789" y="6125940"/>
              <a:ext cx="471266" cy="14947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e 71"/>
            <p:cNvGrpSpPr/>
            <p:nvPr/>
          </p:nvGrpSpPr>
          <p:grpSpPr>
            <a:xfrm>
              <a:off x="4899873" y="4797152"/>
              <a:ext cx="931912" cy="868288"/>
              <a:chOff x="5368280" y="4797152"/>
              <a:chExt cx="931912" cy="868288"/>
            </a:xfrm>
          </p:grpSpPr>
          <p:cxnSp>
            <p:nvCxnSpPr>
              <p:cNvPr id="75" name="Connecteur droit 74"/>
              <p:cNvCxnSpPr/>
              <p:nvPr/>
            </p:nvCxnSpPr>
            <p:spPr>
              <a:xfrm flipH="1" flipV="1">
                <a:off x="5940152" y="5229200"/>
                <a:ext cx="197356" cy="436240"/>
              </a:xfrm>
              <a:prstGeom prst="line">
                <a:avLst/>
              </a:prstGeom>
              <a:ln w="571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flipV="1">
                <a:off x="5940152" y="4797152"/>
                <a:ext cx="360040" cy="43204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5368280" y="5229200"/>
                <a:ext cx="576064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Connecteur droit 72"/>
            <p:cNvCxnSpPr/>
            <p:nvPr/>
          </p:nvCxnSpPr>
          <p:spPr>
            <a:xfrm>
              <a:off x="5646241" y="5661248"/>
              <a:ext cx="57606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6157917" y="5422364"/>
              <a:ext cx="6463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OH</a:t>
              </a:r>
              <a:endPara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85" name="Groupe 84"/>
          <p:cNvGrpSpPr/>
          <p:nvPr/>
        </p:nvGrpSpPr>
        <p:grpSpPr>
          <a:xfrm>
            <a:off x="7308304" y="704382"/>
            <a:ext cx="1835696" cy="1706485"/>
            <a:chOff x="7308304" y="4869160"/>
            <a:chExt cx="1835696" cy="1706485"/>
          </a:xfrm>
        </p:grpSpPr>
        <p:grpSp>
          <p:nvGrpSpPr>
            <p:cNvPr id="86" name="Groupe 77"/>
            <p:cNvGrpSpPr/>
            <p:nvPr/>
          </p:nvGrpSpPr>
          <p:grpSpPr>
            <a:xfrm rot="3416440">
              <a:off x="7495150" y="5311148"/>
              <a:ext cx="499329" cy="365695"/>
              <a:chOff x="5521011" y="5286922"/>
              <a:chExt cx="499329" cy="350516"/>
            </a:xfrm>
          </p:grpSpPr>
          <p:sp>
            <p:nvSpPr>
              <p:cNvPr id="95" name="Triangle isocèle 94"/>
              <p:cNvSpPr/>
              <p:nvPr/>
            </p:nvSpPr>
            <p:spPr>
              <a:xfrm rot="3687173">
                <a:off x="5680151" y="5178365"/>
                <a:ext cx="181049" cy="499329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6" name="Connecteur droit 95"/>
              <p:cNvCxnSpPr/>
              <p:nvPr/>
            </p:nvCxnSpPr>
            <p:spPr>
              <a:xfrm>
                <a:off x="5534295" y="5421414"/>
                <a:ext cx="144016" cy="2160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>
                <a:off x="5592017" y="5373216"/>
                <a:ext cx="144016" cy="2160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>
              <a:xfrm>
                <a:off x="5661644" y="5354168"/>
                <a:ext cx="144016" cy="2160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>
                <a:off x="5721747" y="5301208"/>
                <a:ext cx="144016" cy="2160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>
                <a:off x="5808041" y="5301208"/>
                <a:ext cx="98199" cy="14401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>
                <a:off x="5884811" y="5286922"/>
                <a:ext cx="98199" cy="14401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riangle isocèle 86"/>
            <p:cNvSpPr/>
            <p:nvPr/>
          </p:nvSpPr>
          <p:spPr>
            <a:xfrm rot="9544917">
              <a:off x="7796602" y="5111832"/>
              <a:ext cx="202840" cy="499329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8" name="Connecteur droit 87"/>
            <p:cNvCxnSpPr/>
            <p:nvPr/>
          </p:nvCxnSpPr>
          <p:spPr>
            <a:xfrm flipH="1" flipV="1">
              <a:off x="7308304" y="4869160"/>
              <a:ext cx="524224" cy="244599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e 87"/>
            <p:cNvGrpSpPr/>
            <p:nvPr/>
          </p:nvGrpSpPr>
          <p:grpSpPr>
            <a:xfrm rot="13811642">
              <a:off x="7411681" y="5675545"/>
              <a:ext cx="931912" cy="868288"/>
              <a:chOff x="5368280" y="4797152"/>
              <a:chExt cx="931912" cy="868288"/>
            </a:xfrm>
          </p:grpSpPr>
          <p:cxnSp>
            <p:nvCxnSpPr>
              <p:cNvPr id="92" name="Connecteur droit 91"/>
              <p:cNvCxnSpPr/>
              <p:nvPr/>
            </p:nvCxnSpPr>
            <p:spPr>
              <a:xfrm flipH="1" flipV="1">
                <a:off x="5940152" y="5229200"/>
                <a:ext cx="197356" cy="436240"/>
              </a:xfrm>
              <a:prstGeom prst="line">
                <a:avLst/>
              </a:prstGeom>
              <a:ln w="571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/>
              <p:cNvCxnSpPr/>
              <p:nvPr/>
            </p:nvCxnSpPr>
            <p:spPr>
              <a:xfrm flipV="1">
                <a:off x="5940152" y="4797152"/>
                <a:ext cx="360040" cy="43204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>
                <a:off x="5368280" y="5229200"/>
                <a:ext cx="576064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Connecteur droit 89"/>
            <p:cNvCxnSpPr/>
            <p:nvPr/>
          </p:nvCxnSpPr>
          <p:spPr>
            <a:xfrm>
              <a:off x="7985993" y="5620767"/>
              <a:ext cx="57606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8497669" y="5381883"/>
              <a:ext cx="6463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OH</a:t>
              </a:r>
              <a:endPara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6876256" y="113643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21" grpId="0"/>
      <p:bldP spid="22" grpId="0"/>
      <p:bldP spid="23" grpId="0"/>
      <p:bldP spid="25" grpId="0"/>
      <p:bldP spid="26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356463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solide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(carboglace)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dans l’éther anhydre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ACIDE CARBOXYLIQUE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058" y="1556792"/>
            <a:ext cx="8964488" cy="14306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017415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0908" y="2102376"/>
            <a:ext cx="1319004" cy="31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2017415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55329" y="19221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8148017" y="195493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7077422" y="196445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923804" y="2276872"/>
            <a:ext cx="17283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23928" y="1725191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923928" y="2348880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pic>
        <p:nvPicPr>
          <p:cNvPr id="14" name="Image 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6568" y="1666083"/>
            <a:ext cx="1235711" cy="118685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812" y="2086556"/>
            <a:ext cx="1469481" cy="25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3149451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347139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bromure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dioxyde de carbone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2008" y="3951290"/>
            <a:ext cx="8964488" cy="279007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05" y="3968225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dioxyde de carbone</a:t>
            </a:r>
            <a:r>
              <a:rPr lang="fr-FR" sz="2200" dirty="0" smtClean="0"/>
              <a:t> :</a:t>
            </a:r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638" y="4888279"/>
            <a:ext cx="24574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19"/>
          <p:cNvSpPr txBox="1">
            <a:spLocks noChangeArrowheads="1"/>
          </p:cNvSpPr>
          <p:nvPr/>
        </p:nvSpPr>
        <p:spPr bwMode="auto">
          <a:xfrm>
            <a:off x="395288" y="4665967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 d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 - 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4904154"/>
            <a:ext cx="15827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19"/>
          <p:cNvSpPr txBox="1">
            <a:spLocks noChangeArrowheads="1"/>
          </p:cNvSpPr>
          <p:nvPr/>
        </p:nvSpPr>
        <p:spPr bwMode="auto">
          <a:xfrm>
            <a:off x="3059113" y="4607229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2d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24" name="Forme libre 23"/>
          <p:cNvSpPr/>
          <p:nvPr/>
        </p:nvSpPr>
        <p:spPr>
          <a:xfrm rot="18044203" flipV="1">
            <a:off x="1498600" y="4107230"/>
            <a:ext cx="1677987" cy="253206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770771">
                <a:moveTo>
                  <a:pt x="166563" y="1770771"/>
                </a:moveTo>
                <a:cubicBezTo>
                  <a:pt x="157948" y="1691890"/>
                  <a:pt x="78188" y="1645682"/>
                  <a:pt x="61722" y="1525011"/>
                </a:cubicBezTo>
                <a:cubicBezTo>
                  <a:pt x="45256" y="1404340"/>
                  <a:pt x="0" y="1241522"/>
                  <a:pt x="67765" y="1046742"/>
                </a:cubicBezTo>
                <a:cubicBezTo>
                  <a:pt x="79551" y="838232"/>
                  <a:pt x="383871" y="394830"/>
                  <a:pt x="529828" y="223656"/>
                </a:cubicBezTo>
                <a:cubicBezTo>
                  <a:pt x="675785" y="52482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Forme libre 24"/>
          <p:cNvSpPr/>
          <p:nvPr/>
        </p:nvSpPr>
        <p:spPr>
          <a:xfrm rot="18044203" flipV="1">
            <a:off x="4057040" y="5199988"/>
            <a:ext cx="376524" cy="44445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058822 w 1367859"/>
              <a:gd name="connsiteY0" fmla="*/ 1591841 h 1591840"/>
              <a:gd name="connsiteX1" fmla="*/ 120169 w 1367859"/>
              <a:gd name="connsiteY1" fmla="*/ 410562 h 1591840"/>
              <a:gd name="connsiteX2" fmla="*/ 337805 w 1367859"/>
              <a:gd name="connsiteY2" fmla="*/ 6380 h 1591840"/>
              <a:gd name="connsiteX3" fmla="*/ 1367860 w 1367859"/>
              <a:gd name="connsiteY3" fmla="*/ 372277 h 1591840"/>
              <a:gd name="connsiteX0" fmla="*/ 772523 w 1081560"/>
              <a:gd name="connsiteY0" fmla="*/ 1591841 h 1591840"/>
              <a:gd name="connsiteX1" fmla="*/ 51506 w 1081560"/>
              <a:gd name="connsiteY1" fmla="*/ 6380 h 1591840"/>
              <a:gd name="connsiteX2" fmla="*/ 1081561 w 1081560"/>
              <a:gd name="connsiteY2" fmla="*/ 372277 h 1591840"/>
              <a:gd name="connsiteX0" fmla="*/ 856445 w 1165482"/>
              <a:gd name="connsiteY0" fmla="*/ 1452859 h 1452858"/>
              <a:gd name="connsiteX1" fmla="*/ 51507 w 1165482"/>
              <a:gd name="connsiteY1" fmla="*/ 6382 h 1452858"/>
              <a:gd name="connsiteX2" fmla="*/ 1165483 w 1165482"/>
              <a:gd name="connsiteY2" fmla="*/ 233295 h 1452858"/>
              <a:gd name="connsiteX0" fmla="*/ 856888 w 1165925"/>
              <a:gd name="connsiteY0" fmla="*/ 1477458 h 1477457"/>
              <a:gd name="connsiteX1" fmla="*/ 51950 w 1165925"/>
              <a:gd name="connsiteY1" fmla="*/ 30981 h 1477457"/>
              <a:gd name="connsiteX2" fmla="*/ 1165926 w 1165925"/>
              <a:gd name="connsiteY2" fmla="*/ 257894 h 1477457"/>
              <a:gd name="connsiteX0" fmla="*/ 856445 w 1165482"/>
              <a:gd name="connsiteY0" fmla="*/ 1904412 h 1904411"/>
              <a:gd name="connsiteX1" fmla="*/ 51507 w 1165482"/>
              <a:gd name="connsiteY1" fmla="*/ 457935 h 1904411"/>
              <a:gd name="connsiteX2" fmla="*/ 1165483 w 1165482"/>
              <a:gd name="connsiteY2" fmla="*/ 684848 h 1904411"/>
              <a:gd name="connsiteX0" fmla="*/ 1058983 w 1368020"/>
              <a:gd name="connsiteY0" fmla="*/ 1904412 h 1904411"/>
              <a:gd name="connsiteX1" fmla="*/ 254045 w 1368020"/>
              <a:gd name="connsiteY1" fmla="*/ 457935 h 1904411"/>
              <a:gd name="connsiteX2" fmla="*/ 1368021 w 1368020"/>
              <a:gd name="connsiteY2" fmla="*/ 684848 h 190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8020" h="1904411">
                <a:moveTo>
                  <a:pt x="1058983" y="1904412"/>
                </a:moveTo>
                <a:cubicBezTo>
                  <a:pt x="908771" y="1574108"/>
                  <a:pt x="1" y="940199"/>
                  <a:pt x="254045" y="457935"/>
                </a:cubicBezTo>
                <a:cubicBezTo>
                  <a:pt x="489718" y="-1"/>
                  <a:pt x="1257363" y="665151"/>
                  <a:pt x="1368021" y="68484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787900" y="5193079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472354"/>
            <a:ext cx="18732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83583" y="6166465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30" name="Image 29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7524328" y="4581128"/>
            <a:ext cx="1512168" cy="8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23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/>
          <p:cNvGrpSpPr/>
          <p:nvPr/>
        </p:nvGrpSpPr>
        <p:grpSpPr>
          <a:xfrm>
            <a:off x="251520" y="5373216"/>
            <a:ext cx="2215473" cy="1080120"/>
            <a:chOff x="516484" y="5085184"/>
            <a:chExt cx="2215473" cy="1080120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6484" y="5085184"/>
              <a:ext cx="221547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" name="Connecteur droit 33"/>
            <p:cNvCxnSpPr/>
            <p:nvPr/>
          </p:nvCxnSpPr>
          <p:spPr>
            <a:xfrm>
              <a:off x="1026363" y="5730875"/>
              <a:ext cx="504056" cy="21602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H="1">
              <a:off x="539552" y="5733256"/>
              <a:ext cx="504056" cy="21602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1043608" y="5085184"/>
              <a:ext cx="0" cy="6480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949280"/>
            <a:ext cx="15827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991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0294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bromure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dioxyde de carbone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008" y="782848"/>
            <a:ext cx="8964488" cy="39422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12" y="78694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dioxyde de carbone</a:t>
            </a:r>
            <a:r>
              <a:rPr lang="fr-FR" sz="2200" dirty="0" smtClean="0"/>
              <a:t> :</a:t>
            </a: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8" y="1601529"/>
            <a:ext cx="24574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19"/>
          <p:cNvSpPr txBox="1">
            <a:spLocks noChangeArrowheads="1"/>
          </p:cNvSpPr>
          <p:nvPr/>
        </p:nvSpPr>
        <p:spPr bwMode="auto">
          <a:xfrm>
            <a:off x="395288" y="1379217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 d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 - 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617404"/>
            <a:ext cx="15827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19"/>
          <p:cNvSpPr txBox="1">
            <a:spLocks noChangeArrowheads="1"/>
          </p:cNvSpPr>
          <p:nvPr/>
        </p:nvSpPr>
        <p:spPr bwMode="auto">
          <a:xfrm>
            <a:off x="3059113" y="1320479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2d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10" name="Forme libre 9"/>
          <p:cNvSpPr/>
          <p:nvPr/>
        </p:nvSpPr>
        <p:spPr>
          <a:xfrm rot="18044203" flipV="1">
            <a:off x="1498600" y="820480"/>
            <a:ext cx="1677987" cy="253206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770771">
                <a:moveTo>
                  <a:pt x="166563" y="1770771"/>
                </a:moveTo>
                <a:cubicBezTo>
                  <a:pt x="157948" y="1691890"/>
                  <a:pt x="78188" y="1645682"/>
                  <a:pt x="61722" y="1525011"/>
                </a:cubicBezTo>
                <a:cubicBezTo>
                  <a:pt x="45256" y="1404340"/>
                  <a:pt x="0" y="1241522"/>
                  <a:pt x="67765" y="1046742"/>
                </a:cubicBezTo>
                <a:cubicBezTo>
                  <a:pt x="79551" y="838232"/>
                  <a:pt x="383871" y="394830"/>
                  <a:pt x="529828" y="223656"/>
                </a:cubicBezTo>
                <a:cubicBezTo>
                  <a:pt x="675785" y="52482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orme libre 10"/>
          <p:cNvSpPr/>
          <p:nvPr/>
        </p:nvSpPr>
        <p:spPr>
          <a:xfrm rot="18044203" flipV="1">
            <a:off x="4020344" y="1940460"/>
            <a:ext cx="401638" cy="40322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265" h="1727737">
                <a:moveTo>
                  <a:pt x="1150228" y="1727738"/>
                </a:moveTo>
                <a:cubicBezTo>
                  <a:pt x="1017876" y="1433907"/>
                  <a:pt x="240337" y="1626083"/>
                  <a:pt x="120168" y="1361840"/>
                </a:cubicBezTo>
                <a:cubicBezTo>
                  <a:pt x="-1" y="1097597"/>
                  <a:pt x="206028" y="284555"/>
                  <a:pt x="429211" y="142277"/>
                </a:cubicBezTo>
                <a:cubicBezTo>
                  <a:pt x="652394" y="-1"/>
                  <a:pt x="1348608" y="488477"/>
                  <a:pt x="1459266" y="50817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787900" y="1906329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222460"/>
            <a:ext cx="1745168" cy="140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83583" y="2708920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9" y="3173533"/>
            <a:ext cx="1830746" cy="147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6" y="3514845"/>
            <a:ext cx="1101150" cy="55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>
            <a:off x="4572000" y="3875207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4" y="3154483"/>
            <a:ext cx="1820466" cy="149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orme libre 20"/>
          <p:cNvSpPr/>
          <p:nvPr/>
        </p:nvSpPr>
        <p:spPr>
          <a:xfrm rot="18044203" flipV="1">
            <a:off x="2187394" y="3089534"/>
            <a:ext cx="1240434" cy="185902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472514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éthyl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magnésium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sur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la</a:t>
            </a:r>
            <a:r>
              <a:rPr kumimoji="0" lang="fr-FR" sz="1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carboglace</a:t>
            </a:r>
            <a:r>
              <a:rPr kumimoji="0" lang="fr-FR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l’éther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anhydre,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suivie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d’une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hydrolyse</a:t>
            </a:r>
            <a:r>
              <a:rPr kumimoji="0" lang="fr-F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acide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5004048" y="6237312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/>
          <p:nvPr/>
        </p:nvPicPr>
        <p:blipFill>
          <a:blip r:embed="rId8" cstate="print"/>
          <a:srcRect l="68313" t="35673" r="22426" b="34001"/>
          <a:stretch>
            <a:fillRect/>
          </a:stretch>
        </p:blipFill>
        <p:spPr bwMode="auto">
          <a:xfrm>
            <a:off x="2699792" y="6021288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ZoneTexte 19"/>
          <p:cNvSpPr txBox="1">
            <a:spLocks noChangeArrowheads="1"/>
          </p:cNvSpPr>
          <p:nvPr/>
        </p:nvSpPr>
        <p:spPr bwMode="auto">
          <a:xfrm>
            <a:off x="3131840" y="5652355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2d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27" name="Forme libre 26"/>
          <p:cNvSpPr/>
          <p:nvPr/>
        </p:nvSpPr>
        <p:spPr>
          <a:xfrm rot="18044203" flipV="1">
            <a:off x="1720009" y="4945860"/>
            <a:ext cx="1605535" cy="292853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88" h="2371430">
                <a:moveTo>
                  <a:pt x="162956" y="2371430"/>
                </a:moveTo>
                <a:cubicBezTo>
                  <a:pt x="154341" y="2292549"/>
                  <a:pt x="77587" y="2202492"/>
                  <a:pt x="61722" y="2073051"/>
                </a:cubicBezTo>
                <a:cubicBezTo>
                  <a:pt x="45857" y="1943610"/>
                  <a:pt x="0" y="1789562"/>
                  <a:pt x="67765" y="1594782"/>
                </a:cubicBezTo>
                <a:cubicBezTo>
                  <a:pt x="79551" y="1386272"/>
                  <a:pt x="544343" y="447522"/>
                  <a:pt x="699647" y="223761"/>
                </a:cubicBezTo>
                <a:cubicBezTo>
                  <a:pt x="854951" y="0"/>
                  <a:pt x="813801" y="167730"/>
                  <a:pt x="999588" y="252215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Forme libre 29"/>
          <p:cNvSpPr/>
          <p:nvPr/>
        </p:nvSpPr>
        <p:spPr>
          <a:xfrm rot="18487843" flipV="1">
            <a:off x="4072601" y="6220332"/>
            <a:ext cx="371221" cy="43152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050135 w 1359172"/>
              <a:gd name="connsiteY0" fmla="*/ 1626583 h 1626582"/>
              <a:gd name="connsiteX1" fmla="*/ 120170 w 1359172"/>
              <a:gd name="connsiteY1" fmla="*/ 653755 h 1626582"/>
              <a:gd name="connsiteX2" fmla="*/ 329118 w 1359172"/>
              <a:gd name="connsiteY2" fmla="*/ 41122 h 1626582"/>
              <a:gd name="connsiteX3" fmla="*/ 1359173 w 1359172"/>
              <a:gd name="connsiteY3" fmla="*/ 407019 h 1626582"/>
              <a:gd name="connsiteX0" fmla="*/ 998037 w 1307074"/>
              <a:gd name="connsiteY0" fmla="*/ 1626583 h 1626582"/>
              <a:gd name="connsiteX1" fmla="*/ 685459 w 1307074"/>
              <a:gd name="connsiteY1" fmla="*/ 1225282 h 1626582"/>
              <a:gd name="connsiteX2" fmla="*/ 68072 w 1307074"/>
              <a:gd name="connsiteY2" fmla="*/ 653755 h 1626582"/>
              <a:gd name="connsiteX3" fmla="*/ 277020 w 1307074"/>
              <a:gd name="connsiteY3" fmla="*/ 41122 h 1626582"/>
              <a:gd name="connsiteX4" fmla="*/ 1307075 w 1307074"/>
              <a:gd name="connsiteY4" fmla="*/ 407019 h 1626582"/>
              <a:gd name="connsiteX0" fmla="*/ 935506 w 1307074"/>
              <a:gd name="connsiteY0" fmla="*/ 1849002 h 1849002"/>
              <a:gd name="connsiteX1" fmla="*/ 685459 w 1307074"/>
              <a:gd name="connsiteY1" fmla="*/ 1225282 h 1849002"/>
              <a:gd name="connsiteX2" fmla="*/ 68072 w 1307074"/>
              <a:gd name="connsiteY2" fmla="*/ 653755 h 1849002"/>
              <a:gd name="connsiteX3" fmla="*/ 277020 w 1307074"/>
              <a:gd name="connsiteY3" fmla="*/ 41122 h 1849002"/>
              <a:gd name="connsiteX4" fmla="*/ 1307075 w 1307074"/>
              <a:gd name="connsiteY4" fmla="*/ 407019 h 1849002"/>
              <a:gd name="connsiteX0" fmla="*/ 977183 w 1348751"/>
              <a:gd name="connsiteY0" fmla="*/ 1849002 h 1849002"/>
              <a:gd name="connsiteX1" fmla="*/ 109749 w 1348751"/>
              <a:gd name="connsiteY1" fmla="*/ 653755 h 1849002"/>
              <a:gd name="connsiteX2" fmla="*/ 318697 w 1348751"/>
              <a:gd name="connsiteY2" fmla="*/ 41122 h 1849002"/>
              <a:gd name="connsiteX3" fmla="*/ 1348752 w 1348751"/>
              <a:gd name="connsiteY3" fmla="*/ 407019 h 184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8751" h="1849002">
                <a:moveTo>
                  <a:pt x="977183" y="1849002"/>
                </a:moveTo>
                <a:cubicBezTo>
                  <a:pt x="796468" y="1599993"/>
                  <a:pt x="219497" y="955068"/>
                  <a:pt x="109749" y="653755"/>
                </a:cubicBezTo>
                <a:cubicBezTo>
                  <a:pt x="1" y="352442"/>
                  <a:pt x="112197" y="82245"/>
                  <a:pt x="318697" y="41122"/>
                </a:cubicBezTo>
                <a:cubicBezTo>
                  <a:pt x="525197" y="-1"/>
                  <a:pt x="1238094" y="387322"/>
                  <a:pt x="1348752" y="40701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5" name="Groupe 44"/>
          <p:cNvGrpSpPr/>
          <p:nvPr/>
        </p:nvGrpSpPr>
        <p:grpSpPr>
          <a:xfrm>
            <a:off x="6219167" y="5419516"/>
            <a:ext cx="1584176" cy="1372068"/>
            <a:chOff x="6219167" y="5419516"/>
            <a:chExt cx="1584176" cy="1372068"/>
          </a:xfrm>
        </p:grpSpPr>
        <p:pic>
          <p:nvPicPr>
            <p:cNvPr id="26625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19167" y="5419516"/>
              <a:ext cx="1584176" cy="137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Connecteur droit 36"/>
            <p:cNvCxnSpPr/>
            <p:nvPr/>
          </p:nvCxnSpPr>
          <p:spPr>
            <a:xfrm>
              <a:off x="6516216" y="6165304"/>
              <a:ext cx="504056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>
              <a:off x="6300192" y="6165304"/>
              <a:ext cx="216024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6300192" y="5661248"/>
              <a:ext cx="216024" cy="5040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Image 39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7524328" y="1274093"/>
            <a:ext cx="1512168" cy="8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age 40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48" b="67820"/>
          <a:stretch>
            <a:fillRect/>
          </a:stretch>
        </p:blipFill>
        <p:spPr bwMode="auto">
          <a:xfrm>
            <a:off x="1917229" y="3299842"/>
            <a:ext cx="1512168" cy="8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e 45"/>
          <p:cNvGrpSpPr/>
          <p:nvPr/>
        </p:nvGrpSpPr>
        <p:grpSpPr>
          <a:xfrm>
            <a:off x="7740650" y="3514845"/>
            <a:ext cx="1151830" cy="1138291"/>
            <a:chOff x="7740650" y="3514845"/>
            <a:chExt cx="1151830" cy="1138291"/>
          </a:xfrm>
        </p:grpSpPr>
        <p:grpSp>
          <p:nvGrpSpPr>
            <p:cNvPr id="43" name="Groupe 42"/>
            <p:cNvGrpSpPr/>
            <p:nvPr/>
          </p:nvGrpSpPr>
          <p:grpSpPr>
            <a:xfrm>
              <a:off x="7740650" y="3514845"/>
              <a:ext cx="1151830" cy="1043846"/>
              <a:chOff x="7740650" y="3514845"/>
              <a:chExt cx="1151830" cy="1043846"/>
            </a:xfrm>
          </p:grpSpPr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740650" y="3514845"/>
                <a:ext cx="1151830" cy="1043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8028384" y="4077072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44" name="Image 43"/>
            <p:cNvPicPr/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28384" y="3933056"/>
              <a:ext cx="79208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Text Box 1"/>
          <p:cNvSpPr txBox="1">
            <a:spLocks noChangeArrowheads="1"/>
          </p:cNvSpPr>
          <p:nvPr/>
        </p:nvSpPr>
        <p:spPr bwMode="auto">
          <a:xfrm>
            <a:off x="755576" y="5373216"/>
            <a:ext cx="511256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étape du mécanisme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brouillon)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265" y="1365151"/>
            <a:ext cx="15827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760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lang="fr-FR" sz="2000" b="1" dirty="0" err="1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lang="fr-FR" sz="2000" b="1" dirty="0" err="1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éthyl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magnésium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sur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la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carboglace</a:t>
            </a:r>
            <a:r>
              <a:rPr lang="fr-FR" sz="16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l’éther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anhydre,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suivie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d’une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hydrolyse</a:t>
            </a:r>
            <a:r>
              <a:rPr lang="fr-FR" sz="16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acide ?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564904"/>
            <a:ext cx="2690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 </a:t>
            </a:r>
            <a:r>
              <a:rPr lang="fr-FR" sz="2000" b="1" u="sng" dirty="0" smtClean="0">
                <a:latin typeface="Bookman Old Style" pitchFamily="18" charset="0"/>
              </a:rPr>
              <a:t>... sur les esters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2996952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429000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dans l’éther anhydre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con-duit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1058" y="4293096"/>
            <a:ext cx="8964488" cy="21602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7871" y="5854122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5066" y="4834435"/>
            <a:ext cx="147488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5877272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763688" y="468786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7884368" y="578467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9" name="Rectangle 18"/>
          <p:cNvSpPr/>
          <p:nvPr/>
        </p:nvSpPr>
        <p:spPr>
          <a:xfrm>
            <a:off x="6455783" y="578211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283968" y="5013176"/>
            <a:ext cx="17283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283968" y="4451245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283968" y="5085184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2207311" y="470199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pic>
        <p:nvPicPr>
          <p:cNvPr id="24" name="Image 23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001"/>
          <a:stretch>
            <a:fillRect/>
          </a:stretch>
        </p:blipFill>
        <p:spPr bwMode="auto">
          <a:xfrm>
            <a:off x="251520" y="4365104"/>
            <a:ext cx="1564681" cy="124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365104"/>
            <a:ext cx="1800200" cy="14401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6815823" y="578211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sp>
        <p:nvSpPr>
          <p:cNvPr id="27" name="Rectangle 26"/>
          <p:cNvSpPr/>
          <p:nvPr/>
        </p:nvSpPr>
        <p:spPr>
          <a:xfrm>
            <a:off x="8172400" y="580526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sp>
        <p:nvSpPr>
          <p:cNvPr id="28" name="Rectangle 27"/>
          <p:cNvSpPr/>
          <p:nvPr/>
        </p:nvSpPr>
        <p:spPr>
          <a:xfrm>
            <a:off x="5172646" y="580526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pic>
        <p:nvPicPr>
          <p:cNvPr id="29" name="Image 28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4694" y="5949280"/>
            <a:ext cx="767506" cy="2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e 29"/>
          <p:cNvGrpSpPr/>
          <p:nvPr/>
        </p:nvGrpSpPr>
        <p:grpSpPr>
          <a:xfrm>
            <a:off x="251520" y="809694"/>
            <a:ext cx="2215473" cy="1080120"/>
            <a:chOff x="516484" y="5085184"/>
            <a:chExt cx="2215473" cy="1080120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6484" y="5085184"/>
              <a:ext cx="221547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2" name="Connecteur droit 31"/>
            <p:cNvCxnSpPr/>
            <p:nvPr/>
          </p:nvCxnSpPr>
          <p:spPr>
            <a:xfrm>
              <a:off x="1026363" y="5730875"/>
              <a:ext cx="504056" cy="21602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539552" y="5733256"/>
              <a:ext cx="504056" cy="21602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1043608" y="5085184"/>
              <a:ext cx="0" cy="6480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Connecteur droit avec flèche 34"/>
          <p:cNvCxnSpPr/>
          <p:nvPr/>
        </p:nvCxnSpPr>
        <p:spPr>
          <a:xfrm>
            <a:off x="5004048" y="167379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19"/>
          <p:cNvSpPr txBox="1">
            <a:spLocks noChangeArrowheads="1"/>
          </p:cNvSpPr>
          <p:nvPr/>
        </p:nvSpPr>
        <p:spPr bwMode="auto">
          <a:xfrm>
            <a:off x="3131840" y="1088833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2d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37" name="Forme libre 36"/>
          <p:cNvSpPr/>
          <p:nvPr/>
        </p:nvSpPr>
        <p:spPr>
          <a:xfrm rot="18044203" flipV="1">
            <a:off x="1720009" y="382338"/>
            <a:ext cx="1605535" cy="292853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88" h="2371430">
                <a:moveTo>
                  <a:pt x="162956" y="2371430"/>
                </a:moveTo>
                <a:cubicBezTo>
                  <a:pt x="154341" y="2292549"/>
                  <a:pt x="77587" y="2202492"/>
                  <a:pt x="61722" y="2073051"/>
                </a:cubicBezTo>
                <a:cubicBezTo>
                  <a:pt x="45857" y="1943610"/>
                  <a:pt x="0" y="1789562"/>
                  <a:pt x="67765" y="1594782"/>
                </a:cubicBezTo>
                <a:cubicBezTo>
                  <a:pt x="79551" y="1386272"/>
                  <a:pt x="544343" y="447522"/>
                  <a:pt x="699647" y="223761"/>
                </a:cubicBezTo>
                <a:cubicBezTo>
                  <a:pt x="854951" y="0"/>
                  <a:pt x="813801" y="167730"/>
                  <a:pt x="999588" y="252215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Forme libre 37"/>
          <p:cNvSpPr/>
          <p:nvPr/>
        </p:nvSpPr>
        <p:spPr>
          <a:xfrm rot="18487843" flipV="1">
            <a:off x="4072601" y="1656810"/>
            <a:ext cx="371221" cy="43152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050135 w 1359172"/>
              <a:gd name="connsiteY0" fmla="*/ 1626583 h 1626582"/>
              <a:gd name="connsiteX1" fmla="*/ 120170 w 1359172"/>
              <a:gd name="connsiteY1" fmla="*/ 653755 h 1626582"/>
              <a:gd name="connsiteX2" fmla="*/ 329118 w 1359172"/>
              <a:gd name="connsiteY2" fmla="*/ 41122 h 1626582"/>
              <a:gd name="connsiteX3" fmla="*/ 1359173 w 1359172"/>
              <a:gd name="connsiteY3" fmla="*/ 407019 h 1626582"/>
              <a:gd name="connsiteX0" fmla="*/ 998037 w 1307074"/>
              <a:gd name="connsiteY0" fmla="*/ 1626583 h 1626582"/>
              <a:gd name="connsiteX1" fmla="*/ 685459 w 1307074"/>
              <a:gd name="connsiteY1" fmla="*/ 1225282 h 1626582"/>
              <a:gd name="connsiteX2" fmla="*/ 68072 w 1307074"/>
              <a:gd name="connsiteY2" fmla="*/ 653755 h 1626582"/>
              <a:gd name="connsiteX3" fmla="*/ 277020 w 1307074"/>
              <a:gd name="connsiteY3" fmla="*/ 41122 h 1626582"/>
              <a:gd name="connsiteX4" fmla="*/ 1307075 w 1307074"/>
              <a:gd name="connsiteY4" fmla="*/ 407019 h 1626582"/>
              <a:gd name="connsiteX0" fmla="*/ 935506 w 1307074"/>
              <a:gd name="connsiteY0" fmla="*/ 1849002 h 1849002"/>
              <a:gd name="connsiteX1" fmla="*/ 685459 w 1307074"/>
              <a:gd name="connsiteY1" fmla="*/ 1225282 h 1849002"/>
              <a:gd name="connsiteX2" fmla="*/ 68072 w 1307074"/>
              <a:gd name="connsiteY2" fmla="*/ 653755 h 1849002"/>
              <a:gd name="connsiteX3" fmla="*/ 277020 w 1307074"/>
              <a:gd name="connsiteY3" fmla="*/ 41122 h 1849002"/>
              <a:gd name="connsiteX4" fmla="*/ 1307075 w 1307074"/>
              <a:gd name="connsiteY4" fmla="*/ 407019 h 1849002"/>
              <a:gd name="connsiteX0" fmla="*/ 977183 w 1348751"/>
              <a:gd name="connsiteY0" fmla="*/ 1849002 h 1849002"/>
              <a:gd name="connsiteX1" fmla="*/ 109749 w 1348751"/>
              <a:gd name="connsiteY1" fmla="*/ 653755 h 1849002"/>
              <a:gd name="connsiteX2" fmla="*/ 318697 w 1348751"/>
              <a:gd name="connsiteY2" fmla="*/ 41122 h 1849002"/>
              <a:gd name="connsiteX3" fmla="*/ 1348752 w 1348751"/>
              <a:gd name="connsiteY3" fmla="*/ 407019 h 184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8751" h="1849002">
                <a:moveTo>
                  <a:pt x="977183" y="1849002"/>
                </a:moveTo>
                <a:cubicBezTo>
                  <a:pt x="796468" y="1599993"/>
                  <a:pt x="219497" y="955068"/>
                  <a:pt x="109749" y="653755"/>
                </a:cubicBezTo>
                <a:cubicBezTo>
                  <a:pt x="1" y="352442"/>
                  <a:pt x="112197" y="82245"/>
                  <a:pt x="318697" y="41122"/>
                </a:cubicBezTo>
                <a:cubicBezTo>
                  <a:pt x="525197" y="-1"/>
                  <a:pt x="1238094" y="387322"/>
                  <a:pt x="1348752" y="40701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6219167" y="855994"/>
            <a:ext cx="1584176" cy="1372068"/>
            <a:chOff x="6219167" y="5419516"/>
            <a:chExt cx="1584176" cy="1372068"/>
          </a:xfrm>
        </p:grpSpPr>
        <p:pic>
          <p:nvPicPr>
            <p:cNvPr id="40" name="Picture 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19167" y="5419516"/>
              <a:ext cx="1584176" cy="137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" name="Connecteur droit 40"/>
            <p:cNvCxnSpPr/>
            <p:nvPr/>
          </p:nvCxnSpPr>
          <p:spPr>
            <a:xfrm>
              <a:off x="6516216" y="6165304"/>
              <a:ext cx="504056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H="1">
              <a:off x="6300192" y="6165304"/>
              <a:ext cx="216024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6300192" y="5661248"/>
              <a:ext cx="216024" cy="5040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Image 44"/>
          <p:cNvPicPr/>
          <p:nvPr/>
        </p:nvPicPr>
        <p:blipFill>
          <a:blip r:embed="rId11" cstate="print"/>
          <a:srcRect l="68313" t="35673" r="22426" b="34001"/>
          <a:stretch>
            <a:fillRect/>
          </a:stretch>
        </p:blipFill>
        <p:spPr bwMode="auto">
          <a:xfrm>
            <a:off x="2699792" y="1484784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1"/>
          <p:cNvSpPr txBox="1">
            <a:spLocks noChangeArrowheads="1"/>
          </p:cNvSpPr>
          <p:nvPr/>
        </p:nvSpPr>
        <p:spPr bwMode="auto">
          <a:xfrm>
            <a:off x="899592" y="692696"/>
            <a:ext cx="511256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étape du mécanisme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brouillon)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7" grpId="0"/>
      <p:bldP spid="18" grpId="0"/>
      <p:bldP spid="19" grpId="0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524834"/>
            <a:ext cx="3076296" cy="150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88640"/>
            <a:ext cx="3196205" cy="175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04864"/>
            <a:ext cx="2411345" cy="157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37112"/>
            <a:ext cx="6335631" cy="144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76672"/>
            <a:ext cx="1462979" cy="230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84233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chacun des composés ci-dessus, indiquer le nom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GROUPE CARACTÉRISTIQUE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possédant la double liaison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C=O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le nom de la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FAMILLE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qu’il caractérise.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9512" y="35332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Citronellal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64088" y="188640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 smtClean="0">
                <a:latin typeface="Comic Sans MS" pitchFamily="66" charset="0"/>
              </a:rPr>
              <a:t>Frambinone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1340768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CARBONYLE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95536" y="1628800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ALDEHYDE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44208" y="1124744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CARBONYLE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6444208" y="1412776"/>
            <a:ext cx="1265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CETONE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95736" y="1772816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Benzoate d’éthyle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7824" y="3212976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ESTER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3427824" y="3501008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ESTER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39277" y="3892986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CARBOXYLE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939277" y="4181018"/>
            <a:ext cx="3204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ACIDE CARBOXYLIQUE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868144" y="2092786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Acide citrique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475656" y="450912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Nylon 66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19872" y="5229200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AMIDO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419872" y="5517232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AMIDE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1259632" y="404664"/>
            <a:ext cx="504056" cy="864096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7380312" y="116632"/>
            <a:ext cx="504056" cy="864096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3491880" y="2132856"/>
            <a:ext cx="864096" cy="1080120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7812360" y="2740858"/>
            <a:ext cx="1008112" cy="1080120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2411760" y="4869160"/>
            <a:ext cx="648072" cy="1008112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738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dans l’éther anhydre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con-duit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058" y="1268760"/>
            <a:ext cx="8964488" cy="21602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7871" y="2829786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5066" y="1810099"/>
            <a:ext cx="147488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2852936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63688" y="166352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7884368" y="276033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6455783" y="275777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283968" y="1988840"/>
            <a:ext cx="17283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283968" y="1426909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283968" y="2060848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207311" y="167765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pic>
        <p:nvPicPr>
          <p:cNvPr id="16" name="Image 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001"/>
          <a:stretch>
            <a:fillRect/>
          </a:stretch>
        </p:blipFill>
        <p:spPr bwMode="auto">
          <a:xfrm>
            <a:off x="251520" y="1340768"/>
            <a:ext cx="1564681" cy="124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340768"/>
            <a:ext cx="1718698" cy="135729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815823" y="275777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sp>
        <p:nvSpPr>
          <p:cNvPr id="19" name="Rectangle 18"/>
          <p:cNvSpPr/>
          <p:nvPr/>
        </p:nvSpPr>
        <p:spPr>
          <a:xfrm>
            <a:off x="8172400" y="278092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sp>
        <p:nvSpPr>
          <p:cNvPr id="20" name="Rectangle 19"/>
          <p:cNvSpPr/>
          <p:nvPr/>
        </p:nvSpPr>
        <p:spPr>
          <a:xfrm>
            <a:off x="5172646" y="278092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pic>
        <p:nvPicPr>
          <p:cNvPr id="21" name="Image 2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4694" y="2924944"/>
            <a:ext cx="767506" cy="2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2008" y="4365104"/>
            <a:ext cx="8964488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3573016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38949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iodure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008" y="436510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l’ester</a:t>
            </a:r>
            <a:r>
              <a:rPr lang="fr-FR" sz="2200" dirty="0" smtClean="0"/>
              <a:t> :</a:t>
            </a:r>
          </a:p>
        </p:txBody>
      </p:sp>
      <p:pic>
        <p:nvPicPr>
          <p:cNvPr id="26" name="Image 2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869160"/>
            <a:ext cx="2808312" cy="16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5085184"/>
            <a:ext cx="4486206" cy="13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orme libre 27"/>
          <p:cNvSpPr/>
          <p:nvPr/>
        </p:nvSpPr>
        <p:spPr>
          <a:xfrm rot="18044203" flipV="1">
            <a:off x="1230017" y="5079465"/>
            <a:ext cx="1883939" cy="210101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313" h="1469321">
                <a:moveTo>
                  <a:pt x="1059313" y="169638"/>
                </a:moveTo>
                <a:cubicBezTo>
                  <a:pt x="929230" y="90371"/>
                  <a:pt x="724309" y="0"/>
                  <a:pt x="552335" y="146227"/>
                </a:cubicBezTo>
                <a:cubicBezTo>
                  <a:pt x="380361" y="292454"/>
                  <a:pt x="60082" y="877212"/>
                  <a:pt x="27470" y="1047000"/>
                </a:cubicBezTo>
                <a:cubicBezTo>
                  <a:pt x="0" y="1246437"/>
                  <a:pt x="28718" y="1371582"/>
                  <a:pt x="202412" y="1469321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Forme libre 28"/>
          <p:cNvSpPr/>
          <p:nvPr/>
        </p:nvSpPr>
        <p:spPr>
          <a:xfrm rot="12873874" flipH="1" flipV="1">
            <a:off x="363951" y="5215777"/>
            <a:ext cx="627854" cy="46991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4788024" y="573325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783534"/>
            <a:ext cx="8964488" cy="595783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8553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1338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iodure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12" y="804743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l’ester</a:t>
            </a:r>
            <a:r>
              <a:rPr lang="fr-FR" sz="2200" dirty="0" smtClean="0"/>
              <a:t> :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287591"/>
            <a:ext cx="2808312" cy="16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03615"/>
            <a:ext cx="4486206" cy="13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rme libre 7"/>
          <p:cNvSpPr/>
          <p:nvPr/>
        </p:nvSpPr>
        <p:spPr>
          <a:xfrm rot="18044203" flipV="1">
            <a:off x="1230017" y="1497896"/>
            <a:ext cx="1883939" cy="210101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313" h="1469321">
                <a:moveTo>
                  <a:pt x="1059313" y="169638"/>
                </a:moveTo>
                <a:cubicBezTo>
                  <a:pt x="929230" y="90371"/>
                  <a:pt x="724309" y="0"/>
                  <a:pt x="552335" y="146227"/>
                </a:cubicBezTo>
                <a:cubicBezTo>
                  <a:pt x="380361" y="292454"/>
                  <a:pt x="60082" y="877212"/>
                  <a:pt x="27470" y="1047000"/>
                </a:cubicBezTo>
                <a:cubicBezTo>
                  <a:pt x="0" y="1246437"/>
                  <a:pt x="28718" y="1371582"/>
                  <a:pt x="202412" y="1469321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Forme libre 8"/>
          <p:cNvSpPr/>
          <p:nvPr/>
        </p:nvSpPr>
        <p:spPr>
          <a:xfrm rot="12873874" flipH="1" flipV="1">
            <a:off x="363951" y="1634208"/>
            <a:ext cx="627854" cy="46991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788024" y="2151687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008" y="335699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–OR’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3" name="Imag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75911"/>
            <a:ext cx="48965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>
            <a:off x="2987824" y="4795991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59887"/>
            <a:ext cx="2808312" cy="16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rme libre 15"/>
          <p:cNvSpPr/>
          <p:nvPr/>
        </p:nvSpPr>
        <p:spPr>
          <a:xfrm rot="6844802" flipH="1">
            <a:off x="735664" y="4008558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Forme libre 16"/>
          <p:cNvSpPr/>
          <p:nvPr/>
        </p:nvSpPr>
        <p:spPr>
          <a:xfrm rot="4326624" flipH="1">
            <a:off x="1242629" y="4801469"/>
            <a:ext cx="502880" cy="3740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1635" h="1189687">
                <a:moveTo>
                  <a:pt x="3511635" y="725881"/>
                </a:moveTo>
                <a:cubicBezTo>
                  <a:pt x="2897756" y="1049219"/>
                  <a:pt x="2046514" y="1189688"/>
                  <a:pt x="1469402" y="1179819"/>
                </a:cubicBezTo>
                <a:cubicBezTo>
                  <a:pt x="892290" y="1169950"/>
                  <a:pt x="97931" y="860019"/>
                  <a:pt x="48965" y="666665"/>
                </a:cubicBezTo>
                <a:cubicBezTo>
                  <a:pt x="-1" y="473311"/>
                  <a:pt x="1064947" y="0"/>
                  <a:pt x="1175605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81216" y="572866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66967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8" y="6777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–OR’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786693"/>
            <a:ext cx="48965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2987824" y="1506773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70669"/>
            <a:ext cx="2808312" cy="16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rme libre 6"/>
          <p:cNvSpPr/>
          <p:nvPr/>
        </p:nvSpPr>
        <p:spPr>
          <a:xfrm rot="6844802" flipH="1">
            <a:off x="735664" y="719340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orme libre 7"/>
          <p:cNvSpPr/>
          <p:nvPr/>
        </p:nvSpPr>
        <p:spPr>
          <a:xfrm rot="4326624" flipH="1">
            <a:off x="1242629" y="1512251"/>
            <a:ext cx="502880" cy="3740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1635" h="1189687">
                <a:moveTo>
                  <a:pt x="3511635" y="725881"/>
                </a:moveTo>
                <a:cubicBezTo>
                  <a:pt x="2897756" y="1049219"/>
                  <a:pt x="2046514" y="1189688"/>
                  <a:pt x="1469402" y="1179819"/>
                </a:cubicBezTo>
                <a:cubicBezTo>
                  <a:pt x="892290" y="1169950"/>
                  <a:pt x="97931" y="860019"/>
                  <a:pt x="48965" y="666665"/>
                </a:cubicBezTo>
                <a:cubicBezTo>
                  <a:pt x="-1" y="473311"/>
                  <a:pt x="1064947" y="0"/>
                  <a:pt x="1175605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1216" y="2439449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0" name="Imag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924944"/>
            <a:ext cx="2593997" cy="154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5" cstate="print"/>
          <a:srcRect l="55089"/>
          <a:stretch>
            <a:fillRect/>
          </a:stretch>
        </p:blipFill>
        <p:spPr bwMode="auto">
          <a:xfrm>
            <a:off x="2483768" y="3140968"/>
            <a:ext cx="2027716" cy="130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2" cstate="print"/>
          <a:srcRect r="56011"/>
          <a:stretch>
            <a:fillRect/>
          </a:stretch>
        </p:blipFill>
        <p:spPr bwMode="auto">
          <a:xfrm>
            <a:off x="179512" y="3140968"/>
            <a:ext cx="2131487" cy="117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avec flèche 12"/>
          <p:cNvCxnSpPr/>
          <p:nvPr/>
        </p:nvCxnSpPr>
        <p:spPr>
          <a:xfrm>
            <a:off x="4932040" y="3717032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 rot="18044203" flipV="1">
            <a:off x="1177864" y="3112337"/>
            <a:ext cx="1780149" cy="199517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313" h="1469321">
                <a:moveTo>
                  <a:pt x="1059313" y="169638"/>
                </a:moveTo>
                <a:cubicBezTo>
                  <a:pt x="929230" y="90371"/>
                  <a:pt x="724309" y="0"/>
                  <a:pt x="552335" y="146227"/>
                </a:cubicBezTo>
                <a:cubicBezTo>
                  <a:pt x="380361" y="292454"/>
                  <a:pt x="60082" y="877212"/>
                  <a:pt x="27470" y="1047000"/>
                </a:cubicBezTo>
                <a:cubicBezTo>
                  <a:pt x="0" y="1246437"/>
                  <a:pt x="28718" y="1371582"/>
                  <a:pt x="202412" y="1469321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12873874" flipH="1" flipV="1">
            <a:off x="343903" y="3270910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4005" y="4725144"/>
            <a:ext cx="8964488" cy="46166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"/>
              </a:rPr>
              <a:t>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 </a:t>
            </a:r>
            <a:r>
              <a:rPr lang="fr-FR" sz="2200" dirty="0" smtClean="0"/>
              <a:t> :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56886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16" y="5313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38627"/>
            <a:ext cx="2593997" cy="154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/>
          <a:srcRect l="55089"/>
          <a:stretch>
            <a:fillRect/>
          </a:stretch>
        </p:blipFill>
        <p:spPr bwMode="auto">
          <a:xfrm>
            <a:off x="2483768" y="754651"/>
            <a:ext cx="2027716" cy="130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4" cstate="print"/>
          <a:srcRect r="56011"/>
          <a:stretch>
            <a:fillRect/>
          </a:stretch>
        </p:blipFill>
        <p:spPr bwMode="auto">
          <a:xfrm>
            <a:off x="179512" y="754651"/>
            <a:ext cx="2131487" cy="117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avec flèche 12"/>
          <p:cNvCxnSpPr/>
          <p:nvPr/>
        </p:nvCxnSpPr>
        <p:spPr>
          <a:xfrm>
            <a:off x="4932040" y="1330715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 rot="18044203" flipV="1">
            <a:off x="1177864" y="726020"/>
            <a:ext cx="1780149" cy="199517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313" h="1469321">
                <a:moveTo>
                  <a:pt x="1059313" y="169638"/>
                </a:moveTo>
                <a:cubicBezTo>
                  <a:pt x="929230" y="90371"/>
                  <a:pt x="724309" y="0"/>
                  <a:pt x="552335" y="146227"/>
                </a:cubicBezTo>
                <a:cubicBezTo>
                  <a:pt x="380361" y="292454"/>
                  <a:pt x="60082" y="877212"/>
                  <a:pt x="27470" y="1047000"/>
                </a:cubicBezTo>
                <a:cubicBezTo>
                  <a:pt x="0" y="1246437"/>
                  <a:pt x="28718" y="1371582"/>
                  <a:pt x="202412" y="1469321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12873874" flipH="1" flipV="1">
            <a:off x="343903" y="884593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6200" y="2463279"/>
            <a:ext cx="8964488" cy="46166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"/>
              </a:rPr>
              <a:t>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 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8" name="Imag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58989"/>
            <a:ext cx="2808312" cy="18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030997"/>
            <a:ext cx="1944216" cy="173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6" cstate="print"/>
          <a:srcRect l="69129" t="15306" b="33673"/>
          <a:stretch>
            <a:fillRect/>
          </a:stretch>
        </p:blipFill>
        <p:spPr bwMode="auto">
          <a:xfrm>
            <a:off x="3491880" y="4975213"/>
            <a:ext cx="1072245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645024"/>
            <a:ext cx="1584176" cy="51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013176"/>
            <a:ext cx="1408383" cy="5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4365104"/>
            <a:ext cx="1728192" cy="5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6" cstate="print"/>
          <a:srcRect l="69129" t="15306" b="33673"/>
          <a:stretch>
            <a:fillRect/>
          </a:stretch>
        </p:blipFill>
        <p:spPr bwMode="auto">
          <a:xfrm>
            <a:off x="2627784" y="3535053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4" cstate="print"/>
          <a:srcRect l="37520" t="24731" b="31170"/>
          <a:stretch>
            <a:fillRect/>
          </a:stretch>
        </p:blipFill>
        <p:spPr bwMode="auto">
          <a:xfrm>
            <a:off x="179512" y="5047221"/>
            <a:ext cx="3066743" cy="6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cteur droit avec flèche 25"/>
          <p:cNvCxnSpPr/>
          <p:nvPr/>
        </p:nvCxnSpPr>
        <p:spPr>
          <a:xfrm>
            <a:off x="4067944" y="400506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 rot="18044203" flipV="1">
            <a:off x="1864200" y="2605015"/>
            <a:ext cx="709936" cy="191095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998" h="1547426">
                <a:moveTo>
                  <a:pt x="40078" y="1547426"/>
                </a:moveTo>
                <a:cubicBezTo>
                  <a:pt x="31463" y="1468545"/>
                  <a:pt x="0" y="1372710"/>
                  <a:pt x="43852" y="1201498"/>
                </a:cubicBezTo>
                <a:cubicBezTo>
                  <a:pt x="87704" y="1030286"/>
                  <a:pt x="235423" y="714935"/>
                  <a:pt x="303188" y="520155"/>
                </a:cubicBezTo>
                <a:cubicBezTo>
                  <a:pt x="441998" y="224607"/>
                  <a:pt x="427796" y="140675"/>
                  <a:pt x="332358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Forme libre 28"/>
          <p:cNvSpPr/>
          <p:nvPr/>
        </p:nvSpPr>
        <p:spPr>
          <a:xfrm rot="18044203" flipV="1">
            <a:off x="1856820" y="3789462"/>
            <a:ext cx="1823184" cy="239340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8615 w 410535"/>
              <a:gd name="connsiteY0" fmla="*/ 1547426 h 1598414"/>
              <a:gd name="connsiteX1" fmla="*/ 339385 w 410535"/>
              <a:gd name="connsiteY1" fmla="*/ 1427202 h 1598414"/>
              <a:gd name="connsiteX2" fmla="*/ 271725 w 410535"/>
              <a:gd name="connsiteY2" fmla="*/ 520155 h 1598414"/>
              <a:gd name="connsiteX3" fmla="*/ 300895 w 410535"/>
              <a:gd name="connsiteY3" fmla="*/ 0 h 1598414"/>
              <a:gd name="connsiteX0" fmla="*/ 0 w 401920"/>
              <a:gd name="connsiteY0" fmla="*/ 1547426 h 1599529"/>
              <a:gd name="connsiteX1" fmla="*/ 330770 w 401920"/>
              <a:gd name="connsiteY1" fmla="*/ 1427202 h 1599529"/>
              <a:gd name="connsiteX2" fmla="*/ 263110 w 401920"/>
              <a:gd name="connsiteY2" fmla="*/ 520155 h 1599529"/>
              <a:gd name="connsiteX3" fmla="*/ 292280 w 401920"/>
              <a:gd name="connsiteY3" fmla="*/ 0 h 1599529"/>
              <a:gd name="connsiteX0" fmla="*/ 0 w 1135093"/>
              <a:gd name="connsiteY0" fmla="*/ 1547426 h 1632813"/>
              <a:gd name="connsiteX1" fmla="*/ 330770 w 1135093"/>
              <a:gd name="connsiteY1" fmla="*/ 1427202 h 1632813"/>
              <a:gd name="connsiteX2" fmla="*/ 996283 w 1135093"/>
              <a:gd name="connsiteY2" fmla="*/ 313760 h 1632813"/>
              <a:gd name="connsiteX3" fmla="*/ 292280 w 1135093"/>
              <a:gd name="connsiteY3" fmla="*/ 0 h 1632813"/>
              <a:gd name="connsiteX0" fmla="*/ 0 w 1135093"/>
              <a:gd name="connsiteY0" fmla="*/ 1852711 h 1938098"/>
              <a:gd name="connsiteX1" fmla="*/ 330770 w 1135093"/>
              <a:gd name="connsiteY1" fmla="*/ 1732487 h 1938098"/>
              <a:gd name="connsiteX2" fmla="*/ 996283 w 1135093"/>
              <a:gd name="connsiteY2" fmla="*/ 619045 h 1938098"/>
              <a:gd name="connsiteX3" fmla="*/ 809872 w 1135093"/>
              <a:gd name="connsiteY3" fmla="*/ 0 h 193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093" h="1938098">
                <a:moveTo>
                  <a:pt x="0" y="1852711"/>
                </a:moveTo>
                <a:cubicBezTo>
                  <a:pt x="71121" y="1904814"/>
                  <a:pt x="164723" y="1938098"/>
                  <a:pt x="330770" y="1732487"/>
                </a:cubicBezTo>
                <a:cubicBezTo>
                  <a:pt x="496817" y="1526876"/>
                  <a:pt x="928518" y="813825"/>
                  <a:pt x="996283" y="619045"/>
                </a:cubicBezTo>
                <a:cubicBezTo>
                  <a:pt x="1135093" y="323497"/>
                  <a:pt x="905310" y="140675"/>
                  <a:pt x="80987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5877272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763688" y="5805264"/>
            <a:ext cx="7236296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Les additions nucléophiles aux Etapes </a:t>
            </a:r>
            <a:r>
              <a:rPr lang="fr-FR" sz="2000" dirty="0" smtClean="0">
                <a:sym typeface="Wingdings"/>
              </a:rPr>
              <a:t></a:t>
            </a:r>
            <a:r>
              <a:rPr lang="fr-FR" sz="2000" i="1" dirty="0" smtClean="0"/>
              <a:t> et </a:t>
            </a:r>
            <a:r>
              <a:rPr lang="fr-FR" sz="2000" dirty="0" smtClean="0">
                <a:sym typeface="Wingdings"/>
              </a:rPr>
              <a:t></a:t>
            </a:r>
            <a:r>
              <a:rPr lang="fr-FR" sz="2000" i="1" dirty="0" smtClean="0"/>
              <a:t> sont équiprobables des deux côtés du plan mais au bout du compte, </a:t>
            </a:r>
            <a:r>
              <a:rPr lang="fr-FR" sz="2000" b="1" i="1" u="sng" dirty="0" smtClean="0"/>
              <a:t>il n’y aura pas de carbone asymétrique</a:t>
            </a:r>
            <a:r>
              <a:rPr lang="fr-FR" sz="2000" i="1" dirty="0" smtClean="0"/>
              <a:t> dans la structure finale …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32403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67774"/>
            <a:ext cx="8964488" cy="46166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"/>
              </a:rPr>
              <a:t>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 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63484"/>
            <a:ext cx="2808312" cy="18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35492"/>
            <a:ext cx="1944216" cy="173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/>
          <a:srcRect l="69129" t="15306" b="33673"/>
          <a:stretch>
            <a:fillRect/>
          </a:stretch>
        </p:blipFill>
        <p:spPr bwMode="auto">
          <a:xfrm>
            <a:off x="3491880" y="2579708"/>
            <a:ext cx="1072245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268760"/>
            <a:ext cx="1584176" cy="51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564904"/>
            <a:ext cx="1408383" cy="5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988840"/>
            <a:ext cx="1728192" cy="5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/>
          <a:srcRect l="69129" t="15306" b="33673"/>
          <a:stretch>
            <a:fillRect/>
          </a:stretch>
        </p:blipFill>
        <p:spPr bwMode="auto">
          <a:xfrm>
            <a:off x="2627784" y="1139548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8" cstate="print"/>
          <a:srcRect l="37520" t="24731" b="31170"/>
          <a:stretch>
            <a:fillRect/>
          </a:stretch>
        </p:blipFill>
        <p:spPr bwMode="auto">
          <a:xfrm>
            <a:off x="179512" y="2651716"/>
            <a:ext cx="3066743" cy="6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/>
        </p:nvCxnSpPr>
        <p:spPr>
          <a:xfrm>
            <a:off x="3923928" y="1556792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e libre 12"/>
          <p:cNvSpPr/>
          <p:nvPr/>
        </p:nvSpPr>
        <p:spPr>
          <a:xfrm rot="18044203" flipV="1">
            <a:off x="1864200" y="209510"/>
            <a:ext cx="709936" cy="191095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998" h="1547426">
                <a:moveTo>
                  <a:pt x="40078" y="1547426"/>
                </a:moveTo>
                <a:cubicBezTo>
                  <a:pt x="31463" y="1468545"/>
                  <a:pt x="0" y="1372710"/>
                  <a:pt x="43852" y="1201498"/>
                </a:cubicBezTo>
                <a:cubicBezTo>
                  <a:pt x="87704" y="1030286"/>
                  <a:pt x="235423" y="714935"/>
                  <a:pt x="303188" y="520155"/>
                </a:cubicBezTo>
                <a:cubicBezTo>
                  <a:pt x="441998" y="224607"/>
                  <a:pt x="427796" y="140675"/>
                  <a:pt x="332358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Forme libre 13"/>
          <p:cNvSpPr/>
          <p:nvPr/>
        </p:nvSpPr>
        <p:spPr>
          <a:xfrm rot="18044203" flipV="1">
            <a:off x="1856820" y="1393957"/>
            <a:ext cx="1823184" cy="239340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8615 w 410535"/>
              <a:gd name="connsiteY0" fmla="*/ 1547426 h 1598414"/>
              <a:gd name="connsiteX1" fmla="*/ 339385 w 410535"/>
              <a:gd name="connsiteY1" fmla="*/ 1427202 h 1598414"/>
              <a:gd name="connsiteX2" fmla="*/ 271725 w 410535"/>
              <a:gd name="connsiteY2" fmla="*/ 520155 h 1598414"/>
              <a:gd name="connsiteX3" fmla="*/ 300895 w 410535"/>
              <a:gd name="connsiteY3" fmla="*/ 0 h 1598414"/>
              <a:gd name="connsiteX0" fmla="*/ 0 w 401920"/>
              <a:gd name="connsiteY0" fmla="*/ 1547426 h 1599529"/>
              <a:gd name="connsiteX1" fmla="*/ 330770 w 401920"/>
              <a:gd name="connsiteY1" fmla="*/ 1427202 h 1599529"/>
              <a:gd name="connsiteX2" fmla="*/ 263110 w 401920"/>
              <a:gd name="connsiteY2" fmla="*/ 520155 h 1599529"/>
              <a:gd name="connsiteX3" fmla="*/ 292280 w 401920"/>
              <a:gd name="connsiteY3" fmla="*/ 0 h 1599529"/>
              <a:gd name="connsiteX0" fmla="*/ 0 w 1135093"/>
              <a:gd name="connsiteY0" fmla="*/ 1547426 h 1632813"/>
              <a:gd name="connsiteX1" fmla="*/ 330770 w 1135093"/>
              <a:gd name="connsiteY1" fmla="*/ 1427202 h 1632813"/>
              <a:gd name="connsiteX2" fmla="*/ 996283 w 1135093"/>
              <a:gd name="connsiteY2" fmla="*/ 313760 h 1632813"/>
              <a:gd name="connsiteX3" fmla="*/ 292280 w 1135093"/>
              <a:gd name="connsiteY3" fmla="*/ 0 h 1632813"/>
              <a:gd name="connsiteX0" fmla="*/ 0 w 1135093"/>
              <a:gd name="connsiteY0" fmla="*/ 1852711 h 1938098"/>
              <a:gd name="connsiteX1" fmla="*/ 330770 w 1135093"/>
              <a:gd name="connsiteY1" fmla="*/ 1732487 h 1938098"/>
              <a:gd name="connsiteX2" fmla="*/ 996283 w 1135093"/>
              <a:gd name="connsiteY2" fmla="*/ 619045 h 1938098"/>
              <a:gd name="connsiteX3" fmla="*/ 809872 w 1135093"/>
              <a:gd name="connsiteY3" fmla="*/ 0 h 193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093" h="1938098">
                <a:moveTo>
                  <a:pt x="0" y="1852711"/>
                </a:moveTo>
                <a:cubicBezTo>
                  <a:pt x="71121" y="1904814"/>
                  <a:pt x="164723" y="1938098"/>
                  <a:pt x="330770" y="1732487"/>
                </a:cubicBezTo>
                <a:cubicBezTo>
                  <a:pt x="496817" y="1526876"/>
                  <a:pt x="928518" y="813825"/>
                  <a:pt x="996283" y="619045"/>
                </a:cubicBezTo>
                <a:cubicBezTo>
                  <a:pt x="1135093" y="323497"/>
                  <a:pt x="905310" y="140675"/>
                  <a:pt x="80987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4506673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phényl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gnésium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benzoate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l’éther anhydre, suivie d’une hydrolyse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aci-de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1" name="Image 20"/>
          <p:cNvPicPr/>
          <p:nvPr/>
        </p:nvPicPr>
        <p:blipFill>
          <a:blip r:embed="rId4" cstate="print"/>
          <a:srcRect l="69129" t="38767" r="23153" b="33673"/>
          <a:stretch>
            <a:fillRect/>
          </a:stretch>
        </p:blipFill>
        <p:spPr bwMode="auto">
          <a:xfrm>
            <a:off x="2195736" y="6114990"/>
            <a:ext cx="288032" cy="33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avec flèche 21"/>
          <p:cNvCxnSpPr/>
          <p:nvPr/>
        </p:nvCxnSpPr>
        <p:spPr>
          <a:xfrm>
            <a:off x="5148064" y="6098400"/>
            <a:ext cx="50457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3429000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763688" y="3356992"/>
            <a:ext cx="7236296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Les additions nucléophiles aux Etapes </a:t>
            </a:r>
            <a:r>
              <a:rPr lang="fr-FR" sz="2000" dirty="0" smtClean="0">
                <a:sym typeface="Wingdings"/>
              </a:rPr>
              <a:t></a:t>
            </a:r>
            <a:r>
              <a:rPr lang="fr-FR" sz="2000" i="1" dirty="0" smtClean="0"/>
              <a:t> et </a:t>
            </a:r>
            <a:r>
              <a:rPr lang="fr-FR" sz="2000" dirty="0" smtClean="0">
                <a:sym typeface="Wingdings"/>
              </a:rPr>
              <a:t></a:t>
            </a:r>
            <a:r>
              <a:rPr lang="fr-FR" sz="2000" i="1" dirty="0" smtClean="0"/>
              <a:t> sont équiprobables des deux côtés du plan mais au bout du compte, </a:t>
            </a:r>
            <a:r>
              <a:rPr lang="fr-FR" sz="2000" b="1" i="1" u="sng" dirty="0" smtClean="0"/>
              <a:t>il n’y aura pas de carbone asymétrique</a:t>
            </a:r>
            <a:r>
              <a:rPr lang="fr-FR" sz="2000" i="1" dirty="0" smtClean="0"/>
              <a:t> dans la structure finale …</a:t>
            </a:r>
            <a:endParaRPr lang="fr-FR" sz="2000" dirty="0"/>
          </a:p>
        </p:txBody>
      </p:sp>
      <p:grpSp>
        <p:nvGrpSpPr>
          <p:cNvPr id="31" name="Groupe 30"/>
          <p:cNvGrpSpPr/>
          <p:nvPr/>
        </p:nvGrpSpPr>
        <p:grpSpPr>
          <a:xfrm>
            <a:off x="9525" y="5954384"/>
            <a:ext cx="1855991" cy="521910"/>
            <a:chOff x="9525" y="5954384"/>
            <a:chExt cx="1855991" cy="521910"/>
          </a:xfrm>
        </p:grpSpPr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10" cstate="print"/>
            <a:srcRect l="20480"/>
            <a:stretch>
              <a:fillRect/>
            </a:stretch>
          </p:blipFill>
          <p:spPr bwMode="auto">
            <a:xfrm>
              <a:off x="467544" y="5954384"/>
              <a:ext cx="1397972" cy="521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9525" y="5992713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705078" y="5445224"/>
            <a:ext cx="1748580" cy="1403251"/>
            <a:chOff x="5705078" y="5445224"/>
            <a:chExt cx="1748580" cy="1403251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 l="23240" t="-395" r="25633" b="22310"/>
            <a:stretch>
              <a:fillRect/>
            </a:stretch>
          </p:blipFill>
          <p:spPr bwMode="auto">
            <a:xfrm>
              <a:off x="6156176" y="5445224"/>
              <a:ext cx="792088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5705078" y="5867747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09717" y="6386810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76256" y="5858222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2474243" y="5306312"/>
            <a:ext cx="2556884" cy="1197646"/>
            <a:chOff x="2474243" y="5306312"/>
            <a:chExt cx="2556884" cy="1197646"/>
          </a:xfrm>
        </p:grpSpPr>
        <p:grpSp>
          <p:nvGrpSpPr>
            <p:cNvPr id="32" name="Groupe 31"/>
            <p:cNvGrpSpPr/>
            <p:nvPr/>
          </p:nvGrpSpPr>
          <p:grpSpPr>
            <a:xfrm>
              <a:off x="2474243" y="5306312"/>
              <a:ext cx="2025749" cy="1197646"/>
              <a:chOff x="2474243" y="5306312"/>
              <a:chExt cx="2025749" cy="1197646"/>
            </a:xfrm>
          </p:grpSpPr>
          <p:pic>
            <p:nvPicPr>
              <p:cNvPr id="21506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15100" r="18458"/>
              <a:stretch>
                <a:fillRect/>
              </a:stretch>
            </p:blipFill>
            <p:spPr bwMode="auto">
              <a:xfrm>
                <a:off x="2915816" y="5306312"/>
                <a:ext cx="1584176" cy="1197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474243" y="6040338"/>
                <a:ext cx="5774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B0F0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  <a:sym typeface="Wingdings" pitchFamily="2" charset="2"/>
                  </a:rPr>
                  <a:t>Ph</a:t>
                </a:r>
                <a:endPara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4418459" y="5896322"/>
              <a:ext cx="6126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Me</a:t>
              </a:r>
              <a:endPara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7452320" y="5839172"/>
            <a:ext cx="1549247" cy="461665"/>
            <a:chOff x="7452320" y="5839172"/>
            <a:chExt cx="1549247" cy="461665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52320" y="5882376"/>
              <a:ext cx="1549247" cy="35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7730827" y="5839172"/>
              <a:ext cx="6126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Me</a:t>
              </a:r>
              <a:endPara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0" y="5589240"/>
            <a:ext cx="34563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s’additionne 2 fois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47625" y="6002238"/>
            <a:ext cx="467544" cy="432048"/>
          </a:xfrm>
          <a:prstGeom prst="round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3779912" y="5949280"/>
            <a:ext cx="1224136" cy="648072"/>
          </a:xfrm>
          <a:prstGeom prst="round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ext Box 1"/>
          <p:cNvSpPr txBox="1">
            <a:spLocks noChangeArrowheads="1"/>
          </p:cNvSpPr>
          <p:nvPr/>
        </p:nvSpPr>
        <p:spPr bwMode="auto">
          <a:xfrm>
            <a:off x="3707904" y="5517232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est éliminé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/>
      <p:bldP spid="39" grpId="0" animBg="1"/>
      <p:bldP spid="40" grpId="0" animBg="1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phényl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ma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gnésium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benzoate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méthyle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l’éther anhydre, suivie d’une hydrolyse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aci-de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749" y="2708920"/>
            <a:ext cx="85042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Action des ions cyanures sur les composés carbonylés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71600" y="3140968"/>
            <a:ext cx="7200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Rajouter 1 atome de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carbone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+ 1 atome d’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azote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3745578"/>
            <a:ext cx="38766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A propos de l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ion cyanure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CN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–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008" y="4149080"/>
            <a:ext cx="8964488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00" dirty="0" smtClean="0"/>
              <a:t> </a:t>
            </a:r>
          </a:p>
          <a:p>
            <a:r>
              <a:rPr lang="fr-FR" sz="2400" dirty="0" smtClean="0"/>
              <a:t># </a:t>
            </a:r>
            <a:r>
              <a:rPr lang="fr-FR" sz="2400" b="1" u="sng" dirty="0" smtClean="0"/>
              <a:t>Représentation de Lewis</a:t>
            </a:r>
            <a:r>
              <a:rPr lang="fr-FR" sz="2400" dirty="0" smtClean="0"/>
              <a:t> : </a:t>
            </a:r>
          </a:p>
          <a:p>
            <a:r>
              <a:rPr lang="fr-FR" sz="1100" dirty="0" smtClean="0"/>
              <a:t> </a:t>
            </a:r>
          </a:p>
          <a:p>
            <a:r>
              <a:rPr lang="fr-FR" sz="2400" dirty="0" smtClean="0"/>
              <a:t># </a:t>
            </a:r>
            <a:r>
              <a:rPr lang="fr-FR" sz="2400" b="1" u="sng" dirty="0" smtClean="0"/>
              <a:t>Electrophile ou nucléophile</a:t>
            </a:r>
            <a:r>
              <a:rPr lang="fr-FR" sz="2400" dirty="0" smtClean="0"/>
              <a:t> 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707904" y="4235221"/>
            <a:ext cx="43924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 = (4 + 5 + 1) / 2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 doublets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9512" y="5157192"/>
            <a:ext cx="8784976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sites nucléophiles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ils possèdent tous les 2 un doublet non liant capable d’établir une liaison covalente avec un site électrophile.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9512" y="5805264"/>
            <a:ext cx="878497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 est un meilleur site nucléophile que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chargé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négative-ment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qu’il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moins électronégatif des deux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293096"/>
            <a:ext cx="1465835" cy="59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3" cstate="print"/>
          <a:srcRect l="69129" t="38767" r="23153" b="33673"/>
          <a:stretch>
            <a:fillRect/>
          </a:stretch>
        </p:blipFill>
        <p:spPr bwMode="auto">
          <a:xfrm>
            <a:off x="2186211" y="1772816"/>
            <a:ext cx="288032" cy="33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>
            <a:off x="5138539" y="1756226"/>
            <a:ext cx="50457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/>
          <p:cNvGrpSpPr/>
          <p:nvPr/>
        </p:nvGrpSpPr>
        <p:grpSpPr>
          <a:xfrm>
            <a:off x="0" y="1628800"/>
            <a:ext cx="1855991" cy="505320"/>
            <a:chOff x="9525" y="5970974"/>
            <a:chExt cx="1855991" cy="505320"/>
          </a:xfrm>
        </p:grpSpPr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21022" t="3179"/>
            <a:stretch>
              <a:fillRect/>
            </a:stretch>
          </p:blipFill>
          <p:spPr bwMode="auto">
            <a:xfrm>
              <a:off x="477069" y="5970974"/>
              <a:ext cx="1388447" cy="505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9525" y="5992713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695553" y="1108154"/>
            <a:ext cx="1748580" cy="1398147"/>
            <a:chOff x="5705078" y="5450328"/>
            <a:chExt cx="1748580" cy="1398147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23854" r="25018" b="20630"/>
            <a:stretch>
              <a:fillRect/>
            </a:stretch>
          </p:blipFill>
          <p:spPr bwMode="auto">
            <a:xfrm>
              <a:off x="6165701" y="5450328"/>
              <a:ext cx="792088" cy="1024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5705078" y="5867747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09717" y="6386810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76256" y="5858222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2464718" y="964138"/>
            <a:ext cx="2556884" cy="1197646"/>
            <a:chOff x="2474243" y="5306312"/>
            <a:chExt cx="2556884" cy="1197646"/>
          </a:xfrm>
        </p:grpSpPr>
        <p:grpSp>
          <p:nvGrpSpPr>
            <p:cNvPr id="28" name="Groupe 31"/>
            <p:cNvGrpSpPr/>
            <p:nvPr/>
          </p:nvGrpSpPr>
          <p:grpSpPr>
            <a:xfrm>
              <a:off x="2474243" y="5306312"/>
              <a:ext cx="2035274" cy="1197646"/>
              <a:chOff x="2474243" y="5306312"/>
              <a:chExt cx="2035274" cy="1197646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500" r="18058"/>
              <a:stretch>
                <a:fillRect/>
              </a:stretch>
            </p:blipFill>
            <p:spPr bwMode="auto">
              <a:xfrm>
                <a:off x="2925341" y="5306312"/>
                <a:ext cx="1584176" cy="1197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2474243" y="6040338"/>
                <a:ext cx="5774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B0F0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  <a:sym typeface="Wingdings" pitchFamily="2" charset="2"/>
                  </a:rPr>
                  <a:t>Ph</a:t>
                </a:r>
                <a:endPara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4418459" y="5896322"/>
              <a:ext cx="6126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Me</a:t>
              </a:r>
              <a:endPara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7442795" y="1496998"/>
            <a:ext cx="1549247" cy="461665"/>
            <a:chOff x="7452320" y="5839172"/>
            <a:chExt cx="1549247" cy="461665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52320" y="5882376"/>
              <a:ext cx="1549247" cy="35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33"/>
            <p:cNvSpPr/>
            <p:nvPr/>
          </p:nvSpPr>
          <p:spPr>
            <a:xfrm>
              <a:off x="7730827" y="5839172"/>
              <a:ext cx="6126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Me</a:t>
              </a:r>
              <a:endPara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0" y="1234852"/>
            <a:ext cx="34563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s’additionne 2 fois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7625" y="1647850"/>
            <a:ext cx="467544" cy="432048"/>
          </a:xfrm>
          <a:prstGeom prst="round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3779912" y="1594892"/>
            <a:ext cx="1224136" cy="648072"/>
          </a:xfrm>
          <a:prstGeom prst="round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3707904" y="1162844"/>
            <a:ext cx="16561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est éliminé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0481" grpId="0"/>
      <p:bldP spid="12" grpId="0" animBg="1"/>
      <p:bldP spid="20482" grpId="0"/>
      <p:bldP spid="20483" grpId="0"/>
      <p:bldP spid="204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38766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A propos de l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ion cyanure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CN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–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376118"/>
            <a:ext cx="8964488" cy="23328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00" dirty="0" smtClean="0"/>
              <a:t> </a:t>
            </a:r>
          </a:p>
          <a:p>
            <a:r>
              <a:rPr lang="fr-FR" sz="2400" dirty="0" smtClean="0"/>
              <a:t># </a:t>
            </a:r>
            <a:r>
              <a:rPr lang="fr-FR" sz="2400" b="1" u="sng" dirty="0" smtClean="0"/>
              <a:t>Représentation de Lewis</a:t>
            </a:r>
            <a:r>
              <a:rPr lang="fr-FR" sz="2400" dirty="0" smtClean="0"/>
              <a:t> : </a:t>
            </a:r>
          </a:p>
          <a:p>
            <a:r>
              <a:rPr lang="fr-FR" sz="1100" dirty="0" smtClean="0"/>
              <a:t> </a:t>
            </a:r>
          </a:p>
          <a:p>
            <a:r>
              <a:rPr lang="fr-FR" sz="2400" dirty="0" smtClean="0"/>
              <a:t># </a:t>
            </a:r>
            <a:r>
              <a:rPr lang="fr-FR" sz="2400" b="1" u="sng" dirty="0" smtClean="0"/>
              <a:t>Electrophile ou nucléophile</a:t>
            </a:r>
            <a:r>
              <a:rPr lang="fr-FR" sz="2400" dirty="0" smtClean="0"/>
              <a:t> 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07904" y="462259"/>
            <a:ext cx="43924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 = (4 + 5 + 1) / 2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 doublets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1349505"/>
            <a:ext cx="8784976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sites nucléophiles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ils possèdent tous les 2 un doublet non liant capable d’établir une liaison covalente avec un site électrophile.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1962852"/>
            <a:ext cx="878497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 est un meilleur site nucléophile que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chargé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négative-ment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qu’il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moins électronégatif des deux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20134"/>
            <a:ext cx="1465835" cy="59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" y="3284984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l’io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cyanure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carbonylé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(en milieu neutre ou légèrement basique)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d’une CYANHYDRINE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acidification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progressive du milieu réactionnel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5929" y="4509120"/>
            <a:ext cx="8964488" cy="21602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131840" y="5445224"/>
            <a:ext cx="3600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31840" y="4509120"/>
            <a:ext cx="36724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Milieu neutre ou légèrement basique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31840" y="5517232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2996952"/>
            <a:ext cx="2696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pic>
        <p:nvPicPr>
          <p:cNvPr id="14" name="Image 1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725144"/>
            <a:ext cx="1514089" cy="13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653136"/>
            <a:ext cx="2800508" cy="125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948264" y="4653136"/>
            <a:ext cx="1800200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852376" y="6165304"/>
            <a:ext cx="2023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CYANHYDRINE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/>
      <p:bldP spid="13" grpId="0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1025" y="46300"/>
            <a:ext cx="8964488" cy="16545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400" dirty="0" smtClean="0"/>
              <a:t># </a:t>
            </a:r>
            <a:r>
              <a:rPr lang="fr-FR" sz="2400" b="1" u="sng" dirty="0" smtClean="0"/>
              <a:t>Electrophile ou nucléophile</a:t>
            </a:r>
            <a:r>
              <a:rPr lang="fr-FR" sz="2400" dirty="0" smtClean="0"/>
              <a:t> 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404664"/>
            <a:ext cx="8784976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sites nucléophiles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ils possèdent tous les 2 un doublet non liant capable d’établir une liaison covalente avec un site électrophile.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1018011"/>
            <a:ext cx="878497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 est un meilleur site nucléophile que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chargé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négative-ment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qu’il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moins électronégatif des deux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" y="2204864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l’io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cyanure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carbonylé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(en milieu neutre ou légèrement basique)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d’une CYANHYDRINE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acidification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progressive du milieu réactionnel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5929" y="3429000"/>
            <a:ext cx="8964488" cy="20162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131840" y="4293096"/>
            <a:ext cx="3600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31840" y="3356992"/>
            <a:ext cx="36724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Milieu neutre ou légèrement basique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31840" y="4365104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1916832"/>
            <a:ext cx="2696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pic>
        <p:nvPicPr>
          <p:cNvPr id="14" name="Image 1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573016"/>
            <a:ext cx="1514089" cy="13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501008"/>
            <a:ext cx="2800508" cy="125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948264" y="3501008"/>
            <a:ext cx="1800200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852376" y="5013176"/>
            <a:ext cx="2023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CYANHYDRINE</a:t>
            </a:r>
            <a:endParaRPr lang="fr-FR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589240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907704" y="5517232"/>
            <a:ext cx="7236296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- Ions </a:t>
            </a:r>
            <a:r>
              <a:rPr lang="fr-FR" sz="2000" b="1" dirty="0" smtClean="0"/>
              <a:t>CN</a:t>
            </a:r>
            <a:r>
              <a:rPr lang="fr-FR" sz="2000" b="1" baseline="30000" dirty="0" smtClean="0"/>
              <a:t> –</a:t>
            </a:r>
            <a:r>
              <a:rPr lang="fr-FR" sz="2000" i="1" dirty="0" smtClean="0"/>
              <a:t> apportés sous forme de </a:t>
            </a:r>
            <a:r>
              <a:rPr lang="fr-FR" sz="2000" b="1" u="sng" dirty="0" smtClean="0"/>
              <a:t>cyanure de sodium </a:t>
            </a:r>
            <a:r>
              <a:rPr lang="fr-FR" sz="2000" dirty="0" smtClean="0"/>
              <a:t>(Na</a:t>
            </a:r>
            <a:r>
              <a:rPr lang="fr-FR" sz="2000" baseline="30000" dirty="0" smtClean="0"/>
              <a:t>+</a:t>
            </a:r>
            <a:r>
              <a:rPr lang="fr-FR" sz="2000" dirty="0" smtClean="0"/>
              <a:t>,CN </a:t>
            </a:r>
            <a:r>
              <a:rPr lang="fr-FR" sz="2000" baseline="30000" dirty="0" smtClean="0"/>
              <a:t>–</a:t>
            </a:r>
            <a:r>
              <a:rPr lang="fr-FR" sz="2000" dirty="0" smtClean="0"/>
              <a:t>)</a:t>
            </a:r>
            <a:r>
              <a:rPr lang="fr-FR" sz="2000" i="1" dirty="0" smtClean="0"/>
              <a:t> ou de </a:t>
            </a:r>
            <a:r>
              <a:rPr lang="fr-FR" sz="2000" b="1" u="sng" dirty="0" smtClean="0"/>
              <a:t>cyanure de potassium </a:t>
            </a:r>
            <a:r>
              <a:rPr lang="fr-FR" sz="2000" dirty="0" smtClean="0"/>
              <a:t>(K</a:t>
            </a:r>
            <a:r>
              <a:rPr lang="fr-FR" sz="2000" baseline="30000" dirty="0" smtClean="0"/>
              <a:t>+</a:t>
            </a:r>
            <a:r>
              <a:rPr lang="fr-FR" sz="2000" dirty="0" smtClean="0"/>
              <a:t>, CN</a:t>
            </a:r>
            <a:r>
              <a:rPr lang="fr-FR" sz="2000" baseline="30000" dirty="0" smtClean="0"/>
              <a:t> –</a:t>
            </a:r>
            <a:r>
              <a:rPr lang="fr-FR" sz="2000" dirty="0" smtClean="0"/>
              <a:t>) ;</a:t>
            </a:r>
          </a:p>
          <a:p>
            <a:pPr algn="just"/>
            <a:r>
              <a:rPr lang="fr-FR" sz="2000" i="1" dirty="0" smtClean="0"/>
              <a:t>- </a:t>
            </a:r>
            <a:r>
              <a:rPr lang="fr-FR" sz="2000" b="1" u="sng" dirty="0" smtClean="0"/>
              <a:t>Hydrolyse avec acide faible ajouté lentement</a:t>
            </a:r>
            <a:r>
              <a:rPr lang="fr-FR" sz="2000" i="1" dirty="0" smtClean="0"/>
              <a:t> pour éviter la </a:t>
            </a:r>
            <a:r>
              <a:rPr lang="fr-FR" sz="2000" i="1" dirty="0" err="1" smtClean="0"/>
              <a:t>forma-tion</a:t>
            </a:r>
            <a:r>
              <a:rPr lang="fr-FR" sz="2000" i="1" dirty="0" smtClean="0"/>
              <a:t> d’acide cyanhydrique </a:t>
            </a:r>
            <a:r>
              <a:rPr lang="fr-FR" sz="2000" b="1" dirty="0" smtClean="0"/>
              <a:t>HCN</a:t>
            </a:r>
            <a:r>
              <a:rPr lang="fr-FR" sz="2000" i="1" dirty="0" smtClean="0"/>
              <a:t> extrêmement toxique.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008" y="3789040"/>
            <a:ext cx="8964488" cy="29523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Image 36"/>
          <p:cNvPicPr/>
          <p:nvPr/>
        </p:nvPicPr>
        <p:blipFill>
          <a:blip r:embed="rId2" cstate="print"/>
          <a:srcRect l="61920" t="36825" r="29406" b="31880"/>
          <a:stretch>
            <a:fillRect/>
          </a:stretch>
        </p:blipFill>
        <p:spPr bwMode="auto">
          <a:xfrm>
            <a:off x="2411760" y="5301208"/>
            <a:ext cx="4236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 3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41168"/>
            <a:ext cx="20882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331889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cyanure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l’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éthana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Image 28"/>
          <p:cNvPicPr/>
          <p:nvPr/>
        </p:nvPicPr>
        <p:blipFill>
          <a:blip r:embed="rId2" cstate="print"/>
          <a:srcRect l="79611" t="12518" b="31151"/>
          <a:stretch>
            <a:fillRect/>
          </a:stretch>
        </p:blipFill>
        <p:spPr bwMode="auto">
          <a:xfrm>
            <a:off x="3059832" y="5013176"/>
            <a:ext cx="99582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5929" y="375047"/>
            <a:ext cx="8964488" cy="20162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131840" y="1239143"/>
            <a:ext cx="3600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31840" y="303039"/>
            <a:ext cx="36724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Milieu neutre ou légèrement basique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31840" y="1311151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19718"/>
            <a:ext cx="2696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pic>
        <p:nvPicPr>
          <p:cNvPr id="8" name="Image 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519063"/>
            <a:ext cx="1514089" cy="13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47055"/>
            <a:ext cx="2800508" cy="125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948264" y="447055"/>
            <a:ext cx="1800200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852376" y="1959223"/>
            <a:ext cx="2023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CYANHYDRINE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932040" y="4869160"/>
            <a:ext cx="1800200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2996952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7" name="Forme libre 16"/>
          <p:cNvSpPr/>
          <p:nvPr/>
        </p:nvSpPr>
        <p:spPr>
          <a:xfrm rot="14219604" flipH="1" flipV="1">
            <a:off x="1653644" y="4542316"/>
            <a:ext cx="1114079" cy="151976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42471 w 742471"/>
              <a:gd name="connsiteY0" fmla="*/ 280 h 1178279"/>
              <a:gd name="connsiteX1" fmla="*/ 581079 w 742471"/>
              <a:gd name="connsiteY1" fmla="*/ 157662 h 1178279"/>
              <a:gd name="connsiteX2" fmla="*/ 215186 w 742471"/>
              <a:gd name="connsiteY2" fmla="*/ 191829 h 1178279"/>
              <a:gd name="connsiteX3" fmla="*/ 36870 w 742471"/>
              <a:gd name="connsiteY3" fmla="*/ 636505 h 1178279"/>
              <a:gd name="connsiteX4" fmla="*/ 101633 w 742471"/>
              <a:gd name="connsiteY4" fmla="*/ 1178279 h 1178279"/>
              <a:gd name="connsiteX0" fmla="*/ 713417 w 713417"/>
              <a:gd name="connsiteY0" fmla="*/ 280 h 1175883"/>
              <a:gd name="connsiteX1" fmla="*/ 552025 w 713417"/>
              <a:gd name="connsiteY1" fmla="*/ 157662 h 1175883"/>
              <a:gd name="connsiteX2" fmla="*/ 186132 w 713417"/>
              <a:gd name="connsiteY2" fmla="*/ 191829 h 1175883"/>
              <a:gd name="connsiteX3" fmla="*/ 7816 w 713417"/>
              <a:gd name="connsiteY3" fmla="*/ 636505 h 1175883"/>
              <a:gd name="connsiteX4" fmla="*/ 101633 w 713417"/>
              <a:gd name="connsiteY4" fmla="*/ 1175883 h 1175883"/>
              <a:gd name="connsiteX0" fmla="*/ 705601 w 705601"/>
              <a:gd name="connsiteY0" fmla="*/ 280 h 1175883"/>
              <a:gd name="connsiteX1" fmla="*/ 544209 w 705601"/>
              <a:gd name="connsiteY1" fmla="*/ 157662 h 1175883"/>
              <a:gd name="connsiteX2" fmla="*/ 178316 w 705601"/>
              <a:gd name="connsiteY2" fmla="*/ 191829 h 1175883"/>
              <a:gd name="connsiteX3" fmla="*/ 0 w 705601"/>
              <a:gd name="connsiteY3" fmla="*/ 636505 h 1175883"/>
              <a:gd name="connsiteX4" fmla="*/ 93817 w 705601"/>
              <a:gd name="connsiteY4" fmla="*/ 1175883 h 1175883"/>
              <a:gd name="connsiteX0" fmla="*/ 705601 w 705601"/>
              <a:gd name="connsiteY0" fmla="*/ 0 h 1175603"/>
              <a:gd name="connsiteX1" fmla="*/ 178316 w 705601"/>
              <a:gd name="connsiteY1" fmla="*/ 191549 h 1175603"/>
              <a:gd name="connsiteX2" fmla="*/ 0 w 705601"/>
              <a:gd name="connsiteY2" fmla="*/ 636225 h 1175603"/>
              <a:gd name="connsiteX3" fmla="*/ 93817 w 705601"/>
              <a:gd name="connsiteY3" fmla="*/ 1175603 h 117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601" h="1175603">
                <a:moveTo>
                  <a:pt x="705601" y="0"/>
                </a:moveTo>
                <a:cubicBezTo>
                  <a:pt x="595750" y="39906"/>
                  <a:pt x="295916" y="85512"/>
                  <a:pt x="178316" y="191549"/>
                </a:cubicBezTo>
                <a:cubicBezTo>
                  <a:pt x="40756" y="360258"/>
                  <a:pt x="20949" y="466322"/>
                  <a:pt x="0" y="636225"/>
                </a:cubicBezTo>
                <a:cubicBezTo>
                  <a:pt x="2929" y="816962"/>
                  <a:pt x="5141" y="1034447"/>
                  <a:pt x="93817" y="1175603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18" name="ZoneTexte 19"/>
          <p:cNvSpPr txBox="1">
            <a:spLocks noChangeArrowheads="1"/>
          </p:cNvSpPr>
          <p:nvPr/>
        </p:nvSpPr>
        <p:spPr bwMode="auto">
          <a:xfrm>
            <a:off x="971600" y="4844777"/>
            <a:ext cx="19156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139952" y="5445224"/>
            <a:ext cx="720080" cy="77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3"/>
          <p:cNvSpPr txBox="1">
            <a:spLocks noChangeArrowheads="1"/>
          </p:cNvSpPr>
          <p:nvPr/>
        </p:nvSpPr>
        <p:spPr bwMode="auto">
          <a:xfrm>
            <a:off x="179388" y="4278086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5940152" y="5805264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7173813" y="4797152"/>
            <a:ext cx="1728292" cy="12239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6" name="ZoneTexte 3"/>
          <p:cNvSpPr txBox="1">
            <a:spLocks noChangeArrowheads="1"/>
          </p:cNvSpPr>
          <p:nvPr/>
        </p:nvSpPr>
        <p:spPr bwMode="auto">
          <a:xfrm>
            <a:off x="323528" y="6093296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35" y="3800763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ion cyanure sur le composé carbonylé</a:t>
            </a:r>
            <a:r>
              <a:rPr lang="fr-FR" sz="2200" dirty="0" smtClean="0"/>
              <a:t> :</a:t>
            </a:r>
          </a:p>
        </p:txBody>
      </p:sp>
      <p:sp>
        <p:nvSpPr>
          <p:cNvPr id="30" name="Forme libre 29"/>
          <p:cNvSpPr/>
          <p:nvPr/>
        </p:nvSpPr>
        <p:spPr>
          <a:xfrm rot="14219604" flipH="1" flipV="1">
            <a:off x="1569194" y="5078345"/>
            <a:ext cx="338061" cy="35633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  <a:gd name="connsiteX0" fmla="*/ 128667 w 173453"/>
              <a:gd name="connsiteY0" fmla="*/ 351249 h 351249"/>
              <a:gd name="connsiteX1" fmla="*/ 14851 w 173453"/>
              <a:gd name="connsiteY1" fmla="*/ 128028 h 351249"/>
              <a:gd name="connsiteX2" fmla="*/ 74783 w 173453"/>
              <a:gd name="connsiteY2" fmla="*/ 421 h 351249"/>
              <a:gd name="connsiteX3" fmla="*/ 173453 w 173453"/>
              <a:gd name="connsiteY3" fmla="*/ 125503 h 351249"/>
              <a:gd name="connsiteX0" fmla="*/ 128667 w 173453"/>
              <a:gd name="connsiteY0" fmla="*/ 260845 h 260845"/>
              <a:gd name="connsiteX1" fmla="*/ 14851 w 173453"/>
              <a:gd name="connsiteY1" fmla="*/ 37624 h 260845"/>
              <a:gd name="connsiteX2" fmla="*/ 173453 w 173453"/>
              <a:gd name="connsiteY2" fmla="*/ 35099 h 260845"/>
              <a:gd name="connsiteX0" fmla="*/ 79843 w 124629"/>
              <a:gd name="connsiteY0" fmla="*/ 225746 h 225746"/>
              <a:gd name="connsiteX1" fmla="*/ 14851 w 124629"/>
              <a:gd name="connsiteY1" fmla="*/ 65070 h 225746"/>
              <a:gd name="connsiteX2" fmla="*/ 124629 w 124629"/>
              <a:gd name="connsiteY2" fmla="*/ 0 h 22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629" h="225746">
                <a:moveTo>
                  <a:pt x="79843" y="225746"/>
                </a:moveTo>
                <a:cubicBezTo>
                  <a:pt x="79322" y="225466"/>
                  <a:pt x="0" y="112211"/>
                  <a:pt x="14851" y="65070"/>
                </a:cubicBezTo>
                <a:cubicBezTo>
                  <a:pt x="22315" y="27446"/>
                  <a:pt x="91587" y="526"/>
                  <a:pt x="124629" y="0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31" name="Forme libre 30"/>
          <p:cNvSpPr/>
          <p:nvPr/>
        </p:nvSpPr>
        <p:spPr>
          <a:xfrm rot="17814581" flipV="1">
            <a:off x="1576975" y="5482828"/>
            <a:ext cx="337414" cy="35364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  <a:gd name="connsiteX0" fmla="*/ 128667 w 164402"/>
              <a:gd name="connsiteY0" fmla="*/ 370775 h 370775"/>
              <a:gd name="connsiteX1" fmla="*/ 14851 w 164402"/>
              <a:gd name="connsiteY1" fmla="*/ 147554 h 370775"/>
              <a:gd name="connsiteX2" fmla="*/ 74783 w 164402"/>
              <a:gd name="connsiteY2" fmla="*/ 19947 h 370775"/>
              <a:gd name="connsiteX3" fmla="*/ 164402 w 164402"/>
              <a:gd name="connsiteY3" fmla="*/ 27872 h 370775"/>
              <a:gd name="connsiteX0" fmla="*/ 128667 w 128667"/>
              <a:gd name="connsiteY0" fmla="*/ 350828 h 350828"/>
              <a:gd name="connsiteX1" fmla="*/ 14851 w 128667"/>
              <a:gd name="connsiteY1" fmla="*/ 127607 h 350828"/>
              <a:gd name="connsiteX2" fmla="*/ 74783 w 128667"/>
              <a:gd name="connsiteY2" fmla="*/ 0 h 350828"/>
              <a:gd name="connsiteX0" fmla="*/ 128667 w 152235"/>
              <a:gd name="connsiteY0" fmla="*/ 297540 h 297540"/>
              <a:gd name="connsiteX1" fmla="*/ 14851 w 152235"/>
              <a:gd name="connsiteY1" fmla="*/ 74319 h 297540"/>
              <a:gd name="connsiteX2" fmla="*/ 152235 w 152235"/>
              <a:gd name="connsiteY2" fmla="*/ 0 h 297540"/>
              <a:gd name="connsiteX0" fmla="*/ 83020 w 106588"/>
              <a:gd name="connsiteY0" fmla="*/ 297540 h 297540"/>
              <a:gd name="connsiteX1" fmla="*/ 14851 w 106588"/>
              <a:gd name="connsiteY1" fmla="*/ 70315 h 297540"/>
              <a:gd name="connsiteX2" fmla="*/ 106588 w 106588"/>
              <a:gd name="connsiteY2" fmla="*/ 0 h 297540"/>
              <a:gd name="connsiteX0" fmla="*/ 75397 w 106588"/>
              <a:gd name="connsiteY0" fmla="*/ 262127 h 262127"/>
              <a:gd name="connsiteX1" fmla="*/ 14851 w 106588"/>
              <a:gd name="connsiteY1" fmla="*/ 70315 h 262127"/>
              <a:gd name="connsiteX2" fmla="*/ 106588 w 106588"/>
              <a:gd name="connsiteY2" fmla="*/ 0 h 26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588" h="262127">
                <a:moveTo>
                  <a:pt x="75397" y="262127"/>
                </a:moveTo>
                <a:cubicBezTo>
                  <a:pt x="74876" y="261847"/>
                  <a:pt x="0" y="117456"/>
                  <a:pt x="14851" y="70315"/>
                </a:cubicBezTo>
                <a:cubicBezTo>
                  <a:pt x="9606" y="21711"/>
                  <a:pt x="81663" y="19947"/>
                  <a:pt x="106588" y="0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2" name="Forme libre 31"/>
          <p:cNvSpPr/>
          <p:nvPr/>
        </p:nvSpPr>
        <p:spPr>
          <a:xfrm rot="6789521" flipH="1">
            <a:off x="1665884" y="4870364"/>
            <a:ext cx="1058142" cy="162681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205901 w 733186"/>
              <a:gd name="connsiteY2" fmla="*/ 191829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635177 w 733186"/>
              <a:gd name="connsiteY1" fmla="*/ 240626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07290 w 707290"/>
              <a:gd name="connsiteY0" fmla="*/ 280 h 1591903"/>
              <a:gd name="connsiteX1" fmla="*/ 635177 w 707290"/>
              <a:gd name="connsiteY1" fmla="*/ 269388 h 1591903"/>
              <a:gd name="connsiteX2" fmla="*/ 360759 w 707290"/>
              <a:gd name="connsiteY2" fmla="*/ 400364 h 1591903"/>
              <a:gd name="connsiteX3" fmla="*/ 0 w 707290"/>
              <a:gd name="connsiteY3" fmla="*/ 1300085 h 1591903"/>
              <a:gd name="connsiteX4" fmla="*/ 240895 w 707290"/>
              <a:gd name="connsiteY4" fmla="*/ 1591903 h 1591903"/>
              <a:gd name="connsiteX0" fmla="*/ 707290 w 707290"/>
              <a:gd name="connsiteY0" fmla="*/ 280 h 1591903"/>
              <a:gd name="connsiteX1" fmla="*/ 508981 w 707290"/>
              <a:gd name="connsiteY1" fmla="*/ 109173 h 1591903"/>
              <a:gd name="connsiteX2" fmla="*/ 360759 w 707290"/>
              <a:gd name="connsiteY2" fmla="*/ 400364 h 1591903"/>
              <a:gd name="connsiteX3" fmla="*/ 0 w 707290"/>
              <a:gd name="connsiteY3" fmla="*/ 1300085 h 1591903"/>
              <a:gd name="connsiteX4" fmla="*/ 240895 w 707290"/>
              <a:gd name="connsiteY4" fmla="*/ 1591903 h 1591903"/>
              <a:gd name="connsiteX0" fmla="*/ 707290 w 707290"/>
              <a:gd name="connsiteY0" fmla="*/ 0 h 1591623"/>
              <a:gd name="connsiteX1" fmla="*/ 360759 w 707290"/>
              <a:gd name="connsiteY1" fmla="*/ 400084 h 1591623"/>
              <a:gd name="connsiteX2" fmla="*/ 0 w 707290"/>
              <a:gd name="connsiteY2" fmla="*/ 1299805 h 1591623"/>
              <a:gd name="connsiteX3" fmla="*/ 240895 w 707290"/>
              <a:gd name="connsiteY3" fmla="*/ 1591623 h 1591623"/>
              <a:gd name="connsiteX0" fmla="*/ 654432 w 654432"/>
              <a:gd name="connsiteY0" fmla="*/ 0 h 1590060"/>
              <a:gd name="connsiteX1" fmla="*/ 360759 w 654432"/>
              <a:gd name="connsiteY1" fmla="*/ 398521 h 1590060"/>
              <a:gd name="connsiteX2" fmla="*/ 0 w 654432"/>
              <a:gd name="connsiteY2" fmla="*/ 1298242 h 1590060"/>
              <a:gd name="connsiteX3" fmla="*/ 240895 w 654432"/>
              <a:gd name="connsiteY3" fmla="*/ 1590060 h 1590060"/>
              <a:gd name="connsiteX0" fmla="*/ 542743 w 542743"/>
              <a:gd name="connsiteY0" fmla="*/ 0 h 1590060"/>
              <a:gd name="connsiteX1" fmla="*/ 249070 w 542743"/>
              <a:gd name="connsiteY1" fmla="*/ 398521 h 1590060"/>
              <a:gd name="connsiteX2" fmla="*/ 0 w 542743"/>
              <a:gd name="connsiteY2" fmla="*/ 1125690 h 1590060"/>
              <a:gd name="connsiteX3" fmla="*/ 129206 w 542743"/>
              <a:gd name="connsiteY3" fmla="*/ 1590060 h 1590060"/>
              <a:gd name="connsiteX0" fmla="*/ 542743 w 542743"/>
              <a:gd name="connsiteY0" fmla="*/ 0 h 1536215"/>
              <a:gd name="connsiteX1" fmla="*/ 249070 w 542743"/>
              <a:gd name="connsiteY1" fmla="*/ 398521 h 1536215"/>
              <a:gd name="connsiteX2" fmla="*/ 0 w 542743"/>
              <a:gd name="connsiteY2" fmla="*/ 1125690 h 1536215"/>
              <a:gd name="connsiteX3" fmla="*/ 145647 w 542743"/>
              <a:gd name="connsiteY3" fmla="*/ 1536215 h 1536215"/>
              <a:gd name="connsiteX0" fmla="*/ 542743 w 542743"/>
              <a:gd name="connsiteY0" fmla="*/ 0 h 1536215"/>
              <a:gd name="connsiteX1" fmla="*/ 249070 w 542743"/>
              <a:gd name="connsiteY1" fmla="*/ 398521 h 1536215"/>
              <a:gd name="connsiteX2" fmla="*/ 0 w 542743"/>
              <a:gd name="connsiteY2" fmla="*/ 1125690 h 1536215"/>
              <a:gd name="connsiteX3" fmla="*/ 145647 w 542743"/>
              <a:gd name="connsiteY3" fmla="*/ 1536215 h 1536215"/>
              <a:gd name="connsiteX0" fmla="*/ 542743 w 542743"/>
              <a:gd name="connsiteY0" fmla="*/ 0 h 1536215"/>
              <a:gd name="connsiteX1" fmla="*/ 256748 w 542743"/>
              <a:gd name="connsiteY1" fmla="*/ 366436 h 1536215"/>
              <a:gd name="connsiteX2" fmla="*/ 0 w 542743"/>
              <a:gd name="connsiteY2" fmla="*/ 1125690 h 1536215"/>
              <a:gd name="connsiteX3" fmla="*/ 145647 w 542743"/>
              <a:gd name="connsiteY3" fmla="*/ 1536215 h 153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743" h="1536215">
                <a:moveTo>
                  <a:pt x="542743" y="0"/>
                </a:moveTo>
                <a:cubicBezTo>
                  <a:pt x="470549" y="83351"/>
                  <a:pt x="374630" y="149802"/>
                  <a:pt x="256748" y="366436"/>
                </a:cubicBezTo>
                <a:cubicBezTo>
                  <a:pt x="119188" y="535145"/>
                  <a:pt x="20949" y="955787"/>
                  <a:pt x="0" y="1125690"/>
                </a:cubicBezTo>
                <a:cubicBezTo>
                  <a:pt x="2929" y="1306427"/>
                  <a:pt x="56101" y="1412990"/>
                  <a:pt x="145647" y="1536215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pic>
        <p:nvPicPr>
          <p:cNvPr id="34" name="Image 33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340"/>
          <a:stretch>
            <a:fillRect/>
          </a:stretch>
        </p:blipFill>
        <p:spPr bwMode="auto">
          <a:xfrm>
            <a:off x="7173813" y="4869160"/>
            <a:ext cx="1656184" cy="11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322"/>
          <a:stretch>
            <a:fillRect/>
          </a:stretch>
        </p:blipFill>
        <p:spPr bwMode="auto">
          <a:xfrm>
            <a:off x="5004048" y="4941168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ZoneTexte 3"/>
          <p:cNvSpPr txBox="1">
            <a:spLocks noChangeArrowheads="1"/>
          </p:cNvSpPr>
          <p:nvPr/>
        </p:nvSpPr>
        <p:spPr bwMode="auto">
          <a:xfrm>
            <a:off x="8100392" y="5805264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39" name="Image 3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920" t="36825" r="29406" b="31880"/>
          <a:stretch>
            <a:fillRect/>
          </a:stretch>
        </p:blipFill>
        <p:spPr bwMode="auto">
          <a:xfrm>
            <a:off x="6737573" y="5229200"/>
            <a:ext cx="4236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3" grpId="0" animBg="1"/>
      <p:bldP spid="14" grpId="0"/>
      <p:bldP spid="17" grpId="0" animBg="1"/>
      <p:bldP spid="18" grpId="0"/>
      <p:bldP spid="20" grpId="0"/>
      <p:bldP spid="22" grpId="0" animBg="1"/>
      <p:bldP spid="24" grpId="0" animBg="1"/>
      <p:bldP spid="26" grpId="0"/>
      <p:bldP spid="28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06606"/>
            <a:ext cx="8964488" cy="431853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7384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912" y="40466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008" y="2809503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22" name="Imag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55548"/>
            <a:ext cx="2070491" cy="126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3" cstate="print"/>
          <a:srcRect r="62179"/>
          <a:stretch>
            <a:fillRect/>
          </a:stretch>
        </p:blipFill>
        <p:spPr bwMode="auto">
          <a:xfrm>
            <a:off x="179512" y="3355548"/>
            <a:ext cx="1872208" cy="127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4" cstate="print"/>
          <a:srcRect l="69129" t="15306" b="33673"/>
          <a:stretch>
            <a:fillRect/>
          </a:stretch>
        </p:blipFill>
        <p:spPr bwMode="auto">
          <a:xfrm>
            <a:off x="2699792" y="3643580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orme libre 25"/>
          <p:cNvSpPr/>
          <p:nvPr/>
        </p:nvSpPr>
        <p:spPr>
          <a:xfrm rot="18044203" flipV="1">
            <a:off x="1816733" y="3567362"/>
            <a:ext cx="1057049" cy="136927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  <a:gd name="connsiteX0" fmla="*/ 114380 w 658107"/>
              <a:gd name="connsiteY0" fmla="*/ 1312842 h 1312842"/>
              <a:gd name="connsiteX1" fmla="*/ 37383 w 658107"/>
              <a:gd name="connsiteY1" fmla="*/ 877252 h 1312842"/>
              <a:gd name="connsiteX2" fmla="*/ 250121 w 658107"/>
              <a:gd name="connsiteY2" fmla="*/ 295548 h 1312842"/>
              <a:gd name="connsiteX3" fmla="*/ 658107 w 658107"/>
              <a:gd name="connsiteY3" fmla="*/ 204046 h 1312842"/>
              <a:gd name="connsiteX0" fmla="*/ 114380 w 658107"/>
              <a:gd name="connsiteY0" fmla="*/ 1312842 h 1312842"/>
              <a:gd name="connsiteX1" fmla="*/ 37383 w 658107"/>
              <a:gd name="connsiteY1" fmla="*/ 877252 h 1312842"/>
              <a:gd name="connsiteX2" fmla="*/ 250121 w 658107"/>
              <a:gd name="connsiteY2" fmla="*/ 295548 h 1312842"/>
              <a:gd name="connsiteX3" fmla="*/ 658107 w 658107"/>
              <a:gd name="connsiteY3" fmla="*/ 204046 h 1312842"/>
              <a:gd name="connsiteX0" fmla="*/ 114380 w 658107"/>
              <a:gd name="connsiteY0" fmla="*/ 1146061 h 1146061"/>
              <a:gd name="connsiteX1" fmla="*/ 37383 w 658107"/>
              <a:gd name="connsiteY1" fmla="*/ 710471 h 1146061"/>
              <a:gd name="connsiteX2" fmla="*/ 250121 w 658107"/>
              <a:gd name="connsiteY2" fmla="*/ 128767 h 1146061"/>
              <a:gd name="connsiteX3" fmla="*/ 658107 w 658107"/>
              <a:gd name="connsiteY3" fmla="*/ 37265 h 1146061"/>
              <a:gd name="connsiteX0" fmla="*/ 114380 w 658107"/>
              <a:gd name="connsiteY0" fmla="*/ 1108796 h 1108796"/>
              <a:gd name="connsiteX1" fmla="*/ 37383 w 658107"/>
              <a:gd name="connsiteY1" fmla="*/ 673206 h 1108796"/>
              <a:gd name="connsiteX2" fmla="*/ 265742 w 658107"/>
              <a:gd name="connsiteY2" fmla="*/ 171422 h 1108796"/>
              <a:gd name="connsiteX3" fmla="*/ 658107 w 658107"/>
              <a:gd name="connsiteY3" fmla="*/ 0 h 1108796"/>
              <a:gd name="connsiteX0" fmla="*/ 114380 w 658107"/>
              <a:gd name="connsiteY0" fmla="*/ 1108796 h 1108796"/>
              <a:gd name="connsiteX1" fmla="*/ 37383 w 658107"/>
              <a:gd name="connsiteY1" fmla="*/ 673206 h 1108796"/>
              <a:gd name="connsiteX2" fmla="*/ 265742 w 658107"/>
              <a:gd name="connsiteY2" fmla="*/ 171422 h 1108796"/>
              <a:gd name="connsiteX3" fmla="*/ 658107 w 658107"/>
              <a:gd name="connsiteY3" fmla="*/ 0 h 1108796"/>
              <a:gd name="connsiteX0" fmla="*/ 114380 w 658107"/>
              <a:gd name="connsiteY0" fmla="*/ 1108796 h 1108796"/>
              <a:gd name="connsiteX1" fmla="*/ 37383 w 658107"/>
              <a:gd name="connsiteY1" fmla="*/ 673206 h 1108796"/>
              <a:gd name="connsiteX2" fmla="*/ 265742 w 658107"/>
              <a:gd name="connsiteY2" fmla="*/ 171422 h 1108796"/>
              <a:gd name="connsiteX3" fmla="*/ 658107 w 658107"/>
              <a:gd name="connsiteY3" fmla="*/ 0 h 110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107" h="1108796">
                <a:moveTo>
                  <a:pt x="114380" y="1108796"/>
                </a:moveTo>
                <a:cubicBezTo>
                  <a:pt x="0" y="1007380"/>
                  <a:pt x="12156" y="829435"/>
                  <a:pt x="37383" y="673206"/>
                </a:cubicBezTo>
                <a:cubicBezTo>
                  <a:pt x="62610" y="516977"/>
                  <a:pt x="167708" y="317695"/>
                  <a:pt x="265742" y="171422"/>
                </a:cubicBezTo>
                <a:cubicBezTo>
                  <a:pt x="421384" y="1996"/>
                  <a:pt x="354033" y="22688"/>
                  <a:pt x="658107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4283968" y="4075628"/>
            <a:ext cx="172819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/>
          <p:nvPr/>
        </p:nvPicPr>
        <p:blipFill>
          <a:blip r:embed="rId5" cstate="print"/>
          <a:srcRect l="61920" t="36825" r="29406" b="31880"/>
          <a:stretch>
            <a:fillRect/>
          </a:stretch>
        </p:blipFill>
        <p:spPr bwMode="auto">
          <a:xfrm>
            <a:off x="2411760" y="1692576"/>
            <a:ext cx="4236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332536"/>
            <a:ext cx="20882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5" cstate="print"/>
          <a:srcRect l="79611" t="12518" b="31151"/>
          <a:stretch>
            <a:fillRect/>
          </a:stretch>
        </p:blipFill>
        <p:spPr bwMode="auto">
          <a:xfrm>
            <a:off x="3059832" y="1404544"/>
            <a:ext cx="99582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à coins arrondis 30"/>
          <p:cNvSpPr/>
          <p:nvPr/>
        </p:nvSpPr>
        <p:spPr>
          <a:xfrm>
            <a:off x="4932040" y="1260528"/>
            <a:ext cx="1800200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32" name="Forme libre 31"/>
          <p:cNvSpPr/>
          <p:nvPr/>
        </p:nvSpPr>
        <p:spPr>
          <a:xfrm rot="14219604" flipH="1" flipV="1">
            <a:off x="1653644" y="933684"/>
            <a:ext cx="1114079" cy="151976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42471 w 742471"/>
              <a:gd name="connsiteY0" fmla="*/ 280 h 1178279"/>
              <a:gd name="connsiteX1" fmla="*/ 581079 w 742471"/>
              <a:gd name="connsiteY1" fmla="*/ 157662 h 1178279"/>
              <a:gd name="connsiteX2" fmla="*/ 215186 w 742471"/>
              <a:gd name="connsiteY2" fmla="*/ 191829 h 1178279"/>
              <a:gd name="connsiteX3" fmla="*/ 36870 w 742471"/>
              <a:gd name="connsiteY3" fmla="*/ 636505 h 1178279"/>
              <a:gd name="connsiteX4" fmla="*/ 101633 w 742471"/>
              <a:gd name="connsiteY4" fmla="*/ 1178279 h 1178279"/>
              <a:gd name="connsiteX0" fmla="*/ 713417 w 713417"/>
              <a:gd name="connsiteY0" fmla="*/ 280 h 1175883"/>
              <a:gd name="connsiteX1" fmla="*/ 552025 w 713417"/>
              <a:gd name="connsiteY1" fmla="*/ 157662 h 1175883"/>
              <a:gd name="connsiteX2" fmla="*/ 186132 w 713417"/>
              <a:gd name="connsiteY2" fmla="*/ 191829 h 1175883"/>
              <a:gd name="connsiteX3" fmla="*/ 7816 w 713417"/>
              <a:gd name="connsiteY3" fmla="*/ 636505 h 1175883"/>
              <a:gd name="connsiteX4" fmla="*/ 101633 w 713417"/>
              <a:gd name="connsiteY4" fmla="*/ 1175883 h 1175883"/>
              <a:gd name="connsiteX0" fmla="*/ 705601 w 705601"/>
              <a:gd name="connsiteY0" fmla="*/ 280 h 1175883"/>
              <a:gd name="connsiteX1" fmla="*/ 544209 w 705601"/>
              <a:gd name="connsiteY1" fmla="*/ 157662 h 1175883"/>
              <a:gd name="connsiteX2" fmla="*/ 178316 w 705601"/>
              <a:gd name="connsiteY2" fmla="*/ 191829 h 1175883"/>
              <a:gd name="connsiteX3" fmla="*/ 0 w 705601"/>
              <a:gd name="connsiteY3" fmla="*/ 636505 h 1175883"/>
              <a:gd name="connsiteX4" fmla="*/ 93817 w 705601"/>
              <a:gd name="connsiteY4" fmla="*/ 1175883 h 1175883"/>
              <a:gd name="connsiteX0" fmla="*/ 705601 w 705601"/>
              <a:gd name="connsiteY0" fmla="*/ 0 h 1175603"/>
              <a:gd name="connsiteX1" fmla="*/ 178316 w 705601"/>
              <a:gd name="connsiteY1" fmla="*/ 191549 h 1175603"/>
              <a:gd name="connsiteX2" fmla="*/ 0 w 705601"/>
              <a:gd name="connsiteY2" fmla="*/ 636225 h 1175603"/>
              <a:gd name="connsiteX3" fmla="*/ 93817 w 705601"/>
              <a:gd name="connsiteY3" fmla="*/ 1175603 h 117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601" h="1175603">
                <a:moveTo>
                  <a:pt x="705601" y="0"/>
                </a:moveTo>
                <a:cubicBezTo>
                  <a:pt x="595750" y="39906"/>
                  <a:pt x="295916" y="85512"/>
                  <a:pt x="178316" y="191549"/>
                </a:cubicBezTo>
                <a:cubicBezTo>
                  <a:pt x="40756" y="360258"/>
                  <a:pt x="20949" y="466322"/>
                  <a:pt x="0" y="636225"/>
                </a:cubicBezTo>
                <a:cubicBezTo>
                  <a:pt x="2929" y="816962"/>
                  <a:pt x="5141" y="1034447"/>
                  <a:pt x="93817" y="1175603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33" name="ZoneTexte 19"/>
          <p:cNvSpPr txBox="1">
            <a:spLocks noChangeArrowheads="1"/>
          </p:cNvSpPr>
          <p:nvPr/>
        </p:nvSpPr>
        <p:spPr bwMode="auto">
          <a:xfrm>
            <a:off x="971600" y="1236145"/>
            <a:ext cx="19156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4139952" y="1836592"/>
            <a:ext cx="720080" cy="77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"/>
          <p:cNvSpPr txBox="1">
            <a:spLocks noChangeArrowheads="1"/>
          </p:cNvSpPr>
          <p:nvPr/>
        </p:nvSpPr>
        <p:spPr bwMode="auto">
          <a:xfrm>
            <a:off x="179388" y="764704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"/>
          <p:cNvSpPr txBox="1">
            <a:spLocks noChangeArrowheads="1"/>
          </p:cNvSpPr>
          <p:nvPr/>
        </p:nvSpPr>
        <p:spPr bwMode="auto">
          <a:xfrm>
            <a:off x="5940152" y="2196632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7173813" y="1188520"/>
            <a:ext cx="1728292" cy="12239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8" name="ZoneTexte 3"/>
          <p:cNvSpPr txBox="1">
            <a:spLocks noChangeArrowheads="1"/>
          </p:cNvSpPr>
          <p:nvPr/>
        </p:nvSpPr>
        <p:spPr bwMode="auto">
          <a:xfrm>
            <a:off x="323528" y="2379889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orme libre 38"/>
          <p:cNvSpPr/>
          <p:nvPr/>
        </p:nvSpPr>
        <p:spPr>
          <a:xfrm rot="14219604" flipH="1" flipV="1">
            <a:off x="1569194" y="1469713"/>
            <a:ext cx="338061" cy="35633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  <a:gd name="connsiteX0" fmla="*/ 128667 w 173453"/>
              <a:gd name="connsiteY0" fmla="*/ 351249 h 351249"/>
              <a:gd name="connsiteX1" fmla="*/ 14851 w 173453"/>
              <a:gd name="connsiteY1" fmla="*/ 128028 h 351249"/>
              <a:gd name="connsiteX2" fmla="*/ 74783 w 173453"/>
              <a:gd name="connsiteY2" fmla="*/ 421 h 351249"/>
              <a:gd name="connsiteX3" fmla="*/ 173453 w 173453"/>
              <a:gd name="connsiteY3" fmla="*/ 125503 h 351249"/>
              <a:gd name="connsiteX0" fmla="*/ 128667 w 173453"/>
              <a:gd name="connsiteY0" fmla="*/ 260845 h 260845"/>
              <a:gd name="connsiteX1" fmla="*/ 14851 w 173453"/>
              <a:gd name="connsiteY1" fmla="*/ 37624 h 260845"/>
              <a:gd name="connsiteX2" fmla="*/ 173453 w 173453"/>
              <a:gd name="connsiteY2" fmla="*/ 35099 h 260845"/>
              <a:gd name="connsiteX0" fmla="*/ 79843 w 124629"/>
              <a:gd name="connsiteY0" fmla="*/ 225746 h 225746"/>
              <a:gd name="connsiteX1" fmla="*/ 14851 w 124629"/>
              <a:gd name="connsiteY1" fmla="*/ 65070 h 225746"/>
              <a:gd name="connsiteX2" fmla="*/ 124629 w 124629"/>
              <a:gd name="connsiteY2" fmla="*/ 0 h 22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629" h="225746">
                <a:moveTo>
                  <a:pt x="79843" y="225746"/>
                </a:moveTo>
                <a:cubicBezTo>
                  <a:pt x="79322" y="225466"/>
                  <a:pt x="0" y="112211"/>
                  <a:pt x="14851" y="65070"/>
                </a:cubicBezTo>
                <a:cubicBezTo>
                  <a:pt x="22315" y="27446"/>
                  <a:pt x="91587" y="526"/>
                  <a:pt x="124629" y="0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40" name="Forme libre 39"/>
          <p:cNvSpPr/>
          <p:nvPr/>
        </p:nvSpPr>
        <p:spPr>
          <a:xfrm rot="17814581" flipV="1">
            <a:off x="1576975" y="1874196"/>
            <a:ext cx="337414" cy="35364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  <a:gd name="connsiteX0" fmla="*/ 128667 w 164402"/>
              <a:gd name="connsiteY0" fmla="*/ 370775 h 370775"/>
              <a:gd name="connsiteX1" fmla="*/ 14851 w 164402"/>
              <a:gd name="connsiteY1" fmla="*/ 147554 h 370775"/>
              <a:gd name="connsiteX2" fmla="*/ 74783 w 164402"/>
              <a:gd name="connsiteY2" fmla="*/ 19947 h 370775"/>
              <a:gd name="connsiteX3" fmla="*/ 164402 w 164402"/>
              <a:gd name="connsiteY3" fmla="*/ 27872 h 370775"/>
              <a:gd name="connsiteX0" fmla="*/ 128667 w 128667"/>
              <a:gd name="connsiteY0" fmla="*/ 350828 h 350828"/>
              <a:gd name="connsiteX1" fmla="*/ 14851 w 128667"/>
              <a:gd name="connsiteY1" fmla="*/ 127607 h 350828"/>
              <a:gd name="connsiteX2" fmla="*/ 74783 w 128667"/>
              <a:gd name="connsiteY2" fmla="*/ 0 h 350828"/>
              <a:gd name="connsiteX0" fmla="*/ 128667 w 152235"/>
              <a:gd name="connsiteY0" fmla="*/ 297540 h 297540"/>
              <a:gd name="connsiteX1" fmla="*/ 14851 w 152235"/>
              <a:gd name="connsiteY1" fmla="*/ 74319 h 297540"/>
              <a:gd name="connsiteX2" fmla="*/ 152235 w 152235"/>
              <a:gd name="connsiteY2" fmla="*/ 0 h 297540"/>
              <a:gd name="connsiteX0" fmla="*/ 83020 w 106588"/>
              <a:gd name="connsiteY0" fmla="*/ 297540 h 297540"/>
              <a:gd name="connsiteX1" fmla="*/ 14851 w 106588"/>
              <a:gd name="connsiteY1" fmla="*/ 70315 h 297540"/>
              <a:gd name="connsiteX2" fmla="*/ 106588 w 106588"/>
              <a:gd name="connsiteY2" fmla="*/ 0 h 297540"/>
              <a:gd name="connsiteX0" fmla="*/ 75397 w 106588"/>
              <a:gd name="connsiteY0" fmla="*/ 262127 h 262127"/>
              <a:gd name="connsiteX1" fmla="*/ 14851 w 106588"/>
              <a:gd name="connsiteY1" fmla="*/ 70315 h 262127"/>
              <a:gd name="connsiteX2" fmla="*/ 106588 w 106588"/>
              <a:gd name="connsiteY2" fmla="*/ 0 h 26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588" h="262127">
                <a:moveTo>
                  <a:pt x="75397" y="262127"/>
                </a:moveTo>
                <a:cubicBezTo>
                  <a:pt x="74876" y="261847"/>
                  <a:pt x="0" y="117456"/>
                  <a:pt x="14851" y="70315"/>
                </a:cubicBezTo>
                <a:cubicBezTo>
                  <a:pt x="9606" y="21711"/>
                  <a:pt x="81663" y="19947"/>
                  <a:pt x="106588" y="0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41" name="Forme libre 40"/>
          <p:cNvSpPr/>
          <p:nvPr/>
        </p:nvSpPr>
        <p:spPr>
          <a:xfrm rot="6789521" flipH="1">
            <a:off x="1665884" y="1261732"/>
            <a:ext cx="1058142" cy="162681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205901 w 733186"/>
              <a:gd name="connsiteY2" fmla="*/ 191829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635177 w 733186"/>
              <a:gd name="connsiteY1" fmla="*/ 240626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07290 w 707290"/>
              <a:gd name="connsiteY0" fmla="*/ 280 h 1591903"/>
              <a:gd name="connsiteX1" fmla="*/ 635177 w 707290"/>
              <a:gd name="connsiteY1" fmla="*/ 269388 h 1591903"/>
              <a:gd name="connsiteX2" fmla="*/ 360759 w 707290"/>
              <a:gd name="connsiteY2" fmla="*/ 400364 h 1591903"/>
              <a:gd name="connsiteX3" fmla="*/ 0 w 707290"/>
              <a:gd name="connsiteY3" fmla="*/ 1300085 h 1591903"/>
              <a:gd name="connsiteX4" fmla="*/ 240895 w 707290"/>
              <a:gd name="connsiteY4" fmla="*/ 1591903 h 1591903"/>
              <a:gd name="connsiteX0" fmla="*/ 707290 w 707290"/>
              <a:gd name="connsiteY0" fmla="*/ 280 h 1591903"/>
              <a:gd name="connsiteX1" fmla="*/ 508981 w 707290"/>
              <a:gd name="connsiteY1" fmla="*/ 109173 h 1591903"/>
              <a:gd name="connsiteX2" fmla="*/ 360759 w 707290"/>
              <a:gd name="connsiteY2" fmla="*/ 400364 h 1591903"/>
              <a:gd name="connsiteX3" fmla="*/ 0 w 707290"/>
              <a:gd name="connsiteY3" fmla="*/ 1300085 h 1591903"/>
              <a:gd name="connsiteX4" fmla="*/ 240895 w 707290"/>
              <a:gd name="connsiteY4" fmla="*/ 1591903 h 1591903"/>
              <a:gd name="connsiteX0" fmla="*/ 707290 w 707290"/>
              <a:gd name="connsiteY0" fmla="*/ 0 h 1591623"/>
              <a:gd name="connsiteX1" fmla="*/ 360759 w 707290"/>
              <a:gd name="connsiteY1" fmla="*/ 400084 h 1591623"/>
              <a:gd name="connsiteX2" fmla="*/ 0 w 707290"/>
              <a:gd name="connsiteY2" fmla="*/ 1299805 h 1591623"/>
              <a:gd name="connsiteX3" fmla="*/ 240895 w 707290"/>
              <a:gd name="connsiteY3" fmla="*/ 1591623 h 1591623"/>
              <a:gd name="connsiteX0" fmla="*/ 654432 w 654432"/>
              <a:gd name="connsiteY0" fmla="*/ 0 h 1590060"/>
              <a:gd name="connsiteX1" fmla="*/ 360759 w 654432"/>
              <a:gd name="connsiteY1" fmla="*/ 398521 h 1590060"/>
              <a:gd name="connsiteX2" fmla="*/ 0 w 654432"/>
              <a:gd name="connsiteY2" fmla="*/ 1298242 h 1590060"/>
              <a:gd name="connsiteX3" fmla="*/ 240895 w 654432"/>
              <a:gd name="connsiteY3" fmla="*/ 1590060 h 1590060"/>
              <a:gd name="connsiteX0" fmla="*/ 542743 w 542743"/>
              <a:gd name="connsiteY0" fmla="*/ 0 h 1590060"/>
              <a:gd name="connsiteX1" fmla="*/ 249070 w 542743"/>
              <a:gd name="connsiteY1" fmla="*/ 398521 h 1590060"/>
              <a:gd name="connsiteX2" fmla="*/ 0 w 542743"/>
              <a:gd name="connsiteY2" fmla="*/ 1125690 h 1590060"/>
              <a:gd name="connsiteX3" fmla="*/ 129206 w 542743"/>
              <a:gd name="connsiteY3" fmla="*/ 1590060 h 1590060"/>
              <a:gd name="connsiteX0" fmla="*/ 542743 w 542743"/>
              <a:gd name="connsiteY0" fmla="*/ 0 h 1536215"/>
              <a:gd name="connsiteX1" fmla="*/ 249070 w 542743"/>
              <a:gd name="connsiteY1" fmla="*/ 398521 h 1536215"/>
              <a:gd name="connsiteX2" fmla="*/ 0 w 542743"/>
              <a:gd name="connsiteY2" fmla="*/ 1125690 h 1536215"/>
              <a:gd name="connsiteX3" fmla="*/ 145647 w 542743"/>
              <a:gd name="connsiteY3" fmla="*/ 1536215 h 1536215"/>
              <a:gd name="connsiteX0" fmla="*/ 542743 w 542743"/>
              <a:gd name="connsiteY0" fmla="*/ 0 h 1536215"/>
              <a:gd name="connsiteX1" fmla="*/ 249070 w 542743"/>
              <a:gd name="connsiteY1" fmla="*/ 398521 h 1536215"/>
              <a:gd name="connsiteX2" fmla="*/ 0 w 542743"/>
              <a:gd name="connsiteY2" fmla="*/ 1125690 h 1536215"/>
              <a:gd name="connsiteX3" fmla="*/ 145647 w 542743"/>
              <a:gd name="connsiteY3" fmla="*/ 1536215 h 1536215"/>
              <a:gd name="connsiteX0" fmla="*/ 542743 w 542743"/>
              <a:gd name="connsiteY0" fmla="*/ 0 h 1536215"/>
              <a:gd name="connsiteX1" fmla="*/ 256748 w 542743"/>
              <a:gd name="connsiteY1" fmla="*/ 366436 h 1536215"/>
              <a:gd name="connsiteX2" fmla="*/ 0 w 542743"/>
              <a:gd name="connsiteY2" fmla="*/ 1125690 h 1536215"/>
              <a:gd name="connsiteX3" fmla="*/ 145647 w 542743"/>
              <a:gd name="connsiteY3" fmla="*/ 1536215 h 153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743" h="1536215">
                <a:moveTo>
                  <a:pt x="542743" y="0"/>
                </a:moveTo>
                <a:cubicBezTo>
                  <a:pt x="470549" y="83351"/>
                  <a:pt x="374630" y="149802"/>
                  <a:pt x="256748" y="366436"/>
                </a:cubicBezTo>
                <a:cubicBezTo>
                  <a:pt x="119188" y="535145"/>
                  <a:pt x="20949" y="955787"/>
                  <a:pt x="0" y="1125690"/>
                </a:cubicBezTo>
                <a:cubicBezTo>
                  <a:pt x="2929" y="1306427"/>
                  <a:pt x="56101" y="1412990"/>
                  <a:pt x="145647" y="1536215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pic>
        <p:nvPicPr>
          <p:cNvPr id="42" name="Image 41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340"/>
          <a:stretch>
            <a:fillRect/>
          </a:stretch>
        </p:blipFill>
        <p:spPr bwMode="auto">
          <a:xfrm>
            <a:off x="7173813" y="1260528"/>
            <a:ext cx="1656184" cy="11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 42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322"/>
          <a:stretch>
            <a:fillRect/>
          </a:stretch>
        </p:blipFill>
        <p:spPr bwMode="auto">
          <a:xfrm>
            <a:off x="5004048" y="1332536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ZoneTexte 3"/>
          <p:cNvSpPr txBox="1">
            <a:spLocks noChangeArrowheads="1"/>
          </p:cNvSpPr>
          <p:nvPr/>
        </p:nvSpPr>
        <p:spPr bwMode="auto">
          <a:xfrm>
            <a:off x="8100392" y="2196632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45" name="Image 44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920" t="36825" r="29406" b="31880"/>
          <a:stretch>
            <a:fillRect/>
          </a:stretch>
        </p:blipFill>
        <p:spPr bwMode="auto">
          <a:xfrm>
            <a:off x="6737573" y="1620568"/>
            <a:ext cx="4236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2008" y="5337392"/>
            <a:ext cx="8964488" cy="144015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0" y="4869160"/>
            <a:ext cx="2845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Stéréosélectivité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48" name="Text Box 1"/>
          <p:cNvSpPr txBox="1">
            <a:spLocks noChangeArrowheads="1"/>
          </p:cNvSpPr>
          <p:nvPr/>
        </p:nvSpPr>
        <p:spPr bwMode="auto">
          <a:xfrm>
            <a:off x="107504" y="5337391"/>
            <a:ext cx="8856984" cy="70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Lors de la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étape,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l’addition de l’ion cyanure est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équiprobable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côté ou de l’autre du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groupe carbonyle.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7504" y="6057471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On obtient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50 %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chaque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la réaction n’est donc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46" grpId="0" animBg="1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9512" y="116632"/>
          <a:ext cx="8856985" cy="914400"/>
        </p:xfrm>
        <a:graphic>
          <a:graphicData uri="http://schemas.openxmlformats.org/drawingml/2006/table">
            <a:tbl>
              <a:tblPr/>
              <a:tblGrid>
                <a:gridCol w="2520280"/>
                <a:gridCol w="1872208"/>
                <a:gridCol w="2016224"/>
                <a:gridCol w="2448273"/>
              </a:tblGrid>
              <a:tr h="217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Arial Narrow"/>
                        <a:ea typeface="Arial Unicode MS"/>
                        <a:cs typeface="Calibri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Citronellal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latin typeface="Arial Narrow"/>
                          <a:ea typeface="Arial Unicode MS"/>
                          <a:cs typeface="Calibri"/>
                        </a:rPr>
                        <a:t>Frambinone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Benzoate </a:t>
                      </a:r>
                      <a:r>
                        <a:rPr lang="fr-FR" sz="2000" b="1" dirty="0" smtClean="0">
                          <a:latin typeface="Arial Narrow"/>
                          <a:ea typeface="Arial Unicode MS"/>
                          <a:cs typeface="Calibri"/>
                        </a:rPr>
                        <a:t>d’éthyle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7774">
                <a:tc>
                  <a:txBody>
                    <a:bodyPr/>
                    <a:lstStyle/>
                    <a:p>
                      <a:pPr marR="20955"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Groupe caractéristique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Famille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512" y="1196751"/>
          <a:ext cx="8784976" cy="914400"/>
        </p:xfrm>
        <a:graphic>
          <a:graphicData uri="http://schemas.openxmlformats.org/drawingml/2006/table">
            <a:tbl>
              <a:tblPr/>
              <a:tblGrid>
                <a:gridCol w="2520280"/>
                <a:gridCol w="3778382"/>
                <a:gridCol w="2486314"/>
              </a:tblGrid>
              <a:tr h="217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Arial Narrow"/>
                        <a:ea typeface="Arial Unicode MS"/>
                        <a:cs typeface="Calibri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latin typeface="Arial Narrow"/>
                          <a:ea typeface="Arial Unicode MS"/>
                          <a:cs typeface="Calibri"/>
                        </a:rPr>
                        <a:t>Acide citrique</a:t>
                      </a:r>
                      <a:endParaRPr lang="fr-FR" sz="2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Arial Narrow"/>
                          <a:ea typeface="Arial Unicode MS"/>
                          <a:cs typeface="Calibri"/>
                        </a:rPr>
                        <a:t>Nylon 66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7774">
                <a:tc>
                  <a:txBody>
                    <a:bodyPr/>
                    <a:lstStyle/>
                    <a:p>
                      <a:pPr marR="20955"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Groupe caractéristique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Famille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699792" y="404663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CARBONYLE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771800" y="692695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ALDEHYDE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4008" y="404663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CARBONYLE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004048" y="692695"/>
            <a:ext cx="1265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CETONE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6296" y="404663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ESTER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236296" y="692695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ESTER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2280" y="1484784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AMIDO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092280" y="1772816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AMIDE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7904" y="1484784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CARBOXYLE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997877" y="1786209"/>
            <a:ext cx="3204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ACIDE CARBOXYLIQUE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924944"/>
            <a:ext cx="5937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I- Caractéristiques de la liaison C=O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9672" y="3429000"/>
            <a:ext cx="4867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Cas des composés carbonylés</a:t>
            </a:r>
            <a:endParaRPr lang="fr-FR" sz="2200" dirty="0">
              <a:latin typeface="Bookman Old Style" pitchFamily="18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6516216" y="3429000"/>
            <a:ext cx="576064" cy="21602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6516216" y="3717032"/>
            <a:ext cx="576064" cy="21602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042143" y="3140968"/>
            <a:ext cx="210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ALDEHYDES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2280" y="3717032"/>
            <a:ext cx="1650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CETONES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861048"/>
            <a:ext cx="185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Structure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2008" y="4254139"/>
            <a:ext cx="8964488" cy="260386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Géométrie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VSEPR autour de l’atome de carbone fonctionnel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Longueur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liaison 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07504" y="4653136"/>
            <a:ext cx="583264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Carbone de type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d’où un environnement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triangulaire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avec des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angles de liaison proches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120 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autour du carbone fonctionnel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Image 3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8252" y="4462636"/>
            <a:ext cx="3030773" cy="184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899592" y="5589240"/>
            <a:ext cx="3958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4 atomes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dans le même plan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187624" y="6353388"/>
            <a:ext cx="729709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 moyenne, d(C=O) = 123 pm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&lt;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d(C=C) = 134 pm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6463258" y="4365104"/>
            <a:ext cx="1543615" cy="1434410"/>
            <a:chOff x="6463258" y="4365104"/>
            <a:chExt cx="1543615" cy="1434410"/>
          </a:xfrm>
        </p:grpSpPr>
        <p:sp>
          <p:nvSpPr>
            <p:cNvPr id="27" name="ZoneTexte 26"/>
            <p:cNvSpPr txBox="1"/>
            <p:nvPr/>
          </p:nvSpPr>
          <p:spPr>
            <a:xfrm>
              <a:off x="7016080" y="4365104"/>
              <a:ext cx="47320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O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7010747" y="4994126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463258" y="5291683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552903" y="5291683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  <p:bldP spid="30" grpId="0"/>
      <p:bldP spid="31" grpId="0" animBg="1"/>
      <p:bldP spid="46081" grpId="0"/>
      <p:bldP spid="35" grpId="0"/>
      <p:bldP spid="4608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2601088"/>
            <a:ext cx="8964488" cy="144015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132856"/>
            <a:ext cx="2845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Stéréosélectivité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2601087"/>
            <a:ext cx="8856984" cy="70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Lors de la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étape,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l’addition de l’ion cyanure est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équiprobable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côté ou de l’autre du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groupe carbonyle.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3321167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On obtient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50 %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chaque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la réaction n’est donc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14908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cyanure de potassium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la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(R) 2-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méthylcyclohexanone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suivie d’une hydrolyse acide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008" y="44624"/>
            <a:ext cx="8964488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12" y="71185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91830"/>
            <a:ext cx="2070491" cy="126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3" cstate="print"/>
          <a:srcRect r="62179"/>
          <a:stretch>
            <a:fillRect/>
          </a:stretch>
        </p:blipFill>
        <p:spPr bwMode="auto">
          <a:xfrm>
            <a:off x="179512" y="591830"/>
            <a:ext cx="1872208" cy="127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4" cstate="print"/>
          <a:srcRect l="69129" t="15306" b="33673"/>
          <a:stretch>
            <a:fillRect/>
          </a:stretch>
        </p:blipFill>
        <p:spPr bwMode="auto">
          <a:xfrm>
            <a:off x="2699792" y="879862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rme libre 11"/>
          <p:cNvSpPr/>
          <p:nvPr/>
        </p:nvSpPr>
        <p:spPr>
          <a:xfrm rot="18044203" flipV="1">
            <a:off x="1924708" y="742227"/>
            <a:ext cx="1057049" cy="162052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107" h="1312244">
                <a:moveTo>
                  <a:pt x="114380" y="1312244"/>
                </a:moveTo>
                <a:cubicBezTo>
                  <a:pt x="0" y="1210828"/>
                  <a:pt x="14631" y="1046103"/>
                  <a:pt x="37383" y="876654"/>
                </a:cubicBezTo>
                <a:cubicBezTo>
                  <a:pt x="60135" y="707205"/>
                  <a:pt x="183128" y="490328"/>
                  <a:pt x="250893" y="295548"/>
                </a:cubicBezTo>
                <a:cubicBezTo>
                  <a:pt x="389703" y="0"/>
                  <a:pt x="467076" y="18135"/>
                  <a:pt x="658107" y="20344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283968" y="1311910"/>
            <a:ext cx="172819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868019"/>
            <a:ext cx="1704917" cy="141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516091"/>
            <a:ext cx="1181720" cy="46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>
            <a:off x="3707904" y="5877272"/>
            <a:ext cx="72008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/>
          <p:nvPr/>
        </p:nvPicPr>
        <p:blipFill>
          <a:blip r:embed="rId4" cstate="print"/>
          <a:srcRect l="69129" t="38767" r="23153" b="33673"/>
          <a:stretch>
            <a:fillRect/>
          </a:stretch>
        </p:blipFill>
        <p:spPr bwMode="auto">
          <a:xfrm>
            <a:off x="1547664" y="5660107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orme libre 19"/>
          <p:cNvSpPr/>
          <p:nvPr/>
        </p:nvSpPr>
        <p:spPr>
          <a:xfrm rot="18044203" flipV="1">
            <a:off x="452597" y="4764200"/>
            <a:ext cx="1830094" cy="251417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  <a:gd name="connsiteX0" fmla="*/ 307001 w 634080"/>
              <a:gd name="connsiteY0" fmla="*/ 1229061 h 1229061"/>
              <a:gd name="connsiteX1" fmla="*/ 13356 w 634080"/>
              <a:gd name="connsiteY1" fmla="*/ 876654 h 1229061"/>
              <a:gd name="connsiteX2" fmla="*/ 226866 w 634080"/>
              <a:gd name="connsiteY2" fmla="*/ 295548 h 1229061"/>
              <a:gd name="connsiteX3" fmla="*/ 634080 w 634080"/>
              <a:gd name="connsiteY3" fmla="*/ 203448 h 1229061"/>
              <a:gd name="connsiteX0" fmla="*/ 307001 w 634080"/>
              <a:gd name="connsiteY0" fmla="*/ 1229061 h 1604401"/>
              <a:gd name="connsiteX1" fmla="*/ 13356 w 634080"/>
              <a:gd name="connsiteY1" fmla="*/ 876654 h 1604401"/>
              <a:gd name="connsiteX2" fmla="*/ 226866 w 634080"/>
              <a:gd name="connsiteY2" fmla="*/ 295548 h 1604401"/>
              <a:gd name="connsiteX3" fmla="*/ 634080 w 634080"/>
              <a:gd name="connsiteY3" fmla="*/ 203448 h 1604401"/>
              <a:gd name="connsiteX0" fmla="*/ 307001 w 1146456"/>
              <a:gd name="connsiteY0" fmla="*/ 2249661 h 2625001"/>
              <a:gd name="connsiteX1" fmla="*/ 13356 w 1146456"/>
              <a:gd name="connsiteY1" fmla="*/ 1897254 h 2625001"/>
              <a:gd name="connsiteX2" fmla="*/ 226866 w 1146456"/>
              <a:gd name="connsiteY2" fmla="*/ 1316148 h 2625001"/>
              <a:gd name="connsiteX3" fmla="*/ 1146456 w 1146456"/>
              <a:gd name="connsiteY3" fmla="*/ 185313 h 2625001"/>
              <a:gd name="connsiteX0" fmla="*/ 307001 w 1146456"/>
              <a:gd name="connsiteY0" fmla="*/ 2064348 h 2439688"/>
              <a:gd name="connsiteX1" fmla="*/ 13356 w 1146456"/>
              <a:gd name="connsiteY1" fmla="*/ 1711941 h 2439688"/>
              <a:gd name="connsiteX2" fmla="*/ 226866 w 1146456"/>
              <a:gd name="connsiteY2" fmla="*/ 1130835 h 2439688"/>
              <a:gd name="connsiteX3" fmla="*/ 1146456 w 1146456"/>
              <a:gd name="connsiteY3" fmla="*/ 0 h 2439688"/>
              <a:gd name="connsiteX0" fmla="*/ 312394 w 1151849"/>
              <a:gd name="connsiteY0" fmla="*/ 2064348 h 2439688"/>
              <a:gd name="connsiteX1" fmla="*/ 18749 w 1151849"/>
              <a:gd name="connsiteY1" fmla="*/ 1711941 h 2439688"/>
              <a:gd name="connsiteX2" fmla="*/ 424889 w 1151849"/>
              <a:gd name="connsiteY2" fmla="*/ 1133760 h 2439688"/>
              <a:gd name="connsiteX3" fmla="*/ 1151849 w 1151849"/>
              <a:gd name="connsiteY3" fmla="*/ 0 h 2439688"/>
              <a:gd name="connsiteX0" fmla="*/ 433554 w 1273009"/>
              <a:gd name="connsiteY0" fmla="*/ 2064348 h 2439688"/>
              <a:gd name="connsiteX1" fmla="*/ 139909 w 1273009"/>
              <a:gd name="connsiteY1" fmla="*/ 1711941 h 2439688"/>
              <a:gd name="connsiteX2" fmla="*/ 1273009 w 1273009"/>
              <a:gd name="connsiteY2" fmla="*/ 0 h 2439688"/>
              <a:gd name="connsiteX0" fmla="*/ 433554 w 1317089"/>
              <a:gd name="connsiteY0" fmla="*/ 2064348 h 2439688"/>
              <a:gd name="connsiteX1" fmla="*/ 139909 w 1317089"/>
              <a:gd name="connsiteY1" fmla="*/ 1711941 h 2439688"/>
              <a:gd name="connsiteX2" fmla="*/ 1128239 w 1317089"/>
              <a:gd name="connsiteY2" fmla="*/ 430752 h 2439688"/>
              <a:gd name="connsiteX3" fmla="*/ 1273009 w 1317089"/>
              <a:gd name="connsiteY3" fmla="*/ 0 h 2439688"/>
              <a:gd name="connsiteX0" fmla="*/ 433554 w 1320908"/>
              <a:gd name="connsiteY0" fmla="*/ 2114466 h 2489806"/>
              <a:gd name="connsiteX1" fmla="*/ 139909 w 1320908"/>
              <a:gd name="connsiteY1" fmla="*/ 1762059 h 2489806"/>
              <a:gd name="connsiteX2" fmla="*/ 1128239 w 1320908"/>
              <a:gd name="connsiteY2" fmla="*/ 480870 h 2489806"/>
              <a:gd name="connsiteX3" fmla="*/ 1295922 w 1320908"/>
              <a:gd name="connsiteY3" fmla="*/ 0 h 24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908" h="2489806">
                <a:moveTo>
                  <a:pt x="433554" y="2114466"/>
                </a:moveTo>
                <a:cubicBezTo>
                  <a:pt x="272564" y="2489806"/>
                  <a:pt x="0" y="2106117"/>
                  <a:pt x="139909" y="1762059"/>
                </a:cubicBezTo>
                <a:cubicBezTo>
                  <a:pt x="237164" y="1479298"/>
                  <a:pt x="935570" y="774546"/>
                  <a:pt x="1128239" y="480870"/>
                </a:cubicBezTo>
                <a:cubicBezTo>
                  <a:pt x="1320908" y="187194"/>
                  <a:pt x="1253268" y="61297"/>
                  <a:pt x="129592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Forme libre 20"/>
          <p:cNvSpPr/>
          <p:nvPr/>
        </p:nvSpPr>
        <p:spPr>
          <a:xfrm rot="18044203" flipV="1">
            <a:off x="2843058" y="5026695"/>
            <a:ext cx="657461" cy="87488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  <a:gd name="connsiteX0" fmla="*/ 307001 w 634080"/>
              <a:gd name="connsiteY0" fmla="*/ 1229061 h 1229061"/>
              <a:gd name="connsiteX1" fmla="*/ 13356 w 634080"/>
              <a:gd name="connsiteY1" fmla="*/ 876654 h 1229061"/>
              <a:gd name="connsiteX2" fmla="*/ 226866 w 634080"/>
              <a:gd name="connsiteY2" fmla="*/ 295548 h 1229061"/>
              <a:gd name="connsiteX3" fmla="*/ 634080 w 634080"/>
              <a:gd name="connsiteY3" fmla="*/ 203448 h 1229061"/>
              <a:gd name="connsiteX0" fmla="*/ 307001 w 634080"/>
              <a:gd name="connsiteY0" fmla="*/ 1229061 h 1604401"/>
              <a:gd name="connsiteX1" fmla="*/ 13356 w 634080"/>
              <a:gd name="connsiteY1" fmla="*/ 876654 h 1604401"/>
              <a:gd name="connsiteX2" fmla="*/ 226866 w 634080"/>
              <a:gd name="connsiteY2" fmla="*/ 295548 h 1604401"/>
              <a:gd name="connsiteX3" fmla="*/ 634080 w 634080"/>
              <a:gd name="connsiteY3" fmla="*/ 203448 h 1604401"/>
              <a:gd name="connsiteX0" fmla="*/ 307001 w 1146456"/>
              <a:gd name="connsiteY0" fmla="*/ 2249661 h 2625001"/>
              <a:gd name="connsiteX1" fmla="*/ 13356 w 1146456"/>
              <a:gd name="connsiteY1" fmla="*/ 1897254 h 2625001"/>
              <a:gd name="connsiteX2" fmla="*/ 226866 w 1146456"/>
              <a:gd name="connsiteY2" fmla="*/ 1316148 h 2625001"/>
              <a:gd name="connsiteX3" fmla="*/ 1146456 w 1146456"/>
              <a:gd name="connsiteY3" fmla="*/ 185313 h 2625001"/>
              <a:gd name="connsiteX0" fmla="*/ 307001 w 1146456"/>
              <a:gd name="connsiteY0" fmla="*/ 2064348 h 2439688"/>
              <a:gd name="connsiteX1" fmla="*/ 13356 w 1146456"/>
              <a:gd name="connsiteY1" fmla="*/ 1711941 h 2439688"/>
              <a:gd name="connsiteX2" fmla="*/ 226866 w 1146456"/>
              <a:gd name="connsiteY2" fmla="*/ 1130835 h 2439688"/>
              <a:gd name="connsiteX3" fmla="*/ 1146456 w 1146456"/>
              <a:gd name="connsiteY3" fmla="*/ 0 h 2439688"/>
              <a:gd name="connsiteX0" fmla="*/ 312394 w 1151849"/>
              <a:gd name="connsiteY0" fmla="*/ 2064348 h 2439688"/>
              <a:gd name="connsiteX1" fmla="*/ 18749 w 1151849"/>
              <a:gd name="connsiteY1" fmla="*/ 1711941 h 2439688"/>
              <a:gd name="connsiteX2" fmla="*/ 424889 w 1151849"/>
              <a:gd name="connsiteY2" fmla="*/ 1133760 h 2439688"/>
              <a:gd name="connsiteX3" fmla="*/ 1151849 w 1151849"/>
              <a:gd name="connsiteY3" fmla="*/ 0 h 2439688"/>
              <a:gd name="connsiteX0" fmla="*/ 433554 w 1273009"/>
              <a:gd name="connsiteY0" fmla="*/ 2064348 h 2439688"/>
              <a:gd name="connsiteX1" fmla="*/ 139909 w 1273009"/>
              <a:gd name="connsiteY1" fmla="*/ 1711941 h 2439688"/>
              <a:gd name="connsiteX2" fmla="*/ 1273009 w 1273009"/>
              <a:gd name="connsiteY2" fmla="*/ 0 h 2439688"/>
              <a:gd name="connsiteX0" fmla="*/ 433554 w 1317089"/>
              <a:gd name="connsiteY0" fmla="*/ 2064348 h 2439688"/>
              <a:gd name="connsiteX1" fmla="*/ 139909 w 1317089"/>
              <a:gd name="connsiteY1" fmla="*/ 1711941 h 2439688"/>
              <a:gd name="connsiteX2" fmla="*/ 1128239 w 1317089"/>
              <a:gd name="connsiteY2" fmla="*/ 430752 h 2439688"/>
              <a:gd name="connsiteX3" fmla="*/ 1273009 w 1317089"/>
              <a:gd name="connsiteY3" fmla="*/ 0 h 2439688"/>
              <a:gd name="connsiteX0" fmla="*/ 433554 w 1320908"/>
              <a:gd name="connsiteY0" fmla="*/ 2114466 h 2489806"/>
              <a:gd name="connsiteX1" fmla="*/ 139909 w 1320908"/>
              <a:gd name="connsiteY1" fmla="*/ 1762059 h 2489806"/>
              <a:gd name="connsiteX2" fmla="*/ 1128239 w 1320908"/>
              <a:gd name="connsiteY2" fmla="*/ 480870 h 2489806"/>
              <a:gd name="connsiteX3" fmla="*/ 1295922 w 1320908"/>
              <a:gd name="connsiteY3" fmla="*/ 0 h 2489806"/>
              <a:gd name="connsiteX0" fmla="*/ 433554 w 1712248"/>
              <a:gd name="connsiteY0" fmla="*/ 2327299 h 2702639"/>
              <a:gd name="connsiteX1" fmla="*/ 139909 w 1712248"/>
              <a:gd name="connsiteY1" fmla="*/ 1974892 h 2702639"/>
              <a:gd name="connsiteX2" fmla="*/ 1128239 w 1712248"/>
              <a:gd name="connsiteY2" fmla="*/ 693703 h 2702639"/>
              <a:gd name="connsiteX3" fmla="*/ 1712248 w 1712248"/>
              <a:gd name="connsiteY3" fmla="*/ 0 h 2702639"/>
              <a:gd name="connsiteX0" fmla="*/ 433554 w 1840315"/>
              <a:gd name="connsiteY0" fmla="*/ 2327299 h 2702639"/>
              <a:gd name="connsiteX1" fmla="*/ 139909 w 1840315"/>
              <a:gd name="connsiteY1" fmla="*/ 1974892 h 2702639"/>
              <a:gd name="connsiteX2" fmla="*/ 1128239 w 1840315"/>
              <a:gd name="connsiteY2" fmla="*/ 693703 h 2702639"/>
              <a:gd name="connsiteX3" fmla="*/ 1712248 w 1840315"/>
              <a:gd name="connsiteY3" fmla="*/ 0 h 2702639"/>
              <a:gd name="connsiteX0" fmla="*/ 433554 w 2013874"/>
              <a:gd name="connsiteY0" fmla="*/ 2327299 h 2702639"/>
              <a:gd name="connsiteX1" fmla="*/ 139909 w 2013874"/>
              <a:gd name="connsiteY1" fmla="*/ 1974892 h 2702639"/>
              <a:gd name="connsiteX2" fmla="*/ 1751817 w 2013874"/>
              <a:gd name="connsiteY2" fmla="*/ 369801 h 2702639"/>
              <a:gd name="connsiteX3" fmla="*/ 1712248 w 2013874"/>
              <a:gd name="connsiteY3" fmla="*/ 0 h 2702639"/>
              <a:gd name="connsiteX0" fmla="*/ 0 w 1580320"/>
              <a:gd name="connsiteY0" fmla="*/ 2327299 h 2327299"/>
              <a:gd name="connsiteX1" fmla="*/ 1318263 w 1580320"/>
              <a:gd name="connsiteY1" fmla="*/ 369801 h 2327299"/>
              <a:gd name="connsiteX2" fmla="*/ 1278694 w 1580320"/>
              <a:gd name="connsiteY2" fmla="*/ 0 h 2327299"/>
              <a:gd name="connsiteX0" fmla="*/ 0 w 577620"/>
              <a:gd name="connsiteY0" fmla="*/ 407812 h 904068"/>
              <a:gd name="connsiteX1" fmla="*/ 315563 w 577620"/>
              <a:gd name="connsiteY1" fmla="*/ 516186 h 904068"/>
              <a:gd name="connsiteX2" fmla="*/ 275994 w 577620"/>
              <a:gd name="connsiteY2" fmla="*/ 146385 h 904068"/>
              <a:gd name="connsiteX0" fmla="*/ 0 w 577620"/>
              <a:gd name="connsiteY0" fmla="*/ 261427 h 757684"/>
              <a:gd name="connsiteX1" fmla="*/ 315563 w 577620"/>
              <a:gd name="connsiteY1" fmla="*/ 369801 h 757684"/>
              <a:gd name="connsiteX2" fmla="*/ 275994 w 577620"/>
              <a:gd name="connsiteY2" fmla="*/ 0 h 757684"/>
              <a:gd name="connsiteX0" fmla="*/ 0 w 716134"/>
              <a:gd name="connsiteY0" fmla="*/ 261427 h 796971"/>
              <a:gd name="connsiteX1" fmla="*/ 454077 w 716134"/>
              <a:gd name="connsiteY1" fmla="*/ 409088 h 796971"/>
              <a:gd name="connsiteX2" fmla="*/ 275994 w 716134"/>
              <a:gd name="connsiteY2" fmla="*/ 0 h 796971"/>
              <a:gd name="connsiteX0" fmla="*/ 0 w 604922"/>
              <a:gd name="connsiteY0" fmla="*/ 261427 h 796971"/>
              <a:gd name="connsiteX1" fmla="*/ 454077 w 604922"/>
              <a:gd name="connsiteY1" fmla="*/ 409088 h 796971"/>
              <a:gd name="connsiteX2" fmla="*/ 275994 w 604922"/>
              <a:gd name="connsiteY2" fmla="*/ 0 h 796971"/>
              <a:gd name="connsiteX0" fmla="*/ 0 w 630930"/>
              <a:gd name="connsiteY0" fmla="*/ 261427 h 796971"/>
              <a:gd name="connsiteX1" fmla="*/ 454077 w 630930"/>
              <a:gd name="connsiteY1" fmla="*/ 409088 h 796971"/>
              <a:gd name="connsiteX2" fmla="*/ 275994 w 630930"/>
              <a:gd name="connsiteY2" fmla="*/ 0 h 796971"/>
              <a:gd name="connsiteX0" fmla="*/ 0 w 630929"/>
              <a:gd name="connsiteY0" fmla="*/ 261428 h 796971"/>
              <a:gd name="connsiteX1" fmla="*/ 454076 w 630929"/>
              <a:gd name="connsiteY1" fmla="*/ 409088 h 796971"/>
              <a:gd name="connsiteX2" fmla="*/ 275993 w 630929"/>
              <a:gd name="connsiteY2" fmla="*/ 0 h 796971"/>
              <a:gd name="connsiteX0" fmla="*/ 0 w 630929"/>
              <a:gd name="connsiteY0" fmla="*/ 261428 h 796971"/>
              <a:gd name="connsiteX1" fmla="*/ 454076 w 630929"/>
              <a:gd name="connsiteY1" fmla="*/ 409088 h 796971"/>
              <a:gd name="connsiteX2" fmla="*/ 275993 w 630929"/>
              <a:gd name="connsiteY2" fmla="*/ 0 h 79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929" h="796971">
                <a:moveTo>
                  <a:pt x="0" y="261428"/>
                </a:moveTo>
                <a:cubicBezTo>
                  <a:pt x="139296" y="362932"/>
                  <a:pt x="240960" y="796971"/>
                  <a:pt x="454076" y="409088"/>
                </a:cubicBezTo>
                <a:cubicBezTo>
                  <a:pt x="630929" y="56760"/>
                  <a:pt x="404060" y="95884"/>
                  <a:pt x="275993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4" name="Image 23"/>
          <p:cNvPicPr/>
          <p:nvPr/>
        </p:nvPicPr>
        <p:blipFill>
          <a:blip r:embed="rId4" cstate="print"/>
          <a:srcRect l="69129" t="38767" r="23153" b="33673"/>
          <a:stretch>
            <a:fillRect/>
          </a:stretch>
        </p:blipFill>
        <p:spPr bwMode="auto">
          <a:xfrm>
            <a:off x="6660232" y="5733256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oupe 47"/>
          <p:cNvGrpSpPr/>
          <p:nvPr/>
        </p:nvGrpSpPr>
        <p:grpSpPr>
          <a:xfrm>
            <a:off x="4572000" y="4941168"/>
            <a:ext cx="1872208" cy="1368152"/>
            <a:chOff x="4499992" y="4941168"/>
            <a:chExt cx="1872208" cy="1368152"/>
          </a:xfrm>
        </p:grpSpPr>
        <p:grpSp>
          <p:nvGrpSpPr>
            <p:cNvPr id="36" name="Groupe 35"/>
            <p:cNvGrpSpPr/>
            <p:nvPr/>
          </p:nvGrpSpPr>
          <p:grpSpPr>
            <a:xfrm>
              <a:off x="4499992" y="4941168"/>
              <a:ext cx="1872208" cy="1368152"/>
              <a:chOff x="4499992" y="4941168"/>
              <a:chExt cx="1872208" cy="1368152"/>
            </a:xfrm>
          </p:grpSpPr>
          <p:pic>
            <p:nvPicPr>
              <p:cNvPr id="16386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499992" y="4941168"/>
                <a:ext cx="1872208" cy="1368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5436096" y="5507707"/>
                <a:ext cx="252000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7" name="Groupe 36"/>
            <p:cNvGrpSpPr/>
            <p:nvPr/>
          </p:nvGrpSpPr>
          <p:grpSpPr>
            <a:xfrm>
              <a:off x="5383760" y="5603582"/>
              <a:ext cx="350182" cy="448135"/>
              <a:chOff x="5383760" y="5603582"/>
              <a:chExt cx="350182" cy="448135"/>
            </a:xfrm>
          </p:grpSpPr>
          <p:grpSp>
            <p:nvGrpSpPr>
              <p:cNvPr id="25" name="Groupe 24"/>
              <p:cNvGrpSpPr/>
              <p:nvPr/>
            </p:nvGrpSpPr>
            <p:grpSpPr>
              <a:xfrm rot="10510453">
                <a:off x="5383760" y="5603582"/>
                <a:ext cx="350182" cy="218579"/>
                <a:chOff x="5521011" y="5286922"/>
                <a:chExt cx="499329" cy="350516"/>
              </a:xfrm>
            </p:grpSpPr>
            <p:sp>
              <p:nvSpPr>
                <p:cNvPr id="26" name="Triangle isocèle 25"/>
                <p:cNvSpPr/>
                <p:nvPr/>
              </p:nvSpPr>
              <p:spPr>
                <a:xfrm rot="3687173">
                  <a:off x="5680151" y="5178365"/>
                  <a:ext cx="181049" cy="49932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7" name="Connecteur droit 26"/>
                <p:cNvCxnSpPr/>
                <p:nvPr/>
              </p:nvCxnSpPr>
              <p:spPr>
                <a:xfrm>
                  <a:off x="5534295" y="5421414"/>
                  <a:ext cx="144016" cy="21602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/>
                <p:cNvCxnSpPr/>
                <p:nvPr/>
              </p:nvCxnSpPr>
              <p:spPr>
                <a:xfrm>
                  <a:off x="5592017" y="5373216"/>
                  <a:ext cx="144016" cy="21602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/>
                <p:cNvCxnSpPr/>
                <p:nvPr/>
              </p:nvCxnSpPr>
              <p:spPr>
                <a:xfrm>
                  <a:off x="5661644" y="5354168"/>
                  <a:ext cx="144016" cy="21602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/>
                <p:cNvCxnSpPr/>
                <p:nvPr/>
              </p:nvCxnSpPr>
              <p:spPr>
                <a:xfrm>
                  <a:off x="5721747" y="5301208"/>
                  <a:ext cx="144016" cy="21602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30"/>
                <p:cNvCxnSpPr/>
                <p:nvPr/>
              </p:nvCxnSpPr>
              <p:spPr>
                <a:xfrm>
                  <a:off x="5808041" y="5301208"/>
                  <a:ext cx="98199" cy="14401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/>
                <p:cNvCxnSpPr/>
                <p:nvPr/>
              </p:nvCxnSpPr>
              <p:spPr>
                <a:xfrm>
                  <a:off x="5884811" y="5286922"/>
                  <a:ext cx="98199" cy="14401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riangle isocèle 32"/>
              <p:cNvSpPr/>
              <p:nvPr/>
            </p:nvSpPr>
            <p:spPr>
              <a:xfrm rot="18610250" flipH="1">
                <a:off x="5463233" y="5783213"/>
                <a:ext cx="189326" cy="347681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8028384" y="5517232"/>
            <a:ext cx="252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1" name="Groupe 50"/>
          <p:cNvGrpSpPr/>
          <p:nvPr/>
        </p:nvGrpSpPr>
        <p:grpSpPr>
          <a:xfrm>
            <a:off x="7092280" y="4941168"/>
            <a:ext cx="1872208" cy="1368152"/>
            <a:chOff x="7092280" y="4941168"/>
            <a:chExt cx="1872208" cy="1368152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92280" y="4941168"/>
              <a:ext cx="1872208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Rectangle 49"/>
            <p:cNvSpPr/>
            <p:nvPr/>
          </p:nvSpPr>
          <p:spPr>
            <a:xfrm>
              <a:off x="8028384" y="5517232"/>
              <a:ext cx="25200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8" name="Groupe 37"/>
            <p:cNvGrpSpPr/>
            <p:nvPr/>
          </p:nvGrpSpPr>
          <p:grpSpPr>
            <a:xfrm flipV="1">
              <a:off x="7975426" y="5627340"/>
              <a:ext cx="350182" cy="465243"/>
              <a:chOff x="5383760" y="5603582"/>
              <a:chExt cx="350182" cy="448135"/>
            </a:xfrm>
          </p:grpSpPr>
          <p:grpSp>
            <p:nvGrpSpPr>
              <p:cNvPr id="39" name="Groupe 24"/>
              <p:cNvGrpSpPr/>
              <p:nvPr/>
            </p:nvGrpSpPr>
            <p:grpSpPr>
              <a:xfrm rot="10510453">
                <a:off x="5383760" y="5603582"/>
                <a:ext cx="350182" cy="218579"/>
                <a:chOff x="5521011" y="5286922"/>
                <a:chExt cx="499329" cy="350516"/>
              </a:xfrm>
            </p:grpSpPr>
            <p:sp>
              <p:nvSpPr>
                <p:cNvPr id="41" name="Triangle isocèle 40"/>
                <p:cNvSpPr/>
                <p:nvPr/>
              </p:nvSpPr>
              <p:spPr>
                <a:xfrm rot="3687173">
                  <a:off x="5680151" y="5178365"/>
                  <a:ext cx="181049" cy="49932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42" name="Connecteur droit 41"/>
                <p:cNvCxnSpPr/>
                <p:nvPr/>
              </p:nvCxnSpPr>
              <p:spPr>
                <a:xfrm>
                  <a:off x="5534295" y="5421414"/>
                  <a:ext cx="144016" cy="21602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/>
                <p:cNvCxnSpPr/>
                <p:nvPr/>
              </p:nvCxnSpPr>
              <p:spPr>
                <a:xfrm>
                  <a:off x="5592017" y="5373216"/>
                  <a:ext cx="144016" cy="21602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43"/>
                <p:cNvCxnSpPr/>
                <p:nvPr/>
              </p:nvCxnSpPr>
              <p:spPr>
                <a:xfrm>
                  <a:off x="5661644" y="5354168"/>
                  <a:ext cx="144016" cy="21602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/>
                <p:cNvCxnSpPr/>
                <p:nvPr/>
              </p:nvCxnSpPr>
              <p:spPr>
                <a:xfrm>
                  <a:off x="5721747" y="5301208"/>
                  <a:ext cx="144016" cy="21602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cteur droit 45"/>
                <p:cNvCxnSpPr/>
                <p:nvPr/>
              </p:nvCxnSpPr>
              <p:spPr>
                <a:xfrm>
                  <a:off x="5808041" y="5301208"/>
                  <a:ext cx="98199" cy="14401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46"/>
                <p:cNvCxnSpPr/>
                <p:nvPr/>
              </p:nvCxnSpPr>
              <p:spPr>
                <a:xfrm>
                  <a:off x="5884811" y="5286922"/>
                  <a:ext cx="98199" cy="14401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riangle isocèle 39"/>
              <p:cNvSpPr/>
              <p:nvPr/>
            </p:nvSpPr>
            <p:spPr>
              <a:xfrm rot="18610250" flipH="1">
                <a:off x="5463233" y="5783213"/>
                <a:ext cx="189326" cy="347681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267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cyanure de potassium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la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(R) 2-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méthylcyclohexanone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suivie d’une hydrolyse acide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590304"/>
            <a:ext cx="9156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III- Modification de groupe </a:t>
            </a:r>
            <a:r>
              <a:rPr lang="fr-FR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SANS</a:t>
            </a:r>
            <a:r>
              <a:rPr lang="fr-FR" sz="2400" b="1" u="sng" dirty="0" smtClean="0">
                <a:latin typeface="Bookman Old Style" pitchFamily="18" charset="0"/>
              </a:rPr>
              <a:t> allongement de chaîne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51520" y="3094360"/>
            <a:ext cx="849694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Uniquement une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modification de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groupe caractéristique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58456"/>
            <a:ext cx="8136904" cy="202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>
          <a:xfrm>
            <a:off x="323528" y="4030464"/>
            <a:ext cx="648072" cy="792088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220072" y="4030464"/>
            <a:ext cx="1080120" cy="936104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599106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modification de groupe est réalisée dans cet exemple ? Proposer un réactif pour y parvenir.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3598416"/>
            <a:ext cx="318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Groupe CARBONYLE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8024" y="3598416"/>
            <a:ext cx="318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Groupe CARBOXYLE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81176" y="5318100"/>
            <a:ext cx="29899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K</a:t>
            </a:r>
            <a:r>
              <a:rPr lang="fr-FR" sz="28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MnO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8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–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acidifié</a:t>
            </a:r>
            <a:endParaRPr lang="fr-FR" dirty="0"/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774729"/>
            <a:ext cx="1704917" cy="141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22801"/>
            <a:ext cx="1181720" cy="46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cteur droit avec flèche 25"/>
          <p:cNvCxnSpPr/>
          <p:nvPr/>
        </p:nvCxnSpPr>
        <p:spPr>
          <a:xfrm>
            <a:off x="3707904" y="1783982"/>
            <a:ext cx="72008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/>
          <p:nvPr/>
        </p:nvPicPr>
        <p:blipFill>
          <a:blip r:embed="rId5" cstate="print"/>
          <a:srcRect l="69129" t="38767" r="23153" b="33673"/>
          <a:stretch>
            <a:fillRect/>
          </a:stretch>
        </p:blipFill>
        <p:spPr bwMode="auto">
          <a:xfrm>
            <a:off x="1547664" y="1566817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orme libre 27"/>
          <p:cNvSpPr/>
          <p:nvPr/>
        </p:nvSpPr>
        <p:spPr>
          <a:xfrm rot="18044203" flipV="1">
            <a:off x="452597" y="670910"/>
            <a:ext cx="1830094" cy="251417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  <a:gd name="connsiteX0" fmla="*/ 307001 w 634080"/>
              <a:gd name="connsiteY0" fmla="*/ 1229061 h 1229061"/>
              <a:gd name="connsiteX1" fmla="*/ 13356 w 634080"/>
              <a:gd name="connsiteY1" fmla="*/ 876654 h 1229061"/>
              <a:gd name="connsiteX2" fmla="*/ 226866 w 634080"/>
              <a:gd name="connsiteY2" fmla="*/ 295548 h 1229061"/>
              <a:gd name="connsiteX3" fmla="*/ 634080 w 634080"/>
              <a:gd name="connsiteY3" fmla="*/ 203448 h 1229061"/>
              <a:gd name="connsiteX0" fmla="*/ 307001 w 634080"/>
              <a:gd name="connsiteY0" fmla="*/ 1229061 h 1604401"/>
              <a:gd name="connsiteX1" fmla="*/ 13356 w 634080"/>
              <a:gd name="connsiteY1" fmla="*/ 876654 h 1604401"/>
              <a:gd name="connsiteX2" fmla="*/ 226866 w 634080"/>
              <a:gd name="connsiteY2" fmla="*/ 295548 h 1604401"/>
              <a:gd name="connsiteX3" fmla="*/ 634080 w 634080"/>
              <a:gd name="connsiteY3" fmla="*/ 203448 h 1604401"/>
              <a:gd name="connsiteX0" fmla="*/ 307001 w 1146456"/>
              <a:gd name="connsiteY0" fmla="*/ 2249661 h 2625001"/>
              <a:gd name="connsiteX1" fmla="*/ 13356 w 1146456"/>
              <a:gd name="connsiteY1" fmla="*/ 1897254 h 2625001"/>
              <a:gd name="connsiteX2" fmla="*/ 226866 w 1146456"/>
              <a:gd name="connsiteY2" fmla="*/ 1316148 h 2625001"/>
              <a:gd name="connsiteX3" fmla="*/ 1146456 w 1146456"/>
              <a:gd name="connsiteY3" fmla="*/ 185313 h 2625001"/>
              <a:gd name="connsiteX0" fmla="*/ 307001 w 1146456"/>
              <a:gd name="connsiteY0" fmla="*/ 2064348 h 2439688"/>
              <a:gd name="connsiteX1" fmla="*/ 13356 w 1146456"/>
              <a:gd name="connsiteY1" fmla="*/ 1711941 h 2439688"/>
              <a:gd name="connsiteX2" fmla="*/ 226866 w 1146456"/>
              <a:gd name="connsiteY2" fmla="*/ 1130835 h 2439688"/>
              <a:gd name="connsiteX3" fmla="*/ 1146456 w 1146456"/>
              <a:gd name="connsiteY3" fmla="*/ 0 h 2439688"/>
              <a:gd name="connsiteX0" fmla="*/ 312394 w 1151849"/>
              <a:gd name="connsiteY0" fmla="*/ 2064348 h 2439688"/>
              <a:gd name="connsiteX1" fmla="*/ 18749 w 1151849"/>
              <a:gd name="connsiteY1" fmla="*/ 1711941 h 2439688"/>
              <a:gd name="connsiteX2" fmla="*/ 424889 w 1151849"/>
              <a:gd name="connsiteY2" fmla="*/ 1133760 h 2439688"/>
              <a:gd name="connsiteX3" fmla="*/ 1151849 w 1151849"/>
              <a:gd name="connsiteY3" fmla="*/ 0 h 2439688"/>
              <a:gd name="connsiteX0" fmla="*/ 433554 w 1273009"/>
              <a:gd name="connsiteY0" fmla="*/ 2064348 h 2439688"/>
              <a:gd name="connsiteX1" fmla="*/ 139909 w 1273009"/>
              <a:gd name="connsiteY1" fmla="*/ 1711941 h 2439688"/>
              <a:gd name="connsiteX2" fmla="*/ 1273009 w 1273009"/>
              <a:gd name="connsiteY2" fmla="*/ 0 h 2439688"/>
              <a:gd name="connsiteX0" fmla="*/ 433554 w 1317089"/>
              <a:gd name="connsiteY0" fmla="*/ 2064348 h 2439688"/>
              <a:gd name="connsiteX1" fmla="*/ 139909 w 1317089"/>
              <a:gd name="connsiteY1" fmla="*/ 1711941 h 2439688"/>
              <a:gd name="connsiteX2" fmla="*/ 1128239 w 1317089"/>
              <a:gd name="connsiteY2" fmla="*/ 430752 h 2439688"/>
              <a:gd name="connsiteX3" fmla="*/ 1273009 w 1317089"/>
              <a:gd name="connsiteY3" fmla="*/ 0 h 2439688"/>
              <a:gd name="connsiteX0" fmla="*/ 433554 w 1320908"/>
              <a:gd name="connsiteY0" fmla="*/ 2114466 h 2489806"/>
              <a:gd name="connsiteX1" fmla="*/ 139909 w 1320908"/>
              <a:gd name="connsiteY1" fmla="*/ 1762059 h 2489806"/>
              <a:gd name="connsiteX2" fmla="*/ 1128239 w 1320908"/>
              <a:gd name="connsiteY2" fmla="*/ 480870 h 2489806"/>
              <a:gd name="connsiteX3" fmla="*/ 1295922 w 1320908"/>
              <a:gd name="connsiteY3" fmla="*/ 0 h 24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908" h="2489806">
                <a:moveTo>
                  <a:pt x="433554" y="2114466"/>
                </a:moveTo>
                <a:cubicBezTo>
                  <a:pt x="272564" y="2489806"/>
                  <a:pt x="0" y="2106117"/>
                  <a:pt x="139909" y="1762059"/>
                </a:cubicBezTo>
                <a:cubicBezTo>
                  <a:pt x="237164" y="1479298"/>
                  <a:pt x="935570" y="774546"/>
                  <a:pt x="1128239" y="480870"/>
                </a:cubicBezTo>
                <a:cubicBezTo>
                  <a:pt x="1320908" y="187194"/>
                  <a:pt x="1253268" y="61297"/>
                  <a:pt x="129592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Forme libre 28"/>
          <p:cNvSpPr/>
          <p:nvPr/>
        </p:nvSpPr>
        <p:spPr>
          <a:xfrm rot="18044203" flipV="1">
            <a:off x="2843058" y="933405"/>
            <a:ext cx="657461" cy="87488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  <a:gd name="connsiteX0" fmla="*/ 307001 w 634080"/>
              <a:gd name="connsiteY0" fmla="*/ 1229061 h 1229061"/>
              <a:gd name="connsiteX1" fmla="*/ 13356 w 634080"/>
              <a:gd name="connsiteY1" fmla="*/ 876654 h 1229061"/>
              <a:gd name="connsiteX2" fmla="*/ 226866 w 634080"/>
              <a:gd name="connsiteY2" fmla="*/ 295548 h 1229061"/>
              <a:gd name="connsiteX3" fmla="*/ 634080 w 634080"/>
              <a:gd name="connsiteY3" fmla="*/ 203448 h 1229061"/>
              <a:gd name="connsiteX0" fmla="*/ 307001 w 634080"/>
              <a:gd name="connsiteY0" fmla="*/ 1229061 h 1604401"/>
              <a:gd name="connsiteX1" fmla="*/ 13356 w 634080"/>
              <a:gd name="connsiteY1" fmla="*/ 876654 h 1604401"/>
              <a:gd name="connsiteX2" fmla="*/ 226866 w 634080"/>
              <a:gd name="connsiteY2" fmla="*/ 295548 h 1604401"/>
              <a:gd name="connsiteX3" fmla="*/ 634080 w 634080"/>
              <a:gd name="connsiteY3" fmla="*/ 203448 h 1604401"/>
              <a:gd name="connsiteX0" fmla="*/ 307001 w 1146456"/>
              <a:gd name="connsiteY0" fmla="*/ 2249661 h 2625001"/>
              <a:gd name="connsiteX1" fmla="*/ 13356 w 1146456"/>
              <a:gd name="connsiteY1" fmla="*/ 1897254 h 2625001"/>
              <a:gd name="connsiteX2" fmla="*/ 226866 w 1146456"/>
              <a:gd name="connsiteY2" fmla="*/ 1316148 h 2625001"/>
              <a:gd name="connsiteX3" fmla="*/ 1146456 w 1146456"/>
              <a:gd name="connsiteY3" fmla="*/ 185313 h 2625001"/>
              <a:gd name="connsiteX0" fmla="*/ 307001 w 1146456"/>
              <a:gd name="connsiteY0" fmla="*/ 2064348 h 2439688"/>
              <a:gd name="connsiteX1" fmla="*/ 13356 w 1146456"/>
              <a:gd name="connsiteY1" fmla="*/ 1711941 h 2439688"/>
              <a:gd name="connsiteX2" fmla="*/ 226866 w 1146456"/>
              <a:gd name="connsiteY2" fmla="*/ 1130835 h 2439688"/>
              <a:gd name="connsiteX3" fmla="*/ 1146456 w 1146456"/>
              <a:gd name="connsiteY3" fmla="*/ 0 h 2439688"/>
              <a:gd name="connsiteX0" fmla="*/ 312394 w 1151849"/>
              <a:gd name="connsiteY0" fmla="*/ 2064348 h 2439688"/>
              <a:gd name="connsiteX1" fmla="*/ 18749 w 1151849"/>
              <a:gd name="connsiteY1" fmla="*/ 1711941 h 2439688"/>
              <a:gd name="connsiteX2" fmla="*/ 424889 w 1151849"/>
              <a:gd name="connsiteY2" fmla="*/ 1133760 h 2439688"/>
              <a:gd name="connsiteX3" fmla="*/ 1151849 w 1151849"/>
              <a:gd name="connsiteY3" fmla="*/ 0 h 2439688"/>
              <a:gd name="connsiteX0" fmla="*/ 433554 w 1273009"/>
              <a:gd name="connsiteY0" fmla="*/ 2064348 h 2439688"/>
              <a:gd name="connsiteX1" fmla="*/ 139909 w 1273009"/>
              <a:gd name="connsiteY1" fmla="*/ 1711941 h 2439688"/>
              <a:gd name="connsiteX2" fmla="*/ 1273009 w 1273009"/>
              <a:gd name="connsiteY2" fmla="*/ 0 h 2439688"/>
              <a:gd name="connsiteX0" fmla="*/ 433554 w 1317089"/>
              <a:gd name="connsiteY0" fmla="*/ 2064348 h 2439688"/>
              <a:gd name="connsiteX1" fmla="*/ 139909 w 1317089"/>
              <a:gd name="connsiteY1" fmla="*/ 1711941 h 2439688"/>
              <a:gd name="connsiteX2" fmla="*/ 1128239 w 1317089"/>
              <a:gd name="connsiteY2" fmla="*/ 430752 h 2439688"/>
              <a:gd name="connsiteX3" fmla="*/ 1273009 w 1317089"/>
              <a:gd name="connsiteY3" fmla="*/ 0 h 2439688"/>
              <a:gd name="connsiteX0" fmla="*/ 433554 w 1320908"/>
              <a:gd name="connsiteY0" fmla="*/ 2114466 h 2489806"/>
              <a:gd name="connsiteX1" fmla="*/ 139909 w 1320908"/>
              <a:gd name="connsiteY1" fmla="*/ 1762059 h 2489806"/>
              <a:gd name="connsiteX2" fmla="*/ 1128239 w 1320908"/>
              <a:gd name="connsiteY2" fmla="*/ 480870 h 2489806"/>
              <a:gd name="connsiteX3" fmla="*/ 1295922 w 1320908"/>
              <a:gd name="connsiteY3" fmla="*/ 0 h 2489806"/>
              <a:gd name="connsiteX0" fmla="*/ 433554 w 1712248"/>
              <a:gd name="connsiteY0" fmla="*/ 2327299 h 2702639"/>
              <a:gd name="connsiteX1" fmla="*/ 139909 w 1712248"/>
              <a:gd name="connsiteY1" fmla="*/ 1974892 h 2702639"/>
              <a:gd name="connsiteX2" fmla="*/ 1128239 w 1712248"/>
              <a:gd name="connsiteY2" fmla="*/ 693703 h 2702639"/>
              <a:gd name="connsiteX3" fmla="*/ 1712248 w 1712248"/>
              <a:gd name="connsiteY3" fmla="*/ 0 h 2702639"/>
              <a:gd name="connsiteX0" fmla="*/ 433554 w 1840315"/>
              <a:gd name="connsiteY0" fmla="*/ 2327299 h 2702639"/>
              <a:gd name="connsiteX1" fmla="*/ 139909 w 1840315"/>
              <a:gd name="connsiteY1" fmla="*/ 1974892 h 2702639"/>
              <a:gd name="connsiteX2" fmla="*/ 1128239 w 1840315"/>
              <a:gd name="connsiteY2" fmla="*/ 693703 h 2702639"/>
              <a:gd name="connsiteX3" fmla="*/ 1712248 w 1840315"/>
              <a:gd name="connsiteY3" fmla="*/ 0 h 2702639"/>
              <a:gd name="connsiteX0" fmla="*/ 433554 w 2013874"/>
              <a:gd name="connsiteY0" fmla="*/ 2327299 h 2702639"/>
              <a:gd name="connsiteX1" fmla="*/ 139909 w 2013874"/>
              <a:gd name="connsiteY1" fmla="*/ 1974892 h 2702639"/>
              <a:gd name="connsiteX2" fmla="*/ 1751817 w 2013874"/>
              <a:gd name="connsiteY2" fmla="*/ 369801 h 2702639"/>
              <a:gd name="connsiteX3" fmla="*/ 1712248 w 2013874"/>
              <a:gd name="connsiteY3" fmla="*/ 0 h 2702639"/>
              <a:gd name="connsiteX0" fmla="*/ 0 w 1580320"/>
              <a:gd name="connsiteY0" fmla="*/ 2327299 h 2327299"/>
              <a:gd name="connsiteX1" fmla="*/ 1318263 w 1580320"/>
              <a:gd name="connsiteY1" fmla="*/ 369801 h 2327299"/>
              <a:gd name="connsiteX2" fmla="*/ 1278694 w 1580320"/>
              <a:gd name="connsiteY2" fmla="*/ 0 h 2327299"/>
              <a:gd name="connsiteX0" fmla="*/ 0 w 577620"/>
              <a:gd name="connsiteY0" fmla="*/ 407812 h 904068"/>
              <a:gd name="connsiteX1" fmla="*/ 315563 w 577620"/>
              <a:gd name="connsiteY1" fmla="*/ 516186 h 904068"/>
              <a:gd name="connsiteX2" fmla="*/ 275994 w 577620"/>
              <a:gd name="connsiteY2" fmla="*/ 146385 h 904068"/>
              <a:gd name="connsiteX0" fmla="*/ 0 w 577620"/>
              <a:gd name="connsiteY0" fmla="*/ 261427 h 757684"/>
              <a:gd name="connsiteX1" fmla="*/ 315563 w 577620"/>
              <a:gd name="connsiteY1" fmla="*/ 369801 h 757684"/>
              <a:gd name="connsiteX2" fmla="*/ 275994 w 577620"/>
              <a:gd name="connsiteY2" fmla="*/ 0 h 757684"/>
              <a:gd name="connsiteX0" fmla="*/ 0 w 716134"/>
              <a:gd name="connsiteY0" fmla="*/ 261427 h 796971"/>
              <a:gd name="connsiteX1" fmla="*/ 454077 w 716134"/>
              <a:gd name="connsiteY1" fmla="*/ 409088 h 796971"/>
              <a:gd name="connsiteX2" fmla="*/ 275994 w 716134"/>
              <a:gd name="connsiteY2" fmla="*/ 0 h 796971"/>
              <a:gd name="connsiteX0" fmla="*/ 0 w 604922"/>
              <a:gd name="connsiteY0" fmla="*/ 261427 h 796971"/>
              <a:gd name="connsiteX1" fmla="*/ 454077 w 604922"/>
              <a:gd name="connsiteY1" fmla="*/ 409088 h 796971"/>
              <a:gd name="connsiteX2" fmla="*/ 275994 w 604922"/>
              <a:gd name="connsiteY2" fmla="*/ 0 h 796971"/>
              <a:gd name="connsiteX0" fmla="*/ 0 w 630930"/>
              <a:gd name="connsiteY0" fmla="*/ 261427 h 796971"/>
              <a:gd name="connsiteX1" fmla="*/ 454077 w 630930"/>
              <a:gd name="connsiteY1" fmla="*/ 409088 h 796971"/>
              <a:gd name="connsiteX2" fmla="*/ 275994 w 630930"/>
              <a:gd name="connsiteY2" fmla="*/ 0 h 796971"/>
              <a:gd name="connsiteX0" fmla="*/ 0 w 630929"/>
              <a:gd name="connsiteY0" fmla="*/ 261428 h 796971"/>
              <a:gd name="connsiteX1" fmla="*/ 454076 w 630929"/>
              <a:gd name="connsiteY1" fmla="*/ 409088 h 796971"/>
              <a:gd name="connsiteX2" fmla="*/ 275993 w 630929"/>
              <a:gd name="connsiteY2" fmla="*/ 0 h 796971"/>
              <a:gd name="connsiteX0" fmla="*/ 0 w 630929"/>
              <a:gd name="connsiteY0" fmla="*/ 261428 h 796971"/>
              <a:gd name="connsiteX1" fmla="*/ 454076 w 630929"/>
              <a:gd name="connsiteY1" fmla="*/ 409088 h 796971"/>
              <a:gd name="connsiteX2" fmla="*/ 275993 w 630929"/>
              <a:gd name="connsiteY2" fmla="*/ 0 h 79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929" h="796971">
                <a:moveTo>
                  <a:pt x="0" y="261428"/>
                </a:moveTo>
                <a:cubicBezTo>
                  <a:pt x="139296" y="362932"/>
                  <a:pt x="240960" y="796971"/>
                  <a:pt x="454076" y="409088"/>
                </a:cubicBezTo>
                <a:cubicBezTo>
                  <a:pt x="630929" y="56760"/>
                  <a:pt x="404060" y="95884"/>
                  <a:pt x="275993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0" name="Image 29"/>
          <p:cNvPicPr/>
          <p:nvPr/>
        </p:nvPicPr>
        <p:blipFill>
          <a:blip r:embed="rId5" cstate="print"/>
          <a:srcRect l="69129" t="38767" r="23153" b="33673"/>
          <a:stretch>
            <a:fillRect/>
          </a:stretch>
        </p:blipFill>
        <p:spPr bwMode="auto">
          <a:xfrm>
            <a:off x="6660232" y="1639966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e 30"/>
          <p:cNvGrpSpPr/>
          <p:nvPr/>
        </p:nvGrpSpPr>
        <p:grpSpPr>
          <a:xfrm>
            <a:off x="4572000" y="847878"/>
            <a:ext cx="1872208" cy="1368152"/>
            <a:chOff x="4499992" y="4941168"/>
            <a:chExt cx="1872208" cy="1368152"/>
          </a:xfrm>
        </p:grpSpPr>
        <p:grpSp>
          <p:nvGrpSpPr>
            <p:cNvPr id="32" name="Groupe 35"/>
            <p:cNvGrpSpPr/>
            <p:nvPr/>
          </p:nvGrpSpPr>
          <p:grpSpPr>
            <a:xfrm>
              <a:off x="4499992" y="4941168"/>
              <a:ext cx="1872208" cy="1368152"/>
              <a:chOff x="4499992" y="4941168"/>
              <a:chExt cx="1872208" cy="1368152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99992" y="4941168"/>
                <a:ext cx="1872208" cy="1368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Rectangle 43"/>
              <p:cNvSpPr/>
              <p:nvPr/>
            </p:nvSpPr>
            <p:spPr>
              <a:xfrm>
                <a:off x="5436096" y="5507707"/>
                <a:ext cx="252000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3" name="Groupe 36"/>
            <p:cNvGrpSpPr/>
            <p:nvPr/>
          </p:nvGrpSpPr>
          <p:grpSpPr>
            <a:xfrm>
              <a:off x="5383760" y="5603582"/>
              <a:ext cx="350182" cy="448135"/>
              <a:chOff x="5383760" y="5603582"/>
              <a:chExt cx="350182" cy="448135"/>
            </a:xfrm>
          </p:grpSpPr>
          <p:grpSp>
            <p:nvGrpSpPr>
              <p:cNvPr id="34" name="Groupe 24"/>
              <p:cNvGrpSpPr/>
              <p:nvPr/>
            </p:nvGrpSpPr>
            <p:grpSpPr>
              <a:xfrm rot="10510453">
                <a:off x="5383760" y="5603582"/>
                <a:ext cx="350182" cy="218579"/>
                <a:chOff x="5521011" y="5286922"/>
                <a:chExt cx="499329" cy="350516"/>
              </a:xfrm>
            </p:grpSpPr>
            <p:sp>
              <p:nvSpPr>
                <p:cNvPr id="36" name="Triangle isocèle 35"/>
                <p:cNvSpPr/>
                <p:nvPr/>
              </p:nvSpPr>
              <p:spPr>
                <a:xfrm rot="3687173">
                  <a:off x="5680151" y="5178365"/>
                  <a:ext cx="181049" cy="49932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7" name="Connecteur droit 36"/>
                <p:cNvCxnSpPr/>
                <p:nvPr/>
              </p:nvCxnSpPr>
              <p:spPr>
                <a:xfrm>
                  <a:off x="5534295" y="5421414"/>
                  <a:ext cx="144016" cy="21602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/>
                <p:cNvCxnSpPr/>
                <p:nvPr/>
              </p:nvCxnSpPr>
              <p:spPr>
                <a:xfrm>
                  <a:off x="5592017" y="5373216"/>
                  <a:ext cx="144016" cy="21602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>
                <a:xfrm>
                  <a:off x="5661644" y="5354168"/>
                  <a:ext cx="144016" cy="21602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/>
                <p:cNvCxnSpPr/>
                <p:nvPr/>
              </p:nvCxnSpPr>
              <p:spPr>
                <a:xfrm>
                  <a:off x="5721747" y="5301208"/>
                  <a:ext cx="144016" cy="21602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/>
                <p:cNvCxnSpPr/>
                <p:nvPr/>
              </p:nvCxnSpPr>
              <p:spPr>
                <a:xfrm>
                  <a:off x="5808041" y="5301208"/>
                  <a:ext cx="98199" cy="14401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/>
                <p:cNvCxnSpPr/>
                <p:nvPr/>
              </p:nvCxnSpPr>
              <p:spPr>
                <a:xfrm>
                  <a:off x="5884811" y="5286922"/>
                  <a:ext cx="98199" cy="14401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riangle isocèle 34"/>
              <p:cNvSpPr/>
              <p:nvPr/>
            </p:nvSpPr>
            <p:spPr>
              <a:xfrm rot="18610250" flipH="1">
                <a:off x="5463233" y="5783213"/>
                <a:ext cx="189326" cy="347681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45" name="Groupe 44"/>
          <p:cNvGrpSpPr/>
          <p:nvPr/>
        </p:nvGrpSpPr>
        <p:grpSpPr>
          <a:xfrm>
            <a:off x="7092280" y="847878"/>
            <a:ext cx="1872208" cy="1368152"/>
            <a:chOff x="7092280" y="4941168"/>
            <a:chExt cx="1872208" cy="1368152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280" y="4941168"/>
              <a:ext cx="1872208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46"/>
            <p:cNvSpPr/>
            <p:nvPr/>
          </p:nvSpPr>
          <p:spPr>
            <a:xfrm>
              <a:off x="8028384" y="5517232"/>
              <a:ext cx="25200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8" name="Groupe 37"/>
            <p:cNvGrpSpPr/>
            <p:nvPr/>
          </p:nvGrpSpPr>
          <p:grpSpPr>
            <a:xfrm flipV="1">
              <a:off x="7975426" y="5627340"/>
              <a:ext cx="350182" cy="465243"/>
              <a:chOff x="5383760" y="5603582"/>
              <a:chExt cx="350182" cy="448135"/>
            </a:xfrm>
          </p:grpSpPr>
          <p:grpSp>
            <p:nvGrpSpPr>
              <p:cNvPr id="49" name="Groupe 24"/>
              <p:cNvGrpSpPr/>
              <p:nvPr/>
            </p:nvGrpSpPr>
            <p:grpSpPr>
              <a:xfrm rot="10510453">
                <a:off x="5383760" y="5603582"/>
                <a:ext cx="350182" cy="218579"/>
                <a:chOff x="5521011" y="5286922"/>
                <a:chExt cx="499329" cy="350516"/>
              </a:xfrm>
            </p:grpSpPr>
            <p:sp>
              <p:nvSpPr>
                <p:cNvPr id="51" name="Triangle isocèle 50"/>
                <p:cNvSpPr/>
                <p:nvPr/>
              </p:nvSpPr>
              <p:spPr>
                <a:xfrm rot="3687173">
                  <a:off x="5680151" y="5178365"/>
                  <a:ext cx="181049" cy="499329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2" name="Connecteur droit 51"/>
                <p:cNvCxnSpPr/>
                <p:nvPr/>
              </p:nvCxnSpPr>
              <p:spPr>
                <a:xfrm>
                  <a:off x="5534295" y="5421414"/>
                  <a:ext cx="144016" cy="21602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52"/>
                <p:cNvCxnSpPr/>
                <p:nvPr/>
              </p:nvCxnSpPr>
              <p:spPr>
                <a:xfrm>
                  <a:off x="5592017" y="5373216"/>
                  <a:ext cx="144016" cy="21602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/>
                <p:cNvCxnSpPr/>
                <p:nvPr/>
              </p:nvCxnSpPr>
              <p:spPr>
                <a:xfrm>
                  <a:off x="5661644" y="5354168"/>
                  <a:ext cx="144016" cy="21602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/>
                <p:cNvCxnSpPr/>
                <p:nvPr/>
              </p:nvCxnSpPr>
              <p:spPr>
                <a:xfrm>
                  <a:off x="5721747" y="5301208"/>
                  <a:ext cx="144016" cy="216024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>
                <a:xfrm>
                  <a:off x="5808041" y="5301208"/>
                  <a:ext cx="98199" cy="14401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/>
                <p:cNvCxnSpPr/>
                <p:nvPr/>
              </p:nvCxnSpPr>
              <p:spPr>
                <a:xfrm>
                  <a:off x="5884811" y="5286922"/>
                  <a:ext cx="98199" cy="14401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riangle isocèle 49"/>
              <p:cNvSpPr/>
              <p:nvPr/>
            </p:nvSpPr>
            <p:spPr>
              <a:xfrm rot="18610250" flipH="1">
                <a:off x="5463233" y="5783213"/>
                <a:ext cx="189326" cy="347681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8" grpId="0" animBg="1"/>
      <p:bldP spid="19" grpId="0" animBg="1"/>
      <p:bldP spid="20" grpId="0"/>
      <p:bldP spid="21" grpId="0"/>
      <p:bldP spid="22" grpId="0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56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III- Modification de groupe </a:t>
            </a:r>
            <a:r>
              <a:rPr lang="fr-FR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SANS</a:t>
            </a:r>
            <a:r>
              <a:rPr lang="fr-FR" sz="2400" b="1" u="sng" dirty="0" smtClean="0">
                <a:latin typeface="Bookman Old Style" pitchFamily="18" charset="0"/>
              </a:rPr>
              <a:t> allongement de chaîne</a:t>
            </a:r>
            <a:endParaRPr lang="fr-FR" sz="2400" dirty="0">
              <a:latin typeface="Bookman Old Style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136904" cy="202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323528" y="764704"/>
            <a:ext cx="648072" cy="792088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5220072" y="764704"/>
            <a:ext cx="1080120" cy="936104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9512" y="332656"/>
            <a:ext cx="318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Groupe CARBONYLE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8024" y="332656"/>
            <a:ext cx="318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Groupe CARBOXYLE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1176" y="2052340"/>
            <a:ext cx="29899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K</a:t>
            </a:r>
            <a:r>
              <a:rPr lang="fr-FR" sz="28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MnO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8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–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acidifié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907704" y="2924944"/>
            <a:ext cx="53110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Action des hydrures métalliques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2557068" cy="1638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2782425" cy="1626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5400997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err="1" smtClean="0"/>
              <a:t>Tétrahydruroborate</a:t>
            </a:r>
            <a:r>
              <a:rPr lang="fr-FR" sz="2800" b="1" i="1" dirty="0" smtClean="0"/>
              <a:t> </a:t>
            </a:r>
          </a:p>
          <a:p>
            <a:pPr algn="ctr"/>
            <a:r>
              <a:rPr lang="fr-FR" sz="2800" b="1" i="1" dirty="0" smtClean="0"/>
              <a:t>de sodium</a:t>
            </a:r>
            <a:r>
              <a:rPr lang="fr-FR" sz="2800" dirty="0" smtClean="0"/>
              <a:t> </a:t>
            </a:r>
            <a:r>
              <a:rPr lang="fr-FR" sz="2800" b="1" dirty="0" smtClean="0"/>
              <a:t>NaBH</a:t>
            </a:r>
            <a:r>
              <a:rPr lang="fr-FR" sz="2800" b="1" baseline="-25000" dirty="0" smtClean="0"/>
              <a:t>4</a:t>
            </a:r>
            <a:r>
              <a:rPr lang="fr-FR" sz="2800" dirty="0" smtClean="0"/>
              <a:t> </a:t>
            </a:r>
          </a:p>
          <a:p>
            <a:pPr algn="ctr"/>
            <a:r>
              <a:rPr lang="fr-FR" sz="2800" dirty="0" smtClean="0"/>
              <a:t>(</a:t>
            </a:r>
            <a:r>
              <a:rPr lang="fr-FR" sz="2800" dirty="0" err="1" smtClean="0"/>
              <a:t>Borohydrure</a:t>
            </a:r>
            <a:r>
              <a:rPr lang="fr-FR" sz="2800" dirty="0" smtClean="0"/>
              <a:t> de sodium)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47456" y="5400997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err="1" smtClean="0"/>
              <a:t>Tétrahydruroaluminate</a:t>
            </a:r>
            <a:r>
              <a:rPr lang="fr-FR" sz="2800" b="1" i="1" dirty="0" smtClean="0"/>
              <a:t> </a:t>
            </a:r>
          </a:p>
          <a:p>
            <a:pPr algn="ctr"/>
            <a:r>
              <a:rPr lang="fr-FR" sz="2800" b="1" i="1" dirty="0" smtClean="0"/>
              <a:t>de lithium</a:t>
            </a:r>
            <a:r>
              <a:rPr lang="fr-FR" sz="2800" dirty="0" smtClean="0"/>
              <a:t> </a:t>
            </a:r>
            <a:r>
              <a:rPr lang="fr-FR" sz="2800" b="1" dirty="0" smtClean="0"/>
              <a:t>LiAlH</a:t>
            </a:r>
            <a:r>
              <a:rPr lang="fr-FR" sz="2800" b="1" baseline="-25000" dirty="0" smtClean="0"/>
              <a:t>4</a:t>
            </a:r>
            <a:r>
              <a:rPr lang="fr-FR" sz="2800" dirty="0" smtClean="0"/>
              <a:t> </a:t>
            </a:r>
          </a:p>
          <a:p>
            <a:pPr algn="ctr"/>
            <a:r>
              <a:rPr lang="fr-FR" sz="2800" dirty="0" smtClean="0"/>
              <a:t>(</a:t>
            </a:r>
            <a:r>
              <a:rPr lang="fr-FR" sz="2800" dirty="0" err="1" smtClean="0"/>
              <a:t>Aluminohydrure</a:t>
            </a:r>
            <a:r>
              <a:rPr lang="fr-FR" sz="2800" dirty="0" smtClean="0"/>
              <a:t> de lithium)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356992"/>
            <a:ext cx="6277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Présentation des hydrures métalliques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7904" y="3861048"/>
            <a:ext cx="165782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2,20</a:t>
            </a:r>
          </a:p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2,04</a:t>
            </a:r>
          </a:p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1,61</a:t>
            </a:r>
            <a:endParaRPr lang="fr-FR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764704"/>
            <a:ext cx="2557068" cy="1638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2782425" cy="1626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376661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err="1" smtClean="0"/>
              <a:t>Tétrahydruroborate</a:t>
            </a:r>
            <a:r>
              <a:rPr lang="fr-FR" sz="2800" b="1" i="1" dirty="0" smtClean="0"/>
              <a:t> </a:t>
            </a:r>
          </a:p>
          <a:p>
            <a:pPr algn="ctr"/>
            <a:r>
              <a:rPr lang="fr-FR" sz="2800" b="1" i="1" dirty="0" smtClean="0"/>
              <a:t>de sodium</a:t>
            </a:r>
            <a:r>
              <a:rPr lang="fr-FR" sz="2800" dirty="0" smtClean="0"/>
              <a:t> </a:t>
            </a:r>
            <a:r>
              <a:rPr lang="fr-FR" sz="2800" b="1" dirty="0" smtClean="0"/>
              <a:t>NaBH</a:t>
            </a:r>
            <a:r>
              <a:rPr lang="fr-FR" sz="2800" b="1" baseline="-25000" dirty="0" smtClean="0"/>
              <a:t>4</a:t>
            </a:r>
            <a:r>
              <a:rPr lang="fr-FR" sz="2800" dirty="0" smtClean="0"/>
              <a:t> </a:t>
            </a:r>
          </a:p>
          <a:p>
            <a:pPr algn="ctr"/>
            <a:r>
              <a:rPr lang="fr-FR" sz="2800" dirty="0" smtClean="0"/>
              <a:t>(</a:t>
            </a:r>
            <a:r>
              <a:rPr lang="fr-FR" sz="2800" dirty="0" err="1" smtClean="0"/>
              <a:t>Borohydrure</a:t>
            </a:r>
            <a:r>
              <a:rPr lang="fr-FR" sz="2800" dirty="0" smtClean="0"/>
              <a:t> de sodium)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7456" y="2376661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err="1" smtClean="0"/>
              <a:t>Tétrahydruroaluminate</a:t>
            </a:r>
            <a:r>
              <a:rPr lang="fr-FR" sz="2800" b="1" i="1" dirty="0" smtClean="0"/>
              <a:t> </a:t>
            </a:r>
          </a:p>
          <a:p>
            <a:pPr algn="ctr"/>
            <a:r>
              <a:rPr lang="fr-FR" sz="2800" b="1" i="1" dirty="0" smtClean="0"/>
              <a:t>de lithium</a:t>
            </a:r>
            <a:r>
              <a:rPr lang="fr-FR" sz="2800" dirty="0" smtClean="0"/>
              <a:t> </a:t>
            </a:r>
            <a:r>
              <a:rPr lang="fr-FR" sz="2800" b="1" dirty="0" smtClean="0"/>
              <a:t>LiAlH</a:t>
            </a:r>
            <a:r>
              <a:rPr lang="fr-FR" sz="2800" b="1" baseline="-25000" dirty="0" smtClean="0"/>
              <a:t>4</a:t>
            </a:r>
            <a:r>
              <a:rPr lang="fr-FR" sz="2800" dirty="0" smtClean="0"/>
              <a:t> </a:t>
            </a:r>
          </a:p>
          <a:p>
            <a:pPr algn="ctr"/>
            <a:r>
              <a:rPr lang="fr-FR" sz="2800" dirty="0" smtClean="0"/>
              <a:t>(</a:t>
            </a:r>
            <a:r>
              <a:rPr lang="fr-FR" sz="2800" dirty="0" err="1" smtClean="0"/>
              <a:t>Aluminohydrure</a:t>
            </a:r>
            <a:r>
              <a:rPr lang="fr-FR" sz="2800" dirty="0" smtClean="0"/>
              <a:t> de lithium)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277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Présentation des hydrures métalliques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836712"/>
            <a:ext cx="165782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2,20</a:t>
            </a:r>
          </a:p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2,04</a:t>
            </a:r>
          </a:p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1,61</a:t>
            </a:r>
            <a:endParaRPr lang="fr-FR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008" y="3825225"/>
            <a:ext cx="8964488" cy="11879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79512" y="3861048"/>
            <a:ext cx="79208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hydrures métalliques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NaBH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LiAlH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sont des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composés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donneurs d’ions hydrure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H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51675" y="4170965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(d = (1 + 1) / 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doublet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3933056"/>
            <a:ext cx="1016766" cy="9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15616" y="4581128"/>
            <a:ext cx="55446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L’ion hydrure est un réactif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NUCLEOPHILE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404664"/>
            <a:ext cx="1479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Structure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5229200"/>
            <a:ext cx="2978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Conditions d’utilisation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23528" y="5589240"/>
            <a:ext cx="849694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NaB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LiAl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peuvent libérer jusqu’à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 ions hydrure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123728" y="6190764"/>
            <a:ext cx="511256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 plus doux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LiAlH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26" grpId="0"/>
      <p:bldP spid="13" grpId="0"/>
      <p:bldP spid="1027" grpId="0"/>
      <p:bldP spid="17" grpId="0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368840"/>
            <a:ext cx="8964488" cy="11159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586508"/>
            <a:ext cx="2978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Conditions d’utilisation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3528" y="1946548"/>
            <a:ext cx="849694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NaB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LiAl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peuvent libérer jusqu’à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 ions hydrure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23728" y="2548072"/>
            <a:ext cx="511256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 plus doux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LiAlH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-27384"/>
            <a:ext cx="1479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Structure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284984"/>
            <a:ext cx="85523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b/ </a:t>
            </a:r>
            <a:r>
              <a:rPr lang="fr-FR" sz="2200" b="1" u="sng" dirty="0" smtClean="0">
                <a:latin typeface="Bookman Old Style" pitchFamily="18" charset="0"/>
              </a:rPr>
              <a:t>Action des ions hydrures sur les composés carbonylés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364502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1" y="4023598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ou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carbonylé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 ci-dessous qui s’assimile à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REDUCTION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1058" y="5229200"/>
            <a:ext cx="8964488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275856" y="5949280"/>
            <a:ext cx="32403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347864" y="5373216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ou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347864" y="6021288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pic>
        <p:nvPicPr>
          <p:cNvPr id="21" name="Image 2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5276395"/>
            <a:ext cx="1705819" cy="143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633"/>
          <a:stretch>
            <a:fillRect/>
          </a:stretch>
        </p:blipFill>
        <p:spPr bwMode="auto">
          <a:xfrm>
            <a:off x="789484" y="5265848"/>
            <a:ext cx="1761365" cy="14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840314" y="5263108"/>
            <a:ext cx="1800200" cy="1471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79512" y="332656"/>
            <a:ext cx="79208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hydrures métalliques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NaBH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LiAlH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sont des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composés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donneurs d’ions hydrure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H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51675" y="642573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(d = (1 + 1) / 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doublet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pic>
        <p:nvPicPr>
          <p:cNvPr id="26" name="Image 2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04664"/>
            <a:ext cx="1016766" cy="9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115616" y="1052736"/>
            <a:ext cx="55446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L’ion hydrure est un réactif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NUCLEOPHILE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7" grpId="0"/>
      <p:bldP spid="18" grpId="0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008" y="4454128"/>
            <a:ext cx="8964488" cy="22872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Image 28"/>
          <p:cNvPicPr/>
          <p:nvPr/>
        </p:nvPicPr>
        <p:blipFill>
          <a:blip r:embed="rId2" cstate="print"/>
          <a:srcRect r="31746"/>
          <a:stretch>
            <a:fillRect/>
          </a:stretch>
        </p:blipFill>
        <p:spPr bwMode="auto">
          <a:xfrm>
            <a:off x="179512" y="5387310"/>
            <a:ext cx="29523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330098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ou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carbonylé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 ci-dessous qui s’assimile à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REDUCTION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058" y="1484784"/>
            <a:ext cx="8964488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275856" y="2204864"/>
            <a:ext cx="32403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47864" y="1628800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ou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47864" y="2276872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531979"/>
            <a:ext cx="1705819" cy="143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633"/>
          <a:stretch>
            <a:fillRect/>
          </a:stretch>
        </p:blipFill>
        <p:spPr bwMode="auto">
          <a:xfrm>
            <a:off x="789484" y="1521432"/>
            <a:ext cx="1761365" cy="14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840314" y="1518692"/>
            <a:ext cx="1800200" cy="1471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080535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907704" y="3129393"/>
            <a:ext cx="723629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Selon la nature de </a:t>
            </a:r>
            <a:r>
              <a:rPr lang="fr-FR" sz="2000" b="1" dirty="0" smtClean="0"/>
              <a:t>R</a:t>
            </a:r>
            <a:r>
              <a:rPr lang="fr-FR" sz="2000" b="1" baseline="-25000" dirty="0" smtClean="0"/>
              <a:t>1</a:t>
            </a:r>
            <a:r>
              <a:rPr lang="fr-FR" sz="2000" i="1" dirty="0" smtClean="0"/>
              <a:t> et de </a:t>
            </a:r>
            <a:r>
              <a:rPr lang="fr-FR" sz="2000" b="1" dirty="0" smtClean="0"/>
              <a:t>R</a:t>
            </a:r>
            <a:r>
              <a:rPr lang="fr-FR" sz="2000" b="1" baseline="-25000" dirty="0" smtClean="0"/>
              <a:t>2</a:t>
            </a:r>
            <a:r>
              <a:rPr lang="fr-FR" sz="2000" i="1" dirty="0" smtClean="0"/>
              <a:t>, accès à </a:t>
            </a:r>
            <a:r>
              <a:rPr lang="fr-FR" sz="2000" b="1" i="1" u="sng" dirty="0" smtClean="0"/>
              <a:t>différentes classes d’alcools</a:t>
            </a:r>
            <a:r>
              <a:rPr lang="fr-FR" sz="2000" i="1" dirty="0" smtClean="0"/>
              <a:t>.</a:t>
            </a:r>
            <a:endParaRPr lang="fr-FR" sz="20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00938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hydrure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la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butan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-2-one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076056" y="5236820"/>
            <a:ext cx="1728192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3687440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9" name="Forme libre 18"/>
          <p:cNvSpPr/>
          <p:nvPr/>
        </p:nvSpPr>
        <p:spPr>
          <a:xfrm rot="14219604" flipH="1" flipV="1">
            <a:off x="2438599" y="4957714"/>
            <a:ext cx="1234902" cy="150149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118678 h 1296677"/>
              <a:gd name="connsiteX1" fmla="*/ 732034 w 776208"/>
              <a:gd name="connsiteY1" fmla="*/ 26230 h 1296677"/>
              <a:gd name="connsiteX2" fmla="*/ 614816 w 776208"/>
              <a:gd name="connsiteY2" fmla="*/ 276060 h 1296677"/>
              <a:gd name="connsiteX3" fmla="*/ 248923 w 776208"/>
              <a:gd name="connsiteY3" fmla="*/ 310227 h 1296677"/>
              <a:gd name="connsiteX4" fmla="*/ 0 w 776208"/>
              <a:gd name="connsiteY4" fmla="*/ 933210 h 1296677"/>
              <a:gd name="connsiteX5" fmla="*/ 135370 w 776208"/>
              <a:gd name="connsiteY5" fmla="*/ 1296677 h 1296677"/>
              <a:gd name="connsiteX0" fmla="*/ 811942 w 811942"/>
              <a:gd name="connsiteY0" fmla="*/ 0 h 1440590"/>
              <a:gd name="connsiteX1" fmla="*/ 732034 w 811942"/>
              <a:gd name="connsiteY1" fmla="*/ 170143 h 1440590"/>
              <a:gd name="connsiteX2" fmla="*/ 614816 w 811942"/>
              <a:gd name="connsiteY2" fmla="*/ 419973 h 1440590"/>
              <a:gd name="connsiteX3" fmla="*/ 248923 w 811942"/>
              <a:gd name="connsiteY3" fmla="*/ 454140 h 1440590"/>
              <a:gd name="connsiteX4" fmla="*/ 0 w 811942"/>
              <a:gd name="connsiteY4" fmla="*/ 1077123 h 1440590"/>
              <a:gd name="connsiteX5" fmla="*/ 135370 w 811942"/>
              <a:gd name="connsiteY5" fmla="*/ 1440590 h 1440590"/>
              <a:gd name="connsiteX0" fmla="*/ 811942 w 811942"/>
              <a:gd name="connsiteY0" fmla="*/ 0 h 1440590"/>
              <a:gd name="connsiteX1" fmla="*/ 614816 w 811942"/>
              <a:gd name="connsiteY1" fmla="*/ 419973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0 w 811942"/>
              <a:gd name="connsiteY2" fmla="*/ 1077123 h 1440590"/>
              <a:gd name="connsiteX3" fmla="*/ 135370 w 811942"/>
              <a:gd name="connsiteY3" fmla="*/ 1440590 h 1440590"/>
              <a:gd name="connsiteX0" fmla="*/ 905269 w 905269"/>
              <a:gd name="connsiteY0" fmla="*/ 0 h 1440590"/>
              <a:gd name="connsiteX1" fmla="*/ 499422 w 905269"/>
              <a:gd name="connsiteY1" fmla="*/ 119246 h 1440590"/>
              <a:gd name="connsiteX2" fmla="*/ 0 w 905269"/>
              <a:gd name="connsiteY2" fmla="*/ 1182641 h 1440590"/>
              <a:gd name="connsiteX3" fmla="*/ 228697 w 905269"/>
              <a:gd name="connsiteY3" fmla="*/ 1440590 h 1440590"/>
              <a:gd name="connsiteX0" fmla="*/ 905269 w 905269"/>
              <a:gd name="connsiteY0" fmla="*/ 0 h 1363378"/>
              <a:gd name="connsiteX1" fmla="*/ 499422 w 905269"/>
              <a:gd name="connsiteY1" fmla="*/ 119246 h 1363378"/>
              <a:gd name="connsiteX2" fmla="*/ 0 w 905269"/>
              <a:gd name="connsiteY2" fmla="*/ 1182641 h 1363378"/>
              <a:gd name="connsiteX3" fmla="*/ 315162 w 905269"/>
              <a:gd name="connsiteY3" fmla="*/ 1163373 h 1363378"/>
              <a:gd name="connsiteX0" fmla="*/ 691740 w 691740"/>
              <a:gd name="connsiteY0" fmla="*/ 0 h 1163373"/>
              <a:gd name="connsiteX1" fmla="*/ 285893 w 691740"/>
              <a:gd name="connsiteY1" fmla="*/ 119246 h 1163373"/>
              <a:gd name="connsiteX2" fmla="*/ 107679 w 691740"/>
              <a:gd name="connsiteY2" fmla="*/ 684936 h 1163373"/>
              <a:gd name="connsiteX3" fmla="*/ 101633 w 691740"/>
              <a:gd name="connsiteY3" fmla="*/ 1163373 h 1163373"/>
              <a:gd name="connsiteX0" fmla="*/ 691740 w 691740"/>
              <a:gd name="connsiteY0" fmla="*/ 0 h 1163373"/>
              <a:gd name="connsiteX1" fmla="*/ 298248 w 691740"/>
              <a:gd name="connsiteY1" fmla="*/ 372280 h 1163373"/>
              <a:gd name="connsiteX2" fmla="*/ 107679 w 691740"/>
              <a:gd name="connsiteY2" fmla="*/ 684936 h 1163373"/>
              <a:gd name="connsiteX3" fmla="*/ 101633 w 691740"/>
              <a:gd name="connsiteY3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775784 w 775784"/>
              <a:gd name="connsiteY0" fmla="*/ 0 h 1163373"/>
              <a:gd name="connsiteX1" fmla="*/ 79484 w 775784"/>
              <a:gd name="connsiteY1" fmla="*/ 644582 h 1163373"/>
              <a:gd name="connsiteX2" fmla="*/ 185677 w 775784"/>
              <a:gd name="connsiteY2" fmla="*/ 1163373 h 1163373"/>
              <a:gd name="connsiteX0" fmla="*/ 775784 w 775784"/>
              <a:gd name="connsiteY0" fmla="*/ 3090 h 1166463"/>
              <a:gd name="connsiteX1" fmla="*/ 420669 w 775784"/>
              <a:gd name="connsiteY1" fmla="*/ 107430 h 1166463"/>
              <a:gd name="connsiteX2" fmla="*/ 79484 w 775784"/>
              <a:gd name="connsiteY2" fmla="*/ 647672 h 1166463"/>
              <a:gd name="connsiteX3" fmla="*/ 185677 w 775784"/>
              <a:gd name="connsiteY3" fmla="*/ 1166463 h 1166463"/>
              <a:gd name="connsiteX0" fmla="*/ 775784 w 775784"/>
              <a:gd name="connsiteY0" fmla="*/ 845 h 1164218"/>
              <a:gd name="connsiteX1" fmla="*/ 645146 w 775784"/>
              <a:gd name="connsiteY1" fmla="*/ 185894 h 1164218"/>
              <a:gd name="connsiteX2" fmla="*/ 420669 w 775784"/>
              <a:gd name="connsiteY2" fmla="*/ 105185 h 1164218"/>
              <a:gd name="connsiteX3" fmla="*/ 79484 w 775784"/>
              <a:gd name="connsiteY3" fmla="*/ 645427 h 1164218"/>
              <a:gd name="connsiteX4" fmla="*/ 185677 w 775784"/>
              <a:gd name="connsiteY4" fmla="*/ 1164218 h 1164218"/>
              <a:gd name="connsiteX0" fmla="*/ 645146 w 645146"/>
              <a:gd name="connsiteY0" fmla="*/ 157298 h 1135622"/>
              <a:gd name="connsiteX1" fmla="*/ 420669 w 645146"/>
              <a:gd name="connsiteY1" fmla="*/ 76589 h 1135622"/>
              <a:gd name="connsiteX2" fmla="*/ 79484 w 645146"/>
              <a:gd name="connsiteY2" fmla="*/ 616831 h 1135622"/>
              <a:gd name="connsiteX3" fmla="*/ 185677 w 645146"/>
              <a:gd name="connsiteY3" fmla="*/ 1135622 h 1135622"/>
              <a:gd name="connsiteX0" fmla="*/ 645146 w 759995"/>
              <a:gd name="connsiteY0" fmla="*/ 154888 h 1133212"/>
              <a:gd name="connsiteX1" fmla="*/ 722582 w 759995"/>
              <a:gd name="connsiteY1" fmla="*/ 169346 h 1133212"/>
              <a:gd name="connsiteX2" fmla="*/ 420669 w 759995"/>
              <a:gd name="connsiteY2" fmla="*/ 74179 h 1133212"/>
              <a:gd name="connsiteX3" fmla="*/ 79484 w 759995"/>
              <a:gd name="connsiteY3" fmla="*/ 614421 h 1133212"/>
              <a:gd name="connsiteX4" fmla="*/ 185677 w 759995"/>
              <a:gd name="connsiteY4" fmla="*/ 1133212 h 1133212"/>
              <a:gd name="connsiteX0" fmla="*/ 722582 w 722582"/>
              <a:gd name="connsiteY0" fmla="*/ 169346 h 1133212"/>
              <a:gd name="connsiteX1" fmla="*/ 420669 w 722582"/>
              <a:gd name="connsiteY1" fmla="*/ 74179 h 1133212"/>
              <a:gd name="connsiteX2" fmla="*/ 79484 w 722582"/>
              <a:gd name="connsiteY2" fmla="*/ 614421 h 1133212"/>
              <a:gd name="connsiteX3" fmla="*/ 185677 w 722582"/>
              <a:gd name="connsiteY3" fmla="*/ 1133212 h 1133212"/>
              <a:gd name="connsiteX0" fmla="*/ 722582 w 722582"/>
              <a:gd name="connsiteY0" fmla="*/ 167612 h 1131478"/>
              <a:gd name="connsiteX1" fmla="*/ 416620 w 722582"/>
              <a:gd name="connsiteY1" fmla="*/ 74179 h 1131478"/>
              <a:gd name="connsiteX2" fmla="*/ 79484 w 722582"/>
              <a:gd name="connsiteY2" fmla="*/ 612687 h 1131478"/>
              <a:gd name="connsiteX3" fmla="*/ 185677 w 722582"/>
              <a:gd name="connsiteY3" fmla="*/ 1131478 h 1131478"/>
              <a:gd name="connsiteX0" fmla="*/ 722582 w 722582"/>
              <a:gd name="connsiteY0" fmla="*/ 13451 h 977317"/>
              <a:gd name="connsiteX1" fmla="*/ 387443 w 722582"/>
              <a:gd name="connsiteY1" fmla="*/ 75256 h 977317"/>
              <a:gd name="connsiteX2" fmla="*/ 79484 w 722582"/>
              <a:gd name="connsiteY2" fmla="*/ 458526 h 977317"/>
              <a:gd name="connsiteX3" fmla="*/ 185677 w 722582"/>
              <a:gd name="connsiteY3" fmla="*/ 977317 h 977317"/>
              <a:gd name="connsiteX0" fmla="*/ 665123 w 665123"/>
              <a:gd name="connsiteY0" fmla="*/ 21873 h 985739"/>
              <a:gd name="connsiteX1" fmla="*/ 329984 w 665123"/>
              <a:gd name="connsiteY1" fmla="*/ 83678 h 985739"/>
              <a:gd name="connsiteX2" fmla="*/ 79484 w 665123"/>
              <a:gd name="connsiteY2" fmla="*/ 523942 h 985739"/>
              <a:gd name="connsiteX3" fmla="*/ 128218 w 665123"/>
              <a:gd name="connsiteY3" fmla="*/ 985739 h 985739"/>
              <a:gd name="connsiteX0" fmla="*/ 665123 w 665123"/>
              <a:gd name="connsiteY0" fmla="*/ 21873 h 1057639"/>
              <a:gd name="connsiteX1" fmla="*/ 329984 w 665123"/>
              <a:gd name="connsiteY1" fmla="*/ 83678 h 1057639"/>
              <a:gd name="connsiteX2" fmla="*/ 79484 w 665123"/>
              <a:gd name="connsiteY2" fmla="*/ 523942 h 1057639"/>
              <a:gd name="connsiteX3" fmla="*/ 134946 w 665123"/>
              <a:gd name="connsiteY3" fmla="*/ 1057639 h 1057639"/>
              <a:gd name="connsiteX0" fmla="*/ 665123 w 665123"/>
              <a:gd name="connsiteY0" fmla="*/ 21873 h 1057639"/>
              <a:gd name="connsiteX1" fmla="*/ 329984 w 665123"/>
              <a:gd name="connsiteY1" fmla="*/ 83678 h 1057639"/>
              <a:gd name="connsiteX2" fmla="*/ 79484 w 665123"/>
              <a:gd name="connsiteY2" fmla="*/ 523942 h 1057639"/>
              <a:gd name="connsiteX3" fmla="*/ 134946 w 665123"/>
              <a:gd name="connsiteY3" fmla="*/ 1057639 h 1057639"/>
              <a:gd name="connsiteX0" fmla="*/ 628918 w 628918"/>
              <a:gd name="connsiteY0" fmla="*/ 21873 h 1057639"/>
              <a:gd name="connsiteX1" fmla="*/ 293779 w 628918"/>
              <a:gd name="connsiteY1" fmla="*/ 83678 h 1057639"/>
              <a:gd name="connsiteX2" fmla="*/ 43279 w 628918"/>
              <a:gd name="connsiteY2" fmla="*/ 523942 h 1057639"/>
              <a:gd name="connsiteX3" fmla="*/ 98741 w 628918"/>
              <a:gd name="connsiteY3" fmla="*/ 1057639 h 1057639"/>
              <a:gd name="connsiteX0" fmla="*/ 628918 w 628918"/>
              <a:gd name="connsiteY0" fmla="*/ 21873 h 1057639"/>
              <a:gd name="connsiteX1" fmla="*/ 293779 w 628918"/>
              <a:gd name="connsiteY1" fmla="*/ 83678 h 1057639"/>
              <a:gd name="connsiteX2" fmla="*/ 43279 w 628918"/>
              <a:gd name="connsiteY2" fmla="*/ 523942 h 1057639"/>
              <a:gd name="connsiteX3" fmla="*/ 98741 w 628918"/>
              <a:gd name="connsiteY3" fmla="*/ 1057639 h 1057639"/>
              <a:gd name="connsiteX0" fmla="*/ 628918 w 628918"/>
              <a:gd name="connsiteY0" fmla="*/ 21873 h 1057639"/>
              <a:gd name="connsiteX1" fmla="*/ 293779 w 628918"/>
              <a:gd name="connsiteY1" fmla="*/ 83678 h 1057639"/>
              <a:gd name="connsiteX2" fmla="*/ 43279 w 628918"/>
              <a:gd name="connsiteY2" fmla="*/ 523942 h 1057639"/>
              <a:gd name="connsiteX3" fmla="*/ 98741 w 628918"/>
              <a:gd name="connsiteY3" fmla="*/ 1057639 h 105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918" h="1057639">
                <a:moveTo>
                  <a:pt x="628918" y="21873"/>
                </a:moveTo>
                <a:cubicBezTo>
                  <a:pt x="591505" y="8422"/>
                  <a:pt x="391385" y="0"/>
                  <a:pt x="293779" y="83678"/>
                </a:cubicBezTo>
                <a:cubicBezTo>
                  <a:pt x="196173" y="167356"/>
                  <a:pt x="82261" y="373250"/>
                  <a:pt x="43279" y="523942"/>
                </a:cubicBezTo>
                <a:cubicBezTo>
                  <a:pt x="0" y="703959"/>
                  <a:pt x="24546" y="901312"/>
                  <a:pt x="98741" y="1057639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1816646" y="5315302"/>
            <a:ext cx="1834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 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4355976" y="5805264"/>
            <a:ext cx="57606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179388" y="4811094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3"/>
          <p:cNvSpPr txBox="1">
            <a:spLocks noChangeArrowheads="1"/>
          </p:cNvSpPr>
          <p:nvPr/>
        </p:nvSpPr>
        <p:spPr bwMode="auto">
          <a:xfrm>
            <a:off x="179388" y="6309320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061" y="4465851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ion hydrure sur le composé carbonylé</a:t>
            </a:r>
            <a:r>
              <a:rPr lang="fr-FR" sz="2200" dirty="0" smtClean="0"/>
              <a:t> :</a:t>
            </a:r>
          </a:p>
        </p:txBody>
      </p:sp>
      <p:sp>
        <p:nvSpPr>
          <p:cNvPr id="28" name="Forme libre 27"/>
          <p:cNvSpPr/>
          <p:nvPr/>
        </p:nvSpPr>
        <p:spPr>
          <a:xfrm rot="13542346" flipH="1" flipV="1">
            <a:off x="2415548" y="5396901"/>
            <a:ext cx="425879" cy="43468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75" h="360765">
                <a:moveTo>
                  <a:pt x="128667" y="360765"/>
                </a:moveTo>
                <a:cubicBezTo>
                  <a:pt x="128146" y="360485"/>
                  <a:pt x="0" y="184685"/>
                  <a:pt x="14851" y="137544"/>
                </a:cubicBezTo>
                <a:cubicBezTo>
                  <a:pt x="9606" y="88940"/>
                  <a:pt x="40962" y="19874"/>
                  <a:pt x="74783" y="9937"/>
                </a:cubicBezTo>
                <a:cubicBezTo>
                  <a:pt x="108604" y="0"/>
                  <a:pt x="197679" y="76458"/>
                  <a:pt x="217775" y="77921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pic>
        <p:nvPicPr>
          <p:cNvPr id="34" name="Image 33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308828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2" cstate="print"/>
          <a:srcRect l="76005" t="32557" r="17645" b="40776"/>
          <a:stretch>
            <a:fillRect/>
          </a:stretch>
        </p:blipFill>
        <p:spPr bwMode="auto">
          <a:xfrm>
            <a:off x="3419872" y="5690200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694"/>
          <a:stretch>
            <a:fillRect/>
          </a:stretch>
        </p:blipFill>
        <p:spPr bwMode="auto">
          <a:xfrm>
            <a:off x="3923928" y="5330160"/>
            <a:ext cx="3768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ZoneTexte 3"/>
          <p:cNvSpPr txBox="1">
            <a:spLocks noChangeArrowheads="1"/>
          </p:cNvSpPr>
          <p:nvPr/>
        </p:nvSpPr>
        <p:spPr bwMode="auto">
          <a:xfrm>
            <a:off x="6012160" y="4869160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7164288" y="5157192"/>
            <a:ext cx="1800300" cy="12239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7" name="Forme libre 36"/>
          <p:cNvSpPr/>
          <p:nvPr/>
        </p:nvSpPr>
        <p:spPr>
          <a:xfrm rot="17814581" flipV="1">
            <a:off x="2465538" y="5875367"/>
            <a:ext cx="346173" cy="43166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  <a:gd name="connsiteX0" fmla="*/ 128667 w 164402"/>
              <a:gd name="connsiteY0" fmla="*/ 370775 h 370775"/>
              <a:gd name="connsiteX1" fmla="*/ 14851 w 164402"/>
              <a:gd name="connsiteY1" fmla="*/ 147554 h 370775"/>
              <a:gd name="connsiteX2" fmla="*/ 74783 w 164402"/>
              <a:gd name="connsiteY2" fmla="*/ 19947 h 370775"/>
              <a:gd name="connsiteX3" fmla="*/ 164402 w 164402"/>
              <a:gd name="connsiteY3" fmla="*/ 27872 h 370775"/>
              <a:gd name="connsiteX0" fmla="*/ 128667 w 142246"/>
              <a:gd name="connsiteY0" fmla="*/ 375173 h 375173"/>
              <a:gd name="connsiteX1" fmla="*/ 14851 w 142246"/>
              <a:gd name="connsiteY1" fmla="*/ 151952 h 375173"/>
              <a:gd name="connsiteX2" fmla="*/ 74783 w 142246"/>
              <a:gd name="connsiteY2" fmla="*/ 24345 h 375173"/>
              <a:gd name="connsiteX3" fmla="*/ 142246 w 142246"/>
              <a:gd name="connsiteY3" fmla="*/ 5884 h 37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46" h="375173">
                <a:moveTo>
                  <a:pt x="128667" y="375173"/>
                </a:moveTo>
                <a:cubicBezTo>
                  <a:pt x="128146" y="374893"/>
                  <a:pt x="0" y="199093"/>
                  <a:pt x="14851" y="151952"/>
                </a:cubicBezTo>
                <a:cubicBezTo>
                  <a:pt x="9606" y="103348"/>
                  <a:pt x="53551" y="48690"/>
                  <a:pt x="74783" y="24345"/>
                </a:cubicBezTo>
                <a:cubicBezTo>
                  <a:pt x="96015" y="0"/>
                  <a:pt x="122150" y="4421"/>
                  <a:pt x="142246" y="5884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8" name="Forme libre 37"/>
          <p:cNvSpPr/>
          <p:nvPr/>
        </p:nvSpPr>
        <p:spPr>
          <a:xfrm rot="6789521" flipH="1">
            <a:off x="2469063" y="5182698"/>
            <a:ext cx="1074970" cy="168183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205901 w 733186"/>
              <a:gd name="connsiteY2" fmla="*/ 191829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635177 w 733186"/>
              <a:gd name="connsiteY1" fmla="*/ 240626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07290 w 707290"/>
              <a:gd name="connsiteY0" fmla="*/ 280 h 1591903"/>
              <a:gd name="connsiteX1" fmla="*/ 635177 w 707290"/>
              <a:gd name="connsiteY1" fmla="*/ 269388 h 1591903"/>
              <a:gd name="connsiteX2" fmla="*/ 360759 w 707290"/>
              <a:gd name="connsiteY2" fmla="*/ 400364 h 1591903"/>
              <a:gd name="connsiteX3" fmla="*/ 0 w 707290"/>
              <a:gd name="connsiteY3" fmla="*/ 1300085 h 1591903"/>
              <a:gd name="connsiteX4" fmla="*/ 240895 w 707290"/>
              <a:gd name="connsiteY4" fmla="*/ 1591903 h 1591903"/>
              <a:gd name="connsiteX0" fmla="*/ 807074 w 807074"/>
              <a:gd name="connsiteY0" fmla="*/ 280 h 1825270"/>
              <a:gd name="connsiteX1" fmla="*/ 635177 w 807074"/>
              <a:gd name="connsiteY1" fmla="*/ 502755 h 1825270"/>
              <a:gd name="connsiteX2" fmla="*/ 360759 w 807074"/>
              <a:gd name="connsiteY2" fmla="*/ 633731 h 1825270"/>
              <a:gd name="connsiteX3" fmla="*/ 0 w 807074"/>
              <a:gd name="connsiteY3" fmla="*/ 1533452 h 1825270"/>
              <a:gd name="connsiteX4" fmla="*/ 240895 w 807074"/>
              <a:gd name="connsiteY4" fmla="*/ 1825270 h 1825270"/>
              <a:gd name="connsiteX0" fmla="*/ 807074 w 807074"/>
              <a:gd name="connsiteY0" fmla="*/ 280 h 1825270"/>
              <a:gd name="connsiteX1" fmla="*/ 576118 w 807074"/>
              <a:gd name="connsiteY1" fmla="*/ 415608 h 1825270"/>
              <a:gd name="connsiteX2" fmla="*/ 360759 w 807074"/>
              <a:gd name="connsiteY2" fmla="*/ 633731 h 1825270"/>
              <a:gd name="connsiteX3" fmla="*/ 0 w 807074"/>
              <a:gd name="connsiteY3" fmla="*/ 1533452 h 1825270"/>
              <a:gd name="connsiteX4" fmla="*/ 240895 w 807074"/>
              <a:gd name="connsiteY4" fmla="*/ 1825270 h 1825270"/>
              <a:gd name="connsiteX0" fmla="*/ 817992 w 817992"/>
              <a:gd name="connsiteY0" fmla="*/ 280 h 1825270"/>
              <a:gd name="connsiteX1" fmla="*/ 587036 w 817992"/>
              <a:gd name="connsiteY1" fmla="*/ 415608 h 1825270"/>
              <a:gd name="connsiteX2" fmla="*/ 371677 w 817992"/>
              <a:gd name="connsiteY2" fmla="*/ 633731 h 1825270"/>
              <a:gd name="connsiteX3" fmla="*/ 0 w 817992"/>
              <a:gd name="connsiteY3" fmla="*/ 1415504 h 1825270"/>
              <a:gd name="connsiteX4" fmla="*/ 251813 w 817992"/>
              <a:gd name="connsiteY4" fmla="*/ 1825270 h 1825270"/>
              <a:gd name="connsiteX0" fmla="*/ 817992 w 817992"/>
              <a:gd name="connsiteY0" fmla="*/ 280 h 1596241"/>
              <a:gd name="connsiteX1" fmla="*/ 587036 w 817992"/>
              <a:gd name="connsiteY1" fmla="*/ 415608 h 1596241"/>
              <a:gd name="connsiteX2" fmla="*/ 371677 w 817992"/>
              <a:gd name="connsiteY2" fmla="*/ 633731 h 1596241"/>
              <a:gd name="connsiteX3" fmla="*/ 0 w 817992"/>
              <a:gd name="connsiteY3" fmla="*/ 1415504 h 1596241"/>
              <a:gd name="connsiteX4" fmla="*/ 366020 w 817992"/>
              <a:gd name="connsiteY4" fmla="*/ 1538081 h 1596241"/>
              <a:gd name="connsiteX0" fmla="*/ 817992 w 817992"/>
              <a:gd name="connsiteY0" fmla="*/ 280 h 1596241"/>
              <a:gd name="connsiteX1" fmla="*/ 587036 w 817992"/>
              <a:gd name="connsiteY1" fmla="*/ 415608 h 1596241"/>
              <a:gd name="connsiteX2" fmla="*/ 371677 w 817992"/>
              <a:gd name="connsiteY2" fmla="*/ 633731 h 1596241"/>
              <a:gd name="connsiteX3" fmla="*/ 0 w 817992"/>
              <a:gd name="connsiteY3" fmla="*/ 1415504 h 1596241"/>
              <a:gd name="connsiteX4" fmla="*/ 402245 w 817992"/>
              <a:gd name="connsiteY4" fmla="*/ 1361537 h 1596241"/>
              <a:gd name="connsiteX0" fmla="*/ 583875 w 583875"/>
              <a:gd name="connsiteY0" fmla="*/ 280 h 1361537"/>
              <a:gd name="connsiteX1" fmla="*/ 352919 w 583875"/>
              <a:gd name="connsiteY1" fmla="*/ 415608 h 1361537"/>
              <a:gd name="connsiteX2" fmla="*/ 137560 w 583875"/>
              <a:gd name="connsiteY2" fmla="*/ 633731 h 1361537"/>
              <a:gd name="connsiteX3" fmla="*/ 100498 w 583875"/>
              <a:gd name="connsiteY3" fmla="*/ 869677 h 1361537"/>
              <a:gd name="connsiteX4" fmla="*/ 168128 w 583875"/>
              <a:gd name="connsiteY4" fmla="*/ 1361537 h 1361537"/>
              <a:gd name="connsiteX0" fmla="*/ 541886 w 541886"/>
              <a:gd name="connsiteY0" fmla="*/ 280 h 1361537"/>
              <a:gd name="connsiteX1" fmla="*/ 310930 w 541886"/>
              <a:gd name="connsiteY1" fmla="*/ 415608 h 1361537"/>
              <a:gd name="connsiteX2" fmla="*/ 58509 w 541886"/>
              <a:gd name="connsiteY2" fmla="*/ 869677 h 1361537"/>
              <a:gd name="connsiteX3" fmla="*/ 126139 w 541886"/>
              <a:gd name="connsiteY3" fmla="*/ 1361537 h 1361537"/>
              <a:gd name="connsiteX0" fmla="*/ 541886 w 541886"/>
              <a:gd name="connsiteY0" fmla="*/ 280 h 1361537"/>
              <a:gd name="connsiteX1" fmla="*/ 299015 w 541886"/>
              <a:gd name="connsiteY1" fmla="*/ 269863 h 1361537"/>
              <a:gd name="connsiteX2" fmla="*/ 58509 w 541886"/>
              <a:gd name="connsiteY2" fmla="*/ 869677 h 1361537"/>
              <a:gd name="connsiteX3" fmla="*/ 126139 w 541886"/>
              <a:gd name="connsiteY3" fmla="*/ 1361537 h 1361537"/>
              <a:gd name="connsiteX0" fmla="*/ 541886 w 541886"/>
              <a:gd name="connsiteY0" fmla="*/ 280 h 1361537"/>
              <a:gd name="connsiteX1" fmla="*/ 299015 w 541886"/>
              <a:gd name="connsiteY1" fmla="*/ 269863 h 1361537"/>
              <a:gd name="connsiteX2" fmla="*/ 58509 w 541886"/>
              <a:gd name="connsiteY2" fmla="*/ 869677 h 1361537"/>
              <a:gd name="connsiteX3" fmla="*/ 126139 w 541886"/>
              <a:gd name="connsiteY3" fmla="*/ 1361537 h 1361537"/>
              <a:gd name="connsiteX0" fmla="*/ 541886 w 541886"/>
              <a:gd name="connsiteY0" fmla="*/ 280 h 1361537"/>
              <a:gd name="connsiteX1" fmla="*/ 299015 w 541886"/>
              <a:gd name="connsiteY1" fmla="*/ 269863 h 1361537"/>
              <a:gd name="connsiteX2" fmla="*/ 58509 w 541886"/>
              <a:gd name="connsiteY2" fmla="*/ 869677 h 1361537"/>
              <a:gd name="connsiteX3" fmla="*/ 126139 w 541886"/>
              <a:gd name="connsiteY3" fmla="*/ 1361537 h 1361537"/>
              <a:gd name="connsiteX0" fmla="*/ 547467 w 547467"/>
              <a:gd name="connsiteY0" fmla="*/ 280 h 1361537"/>
              <a:gd name="connsiteX1" fmla="*/ 304596 w 547467"/>
              <a:gd name="connsiteY1" fmla="*/ 269863 h 1361537"/>
              <a:gd name="connsiteX2" fmla="*/ 64090 w 547467"/>
              <a:gd name="connsiteY2" fmla="*/ 869677 h 1361537"/>
              <a:gd name="connsiteX3" fmla="*/ 11272 w 547467"/>
              <a:gd name="connsiteY3" fmla="*/ 1215627 h 1361537"/>
              <a:gd name="connsiteX4" fmla="*/ 131720 w 547467"/>
              <a:gd name="connsiteY4" fmla="*/ 1361537 h 1361537"/>
              <a:gd name="connsiteX0" fmla="*/ 547467 w 547467"/>
              <a:gd name="connsiteY0" fmla="*/ 5981 h 1367238"/>
              <a:gd name="connsiteX1" fmla="*/ 299723 w 547467"/>
              <a:gd name="connsiteY1" fmla="*/ 144899 h 1367238"/>
              <a:gd name="connsiteX2" fmla="*/ 64090 w 547467"/>
              <a:gd name="connsiteY2" fmla="*/ 875378 h 1367238"/>
              <a:gd name="connsiteX3" fmla="*/ 11272 w 547467"/>
              <a:gd name="connsiteY3" fmla="*/ 1221328 h 1367238"/>
              <a:gd name="connsiteX4" fmla="*/ 131720 w 547467"/>
              <a:gd name="connsiteY4" fmla="*/ 1367238 h 136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467" h="1367238">
                <a:moveTo>
                  <a:pt x="547467" y="5981"/>
                </a:moveTo>
                <a:cubicBezTo>
                  <a:pt x="546946" y="5701"/>
                  <a:pt x="380286" y="0"/>
                  <a:pt x="299723" y="144899"/>
                </a:cubicBezTo>
                <a:cubicBezTo>
                  <a:pt x="219160" y="289798"/>
                  <a:pt x="112165" y="695973"/>
                  <a:pt x="64090" y="875378"/>
                </a:cubicBezTo>
                <a:cubicBezTo>
                  <a:pt x="16015" y="1054783"/>
                  <a:pt x="0" y="1139351"/>
                  <a:pt x="11272" y="1221328"/>
                </a:cubicBezTo>
                <a:cubicBezTo>
                  <a:pt x="22544" y="1303305"/>
                  <a:pt x="117267" y="1343282"/>
                  <a:pt x="131720" y="1367238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39" name="ZoneTexte 3"/>
          <p:cNvSpPr txBox="1">
            <a:spLocks noChangeArrowheads="1"/>
          </p:cNvSpPr>
          <p:nvPr/>
        </p:nvSpPr>
        <p:spPr bwMode="auto">
          <a:xfrm>
            <a:off x="8100392" y="4869160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40" name="Image 39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9156" y="5263872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 42"/>
          <p:cNvPicPr/>
          <p:nvPr/>
        </p:nvPicPr>
        <p:blipFill>
          <a:blip r:embed="rId2" cstate="print"/>
          <a:srcRect l="76005" t="32557" r="17645" b="40776"/>
          <a:stretch>
            <a:fillRect/>
          </a:stretch>
        </p:blipFill>
        <p:spPr bwMode="auto">
          <a:xfrm>
            <a:off x="6838156" y="5661248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/>
      <p:bldP spid="17" grpId="0" animBg="1"/>
      <p:bldP spid="18" grpId="0"/>
      <p:bldP spid="20" grpId="0"/>
      <p:bldP spid="22" grpId="0"/>
      <p:bldP spid="26" grpId="0"/>
      <p:bldP spid="27" grpId="0" animBg="1"/>
      <p:bldP spid="33" grpId="0" animBg="1"/>
      <p:bldP spid="36" grpId="0" animBg="1"/>
      <p:bldP spid="3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2008" y="461532"/>
            <a:ext cx="8964488" cy="42636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7917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912" y="43811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ion hydrure sur le composé carbonylé</a:t>
            </a:r>
            <a:r>
              <a:rPr lang="fr-FR" sz="2200" dirty="0" smtClean="0"/>
              <a:t> :</a:t>
            </a:r>
          </a:p>
        </p:txBody>
      </p:sp>
      <p:pic>
        <p:nvPicPr>
          <p:cNvPr id="41" name="Image 4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64289"/>
            <a:ext cx="2162975" cy="128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92281"/>
            <a:ext cx="3600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76200" y="2769777"/>
            <a:ext cx="8964488" cy="46166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 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4211960" y="4012361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orme libre 44"/>
          <p:cNvSpPr/>
          <p:nvPr/>
        </p:nvSpPr>
        <p:spPr>
          <a:xfrm rot="18044203" flipV="1">
            <a:off x="2284063" y="3212793"/>
            <a:ext cx="970391" cy="118360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8615 w 410535"/>
              <a:gd name="connsiteY0" fmla="*/ 1547426 h 1547426"/>
              <a:gd name="connsiteX1" fmla="*/ 308627 w 410535"/>
              <a:gd name="connsiteY1" fmla="*/ 1199894 h 1547426"/>
              <a:gd name="connsiteX2" fmla="*/ 271725 w 410535"/>
              <a:gd name="connsiteY2" fmla="*/ 520155 h 1547426"/>
              <a:gd name="connsiteX3" fmla="*/ 300895 w 410535"/>
              <a:gd name="connsiteY3" fmla="*/ 0 h 1547426"/>
              <a:gd name="connsiteX0" fmla="*/ 8615 w 700516"/>
              <a:gd name="connsiteY0" fmla="*/ 1547426 h 1547426"/>
              <a:gd name="connsiteX1" fmla="*/ 308627 w 700516"/>
              <a:gd name="connsiteY1" fmla="*/ 1199894 h 1547426"/>
              <a:gd name="connsiteX2" fmla="*/ 561706 w 700516"/>
              <a:gd name="connsiteY2" fmla="*/ 988588 h 1547426"/>
              <a:gd name="connsiteX3" fmla="*/ 300895 w 700516"/>
              <a:gd name="connsiteY3" fmla="*/ 0 h 1547426"/>
              <a:gd name="connsiteX0" fmla="*/ 8615 w 700516"/>
              <a:gd name="connsiteY0" fmla="*/ 958440 h 958440"/>
              <a:gd name="connsiteX1" fmla="*/ 308627 w 700516"/>
              <a:gd name="connsiteY1" fmla="*/ 610908 h 958440"/>
              <a:gd name="connsiteX2" fmla="*/ 561706 w 700516"/>
              <a:gd name="connsiteY2" fmla="*/ 399602 h 958440"/>
              <a:gd name="connsiteX3" fmla="*/ 483603 w 700516"/>
              <a:gd name="connsiteY3" fmla="*/ 0 h 958440"/>
              <a:gd name="connsiteX0" fmla="*/ 8615 w 700516"/>
              <a:gd name="connsiteY0" fmla="*/ 958440 h 958440"/>
              <a:gd name="connsiteX1" fmla="*/ 308627 w 700516"/>
              <a:gd name="connsiteY1" fmla="*/ 610908 h 958440"/>
              <a:gd name="connsiteX2" fmla="*/ 301863 w 700516"/>
              <a:gd name="connsiteY2" fmla="*/ 613599 h 958440"/>
              <a:gd name="connsiteX3" fmla="*/ 561706 w 700516"/>
              <a:gd name="connsiteY3" fmla="*/ 399602 h 958440"/>
              <a:gd name="connsiteX4" fmla="*/ 483603 w 700516"/>
              <a:gd name="connsiteY4" fmla="*/ 0 h 958440"/>
              <a:gd name="connsiteX0" fmla="*/ 8615 w 700516"/>
              <a:gd name="connsiteY0" fmla="*/ 958440 h 958440"/>
              <a:gd name="connsiteX1" fmla="*/ 308627 w 700516"/>
              <a:gd name="connsiteY1" fmla="*/ 610908 h 958440"/>
              <a:gd name="connsiteX2" fmla="*/ 561706 w 700516"/>
              <a:gd name="connsiteY2" fmla="*/ 399602 h 958440"/>
              <a:gd name="connsiteX3" fmla="*/ 483603 w 700516"/>
              <a:gd name="connsiteY3" fmla="*/ 0 h 958440"/>
              <a:gd name="connsiteX0" fmla="*/ 0 w 691901"/>
              <a:gd name="connsiteY0" fmla="*/ 958440 h 958440"/>
              <a:gd name="connsiteX1" fmla="*/ 553091 w 691901"/>
              <a:gd name="connsiteY1" fmla="*/ 399602 h 958440"/>
              <a:gd name="connsiteX2" fmla="*/ 474988 w 691901"/>
              <a:gd name="connsiteY2" fmla="*/ 0 h 958440"/>
              <a:gd name="connsiteX0" fmla="*/ 0 w 691901"/>
              <a:gd name="connsiteY0" fmla="*/ 958440 h 958440"/>
              <a:gd name="connsiteX1" fmla="*/ 284391 w 691901"/>
              <a:gd name="connsiteY1" fmla="*/ 530988 h 958440"/>
              <a:gd name="connsiteX2" fmla="*/ 553091 w 691901"/>
              <a:gd name="connsiteY2" fmla="*/ 399602 h 958440"/>
              <a:gd name="connsiteX3" fmla="*/ 474988 w 691901"/>
              <a:gd name="connsiteY3" fmla="*/ 0 h 958440"/>
              <a:gd name="connsiteX0" fmla="*/ 0 w 691901"/>
              <a:gd name="connsiteY0" fmla="*/ 958440 h 958440"/>
              <a:gd name="connsiteX1" fmla="*/ 284391 w 691901"/>
              <a:gd name="connsiteY1" fmla="*/ 530988 h 958440"/>
              <a:gd name="connsiteX2" fmla="*/ 553091 w 691901"/>
              <a:gd name="connsiteY2" fmla="*/ 399602 h 958440"/>
              <a:gd name="connsiteX3" fmla="*/ 474988 w 691901"/>
              <a:gd name="connsiteY3" fmla="*/ 0 h 958440"/>
              <a:gd name="connsiteX0" fmla="*/ 0 w 691901"/>
              <a:gd name="connsiteY0" fmla="*/ 958440 h 958440"/>
              <a:gd name="connsiteX1" fmla="*/ 553091 w 691901"/>
              <a:gd name="connsiteY1" fmla="*/ 399602 h 958440"/>
              <a:gd name="connsiteX2" fmla="*/ 474988 w 691901"/>
              <a:gd name="connsiteY2" fmla="*/ 0 h 958440"/>
              <a:gd name="connsiteX0" fmla="*/ 0 w 604154"/>
              <a:gd name="connsiteY0" fmla="*/ 958440 h 958440"/>
              <a:gd name="connsiteX1" fmla="*/ 465344 w 604154"/>
              <a:gd name="connsiteY1" fmla="*/ 603096 h 958440"/>
              <a:gd name="connsiteX2" fmla="*/ 474988 w 604154"/>
              <a:gd name="connsiteY2" fmla="*/ 0 h 9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154" h="958440">
                <a:moveTo>
                  <a:pt x="0" y="958440"/>
                </a:moveTo>
                <a:cubicBezTo>
                  <a:pt x="115227" y="842016"/>
                  <a:pt x="386179" y="762836"/>
                  <a:pt x="465344" y="603096"/>
                </a:cubicBezTo>
                <a:cubicBezTo>
                  <a:pt x="604154" y="307548"/>
                  <a:pt x="570426" y="140675"/>
                  <a:pt x="474988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0" y="4864058"/>
            <a:ext cx="2845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Stéréosélectivité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pic>
        <p:nvPicPr>
          <p:cNvPr id="47" name="Image 46"/>
          <p:cNvPicPr/>
          <p:nvPr/>
        </p:nvPicPr>
        <p:blipFill>
          <a:blip r:embed="rId4" cstate="print"/>
          <a:srcRect r="31746"/>
          <a:stretch>
            <a:fillRect/>
          </a:stretch>
        </p:blipFill>
        <p:spPr bwMode="auto">
          <a:xfrm>
            <a:off x="179512" y="1442320"/>
            <a:ext cx="29523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à coins arrondis 47"/>
          <p:cNvSpPr/>
          <p:nvPr/>
        </p:nvSpPr>
        <p:spPr>
          <a:xfrm>
            <a:off x="5076056" y="1291830"/>
            <a:ext cx="1728192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9" name="Forme libre 48"/>
          <p:cNvSpPr/>
          <p:nvPr/>
        </p:nvSpPr>
        <p:spPr>
          <a:xfrm rot="14219604" flipH="1" flipV="1">
            <a:off x="2438599" y="1012724"/>
            <a:ext cx="1234902" cy="150149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118678 h 1296677"/>
              <a:gd name="connsiteX1" fmla="*/ 732034 w 776208"/>
              <a:gd name="connsiteY1" fmla="*/ 26230 h 1296677"/>
              <a:gd name="connsiteX2" fmla="*/ 614816 w 776208"/>
              <a:gd name="connsiteY2" fmla="*/ 276060 h 1296677"/>
              <a:gd name="connsiteX3" fmla="*/ 248923 w 776208"/>
              <a:gd name="connsiteY3" fmla="*/ 310227 h 1296677"/>
              <a:gd name="connsiteX4" fmla="*/ 0 w 776208"/>
              <a:gd name="connsiteY4" fmla="*/ 933210 h 1296677"/>
              <a:gd name="connsiteX5" fmla="*/ 135370 w 776208"/>
              <a:gd name="connsiteY5" fmla="*/ 1296677 h 1296677"/>
              <a:gd name="connsiteX0" fmla="*/ 811942 w 811942"/>
              <a:gd name="connsiteY0" fmla="*/ 0 h 1440590"/>
              <a:gd name="connsiteX1" fmla="*/ 732034 w 811942"/>
              <a:gd name="connsiteY1" fmla="*/ 170143 h 1440590"/>
              <a:gd name="connsiteX2" fmla="*/ 614816 w 811942"/>
              <a:gd name="connsiteY2" fmla="*/ 419973 h 1440590"/>
              <a:gd name="connsiteX3" fmla="*/ 248923 w 811942"/>
              <a:gd name="connsiteY3" fmla="*/ 454140 h 1440590"/>
              <a:gd name="connsiteX4" fmla="*/ 0 w 811942"/>
              <a:gd name="connsiteY4" fmla="*/ 1077123 h 1440590"/>
              <a:gd name="connsiteX5" fmla="*/ 135370 w 811942"/>
              <a:gd name="connsiteY5" fmla="*/ 1440590 h 1440590"/>
              <a:gd name="connsiteX0" fmla="*/ 811942 w 811942"/>
              <a:gd name="connsiteY0" fmla="*/ 0 h 1440590"/>
              <a:gd name="connsiteX1" fmla="*/ 614816 w 811942"/>
              <a:gd name="connsiteY1" fmla="*/ 419973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0 w 811942"/>
              <a:gd name="connsiteY2" fmla="*/ 1077123 h 1440590"/>
              <a:gd name="connsiteX3" fmla="*/ 135370 w 811942"/>
              <a:gd name="connsiteY3" fmla="*/ 1440590 h 1440590"/>
              <a:gd name="connsiteX0" fmla="*/ 905269 w 905269"/>
              <a:gd name="connsiteY0" fmla="*/ 0 h 1440590"/>
              <a:gd name="connsiteX1" fmla="*/ 499422 w 905269"/>
              <a:gd name="connsiteY1" fmla="*/ 119246 h 1440590"/>
              <a:gd name="connsiteX2" fmla="*/ 0 w 905269"/>
              <a:gd name="connsiteY2" fmla="*/ 1182641 h 1440590"/>
              <a:gd name="connsiteX3" fmla="*/ 228697 w 905269"/>
              <a:gd name="connsiteY3" fmla="*/ 1440590 h 1440590"/>
              <a:gd name="connsiteX0" fmla="*/ 905269 w 905269"/>
              <a:gd name="connsiteY0" fmla="*/ 0 h 1363378"/>
              <a:gd name="connsiteX1" fmla="*/ 499422 w 905269"/>
              <a:gd name="connsiteY1" fmla="*/ 119246 h 1363378"/>
              <a:gd name="connsiteX2" fmla="*/ 0 w 905269"/>
              <a:gd name="connsiteY2" fmla="*/ 1182641 h 1363378"/>
              <a:gd name="connsiteX3" fmla="*/ 315162 w 905269"/>
              <a:gd name="connsiteY3" fmla="*/ 1163373 h 1363378"/>
              <a:gd name="connsiteX0" fmla="*/ 691740 w 691740"/>
              <a:gd name="connsiteY0" fmla="*/ 0 h 1163373"/>
              <a:gd name="connsiteX1" fmla="*/ 285893 w 691740"/>
              <a:gd name="connsiteY1" fmla="*/ 119246 h 1163373"/>
              <a:gd name="connsiteX2" fmla="*/ 107679 w 691740"/>
              <a:gd name="connsiteY2" fmla="*/ 684936 h 1163373"/>
              <a:gd name="connsiteX3" fmla="*/ 101633 w 691740"/>
              <a:gd name="connsiteY3" fmla="*/ 1163373 h 1163373"/>
              <a:gd name="connsiteX0" fmla="*/ 691740 w 691740"/>
              <a:gd name="connsiteY0" fmla="*/ 0 h 1163373"/>
              <a:gd name="connsiteX1" fmla="*/ 298248 w 691740"/>
              <a:gd name="connsiteY1" fmla="*/ 372280 h 1163373"/>
              <a:gd name="connsiteX2" fmla="*/ 107679 w 691740"/>
              <a:gd name="connsiteY2" fmla="*/ 684936 h 1163373"/>
              <a:gd name="connsiteX3" fmla="*/ 101633 w 691740"/>
              <a:gd name="connsiteY3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775784 w 775784"/>
              <a:gd name="connsiteY0" fmla="*/ 0 h 1163373"/>
              <a:gd name="connsiteX1" fmla="*/ 79484 w 775784"/>
              <a:gd name="connsiteY1" fmla="*/ 644582 h 1163373"/>
              <a:gd name="connsiteX2" fmla="*/ 185677 w 775784"/>
              <a:gd name="connsiteY2" fmla="*/ 1163373 h 1163373"/>
              <a:gd name="connsiteX0" fmla="*/ 775784 w 775784"/>
              <a:gd name="connsiteY0" fmla="*/ 3090 h 1166463"/>
              <a:gd name="connsiteX1" fmla="*/ 420669 w 775784"/>
              <a:gd name="connsiteY1" fmla="*/ 107430 h 1166463"/>
              <a:gd name="connsiteX2" fmla="*/ 79484 w 775784"/>
              <a:gd name="connsiteY2" fmla="*/ 647672 h 1166463"/>
              <a:gd name="connsiteX3" fmla="*/ 185677 w 775784"/>
              <a:gd name="connsiteY3" fmla="*/ 1166463 h 1166463"/>
              <a:gd name="connsiteX0" fmla="*/ 775784 w 775784"/>
              <a:gd name="connsiteY0" fmla="*/ 845 h 1164218"/>
              <a:gd name="connsiteX1" fmla="*/ 645146 w 775784"/>
              <a:gd name="connsiteY1" fmla="*/ 185894 h 1164218"/>
              <a:gd name="connsiteX2" fmla="*/ 420669 w 775784"/>
              <a:gd name="connsiteY2" fmla="*/ 105185 h 1164218"/>
              <a:gd name="connsiteX3" fmla="*/ 79484 w 775784"/>
              <a:gd name="connsiteY3" fmla="*/ 645427 h 1164218"/>
              <a:gd name="connsiteX4" fmla="*/ 185677 w 775784"/>
              <a:gd name="connsiteY4" fmla="*/ 1164218 h 1164218"/>
              <a:gd name="connsiteX0" fmla="*/ 645146 w 645146"/>
              <a:gd name="connsiteY0" fmla="*/ 157298 h 1135622"/>
              <a:gd name="connsiteX1" fmla="*/ 420669 w 645146"/>
              <a:gd name="connsiteY1" fmla="*/ 76589 h 1135622"/>
              <a:gd name="connsiteX2" fmla="*/ 79484 w 645146"/>
              <a:gd name="connsiteY2" fmla="*/ 616831 h 1135622"/>
              <a:gd name="connsiteX3" fmla="*/ 185677 w 645146"/>
              <a:gd name="connsiteY3" fmla="*/ 1135622 h 1135622"/>
              <a:gd name="connsiteX0" fmla="*/ 645146 w 759995"/>
              <a:gd name="connsiteY0" fmla="*/ 154888 h 1133212"/>
              <a:gd name="connsiteX1" fmla="*/ 722582 w 759995"/>
              <a:gd name="connsiteY1" fmla="*/ 169346 h 1133212"/>
              <a:gd name="connsiteX2" fmla="*/ 420669 w 759995"/>
              <a:gd name="connsiteY2" fmla="*/ 74179 h 1133212"/>
              <a:gd name="connsiteX3" fmla="*/ 79484 w 759995"/>
              <a:gd name="connsiteY3" fmla="*/ 614421 h 1133212"/>
              <a:gd name="connsiteX4" fmla="*/ 185677 w 759995"/>
              <a:gd name="connsiteY4" fmla="*/ 1133212 h 1133212"/>
              <a:gd name="connsiteX0" fmla="*/ 722582 w 722582"/>
              <a:gd name="connsiteY0" fmla="*/ 169346 h 1133212"/>
              <a:gd name="connsiteX1" fmla="*/ 420669 w 722582"/>
              <a:gd name="connsiteY1" fmla="*/ 74179 h 1133212"/>
              <a:gd name="connsiteX2" fmla="*/ 79484 w 722582"/>
              <a:gd name="connsiteY2" fmla="*/ 614421 h 1133212"/>
              <a:gd name="connsiteX3" fmla="*/ 185677 w 722582"/>
              <a:gd name="connsiteY3" fmla="*/ 1133212 h 1133212"/>
              <a:gd name="connsiteX0" fmla="*/ 722582 w 722582"/>
              <a:gd name="connsiteY0" fmla="*/ 167612 h 1131478"/>
              <a:gd name="connsiteX1" fmla="*/ 416620 w 722582"/>
              <a:gd name="connsiteY1" fmla="*/ 74179 h 1131478"/>
              <a:gd name="connsiteX2" fmla="*/ 79484 w 722582"/>
              <a:gd name="connsiteY2" fmla="*/ 612687 h 1131478"/>
              <a:gd name="connsiteX3" fmla="*/ 185677 w 722582"/>
              <a:gd name="connsiteY3" fmla="*/ 1131478 h 1131478"/>
              <a:gd name="connsiteX0" fmla="*/ 722582 w 722582"/>
              <a:gd name="connsiteY0" fmla="*/ 13451 h 977317"/>
              <a:gd name="connsiteX1" fmla="*/ 387443 w 722582"/>
              <a:gd name="connsiteY1" fmla="*/ 75256 h 977317"/>
              <a:gd name="connsiteX2" fmla="*/ 79484 w 722582"/>
              <a:gd name="connsiteY2" fmla="*/ 458526 h 977317"/>
              <a:gd name="connsiteX3" fmla="*/ 185677 w 722582"/>
              <a:gd name="connsiteY3" fmla="*/ 977317 h 977317"/>
              <a:gd name="connsiteX0" fmla="*/ 665123 w 665123"/>
              <a:gd name="connsiteY0" fmla="*/ 21873 h 985739"/>
              <a:gd name="connsiteX1" fmla="*/ 329984 w 665123"/>
              <a:gd name="connsiteY1" fmla="*/ 83678 h 985739"/>
              <a:gd name="connsiteX2" fmla="*/ 79484 w 665123"/>
              <a:gd name="connsiteY2" fmla="*/ 523942 h 985739"/>
              <a:gd name="connsiteX3" fmla="*/ 128218 w 665123"/>
              <a:gd name="connsiteY3" fmla="*/ 985739 h 985739"/>
              <a:gd name="connsiteX0" fmla="*/ 665123 w 665123"/>
              <a:gd name="connsiteY0" fmla="*/ 21873 h 1057639"/>
              <a:gd name="connsiteX1" fmla="*/ 329984 w 665123"/>
              <a:gd name="connsiteY1" fmla="*/ 83678 h 1057639"/>
              <a:gd name="connsiteX2" fmla="*/ 79484 w 665123"/>
              <a:gd name="connsiteY2" fmla="*/ 523942 h 1057639"/>
              <a:gd name="connsiteX3" fmla="*/ 134946 w 665123"/>
              <a:gd name="connsiteY3" fmla="*/ 1057639 h 1057639"/>
              <a:gd name="connsiteX0" fmla="*/ 665123 w 665123"/>
              <a:gd name="connsiteY0" fmla="*/ 21873 h 1057639"/>
              <a:gd name="connsiteX1" fmla="*/ 329984 w 665123"/>
              <a:gd name="connsiteY1" fmla="*/ 83678 h 1057639"/>
              <a:gd name="connsiteX2" fmla="*/ 79484 w 665123"/>
              <a:gd name="connsiteY2" fmla="*/ 523942 h 1057639"/>
              <a:gd name="connsiteX3" fmla="*/ 134946 w 665123"/>
              <a:gd name="connsiteY3" fmla="*/ 1057639 h 1057639"/>
              <a:gd name="connsiteX0" fmla="*/ 628918 w 628918"/>
              <a:gd name="connsiteY0" fmla="*/ 21873 h 1057639"/>
              <a:gd name="connsiteX1" fmla="*/ 293779 w 628918"/>
              <a:gd name="connsiteY1" fmla="*/ 83678 h 1057639"/>
              <a:gd name="connsiteX2" fmla="*/ 43279 w 628918"/>
              <a:gd name="connsiteY2" fmla="*/ 523942 h 1057639"/>
              <a:gd name="connsiteX3" fmla="*/ 98741 w 628918"/>
              <a:gd name="connsiteY3" fmla="*/ 1057639 h 1057639"/>
              <a:gd name="connsiteX0" fmla="*/ 628918 w 628918"/>
              <a:gd name="connsiteY0" fmla="*/ 21873 h 1057639"/>
              <a:gd name="connsiteX1" fmla="*/ 293779 w 628918"/>
              <a:gd name="connsiteY1" fmla="*/ 83678 h 1057639"/>
              <a:gd name="connsiteX2" fmla="*/ 43279 w 628918"/>
              <a:gd name="connsiteY2" fmla="*/ 523942 h 1057639"/>
              <a:gd name="connsiteX3" fmla="*/ 98741 w 628918"/>
              <a:gd name="connsiteY3" fmla="*/ 1057639 h 1057639"/>
              <a:gd name="connsiteX0" fmla="*/ 628918 w 628918"/>
              <a:gd name="connsiteY0" fmla="*/ 21873 h 1057639"/>
              <a:gd name="connsiteX1" fmla="*/ 293779 w 628918"/>
              <a:gd name="connsiteY1" fmla="*/ 83678 h 1057639"/>
              <a:gd name="connsiteX2" fmla="*/ 43279 w 628918"/>
              <a:gd name="connsiteY2" fmla="*/ 523942 h 1057639"/>
              <a:gd name="connsiteX3" fmla="*/ 98741 w 628918"/>
              <a:gd name="connsiteY3" fmla="*/ 1057639 h 105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918" h="1057639">
                <a:moveTo>
                  <a:pt x="628918" y="21873"/>
                </a:moveTo>
                <a:cubicBezTo>
                  <a:pt x="591505" y="8422"/>
                  <a:pt x="391385" y="0"/>
                  <a:pt x="293779" y="83678"/>
                </a:cubicBezTo>
                <a:cubicBezTo>
                  <a:pt x="196173" y="167356"/>
                  <a:pt x="82261" y="373250"/>
                  <a:pt x="43279" y="523942"/>
                </a:cubicBezTo>
                <a:cubicBezTo>
                  <a:pt x="0" y="703959"/>
                  <a:pt x="24546" y="901312"/>
                  <a:pt x="98741" y="1057639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1816646" y="1370312"/>
            <a:ext cx="1834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 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4355976" y="1860274"/>
            <a:ext cx="57606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3"/>
          <p:cNvSpPr txBox="1">
            <a:spLocks noChangeArrowheads="1"/>
          </p:cNvSpPr>
          <p:nvPr/>
        </p:nvSpPr>
        <p:spPr bwMode="auto">
          <a:xfrm>
            <a:off x="179388" y="866104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3"/>
          <p:cNvSpPr txBox="1">
            <a:spLocks noChangeArrowheads="1"/>
          </p:cNvSpPr>
          <p:nvPr/>
        </p:nvSpPr>
        <p:spPr bwMode="auto">
          <a:xfrm>
            <a:off x="179388" y="2364330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orme libre 53"/>
          <p:cNvSpPr/>
          <p:nvPr/>
        </p:nvSpPr>
        <p:spPr>
          <a:xfrm rot="13542346" flipH="1" flipV="1">
            <a:off x="2415548" y="1451911"/>
            <a:ext cx="425879" cy="43468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75" h="360765">
                <a:moveTo>
                  <a:pt x="128667" y="360765"/>
                </a:moveTo>
                <a:cubicBezTo>
                  <a:pt x="128146" y="360485"/>
                  <a:pt x="0" y="184685"/>
                  <a:pt x="14851" y="137544"/>
                </a:cubicBezTo>
                <a:cubicBezTo>
                  <a:pt x="9606" y="88940"/>
                  <a:pt x="40962" y="19874"/>
                  <a:pt x="74783" y="9937"/>
                </a:cubicBezTo>
                <a:cubicBezTo>
                  <a:pt x="108604" y="0"/>
                  <a:pt x="197679" y="76458"/>
                  <a:pt x="217775" y="77921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pic>
        <p:nvPicPr>
          <p:cNvPr id="55" name="Image 54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363838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 55"/>
          <p:cNvPicPr/>
          <p:nvPr/>
        </p:nvPicPr>
        <p:blipFill>
          <a:blip r:embed="rId4" cstate="print"/>
          <a:srcRect l="76005" t="32557" r="17645" b="40776"/>
          <a:stretch>
            <a:fillRect/>
          </a:stretch>
        </p:blipFill>
        <p:spPr bwMode="auto">
          <a:xfrm>
            <a:off x="3419872" y="1745210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 5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694"/>
          <a:stretch>
            <a:fillRect/>
          </a:stretch>
        </p:blipFill>
        <p:spPr bwMode="auto">
          <a:xfrm>
            <a:off x="3923928" y="1385170"/>
            <a:ext cx="3768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ZoneTexte 3"/>
          <p:cNvSpPr txBox="1">
            <a:spLocks noChangeArrowheads="1"/>
          </p:cNvSpPr>
          <p:nvPr/>
        </p:nvSpPr>
        <p:spPr bwMode="auto">
          <a:xfrm>
            <a:off x="6012160" y="924170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9" name="Rectangle à coins arrondis 58"/>
          <p:cNvSpPr/>
          <p:nvPr/>
        </p:nvSpPr>
        <p:spPr>
          <a:xfrm>
            <a:off x="7164288" y="1212202"/>
            <a:ext cx="1800300" cy="12239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0" name="Forme libre 59"/>
          <p:cNvSpPr/>
          <p:nvPr/>
        </p:nvSpPr>
        <p:spPr>
          <a:xfrm rot="17814581" flipV="1">
            <a:off x="2465538" y="1930377"/>
            <a:ext cx="346173" cy="43166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  <a:gd name="connsiteX0" fmla="*/ 128667 w 164402"/>
              <a:gd name="connsiteY0" fmla="*/ 370775 h 370775"/>
              <a:gd name="connsiteX1" fmla="*/ 14851 w 164402"/>
              <a:gd name="connsiteY1" fmla="*/ 147554 h 370775"/>
              <a:gd name="connsiteX2" fmla="*/ 74783 w 164402"/>
              <a:gd name="connsiteY2" fmla="*/ 19947 h 370775"/>
              <a:gd name="connsiteX3" fmla="*/ 164402 w 164402"/>
              <a:gd name="connsiteY3" fmla="*/ 27872 h 370775"/>
              <a:gd name="connsiteX0" fmla="*/ 128667 w 142246"/>
              <a:gd name="connsiteY0" fmla="*/ 375173 h 375173"/>
              <a:gd name="connsiteX1" fmla="*/ 14851 w 142246"/>
              <a:gd name="connsiteY1" fmla="*/ 151952 h 375173"/>
              <a:gd name="connsiteX2" fmla="*/ 74783 w 142246"/>
              <a:gd name="connsiteY2" fmla="*/ 24345 h 375173"/>
              <a:gd name="connsiteX3" fmla="*/ 142246 w 142246"/>
              <a:gd name="connsiteY3" fmla="*/ 5884 h 37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46" h="375173">
                <a:moveTo>
                  <a:pt x="128667" y="375173"/>
                </a:moveTo>
                <a:cubicBezTo>
                  <a:pt x="128146" y="374893"/>
                  <a:pt x="0" y="199093"/>
                  <a:pt x="14851" y="151952"/>
                </a:cubicBezTo>
                <a:cubicBezTo>
                  <a:pt x="9606" y="103348"/>
                  <a:pt x="53551" y="48690"/>
                  <a:pt x="74783" y="24345"/>
                </a:cubicBezTo>
                <a:cubicBezTo>
                  <a:pt x="96015" y="0"/>
                  <a:pt x="122150" y="4421"/>
                  <a:pt x="142246" y="5884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61" name="Forme libre 60"/>
          <p:cNvSpPr/>
          <p:nvPr/>
        </p:nvSpPr>
        <p:spPr>
          <a:xfrm rot="6789521" flipH="1">
            <a:off x="2469063" y="1237708"/>
            <a:ext cx="1074970" cy="168183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205901 w 733186"/>
              <a:gd name="connsiteY2" fmla="*/ 191829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635177 w 733186"/>
              <a:gd name="connsiteY1" fmla="*/ 240626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07290 w 707290"/>
              <a:gd name="connsiteY0" fmla="*/ 280 h 1591903"/>
              <a:gd name="connsiteX1" fmla="*/ 635177 w 707290"/>
              <a:gd name="connsiteY1" fmla="*/ 269388 h 1591903"/>
              <a:gd name="connsiteX2" fmla="*/ 360759 w 707290"/>
              <a:gd name="connsiteY2" fmla="*/ 400364 h 1591903"/>
              <a:gd name="connsiteX3" fmla="*/ 0 w 707290"/>
              <a:gd name="connsiteY3" fmla="*/ 1300085 h 1591903"/>
              <a:gd name="connsiteX4" fmla="*/ 240895 w 707290"/>
              <a:gd name="connsiteY4" fmla="*/ 1591903 h 1591903"/>
              <a:gd name="connsiteX0" fmla="*/ 807074 w 807074"/>
              <a:gd name="connsiteY0" fmla="*/ 280 h 1825270"/>
              <a:gd name="connsiteX1" fmla="*/ 635177 w 807074"/>
              <a:gd name="connsiteY1" fmla="*/ 502755 h 1825270"/>
              <a:gd name="connsiteX2" fmla="*/ 360759 w 807074"/>
              <a:gd name="connsiteY2" fmla="*/ 633731 h 1825270"/>
              <a:gd name="connsiteX3" fmla="*/ 0 w 807074"/>
              <a:gd name="connsiteY3" fmla="*/ 1533452 h 1825270"/>
              <a:gd name="connsiteX4" fmla="*/ 240895 w 807074"/>
              <a:gd name="connsiteY4" fmla="*/ 1825270 h 1825270"/>
              <a:gd name="connsiteX0" fmla="*/ 807074 w 807074"/>
              <a:gd name="connsiteY0" fmla="*/ 280 h 1825270"/>
              <a:gd name="connsiteX1" fmla="*/ 576118 w 807074"/>
              <a:gd name="connsiteY1" fmla="*/ 415608 h 1825270"/>
              <a:gd name="connsiteX2" fmla="*/ 360759 w 807074"/>
              <a:gd name="connsiteY2" fmla="*/ 633731 h 1825270"/>
              <a:gd name="connsiteX3" fmla="*/ 0 w 807074"/>
              <a:gd name="connsiteY3" fmla="*/ 1533452 h 1825270"/>
              <a:gd name="connsiteX4" fmla="*/ 240895 w 807074"/>
              <a:gd name="connsiteY4" fmla="*/ 1825270 h 1825270"/>
              <a:gd name="connsiteX0" fmla="*/ 817992 w 817992"/>
              <a:gd name="connsiteY0" fmla="*/ 280 h 1825270"/>
              <a:gd name="connsiteX1" fmla="*/ 587036 w 817992"/>
              <a:gd name="connsiteY1" fmla="*/ 415608 h 1825270"/>
              <a:gd name="connsiteX2" fmla="*/ 371677 w 817992"/>
              <a:gd name="connsiteY2" fmla="*/ 633731 h 1825270"/>
              <a:gd name="connsiteX3" fmla="*/ 0 w 817992"/>
              <a:gd name="connsiteY3" fmla="*/ 1415504 h 1825270"/>
              <a:gd name="connsiteX4" fmla="*/ 251813 w 817992"/>
              <a:gd name="connsiteY4" fmla="*/ 1825270 h 1825270"/>
              <a:gd name="connsiteX0" fmla="*/ 817992 w 817992"/>
              <a:gd name="connsiteY0" fmla="*/ 280 h 1596241"/>
              <a:gd name="connsiteX1" fmla="*/ 587036 w 817992"/>
              <a:gd name="connsiteY1" fmla="*/ 415608 h 1596241"/>
              <a:gd name="connsiteX2" fmla="*/ 371677 w 817992"/>
              <a:gd name="connsiteY2" fmla="*/ 633731 h 1596241"/>
              <a:gd name="connsiteX3" fmla="*/ 0 w 817992"/>
              <a:gd name="connsiteY3" fmla="*/ 1415504 h 1596241"/>
              <a:gd name="connsiteX4" fmla="*/ 366020 w 817992"/>
              <a:gd name="connsiteY4" fmla="*/ 1538081 h 1596241"/>
              <a:gd name="connsiteX0" fmla="*/ 817992 w 817992"/>
              <a:gd name="connsiteY0" fmla="*/ 280 h 1596241"/>
              <a:gd name="connsiteX1" fmla="*/ 587036 w 817992"/>
              <a:gd name="connsiteY1" fmla="*/ 415608 h 1596241"/>
              <a:gd name="connsiteX2" fmla="*/ 371677 w 817992"/>
              <a:gd name="connsiteY2" fmla="*/ 633731 h 1596241"/>
              <a:gd name="connsiteX3" fmla="*/ 0 w 817992"/>
              <a:gd name="connsiteY3" fmla="*/ 1415504 h 1596241"/>
              <a:gd name="connsiteX4" fmla="*/ 402245 w 817992"/>
              <a:gd name="connsiteY4" fmla="*/ 1361537 h 1596241"/>
              <a:gd name="connsiteX0" fmla="*/ 583875 w 583875"/>
              <a:gd name="connsiteY0" fmla="*/ 280 h 1361537"/>
              <a:gd name="connsiteX1" fmla="*/ 352919 w 583875"/>
              <a:gd name="connsiteY1" fmla="*/ 415608 h 1361537"/>
              <a:gd name="connsiteX2" fmla="*/ 137560 w 583875"/>
              <a:gd name="connsiteY2" fmla="*/ 633731 h 1361537"/>
              <a:gd name="connsiteX3" fmla="*/ 100498 w 583875"/>
              <a:gd name="connsiteY3" fmla="*/ 869677 h 1361537"/>
              <a:gd name="connsiteX4" fmla="*/ 168128 w 583875"/>
              <a:gd name="connsiteY4" fmla="*/ 1361537 h 1361537"/>
              <a:gd name="connsiteX0" fmla="*/ 541886 w 541886"/>
              <a:gd name="connsiteY0" fmla="*/ 280 h 1361537"/>
              <a:gd name="connsiteX1" fmla="*/ 310930 w 541886"/>
              <a:gd name="connsiteY1" fmla="*/ 415608 h 1361537"/>
              <a:gd name="connsiteX2" fmla="*/ 58509 w 541886"/>
              <a:gd name="connsiteY2" fmla="*/ 869677 h 1361537"/>
              <a:gd name="connsiteX3" fmla="*/ 126139 w 541886"/>
              <a:gd name="connsiteY3" fmla="*/ 1361537 h 1361537"/>
              <a:gd name="connsiteX0" fmla="*/ 541886 w 541886"/>
              <a:gd name="connsiteY0" fmla="*/ 280 h 1361537"/>
              <a:gd name="connsiteX1" fmla="*/ 299015 w 541886"/>
              <a:gd name="connsiteY1" fmla="*/ 269863 h 1361537"/>
              <a:gd name="connsiteX2" fmla="*/ 58509 w 541886"/>
              <a:gd name="connsiteY2" fmla="*/ 869677 h 1361537"/>
              <a:gd name="connsiteX3" fmla="*/ 126139 w 541886"/>
              <a:gd name="connsiteY3" fmla="*/ 1361537 h 1361537"/>
              <a:gd name="connsiteX0" fmla="*/ 541886 w 541886"/>
              <a:gd name="connsiteY0" fmla="*/ 280 h 1361537"/>
              <a:gd name="connsiteX1" fmla="*/ 299015 w 541886"/>
              <a:gd name="connsiteY1" fmla="*/ 269863 h 1361537"/>
              <a:gd name="connsiteX2" fmla="*/ 58509 w 541886"/>
              <a:gd name="connsiteY2" fmla="*/ 869677 h 1361537"/>
              <a:gd name="connsiteX3" fmla="*/ 126139 w 541886"/>
              <a:gd name="connsiteY3" fmla="*/ 1361537 h 1361537"/>
              <a:gd name="connsiteX0" fmla="*/ 541886 w 541886"/>
              <a:gd name="connsiteY0" fmla="*/ 280 h 1361537"/>
              <a:gd name="connsiteX1" fmla="*/ 299015 w 541886"/>
              <a:gd name="connsiteY1" fmla="*/ 269863 h 1361537"/>
              <a:gd name="connsiteX2" fmla="*/ 58509 w 541886"/>
              <a:gd name="connsiteY2" fmla="*/ 869677 h 1361537"/>
              <a:gd name="connsiteX3" fmla="*/ 126139 w 541886"/>
              <a:gd name="connsiteY3" fmla="*/ 1361537 h 1361537"/>
              <a:gd name="connsiteX0" fmla="*/ 547467 w 547467"/>
              <a:gd name="connsiteY0" fmla="*/ 280 h 1361537"/>
              <a:gd name="connsiteX1" fmla="*/ 304596 w 547467"/>
              <a:gd name="connsiteY1" fmla="*/ 269863 h 1361537"/>
              <a:gd name="connsiteX2" fmla="*/ 64090 w 547467"/>
              <a:gd name="connsiteY2" fmla="*/ 869677 h 1361537"/>
              <a:gd name="connsiteX3" fmla="*/ 11272 w 547467"/>
              <a:gd name="connsiteY3" fmla="*/ 1215627 h 1361537"/>
              <a:gd name="connsiteX4" fmla="*/ 131720 w 547467"/>
              <a:gd name="connsiteY4" fmla="*/ 1361537 h 1361537"/>
              <a:gd name="connsiteX0" fmla="*/ 547467 w 547467"/>
              <a:gd name="connsiteY0" fmla="*/ 5981 h 1367238"/>
              <a:gd name="connsiteX1" fmla="*/ 299723 w 547467"/>
              <a:gd name="connsiteY1" fmla="*/ 144899 h 1367238"/>
              <a:gd name="connsiteX2" fmla="*/ 64090 w 547467"/>
              <a:gd name="connsiteY2" fmla="*/ 875378 h 1367238"/>
              <a:gd name="connsiteX3" fmla="*/ 11272 w 547467"/>
              <a:gd name="connsiteY3" fmla="*/ 1221328 h 1367238"/>
              <a:gd name="connsiteX4" fmla="*/ 131720 w 547467"/>
              <a:gd name="connsiteY4" fmla="*/ 1367238 h 136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467" h="1367238">
                <a:moveTo>
                  <a:pt x="547467" y="5981"/>
                </a:moveTo>
                <a:cubicBezTo>
                  <a:pt x="546946" y="5701"/>
                  <a:pt x="380286" y="0"/>
                  <a:pt x="299723" y="144899"/>
                </a:cubicBezTo>
                <a:cubicBezTo>
                  <a:pt x="219160" y="289798"/>
                  <a:pt x="112165" y="695973"/>
                  <a:pt x="64090" y="875378"/>
                </a:cubicBezTo>
                <a:cubicBezTo>
                  <a:pt x="16015" y="1054783"/>
                  <a:pt x="0" y="1139351"/>
                  <a:pt x="11272" y="1221328"/>
                </a:cubicBezTo>
                <a:cubicBezTo>
                  <a:pt x="22544" y="1303305"/>
                  <a:pt x="117267" y="1343282"/>
                  <a:pt x="131720" y="1367238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62" name="ZoneTexte 3"/>
          <p:cNvSpPr txBox="1">
            <a:spLocks noChangeArrowheads="1"/>
          </p:cNvSpPr>
          <p:nvPr/>
        </p:nvSpPr>
        <p:spPr bwMode="auto">
          <a:xfrm>
            <a:off x="8100392" y="924170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63" name="Image 6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9156" y="1318882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Image 63"/>
          <p:cNvPicPr/>
          <p:nvPr/>
        </p:nvPicPr>
        <p:blipFill>
          <a:blip r:embed="rId4" cstate="print"/>
          <a:srcRect l="76005" t="32557" r="17645" b="40776"/>
          <a:stretch>
            <a:fillRect/>
          </a:stretch>
        </p:blipFill>
        <p:spPr bwMode="auto">
          <a:xfrm>
            <a:off x="6838156" y="1716258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72008" y="5312360"/>
            <a:ext cx="8964488" cy="144015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1"/>
          <p:cNvSpPr txBox="1">
            <a:spLocks noChangeArrowheads="1"/>
          </p:cNvSpPr>
          <p:nvPr/>
        </p:nvSpPr>
        <p:spPr bwMode="auto">
          <a:xfrm>
            <a:off x="107504" y="5312359"/>
            <a:ext cx="8856984" cy="70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Lors de la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étape,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l’addition de l’ion hydrure est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équiprobable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côté ou de l’autre du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groupe carbonyle.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7504" y="6032439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On obtient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50 %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chaque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la réaction n’est donc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/>
      <p:bldP spid="65" grpId="0" animBg="1"/>
      <p:bldP spid="66" grpId="0"/>
      <p:bldP spid="6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05329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7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chaque réaction ci-dessous, indiquer la structure du(des)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pro-duits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obtenu(s) et préciser le nombre d’équivalents d’hydrures métalliques nécessaires pour réaliser la réaction (pour 1 équivalent de substrat).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99432"/>
            <a:ext cx="4616896" cy="108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69160"/>
            <a:ext cx="54006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71440"/>
            <a:ext cx="2147335" cy="10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020272" y="3271440"/>
            <a:ext cx="1944216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0,25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NaBH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</a:t>
            </a:r>
            <a:endParaRPr lang="fr-FR" dirty="0"/>
          </a:p>
        </p:txBody>
      </p:sp>
      <p:grpSp>
        <p:nvGrpSpPr>
          <p:cNvPr id="32" name="Groupe 31"/>
          <p:cNvGrpSpPr/>
          <p:nvPr/>
        </p:nvGrpSpPr>
        <p:grpSpPr>
          <a:xfrm>
            <a:off x="2411760" y="4149080"/>
            <a:ext cx="2232248" cy="648072"/>
            <a:chOff x="2483768" y="2564904"/>
            <a:chExt cx="2880320" cy="648072"/>
          </a:xfrm>
        </p:grpSpPr>
        <p:sp>
          <p:nvSpPr>
            <p:cNvPr id="13" name="Flèche droite 12"/>
            <p:cNvSpPr/>
            <p:nvPr/>
          </p:nvSpPr>
          <p:spPr>
            <a:xfrm>
              <a:off x="2483768" y="2564904"/>
              <a:ext cx="2880320" cy="648072"/>
            </a:xfrm>
            <a:prstGeom prst="rightArrow">
              <a:avLst>
                <a:gd name="adj1" fmla="val 50000"/>
                <a:gd name="adj2" fmla="val 53572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12257" y="2661857"/>
              <a:ext cx="1688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Réduction</a:t>
              </a:r>
              <a:endParaRPr lang="fr-FR" sz="2000" b="1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797152"/>
            <a:ext cx="2016224" cy="16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380312" y="5013176"/>
            <a:ext cx="1944216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0,50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LiAlH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</a:t>
            </a:r>
            <a:endParaRPr lang="fr-FR" dirty="0"/>
          </a:p>
        </p:txBody>
      </p:sp>
      <p:grpSp>
        <p:nvGrpSpPr>
          <p:cNvPr id="33" name="Groupe 32"/>
          <p:cNvGrpSpPr/>
          <p:nvPr/>
        </p:nvGrpSpPr>
        <p:grpSpPr>
          <a:xfrm>
            <a:off x="2411760" y="5805264"/>
            <a:ext cx="2880320" cy="648072"/>
            <a:chOff x="4427984" y="4869160"/>
            <a:chExt cx="2880320" cy="648072"/>
          </a:xfrm>
        </p:grpSpPr>
        <p:sp>
          <p:nvSpPr>
            <p:cNvPr id="30" name="Flèche droite 29"/>
            <p:cNvSpPr/>
            <p:nvPr/>
          </p:nvSpPr>
          <p:spPr>
            <a:xfrm>
              <a:off x="4427984" y="4869160"/>
              <a:ext cx="2880320" cy="648072"/>
            </a:xfrm>
            <a:prstGeom prst="rightArrow">
              <a:avLst>
                <a:gd name="adj1" fmla="val 50000"/>
                <a:gd name="adj2" fmla="val 53572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84096" y="4965232"/>
              <a:ext cx="1688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Réduction</a:t>
              </a:r>
              <a:endParaRPr lang="fr-FR" sz="2000" b="1" dirty="0"/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0" y="-60837"/>
            <a:ext cx="2845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Stéréosélectivité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2008" y="407395"/>
            <a:ext cx="8964488" cy="144015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"/>
          <p:cNvSpPr txBox="1">
            <a:spLocks noChangeArrowheads="1"/>
          </p:cNvSpPr>
          <p:nvPr/>
        </p:nvSpPr>
        <p:spPr bwMode="auto">
          <a:xfrm>
            <a:off x="107504" y="407394"/>
            <a:ext cx="8856984" cy="70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Lors de la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étape,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l’addition de l’ion hydrure est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équiprobable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côté ou de l’autre du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groupe carbonyle.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7504" y="112747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On obtient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50 %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chaque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la réaction n’est donc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491018"/>
            <a:ext cx="63273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b/ </a:t>
            </a:r>
            <a:r>
              <a:rPr lang="fr-FR" sz="2200" b="1" u="sng" dirty="0" smtClean="0">
                <a:latin typeface="Bookman Old Style" pitchFamily="18" charset="0"/>
              </a:rPr>
              <a:t>Action des ions hydrures sur les esters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385711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1" y="4237934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de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ALCOOLS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 ci-dessous qui est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REDUCTION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91058" y="5085184"/>
            <a:ext cx="8964488" cy="16561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275856" y="5851564"/>
            <a:ext cx="18722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347864" y="5275500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347864" y="5923572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5292080" y="5119908"/>
            <a:ext cx="1800200" cy="1549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5131484"/>
            <a:ext cx="1584176" cy="152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157192"/>
            <a:ext cx="1763906" cy="13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36296" y="5635540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707548"/>
            <a:ext cx="811035" cy="34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7812360" y="5589240"/>
            <a:ext cx="1008112" cy="541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1080"/>
            <a:ext cx="4616896" cy="108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700808"/>
            <a:ext cx="54006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103088"/>
            <a:ext cx="2147335" cy="10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7020272" y="103088"/>
            <a:ext cx="1944216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0,25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NaBH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</a:t>
            </a:r>
            <a:endParaRPr lang="fr-FR" dirty="0"/>
          </a:p>
        </p:txBody>
      </p:sp>
      <p:grpSp>
        <p:nvGrpSpPr>
          <p:cNvPr id="37" name="Groupe 36"/>
          <p:cNvGrpSpPr/>
          <p:nvPr/>
        </p:nvGrpSpPr>
        <p:grpSpPr>
          <a:xfrm>
            <a:off x="2411760" y="980728"/>
            <a:ext cx="2232248" cy="648072"/>
            <a:chOff x="2483768" y="2564904"/>
            <a:chExt cx="2880320" cy="648072"/>
          </a:xfrm>
        </p:grpSpPr>
        <p:sp>
          <p:nvSpPr>
            <p:cNvPr id="38" name="Flèche droite 37"/>
            <p:cNvSpPr/>
            <p:nvPr/>
          </p:nvSpPr>
          <p:spPr>
            <a:xfrm>
              <a:off x="2483768" y="2564904"/>
              <a:ext cx="2880320" cy="648072"/>
            </a:xfrm>
            <a:prstGeom prst="rightArrow">
              <a:avLst>
                <a:gd name="adj1" fmla="val 50000"/>
                <a:gd name="adj2" fmla="val 53572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12257" y="2661857"/>
              <a:ext cx="1688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Réduction</a:t>
              </a:r>
              <a:endParaRPr lang="fr-FR" sz="2000" b="1" dirty="0"/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1628800"/>
            <a:ext cx="2016224" cy="16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7380312" y="1844824"/>
            <a:ext cx="1944216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0,50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LiAlH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</a:t>
            </a:r>
            <a:endParaRPr lang="fr-FR" dirty="0"/>
          </a:p>
        </p:txBody>
      </p:sp>
      <p:grpSp>
        <p:nvGrpSpPr>
          <p:cNvPr id="42" name="Groupe 41"/>
          <p:cNvGrpSpPr/>
          <p:nvPr/>
        </p:nvGrpSpPr>
        <p:grpSpPr>
          <a:xfrm>
            <a:off x="2411760" y="2636912"/>
            <a:ext cx="2880320" cy="648072"/>
            <a:chOff x="4427984" y="4869160"/>
            <a:chExt cx="2880320" cy="648072"/>
          </a:xfrm>
        </p:grpSpPr>
        <p:sp>
          <p:nvSpPr>
            <p:cNvPr id="43" name="Flèche droite 42"/>
            <p:cNvSpPr/>
            <p:nvPr/>
          </p:nvSpPr>
          <p:spPr>
            <a:xfrm>
              <a:off x="4427984" y="4869160"/>
              <a:ext cx="2880320" cy="648072"/>
            </a:xfrm>
            <a:prstGeom prst="rightArrow">
              <a:avLst>
                <a:gd name="adj1" fmla="val 50000"/>
                <a:gd name="adj2" fmla="val 53572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884096" y="4965232"/>
              <a:ext cx="1688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Réduction</a:t>
              </a:r>
              <a:endParaRPr lang="fr-FR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2" grpId="0"/>
      <p:bldP spid="23" grpId="0"/>
      <p:bldP spid="26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332656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de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ALCOOLS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 ci-dessous qui est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REDUCTION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058" y="1196752"/>
            <a:ext cx="8964488" cy="16561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275856" y="1963132"/>
            <a:ext cx="18722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47864" y="1387068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47864" y="2035140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292080" y="1231476"/>
            <a:ext cx="1800200" cy="1549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243052"/>
            <a:ext cx="1584176" cy="152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268760"/>
            <a:ext cx="1763906" cy="13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36296" y="1747108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1819116"/>
            <a:ext cx="811035" cy="34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2008" y="4293096"/>
            <a:ext cx="8964488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864511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07704" y="2913369"/>
            <a:ext cx="723629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/>
              <a:t>NaBH</a:t>
            </a:r>
            <a:r>
              <a:rPr lang="fr-FR" sz="2000" b="1" baseline="-25000" dirty="0" smtClean="0"/>
              <a:t>4</a:t>
            </a:r>
            <a:r>
              <a:rPr lang="fr-FR" sz="2000" i="1" dirty="0" smtClean="0"/>
              <a:t> est </a:t>
            </a:r>
            <a:r>
              <a:rPr lang="fr-FR" sz="2000" b="1" u="sng" dirty="0" smtClean="0"/>
              <a:t>incapable de réaliser cette transformation</a:t>
            </a:r>
            <a:r>
              <a:rPr lang="fr-FR" sz="2000" i="1" dirty="0" smtClean="0"/>
              <a:t> sur un ester.</a:t>
            </a:r>
            <a:endParaRPr lang="fr-FR" sz="20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382294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hydrure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3501008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058" y="4305980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ion hydrure sur l’ester</a:t>
            </a:r>
            <a:r>
              <a:rPr lang="fr-FR" sz="2200" dirty="0" smtClean="0"/>
              <a:t> :</a:t>
            </a:r>
          </a:p>
        </p:txBody>
      </p:sp>
      <p:pic>
        <p:nvPicPr>
          <p:cNvPr id="19" name="Image 1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797152"/>
            <a:ext cx="2453948" cy="18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8" cstate="print"/>
          <a:srcRect l="90749"/>
          <a:stretch>
            <a:fillRect/>
          </a:stretch>
        </p:blipFill>
        <p:spPr bwMode="auto">
          <a:xfrm>
            <a:off x="3491880" y="5013176"/>
            <a:ext cx="466732" cy="133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9" cstate="print"/>
          <a:srcRect r="50423"/>
          <a:stretch>
            <a:fillRect/>
          </a:stretch>
        </p:blipFill>
        <p:spPr bwMode="auto">
          <a:xfrm>
            <a:off x="251520" y="5013176"/>
            <a:ext cx="2305648" cy="1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avec flèche 21"/>
          <p:cNvCxnSpPr/>
          <p:nvPr/>
        </p:nvCxnSpPr>
        <p:spPr>
          <a:xfrm>
            <a:off x="4427984" y="573325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rme libre 22"/>
          <p:cNvSpPr/>
          <p:nvPr/>
        </p:nvSpPr>
        <p:spPr>
          <a:xfrm rot="18044203" flipV="1">
            <a:off x="1283586" y="5011706"/>
            <a:ext cx="1983614" cy="198891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389" h="1464709">
                <a:moveTo>
                  <a:pt x="1180389" y="996"/>
                </a:moveTo>
                <a:cubicBezTo>
                  <a:pt x="1179951" y="0"/>
                  <a:pt x="1081838" y="206106"/>
                  <a:pt x="953426" y="265850"/>
                </a:cubicBezTo>
                <a:cubicBezTo>
                  <a:pt x="825014" y="325594"/>
                  <a:pt x="564245" y="230038"/>
                  <a:pt x="409919" y="359461"/>
                </a:cubicBezTo>
                <a:cubicBezTo>
                  <a:pt x="255593" y="488884"/>
                  <a:pt x="60082" y="872600"/>
                  <a:pt x="27470" y="1042388"/>
                </a:cubicBezTo>
                <a:cubicBezTo>
                  <a:pt x="0" y="1241825"/>
                  <a:pt x="28718" y="1366970"/>
                  <a:pt x="202412" y="146470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Forme libre 23"/>
          <p:cNvSpPr/>
          <p:nvPr/>
        </p:nvSpPr>
        <p:spPr>
          <a:xfrm rot="12873874" flipH="1" flipV="1">
            <a:off x="502053" y="5256190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812360" y="1700809"/>
            <a:ext cx="108012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7" grpId="0"/>
      <p:bldP spid="18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5937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I- Caractéristiques de la liaison C=O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404664"/>
            <a:ext cx="4867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Cas des composés carbonylés</a:t>
            </a:r>
            <a:endParaRPr lang="fr-FR" sz="2200" dirty="0">
              <a:latin typeface="Bookman Old Style" pitchFamily="18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6516216" y="332656"/>
            <a:ext cx="576064" cy="21602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6516216" y="692696"/>
            <a:ext cx="576064" cy="21602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042143" y="116632"/>
            <a:ext cx="210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ALDEHYDES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2280" y="692696"/>
            <a:ext cx="1650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CETONES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64704"/>
            <a:ext cx="185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Structure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008" y="1124744"/>
            <a:ext cx="8964488" cy="381642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Géométrie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VSEPR autour de l’atome de carbone fonctionnel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Longueur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liaison 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07504" y="1523741"/>
            <a:ext cx="583264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Carbone de type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d’où un environnement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triangulaire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des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angles de liaison proches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120 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autour du carbone fonctionnel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321718"/>
            <a:ext cx="3030773" cy="186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899592" y="2459845"/>
            <a:ext cx="3958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4 atomes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le même plan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87624" y="3140968"/>
            <a:ext cx="729709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 moyenne, d(C=O) = 123 pm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&lt;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d(C=C) = 134 pm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79512" y="3501008"/>
            <a:ext cx="878497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La liaison C=O des composés carbonylés est donc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plus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COURTE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plus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FORTE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la 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C=C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des alcènes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79512" y="4020906"/>
            <a:ext cx="8784976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Comme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constituée d’une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d’une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013176"/>
            <a:ext cx="584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Réactivité du carbone de la liaison C=O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0359" y="5373216"/>
            <a:ext cx="8964488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6290" y="5296893"/>
            <a:ext cx="8997539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polarisée 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liaison C=O est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un site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appauvri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électrons,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sus-ceptible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d’accepter un doublet d’électrons de la part d’un nucléophile qui se liera à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lui.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6425158" y="1229519"/>
            <a:ext cx="1543615" cy="1434410"/>
            <a:chOff x="6463258" y="4365104"/>
            <a:chExt cx="1543615" cy="1434410"/>
          </a:xfrm>
        </p:grpSpPr>
        <p:sp>
          <p:nvSpPr>
            <p:cNvPr id="20" name="ZoneTexte 19"/>
            <p:cNvSpPr txBox="1"/>
            <p:nvPr/>
          </p:nvSpPr>
          <p:spPr>
            <a:xfrm>
              <a:off x="7016080" y="4365104"/>
              <a:ext cx="47320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O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010747" y="4994126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463258" y="5291683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552903" y="5291683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45058" grpId="0"/>
      <p:bldP spid="16" grpId="0"/>
      <p:bldP spid="17" grpId="0" animBg="1"/>
      <p:bldP spid="4505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1052736"/>
            <a:ext cx="8964488" cy="54726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2453948" cy="18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4705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hydrure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27384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77912" y="107394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ion hydrure sur l’ester</a:t>
            </a:r>
            <a:r>
              <a:rPr lang="fr-FR" sz="2200" dirty="0" smtClean="0"/>
              <a:t> :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2453948" cy="18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/>
          <a:srcRect l="90749"/>
          <a:stretch>
            <a:fillRect/>
          </a:stretch>
        </p:blipFill>
        <p:spPr bwMode="auto">
          <a:xfrm>
            <a:off x="3491880" y="1772816"/>
            <a:ext cx="466732" cy="133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 r="50423"/>
          <a:stretch>
            <a:fillRect/>
          </a:stretch>
        </p:blipFill>
        <p:spPr bwMode="auto">
          <a:xfrm>
            <a:off x="251520" y="1772816"/>
            <a:ext cx="2305648" cy="1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>
            <a:off x="4427984" y="249289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/>
        </p:nvSpPr>
        <p:spPr>
          <a:xfrm rot="18044203" flipV="1">
            <a:off x="1283586" y="1771346"/>
            <a:ext cx="1983614" cy="198891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389" h="1464709">
                <a:moveTo>
                  <a:pt x="1180389" y="996"/>
                </a:moveTo>
                <a:cubicBezTo>
                  <a:pt x="1179951" y="0"/>
                  <a:pt x="1081838" y="206106"/>
                  <a:pt x="953426" y="265850"/>
                </a:cubicBezTo>
                <a:cubicBezTo>
                  <a:pt x="825014" y="325594"/>
                  <a:pt x="564245" y="230038"/>
                  <a:pt x="409919" y="359461"/>
                </a:cubicBezTo>
                <a:cubicBezTo>
                  <a:pt x="255593" y="488884"/>
                  <a:pt x="60082" y="872600"/>
                  <a:pt x="27470" y="1042388"/>
                </a:cubicBezTo>
                <a:cubicBezTo>
                  <a:pt x="0" y="1241825"/>
                  <a:pt x="28718" y="1366970"/>
                  <a:pt x="202412" y="146470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orme libre 10"/>
          <p:cNvSpPr/>
          <p:nvPr/>
        </p:nvSpPr>
        <p:spPr>
          <a:xfrm rot="12873874" flipH="1" flipV="1">
            <a:off x="502053" y="2015830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2008" y="371703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–OR’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203848" y="537321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 rot="6844802" flipH="1">
            <a:off x="799164" y="4564848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4326624" flipH="1">
            <a:off x="1307075" y="5372404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" name="Image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437112"/>
            <a:ext cx="1656184" cy="14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6" cstate="print"/>
          <a:srcRect l="37869" r="27985"/>
          <a:stretch>
            <a:fillRect/>
          </a:stretch>
        </p:blipFill>
        <p:spPr bwMode="auto">
          <a:xfrm>
            <a:off x="6444208" y="4647386"/>
            <a:ext cx="1872208" cy="146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116632"/>
            <a:ext cx="8964488" cy="66247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429425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2</a:t>
            </a:r>
            <a:r>
              <a:rPr lang="fr-FR" sz="2200" b="1" u="sng" baseline="30000" dirty="0" smtClean="0"/>
              <a:t>ème</a:t>
            </a:r>
            <a:r>
              <a:rPr lang="fr-FR" sz="2200" b="1" u="sng" dirty="0" smtClean="0"/>
              <a:t> équivalent d’hydrure sur l’aldéhyde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355976" y="5742529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83309"/>
            <a:ext cx="2453948" cy="18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2008" y="1990001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–OR’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203848" y="3491421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 rot="6844802" flipH="1">
            <a:off x="799164" y="2683053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4326624" flipH="1">
            <a:off x="1307075" y="3490609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" name="Imag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1656184" cy="14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4" cstate="print"/>
          <a:srcRect l="37869" r="27985"/>
          <a:stretch>
            <a:fillRect/>
          </a:stretch>
        </p:blipFill>
        <p:spPr bwMode="auto">
          <a:xfrm>
            <a:off x="6444208" y="2771341"/>
            <a:ext cx="1872208" cy="146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24" y="4806425"/>
            <a:ext cx="1656184" cy="14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734417"/>
            <a:ext cx="1986634" cy="193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6" cstate="print"/>
          <a:srcRect l="90749"/>
          <a:stretch>
            <a:fillRect/>
          </a:stretch>
        </p:blipFill>
        <p:spPr bwMode="auto">
          <a:xfrm>
            <a:off x="3203848" y="4950441"/>
            <a:ext cx="585398" cy="15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4" cstate="print"/>
          <a:srcRect l="37190" t="29788" r="56833" b="31397"/>
          <a:stretch>
            <a:fillRect/>
          </a:stretch>
        </p:blipFill>
        <p:spPr bwMode="auto">
          <a:xfrm>
            <a:off x="2123728" y="5301208"/>
            <a:ext cx="473797" cy="72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orme libre 22"/>
          <p:cNvSpPr/>
          <p:nvPr/>
        </p:nvSpPr>
        <p:spPr>
          <a:xfrm rot="18044203" flipV="1">
            <a:off x="1434576" y="5086278"/>
            <a:ext cx="1580965" cy="167253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389" h="1464709">
                <a:moveTo>
                  <a:pt x="1180389" y="996"/>
                </a:moveTo>
                <a:cubicBezTo>
                  <a:pt x="1179951" y="0"/>
                  <a:pt x="1081838" y="206106"/>
                  <a:pt x="953426" y="265850"/>
                </a:cubicBezTo>
                <a:cubicBezTo>
                  <a:pt x="825014" y="325594"/>
                  <a:pt x="564245" y="230038"/>
                  <a:pt x="409919" y="359461"/>
                </a:cubicBezTo>
                <a:cubicBezTo>
                  <a:pt x="255593" y="488884"/>
                  <a:pt x="60082" y="872600"/>
                  <a:pt x="27470" y="1042388"/>
                </a:cubicBezTo>
                <a:cubicBezTo>
                  <a:pt x="0" y="1241825"/>
                  <a:pt x="28718" y="1366970"/>
                  <a:pt x="202412" y="146470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Forme libre 23"/>
          <p:cNvSpPr/>
          <p:nvPr/>
        </p:nvSpPr>
        <p:spPr>
          <a:xfrm rot="12873874" flipH="1" flipV="1">
            <a:off x="659958" y="5008375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6" name="Image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2214"/>
            <a:ext cx="2453948" cy="18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6" cstate="print"/>
          <a:srcRect l="90749"/>
          <a:stretch>
            <a:fillRect/>
          </a:stretch>
        </p:blipFill>
        <p:spPr bwMode="auto">
          <a:xfrm>
            <a:off x="3491880" y="358238"/>
            <a:ext cx="466732" cy="133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/>
          <p:cNvPicPr/>
          <p:nvPr/>
        </p:nvPicPr>
        <p:blipFill>
          <a:blip r:embed="rId7" cstate="print"/>
          <a:srcRect r="50423"/>
          <a:stretch>
            <a:fillRect/>
          </a:stretch>
        </p:blipFill>
        <p:spPr bwMode="auto">
          <a:xfrm>
            <a:off x="251520" y="358238"/>
            <a:ext cx="2305648" cy="1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Connecteur droit avec flèche 28"/>
          <p:cNvCxnSpPr/>
          <p:nvPr/>
        </p:nvCxnSpPr>
        <p:spPr>
          <a:xfrm>
            <a:off x="4427984" y="107831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e libre 29"/>
          <p:cNvSpPr/>
          <p:nvPr/>
        </p:nvSpPr>
        <p:spPr>
          <a:xfrm rot="12873874" flipH="1" flipV="1">
            <a:off x="502053" y="410446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56166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21" y="446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2</a:t>
            </a:r>
            <a:r>
              <a:rPr lang="fr-FR" sz="2200" b="1" u="sng" baseline="30000" dirty="0" smtClean="0"/>
              <a:t>ème</a:t>
            </a:r>
            <a:r>
              <a:rPr lang="fr-FR" sz="2200" b="1" u="sng" dirty="0" smtClean="0"/>
              <a:t> équivalent d’hydrure sur l’aldéhyde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235110" y="1555631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58" y="619527"/>
            <a:ext cx="1656184" cy="14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6672"/>
            <a:ext cx="1986634" cy="193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/>
          <a:srcRect l="90749"/>
          <a:stretch>
            <a:fillRect/>
          </a:stretch>
        </p:blipFill>
        <p:spPr bwMode="auto">
          <a:xfrm>
            <a:off x="3082982" y="763543"/>
            <a:ext cx="585398" cy="15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/>
          <a:srcRect l="37190" t="29788" r="56833" b="31397"/>
          <a:stretch>
            <a:fillRect/>
          </a:stretch>
        </p:blipFill>
        <p:spPr bwMode="auto">
          <a:xfrm>
            <a:off x="2182374" y="1267599"/>
            <a:ext cx="473797" cy="72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rme libre 8"/>
          <p:cNvSpPr/>
          <p:nvPr/>
        </p:nvSpPr>
        <p:spPr>
          <a:xfrm rot="18044203" flipV="1">
            <a:off x="1327600" y="909614"/>
            <a:ext cx="1568136" cy="165323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389" h="1464709">
                <a:moveTo>
                  <a:pt x="1180389" y="996"/>
                </a:moveTo>
                <a:cubicBezTo>
                  <a:pt x="1179951" y="0"/>
                  <a:pt x="1081838" y="206106"/>
                  <a:pt x="953426" y="265850"/>
                </a:cubicBezTo>
                <a:cubicBezTo>
                  <a:pt x="825014" y="325594"/>
                  <a:pt x="564245" y="230038"/>
                  <a:pt x="409919" y="359461"/>
                </a:cubicBezTo>
                <a:cubicBezTo>
                  <a:pt x="255593" y="488884"/>
                  <a:pt x="60082" y="872600"/>
                  <a:pt x="27470" y="1042388"/>
                </a:cubicBezTo>
                <a:cubicBezTo>
                  <a:pt x="0" y="1241825"/>
                  <a:pt x="28718" y="1366970"/>
                  <a:pt x="202412" y="146470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orme libre 9"/>
          <p:cNvSpPr/>
          <p:nvPr/>
        </p:nvSpPr>
        <p:spPr>
          <a:xfrm rot="12873874" flipH="1" flipV="1">
            <a:off x="539092" y="821477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9450" y="2420888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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3" name="Image 12"/>
          <p:cNvPicPr/>
          <p:nvPr/>
        </p:nvPicPr>
        <p:blipFill>
          <a:blip r:embed="rId6" cstate="print"/>
          <a:srcRect l="69129" t="15306" b="33673"/>
          <a:stretch>
            <a:fillRect/>
          </a:stretch>
        </p:blipFill>
        <p:spPr bwMode="auto">
          <a:xfrm>
            <a:off x="2627784" y="4905999"/>
            <a:ext cx="1072245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149080"/>
            <a:ext cx="1584176" cy="51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6" cstate="print"/>
          <a:srcRect l="69129" t="15306" b="33673"/>
          <a:stretch>
            <a:fillRect/>
          </a:stretch>
        </p:blipFill>
        <p:spPr bwMode="auto">
          <a:xfrm>
            <a:off x="2627784" y="3535053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avec flèche 15"/>
          <p:cNvCxnSpPr/>
          <p:nvPr/>
        </p:nvCxnSpPr>
        <p:spPr>
          <a:xfrm>
            <a:off x="4211960" y="436510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010" y="2852936"/>
            <a:ext cx="1842618" cy="193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rme libre 16"/>
          <p:cNvSpPr/>
          <p:nvPr/>
        </p:nvSpPr>
        <p:spPr>
          <a:xfrm rot="18044203" flipV="1">
            <a:off x="2018092" y="2459153"/>
            <a:ext cx="710820" cy="183405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17145 w 419065"/>
              <a:gd name="connsiteY0" fmla="*/ 1547426 h 1547426"/>
              <a:gd name="connsiteX1" fmla="*/ 154738 w 419065"/>
              <a:gd name="connsiteY1" fmla="*/ 1304994 h 1547426"/>
              <a:gd name="connsiteX2" fmla="*/ 20919 w 419065"/>
              <a:gd name="connsiteY2" fmla="*/ 1201498 h 1547426"/>
              <a:gd name="connsiteX3" fmla="*/ 280255 w 419065"/>
              <a:gd name="connsiteY3" fmla="*/ 520155 h 1547426"/>
              <a:gd name="connsiteX4" fmla="*/ 309425 w 419065"/>
              <a:gd name="connsiteY4" fmla="*/ 0 h 1547426"/>
              <a:gd name="connsiteX0" fmla="*/ 124533 w 419065"/>
              <a:gd name="connsiteY0" fmla="*/ 1485152 h 1485152"/>
              <a:gd name="connsiteX1" fmla="*/ 154738 w 419065"/>
              <a:gd name="connsiteY1" fmla="*/ 1304994 h 1485152"/>
              <a:gd name="connsiteX2" fmla="*/ 20919 w 419065"/>
              <a:gd name="connsiteY2" fmla="*/ 1201498 h 1485152"/>
              <a:gd name="connsiteX3" fmla="*/ 280255 w 419065"/>
              <a:gd name="connsiteY3" fmla="*/ 520155 h 1485152"/>
              <a:gd name="connsiteX4" fmla="*/ 309425 w 419065"/>
              <a:gd name="connsiteY4" fmla="*/ 0 h 1485152"/>
              <a:gd name="connsiteX0" fmla="*/ 42353 w 498621"/>
              <a:gd name="connsiteY0" fmla="*/ 1485152 h 1485152"/>
              <a:gd name="connsiteX1" fmla="*/ 72558 w 498621"/>
              <a:gd name="connsiteY1" fmla="*/ 1304994 h 1485152"/>
              <a:gd name="connsiteX2" fmla="*/ 477701 w 498621"/>
              <a:gd name="connsiteY2" fmla="*/ 532898 h 1485152"/>
              <a:gd name="connsiteX3" fmla="*/ 198075 w 498621"/>
              <a:gd name="connsiteY3" fmla="*/ 520155 h 1485152"/>
              <a:gd name="connsiteX4" fmla="*/ 227245 w 498621"/>
              <a:gd name="connsiteY4" fmla="*/ 0 h 1485152"/>
              <a:gd name="connsiteX0" fmla="*/ 42354 w 498621"/>
              <a:gd name="connsiteY0" fmla="*/ 1485152 h 1485152"/>
              <a:gd name="connsiteX1" fmla="*/ 72558 w 498621"/>
              <a:gd name="connsiteY1" fmla="*/ 1304994 h 1485152"/>
              <a:gd name="connsiteX2" fmla="*/ 477701 w 498621"/>
              <a:gd name="connsiteY2" fmla="*/ 532898 h 1485152"/>
              <a:gd name="connsiteX3" fmla="*/ 198075 w 498621"/>
              <a:gd name="connsiteY3" fmla="*/ 520155 h 1485152"/>
              <a:gd name="connsiteX4" fmla="*/ 227245 w 498621"/>
              <a:gd name="connsiteY4" fmla="*/ 0 h 1485152"/>
              <a:gd name="connsiteX0" fmla="*/ 0 w 442548"/>
              <a:gd name="connsiteY0" fmla="*/ 1485152 h 1485152"/>
              <a:gd name="connsiteX1" fmla="*/ 198925 w 442548"/>
              <a:gd name="connsiteY1" fmla="*/ 1164123 h 1485152"/>
              <a:gd name="connsiteX2" fmla="*/ 435347 w 442548"/>
              <a:gd name="connsiteY2" fmla="*/ 532898 h 1485152"/>
              <a:gd name="connsiteX3" fmla="*/ 155721 w 442548"/>
              <a:gd name="connsiteY3" fmla="*/ 520155 h 1485152"/>
              <a:gd name="connsiteX4" fmla="*/ 184891 w 442548"/>
              <a:gd name="connsiteY4" fmla="*/ 0 h 14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548" h="1485152">
                <a:moveTo>
                  <a:pt x="0" y="1485152"/>
                </a:moveTo>
                <a:cubicBezTo>
                  <a:pt x="272" y="1484619"/>
                  <a:pt x="126367" y="1322832"/>
                  <a:pt x="198925" y="1164123"/>
                </a:cubicBezTo>
                <a:cubicBezTo>
                  <a:pt x="271483" y="1005414"/>
                  <a:pt x="442548" y="640226"/>
                  <a:pt x="435347" y="532898"/>
                </a:cubicBezTo>
                <a:cubicBezTo>
                  <a:pt x="428146" y="425570"/>
                  <a:pt x="87956" y="714935"/>
                  <a:pt x="155721" y="520155"/>
                </a:cubicBezTo>
                <a:cubicBezTo>
                  <a:pt x="294531" y="224607"/>
                  <a:pt x="280329" y="140675"/>
                  <a:pt x="184891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" name="Image 19"/>
          <p:cNvPicPr/>
          <p:nvPr/>
        </p:nvPicPr>
        <p:blipFill>
          <a:blip r:embed="rId5" cstate="print"/>
          <a:srcRect l="37869" t="19634" r="27985" b="32494"/>
          <a:stretch>
            <a:fillRect/>
          </a:stretch>
        </p:blipFill>
        <p:spPr bwMode="auto">
          <a:xfrm>
            <a:off x="251520" y="4923812"/>
            <a:ext cx="1872208" cy="70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rme libre 17"/>
          <p:cNvSpPr/>
          <p:nvPr/>
        </p:nvSpPr>
        <p:spPr>
          <a:xfrm rot="18044203" flipV="1">
            <a:off x="1818428" y="4186221"/>
            <a:ext cx="1342635" cy="142990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8615 w 410535"/>
              <a:gd name="connsiteY0" fmla="*/ 1547426 h 1598414"/>
              <a:gd name="connsiteX1" fmla="*/ 339385 w 410535"/>
              <a:gd name="connsiteY1" fmla="*/ 1427202 h 1598414"/>
              <a:gd name="connsiteX2" fmla="*/ 271725 w 410535"/>
              <a:gd name="connsiteY2" fmla="*/ 520155 h 1598414"/>
              <a:gd name="connsiteX3" fmla="*/ 300895 w 410535"/>
              <a:gd name="connsiteY3" fmla="*/ 0 h 1598414"/>
              <a:gd name="connsiteX0" fmla="*/ 0 w 401920"/>
              <a:gd name="connsiteY0" fmla="*/ 1547426 h 1599529"/>
              <a:gd name="connsiteX1" fmla="*/ 330770 w 401920"/>
              <a:gd name="connsiteY1" fmla="*/ 1427202 h 1599529"/>
              <a:gd name="connsiteX2" fmla="*/ 263110 w 401920"/>
              <a:gd name="connsiteY2" fmla="*/ 520155 h 1599529"/>
              <a:gd name="connsiteX3" fmla="*/ 292280 w 401920"/>
              <a:gd name="connsiteY3" fmla="*/ 0 h 1599529"/>
              <a:gd name="connsiteX0" fmla="*/ 0 w 1135093"/>
              <a:gd name="connsiteY0" fmla="*/ 1547426 h 1632813"/>
              <a:gd name="connsiteX1" fmla="*/ 330770 w 1135093"/>
              <a:gd name="connsiteY1" fmla="*/ 1427202 h 1632813"/>
              <a:gd name="connsiteX2" fmla="*/ 996283 w 1135093"/>
              <a:gd name="connsiteY2" fmla="*/ 313760 h 1632813"/>
              <a:gd name="connsiteX3" fmla="*/ 292280 w 1135093"/>
              <a:gd name="connsiteY3" fmla="*/ 0 h 1632813"/>
              <a:gd name="connsiteX0" fmla="*/ 0 w 1135093"/>
              <a:gd name="connsiteY0" fmla="*/ 1852711 h 1938098"/>
              <a:gd name="connsiteX1" fmla="*/ 330770 w 1135093"/>
              <a:gd name="connsiteY1" fmla="*/ 1732487 h 1938098"/>
              <a:gd name="connsiteX2" fmla="*/ 996283 w 1135093"/>
              <a:gd name="connsiteY2" fmla="*/ 619045 h 1938098"/>
              <a:gd name="connsiteX3" fmla="*/ 809872 w 1135093"/>
              <a:gd name="connsiteY3" fmla="*/ 0 h 1938098"/>
              <a:gd name="connsiteX0" fmla="*/ 0 w 1135093"/>
              <a:gd name="connsiteY0" fmla="*/ 1852711 h 2003652"/>
              <a:gd name="connsiteX1" fmla="*/ 918230 w 1135093"/>
              <a:gd name="connsiteY1" fmla="*/ 1798041 h 2003652"/>
              <a:gd name="connsiteX2" fmla="*/ 996283 w 1135093"/>
              <a:gd name="connsiteY2" fmla="*/ 619045 h 2003652"/>
              <a:gd name="connsiteX3" fmla="*/ 809872 w 1135093"/>
              <a:gd name="connsiteY3" fmla="*/ 0 h 2003652"/>
              <a:gd name="connsiteX0" fmla="*/ 0 w 1513342"/>
              <a:gd name="connsiteY0" fmla="*/ 1852711 h 1962921"/>
              <a:gd name="connsiteX1" fmla="*/ 918230 w 1513342"/>
              <a:gd name="connsiteY1" fmla="*/ 1798041 h 1962921"/>
              <a:gd name="connsiteX2" fmla="*/ 1374532 w 1513342"/>
              <a:gd name="connsiteY2" fmla="*/ 863436 h 1962921"/>
              <a:gd name="connsiteX3" fmla="*/ 809872 w 1513342"/>
              <a:gd name="connsiteY3" fmla="*/ 0 h 196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342" h="1962921">
                <a:moveTo>
                  <a:pt x="0" y="1852711"/>
                </a:moveTo>
                <a:cubicBezTo>
                  <a:pt x="71121" y="1904814"/>
                  <a:pt x="689141" y="1962920"/>
                  <a:pt x="918230" y="1798041"/>
                </a:cubicBezTo>
                <a:cubicBezTo>
                  <a:pt x="1147319" y="1633162"/>
                  <a:pt x="1306767" y="1058216"/>
                  <a:pt x="1374532" y="863436"/>
                </a:cubicBezTo>
                <a:cubicBezTo>
                  <a:pt x="1513342" y="567888"/>
                  <a:pt x="905310" y="140675"/>
                  <a:pt x="80987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" name="Image 20"/>
          <p:cNvPicPr/>
          <p:nvPr/>
        </p:nvPicPr>
        <p:blipFill>
          <a:blip r:embed="rId8" cstate="print"/>
          <a:srcRect r="-4235"/>
          <a:stretch>
            <a:fillRect/>
          </a:stretch>
        </p:blipFill>
        <p:spPr bwMode="auto">
          <a:xfrm>
            <a:off x="5292080" y="3501008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5830380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763688" y="5758372"/>
            <a:ext cx="7236296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Les additions nucléophiles aux Etapes </a:t>
            </a:r>
            <a:r>
              <a:rPr lang="fr-FR" sz="2000" dirty="0" smtClean="0">
                <a:sym typeface="Wingdings"/>
              </a:rPr>
              <a:t></a:t>
            </a:r>
            <a:r>
              <a:rPr lang="fr-FR" sz="2000" i="1" dirty="0" smtClean="0"/>
              <a:t> et </a:t>
            </a:r>
            <a:r>
              <a:rPr lang="fr-FR" sz="2000" dirty="0" smtClean="0">
                <a:sym typeface="Wingdings"/>
              </a:rPr>
              <a:t></a:t>
            </a:r>
            <a:r>
              <a:rPr lang="fr-FR" sz="2000" i="1" dirty="0" smtClean="0"/>
              <a:t> sont équiprobables des deux côtés du plan mais au bout du compte, </a:t>
            </a:r>
            <a:r>
              <a:rPr lang="fr-FR" sz="2000" b="1" i="1" u="sng" dirty="0" smtClean="0"/>
              <a:t>il n’y aura pas de carbone asymétrique</a:t>
            </a:r>
            <a:r>
              <a:rPr lang="fr-FR" sz="2000" i="1" dirty="0" smtClean="0"/>
              <a:t> dans la structure finale …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116632"/>
            <a:ext cx="8964488" cy="31683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450" y="11663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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l="69129" t="15306" b="33673"/>
          <a:stretch>
            <a:fillRect/>
          </a:stretch>
        </p:blipFill>
        <p:spPr bwMode="auto">
          <a:xfrm>
            <a:off x="2627784" y="2521162"/>
            <a:ext cx="1072245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44824"/>
            <a:ext cx="1584176" cy="51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2" cstate="print"/>
          <a:srcRect l="69129" t="15306" b="33673"/>
          <a:stretch>
            <a:fillRect/>
          </a:stretch>
        </p:blipFill>
        <p:spPr bwMode="auto">
          <a:xfrm>
            <a:off x="2627784" y="1230797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>
            <a:off x="4211960" y="206084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010" y="548680"/>
            <a:ext cx="1842618" cy="193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rme libre 8"/>
          <p:cNvSpPr/>
          <p:nvPr/>
        </p:nvSpPr>
        <p:spPr>
          <a:xfrm rot="18044203" flipV="1">
            <a:off x="2018092" y="154897"/>
            <a:ext cx="710820" cy="183405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17145 w 419065"/>
              <a:gd name="connsiteY0" fmla="*/ 1547426 h 1547426"/>
              <a:gd name="connsiteX1" fmla="*/ 154738 w 419065"/>
              <a:gd name="connsiteY1" fmla="*/ 1304994 h 1547426"/>
              <a:gd name="connsiteX2" fmla="*/ 20919 w 419065"/>
              <a:gd name="connsiteY2" fmla="*/ 1201498 h 1547426"/>
              <a:gd name="connsiteX3" fmla="*/ 280255 w 419065"/>
              <a:gd name="connsiteY3" fmla="*/ 520155 h 1547426"/>
              <a:gd name="connsiteX4" fmla="*/ 309425 w 419065"/>
              <a:gd name="connsiteY4" fmla="*/ 0 h 1547426"/>
              <a:gd name="connsiteX0" fmla="*/ 124533 w 419065"/>
              <a:gd name="connsiteY0" fmla="*/ 1485152 h 1485152"/>
              <a:gd name="connsiteX1" fmla="*/ 154738 w 419065"/>
              <a:gd name="connsiteY1" fmla="*/ 1304994 h 1485152"/>
              <a:gd name="connsiteX2" fmla="*/ 20919 w 419065"/>
              <a:gd name="connsiteY2" fmla="*/ 1201498 h 1485152"/>
              <a:gd name="connsiteX3" fmla="*/ 280255 w 419065"/>
              <a:gd name="connsiteY3" fmla="*/ 520155 h 1485152"/>
              <a:gd name="connsiteX4" fmla="*/ 309425 w 419065"/>
              <a:gd name="connsiteY4" fmla="*/ 0 h 1485152"/>
              <a:gd name="connsiteX0" fmla="*/ 42353 w 498621"/>
              <a:gd name="connsiteY0" fmla="*/ 1485152 h 1485152"/>
              <a:gd name="connsiteX1" fmla="*/ 72558 w 498621"/>
              <a:gd name="connsiteY1" fmla="*/ 1304994 h 1485152"/>
              <a:gd name="connsiteX2" fmla="*/ 477701 w 498621"/>
              <a:gd name="connsiteY2" fmla="*/ 532898 h 1485152"/>
              <a:gd name="connsiteX3" fmla="*/ 198075 w 498621"/>
              <a:gd name="connsiteY3" fmla="*/ 520155 h 1485152"/>
              <a:gd name="connsiteX4" fmla="*/ 227245 w 498621"/>
              <a:gd name="connsiteY4" fmla="*/ 0 h 1485152"/>
              <a:gd name="connsiteX0" fmla="*/ 42354 w 498621"/>
              <a:gd name="connsiteY0" fmla="*/ 1485152 h 1485152"/>
              <a:gd name="connsiteX1" fmla="*/ 72558 w 498621"/>
              <a:gd name="connsiteY1" fmla="*/ 1304994 h 1485152"/>
              <a:gd name="connsiteX2" fmla="*/ 477701 w 498621"/>
              <a:gd name="connsiteY2" fmla="*/ 532898 h 1485152"/>
              <a:gd name="connsiteX3" fmla="*/ 198075 w 498621"/>
              <a:gd name="connsiteY3" fmla="*/ 520155 h 1485152"/>
              <a:gd name="connsiteX4" fmla="*/ 227245 w 498621"/>
              <a:gd name="connsiteY4" fmla="*/ 0 h 1485152"/>
              <a:gd name="connsiteX0" fmla="*/ 0 w 442548"/>
              <a:gd name="connsiteY0" fmla="*/ 1485152 h 1485152"/>
              <a:gd name="connsiteX1" fmla="*/ 198925 w 442548"/>
              <a:gd name="connsiteY1" fmla="*/ 1164123 h 1485152"/>
              <a:gd name="connsiteX2" fmla="*/ 435347 w 442548"/>
              <a:gd name="connsiteY2" fmla="*/ 532898 h 1485152"/>
              <a:gd name="connsiteX3" fmla="*/ 155721 w 442548"/>
              <a:gd name="connsiteY3" fmla="*/ 520155 h 1485152"/>
              <a:gd name="connsiteX4" fmla="*/ 184891 w 442548"/>
              <a:gd name="connsiteY4" fmla="*/ 0 h 14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548" h="1485152">
                <a:moveTo>
                  <a:pt x="0" y="1485152"/>
                </a:moveTo>
                <a:cubicBezTo>
                  <a:pt x="272" y="1484619"/>
                  <a:pt x="126367" y="1322832"/>
                  <a:pt x="198925" y="1164123"/>
                </a:cubicBezTo>
                <a:cubicBezTo>
                  <a:pt x="271483" y="1005414"/>
                  <a:pt x="442548" y="640226"/>
                  <a:pt x="435347" y="532898"/>
                </a:cubicBezTo>
                <a:cubicBezTo>
                  <a:pt x="428146" y="425570"/>
                  <a:pt x="87956" y="714935"/>
                  <a:pt x="155721" y="520155"/>
                </a:cubicBezTo>
                <a:cubicBezTo>
                  <a:pt x="294531" y="224607"/>
                  <a:pt x="280329" y="140675"/>
                  <a:pt x="184891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5" cstate="print"/>
          <a:srcRect l="37869" t="19634" r="27985" b="32494"/>
          <a:stretch>
            <a:fillRect/>
          </a:stretch>
        </p:blipFill>
        <p:spPr bwMode="auto">
          <a:xfrm>
            <a:off x="251520" y="2538975"/>
            <a:ext cx="1872208" cy="70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rme libre 10"/>
          <p:cNvSpPr/>
          <p:nvPr/>
        </p:nvSpPr>
        <p:spPr>
          <a:xfrm rot="18044203" flipV="1">
            <a:off x="1818428" y="1801384"/>
            <a:ext cx="1342635" cy="142990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8615 w 410535"/>
              <a:gd name="connsiteY0" fmla="*/ 1547426 h 1598414"/>
              <a:gd name="connsiteX1" fmla="*/ 339385 w 410535"/>
              <a:gd name="connsiteY1" fmla="*/ 1427202 h 1598414"/>
              <a:gd name="connsiteX2" fmla="*/ 271725 w 410535"/>
              <a:gd name="connsiteY2" fmla="*/ 520155 h 1598414"/>
              <a:gd name="connsiteX3" fmla="*/ 300895 w 410535"/>
              <a:gd name="connsiteY3" fmla="*/ 0 h 1598414"/>
              <a:gd name="connsiteX0" fmla="*/ 0 w 401920"/>
              <a:gd name="connsiteY0" fmla="*/ 1547426 h 1599529"/>
              <a:gd name="connsiteX1" fmla="*/ 330770 w 401920"/>
              <a:gd name="connsiteY1" fmla="*/ 1427202 h 1599529"/>
              <a:gd name="connsiteX2" fmla="*/ 263110 w 401920"/>
              <a:gd name="connsiteY2" fmla="*/ 520155 h 1599529"/>
              <a:gd name="connsiteX3" fmla="*/ 292280 w 401920"/>
              <a:gd name="connsiteY3" fmla="*/ 0 h 1599529"/>
              <a:gd name="connsiteX0" fmla="*/ 0 w 1135093"/>
              <a:gd name="connsiteY0" fmla="*/ 1547426 h 1632813"/>
              <a:gd name="connsiteX1" fmla="*/ 330770 w 1135093"/>
              <a:gd name="connsiteY1" fmla="*/ 1427202 h 1632813"/>
              <a:gd name="connsiteX2" fmla="*/ 996283 w 1135093"/>
              <a:gd name="connsiteY2" fmla="*/ 313760 h 1632813"/>
              <a:gd name="connsiteX3" fmla="*/ 292280 w 1135093"/>
              <a:gd name="connsiteY3" fmla="*/ 0 h 1632813"/>
              <a:gd name="connsiteX0" fmla="*/ 0 w 1135093"/>
              <a:gd name="connsiteY0" fmla="*/ 1852711 h 1938098"/>
              <a:gd name="connsiteX1" fmla="*/ 330770 w 1135093"/>
              <a:gd name="connsiteY1" fmla="*/ 1732487 h 1938098"/>
              <a:gd name="connsiteX2" fmla="*/ 996283 w 1135093"/>
              <a:gd name="connsiteY2" fmla="*/ 619045 h 1938098"/>
              <a:gd name="connsiteX3" fmla="*/ 809872 w 1135093"/>
              <a:gd name="connsiteY3" fmla="*/ 0 h 1938098"/>
              <a:gd name="connsiteX0" fmla="*/ 0 w 1135093"/>
              <a:gd name="connsiteY0" fmla="*/ 1852711 h 2003652"/>
              <a:gd name="connsiteX1" fmla="*/ 918230 w 1135093"/>
              <a:gd name="connsiteY1" fmla="*/ 1798041 h 2003652"/>
              <a:gd name="connsiteX2" fmla="*/ 996283 w 1135093"/>
              <a:gd name="connsiteY2" fmla="*/ 619045 h 2003652"/>
              <a:gd name="connsiteX3" fmla="*/ 809872 w 1135093"/>
              <a:gd name="connsiteY3" fmla="*/ 0 h 2003652"/>
              <a:gd name="connsiteX0" fmla="*/ 0 w 1513342"/>
              <a:gd name="connsiteY0" fmla="*/ 1852711 h 1962921"/>
              <a:gd name="connsiteX1" fmla="*/ 918230 w 1513342"/>
              <a:gd name="connsiteY1" fmla="*/ 1798041 h 1962921"/>
              <a:gd name="connsiteX2" fmla="*/ 1374532 w 1513342"/>
              <a:gd name="connsiteY2" fmla="*/ 863436 h 1962921"/>
              <a:gd name="connsiteX3" fmla="*/ 809872 w 1513342"/>
              <a:gd name="connsiteY3" fmla="*/ 0 h 196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342" h="1962921">
                <a:moveTo>
                  <a:pt x="0" y="1852711"/>
                </a:moveTo>
                <a:cubicBezTo>
                  <a:pt x="71121" y="1904814"/>
                  <a:pt x="689141" y="1962920"/>
                  <a:pt x="918230" y="1798041"/>
                </a:cubicBezTo>
                <a:cubicBezTo>
                  <a:pt x="1147319" y="1633162"/>
                  <a:pt x="1306767" y="1058216"/>
                  <a:pt x="1374532" y="863436"/>
                </a:cubicBezTo>
                <a:cubicBezTo>
                  <a:pt x="1513342" y="567888"/>
                  <a:pt x="905310" y="140675"/>
                  <a:pt x="80987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Image 11"/>
          <p:cNvPicPr/>
          <p:nvPr/>
        </p:nvPicPr>
        <p:blipFill>
          <a:blip r:embed="rId6" cstate="print"/>
          <a:srcRect r="-4235"/>
          <a:stretch>
            <a:fillRect/>
          </a:stretch>
        </p:blipFill>
        <p:spPr bwMode="auto">
          <a:xfrm>
            <a:off x="5292080" y="1196752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8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chaque réaction ci-dessous, indiquer quel(s) produit(s) est (sont) obtenu(s), préciser le nombre d’équivalents d’hydrures métalliques nécessaires pour réaliser la réaction (pour 1 équivalent de substrat) puis indiquer lequel des hydrures métalliques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(NaBH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LiAlH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peut être qualifié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CHIMIOSELECTIF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2008" y="4797153"/>
            <a:ext cx="8964488" cy="10081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79512" y="4797152"/>
            <a:ext cx="87849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réactif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CHIMIOSELECTIF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espèce chimique qui ne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transfor-me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qu’un nombre limité de groupes fonctionnels : la réaction associée est alors qualifiée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CHIMIOSELECTIVE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8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chaque réaction ci-dessous, indiquer quel(s) produit(s) est (sont) obtenu(s), préciser le nombre d’équivalents d’hydrures métalliques nécessaires pour réaliser la réaction (pour 1 équivalent de substrat) puis indiquer lequel des hydrures métalliques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(NaBH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LiAlH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peut être qualifié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CHIMIOSELECTIF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r="35343" b="53942"/>
          <a:stretch>
            <a:fillRect/>
          </a:stretch>
        </p:blipFill>
        <p:spPr bwMode="auto">
          <a:xfrm>
            <a:off x="0" y="2490838"/>
            <a:ext cx="5796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2" cstate="print"/>
          <a:srcRect l="70186" r="-303" b="53942"/>
          <a:stretch>
            <a:fillRect/>
          </a:stretch>
        </p:blipFill>
        <p:spPr bwMode="auto">
          <a:xfrm>
            <a:off x="5940152" y="2490838"/>
            <a:ext cx="26997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5536" y="3642966"/>
            <a:ext cx="8748464" cy="4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0,25 équivalent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NaBH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nécessaire car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seule la cétone est réduite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 t="51480" r="35343" b="-417"/>
          <a:stretch>
            <a:fillRect/>
          </a:stretch>
        </p:blipFill>
        <p:spPr bwMode="auto">
          <a:xfrm>
            <a:off x="152400" y="4199980"/>
            <a:ext cx="5796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5297016"/>
            <a:ext cx="8748464" cy="4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0,75 équivalent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NaBH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nécessaire car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cétone est réduite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0,25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ainsi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l’ester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0,50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3528" y="6143898"/>
            <a:ext cx="8424936" cy="68552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Conclusion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NaBH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chimiosélectif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il ne réduit que le groupe carbonyle et pas le groupe ester.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008" y="1340769"/>
            <a:ext cx="8964488" cy="10081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79512" y="1340768"/>
            <a:ext cx="87849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réactif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CHIMIOSELECTIF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espèce chimique qui ne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transfor-me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qu’un nombre limité de groupes fonctionnels : la réaction associée est alors qualifiée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CHIMIOSELECTIVE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21088"/>
            <a:ext cx="1703635" cy="100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51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21877" y="1916832"/>
            <a:ext cx="82221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Conversion d’un acide ou dérivé d’acide en un autre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348880"/>
            <a:ext cx="87591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Conversion d’un acide carboxylique en chlorure d’acyle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9512" y="2780928"/>
            <a:ext cx="849694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Rappel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les chlorures d’acyles sont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les plus réactifs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vis-à-vis du mécanisme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+ E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386104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méthode la plus utilisée pour synthétiser un chlorure d’acyle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con-siste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faire réagir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du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thionyle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SOCl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un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acide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carboxy-lique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1058" y="5085184"/>
            <a:ext cx="8964488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779912" y="5877272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32040" y="5157193"/>
            <a:ext cx="1512168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668344" y="5589240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5229200"/>
            <a:ext cx="1370723" cy="123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157192"/>
            <a:ext cx="1612850" cy="12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5661248"/>
            <a:ext cx="674601" cy="35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661248"/>
            <a:ext cx="654876" cy="40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5661248"/>
            <a:ext cx="990298" cy="42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6516216" y="5589240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979712" y="5589240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23528" y="908720"/>
            <a:ext cx="8424936" cy="68552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Conclusion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NaBH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chimiosélectif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il ne réduit que le groupe carbonyle et pas le groupe ester.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79512" y="116632"/>
            <a:ext cx="8748464" cy="4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0,75 équivalent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NaBH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nécessaire car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cétone est réduite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0,25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ainsi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l’ester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0,50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30721" grpId="0"/>
      <p:bldP spid="12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058" y="1988840"/>
            <a:ext cx="8964488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779912" y="2780928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932040" y="2060849"/>
            <a:ext cx="1512168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668344" y="2492896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132856"/>
            <a:ext cx="1370723" cy="123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060848"/>
            <a:ext cx="1612850" cy="12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2564904"/>
            <a:ext cx="674601" cy="35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564904"/>
            <a:ext cx="654876" cy="40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564904"/>
            <a:ext cx="990298" cy="42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6516216" y="2492896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979712" y="2492896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921877" y="-27384"/>
            <a:ext cx="82221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Conversion d’un acide ou dérivé d’acide en un autre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04664"/>
            <a:ext cx="87591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Conversion d’un acide carboxylique en chlorure d’acyle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78851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méthode la plus utilisée pour synthétiser un chlorure d’acyle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con-siste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faire réagir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du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thionyle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SOCl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un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acide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carboxy-lique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644825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907704" y="3693683"/>
            <a:ext cx="723629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Réaction rendue </a:t>
            </a:r>
            <a:r>
              <a:rPr lang="fr-FR" sz="2000" b="1" u="sng" dirty="0" smtClean="0"/>
              <a:t>totale</a:t>
            </a:r>
            <a:r>
              <a:rPr lang="fr-FR" sz="2000" i="1" dirty="0" smtClean="0"/>
              <a:t> par piégeage du </a:t>
            </a:r>
            <a:r>
              <a:rPr lang="fr-FR" sz="2000" dirty="0" smtClean="0"/>
              <a:t>SO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</a:t>
            </a:r>
            <a:r>
              <a:rPr lang="fr-FR" sz="2000" i="1" dirty="0" smtClean="0"/>
              <a:t>et du </a:t>
            </a:r>
            <a:r>
              <a:rPr lang="fr-FR" sz="2000" dirty="0" err="1" smtClean="0"/>
              <a:t>HCl</a:t>
            </a:r>
            <a:r>
              <a:rPr lang="fr-FR" sz="2000" dirty="0" smtClean="0"/>
              <a:t> </a:t>
            </a:r>
            <a:r>
              <a:rPr lang="fr-FR" sz="2000" i="1" dirty="0" smtClean="0"/>
              <a:t>formés.</a:t>
            </a:r>
            <a:endParaRPr lang="fr-FR" sz="2000" i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-39540" y="4149080"/>
            <a:ext cx="9183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Proposer des réactifs pour synthétiser 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4-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méthylpen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tanoyle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9" cstate="print"/>
          <a:srcRect t="4182"/>
          <a:stretch>
            <a:fillRect/>
          </a:stretch>
        </p:blipFill>
        <p:spPr bwMode="auto">
          <a:xfrm>
            <a:off x="5940152" y="4869160"/>
            <a:ext cx="2925124" cy="168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avec flèche 19"/>
          <p:cNvCxnSpPr/>
          <p:nvPr/>
        </p:nvCxnSpPr>
        <p:spPr>
          <a:xfrm>
            <a:off x="3563888" y="5805264"/>
            <a:ext cx="230425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797152"/>
            <a:ext cx="3126283" cy="179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5229200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69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9540" y="-27384"/>
            <a:ext cx="9183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Proposer des réactifs pour synthétiser 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4-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méthylpen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tanoyle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4182"/>
          <a:stretch>
            <a:fillRect/>
          </a:stretch>
        </p:blipFill>
        <p:spPr bwMode="auto">
          <a:xfrm>
            <a:off x="5724128" y="404664"/>
            <a:ext cx="261833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avec flèche 3"/>
          <p:cNvCxnSpPr/>
          <p:nvPr/>
        </p:nvCxnSpPr>
        <p:spPr>
          <a:xfrm>
            <a:off x="4139952" y="1484784"/>
            <a:ext cx="145506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32656"/>
            <a:ext cx="2859880" cy="16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836712"/>
            <a:ext cx="10081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2060848"/>
            <a:ext cx="73949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b/ </a:t>
            </a:r>
            <a:r>
              <a:rPr lang="fr-FR" sz="2200" b="1" u="sng" dirty="0" smtClean="0">
                <a:latin typeface="Bookman Old Style" pitchFamily="18" charset="0"/>
              </a:rPr>
              <a:t>Transformation d’un chlorure d’acyle en ester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502949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" y="2876743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d’acyle </a:t>
            </a:r>
            <a:r>
              <a:rPr lang="fr-FR" sz="24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RCOCl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R’OH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en présence d’une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base faible B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à froid et sans catalyseur,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 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7504" y="4077072"/>
            <a:ext cx="8964488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644008" y="4892606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36296" y="460457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172526"/>
            <a:ext cx="1584176" cy="116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841"/>
          <a:stretch>
            <a:fillRect/>
          </a:stretch>
        </p:blipFill>
        <p:spPr bwMode="auto">
          <a:xfrm>
            <a:off x="179511" y="4102188"/>
            <a:ext cx="15365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4676582"/>
            <a:ext cx="1331504" cy="51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21" r="25582"/>
          <a:stretch>
            <a:fillRect/>
          </a:stretch>
        </p:blipFill>
        <p:spPr bwMode="auto">
          <a:xfrm>
            <a:off x="2123728" y="4100518"/>
            <a:ext cx="129393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107"/>
          <a:stretch>
            <a:fillRect/>
          </a:stretch>
        </p:blipFill>
        <p:spPr bwMode="auto">
          <a:xfrm>
            <a:off x="3923928" y="4100518"/>
            <a:ext cx="504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3491880" y="460457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691680" y="460457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580112" y="4149080"/>
            <a:ext cx="1728192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1043607" y="5485703"/>
            <a:ext cx="8100393" cy="1372297"/>
            <a:chOff x="1043607" y="5485703"/>
            <a:chExt cx="8100393" cy="137229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43607" y="5485703"/>
              <a:ext cx="504057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1619672" y="5534561"/>
              <a:ext cx="7524328" cy="1323439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b="1" i="1" u="sng" dirty="0" smtClean="0"/>
                <a:t>Exemples de bases utilisées (qui jouent aussi le </a:t>
              </a:r>
            </a:p>
            <a:p>
              <a:r>
                <a:rPr lang="fr-FR" sz="2000" b="1" i="1" u="sng" dirty="0" smtClean="0"/>
                <a:t>rôle de solvant)</a:t>
              </a:r>
              <a:r>
                <a:rPr lang="fr-FR" sz="2000" i="1" dirty="0" smtClean="0"/>
                <a:t> : 	- la </a:t>
              </a:r>
              <a:r>
                <a:rPr lang="fr-FR" sz="2000" i="1" dirty="0" err="1" smtClean="0"/>
                <a:t>triéthylamine</a:t>
              </a:r>
              <a:r>
                <a:rPr lang="fr-FR" sz="2000" i="1" dirty="0" smtClean="0"/>
                <a:t>, </a:t>
              </a:r>
            </a:p>
            <a:p>
              <a:r>
                <a:rPr lang="fr-FR" sz="2000" i="1" dirty="0" smtClean="0"/>
                <a:t> 		- la pyridine,</a:t>
              </a:r>
            </a:p>
            <a:p>
              <a:r>
                <a:rPr lang="fr-FR" sz="2000" i="1" dirty="0" smtClean="0"/>
                <a:t>		- …</a:t>
              </a:r>
              <a:endParaRPr lang="fr-FR" sz="2000" i="1" dirty="0"/>
            </a:p>
          </p:txBody>
        </p:sp>
        <p:pic>
          <p:nvPicPr>
            <p:cNvPr id="25" name="Image 24"/>
            <p:cNvPicPr/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62625" y="5498195"/>
              <a:ext cx="2281375" cy="1359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008" y="3573016"/>
            <a:ext cx="8964488" cy="28803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Image 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96689"/>
            <a:ext cx="1675977" cy="138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7331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357037"/>
            <a:ext cx="9144001" cy="98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d’acyle </a:t>
            </a:r>
            <a:r>
              <a:rPr lang="fr-FR" sz="24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RCOCl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R’OH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en présence d’une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base faible B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à froid et sans catalyseur,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 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1314082"/>
            <a:ext cx="8964488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644008" y="2129616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36296" y="184158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409536"/>
            <a:ext cx="1584176" cy="116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841"/>
          <a:stretch>
            <a:fillRect/>
          </a:stretch>
        </p:blipFill>
        <p:spPr bwMode="auto">
          <a:xfrm>
            <a:off x="179511" y="1339198"/>
            <a:ext cx="15365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913592"/>
            <a:ext cx="1331504" cy="51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21" r="25582"/>
          <a:stretch>
            <a:fillRect/>
          </a:stretch>
        </p:blipFill>
        <p:spPr bwMode="auto">
          <a:xfrm>
            <a:off x="2123728" y="1337528"/>
            <a:ext cx="129393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107"/>
          <a:stretch>
            <a:fillRect/>
          </a:stretch>
        </p:blipFill>
        <p:spPr bwMode="auto">
          <a:xfrm>
            <a:off x="3923928" y="1337528"/>
            <a:ext cx="504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3491880" y="184158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691680" y="184158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580112" y="1386090"/>
            <a:ext cx="1728192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314819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méthanol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lang="fr-FR" sz="2400" b="1" i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propanoyle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2826250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912" y="3584739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l’alcool sur le chlorure d’acyle</a:t>
            </a:r>
            <a:r>
              <a:rPr lang="fr-FR" sz="2200" dirty="0" smtClean="0"/>
              <a:t> :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220072" y="5032793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/>
        </p:nvSpPr>
        <p:spPr>
          <a:xfrm rot="12873874" flipH="1" flipV="1">
            <a:off x="428613" y="4260539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2" name="Image 21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069903"/>
            <a:ext cx="1938662" cy="224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744761"/>
            <a:ext cx="1600874" cy="48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3" cstate="print"/>
          <a:srcRect l="42492" t="39759" r="46561" b="22892"/>
          <a:stretch>
            <a:fillRect/>
          </a:stretch>
        </p:blipFill>
        <p:spPr bwMode="auto">
          <a:xfrm>
            <a:off x="2267744" y="4672753"/>
            <a:ext cx="476910" cy="49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orme libre 19"/>
          <p:cNvSpPr/>
          <p:nvPr/>
        </p:nvSpPr>
        <p:spPr>
          <a:xfrm rot="18044203" flipV="1">
            <a:off x="1620979" y="3953307"/>
            <a:ext cx="1767510" cy="272997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42568 w 1142568"/>
              <a:gd name="connsiteY0" fmla="*/ 996 h 1801022"/>
              <a:gd name="connsiteX1" fmla="*/ 953426 w 1142568"/>
              <a:gd name="connsiteY1" fmla="*/ 602163 h 1801022"/>
              <a:gd name="connsiteX2" fmla="*/ 409919 w 1142568"/>
              <a:gd name="connsiteY2" fmla="*/ 695774 h 1801022"/>
              <a:gd name="connsiteX3" fmla="*/ 27470 w 1142568"/>
              <a:gd name="connsiteY3" fmla="*/ 1378701 h 1801022"/>
              <a:gd name="connsiteX4" fmla="*/ 202412 w 1142568"/>
              <a:gd name="connsiteY4" fmla="*/ 1801022 h 1801022"/>
              <a:gd name="connsiteX0" fmla="*/ 1142568 w 1142568"/>
              <a:gd name="connsiteY0" fmla="*/ 114571 h 1914597"/>
              <a:gd name="connsiteX1" fmla="*/ 892715 w 1142568"/>
              <a:gd name="connsiteY1" fmla="*/ 115796 h 1914597"/>
              <a:gd name="connsiteX2" fmla="*/ 409919 w 1142568"/>
              <a:gd name="connsiteY2" fmla="*/ 809349 h 1914597"/>
              <a:gd name="connsiteX3" fmla="*/ 27470 w 1142568"/>
              <a:gd name="connsiteY3" fmla="*/ 1492276 h 1914597"/>
              <a:gd name="connsiteX4" fmla="*/ 202412 w 1142568"/>
              <a:gd name="connsiteY4" fmla="*/ 1914597 h 1914597"/>
              <a:gd name="connsiteX0" fmla="*/ 1142568 w 1142568"/>
              <a:gd name="connsiteY0" fmla="*/ 114571 h 2010458"/>
              <a:gd name="connsiteX1" fmla="*/ 892715 w 1142568"/>
              <a:gd name="connsiteY1" fmla="*/ 115796 h 2010458"/>
              <a:gd name="connsiteX2" fmla="*/ 409919 w 1142568"/>
              <a:gd name="connsiteY2" fmla="*/ 809349 h 2010458"/>
              <a:gd name="connsiteX3" fmla="*/ 27470 w 1142568"/>
              <a:gd name="connsiteY3" fmla="*/ 1492276 h 2010458"/>
              <a:gd name="connsiteX4" fmla="*/ 281488 w 1142568"/>
              <a:gd name="connsiteY4" fmla="*/ 2010458 h 2010458"/>
              <a:gd name="connsiteX0" fmla="*/ 1051792 w 1051792"/>
              <a:gd name="connsiteY0" fmla="*/ 114571 h 2010458"/>
              <a:gd name="connsiteX1" fmla="*/ 801939 w 1051792"/>
              <a:gd name="connsiteY1" fmla="*/ 115796 h 2010458"/>
              <a:gd name="connsiteX2" fmla="*/ 319143 w 1051792"/>
              <a:gd name="connsiteY2" fmla="*/ 809349 h 2010458"/>
              <a:gd name="connsiteX3" fmla="*/ 27470 w 1051792"/>
              <a:gd name="connsiteY3" fmla="*/ 1520154 h 2010458"/>
              <a:gd name="connsiteX4" fmla="*/ 190712 w 1051792"/>
              <a:gd name="connsiteY4" fmla="*/ 2010458 h 201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792" h="2010458">
                <a:moveTo>
                  <a:pt x="1051792" y="114571"/>
                </a:moveTo>
                <a:cubicBezTo>
                  <a:pt x="1051354" y="113575"/>
                  <a:pt x="924047" y="0"/>
                  <a:pt x="801939" y="115796"/>
                </a:cubicBezTo>
                <a:cubicBezTo>
                  <a:pt x="679831" y="231592"/>
                  <a:pt x="448221" y="575289"/>
                  <a:pt x="319143" y="809349"/>
                </a:cubicBezTo>
                <a:cubicBezTo>
                  <a:pt x="190065" y="1043409"/>
                  <a:pt x="60082" y="1350366"/>
                  <a:pt x="27470" y="1520154"/>
                </a:cubicBezTo>
                <a:cubicBezTo>
                  <a:pt x="0" y="1719591"/>
                  <a:pt x="17018" y="1912719"/>
                  <a:pt x="190712" y="201045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21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1052736"/>
            <a:ext cx="8964488" cy="57606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14243"/>
            <a:ext cx="1675977" cy="138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7912" y="1102293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du méthanol sur le chlorure d’acyle</a:t>
            </a:r>
            <a:r>
              <a:rPr lang="fr-FR" sz="2200" dirty="0" smtClean="0"/>
              <a:t> :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220072" y="2550347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rme libre 5"/>
          <p:cNvSpPr/>
          <p:nvPr/>
        </p:nvSpPr>
        <p:spPr>
          <a:xfrm rot="12873874" flipH="1" flipV="1">
            <a:off x="428613" y="1778093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587457"/>
            <a:ext cx="1938662" cy="224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262315"/>
            <a:ext cx="1600874" cy="48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2267744" y="2190307"/>
            <a:ext cx="476910" cy="49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rme libre 9"/>
          <p:cNvSpPr/>
          <p:nvPr/>
        </p:nvSpPr>
        <p:spPr>
          <a:xfrm rot="18044203" flipV="1">
            <a:off x="1620979" y="1470861"/>
            <a:ext cx="1767510" cy="272997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42568 w 1142568"/>
              <a:gd name="connsiteY0" fmla="*/ 996 h 1801022"/>
              <a:gd name="connsiteX1" fmla="*/ 953426 w 1142568"/>
              <a:gd name="connsiteY1" fmla="*/ 602163 h 1801022"/>
              <a:gd name="connsiteX2" fmla="*/ 409919 w 1142568"/>
              <a:gd name="connsiteY2" fmla="*/ 695774 h 1801022"/>
              <a:gd name="connsiteX3" fmla="*/ 27470 w 1142568"/>
              <a:gd name="connsiteY3" fmla="*/ 1378701 h 1801022"/>
              <a:gd name="connsiteX4" fmla="*/ 202412 w 1142568"/>
              <a:gd name="connsiteY4" fmla="*/ 1801022 h 1801022"/>
              <a:gd name="connsiteX0" fmla="*/ 1142568 w 1142568"/>
              <a:gd name="connsiteY0" fmla="*/ 114571 h 1914597"/>
              <a:gd name="connsiteX1" fmla="*/ 892715 w 1142568"/>
              <a:gd name="connsiteY1" fmla="*/ 115796 h 1914597"/>
              <a:gd name="connsiteX2" fmla="*/ 409919 w 1142568"/>
              <a:gd name="connsiteY2" fmla="*/ 809349 h 1914597"/>
              <a:gd name="connsiteX3" fmla="*/ 27470 w 1142568"/>
              <a:gd name="connsiteY3" fmla="*/ 1492276 h 1914597"/>
              <a:gd name="connsiteX4" fmla="*/ 202412 w 1142568"/>
              <a:gd name="connsiteY4" fmla="*/ 1914597 h 1914597"/>
              <a:gd name="connsiteX0" fmla="*/ 1142568 w 1142568"/>
              <a:gd name="connsiteY0" fmla="*/ 114571 h 2010458"/>
              <a:gd name="connsiteX1" fmla="*/ 892715 w 1142568"/>
              <a:gd name="connsiteY1" fmla="*/ 115796 h 2010458"/>
              <a:gd name="connsiteX2" fmla="*/ 409919 w 1142568"/>
              <a:gd name="connsiteY2" fmla="*/ 809349 h 2010458"/>
              <a:gd name="connsiteX3" fmla="*/ 27470 w 1142568"/>
              <a:gd name="connsiteY3" fmla="*/ 1492276 h 2010458"/>
              <a:gd name="connsiteX4" fmla="*/ 281488 w 1142568"/>
              <a:gd name="connsiteY4" fmla="*/ 2010458 h 2010458"/>
              <a:gd name="connsiteX0" fmla="*/ 1051792 w 1051792"/>
              <a:gd name="connsiteY0" fmla="*/ 114571 h 2010458"/>
              <a:gd name="connsiteX1" fmla="*/ 801939 w 1051792"/>
              <a:gd name="connsiteY1" fmla="*/ 115796 h 2010458"/>
              <a:gd name="connsiteX2" fmla="*/ 319143 w 1051792"/>
              <a:gd name="connsiteY2" fmla="*/ 809349 h 2010458"/>
              <a:gd name="connsiteX3" fmla="*/ 27470 w 1051792"/>
              <a:gd name="connsiteY3" fmla="*/ 1520154 h 2010458"/>
              <a:gd name="connsiteX4" fmla="*/ 190712 w 1051792"/>
              <a:gd name="connsiteY4" fmla="*/ 2010458 h 201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792" h="2010458">
                <a:moveTo>
                  <a:pt x="1051792" y="114571"/>
                </a:moveTo>
                <a:cubicBezTo>
                  <a:pt x="1051354" y="113575"/>
                  <a:pt x="924047" y="0"/>
                  <a:pt x="801939" y="115796"/>
                </a:cubicBezTo>
                <a:cubicBezTo>
                  <a:pt x="679831" y="231592"/>
                  <a:pt x="448221" y="575289"/>
                  <a:pt x="319143" y="809349"/>
                </a:cubicBezTo>
                <a:cubicBezTo>
                  <a:pt x="190065" y="1043409"/>
                  <a:pt x="60082" y="1350366"/>
                  <a:pt x="27470" y="1520154"/>
                </a:cubicBezTo>
                <a:cubicBezTo>
                  <a:pt x="0" y="1719591"/>
                  <a:pt x="17018" y="1912719"/>
                  <a:pt x="190712" y="201045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2008" y="391620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de Cl </a:t>
            </a:r>
            <a:r>
              <a:rPr lang="fr-FR" sz="2200" b="1" u="sng" baseline="30000" dirty="0" smtClean="0"/>
              <a:t>–</a:t>
            </a:r>
            <a:r>
              <a:rPr lang="fr-FR" sz="2200" b="1" u="sng" dirty="0" smtClean="0"/>
              <a:t>, bon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492271"/>
            <a:ext cx="1938662" cy="224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rme libre 13"/>
          <p:cNvSpPr/>
          <p:nvPr/>
        </p:nvSpPr>
        <p:spPr>
          <a:xfrm rot="6844802" flipH="1">
            <a:off x="992981" y="4671848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4326624" flipH="1">
            <a:off x="1500892" y="5514573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843808" y="5500383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564279"/>
            <a:ext cx="2473121" cy="188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5140343"/>
            <a:ext cx="953321" cy="71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6660232" y="5212351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méthanol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lang="fr-FR" sz="2400" b="1" i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propanoyle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095" y="2420888"/>
            <a:ext cx="4771185" cy="122413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 l="33075" t="47879" r="10699" b="31121"/>
          <a:stretch>
            <a:fillRect/>
          </a:stretch>
        </p:blipFill>
        <p:spPr bwMode="auto">
          <a:xfrm>
            <a:off x="1896182" y="4293096"/>
            <a:ext cx="548413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44624"/>
            <a:ext cx="584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Réactivité du carbone de la liaison C=O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0359" y="404664"/>
            <a:ext cx="8964488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290" y="328341"/>
            <a:ext cx="8997539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polarisée 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liaison C=O est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un site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appauvri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électrons,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sus-ceptible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d’accepter un doublet d’électrons de la part d’un nucléophile qui se liera à lui.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19672" y="1844824"/>
            <a:ext cx="612068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Réactions d’</a:t>
            </a:r>
            <a:r>
              <a:rPr lang="fr-FR" sz="2800" b="1" u="sng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dditions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ucléophiles</a:t>
            </a:r>
            <a:r>
              <a:rPr lang="fr-FR" sz="28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Freeform 1"/>
          <p:cNvSpPr>
            <a:spLocks/>
          </p:cNvSpPr>
          <p:nvPr/>
        </p:nvSpPr>
        <p:spPr bwMode="auto">
          <a:xfrm>
            <a:off x="2681135" y="2444992"/>
            <a:ext cx="1296186" cy="695974"/>
          </a:xfrm>
          <a:custGeom>
            <a:avLst/>
            <a:gdLst>
              <a:gd name="connsiteX0" fmla="*/ 0 w 10000"/>
              <a:gd name="connsiteY0" fmla="*/ 5001 h 7717"/>
              <a:gd name="connsiteX1" fmla="*/ 3684 w 10000"/>
              <a:gd name="connsiteY1" fmla="*/ 444 h 7717"/>
              <a:gd name="connsiteX2" fmla="*/ 10000 w 10000"/>
              <a:gd name="connsiteY2" fmla="*/ 7717 h 7717"/>
              <a:gd name="connsiteX0" fmla="*/ 0 w 9474"/>
              <a:gd name="connsiteY0" fmla="*/ 6688 h 11386"/>
              <a:gd name="connsiteX1" fmla="*/ 3684 w 9474"/>
              <a:gd name="connsiteY1" fmla="*/ 783 h 11386"/>
              <a:gd name="connsiteX2" fmla="*/ 9474 w 9474"/>
              <a:gd name="connsiteY2" fmla="*/ 11386 h 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4" h="11386">
                <a:moveTo>
                  <a:pt x="0" y="6688"/>
                </a:moveTo>
                <a:cubicBezTo>
                  <a:pt x="654" y="5281"/>
                  <a:pt x="2105" y="0"/>
                  <a:pt x="3684" y="783"/>
                </a:cubicBezTo>
                <a:cubicBezTo>
                  <a:pt x="5263" y="1566"/>
                  <a:pt x="7282" y="5883"/>
                  <a:pt x="9474" y="11386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34" name="Freeform 2"/>
          <p:cNvSpPr>
            <a:spLocks/>
          </p:cNvSpPr>
          <p:nvPr/>
        </p:nvSpPr>
        <p:spPr bwMode="auto">
          <a:xfrm>
            <a:off x="4097849" y="2564904"/>
            <a:ext cx="720080" cy="39384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3568" y="3789040"/>
            <a:ext cx="763284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Electrophilie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(Aldéhyde)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/>
                <a:ea typeface="Tahoma"/>
                <a:cs typeface="Tahoma"/>
              </a:rPr>
              <a:t>≠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Electrophilie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(Cétone)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025" y="5439318"/>
            <a:ext cx="8964488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9512" y="5445224"/>
            <a:ext cx="878497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Plus il y a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groupes alkyles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INDUCTIFS DONNEURS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plus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charge partielle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portée par le carbone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amoindrie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rendant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moins électrophile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6402805"/>
            <a:ext cx="9966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CETONES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de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moins bons électrophiles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ALDEHYDES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033" grpId="0" animBg="1"/>
      <p:bldP spid="44034" grpId="0" animBg="1"/>
      <p:bldP spid="9" grpId="0" animBg="1"/>
      <p:bldP spid="11" grpId="0" animBg="1"/>
      <p:bldP spid="44036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51845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8" y="5634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de Cl </a:t>
            </a:r>
            <a:r>
              <a:rPr lang="fr-FR" sz="2200" b="1" u="sng" baseline="30000" dirty="0" smtClean="0"/>
              <a:t>–</a:t>
            </a:r>
            <a:r>
              <a:rPr lang="fr-FR" sz="2200" b="1" u="sng" dirty="0" smtClean="0"/>
              <a:t>, bon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00527"/>
            <a:ext cx="1938662" cy="224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 rot="6844802" flipH="1">
            <a:off x="992981" y="680104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Forme libre 5"/>
          <p:cNvSpPr/>
          <p:nvPr/>
        </p:nvSpPr>
        <p:spPr>
          <a:xfrm rot="4326624" flipH="1">
            <a:off x="1500892" y="1522829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843808" y="1508639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72535"/>
            <a:ext cx="2473121" cy="188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148599"/>
            <a:ext cx="953321" cy="71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6660232" y="1220607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4058" y="273979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err="1" smtClean="0"/>
              <a:t>Déprotonation</a:t>
            </a:r>
            <a:r>
              <a:rPr lang="fr-FR" sz="2200" dirty="0" smtClean="0"/>
              <a:t> :</a:t>
            </a:r>
          </a:p>
        </p:txBody>
      </p:sp>
      <p:pic>
        <p:nvPicPr>
          <p:cNvPr id="12" name="Imag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191892"/>
            <a:ext cx="2473121" cy="188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2555776" y="376795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>
            <a:off x="4067944" y="412799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/>
          <p:nvPr/>
        </p:nvPicPr>
        <p:blipFill>
          <a:blip r:embed="rId6" cstate="print"/>
          <a:srcRect l="1607" r="61460" b="-7857"/>
          <a:stretch>
            <a:fillRect/>
          </a:stretch>
        </p:blipFill>
        <p:spPr bwMode="auto">
          <a:xfrm>
            <a:off x="7956376" y="3263900"/>
            <a:ext cx="969793" cy="17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407916"/>
            <a:ext cx="2481254" cy="135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6" cstate="print"/>
          <a:srcRect l="60492" b="22857"/>
          <a:stretch>
            <a:fillRect/>
          </a:stretch>
        </p:blipFill>
        <p:spPr bwMode="auto">
          <a:xfrm>
            <a:off x="3059832" y="3551932"/>
            <a:ext cx="1002889" cy="11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7236296" y="340791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orme libre 18"/>
          <p:cNvSpPr/>
          <p:nvPr/>
        </p:nvSpPr>
        <p:spPr>
          <a:xfrm rot="4326624" flipH="1" flipV="1">
            <a:off x="2340010" y="4020359"/>
            <a:ext cx="684664" cy="187934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1040" h="4032569">
                <a:moveTo>
                  <a:pt x="2679103" y="4032568"/>
                </a:moveTo>
                <a:cubicBezTo>
                  <a:pt x="1334471" y="3729544"/>
                  <a:pt x="2" y="3339759"/>
                  <a:pt x="256208" y="2818097"/>
                </a:cubicBezTo>
                <a:cubicBezTo>
                  <a:pt x="316932" y="2410070"/>
                  <a:pt x="4670379" y="1"/>
                  <a:pt x="4781037" y="1969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Forme libre 19"/>
          <p:cNvSpPr/>
          <p:nvPr/>
        </p:nvSpPr>
        <p:spPr>
          <a:xfrm rot="2044748">
            <a:off x="1162445" y="4373353"/>
            <a:ext cx="414630" cy="37810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9534" h="1282438">
                <a:moveTo>
                  <a:pt x="3559534" y="670520"/>
                </a:moveTo>
                <a:cubicBezTo>
                  <a:pt x="3209132" y="718383"/>
                  <a:pt x="1136418" y="1282438"/>
                  <a:pt x="853574" y="1173968"/>
                </a:cubicBezTo>
                <a:cubicBezTo>
                  <a:pt x="4" y="1150019"/>
                  <a:pt x="1751810" y="0"/>
                  <a:pt x="1862468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39540" y="5229200"/>
            <a:ext cx="9183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la formule du produit obtenu pour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réaction ci-dessous réalisée dans la </a:t>
            </a:r>
            <a:r>
              <a:rPr kumimoji="0" lang="fr-FR" sz="2000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triéthylamine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2" name="Image 21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17" t="40209" r="20870" b="25979"/>
          <a:stretch>
            <a:fillRect/>
          </a:stretch>
        </p:blipFill>
        <p:spPr bwMode="auto">
          <a:xfrm>
            <a:off x="3419872" y="5589240"/>
            <a:ext cx="338437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cteur droit avec flèche 22"/>
          <p:cNvCxnSpPr/>
          <p:nvPr/>
        </p:nvCxnSpPr>
        <p:spPr>
          <a:xfrm>
            <a:off x="7164288" y="609329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25202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058" y="573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err="1" smtClean="0"/>
              <a:t>Déprotonation</a:t>
            </a:r>
            <a:r>
              <a:rPr lang="fr-FR" sz="2200" dirty="0" smtClean="0"/>
              <a:t> :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22119"/>
            <a:ext cx="2473121" cy="188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 l="42492" t="39759" r="46561" b="22892"/>
          <a:stretch>
            <a:fillRect/>
          </a:stretch>
        </p:blipFill>
        <p:spPr bwMode="auto">
          <a:xfrm>
            <a:off x="2555776" y="1098183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4067944" y="1458223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>
          <a:blip r:embed="rId4" cstate="print"/>
          <a:srcRect l="1607" r="61460" b="-7857"/>
          <a:stretch>
            <a:fillRect/>
          </a:stretch>
        </p:blipFill>
        <p:spPr bwMode="auto">
          <a:xfrm>
            <a:off x="7956376" y="594127"/>
            <a:ext cx="969793" cy="17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738143"/>
            <a:ext cx="2481254" cy="135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rcRect l="60492" b="22857"/>
          <a:stretch>
            <a:fillRect/>
          </a:stretch>
        </p:blipFill>
        <p:spPr bwMode="auto">
          <a:xfrm>
            <a:off x="3059832" y="882159"/>
            <a:ext cx="1002889" cy="11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3" cstate="print"/>
          <a:srcRect l="42492" t="39759" r="46561" b="22892"/>
          <a:stretch>
            <a:fillRect/>
          </a:stretch>
        </p:blipFill>
        <p:spPr bwMode="auto">
          <a:xfrm>
            <a:off x="7236296" y="738143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rme libre 10"/>
          <p:cNvSpPr/>
          <p:nvPr/>
        </p:nvSpPr>
        <p:spPr>
          <a:xfrm rot="4326624" flipH="1" flipV="1">
            <a:off x="2340010" y="1350586"/>
            <a:ext cx="684664" cy="187934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1040" h="4032569">
                <a:moveTo>
                  <a:pt x="2679103" y="4032568"/>
                </a:moveTo>
                <a:cubicBezTo>
                  <a:pt x="1334471" y="3729544"/>
                  <a:pt x="2" y="3339759"/>
                  <a:pt x="256208" y="2818097"/>
                </a:cubicBezTo>
                <a:cubicBezTo>
                  <a:pt x="316932" y="2410070"/>
                  <a:pt x="4670379" y="1"/>
                  <a:pt x="4781037" y="1969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Forme libre 11"/>
          <p:cNvSpPr/>
          <p:nvPr/>
        </p:nvSpPr>
        <p:spPr>
          <a:xfrm rot="2044748">
            <a:off x="1162445" y="1703580"/>
            <a:ext cx="414630" cy="37810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9534" h="1282438">
                <a:moveTo>
                  <a:pt x="3559534" y="670520"/>
                </a:moveTo>
                <a:cubicBezTo>
                  <a:pt x="3209132" y="718383"/>
                  <a:pt x="1136418" y="1282438"/>
                  <a:pt x="853574" y="1173968"/>
                </a:cubicBezTo>
                <a:cubicBezTo>
                  <a:pt x="4" y="1150019"/>
                  <a:pt x="1751810" y="0"/>
                  <a:pt x="1862468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9540" y="2664296"/>
            <a:ext cx="9183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la formule du produit obtenu pour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réaction ci-dessous réalisée dans la </a:t>
            </a:r>
            <a:r>
              <a:rPr kumimoji="0" lang="fr-FR" sz="2000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triéthylamine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4" name="Image 13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17" t="40209" r="20870" b="25979"/>
          <a:stretch>
            <a:fillRect/>
          </a:stretch>
        </p:blipFill>
        <p:spPr bwMode="auto">
          <a:xfrm>
            <a:off x="0" y="3429000"/>
            <a:ext cx="47880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4788024" y="422108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068960"/>
            <a:ext cx="3039200" cy="226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516216" y="5517232"/>
            <a:ext cx="2627784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méthylbutanoate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2-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phényléthyle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6200" y="4897206"/>
            <a:ext cx="8964488" cy="18441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8064" y="4941168"/>
            <a:ext cx="2160240" cy="1728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9540" y="-14684"/>
            <a:ext cx="9183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la formule du produit obtenu pour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réaction ci-dessous réalisée dans la </a:t>
            </a:r>
            <a:r>
              <a:rPr kumimoji="0" lang="fr-FR" sz="2000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triéthylamine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17" t="40209" r="20870" b="25979"/>
          <a:stretch>
            <a:fillRect/>
          </a:stretch>
        </p:blipFill>
        <p:spPr bwMode="auto">
          <a:xfrm>
            <a:off x="0" y="750020"/>
            <a:ext cx="47880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avec flèche 3"/>
          <p:cNvCxnSpPr/>
          <p:nvPr/>
        </p:nvCxnSpPr>
        <p:spPr>
          <a:xfrm>
            <a:off x="4788024" y="154210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89980"/>
            <a:ext cx="3039200" cy="226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64088" y="332656"/>
            <a:ext cx="2627784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méthylbutanoate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2-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phényléthyle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24944"/>
            <a:ext cx="75456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c/ </a:t>
            </a:r>
            <a:r>
              <a:rPr lang="fr-FR" sz="2200" b="1" u="sng" dirty="0" smtClean="0">
                <a:latin typeface="Bookman Old Style" pitchFamily="18" charset="0"/>
              </a:rPr>
              <a:t>Transformation d’un chlorure d’acyle en amide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3356992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" y="3730786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d’acyle </a:t>
            </a:r>
            <a:r>
              <a:rPr lang="fr-FR" sz="24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RCOCl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amine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-NH-R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en présence d’une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base faible B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à froid et sans catalyseur,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AMIDE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 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550916" y="5754464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82904" y="5398616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841"/>
          <a:stretch>
            <a:fillRect/>
          </a:stretch>
        </p:blipFill>
        <p:spPr bwMode="auto">
          <a:xfrm>
            <a:off x="0" y="4941168"/>
            <a:ext cx="15365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0896" y="5449540"/>
            <a:ext cx="1331504" cy="44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107"/>
          <a:stretch>
            <a:fillRect/>
          </a:stretch>
        </p:blipFill>
        <p:spPr bwMode="auto">
          <a:xfrm>
            <a:off x="4118868" y="4962376"/>
            <a:ext cx="504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3830836" y="5466432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484164" y="5441032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941168"/>
            <a:ext cx="2088232" cy="17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22" t="42283" b="28859"/>
          <a:stretch>
            <a:fillRect/>
          </a:stretch>
        </p:blipFill>
        <p:spPr bwMode="auto">
          <a:xfrm>
            <a:off x="1937420" y="5585048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7" grpId="0"/>
      <p:bldP spid="8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2008" y="4869160"/>
            <a:ext cx="8964488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Image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84056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1402723"/>
            <a:ext cx="8964488" cy="18441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8064" y="1446685"/>
            <a:ext cx="2160240" cy="1728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" y="454709"/>
            <a:ext cx="9144001" cy="98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d’acyle </a:t>
            </a:r>
            <a:r>
              <a:rPr lang="fr-FR" sz="24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RCOCl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amine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-NH-R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en présence d’une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base faible B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à froid et sans catalyseur,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AMIDE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 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550916" y="2259981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82904" y="1904133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841"/>
          <a:stretch>
            <a:fillRect/>
          </a:stretch>
        </p:blipFill>
        <p:spPr bwMode="auto">
          <a:xfrm>
            <a:off x="0" y="1446685"/>
            <a:ext cx="15365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0896" y="1955057"/>
            <a:ext cx="1331504" cy="44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107"/>
          <a:stretch>
            <a:fillRect/>
          </a:stretch>
        </p:blipFill>
        <p:spPr bwMode="auto">
          <a:xfrm>
            <a:off x="4118868" y="1467893"/>
            <a:ext cx="504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3830836" y="1971949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484164" y="1946549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446685"/>
            <a:ext cx="2088232" cy="17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22" t="42283" b="28859"/>
          <a:stretch>
            <a:fillRect/>
          </a:stretch>
        </p:blipFill>
        <p:spPr bwMode="auto">
          <a:xfrm>
            <a:off x="1937420" y="2090565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268092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907704" y="3291550"/>
            <a:ext cx="7236296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Réaction </a:t>
            </a:r>
            <a:r>
              <a:rPr lang="fr-FR" sz="2000" b="1" u="sng" dirty="0" smtClean="0"/>
              <a:t>impossible avec une amine tertiaire</a:t>
            </a:r>
            <a:r>
              <a:rPr lang="fr-FR" sz="2000" i="1" dirty="0" smtClean="0"/>
              <a:t> qui peut alors servir de solvant (</a:t>
            </a:r>
            <a:r>
              <a:rPr lang="fr-FR" sz="2000" i="1" dirty="0" err="1" smtClean="0"/>
              <a:t>triéthylamine</a:t>
            </a:r>
            <a:r>
              <a:rPr lang="fr-FR" sz="2000" i="1" dirty="0" smtClean="0"/>
              <a:t> / pyridine …) .</a:t>
            </a:r>
            <a:endParaRPr lang="fr-FR" sz="2000" i="1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44433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 l’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éthanamine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lang="fr-FR" sz="2400" b="1" i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propanoyle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4122394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912" y="4880883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l’alcool sur le chlorure d’acyle</a:t>
            </a:r>
            <a:r>
              <a:rPr lang="fr-FR" sz="2200" dirty="0" smtClean="0"/>
              <a:t> :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004048" y="616530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e libre 21"/>
          <p:cNvSpPr/>
          <p:nvPr/>
        </p:nvSpPr>
        <p:spPr>
          <a:xfrm rot="12873874" flipH="1" flipV="1">
            <a:off x="734087" y="5539525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6" name="Image 2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5589240"/>
            <a:ext cx="1650749" cy="11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2195736" y="551723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orme libre 22"/>
          <p:cNvSpPr/>
          <p:nvPr/>
        </p:nvSpPr>
        <p:spPr>
          <a:xfrm rot="18044203" flipV="1">
            <a:off x="1437927" y="5132693"/>
            <a:ext cx="2346852" cy="193267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42568 w 1142568"/>
              <a:gd name="connsiteY0" fmla="*/ 996 h 1801022"/>
              <a:gd name="connsiteX1" fmla="*/ 953426 w 1142568"/>
              <a:gd name="connsiteY1" fmla="*/ 602163 h 1801022"/>
              <a:gd name="connsiteX2" fmla="*/ 409919 w 1142568"/>
              <a:gd name="connsiteY2" fmla="*/ 695774 h 1801022"/>
              <a:gd name="connsiteX3" fmla="*/ 27470 w 1142568"/>
              <a:gd name="connsiteY3" fmla="*/ 1378701 h 1801022"/>
              <a:gd name="connsiteX4" fmla="*/ 202412 w 1142568"/>
              <a:gd name="connsiteY4" fmla="*/ 1801022 h 1801022"/>
              <a:gd name="connsiteX0" fmla="*/ 1142568 w 1142568"/>
              <a:gd name="connsiteY0" fmla="*/ 114571 h 1914597"/>
              <a:gd name="connsiteX1" fmla="*/ 892715 w 1142568"/>
              <a:gd name="connsiteY1" fmla="*/ 115796 h 1914597"/>
              <a:gd name="connsiteX2" fmla="*/ 409919 w 1142568"/>
              <a:gd name="connsiteY2" fmla="*/ 809349 h 1914597"/>
              <a:gd name="connsiteX3" fmla="*/ 27470 w 1142568"/>
              <a:gd name="connsiteY3" fmla="*/ 1492276 h 1914597"/>
              <a:gd name="connsiteX4" fmla="*/ 202412 w 1142568"/>
              <a:gd name="connsiteY4" fmla="*/ 1914597 h 1914597"/>
              <a:gd name="connsiteX0" fmla="*/ 1142568 w 1142568"/>
              <a:gd name="connsiteY0" fmla="*/ 114571 h 2010458"/>
              <a:gd name="connsiteX1" fmla="*/ 892715 w 1142568"/>
              <a:gd name="connsiteY1" fmla="*/ 115796 h 2010458"/>
              <a:gd name="connsiteX2" fmla="*/ 409919 w 1142568"/>
              <a:gd name="connsiteY2" fmla="*/ 809349 h 2010458"/>
              <a:gd name="connsiteX3" fmla="*/ 27470 w 1142568"/>
              <a:gd name="connsiteY3" fmla="*/ 1492276 h 2010458"/>
              <a:gd name="connsiteX4" fmla="*/ 281488 w 1142568"/>
              <a:gd name="connsiteY4" fmla="*/ 2010458 h 2010458"/>
              <a:gd name="connsiteX0" fmla="*/ 1051792 w 1051792"/>
              <a:gd name="connsiteY0" fmla="*/ 114571 h 2010458"/>
              <a:gd name="connsiteX1" fmla="*/ 801939 w 1051792"/>
              <a:gd name="connsiteY1" fmla="*/ 115796 h 2010458"/>
              <a:gd name="connsiteX2" fmla="*/ 319143 w 1051792"/>
              <a:gd name="connsiteY2" fmla="*/ 809349 h 2010458"/>
              <a:gd name="connsiteX3" fmla="*/ 27470 w 1051792"/>
              <a:gd name="connsiteY3" fmla="*/ 1520154 h 2010458"/>
              <a:gd name="connsiteX4" fmla="*/ 190712 w 1051792"/>
              <a:gd name="connsiteY4" fmla="*/ 2010458 h 2010458"/>
              <a:gd name="connsiteX0" fmla="*/ 1051792 w 1293437"/>
              <a:gd name="connsiteY0" fmla="*/ 51263 h 1947150"/>
              <a:gd name="connsiteX1" fmla="*/ 1251795 w 1293437"/>
              <a:gd name="connsiteY1" fmla="*/ 1060967 h 1947150"/>
              <a:gd name="connsiteX2" fmla="*/ 801939 w 1293437"/>
              <a:gd name="connsiteY2" fmla="*/ 52488 h 1947150"/>
              <a:gd name="connsiteX3" fmla="*/ 319143 w 1293437"/>
              <a:gd name="connsiteY3" fmla="*/ 746041 h 1947150"/>
              <a:gd name="connsiteX4" fmla="*/ 27470 w 1293437"/>
              <a:gd name="connsiteY4" fmla="*/ 1456846 h 1947150"/>
              <a:gd name="connsiteX5" fmla="*/ 190712 w 1293437"/>
              <a:gd name="connsiteY5" fmla="*/ 1947150 h 1947150"/>
              <a:gd name="connsiteX0" fmla="*/ 1360306 w 1360306"/>
              <a:gd name="connsiteY0" fmla="*/ 523856 h 1947150"/>
              <a:gd name="connsiteX1" fmla="*/ 1251795 w 1360306"/>
              <a:gd name="connsiteY1" fmla="*/ 1060967 h 1947150"/>
              <a:gd name="connsiteX2" fmla="*/ 801939 w 1360306"/>
              <a:gd name="connsiteY2" fmla="*/ 52488 h 1947150"/>
              <a:gd name="connsiteX3" fmla="*/ 319143 w 1360306"/>
              <a:gd name="connsiteY3" fmla="*/ 746041 h 1947150"/>
              <a:gd name="connsiteX4" fmla="*/ 27470 w 1360306"/>
              <a:gd name="connsiteY4" fmla="*/ 1456846 h 1947150"/>
              <a:gd name="connsiteX5" fmla="*/ 190712 w 1360306"/>
              <a:gd name="connsiteY5" fmla="*/ 1947150 h 1947150"/>
              <a:gd name="connsiteX0" fmla="*/ 1360306 w 1520058"/>
              <a:gd name="connsiteY0" fmla="*/ 479654 h 1902948"/>
              <a:gd name="connsiteX1" fmla="*/ 1426997 w 1520058"/>
              <a:gd name="connsiteY1" fmla="*/ 652124 h 1902948"/>
              <a:gd name="connsiteX2" fmla="*/ 801939 w 1520058"/>
              <a:gd name="connsiteY2" fmla="*/ 8286 h 1902948"/>
              <a:gd name="connsiteX3" fmla="*/ 319143 w 1520058"/>
              <a:gd name="connsiteY3" fmla="*/ 701839 h 1902948"/>
              <a:gd name="connsiteX4" fmla="*/ 27470 w 1520058"/>
              <a:gd name="connsiteY4" fmla="*/ 1412644 h 1902948"/>
              <a:gd name="connsiteX5" fmla="*/ 190712 w 1520058"/>
              <a:gd name="connsiteY5" fmla="*/ 1902948 h 1902948"/>
              <a:gd name="connsiteX0" fmla="*/ 1360306 w 1479259"/>
              <a:gd name="connsiteY0" fmla="*/ 0 h 1423294"/>
              <a:gd name="connsiteX1" fmla="*/ 1426997 w 1479259"/>
              <a:gd name="connsiteY1" fmla="*/ 172470 h 1423294"/>
              <a:gd name="connsiteX2" fmla="*/ 1046733 w 1479259"/>
              <a:gd name="connsiteY2" fmla="*/ 756385 h 1423294"/>
              <a:gd name="connsiteX3" fmla="*/ 319143 w 1479259"/>
              <a:gd name="connsiteY3" fmla="*/ 222185 h 1423294"/>
              <a:gd name="connsiteX4" fmla="*/ 27470 w 1479259"/>
              <a:gd name="connsiteY4" fmla="*/ 932990 h 1423294"/>
              <a:gd name="connsiteX5" fmla="*/ 190712 w 1479259"/>
              <a:gd name="connsiteY5" fmla="*/ 1423294 h 1423294"/>
              <a:gd name="connsiteX0" fmla="*/ 1360306 w 1479259"/>
              <a:gd name="connsiteY0" fmla="*/ 0 h 1423294"/>
              <a:gd name="connsiteX1" fmla="*/ 1426997 w 1479259"/>
              <a:gd name="connsiteY1" fmla="*/ 172470 h 1423294"/>
              <a:gd name="connsiteX2" fmla="*/ 1046733 w 1479259"/>
              <a:gd name="connsiteY2" fmla="*/ 756385 h 1423294"/>
              <a:gd name="connsiteX3" fmla="*/ 443505 w 1479259"/>
              <a:gd name="connsiteY3" fmla="*/ 559264 h 1423294"/>
              <a:gd name="connsiteX4" fmla="*/ 27470 w 1479259"/>
              <a:gd name="connsiteY4" fmla="*/ 932990 h 1423294"/>
              <a:gd name="connsiteX5" fmla="*/ 190712 w 1479259"/>
              <a:gd name="connsiteY5" fmla="*/ 1423294 h 1423294"/>
              <a:gd name="connsiteX0" fmla="*/ 1343288 w 1462241"/>
              <a:gd name="connsiteY0" fmla="*/ 0 h 1423294"/>
              <a:gd name="connsiteX1" fmla="*/ 1409979 w 1462241"/>
              <a:gd name="connsiteY1" fmla="*/ 172470 h 1423294"/>
              <a:gd name="connsiteX2" fmla="*/ 1029715 w 1462241"/>
              <a:gd name="connsiteY2" fmla="*/ 756385 h 1423294"/>
              <a:gd name="connsiteX3" fmla="*/ 426487 w 1462241"/>
              <a:gd name="connsiteY3" fmla="*/ 559264 h 1423294"/>
              <a:gd name="connsiteX4" fmla="*/ 90023 w 1462241"/>
              <a:gd name="connsiteY4" fmla="*/ 1052018 h 1423294"/>
              <a:gd name="connsiteX5" fmla="*/ 173694 w 1462241"/>
              <a:gd name="connsiteY5" fmla="*/ 1423294 h 1423294"/>
              <a:gd name="connsiteX0" fmla="*/ 1343288 w 1462241"/>
              <a:gd name="connsiteY0" fmla="*/ 0 h 1423294"/>
              <a:gd name="connsiteX1" fmla="*/ 1409979 w 1462241"/>
              <a:gd name="connsiteY1" fmla="*/ 172470 h 1423294"/>
              <a:gd name="connsiteX2" fmla="*/ 1029715 w 1462241"/>
              <a:gd name="connsiteY2" fmla="*/ 756385 h 1423294"/>
              <a:gd name="connsiteX3" fmla="*/ 426487 w 1462241"/>
              <a:gd name="connsiteY3" fmla="*/ 559264 h 1423294"/>
              <a:gd name="connsiteX4" fmla="*/ 90023 w 1462241"/>
              <a:gd name="connsiteY4" fmla="*/ 1052018 h 1423294"/>
              <a:gd name="connsiteX5" fmla="*/ 173694 w 1462241"/>
              <a:gd name="connsiteY5" fmla="*/ 1423294 h 1423294"/>
              <a:gd name="connsiteX0" fmla="*/ 1343288 w 1396541"/>
              <a:gd name="connsiteY0" fmla="*/ 0 h 1423294"/>
              <a:gd name="connsiteX1" fmla="*/ 1344279 w 1396541"/>
              <a:gd name="connsiteY1" fmla="*/ 309210 h 1423294"/>
              <a:gd name="connsiteX2" fmla="*/ 1029715 w 1396541"/>
              <a:gd name="connsiteY2" fmla="*/ 756385 h 1423294"/>
              <a:gd name="connsiteX3" fmla="*/ 426487 w 1396541"/>
              <a:gd name="connsiteY3" fmla="*/ 559264 h 1423294"/>
              <a:gd name="connsiteX4" fmla="*/ 90023 w 1396541"/>
              <a:gd name="connsiteY4" fmla="*/ 1052018 h 1423294"/>
              <a:gd name="connsiteX5" fmla="*/ 173694 w 1396541"/>
              <a:gd name="connsiteY5" fmla="*/ 1423294 h 142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541" h="1423294">
                <a:moveTo>
                  <a:pt x="1343288" y="0"/>
                </a:moveTo>
                <a:cubicBezTo>
                  <a:pt x="1341083" y="568"/>
                  <a:pt x="1396541" y="183146"/>
                  <a:pt x="1344279" y="309210"/>
                </a:cubicBezTo>
                <a:cubicBezTo>
                  <a:pt x="1292017" y="435274"/>
                  <a:pt x="1182680" y="714709"/>
                  <a:pt x="1029715" y="756385"/>
                </a:cubicBezTo>
                <a:cubicBezTo>
                  <a:pt x="876750" y="798061"/>
                  <a:pt x="583102" y="509992"/>
                  <a:pt x="426487" y="559264"/>
                </a:cubicBezTo>
                <a:cubicBezTo>
                  <a:pt x="269872" y="608536"/>
                  <a:pt x="122635" y="882230"/>
                  <a:pt x="90023" y="1052018"/>
                </a:cubicBezTo>
                <a:cubicBezTo>
                  <a:pt x="4205" y="1334397"/>
                  <a:pt x="0" y="1325555"/>
                  <a:pt x="173694" y="142329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/>
      <p:bldP spid="19" grpId="0"/>
      <p:bldP spid="20" grpId="0" animBg="1"/>
      <p:bldP spid="22" grpId="0" animBg="1"/>
      <p:bldP spid="2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732082"/>
            <a:ext cx="8964488" cy="61259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Image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09988"/>
            <a:ext cx="1905207" cy="24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46978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072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 l’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éthanamine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lang="fr-FR" sz="2400" b="1" i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propanoyle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14684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77912" y="743805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l’alcool sur le chlorure d’acyle</a:t>
            </a:r>
            <a:r>
              <a:rPr lang="fr-FR" sz="2200" dirty="0" smtClean="0"/>
              <a:t> :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004048" y="202822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e libre 7"/>
          <p:cNvSpPr/>
          <p:nvPr/>
        </p:nvSpPr>
        <p:spPr>
          <a:xfrm rot="12873874" flipH="1" flipV="1">
            <a:off x="734087" y="1402447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52162"/>
            <a:ext cx="1650749" cy="11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2195736" y="138015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rme libre 10"/>
          <p:cNvSpPr/>
          <p:nvPr/>
        </p:nvSpPr>
        <p:spPr>
          <a:xfrm rot="18044203" flipV="1">
            <a:off x="1437927" y="995615"/>
            <a:ext cx="2346852" cy="193267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42568 w 1142568"/>
              <a:gd name="connsiteY0" fmla="*/ 996 h 1801022"/>
              <a:gd name="connsiteX1" fmla="*/ 953426 w 1142568"/>
              <a:gd name="connsiteY1" fmla="*/ 602163 h 1801022"/>
              <a:gd name="connsiteX2" fmla="*/ 409919 w 1142568"/>
              <a:gd name="connsiteY2" fmla="*/ 695774 h 1801022"/>
              <a:gd name="connsiteX3" fmla="*/ 27470 w 1142568"/>
              <a:gd name="connsiteY3" fmla="*/ 1378701 h 1801022"/>
              <a:gd name="connsiteX4" fmla="*/ 202412 w 1142568"/>
              <a:gd name="connsiteY4" fmla="*/ 1801022 h 1801022"/>
              <a:gd name="connsiteX0" fmla="*/ 1142568 w 1142568"/>
              <a:gd name="connsiteY0" fmla="*/ 114571 h 1914597"/>
              <a:gd name="connsiteX1" fmla="*/ 892715 w 1142568"/>
              <a:gd name="connsiteY1" fmla="*/ 115796 h 1914597"/>
              <a:gd name="connsiteX2" fmla="*/ 409919 w 1142568"/>
              <a:gd name="connsiteY2" fmla="*/ 809349 h 1914597"/>
              <a:gd name="connsiteX3" fmla="*/ 27470 w 1142568"/>
              <a:gd name="connsiteY3" fmla="*/ 1492276 h 1914597"/>
              <a:gd name="connsiteX4" fmla="*/ 202412 w 1142568"/>
              <a:gd name="connsiteY4" fmla="*/ 1914597 h 1914597"/>
              <a:gd name="connsiteX0" fmla="*/ 1142568 w 1142568"/>
              <a:gd name="connsiteY0" fmla="*/ 114571 h 2010458"/>
              <a:gd name="connsiteX1" fmla="*/ 892715 w 1142568"/>
              <a:gd name="connsiteY1" fmla="*/ 115796 h 2010458"/>
              <a:gd name="connsiteX2" fmla="*/ 409919 w 1142568"/>
              <a:gd name="connsiteY2" fmla="*/ 809349 h 2010458"/>
              <a:gd name="connsiteX3" fmla="*/ 27470 w 1142568"/>
              <a:gd name="connsiteY3" fmla="*/ 1492276 h 2010458"/>
              <a:gd name="connsiteX4" fmla="*/ 281488 w 1142568"/>
              <a:gd name="connsiteY4" fmla="*/ 2010458 h 2010458"/>
              <a:gd name="connsiteX0" fmla="*/ 1051792 w 1051792"/>
              <a:gd name="connsiteY0" fmla="*/ 114571 h 2010458"/>
              <a:gd name="connsiteX1" fmla="*/ 801939 w 1051792"/>
              <a:gd name="connsiteY1" fmla="*/ 115796 h 2010458"/>
              <a:gd name="connsiteX2" fmla="*/ 319143 w 1051792"/>
              <a:gd name="connsiteY2" fmla="*/ 809349 h 2010458"/>
              <a:gd name="connsiteX3" fmla="*/ 27470 w 1051792"/>
              <a:gd name="connsiteY3" fmla="*/ 1520154 h 2010458"/>
              <a:gd name="connsiteX4" fmla="*/ 190712 w 1051792"/>
              <a:gd name="connsiteY4" fmla="*/ 2010458 h 2010458"/>
              <a:gd name="connsiteX0" fmla="*/ 1051792 w 1293437"/>
              <a:gd name="connsiteY0" fmla="*/ 51263 h 1947150"/>
              <a:gd name="connsiteX1" fmla="*/ 1251795 w 1293437"/>
              <a:gd name="connsiteY1" fmla="*/ 1060967 h 1947150"/>
              <a:gd name="connsiteX2" fmla="*/ 801939 w 1293437"/>
              <a:gd name="connsiteY2" fmla="*/ 52488 h 1947150"/>
              <a:gd name="connsiteX3" fmla="*/ 319143 w 1293437"/>
              <a:gd name="connsiteY3" fmla="*/ 746041 h 1947150"/>
              <a:gd name="connsiteX4" fmla="*/ 27470 w 1293437"/>
              <a:gd name="connsiteY4" fmla="*/ 1456846 h 1947150"/>
              <a:gd name="connsiteX5" fmla="*/ 190712 w 1293437"/>
              <a:gd name="connsiteY5" fmla="*/ 1947150 h 1947150"/>
              <a:gd name="connsiteX0" fmla="*/ 1360306 w 1360306"/>
              <a:gd name="connsiteY0" fmla="*/ 523856 h 1947150"/>
              <a:gd name="connsiteX1" fmla="*/ 1251795 w 1360306"/>
              <a:gd name="connsiteY1" fmla="*/ 1060967 h 1947150"/>
              <a:gd name="connsiteX2" fmla="*/ 801939 w 1360306"/>
              <a:gd name="connsiteY2" fmla="*/ 52488 h 1947150"/>
              <a:gd name="connsiteX3" fmla="*/ 319143 w 1360306"/>
              <a:gd name="connsiteY3" fmla="*/ 746041 h 1947150"/>
              <a:gd name="connsiteX4" fmla="*/ 27470 w 1360306"/>
              <a:gd name="connsiteY4" fmla="*/ 1456846 h 1947150"/>
              <a:gd name="connsiteX5" fmla="*/ 190712 w 1360306"/>
              <a:gd name="connsiteY5" fmla="*/ 1947150 h 1947150"/>
              <a:gd name="connsiteX0" fmla="*/ 1360306 w 1520058"/>
              <a:gd name="connsiteY0" fmla="*/ 479654 h 1902948"/>
              <a:gd name="connsiteX1" fmla="*/ 1426997 w 1520058"/>
              <a:gd name="connsiteY1" fmla="*/ 652124 h 1902948"/>
              <a:gd name="connsiteX2" fmla="*/ 801939 w 1520058"/>
              <a:gd name="connsiteY2" fmla="*/ 8286 h 1902948"/>
              <a:gd name="connsiteX3" fmla="*/ 319143 w 1520058"/>
              <a:gd name="connsiteY3" fmla="*/ 701839 h 1902948"/>
              <a:gd name="connsiteX4" fmla="*/ 27470 w 1520058"/>
              <a:gd name="connsiteY4" fmla="*/ 1412644 h 1902948"/>
              <a:gd name="connsiteX5" fmla="*/ 190712 w 1520058"/>
              <a:gd name="connsiteY5" fmla="*/ 1902948 h 1902948"/>
              <a:gd name="connsiteX0" fmla="*/ 1360306 w 1479259"/>
              <a:gd name="connsiteY0" fmla="*/ 0 h 1423294"/>
              <a:gd name="connsiteX1" fmla="*/ 1426997 w 1479259"/>
              <a:gd name="connsiteY1" fmla="*/ 172470 h 1423294"/>
              <a:gd name="connsiteX2" fmla="*/ 1046733 w 1479259"/>
              <a:gd name="connsiteY2" fmla="*/ 756385 h 1423294"/>
              <a:gd name="connsiteX3" fmla="*/ 319143 w 1479259"/>
              <a:gd name="connsiteY3" fmla="*/ 222185 h 1423294"/>
              <a:gd name="connsiteX4" fmla="*/ 27470 w 1479259"/>
              <a:gd name="connsiteY4" fmla="*/ 932990 h 1423294"/>
              <a:gd name="connsiteX5" fmla="*/ 190712 w 1479259"/>
              <a:gd name="connsiteY5" fmla="*/ 1423294 h 1423294"/>
              <a:gd name="connsiteX0" fmla="*/ 1360306 w 1479259"/>
              <a:gd name="connsiteY0" fmla="*/ 0 h 1423294"/>
              <a:gd name="connsiteX1" fmla="*/ 1426997 w 1479259"/>
              <a:gd name="connsiteY1" fmla="*/ 172470 h 1423294"/>
              <a:gd name="connsiteX2" fmla="*/ 1046733 w 1479259"/>
              <a:gd name="connsiteY2" fmla="*/ 756385 h 1423294"/>
              <a:gd name="connsiteX3" fmla="*/ 443505 w 1479259"/>
              <a:gd name="connsiteY3" fmla="*/ 559264 h 1423294"/>
              <a:gd name="connsiteX4" fmla="*/ 27470 w 1479259"/>
              <a:gd name="connsiteY4" fmla="*/ 932990 h 1423294"/>
              <a:gd name="connsiteX5" fmla="*/ 190712 w 1479259"/>
              <a:gd name="connsiteY5" fmla="*/ 1423294 h 1423294"/>
              <a:gd name="connsiteX0" fmla="*/ 1343288 w 1462241"/>
              <a:gd name="connsiteY0" fmla="*/ 0 h 1423294"/>
              <a:gd name="connsiteX1" fmla="*/ 1409979 w 1462241"/>
              <a:gd name="connsiteY1" fmla="*/ 172470 h 1423294"/>
              <a:gd name="connsiteX2" fmla="*/ 1029715 w 1462241"/>
              <a:gd name="connsiteY2" fmla="*/ 756385 h 1423294"/>
              <a:gd name="connsiteX3" fmla="*/ 426487 w 1462241"/>
              <a:gd name="connsiteY3" fmla="*/ 559264 h 1423294"/>
              <a:gd name="connsiteX4" fmla="*/ 90023 w 1462241"/>
              <a:gd name="connsiteY4" fmla="*/ 1052018 h 1423294"/>
              <a:gd name="connsiteX5" fmla="*/ 173694 w 1462241"/>
              <a:gd name="connsiteY5" fmla="*/ 1423294 h 1423294"/>
              <a:gd name="connsiteX0" fmla="*/ 1343288 w 1462241"/>
              <a:gd name="connsiteY0" fmla="*/ 0 h 1423294"/>
              <a:gd name="connsiteX1" fmla="*/ 1409979 w 1462241"/>
              <a:gd name="connsiteY1" fmla="*/ 172470 h 1423294"/>
              <a:gd name="connsiteX2" fmla="*/ 1029715 w 1462241"/>
              <a:gd name="connsiteY2" fmla="*/ 756385 h 1423294"/>
              <a:gd name="connsiteX3" fmla="*/ 426487 w 1462241"/>
              <a:gd name="connsiteY3" fmla="*/ 559264 h 1423294"/>
              <a:gd name="connsiteX4" fmla="*/ 90023 w 1462241"/>
              <a:gd name="connsiteY4" fmla="*/ 1052018 h 1423294"/>
              <a:gd name="connsiteX5" fmla="*/ 173694 w 1462241"/>
              <a:gd name="connsiteY5" fmla="*/ 1423294 h 1423294"/>
              <a:gd name="connsiteX0" fmla="*/ 1343288 w 1396541"/>
              <a:gd name="connsiteY0" fmla="*/ 0 h 1423294"/>
              <a:gd name="connsiteX1" fmla="*/ 1344279 w 1396541"/>
              <a:gd name="connsiteY1" fmla="*/ 309210 h 1423294"/>
              <a:gd name="connsiteX2" fmla="*/ 1029715 w 1396541"/>
              <a:gd name="connsiteY2" fmla="*/ 756385 h 1423294"/>
              <a:gd name="connsiteX3" fmla="*/ 426487 w 1396541"/>
              <a:gd name="connsiteY3" fmla="*/ 559264 h 1423294"/>
              <a:gd name="connsiteX4" fmla="*/ 90023 w 1396541"/>
              <a:gd name="connsiteY4" fmla="*/ 1052018 h 1423294"/>
              <a:gd name="connsiteX5" fmla="*/ 173694 w 1396541"/>
              <a:gd name="connsiteY5" fmla="*/ 1423294 h 142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541" h="1423294">
                <a:moveTo>
                  <a:pt x="1343288" y="0"/>
                </a:moveTo>
                <a:cubicBezTo>
                  <a:pt x="1341083" y="568"/>
                  <a:pt x="1396541" y="183146"/>
                  <a:pt x="1344279" y="309210"/>
                </a:cubicBezTo>
                <a:cubicBezTo>
                  <a:pt x="1292017" y="435274"/>
                  <a:pt x="1182680" y="714709"/>
                  <a:pt x="1029715" y="756385"/>
                </a:cubicBezTo>
                <a:cubicBezTo>
                  <a:pt x="876750" y="798061"/>
                  <a:pt x="583102" y="509992"/>
                  <a:pt x="426487" y="559264"/>
                </a:cubicBezTo>
                <a:cubicBezTo>
                  <a:pt x="269872" y="608536"/>
                  <a:pt x="122635" y="882230"/>
                  <a:pt x="90023" y="1052018"/>
                </a:cubicBezTo>
                <a:cubicBezTo>
                  <a:pt x="4205" y="1334397"/>
                  <a:pt x="0" y="1325555"/>
                  <a:pt x="173694" y="142329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75544"/>
            <a:ext cx="1905207" cy="24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2008" y="3837726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de Cl </a:t>
            </a:r>
            <a:r>
              <a:rPr lang="fr-FR" sz="2200" b="1" u="sng" baseline="30000" dirty="0" smtClean="0"/>
              <a:t>–</a:t>
            </a:r>
            <a:r>
              <a:rPr lang="fr-FR" sz="2200" b="1" u="sng" dirty="0" smtClean="0"/>
              <a:t>, bon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</a:p>
        </p:txBody>
      </p:sp>
      <p:sp>
        <p:nvSpPr>
          <p:cNvPr id="15" name="Forme libre 14"/>
          <p:cNvSpPr/>
          <p:nvPr/>
        </p:nvSpPr>
        <p:spPr>
          <a:xfrm rot="6844802" flipH="1">
            <a:off x="1057369" y="4537062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Forme libre 15"/>
          <p:cNvSpPr/>
          <p:nvPr/>
        </p:nvSpPr>
        <p:spPr>
          <a:xfrm rot="4326624" flipH="1">
            <a:off x="1655823" y="5303208"/>
            <a:ext cx="582209" cy="51104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4065592"/>
              <a:gd name="connsiteY0" fmla="*/ 1091136 h 1625405"/>
              <a:gd name="connsiteX1" fmla="*/ 4043216 w 4065592"/>
              <a:gd name="connsiteY1" fmla="*/ 1143737 h 1625405"/>
              <a:gd name="connsiteX2" fmla="*/ 220218 w 4065592"/>
              <a:gd name="connsiteY2" fmla="*/ 1059747 h 1625405"/>
              <a:gd name="connsiteX3" fmla="*/ 1891774 w 4065592"/>
              <a:gd name="connsiteY3" fmla="*/ 19699 h 1625405"/>
              <a:gd name="connsiteX0" fmla="*/ 4065592 w 4065592"/>
              <a:gd name="connsiteY0" fmla="*/ 1091133 h 1625402"/>
              <a:gd name="connsiteX1" fmla="*/ 4043216 w 4065592"/>
              <a:gd name="connsiteY1" fmla="*/ 1143734 h 1625402"/>
              <a:gd name="connsiteX2" fmla="*/ 286606 w 4065592"/>
              <a:gd name="connsiteY2" fmla="*/ 737017 h 1625402"/>
              <a:gd name="connsiteX3" fmla="*/ 1891774 w 4065592"/>
              <a:gd name="connsiteY3" fmla="*/ 19696 h 16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625402">
                <a:moveTo>
                  <a:pt x="4065592" y="1091133"/>
                </a:moveTo>
                <a:lnTo>
                  <a:pt x="4043216" y="1143734"/>
                </a:lnTo>
                <a:cubicBezTo>
                  <a:pt x="2" y="1625402"/>
                  <a:pt x="275189" y="1071407"/>
                  <a:pt x="286606" y="737017"/>
                </a:cubicBezTo>
                <a:cubicBezTo>
                  <a:pt x="347330" y="328990"/>
                  <a:pt x="1781116" y="-1"/>
                  <a:pt x="1891774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843808" y="5561602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013176"/>
            <a:ext cx="864096" cy="64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6660232" y="5085184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509120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5400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2286"/>
            <a:ext cx="1905207" cy="24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2008" y="573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de Cl </a:t>
            </a:r>
            <a:r>
              <a:rPr lang="fr-FR" sz="2200" b="1" u="sng" baseline="30000" dirty="0" smtClean="0"/>
              <a:t>–</a:t>
            </a:r>
            <a:r>
              <a:rPr lang="fr-FR" sz="2200" b="1" u="sng" dirty="0" smtClean="0"/>
              <a:t>, bon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</a:p>
        </p:txBody>
      </p:sp>
      <p:sp>
        <p:nvSpPr>
          <p:cNvPr id="5" name="Forme libre 4"/>
          <p:cNvSpPr/>
          <p:nvPr/>
        </p:nvSpPr>
        <p:spPr>
          <a:xfrm rot="6844802" flipH="1">
            <a:off x="1057369" y="769360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Forme libre 5"/>
          <p:cNvSpPr/>
          <p:nvPr/>
        </p:nvSpPr>
        <p:spPr>
          <a:xfrm rot="4326624" flipH="1">
            <a:off x="1655823" y="1535506"/>
            <a:ext cx="582209" cy="51104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4065592"/>
              <a:gd name="connsiteY0" fmla="*/ 1091136 h 1625405"/>
              <a:gd name="connsiteX1" fmla="*/ 4043216 w 4065592"/>
              <a:gd name="connsiteY1" fmla="*/ 1143737 h 1625405"/>
              <a:gd name="connsiteX2" fmla="*/ 220218 w 4065592"/>
              <a:gd name="connsiteY2" fmla="*/ 1059747 h 1625405"/>
              <a:gd name="connsiteX3" fmla="*/ 1891774 w 4065592"/>
              <a:gd name="connsiteY3" fmla="*/ 19699 h 1625405"/>
              <a:gd name="connsiteX0" fmla="*/ 4065592 w 4065592"/>
              <a:gd name="connsiteY0" fmla="*/ 1091133 h 1625402"/>
              <a:gd name="connsiteX1" fmla="*/ 4043216 w 4065592"/>
              <a:gd name="connsiteY1" fmla="*/ 1143734 h 1625402"/>
              <a:gd name="connsiteX2" fmla="*/ 286606 w 4065592"/>
              <a:gd name="connsiteY2" fmla="*/ 737017 h 1625402"/>
              <a:gd name="connsiteX3" fmla="*/ 1891774 w 4065592"/>
              <a:gd name="connsiteY3" fmla="*/ 19696 h 16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625402">
                <a:moveTo>
                  <a:pt x="4065592" y="1091133"/>
                </a:moveTo>
                <a:lnTo>
                  <a:pt x="4043216" y="1143734"/>
                </a:lnTo>
                <a:cubicBezTo>
                  <a:pt x="2" y="1625402"/>
                  <a:pt x="275189" y="1071407"/>
                  <a:pt x="286606" y="737017"/>
                </a:cubicBezTo>
                <a:cubicBezTo>
                  <a:pt x="347330" y="328990"/>
                  <a:pt x="1781116" y="-1"/>
                  <a:pt x="1891774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843808" y="179390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245474"/>
            <a:ext cx="864096" cy="64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rcRect l="42492" t="39759" r="46561" b="22892"/>
          <a:stretch>
            <a:fillRect/>
          </a:stretch>
        </p:blipFill>
        <p:spPr bwMode="auto">
          <a:xfrm>
            <a:off x="6660232" y="131748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741418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306045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err="1" smtClean="0"/>
              <a:t>Déprotonation</a:t>
            </a:r>
            <a:r>
              <a:rPr lang="fr-FR" sz="2200" dirty="0" smtClean="0"/>
              <a:t> :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139952" y="450912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/>
          <p:nvPr/>
        </p:nvPicPr>
        <p:blipFill>
          <a:blip r:embed="rId4" cstate="print"/>
          <a:srcRect l="42492" t="39759" r="46561" b="22892"/>
          <a:stretch>
            <a:fillRect/>
          </a:stretch>
        </p:blipFill>
        <p:spPr bwMode="auto">
          <a:xfrm>
            <a:off x="2483768" y="41490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312" y="3573016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6" cstate="print"/>
          <a:srcRect l="1607" r="61460" b="-7857"/>
          <a:stretch>
            <a:fillRect/>
          </a:stretch>
        </p:blipFill>
        <p:spPr bwMode="auto">
          <a:xfrm>
            <a:off x="7956376" y="3501008"/>
            <a:ext cx="969793" cy="17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6" cstate="print"/>
          <a:srcRect l="60492" b="22857"/>
          <a:stretch>
            <a:fillRect/>
          </a:stretch>
        </p:blipFill>
        <p:spPr bwMode="auto">
          <a:xfrm>
            <a:off x="3059832" y="3933056"/>
            <a:ext cx="1002889" cy="11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4" cstate="print"/>
          <a:srcRect l="42492" t="39759" r="46561" b="22892"/>
          <a:stretch>
            <a:fillRect/>
          </a:stretch>
        </p:blipFill>
        <p:spPr bwMode="auto">
          <a:xfrm>
            <a:off x="7308304" y="371703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rme libre 17"/>
          <p:cNvSpPr/>
          <p:nvPr/>
        </p:nvSpPr>
        <p:spPr>
          <a:xfrm rot="4326624" flipH="1" flipV="1">
            <a:off x="2615714" y="4499124"/>
            <a:ext cx="549301" cy="130089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  <a:gd name="connsiteX0" fmla="*/ 2679103 w 4656833"/>
              <a:gd name="connsiteY0" fmla="*/ 2908368 h 2908369"/>
              <a:gd name="connsiteX1" fmla="*/ 256208 w 4656833"/>
              <a:gd name="connsiteY1" fmla="*/ 1693897 h 2908369"/>
              <a:gd name="connsiteX2" fmla="*/ 4656836 w 4656833"/>
              <a:gd name="connsiteY2" fmla="*/ 19698 h 2908369"/>
              <a:gd name="connsiteX0" fmla="*/ 2679103 w 6725057"/>
              <a:gd name="connsiteY0" fmla="*/ 2791359 h 2791360"/>
              <a:gd name="connsiteX1" fmla="*/ 256208 w 6725057"/>
              <a:gd name="connsiteY1" fmla="*/ 1576888 h 2791360"/>
              <a:gd name="connsiteX2" fmla="*/ 6725060 w 6725057"/>
              <a:gd name="connsiteY2" fmla="*/ 19696 h 27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5057" h="2791360">
                <a:moveTo>
                  <a:pt x="2679103" y="2791359"/>
                </a:moveTo>
                <a:cubicBezTo>
                  <a:pt x="1334471" y="2488335"/>
                  <a:pt x="2" y="2098550"/>
                  <a:pt x="256208" y="1576888"/>
                </a:cubicBezTo>
                <a:cubicBezTo>
                  <a:pt x="316932" y="1168861"/>
                  <a:pt x="6614402" y="-1"/>
                  <a:pt x="6725060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Forme libre 18"/>
          <p:cNvSpPr/>
          <p:nvPr/>
        </p:nvSpPr>
        <p:spPr>
          <a:xfrm rot="437240">
            <a:off x="1581912" y="4735715"/>
            <a:ext cx="307857" cy="38578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  <a:gd name="connsiteX0" fmla="*/ 3559534 w 3559534"/>
              <a:gd name="connsiteY0" fmla="*/ 726066 h 1337984"/>
              <a:gd name="connsiteX1" fmla="*/ 853574 w 3559534"/>
              <a:gd name="connsiteY1" fmla="*/ 1229514 h 1337984"/>
              <a:gd name="connsiteX2" fmla="*/ 1027286 w 3559534"/>
              <a:gd name="connsiteY2" fmla="*/ 19698 h 1337984"/>
              <a:gd name="connsiteX0" fmla="*/ 2642904 w 2642904"/>
              <a:gd name="connsiteY0" fmla="*/ 726066 h 1308483"/>
              <a:gd name="connsiteX1" fmla="*/ 1115902 w 2642904"/>
              <a:gd name="connsiteY1" fmla="*/ 1200012 h 1308483"/>
              <a:gd name="connsiteX2" fmla="*/ 110656 w 2642904"/>
              <a:gd name="connsiteY2" fmla="*/ 19698 h 13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2904" h="1308483">
                <a:moveTo>
                  <a:pt x="2642904" y="726066"/>
                </a:moveTo>
                <a:cubicBezTo>
                  <a:pt x="2292502" y="773929"/>
                  <a:pt x="1398746" y="1308482"/>
                  <a:pt x="1115902" y="1200012"/>
                </a:cubicBezTo>
                <a:cubicBezTo>
                  <a:pt x="262332" y="1176063"/>
                  <a:pt x="-2" y="1"/>
                  <a:pt x="110656" y="1969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" name="Image 1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645024"/>
            <a:ext cx="2272968" cy="174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-39540" y="5576028"/>
            <a:ext cx="91835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 partir de quel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dichlorure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d’acyle et de quelle diamine obtient-on ce polymère synthétique, aussi appelé « Kevlar », cinq fois plus résistant que l’acier mais beaucoup plus léger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23762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634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err="1" smtClean="0"/>
              <a:t>Déprotonation</a:t>
            </a:r>
            <a:r>
              <a:rPr lang="fr-FR" sz="2200" dirty="0" smtClean="0"/>
              <a:t> :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139952" y="151673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/>
          <p:nvPr/>
        </p:nvPicPr>
        <p:blipFill>
          <a:blip r:embed="rId2" cstate="print"/>
          <a:srcRect l="42492" t="39759" r="46561" b="22892"/>
          <a:stretch>
            <a:fillRect/>
          </a:stretch>
        </p:blipFill>
        <p:spPr bwMode="auto">
          <a:xfrm>
            <a:off x="2483768" y="1156698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12" y="580634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/>
          <a:srcRect l="1607" r="61460" b="-7857"/>
          <a:stretch>
            <a:fillRect/>
          </a:stretch>
        </p:blipFill>
        <p:spPr bwMode="auto">
          <a:xfrm>
            <a:off x="7956376" y="508626"/>
            <a:ext cx="969793" cy="17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 l="60492" b="22857"/>
          <a:stretch>
            <a:fillRect/>
          </a:stretch>
        </p:blipFill>
        <p:spPr bwMode="auto">
          <a:xfrm>
            <a:off x="3059832" y="940674"/>
            <a:ext cx="1002889" cy="11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2" cstate="print"/>
          <a:srcRect l="42492" t="39759" r="46561" b="22892"/>
          <a:stretch>
            <a:fillRect/>
          </a:stretch>
        </p:blipFill>
        <p:spPr bwMode="auto">
          <a:xfrm>
            <a:off x="7308304" y="72465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rme libre 9"/>
          <p:cNvSpPr/>
          <p:nvPr/>
        </p:nvSpPr>
        <p:spPr>
          <a:xfrm rot="4326624" flipH="1" flipV="1">
            <a:off x="2615714" y="1506742"/>
            <a:ext cx="549301" cy="130089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  <a:gd name="connsiteX0" fmla="*/ 2679103 w 4656833"/>
              <a:gd name="connsiteY0" fmla="*/ 2908368 h 2908369"/>
              <a:gd name="connsiteX1" fmla="*/ 256208 w 4656833"/>
              <a:gd name="connsiteY1" fmla="*/ 1693897 h 2908369"/>
              <a:gd name="connsiteX2" fmla="*/ 4656836 w 4656833"/>
              <a:gd name="connsiteY2" fmla="*/ 19698 h 2908369"/>
              <a:gd name="connsiteX0" fmla="*/ 2679103 w 6725057"/>
              <a:gd name="connsiteY0" fmla="*/ 2791359 h 2791360"/>
              <a:gd name="connsiteX1" fmla="*/ 256208 w 6725057"/>
              <a:gd name="connsiteY1" fmla="*/ 1576888 h 2791360"/>
              <a:gd name="connsiteX2" fmla="*/ 6725060 w 6725057"/>
              <a:gd name="connsiteY2" fmla="*/ 19696 h 27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5057" h="2791360">
                <a:moveTo>
                  <a:pt x="2679103" y="2791359"/>
                </a:moveTo>
                <a:cubicBezTo>
                  <a:pt x="1334471" y="2488335"/>
                  <a:pt x="2" y="2098550"/>
                  <a:pt x="256208" y="1576888"/>
                </a:cubicBezTo>
                <a:cubicBezTo>
                  <a:pt x="316932" y="1168861"/>
                  <a:pt x="6614402" y="-1"/>
                  <a:pt x="6725060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orme libre 10"/>
          <p:cNvSpPr/>
          <p:nvPr/>
        </p:nvSpPr>
        <p:spPr>
          <a:xfrm rot="437240">
            <a:off x="1581912" y="1743333"/>
            <a:ext cx="307857" cy="38578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  <a:gd name="connsiteX0" fmla="*/ 3559534 w 3559534"/>
              <a:gd name="connsiteY0" fmla="*/ 726066 h 1337984"/>
              <a:gd name="connsiteX1" fmla="*/ 853574 w 3559534"/>
              <a:gd name="connsiteY1" fmla="*/ 1229514 h 1337984"/>
              <a:gd name="connsiteX2" fmla="*/ 1027286 w 3559534"/>
              <a:gd name="connsiteY2" fmla="*/ 19698 h 1337984"/>
              <a:gd name="connsiteX0" fmla="*/ 2642904 w 2642904"/>
              <a:gd name="connsiteY0" fmla="*/ 726066 h 1308483"/>
              <a:gd name="connsiteX1" fmla="*/ 1115902 w 2642904"/>
              <a:gd name="connsiteY1" fmla="*/ 1200012 h 1308483"/>
              <a:gd name="connsiteX2" fmla="*/ 110656 w 2642904"/>
              <a:gd name="connsiteY2" fmla="*/ 19698 h 13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2904" h="1308483">
                <a:moveTo>
                  <a:pt x="2642904" y="726066"/>
                </a:moveTo>
                <a:cubicBezTo>
                  <a:pt x="2292502" y="773929"/>
                  <a:pt x="1398746" y="1308482"/>
                  <a:pt x="1115902" y="1200012"/>
                </a:cubicBezTo>
                <a:cubicBezTo>
                  <a:pt x="262332" y="1176063"/>
                  <a:pt x="-2" y="1"/>
                  <a:pt x="110656" y="1969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Imag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52642"/>
            <a:ext cx="2272968" cy="174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9540" y="2492896"/>
            <a:ext cx="91835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 partir de quel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dichlorure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d’acyle et de quelle diamine obtient-on ce polymère synthétique, aussi appelé « Kevlar », cinq fois plus résistant que l’acier mais beaucoup plus léger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4" name="Imag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5013176"/>
            <a:ext cx="692237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899592" y="580526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7" cstate="print"/>
          <a:srcRect r="53447"/>
          <a:stretch>
            <a:fillRect/>
          </a:stretch>
        </p:blipFill>
        <p:spPr bwMode="auto">
          <a:xfrm>
            <a:off x="251520" y="3501008"/>
            <a:ext cx="3456384" cy="138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7" cstate="print"/>
          <a:srcRect l="48380"/>
          <a:stretch>
            <a:fillRect/>
          </a:stretch>
        </p:blipFill>
        <p:spPr bwMode="auto">
          <a:xfrm>
            <a:off x="5004048" y="3501008"/>
            <a:ext cx="3832567" cy="138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2" cstate="print"/>
          <a:srcRect l="42492" t="39759" r="46561" b="22892"/>
          <a:stretch>
            <a:fillRect/>
          </a:stretch>
        </p:blipFill>
        <p:spPr bwMode="auto">
          <a:xfrm>
            <a:off x="4067944" y="378904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669" y="1628800"/>
            <a:ext cx="6562331" cy="154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avec flèche 2"/>
          <p:cNvCxnSpPr/>
          <p:nvPr/>
        </p:nvCxnSpPr>
        <p:spPr>
          <a:xfrm>
            <a:off x="1331640" y="234888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r="53447"/>
          <a:stretch>
            <a:fillRect/>
          </a:stretch>
        </p:blipFill>
        <p:spPr bwMode="auto">
          <a:xfrm>
            <a:off x="431290" y="332656"/>
            <a:ext cx="3276614" cy="131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48380"/>
          <a:stretch>
            <a:fillRect/>
          </a:stretch>
        </p:blipFill>
        <p:spPr bwMode="auto">
          <a:xfrm>
            <a:off x="5203384" y="332656"/>
            <a:ext cx="3633231" cy="131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/>
          <a:srcRect l="42492" t="39759" r="46561" b="22892"/>
          <a:stretch>
            <a:fillRect/>
          </a:stretch>
        </p:blipFill>
        <p:spPr bwMode="auto">
          <a:xfrm>
            <a:off x="4101650" y="620688"/>
            <a:ext cx="614365" cy="6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9540" y="0"/>
            <a:ext cx="9183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" y="5230871"/>
            <a:ext cx="8964488" cy="15567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5301208"/>
            <a:ext cx="1800200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3356992"/>
            <a:ext cx="77604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d/ </a:t>
            </a:r>
            <a:r>
              <a:rPr lang="fr-FR" sz="2200" b="1" u="sng" dirty="0" smtClean="0">
                <a:latin typeface="Bookman Old Style" pitchFamily="18" charset="0"/>
              </a:rPr>
              <a:t>Transformation d’un ester en acide carboxylique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718702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4078742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des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hydroxyde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HO</a:t>
            </a:r>
            <a:r>
              <a:rPr lang="fr-FR" sz="24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RCOOR’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à chaud conduit de façon totale et rapide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 CARBOXYLATE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d’un 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ci-dessous, appelée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HYDROLYSE BASIQUE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211960" y="6165304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373216"/>
            <a:ext cx="3600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301208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2267744" y="5805264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877272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524328" y="5877272"/>
            <a:ext cx="144016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1879993"/>
            <a:ext cx="8964488" cy="14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0072" y="1916832"/>
            <a:ext cx="1800200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77604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d/ </a:t>
            </a:r>
            <a:r>
              <a:rPr lang="fr-FR" sz="2200" b="1" u="sng" dirty="0" smtClean="0">
                <a:latin typeface="Bookman Old Style" pitchFamily="18" charset="0"/>
              </a:rPr>
              <a:t>Transformation d’un ester en acide carboxylique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34326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94366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des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hydroxyde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HO</a:t>
            </a:r>
            <a:r>
              <a:rPr lang="fr-FR" sz="24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RCOOR’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à chaud conduit de façon totale et rapide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 CARBOXYLATE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d’un 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ci-dessous, appelée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HYDROLYSE BASIQUE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211960" y="2780928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988840"/>
            <a:ext cx="3600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916832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2267744" y="2420888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492896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524328" y="2492896"/>
            <a:ext cx="144016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429000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907704" y="3452459"/>
            <a:ext cx="7236296" cy="215443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- Ions hydroxyde apportés par solution de </a:t>
            </a:r>
            <a:r>
              <a:rPr lang="fr-FR" sz="2000" b="1" u="sng" dirty="0" smtClean="0"/>
              <a:t>SOUDE</a:t>
            </a:r>
            <a:r>
              <a:rPr lang="fr-FR" sz="2000" dirty="0" smtClean="0"/>
              <a:t> </a:t>
            </a:r>
            <a:r>
              <a:rPr lang="fr-FR" sz="2000" b="1" dirty="0" smtClean="0"/>
              <a:t>(Na</a:t>
            </a:r>
            <a:r>
              <a:rPr lang="fr-FR" sz="2000" b="1" baseline="30000" dirty="0" smtClean="0"/>
              <a:t>+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b="1" dirty="0" smtClean="0"/>
              <a:t>, HO </a:t>
            </a:r>
            <a:r>
              <a:rPr lang="fr-FR" sz="2000" b="1" baseline="30000" dirty="0" smtClean="0"/>
              <a:t>–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b="1" dirty="0" smtClean="0"/>
              <a:t>) </a:t>
            </a:r>
            <a:r>
              <a:rPr lang="fr-FR" sz="2000" i="1" dirty="0" smtClean="0"/>
              <a:t>ou de </a:t>
            </a:r>
            <a:r>
              <a:rPr lang="fr-FR" sz="2000" b="1" u="sng" dirty="0" smtClean="0"/>
              <a:t>POTASSE</a:t>
            </a:r>
            <a:r>
              <a:rPr lang="fr-FR" sz="2000" dirty="0" smtClean="0"/>
              <a:t> </a:t>
            </a:r>
            <a:r>
              <a:rPr lang="fr-FR" sz="2000" b="1" dirty="0" smtClean="0"/>
              <a:t>(K</a:t>
            </a:r>
            <a:r>
              <a:rPr lang="fr-FR" sz="2000" b="1" baseline="30000" dirty="0" smtClean="0"/>
              <a:t>+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b="1" dirty="0" smtClean="0"/>
              <a:t>, HO </a:t>
            </a:r>
            <a:r>
              <a:rPr lang="fr-FR" sz="2000" b="1" baseline="30000" dirty="0" smtClean="0"/>
              <a:t>–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b="1" dirty="0" smtClean="0"/>
              <a:t>)</a:t>
            </a:r>
            <a:r>
              <a:rPr lang="fr-FR" sz="2000" i="1" dirty="0" smtClean="0"/>
              <a:t> ;</a:t>
            </a:r>
          </a:p>
          <a:p>
            <a:pPr algn="just"/>
            <a:endParaRPr lang="fr-FR" sz="700" i="1" dirty="0" smtClean="0"/>
          </a:p>
          <a:p>
            <a:pPr algn="just"/>
            <a:r>
              <a:rPr lang="fr-FR" sz="2000" i="1" dirty="0" smtClean="0"/>
              <a:t>- Cette réaction s’appelle aussi </a:t>
            </a:r>
            <a:r>
              <a:rPr lang="fr-FR" sz="2000" b="1" u="sng" dirty="0" smtClean="0"/>
              <a:t>SAPONIFICATION</a:t>
            </a:r>
            <a:r>
              <a:rPr lang="fr-FR" sz="2000" i="1" dirty="0" smtClean="0"/>
              <a:t> car elle est utilisée pour fabriquer le savon ;</a:t>
            </a:r>
          </a:p>
          <a:p>
            <a:pPr algn="just"/>
            <a:endParaRPr lang="fr-FR" sz="700" i="1" dirty="0" smtClean="0"/>
          </a:p>
          <a:p>
            <a:pPr algn="just"/>
            <a:r>
              <a:rPr lang="fr-FR" sz="2000" i="1" dirty="0" smtClean="0"/>
              <a:t>- Il faut </a:t>
            </a:r>
            <a:r>
              <a:rPr lang="fr-FR" sz="2000" b="1" i="1" u="sng" dirty="0" smtClean="0"/>
              <a:t>acidifier le mélange réactionnel final pour transformer l’ion carboxylate en acide carboxylique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613568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Exemple de l’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hydrolyse basique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du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5813747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2008" y="2780928"/>
            <a:ext cx="8964488" cy="39604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2" cstate="print"/>
          <a:srcRect r="50423"/>
          <a:stretch>
            <a:fillRect/>
          </a:stretch>
        </p:blipFill>
        <p:spPr bwMode="auto">
          <a:xfrm>
            <a:off x="146013" y="3422275"/>
            <a:ext cx="2305648" cy="1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1377885" cy="6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367825"/>
            <a:ext cx="8964488" cy="14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0072" y="404664"/>
            <a:ext cx="1800200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52500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211960" y="1268760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76672"/>
            <a:ext cx="3600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4664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2267744" y="908720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980728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524328" y="980728"/>
            <a:ext cx="144016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231078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Exemple de l’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hydrolyse basique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du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1988840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008" y="2780928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l’ion hydroxyde sur l’ester</a:t>
            </a:r>
            <a:r>
              <a:rPr lang="fr-FR" sz="2200" dirty="0" smtClean="0"/>
              <a:t> :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851920" y="400506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e libre 16"/>
          <p:cNvSpPr/>
          <p:nvPr/>
        </p:nvSpPr>
        <p:spPr>
          <a:xfrm rot="18044203" flipV="1">
            <a:off x="1184484" y="3726654"/>
            <a:ext cx="1525095" cy="16979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853451 w 1027348"/>
              <a:gd name="connsiteY0" fmla="*/ 147331 h 1234671"/>
              <a:gd name="connsiteX1" fmla="*/ 953426 w 1027348"/>
              <a:gd name="connsiteY1" fmla="*/ 35812 h 1234671"/>
              <a:gd name="connsiteX2" fmla="*/ 409919 w 1027348"/>
              <a:gd name="connsiteY2" fmla="*/ 129423 h 1234671"/>
              <a:gd name="connsiteX3" fmla="*/ 27470 w 1027348"/>
              <a:gd name="connsiteY3" fmla="*/ 812350 h 1234671"/>
              <a:gd name="connsiteX4" fmla="*/ 202412 w 1027348"/>
              <a:gd name="connsiteY4" fmla="*/ 1234671 h 1234671"/>
              <a:gd name="connsiteX0" fmla="*/ 853451 w 853451"/>
              <a:gd name="connsiteY0" fmla="*/ 128744 h 1216084"/>
              <a:gd name="connsiteX1" fmla="*/ 409919 w 853451"/>
              <a:gd name="connsiteY1" fmla="*/ 110836 h 1216084"/>
              <a:gd name="connsiteX2" fmla="*/ 27470 w 853451"/>
              <a:gd name="connsiteY2" fmla="*/ 793763 h 1216084"/>
              <a:gd name="connsiteX3" fmla="*/ 202412 w 853451"/>
              <a:gd name="connsiteY3" fmla="*/ 1216084 h 1216084"/>
              <a:gd name="connsiteX0" fmla="*/ 853451 w 853451"/>
              <a:gd name="connsiteY0" fmla="*/ 129088 h 1216428"/>
              <a:gd name="connsiteX1" fmla="*/ 853451 w 853451"/>
              <a:gd name="connsiteY1" fmla="*/ 129088 h 1216428"/>
              <a:gd name="connsiteX2" fmla="*/ 409919 w 853451"/>
              <a:gd name="connsiteY2" fmla="*/ 111180 h 1216428"/>
              <a:gd name="connsiteX3" fmla="*/ 27470 w 853451"/>
              <a:gd name="connsiteY3" fmla="*/ 794107 h 1216428"/>
              <a:gd name="connsiteX4" fmla="*/ 202412 w 853451"/>
              <a:gd name="connsiteY4" fmla="*/ 1216428 h 12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51" h="1216428">
                <a:moveTo>
                  <a:pt x="853451" y="129088"/>
                </a:moveTo>
                <a:lnTo>
                  <a:pt x="853451" y="129088"/>
                </a:lnTo>
                <a:cubicBezTo>
                  <a:pt x="779529" y="126103"/>
                  <a:pt x="546889" y="0"/>
                  <a:pt x="409919" y="111180"/>
                </a:cubicBezTo>
                <a:cubicBezTo>
                  <a:pt x="255593" y="240603"/>
                  <a:pt x="60082" y="624319"/>
                  <a:pt x="27470" y="794107"/>
                </a:cubicBezTo>
                <a:cubicBezTo>
                  <a:pt x="0" y="993544"/>
                  <a:pt x="28718" y="1118689"/>
                  <a:pt x="202412" y="121642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Forme libre 17"/>
          <p:cNvSpPr/>
          <p:nvPr/>
        </p:nvSpPr>
        <p:spPr>
          <a:xfrm rot="12873874" flipH="1" flipV="1">
            <a:off x="402625" y="3677012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3731" y="54452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Et-O</a:t>
            </a:r>
            <a:r>
              <a:rPr lang="fr-FR" sz="2200" b="1" u="sng" baseline="30000" dirty="0" smtClean="0"/>
              <a:t> –</a:t>
            </a:r>
            <a:r>
              <a:rPr lang="fr-FR" sz="2200" b="1" u="sng" dirty="0" smtClean="0"/>
              <a:t>, mauvais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779912" y="4288098"/>
            <a:ext cx="10081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07192" y="3284984"/>
            <a:ext cx="2257096" cy="18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924818" y="3378768"/>
            <a:ext cx="2195736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Attaque difficile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carbone de l’ester moyennement électrophile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18" grpId="0" animBg="1"/>
      <p:bldP spid="19" grpId="0" animBg="1"/>
      <p:bldP spid="163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7901291" y="1639817"/>
            <a:ext cx="1187624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3025" y="44624"/>
            <a:ext cx="8964488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50530"/>
            <a:ext cx="878497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Plus il y a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groupes alkyles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INDUCTIFS DONNEURS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plus la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charge partielle </a:t>
            </a:r>
            <a:r>
              <a:rPr lang="fr-FR" sz="2000" b="1" u="sng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portée par le carbone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amoindrie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rendant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moins électrophile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008111"/>
            <a:ext cx="9966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CETONES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de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moins bons électrophiles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ALDEHYDES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0255" y="1629961"/>
            <a:ext cx="7593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Cas des acides carboxyliques et de leurs dérivés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8" name="Virage 7"/>
          <p:cNvSpPr/>
          <p:nvPr/>
        </p:nvSpPr>
        <p:spPr>
          <a:xfrm flipH="1" flipV="1">
            <a:off x="7884368" y="2082882"/>
            <a:ext cx="792088" cy="18501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512" y="3501008"/>
            <a:ext cx="7632848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8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Molécules qui conduisent à un acide carboxylique par hydrolyse</a:t>
            </a:r>
            <a:endParaRPr kumimoji="0" lang="fr-FR" sz="2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060848"/>
            <a:ext cx="1224136" cy="121798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5574" y="2168025"/>
            <a:ext cx="1296144" cy="126499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1408099" cy="132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149080"/>
            <a:ext cx="1712924" cy="135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116029"/>
            <a:ext cx="1261329" cy="13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971600" y="5373216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(ou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NHR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ou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NRR’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7624" y="4581128"/>
            <a:ext cx="118333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AMIDES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355976" y="4653136"/>
            <a:ext cx="121379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ESTERS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208356" y="4548077"/>
            <a:ext cx="183569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CHLORURES D’ACYLES</a:t>
            </a:r>
            <a:endParaRPr lang="fr-FR" dirty="0"/>
          </a:p>
        </p:txBody>
      </p:sp>
      <p:pic>
        <p:nvPicPr>
          <p:cNvPr id="19" name="Image 18"/>
          <p:cNvPicPr/>
          <p:nvPr/>
        </p:nvPicPr>
        <p:blipFill>
          <a:blip r:embed="rId7" cstate="print"/>
          <a:srcRect l="73598" t="22741" r="16347" b="59621"/>
          <a:stretch>
            <a:fillRect/>
          </a:stretch>
        </p:blipFill>
        <p:spPr bwMode="auto">
          <a:xfrm>
            <a:off x="1403648" y="580526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796860" y="6043935"/>
            <a:ext cx="73471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Point nomenclature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les chlorures d’acyles sont des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           </a:t>
            </a:r>
            <a:r>
              <a:rPr kumimoji="0" lang="fr-FR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chlorures d’</a:t>
            </a:r>
            <a:r>
              <a:rPr kumimoji="0" lang="fr-FR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alcanoyles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…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604448" y="3068960"/>
            <a:ext cx="395536" cy="432048"/>
          </a:xfrm>
          <a:prstGeom prst="roundRect">
            <a:avLst/>
          </a:prstGeom>
          <a:solidFill>
            <a:srgbClr val="FF0000">
              <a:alpha val="38824"/>
            </a:srgbClr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6948264" y="5157192"/>
            <a:ext cx="395536" cy="432048"/>
          </a:xfrm>
          <a:prstGeom prst="roundRect">
            <a:avLst/>
          </a:prstGeom>
          <a:solidFill>
            <a:srgbClr val="FF0000">
              <a:alpha val="38824"/>
            </a:srgbClr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4355976" y="5157192"/>
            <a:ext cx="864096" cy="432048"/>
          </a:xfrm>
          <a:prstGeom prst="roundRect">
            <a:avLst/>
          </a:prstGeom>
          <a:solidFill>
            <a:srgbClr val="FF0000">
              <a:alpha val="38824"/>
            </a:srgbClr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1043608" y="5085184"/>
            <a:ext cx="576064" cy="432048"/>
          </a:xfrm>
          <a:prstGeom prst="roundRect">
            <a:avLst/>
          </a:prstGeom>
          <a:solidFill>
            <a:srgbClr val="FF0000">
              <a:alpha val="38824"/>
            </a:srgbClr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>
            <a:off x="7884368" y="5301208"/>
            <a:ext cx="432048" cy="792088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 animBg="1"/>
      <p:bldP spid="9" grpId="0" animBg="1"/>
      <p:bldP spid="43009" grpId="0"/>
      <p:bldP spid="16" grpId="0" animBg="1"/>
      <p:bldP spid="17" grpId="0" animBg="1"/>
      <p:bldP spid="18" grpId="0" animBg="1"/>
      <p:bldP spid="43010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66967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r="50423"/>
          <a:stretch>
            <a:fillRect/>
          </a:stretch>
        </p:blipFill>
        <p:spPr bwMode="auto">
          <a:xfrm>
            <a:off x="146013" y="685971"/>
            <a:ext cx="2305648" cy="1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08720"/>
            <a:ext cx="1377885" cy="6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7912" y="54109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l’ion hydroxyde sur l’ester</a:t>
            </a:r>
            <a:r>
              <a:rPr lang="fr-FR" sz="2200" dirty="0" smtClean="0"/>
              <a:t> :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851920" y="126876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 6"/>
          <p:cNvSpPr/>
          <p:nvPr/>
        </p:nvSpPr>
        <p:spPr>
          <a:xfrm rot="18044203" flipV="1">
            <a:off x="1184484" y="990350"/>
            <a:ext cx="1525095" cy="16979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853451 w 1027348"/>
              <a:gd name="connsiteY0" fmla="*/ 147331 h 1234671"/>
              <a:gd name="connsiteX1" fmla="*/ 953426 w 1027348"/>
              <a:gd name="connsiteY1" fmla="*/ 35812 h 1234671"/>
              <a:gd name="connsiteX2" fmla="*/ 409919 w 1027348"/>
              <a:gd name="connsiteY2" fmla="*/ 129423 h 1234671"/>
              <a:gd name="connsiteX3" fmla="*/ 27470 w 1027348"/>
              <a:gd name="connsiteY3" fmla="*/ 812350 h 1234671"/>
              <a:gd name="connsiteX4" fmla="*/ 202412 w 1027348"/>
              <a:gd name="connsiteY4" fmla="*/ 1234671 h 1234671"/>
              <a:gd name="connsiteX0" fmla="*/ 853451 w 853451"/>
              <a:gd name="connsiteY0" fmla="*/ 128744 h 1216084"/>
              <a:gd name="connsiteX1" fmla="*/ 409919 w 853451"/>
              <a:gd name="connsiteY1" fmla="*/ 110836 h 1216084"/>
              <a:gd name="connsiteX2" fmla="*/ 27470 w 853451"/>
              <a:gd name="connsiteY2" fmla="*/ 793763 h 1216084"/>
              <a:gd name="connsiteX3" fmla="*/ 202412 w 853451"/>
              <a:gd name="connsiteY3" fmla="*/ 1216084 h 1216084"/>
              <a:gd name="connsiteX0" fmla="*/ 853451 w 853451"/>
              <a:gd name="connsiteY0" fmla="*/ 129088 h 1216428"/>
              <a:gd name="connsiteX1" fmla="*/ 853451 w 853451"/>
              <a:gd name="connsiteY1" fmla="*/ 129088 h 1216428"/>
              <a:gd name="connsiteX2" fmla="*/ 409919 w 853451"/>
              <a:gd name="connsiteY2" fmla="*/ 111180 h 1216428"/>
              <a:gd name="connsiteX3" fmla="*/ 27470 w 853451"/>
              <a:gd name="connsiteY3" fmla="*/ 794107 h 1216428"/>
              <a:gd name="connsiteX4" fmla="*/ 202412 w 853451"/>
              <a:gd name="connsiteY4" fmla="*/ 1216428 h 12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51" h="1216428">
                <a:moveTo>
                  <a:pt x="853451" y="129088"/>
                </a:moveTo>
                <a:lnTo>
                  <a:pt x="853451" y="129088"/>
                </a:lnTo>
                <a:cubicBezTo>
                  <a:pt x="779529" y="126103"/>
                  <a:pt x="546889" y="0"/>
                  <a:pt x="409919" y="111180"/>
                </a:cubicBezTo>
                <a:cubicBezTo>
                  <a:pt x="255593" y="240603"/>
                  <a:pt x="60082" y="624319"/>
                  <a:pt x="27470" y="794107"/>
                </a:cubicBezTo>
                <a:cubicBezTo>
                  <a:pt x="0" y="993544"/>
                  <a:pt x="28718" y="1118689"/>
                  <a:pt x="202412" y="121642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orme libre 7"/>
          <p:cNvSpPr/>
          <p:nvPr/>
        </p:nvSpPr>
        <p:spPr>
          <a:xfrm rot="12873874" flipH="1" flipV="1">
            <a:off x="402625" y="940708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2008" y="2852936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Et-O</a:t>
            </a:r>
            <a:r>
              <a:rPr lang="fr-FR" sz="2200" b="1" u="sng" baseline="30000" dirty="0" smtClean="0"/>
              <a:t> –</a:t>
            </a:r>
            <a:r>
              <a:rPr lang="fr-FR" sz="2200" b="1" u="sng" dirty="0" smtClean="0"/>
              <a:t>, mauvais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779912" y="1551794"/>
            <a:ext cx="10081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7192" y="548680"/>
            <a:ext cx="2257096" cy="18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6913095" y="667792"/>
            <a:ext cx="2195736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Attaque difficile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carbone de l’ester moyennement électrophile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7839"/>
            <a:ext cx="2257096" cy="18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2843808" y="4219927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2771800" y="4502961"/>
            <a:ext cx="10081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rme libre 17"/>
          <p:cNvSpPr/>
          <p:nvPr/>
        </p:nvSpPr>
        <p:spPr>
          <a:xfrm rot="6844802" flipH="1">
            <a:off x="684316" y="3595791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Forme libre 18"/>
          <p:cNvSpPr/>
          <p:nvPr/>
        </p:nvSpPr>
        <p:spPr>
          <a:xfrm rot="4326624" flipH="1">
            <a:off x="1192227" y="4403347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" name="Image 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571855"/>
            <a:ext cx="3962448" cy="139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195736" y="4940007"/>
            <a:ext cx="676875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Elimination difficile car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alcoolates sont des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mauvais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nucléofuges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(bases fortes)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912" y="5949280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Réaction acido-basique entre l’acide carboxylique et l’ion alcoolate</a:t>
            </a:r>
            <a:r>
              <a:rPr lang="fr-FR" sz="2200" dirty="0" smtClean="0"/>
              <a:t> :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5361" grpId="0"/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66967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8" y="573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Et-O</a:t>
            </a:r>
            <a:r>
              <a:rPr lang="fr-FR" sz="2200" b="1" u="sng" baseline="30000" dirty="0" smtClean="0"/>
              <a:t> –</a:t>
            </a:r>
            <a:r>
              <a:rPr lang="fr-FR" sz="2200" b="1" u="sng" dirty="0" smtClean="0"/>
              <a:t>, mauvais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32227"/>
            <a:ext cx="2257096" cy="18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2843808" y="1424315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2771800" y="1707349"/>
            <a:ext cx="10081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 6"/>
          <p:cNvSpPr/>
          <p:nvPr/>
        </p:nvSpPr>
        <p:spPr>
          <a:xfrm rot="6844802" flipH="1">
            <a:off x="684316" y="800179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orme libre 7"/>
          <p:cNvSpPr/>
          <p:nvPr/>
        </p:nvSpPr>
        <p:spPr>
          <a:xfrm rot="4326624" flipH="1">
            <a:off x="1192227" y="1607735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776243"/>
            <a:ext cx="3962448" cy="139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195736" y="2144395"/>
            <a:ext cx="676875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Elimination difficile car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alcoolates sont des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mauvais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nucléofuges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(bases fortes)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912" y="2927975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Réaction acido-basique entre l’acide carboxylique et l’ion alcoolate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2" name="Imag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3962448" cy="139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rme libre 12"/>
          <p:cNvSpPr/>
          <p:nvPr/>
        </p:nvSpPr>
        <p:spPr>
          <a:xfrm rot="4326624" flipH="1" flipV="1">
            <a:off x="2705559" y="4069476"/>
            <a:ext cx="319039" cy="101940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  <a:gd name="connsiteX0" fmla="*/ 2679103 w 4656833"/>
              <a:gd name="connsiteY0" fmla="*/ 2908368 h 2908369"/>
              <a:gd name="connsiteX1" fmla="*/ 256208 w 4656833"/>
              <a:gd name="connsiteY1" fmla="*/ 1693897 h 2908369"/>
              <a:gd name="connsiteX2" fmla="*/ 4656836 w 4656833"/>
              <a:gd name="connsiteY2" fmla="*/ 19698 h 2908369"/>
              <a:gd name="connsiteX0" fmla="*/ 2679103 w 6725057"/>
              <a:gd name="connsiteY0" fmla="*/ 2791359 h 2791360"/>
              <a:gd name="connsiteX1" fmla="*/ 256208 w 6725057"/>
              <a:gd name="connsiteY1" fmla="*/ 1576888 h 2791360"/>
              <a:gd name="connsiteX2" fmla="*/ 6725060 w 6725057"/>
              <a:gd name="connsiteY2" fmla="*/ 19696 h 2791360"/>
              <a:gd name="connsiteX0" fmla="*/ 2679103 w 3905974"/>
              <a:gd name="connsiteY0" fmla="*/ 2187376 h 2187377"/>
              <a:gd name="connsiteX1" fmla="*/ 256208 w 3905974"/>
              <a:gd name="connsiteY1" fmla="*/ 972905 h 2187377"/>
              <a:gd name="connsiteX2" fmla="*/ 3905971 w 3905974"/>
              <a:gd name="connsiteY2" fmla="*/ 19696 h 21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974" h="2187377">
                <a:moveTo>
                  <a:pt x="2679103" y="2187376"/>
                </a:moveTo>
                <a:cubicBezTo>
                  <a:pt x="1334471" y="1884352"/>
                  <a:pt x="2" y="1494567"/>
                  <a:pt x="256208" y="972905"/>
                </a:cubicBezTo>
                <a:cubicBezTo>
                  <a:pt x="316932" y="564878"/>
                  <a:pt x="3795313" y="-1"/>
                  <a:pt x="3905971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Forme libre 13"/>
          <p:cNvSpPr/>
          <p:nvPr/>
        </p:nvSpPr>
        <p:spPr>
          <a:xfrm rot="13817726" flipH="1">
            <a:off x="1595625" y="4147494"/>
            <a:ext cx="467548" cy="39074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  <a:gd name="connsiteX0" fmla="*/ 3559534 w 3559534"/>
              <a:gd name="connsiteY0" fmla="*/ 726066 h 1337984"/>
              <a:gd name="connsiteX1" fmla="*/ 853574 w 3559534"/>
              <a:gd name="connsiteY1" fmla="*/ 1229514 h 1337984"/>
              <a:gd name="connsiteX2" fmla="*/ 1027286 w 3559534"/>
              <a:gd name="connsiteY2" fmla="*/ 19698 h 1337984"/>
              <a:gd name="connsiteX0" fmla="*/ 2642904 w 2642904"/>
              <a:gd name="connsiteY0" fmla="*/ 726066 h 1308483"/>
              <a:gd name="connsiteX1" fmla="*/ 1115902 w 2642904"/>
              <a:gd name="connsiteY1" fmla="*/ 1200012 h 1308483"/>
              <a:gd name="connsiteX2" fmla="*/ 110656 w 2642904"/>
              <a:gd name="connsiteY2" fmla="*/ 19698 h 1308483"/>
              <a:gd name="connsiteX0" fmla="*/ 3008468 w 3008468"/>
              <a:gd name="connsiteY0" fmla="*/ 158424 h 740839"/>
              <a:gd name="connsiteX1" fmla="*/ 1481466 w 3008468"/>
              <a:gd name="connsiteY1" fmla="*/ 632370 h 740839"/>
              <a:gd name="connsiteX2" fmla="*/ 110657 w 3008468"/>
              <a:gd name="connsiteY2" fmla="*/ 19697 h 740839"/>
              <a:gd name="connsiteX0" fmla="*/ 3008468 w 3008468"/>
              <a:gd name="connsiteY0" fmla="*/ 158424 h 634438"/>
              <a:gd name="connsiteX1" fmla="*/ 1028464 w 3008468"/>
              <a:gd name="connsiteY1" fmla="*/ 525968 h 634438"/>
              <a:gd name="connsiteX2" fmla="*/ 110657 w 3008468"/>
              <a:gd name="connsiteY2" fmla="*/ 19697 h 634438"/>
              <a:gd name="connsiteX0" fmla="*/ 3336757 w 3336757"/>
              <a:gd name="connsiteY0" fmla="*/ 263236 h 739250"/>
              <a:gd name="connsiteX1" fmla="*/ 1356753 w 3336757"/>
              <a:gd name="connsiteY1" fmla="*/ 630780 h 739250"/>
              <a:gd name="connsiteX2" fmla="*/ 110657 w 3336757"/>
              <a:gd name="connsiteY2" fmla="*/ 19696 h 73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6757" h="739250">
                <a:moveTo>
                  <a:pt x="3336757" y="263236"/>
                </a:moveTo>
                <a:cubicBezTo>
                  <a:pt x="2986355" y="311099"/>
                  <a:pt x="1639597" y="739250"/>
                  <a:pt x="1356753" y="630780"/>
                </a:cubicBezTo>
                <a:cubicBezTo>
                  <a:pt x="503183" y="606831"/>
                  <a:pt x="-1" y="-1"/>
                  <a:pt x="110657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" name="Imag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01008"/>
            <a:ext cx="38891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4211960" y="422108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4887" t="47879" r="16369" b="16841"/>
          <a:stretch>
            <a:fillRect/>
          </a:stretch>
        </p:blipFill>
        <p:spPr bwMode="auto">
          <a:xfrm>
            <a:off x="5436096" y="4869160"/>
            <a:ext cx="35146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9512" y="5085184"/>
            <a:ext cx="49685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dernière étape est 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réaction totale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(constante d’équilibre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K° = 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11,3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&gt; 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     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C’est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grâce à elle que la réaction globale est irréversible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876256" y="6165304"/>
            <a:ext cx="1296144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5796136" y="5589240"/>
            <a:ext cx="936104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338" grpId="0"/>
      <p:bldP spid="19" grpId="0" animBg="1"/>
      <p:bldP spid="2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36724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912" y="573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Réaction acido-basique entre l’acide carboxylique et l’ion alcoolate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71049"/>
            <a:ext cx="3962448" cy="139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 rot="4326624" flipH="1" flipV="1">
            <a:off x="2705559" y="1211525"/>
            <a:ext cx="319039" cy="101940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  <a:gd name="connsiteX0" fmla="*/ 2679103 w 4656833"/>
              <a:gd name="connsiteY0" fmla="*/ 2908368 h 2908369"/>
              <a:gd name="connsiteX1" fmla="*/ 256208 w 4656833"/>
              <a:gd name="connsiteY1" fmla="*/ 1693897 h 2908369"/>
              <a:gd name="connsiteX2" fmla="*/ 4656836 w 4656833"/>
              <a:gd name="connsiteY2" fmla="*/ 19698 h 2908369"/>
              <a:gd name="connsiteX0" fmla="*/ 2679103 w 6725057"/>
              <a:gd name="connsiteY0" fmla="*/ 2791359 h 2791360"/>
              <a:gd name="connsiteX1" fmla="*/ 256208 w 6725057"/>
              <a:gd name="connsiteY1" fmla="*/ 1576888 h 2791360"/>
              <a:gd name="connsiteX2" fmla="*/ 6725060 w 6725057"/>
              <a:gd name="connsiteY2" fmla="*/ 19696 h 2791360"/>
              <a:gd name="connsiteX0" fmla="*/ 2679103 w 3905974"/>
              <a:gd name="connsiteY0" fmla="*/ 2187376 h 2187377"/>
              <a:gd name="connsiteX1" fmla="*/ 256208 w 3905974"/>
              <a:gd name="connsiteY1" fmla="*/ 972905 h 2187377"/>
              <a:gd name="connsiteX2" fmla="*/ 3905971 w 3905974"/>
              <a:gd name="connsiteY2" fmla="*/ 19696 h 21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974" h="2187377">
                <a:moveTo>
                  <a:pt x="2679103" y="2187376"/>
                </a:moveTo>
                <a:cubicBezTo>
                  <a:pt x="1334471" y="1884352"/>
                  <a:pt x="2" y="1494567"/>
                  <a:pt x="256208" y="972905"/>
                </a:cubicBezTo>
                <a:cubicBezTo>
                  <a:pt x="316932" y="564878"/>
                  <a:pt x="3795313" y="-1"/>
                  <a:pt x="3905971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Forme libre 5"/>
          <p:cNvSpPr/>
          <p:nvPr/>
        </p:nvSpPr>
        <p:spPr>
          <a:xfrm rot="13817726" flipH="1">
            <a:off x="1595625" y="1289543"/>
            <a:ext cx="467548" cy="39074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  <a:gd name="connsiteX0" fmla="*/ 3559534 w 3559534"/>
              <a:gd name="connsiteY0" fmla="*/ 726066 h 1337984"/>
              <a:gd name="connsiteX1" fmla="*/ 853574 w 3559534"/>
              <a:gd name="connsiteY1" fmla="*/ 1229514 h 1337984"/>
              <a:gd name="connsiteX2" fmla="*/ 1027286 w 3559534"/>
              <a:gd name="connsiteY2" fmla="*/ 19698 h 1337984"/>
              <a:gd name="connsiteX0" fmla="*/ 2642904 w 2642904"/>
              <a:gd name="connsiteY0" fmla="*/ 726066 h 1308483"/>
              <a:gd name="connsiteX1" fmla="*/ 1115902 w 2642904"/>
              <a:gd name="connsiteY1" fmla="*/ 1200012 h 1308483"/>
              <a:gd name="connsiteX2" fmla="*/ 110656 w 2642904"/>
              <a:gd name="connsiteY2" fmla="*/ 19698 h 1308483"/>
              <a:gd name="connsiteX0" fmla="*/ 3008468 w 3008468"/>
              <a:gd name="connsiteY0" fmla="*/ 158424 h 740839"/>
              <a:gd name="connsiteX1" fmla="*/ 1481466 w 3008468"/>
              <a:gd name="connsiteY1" fmla="*/ 632370 h 740839"/>
              <a:gd name="connsiteX2" fmla="*/ 110657 w 3008468"/>
              <a:gd name="connsiteY2" fmla="*/ 19697 h 740839"/>
              <a:gd name="connsiteX0" fmla="*/ 3008468 w 3008468"/>
              <a:gd name="connsiteY0" fmla="*/ 158424 h 634438"/>
              <a:gd name="connsiteX1" fmla="*/ 1028464 w 3008468"/>
              <a:gd name="connsiteY1" fmla="*/ 525968 h 634438"/>
              <a:gd name="connsiteX2" fmla="*/ 110657 w 3008468"/>
              <a:gd name="connsiteY2" fmla="*/ 19697 h 634438"/>
              <a:gd name="connsiteX0" fmla="*/ 3336757 w 3336757"/>
              <a:gd name="connsiteY0" fmla="*/ 263236 h 739250"/>
              <a:gd name="connsiteX1" fmla="*/ 1356753 w 3336757"/>
              <a:gd name="connsiteY1" fmla="*/ 630780 h 739250"/>
              <a:gd name="connsiteX2" fmla="*/ 110657 w 3336757"/>
              <a:gd name="connsiteY2" fmla="*/ 19696 h 73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6757" h="739250">
                <a:moveTo>
                  <a:pt x="3336757" y="263236"/>
                </a:moveTo>
                <a:cubicBezTo>
                  <a:pt x="2986355" y="311099"/>
                  <a:pt x="1639597" y="739250"/>
                  <a:pt x="1356753" y="630780"/>
                </a:cubicBezTo>
                <a:cubicBezTo>
                  <a:pt x="503183" y="606831"/>
                  <a:pt x="-1" y="-1"/>
                  <a:pt x="110657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8891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4283968" y="126876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4887" t="47879" r="16369" b="16841"/>
          <a:stretch>
            <a:fillRect/>
          </a:stretch>
        </p:blipFill>
        <p:spPr bwMode="auto">
          <a:xfrm>
            <a:off x="5436096" y="1844824"/>
            <a:ext cx="35146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79512" y="2060848"/>
            <a:ext cx="49685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dernière étape est 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réaction totale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(constante d’équilibre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K° = 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11,3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&gt; 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     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C’est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grâce à elle que la réaction globale est irréversible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876256" y="3140968"/>
            <a:ext cx="1296144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96136" y="2564904"/>
            <a:ext cx="936104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378904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L’hydroxyde de sodium (ou de potassium) étant généralement utilisé en large excès, justifier que l’ion carboxylate prédomine sur l’acide carboxylique en fin de réaction.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5" name="Imag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5373216"/>
            <a:ext cx="6273483" cy="9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23528" y="4725144"/>
            <a:ext cx="88204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s’attendre à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réactionnel final très basique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avec un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pH supérieur à 12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9320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ce pH, on est dans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domaine de prédominance de Ph-COO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7020272" y="5517232"/>
            <a:ext cx="360040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948264" y="5157192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FINAL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6" grpId="0"/>
      <p:bldP spid="17" grpId="0"/>
      <p:bldP spid="18" grpId="0" animBg="1"/>
      <p:bldP spid="1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L’hydroxyde de sodium (ou de potassium) étant généralement utilisé en large excès, justifier que l’ion carboxylate prédomine sur l’acide carboxylique en fin de réaction.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6369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Ecrire l’équation chimique équilibrée de l’hydrolyse basique du composé ci-dessous par l’hydroxyde de potassium. Nommer les produits obtenus.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6273483" cy="9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3528" y="620688"/>
            <a:ext cx="88204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                  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s’attendre à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réactionnel final très basique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avec un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pH supérieur à 12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2204864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ce pH, on est dans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domaine de prédominance de Ph-COO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7020272" y="1412776"/>
            <a:ext cx="360040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948264" y="1052736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FINAL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3707904" y="50131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385568" y="497926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8615" y="3356992"/>
            <a:ext cx="3491880" cy="3168352"/>
          </a:xfrm>
          <a:prstGeom prst="roundRect">
            <a:avLst>
              <a:gd name="adj" fmla="val 10007"/>
            </a:avLst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827584" y="3501008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827584" y="4509120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827584" y="5517232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563889" y="3501008"/>
            <a:ext cx="2880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Triglycéride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possédant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3 groupes esters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hydrolisables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3923928" y="3933056"/>
            <a:ext cx="2232248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966284"/>
            <a:ext cx="1368152" cy="42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" grpId="0"/>
      <p:bldP spid="13" grpId="0"/>
      <p:bldP spid="18" grpId="0" animBg="1"/>
      <p:bldP spid="20" grpId="0" animBg="1"/>
      <p:bldP spid="21" grpId="0" animBg="1"/>
      <p:bldP spid="22" grpId="0" animBg="1"/>
      <p:bldP spid="24" grpId="0"/>
      <p:bldP spid="2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4499992" y="4581128"/>
            <a:ext cx="4032448" cy="1080120"/>
          </a:xfrm>
          <a:prstGeom prst="roundRect">
            <a:avLst>
              <a:gd name="adj" fmla="val 10007"/>
            </a:avLst>
          </a:prstGeom>
          <a:solidFill>
            <a:srgbClr val="FFFF00"/>
          </a:solidFill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Ecrire l’équation chimique équilibrée de l’hydrolyse basique du composé ci-dessous par l’hydroxyde de potassium. Nommer les produits obtenus.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1920" y="2321496"/>
            <a:ext cx="364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529584" y="2293538"/>
            <a:ext cx="385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827584" y="537321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21089"/>
            <a:ext cx="1152128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563888" y="515719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103227" y="513374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55" r="3919"/>
          <a:stretch>
            <a:fillRect/>
          </a:stretch>
        </p:blipFill>
        <p:spPr bwMode="auto">
          <a:xfrm>
            <a:off x="5364088" y="4619198"/>
            <a:ext cx="2952328" cy="9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865"/>
          <a:stretch>
            <a:fillRect/>
          </a:stretch>
        </p:blipFill>
        <p:spPr bwMode="auto">
          <a:xfrm>
            <a:off x="8331656" y="4619229"/>
            <a:ext cx="160784" cy="9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>
          <a:xfrm>
            <a:off x="58615" y="692696"/>
            <a:ext cx="3491880" cy="3168352"/>
          </a:xfrm>
          <a:prstGeom prst="roundRect">
            <a:avLst>
              <a:gd name="adj" fmla="val 10007"/>
            </a:avLst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827584" y="836712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827584" y="1844824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827584" y="2852936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563888" y="836712"/>
            <a:ext cx="2880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Triglycéride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possédant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3 groupes esters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hydrolisables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3923927" y="1268760"/>
            <a:ext cx="2232248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051720" y="4149080"/>
            <a:ext cx="1440160" cy="2448272"/>
          </a:xfrm>
          <a:prstGeom prst="roundRect">
            <a:avLst>
              <a:gd name="adj" fmla="val 10007"/>
            </a:avLst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347864" y="4005064"/>
            <a:ext cx="3744416" cy="43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Glycérol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-1,2-3-triol)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4572000" y="5805264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Carboxylate de </a:t>
            </a:r>
            <a:r>
              <a:rPr lang="fr-FR" sz="2000" b="1" u="sng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potassium</a:t>
            </a:r>
            <a:r>
              <a:rPr lang="fr-FR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fr-FR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(= SAVON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0370" y="2288595"/>
            <a:ext cx="1368152" cy="42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177"/>
          <a:stretch>
            <a:fillRect/>
          </a:stretch>
        </p:blipFill>
        <p:spPr bwMode="auto">
          <a:xfrm>
            <a:off x="4716016" y="5085184"/>
            <a:ext cx="713367" cy="48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  <p:bldP spid="11" grpId="0"/>
      <p:bldP spid="20" grpId="0" animBg="1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10185"/>
            <a:ext cx="1919188" cy="124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à coins arrondis 20"/>
          <p:cNvSpPr/>
          <p:nvPr/>
        </p:nvSpPr>
        <p:spPr>
          <a:xfrm>
            <a:off x="4355976" y="3286249"/>
            <a:ext cx="1512887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9672" y="-27384"/>
            <a:ext cx="7593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Cas des acides carboxyliques et de leurs dérivés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5707"/>
            <a:ext cx="1408099" cy="132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65707"/>
            <a:ext cx="1712924" cy="135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54690"/>
            <a:ext cx="1261329" cy="13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547664" y="1274666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(ou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NHR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ou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NRR’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797755"/>
            <a:ext cx="118333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AMIDES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355976" y="869763"/>
            <a:ext cx="121379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ESTERS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208356" y="764704"/>
            <a:ext cx="183569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CHLORURES D’ACYLES</a:t>
            </a:r>
            <a:endParaRPr lang="fr-FR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96860" y="1940744"/>
            <a:ext cx="73471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Point nomenclature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les chlorures d’acyles sont des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           </a:t>
            </a:r>
            <a:r>
              <a:rPr kumimoji="0" lang="fr-FR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chlorures d’</a:t>
            </a:r>
            <a:r>
              <a:rPr kumimoji="0" lang="fr-FR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alcanoyles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…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6" cstate="print"/>
          <a:srcRect l="73598" t="22741" r="16347" b="59621"/>
          <a:stretch>
            <a:fillRect/>
          </a:stretch>
        </p:blipFill>
        <p:spPr bwMode="auto">
          <a:xfrm>
            <a:off x="1475656" y="1702073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782193"/>
            <a:ext cx="1539046" cy="103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547664" y="2782193"/>
            <a:ext cx="230219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Chlorure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propan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oyle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444208" y="2854201"/>
            <a:ext cx="24733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Chlorure 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méthyl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butan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oyle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41155" y="330237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1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131141" y="32362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2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16016" y="32972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3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167892" y="34471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4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076056" y="3718297"/>
            <a:ext cx="431800" cy="358775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67544" y="3358257"/>
            <a:ext cx="1152128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005064"/>
            <a:ext cx="185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Structure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2008" y="4365105"/>
            <a:ext cx="8964488" cy="11521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79512" y="4365104"/>
            <a:ext cx="878497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Il n’y a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pas de différence par rapport aux composés carbonylés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Environnement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triangulaire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liaison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constituée d’une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d’une 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plus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courte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plus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forte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C=C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661248"/>
            <a:ext cx="584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Réactivité du carbone de la liaison C=O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2008" y="6021288"/>
            <a:ext cx="8964488" cy="792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79512" y="5944169"/>
            <a:ext cx="878497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toujours polarisée 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cette liaison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donc toujours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6948264" y="1350293"/>
            <a:ext cx="395536" cy="432048"/>
          </a:xfrm>
          <a:prstGeom prst="roundRect">
            <a:avLst/>
          </a:prstGeom>
          <a:solidFill>
            <a:srgbClr val="FF0000">
              <a:alpha val="38824"/>
            </a:srgbClr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4355976" y="1350293"/>
            <a:ext cx="864096" cy="432048"/>
          </a:xfrm>
          <a:prstGeom prst="roundRect">
            <a:avLst/>
          </a:prstGeom>
          <a:solidFill>
            <a:srgbClr val="FF0000">
              <a:alpha val="38824"/>
            </a:srgbClr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1043608" y="1278285"/>
            <a:ext cx="576064" cy="432048"/>
          </a:xfrm>
          <a:prstGeom prst="roundRect">
            <a:avLst/>
          </a:prstGeom>
          <a:solidFill>
            <a:srgbClr val="FF0000">
              <a:alpha val="38824"/>
            </a:srgbClr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vers le bas 31"/>
          <p:cNvSpPr/>
          <p:nvPr/>
        </p:nvSpPr>
        <p:spPr>
          <a:xfrm>
            <a:off x="7884368" y="1484784"/>
            <a:ext cx="432048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985" grpId="0"/>
      <p:bldP spid="41986" grpId="0"/>
      <p:bldP spid="16" grpId="1"/>
      <p:bldP spid="17" grpId="1"/>
      <p:bldP spid="18" grpId="1"/>
      <p:bldP spid="19" grpId="1"/>
      <p:bldP spid="20" grpId="1" animBg="1"/>
      <p:bldP spid="22" grpId="0" animBg="1"/>
      <p:bldP spid="23" grpId="0"/>
      <p:bldP spid="24" grpId="0" animBg="1"/>
      <p:bldP spid="41987" grpId="0"/>
      <p:bldP spid="27" grpId="0"/>
      <p:bldP spid="28" grpId="0" animBg="1"/>
      <p:bldP spid="419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>
          <a:blip r:embed="rId2" cstate="print"/>
          <a:srcRect l="7839" t="34402" r="7209" b="37286"/>
          <a:stretch>
            <a:fillRect/>
          </a:stretch>
        </p:blipFill>
        <p:spPr bwMode="auto">
          <a:xfrm>
            <a:off x="251520" y="3861048"/>
            <a:ext cx="8424936" cy="15881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-27383"/>
            <a:ext cx="185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Structure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332658"/>
            <a:ext cx="8964488" cy="11521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332657"/>
            <a:ext cx="878497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Il n’y a pas de différences par rapport aux composés carbonylés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Environnement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triangulaire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liaison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constituée d’une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et d’une 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plus courte et plus forte que C=C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1"/>
            <a:ext cx="584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Réactivité du carbone de la liaison C=O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008" y="1988841"/>
            <a:ext cx="8964488" cy="792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512" y="1911722"/>
            <a:ext cx="878497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toujours polarisée 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cette liaison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donc toujours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2852936"/>
            <a:ext cx="748883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Réactions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</a:t>
            </a:r>
            <a:r>
              <a:rPr lang="fr-FR" sz="2800" b="1" u="sng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dditions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ucléophiles</a:t>
            </a:r>
            <a:r>
              <a:rPr lang="fr-FR" sz="28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 suivies de Réactions d’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liminations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1"/>
          <p:cNvSpPr>
            <a:spLocks/>
          </p:cNvSpPr>
          <p:nvPr/>
        </p:nvSpPr>
        <p:spPr bwMode="auto">
          <a:xfrm flipH="1">
            <a:off x="827620" y="4497279"/>
            <a:ext cx="1296107" cy="527813"/>
          </a:xfrm>
          <a:custGeom>
            <a:avLst/>
            <a:gdLst>
              <a:gd name="connsiteX0" fmla="*/ 0 w 11333"/>
              <a:gd name="connsiteY0" fmla="*/ 7141 h 8948"/>
              <a:gd name="connsiteX1" fmla="*/ 3942 w 11333"/>
              <a:gd name="connsiteY1" fmla="*/ 301 h 8948"/>
              <a:gd name="connsiteX2" fmla="*/ 11333 w 11333"/>
              <a:gd name="connsiteY2" fmla="*/ 8948 h 8948"/>
              <a:gd name="connsiteX0" fmla="*/ 0 w 10000"/>
              <a:gd name="connsiteY0" fmla="*/ 7981 h 12200"/>
              <a:gd name="connsiteX1" fmla="*/ 3478 w 10000"/>
              <a:gd name="connsiteY1" fmla="*/ 336 h 12200"/>
              <a:gd name="connsiteX2" fmla="*/ 10000 w 10000"/>
              <a:gd name="connsiteY2" fmla="*/ 10000 h 12200"/>
              <a:gd name="connsiteX0" fmla="*/ 0 w 10000"/>
              <a:gd name="connsiteY0" fmla="*/ 7812 h 11015"/>
              <a:gd name="connsiteX1" fmla="*/ 3478 w 10000"/>
              <a:gd name="connsiteY1" fmla="*/ 167 h 11015"/>
              <a:gd name="connsiteX2" fmla="*/ 10000 w 10000"/>
              <a:gd name="connsiteY2" fmla="*/ 8815 h 11015"/>
              <a:gd name="connsiteX0" fmla="*/ 0 w 10000"/>
              <a:gd name="connsiteY0" fmla="*/ 4244 h 7447"/>
              <a:gd name="connsiteX1" fmla="*/ 3530 w 10000"/>
              <a:gd name="connsiteY1" fmla="*/ 167 h 7447"/>
              <a:gd name="connsiteX2" fmla="*/ 10000 w 10000"/>
              <a:gd name="connsiteY2" fmla="*/ 5247 h 7447"/>
              <a:gd name="connsiteX0" fmla="*/ 0 w 10000"/>
              <a:gd name="connsiteY0" fmla="*/ 5699 h 10000"/>
              <a:gd name="connsiteX1" fmla="*/ 3530 w 10000"/>
              <a:gd name="connsiteY1" fmla="*/ 224 h 10000"/>
              <a:gd name="connsiteX2" fmla="*/ 10000 w 10000"/>
              <a:gd name="connsiteY2" fmla="*/ 704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699"/>
                </a:moveTo>
                <a:cubicBezTo>
                  <a:pt x="1576" y="6877"/>
                  <a:pt x="1863" y="0"/>
                  <a:pt x="3530" y="224"/>
                </a:cubicBezTo>
                <a:cubicBezTo>
                  <a:pt x="5197" y="449"/>
                  <a:pt x="6709" y="10000"/>
                  <a:pt x="10000" y="7046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2"/>
          <p:cNvSpPr>
            <a:spLocks/>
          </p:cNvSpPr>
          <p:nvPr/>
        </p:nvSpPr>
        <p:spPr bwMode="auto">
          <a:xfrm rot="553612" flipH="1">
            <a:off x="363029" y="4272669"/>
            <a:ext cx="504056" cy="39384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2"/>
          <p:cNvSpPr>
            <a:spLocks/>
          </p:cNvSpPr>
          <p:nvPr/>
        </p:nvSpPr>
        <p:spPr bwMode="auto">
          <a:xfrm rot="19049035" flipH="1" flipV="1">
            <a:off x="4020159" y="4134038"/>
            <a:ext cx="371086" cy="527408"/>
          </a:xfrm>
          <a:custGeom>
            <a:avLst/>
            <a:gdLst>
              <a:gd name="connsiteX0" fmla="*/ 0 w 10000"/>
              <a:gd name="connsiteY0" fmla="*/ 10000 h 15826"/>
              <a:gd name="connsiteX1" fmla="*/ 9739 w 10000"/>
              <a:gd name="connsiteY1" fmla="*/ 4815 h 15826"/>
              <a:gd name="connsiteX2" fmla="*/ 1565 w 10000"/>
              <a:gd name="connsiteY2" fmla="*/ 0 h 15826"/>
              <a:gd name="connsiteX0" fmla="*/ 0 w 7362"/>
              <a:gd name="connsiteY0" fmla="*/ 10000 h 15826"/>
              <a:gd name="connsiteX1" fmla="*/ 7101 w 7362"/>
              <a:gd name="connsiteY1" fmla="*/ 5190 h 15826"/>
              <a:gd name="connsiteX2" fmla="*/ 1565 w 7362"/>
              <a:gd name="connsiteY2" fmla="*/ 0 h 1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2" h="15826">
                <a:moveTo>
                  <a:pt x="0" y="10000"/>
                </a:moveTo>
                <a:cubicBezTo>
                  <a:pt x="4156" y="15826"/>
                  <a:pt x="6840" y="6856"/>
                  <a:pt x="7101" y="5190"/>
                </a:cubicBezTo>
                <a:cubicBezTo>
                  <a:pt x="7362" y="3523"/>
                  <a:pt x="3270" y="1000"/>
                  <a:pt x="1565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2"/>
          <p:cNvSpPr>
            <a:spLocks/>
          </p:cNvSpPr>
          <p:nvPr/>
        </p:nvSpPr>
        <p:spPr bwMode="auto">
          <a:xfrm rot="4622804">
            <a:off x="4653951" y="4837007"/>
            <a:ext cx="593685" cy="345277"/>
          </a:xfrm>
          <a:custGeom>
            <a:avLst/>
            <a:gdLst>
              <a:gd name="connsiteX0" fmla="*/ 0 w 10318"/>
              <a:gd name="connsiteY0" fmla="*/ 9554 h 9554"/>
              <a:gd name="connsiteX1" fmla="*/ 9739 w 10318"/>
              <a:gd name="connsiteY1" fmla="*/ 4369 h 9554"/>
              <a:gd name="connsiteX2" fmla="*/ 3474 w 10318"/>
              <a:gd name="connsiteY2" fmla="*/ 0 h 9554"/>
              <a:gd name="connsiteX0" fmla="*/ 0 w 10067"/>
              <a:gd name="connsiteY0" fmla="*/ 9176 h 9176"/>
              <a:gd name="connsiteX1" fmla="*/ 9496 w 10067"/>
              <a:gd name="connsiteY1" fmla="*/ 4573 h 9176"/>
              <a:gd name="connsiteX2" fmla="*/ 3424 w 10067"/>
              <a:gd name="connsiteY2" fmla="*/ 0 h 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7" h="9176">
                <a:moveTo>
                  <a:pt x="0" y="9176"/>
                </a:moveTo>
                <a:cubicBezTo>
                  <a:pt x="1551" y="8284"/>
                  <a:pt x="8925" y="6102"/>
                  <a:pt x="9496" y="4573"/>
                </a:cubicBezTo>
                <a:cubicBezTo>
                  <a:pt x="10067" y="3044"/>
                  <a:pt x="5076" y="1047"/>
                  <a:pt x="3424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656511" y="5585900"/>
            <a:ext cx="61926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Réactivité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≠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selon la nature du groupe Z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8439" y="6305980"/>
            <a:ext cx="3403496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Electrophilie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carbone ?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752855" y="6305980"/>
            <a:ext cx="354135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Pouvoir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nucléofuge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Z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r-FR" dirty="0"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2370" y="4246204"/>
            <a:ext cx="559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lang="fr-FR" sz="2800" b="1" baseline="-25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700682" y="4246204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4860032" y="5157192"/>
            <a:ext cx="3507259" cy="1440160"/>
            <a:chOff x="4860032" y="5157192"/>
            <a:chExt cx="3507259" cy="1440160"/>
          </a:xfrm>
        </p:grpSpPr>
        <p:pic>
          <p:nvPicPr>
            <p:cNvPr id="16" name="Image 1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5123" y="5301208"/>
              <a:ext cx="1449656" cy="1216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Image 1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78301" y="5282158"/>
              <a:ext cx="1130250" cy="120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>
              <a:off x="4860032" y="5157192"/>
              <a:ext cx="3507259" cy="1440160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39942" name="AutoShape 6"/>
            <p:cNvCxnSpPr>
              <a:cxnSpLocks noChangeShapeType="1"/>
            </p:cNvCxnSpPr>
            <p:nvPr/>
          </p:nvCxnSpPr>
          <p:spPr bwMode="auto">
            <a:xfrm>
              <a:off x="6135043" y="5949280"/>
              <a:ext cx="648072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38250" y="25400"/>
            <a:ext cx="27178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835025" y="1588"/>
            <a:ext cx="27178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4" cstate="print"/>
          <a:srcRect l="7839" t="34402" r="7209" b="37286"/>
          <a:stretch>
            <a:fillRect/>
          </a:stretch>
        </p:blipFill>
        <p:spPr bwMode="auto">
          <a:xfrm>
            <a:off x="251520" y="1921942"/>
            <a:ext cx="8424936" cy="15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008" y="49735"/>
            <a:ext cx="8964488" cy="792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512" y="-27384"/>
            <a:ext cx="878497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toujours polarisée 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cette liaison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donc toujours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913830"/>
            <a:ext cx="748883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Réactions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</a:t>
            </a:r>
            <a:r>
              <a:rPr lang="fr-FR" sz="2800" b="1" u="sng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dditions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ucléophiles</a:t>
            </a:r>
            <a:r>
              <a:rPr lang="fr-FR" sz="28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 suivies de Réactions d’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liminations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1"/>
          <p:cNvSpPr>
            <a:spLocks/>
          </p:cNvSpPr>
          <p:nvPr/>
        </p:nvSpPr>
        <p:spPr bwMode="auto">
          <a:xfrm flipH="1">
            <a:off x="827620" y="2558173"/>
            <a:ext cx="1296107" cy="527813"/>
          </a:xfrm>
          <a:custGeom>
            <a:avLst/>
            <a:gdLst>
              <a:gd name="connsiteX0" fmla="*/ 0 w 11333"/>
              <a:gd name="connsiteY0" fmla="*/ 7141 h 8948"/>
              <a:gd name="connsiteX1" fmla="*/ 3942 w 11333"/>
              <a:gd name="connsiteY1" fmla="*/ 301 h 8948"/>
              <a:gd name="connsiteX2" fmla="*/ 11333 w 11333"/>
              <a:gd name="connsiteY2" fmla="*/ 8948 h 8948"/>
              <a:gd name="connsiteX0" fmla="*/ 0 w 10000"/>
              <a:gd name="connsiteY0" fmla="*/ 7981 h 12200"/>
              <a:gd name="connsiteX1" fmla="*/ 3478 w 10000"/>
              <a:gd name="connsiteY1" fmla="*/ 336 h 12200"/>
              <a:gd name="connsiteX2" fmla="*/ 10000 w 10000"/>
              <a:gd name="connsiteY2" fmla="*/ 10000 h 12200"/>
              <a:gd name="connsiteX0" fmla="*/ 0 w 10000"/>
              <a:gd name="connsiteY0" fmla="*/ 7812 h 11015"/>
              <a:gd name="connsiteX1" fmla="*/ 3478 w 10000"/>
              <a:gd name="connsiteY1" fmla="*/ 167 h 11015"/>
              <a:gd name="connsiteX2" fmla="*/ 10000 w 10000"/>
              <a:gd name="connsiteY2" fmla="*/ 8815 h 11015"/>
              <a:gd name="connsiteX0" fmla="*/ 0 w 10000"/>
              <a:gd name="connsiteY0" fmla="*/ 4244 h 7447"/>
              <a:gd name="connsiteX1" fmla="*/ 3530 w 10000"/>
              <a:gd name="connsiteY1" fmla="*/ 167 h 7447"/>
              <a:gd name="connsiteX2" fmla="*/ 10000 w 10000"/>
              <a:gd name="connsiteY2" fmla="*/ 5247 h 7447"/>
              <a:gd name="connsiteX0" fmla="*/ 0 w 10000"/>
              <a:gd name="connsiteY0" fmla="*/ 5699 h 10000"/>
              <a:gd name="connsiteX1" fmla="*/ 3530 w 10000"/>
              <a:gd name="connsiteY1" fmla="*/ 224 h 10000"/>
              <a:gd name="connsiteX2" fmla="*/ 10000 w 10000"/>
              <a:gd name="connsiteY2" fmla="*/ 704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699"/>
                </a:moveTo>
                <a:cubicBezTo>
                  <a:pt x="1576" y="6877"/>
                  <a:pt x="1863" y="0"/>
                  <a:pt x="3530" y="224"/>
                </a:cubicBezTo>
                <a:cubicBezTo>
                  <a:pt x="5197" y="449"/>
                  <a:pt x="6709" y="10000"/>
                  <a:pt x="10000" y="7046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2"/>
          <p:cNvSpPr>
            <a:spLocks/>
          </p:cNvSpPr>
          <p:nvPr/>
        </p:nvSpPr>
        <p:spPr bwMode="auto">
          <a:xfrm rot="553612" flipH="1">
            <a:off x="363029" y="2333563"/>
            <a:ext cx="504056" cy="39384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2"/>
          <p:cNvSpPr>
            <a:spLocks/>
          </p:cNvSpPr>
          <p:nvPr/>
        </p:nvSpPr>
        <p:spPr bwMode="auto">
          <a:xfrm rot="19049035" flipH="1" flipV="1">
            <a:off x="4020159" y="2194932"/>
            <a:ext cx="371086" cy="527408"/>
          </a:xfrm>
          <a:custGeom>
            <a:avLst/>
            <a:gdLst>
              <a:gd name="connsiteX0" fmla="*/ 0 w 10000"/>
              <a:gd name="connsiteY0" fmla="*/ 10000 h 15826"/>
              <a:gd name="connsiteX1" fmla="*/ 9739 w 10000"/>
              <a:gd name="connsiteY1" fmla="*/ 4815 h 15826"/>
              <a:gd name="connsiteX2" fmla="*/ 1565 w 10000"/>
              <a:gd name="connsiteY2" fmla="*/ 0 h 15826"/>
              <a:gd name="connsiteX0" fmla="*/ 0 w 7362"/>
              <a:gd name="connsiteY0" fmla="*/ 10000 h 15826"/>
              <a:gd name="connsiteX1" fmla="*/ 7101 w 7362"/>
              <a:gd name="connsiteY1" fmla="*/ 5190 h 15826"/>
              <a:gd name="connsiteX2" fmla="*/ 1565 w 7362"/>
              <a:gd name="connsiteY2" fmla="*/ 0 h 1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2" h="15826">
                <a:moveTo>
                  <a:pt x="0" y="10000"/>
                </a:moveTo>
                <a:cubicBezTo>
                  <a:pt x="4156" y="15826"/>
                  <a:pt x="6840" y="6856"/>
                  <a:pt x="7101" y="5190"/>
                </a:cubicBezTo>
                <a:cubicBezTo>
                  <a:pt x="7362" y="3523"/>
                  <a:pt x="3270" y="1000"/>
                  <a:pt x="1565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2"/>
          <p:cNvSpPr>
            <a:spLocks/>
          </p:cNvSpPr>
          <p:nvPr/>
        </p:nvSpPr>
        <p:spPr bwMode="auto">
          <a:xfrm rot="4622804">
            <a:off x="4653951" y="2897901"/>
            <a:ext cx="593685" cy="345277"/>
          </a:xfrm>
          <a:custGeom>
            <a:avLst/>
            <a:gdLst>
              <a:gd name="connsiteX0" fmla="*/ 0 w 10318"/>
              <a:gd name="connsiteY0" fmla="*/ 9554 h 9554"/>
              <a:gd name="connsiteX1" fmla="*/ 9739 w 10318"/>
              <a:gd name="connsiteY1" fmla="*/ 4369 h 9554"/>
              <a:gd name="connsiteX2" fmla="*/ 3474 w 10318"/>
              <a:gd name="connsiteY2" fmla="*/ 0 h 9554"/>
              <a:gd name="connsiteX0" fmla="*/ 0 w 10067"/>
              <a:gd name="connsiteY0" fmla="*/ 9176 h 9176"/>
              <a:gd name="connsiteX1" fmla="*/ 9496 w 10067"/>
              <a:gd name="connsiteY1" fmla="*/ 4573 h 9176"/>
              <a:gd name="connsiteX2" fmla="*/ 3424 w 10067"/>
              <a:gd name="connsiteY2" fmla="*/ 0 h 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7" h="9176">
                <a:moveTo>
                  <a:pt x="0" y="9176"/>
                </a:moveTo>
                <a:cubicBezTo>
                  <a:pt x="1551" y="8284"/>
                  <a:pt x="8925" y="6102"/>
                  <a:pt x="9496" y="4573"/>
                </a:cubicBezTo>
                <a:cubicBezTo>
                  <a:pt x="10067" y="3044"/>
                  <a:pt x="5076" y="1047"/>
                  <a:pt x="3424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691680" y="3506118"/>
            <a:ext cx="61926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Réactivité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≠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selon la nature du groupe Z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608" y="4149080"/>
            <a:ext cx="3403496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Electrophilie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carbone ?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788024" y="4149080"/>
            <a:ext cx="354135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Pouvoir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nucléofuge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Z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r-FR" dirty="0">
              <a:cs typeface="Arial" pitchFamily="34" charset="0"/>
            </a:endParaRPr>
          </a:p>
        </p:txBody>
      </p:sp>
      <p:sp>
        <p:nvSpPr>
          <p:cNvPr id="18" name="Freeform 2"/>
          <p:cNvSpPr>
            <a:spLocks/>
          </p:cNvSpPr>
          <p:nvPr/>
        </p:nvSpPr>
        <p:spPr bwMode="auto">
          <a:xfrm rot="553612" flipH="1">
            <a:off x="5299262" y="5236202"/>
            <a:ext cx="504056" cy="39384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reeform 2"/>
          <p:cNvSpPr>
            <a:spLocks/>
          </p:cNvSpPr>
          <p:nvPr/>
        </p:nvSpPr>
        <p:spPr bwMode="auto">
          <a:xfrm rot="553612" flipH="1">
            <a:off x="5285058" y="6132305"/>
            <a:ext cx="504056" cy="21667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>
            <a:off x="2267744" y="458112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683568" y="5229200"/>
            <a:ext cx="3888432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 groupe Z a un effet 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- Inductif 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ATTRACTEUR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- Mésomère 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DONNEUR</a:t>
            </a:r>
            <a:endParaRPr kumimoji="0" lang="fr-FR" sz="2800" b="1" i="0" u="sng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  <p:bldP spid="25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4282</Words>
  <Application>Microsoft Office PowerPoint</Application>
  <PresentationFormat>Affichage à l'écran (4:3)</PresentationFormat>
  <Paragraphs>701</Paragraphs>
  <Slides>64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6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158</cp:revision>
  <dcterms:created xsi:type="dcterms:W3CDTF">2022-06-11T10:54:47Z</dcterms:created>
  <dcterms:modified xsi:type="dcterms:W3CDTF">2026-06-14T09:21:51Z</dcterms:modified>
</cp:coreProperties>
</file>