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301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92" r:id="rId20"/>
    <p:sldId id="293" r:id="rId21"/>
    <p:sldId id="294" r:id="rId22"/>
    <p:sldId id="276" r:id="rId23"/>
    <p:sldId id="296" r:id="rId24"/>
    <p:sldId id="297" r:id="rId25"/>
    <p:sldId id="279" r:id="rId26"/>
    <p:sldId id="280" r:id="rId27"/>
    <p:sldId id="281" r:id="rId28"/>
    <p:sldId id="282" r:id="rId29"/>
    <p:sldId id="302" r:id="rId30"/>
    <p:sldId id="283" r:id="rId31"/>
    <p:sldId id="303" r:id="rId32"/>
    <p:sldId id="304" r:id="rId33"/>
    <p:sldId id="305" r:id="rId34"/>
    <p:sldId id="285" r:id="rId35"/>
    <p:sldId id="286" r:id="rId36"/>
    <p:sldId id="287" r:id="rId37"/>
    <p:sldId id="288" r:id="rId38"/>
    <p:sldId id="306" r:id="rId39"/>
    <p:sldId id="307" r:id="rId40"/>
    <p:sldId id="308" r:id="rId41"/>
    <p:sldId id="309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6B9B8"/>
    <a:srgbClr val="D339B2"/>
    <a:srgbClr val="4F81BD"/>
    <a:srgbClr val="DCDC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7C4F-AD92-41AC-9B3E-F5897A47747B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B165-2C2E-451A-A77A-AA400D79F2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HkCrkdtK7GQ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32760" r="21094" b="50440"/>
          <a:stretch>
            <a:fillRect/>
          </a:stretch>
        </p:blipFill>
        <p:spPr bwMode="auto">
          <a:xfrm>
            <a:off x="0" y="0"/>
            <a:ext cx="9144000" cy="111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362" t="31920" r="3139" b="13801"/>
          <a:stretch>
            <a:fillRect/>
          </a:stretch>
        </p:blipFill>
        <p:spPr bwMode="auto">
          <a:xfrm>
            <a:off x="0" y="1412776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504" y="3933056"/>
            <a:ext cx="8964488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 modèle du PHOTON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9952" y="5433030"/>
            <a:ext cx="223224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512" y="4293096"/>
            <a:ext cx="89644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    Un rayonnement lumineux de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fréquence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n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est un ensemble de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PHOTONS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 :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particules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MASSE nulle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ulle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se déplaçant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vide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célérité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= 3.10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8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transportant chacun une énergie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photon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988840"/>
            <a:ext cx="548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Interprétation : le modèle du photon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192" y="6237312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Hertz)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1880" y="609329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Constante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 Planck (6,62.10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34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J.s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5877272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Joule)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9704" y="5445224"/>
            <a:ext cx="26642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(relation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</a:p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Planck-Einstein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084168" y="5805264"/>
            <a:ext cx="576064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3347864" y="5877272"/>
            <a:ext cx="864096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5004048" y="5805264"/>
            <a:ext cx="43204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9512" y="93483"/>
            <a:ext cx="8856984" cy="1391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Qu’est ce que l’EFFET PHOTOELECTRIQUE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5837" y="81908"/>
            <a:ext cx="8665013" cy="91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C’est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émission d’électrons par un métal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soumis à un rayonnement électromagnétique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20970" y="749165"/>
            <a:ext cx="8665013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rayonnement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apporte l’énergie nécessaire pour arracher les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élec-trons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aux atomes de métal.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932041" y="1988840"/>
            <a:ext cx="4032448" cy="1944216"/>
            <a:chOff x="4220433" y="4509120"/>
            <a:chExt cx="4744055" cy="2232248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4220433" y="5445224"/>
              <a:ext cx="2799839" cy="86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Albert EINSTEIN</a:t>
              </a:r>
              <a:endParaRPr kumimoji="0" lang="fr-FR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900" baseline="0" dirty="0" smtClean="0">
                  <a:latin typeface="Comic Sans MS" pitchFamily="66" charset="0"/>
                  <a:cs typeface="Arial" pitchFamily="34" charset="0"/>
                </a:rPr>
                <a:t>( 1879 </a:t>
              </a:r>
              <a:r>
                <a:rPr lang="fr-FR" sz="1900" dirty="0" smtClean="0">
                  <a:latin typeface="Comic Sans MS" pitchFamily="66" charset="0"/>
                  <a:cs typeface="Arial" pitchFamily="34" charset="0"/>
                </a:rPr>
                <a:t>; 1955 )</a:t>
              </a:r>
              <a:endPara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6" descr="Matin Première - Voici les plus belles citations d&amp;#39;Einstein"/>
            <p:cNvPicPr>
              <a:picLocks noChangeAspect="1" noChangeArrowheads="1"/>
            </p:cNvPicPr>
            <p:nvPr/>
          </p:nvPicPr>
          <p:blipFill>
            <a:blip r:embed="rId2" cstate="print"/>
            <a:srcRect l="15296" t="9655" r="2105" b="15515"/>
            <a:stretch>
              <a:fillRect/>
            </a:stretch>
          </p:blipFill>
          <p:spPr bwMode="auto">
            <a:xfrm>
              <a:off x="7020272" y="4509120"/>
              <a:ext cx="1944216" cy="2232248"/>
            </a:xfrm>
            <a:prstGeom prst="rect">
              <a:avLst/>
            </a:prstGeom>
            <a:noFill/>
          </p:spPr>
        </p:pic>
      </p:grpSp>
      <p:sp>
        <p:nvSpPr>
          <p:cNvPr id="24" name="Rectangle 23"/>
          <p:cNvSpPr/>
          <p:nvPr/>
        </p:nvSpPr>
        <p:spPr>
          <a:xfrm>
            <a:off x="395536" y="2536638"/>
            <a:ext cx="3672408" cy="40011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Modèle particulaire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6" y="3449592"/>
            <a:ext cx="3744416" cy="40011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Quantification des énergies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051720" y="3029119"/>
            <a:ext cx="288032" cy="288032"/>
            <a:chOff x="1979712" y="5229200"/>
            <a:chExt cx="288032" cy="288032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2123728" y="5229200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H="1">
              <a:off x="1979712" y="5396366"/>
              <a:ext cx="28803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0" grpId="0" animBg="1"/>
      <p:bldP spid="6" grpId="0"/>
      <p:bldP spid="9" grpId="0"/>
      <p:bldP spid="10" grpId="0"/>
      <p:bldP spid="11" grpId="0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6777950" y="5886797"/>
            <a:ext cx="1944216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7504" y="44624"/>
            <a:ext cx="8964488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692695"/>
            <a:ext cx="2232248" cy="455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-507671"/>
            <a:ext cx="89644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transportant chacun une énergie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photon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h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0232" y="1268760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Hertz)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1268760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Constante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 Planck (6,62.10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34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J.s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980728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Joule)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6084168" y="1004497"/>
            <a:ext cx="648072" cy="3362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>
            <a:off x="3347864" y="980728"/>
            <a:ext cx="864096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8231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ym typeface="Wingdings 3"/>
              </a:rPr>
              <a:t></a:t>
            </a:r>
            <a:r>
              <a:rPr lang="fr-FR" sz="2400" b="1" dirty="0" smtClean="0"/>
              <a:t> </a:t>
            </a:r>
            <a:r>
              <a:rPr lang="fr-FR" sz="2000" b="1" u="sng" dirty="0" smtClean="0">
                <a:latin typeface="Arial Black" pitchFamily="34" charset="0"/>
              </a:rPr>
              <a:t>Retour sur l’expérience de Hertz</a:t>
            </a:r>
            <a:r>
              <a:rPr lang="fr-FR" sz="2000" b="1" dirty="0" smtClean="0">
                <a:latin typeface="Arial Black" pitchFamily="34" charset="0"/>
              </a:rPr>
              <a:t> :</a:t>
            </a:r>
            <a:endParaRPr lang="fr-FR" sz="2400" dirty="0">
              <a:latin typeface="Arial Black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7504" y="2255220"/>
            <a:ext cx="8928992" cy="7798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TRAVAIL</a:t>
            </a:r>
            <a:r>
              <a:rPr kumimoji="0" lang="fr-FR" sz="24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d’EXTRACTION </a:t>
            </a:r>
            <a:r>
              <a:rPr kumimoji="0" lang="fr-FR" sz="2400" b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W</a:t>
            </a:r>
            <a:r>
              <a:rPr kumimoji="0" lang="fr-FR" sz="2400" b="1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e</a:t>
            </a:r>
            <a:r>
              <a:rPr kumimoji="0" lang="fr-FR" sz="2200" b="1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20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= </a:t>
            </a:r>
            <a:r>
              <a:rPr kumimoji="0" lang="fr-FR" sz="2200" b="1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Energie minimale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nécessaire</a:t>
            </a:r>
            <a:r>
              <a:rPr kumimoji="0" lang="fr-FR" sz="2200" b="0" i="0" u="none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pour arracher un électron à la surface d’un métal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192" y="3119316"/>
            <a:ext cx="26642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photon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+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E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5148064" y="1004497"/>
            <a:ext cx="360040" cy="264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479704" y="62068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(relation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</a:p>
          <a:p>
            <a:pPr lvl="0" algn="ctr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Planck-Einstein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79512" y="332275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se déplaçant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le vide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3.10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79512" y="9525"/>
            <a:ext cx="71287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particules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MASSE nulle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CHARGE 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ulle 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07504" y="3107122"/>
            <a:ext cx="6048672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200" b="1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C’est un photon</a:t>
            </a:r>
            <a:r>
              <a:rPr kumimoji="0" lang="fr-FR" sz="2200" b="1" u="sng" strike="noStrike" cap="none" normalizeH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qui apporte cette énergie</a:t>
            </a:r>
          </a:p>
          <a:p>
            <a:pPr lvl="0" algn="ctr" fontAlgn="base">
              <a:spcBef>
                <a:spcPct val="0"/>
              </a:spcBef>
            </a:pPr>
            <a:r>
              <a:rPr lang="fr-FR" sz="2200" i="0" dirty="0" smtClean="0">
                <a:latin typeface="+mj-lt"/>
                <a:cs typeface="Arial" pitchFamily="34" charset="0"/>
              </a:rPr>
              <a:t>(s’il en apporte trop, l’excès d’énergie se transforme en </a:t>
            </a:r>
            <a:r>
              <a:rPr lang="fr-FR" sz="2200" b="1" i="0" dirty="0" smtClean="0">
                <a:solidFill>
                  <a:srgbClr val="006600"/>
                </a:solidFill>
                <a:latin typeface="+mj-lt"/>
                <a:cs typeface="Arial" pitchFamily="34" charset="0"/>
              </a:rPr>
              <a:t>énergie cinétique </a:t>
            </a:r>
            <a:r>
              <a:rPr lang="fr-FR" sz="2400" b="1" i="0" dirty="0" smtClean="0">
                <a:solidFill>
                  <a:srgbClr val="006600"/>
                </a:solidFill>
                <a:latin typeface="+mj-lt"/>
                <a:cs typeface="Arial" pitchFamily="34" charset="0"/>
              </a:rPr>
              <a:t>E</a:t>
            </a:r>
            <a:r>
              <a:rPr lang="fr-FR" sz="2400" b="1" i="0" baseline="-25000" dirty="0" smtClean="0">
                <a:solidFill>
                  <a:srgbClr val="006600"/>
                </a:solidFill>
                <a:latin typeface="+mj-lt"/>
                <a:cs typeface="Arial" pitchFamily="34" charset="0"/>
              </a:rPr>
              <a:t>C</a:t>
            </a:r>
            <a:r>
              <a:rPr lang="fr-FR" sz="2200" i="0" dirty="0" smtClean="0">
                <a:latin typeface="+mj-lt"/>
                <a:cs typeface="Arial" pitchFamily="34" charset="0"/>
              </a:rPr>
              <a:t> pour l’électron)</a:t>
            </a:r>
            <a:endParaRPr kumimoji="0" lang="fr-FR" sz="220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07504" y="4331258"/>
            <a:ext cx="892899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200" b="1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CONSEQUENCE</a:t>
            </a:r>
            <a:r>
              <a:rPr lang="fr-FR" sz="2200" b="1" u="sng" dirty="0" smtClean="0">
                <a:latin typeface="+mj-lt"/>
                <a:cs typeface="Arial" pitchFamily="34" charset="0"/>
              </a:rPr>
              <a:t> </a:t>
            </a:r>
            <a:r>
              <a:rPr lang="fr-FR" sz="2200" i="0" dirty="0" smtClean="0">
                <a:latin typeface="+mj-lt"/>
                <a:cs typeface="Arial" pitchFamily="34" charset="0"/>
              </a:rPr>
              <a:t>: le photon doit avoir une </a:t>
            </a:r>
            <a:r>
              <a:rPr lang="fr-FR" sz="2200" b="1" i="1" dirty="0" smtClean="0">
                <a:latin typeface="+mj-lt"/>
                <a:cs typeface="Arial" pitchFamily="34" charset="0"/>
              </a:rPr>
              <a:t>fréquence MINIMALE</a:t>
            </a:r>
            <a:r>
              <a:rPr lang="fr-FR" sz="2200" i="0" dirty="0" smtClean="0">
                <a:latin typeface="+mj-lt"/>
                <a:cs typeface="Arial" pitchFamily="34" charset="0"/>
              </a:rPr>
              <a:t> (= </a:t>
            </a:r>
            <a:r>
              <a:rPr lang="fr-FR" sz="2200" b="1" i="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fréquence SEUIL</a:t>
            </a:r>
            <a:r>
              <a:rPr lang="fr-FR" sz="2200" i="0" dirty="0" smtClean="0">
                <a:latin typeface="+mj-lt"/>
                <a:cs typeface="Arial" pitchFamily="34" charset="0"/>
              </a:rPr>
              <a:t>) ou une </a:t>
            </a:r>
            <a:r>
              <a:rPr lang="fr-FR" sz="2200" b="1" i="1" dirty="0" smtClean="0">
                <a:latin typeface="+mj-lt"/>
                <a:cs typeface="Arial" pitchFamily="34" charset="0"/>
              </a:rPr>
              <a:t>longueur d’onde MAXIMALE </a:t>
            </a:r>
            <a:r>
              <a:rPr lang="fr-FR" sz="2200" i="0" dirty="0" smtClean="0">
                <a:latin typeface="+mj-lt"/>
                <a:cs typeface="Arial" pitchFamily="34" charset="0"/>
              </a:rPr>
              <a:t>(= </a:t>
            </a:r>
            <a:r>
              <a:rPr lang="fr-FR" sz="2200" b="1" i="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longueur d’onde SEUIL</a:t>
            </a:r>
            <a:r>
              <a:rPr lang="fr-FR" sz="2200" i="0" dirty="0" smtClean="0">
                <a:latin typeface="+mj-lt"/>
                <a:cs typeface="Arial" pitchFamily="34" charset="0"/>
              </a:rPr>
              <a:t>)</a:t>
            </a:r>
            <a:endParaRPr kumimoji="0" lang="fr-FR" sz="2200" i="0" u="none" strike="noStrike" cap="none" normalizeH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12334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le zinc,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4,31 eV.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En déduire la longueur d’onde seuil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seuil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du zinc.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97230" y="6102821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photon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95659" y="5891554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31176" y="6333852"/>
            <a:ext cx="91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seuil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4833734" y="6318845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0" y="5483386"/>
            <a:ext cx="93965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 le photon apporte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juste l’énergie nécessaire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pour arracher l’e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alors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809398" y="6102821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/>
                <a:cs typeface="Arial"/>
              </a:rPr>
              <a:t>seuil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3995936" y="6093296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53814" y="6102821"/>
            <a:ext cx="736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329678" y="6102821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h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  <a:sym typeface="Wingdings 3"/>
              </a:rPr>
              <a:t>×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345902" y="6102821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777950" y="6030813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seuil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/>
          </a:p>
        </p:txBody>
      </p:sp>
      <p:sp>
        <p:nvSpPr>
          <p:cNvPr id="45" name="Rectangle 44"/>
          <p:cNvSpPr/>
          <p:nvPr/>
        </p:nvSpPr>
        <p:spPr>
          <a:xfrm>
            <a:off x="7930078" y="6278775"/>
            <a:ext cx="516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7829495" y="5877272"/>
            <a:ext cx="918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7833687" y="6280745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876256" y="3539170"/>
            <a:ext cx="57606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7596336" y="3467162"/>
            <a:ext cx="216024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7812360" y="3467162"/>
            <a:ext cx="72008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948264" y="3827202"/>
            <a:ext cx="146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(en Joule)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" grpId="0"/>
      <p:bldP spid="13" grpId="0" animBg="1"/>
      <p:bldP spid="14" grpId="0" animBg="1"/>
      <p:bldP spid="26" grpId="0" animBg="1"/>
      <p:bldP spid="27" grpId="0" animBg="1"/>
      <p:bldP spid="28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5" grpId="0"/>
      <p:bldP spid="46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973488"/>
            <a:ext cx="5634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Autres interactions lumière / matière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" cstate="print"/>
          <a:srcRect l="55754" t="31920" r="17786" b="15161"/>
          <a:stretch>
            <a:fillRect/>
          </a:stretch>
        </p:blipFill>
        <p:spPr bwMode="auto">
          <a:xfrm>
            <a:off x="5796136" y="3244873"/>
            <a:ext cx="3211668" cy="361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 cstate="print"/>
          <a:srcRect l="50557" t="32760" r="17786" b="15161"/>
          <a:stretch>
            <a:fillRect/>
          </a:stretch>
        </p:blipFill>
        <p:spPr bwMode="auto">
          <a:xfrm>
            <a:off x="5292080" y="3302224"/>
            <a:ext cx="3842532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4" cstate="print"/>
          <a:srcRect l="50084" t="32760" r="17786" b="15161"/>
          <a:stretch>
            <a:fillRect/>
          </a:stretch>
        </p:blipFill>
        <p:spPr bwMode="auto">
          <a:xfrm>
            <a:off x="5244117" y="3302224"/>
            <a:ext cx="3899883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5" cstate="print"/>
          <a:srcRect l="50155" t="35280" r="17715" b="12641"/>
          <a:stretch>
            <a:fillRect/>
          </a:stretch>
        </p:blipFill>
        <p:spPr bwMode="auto">
          <a:xfrm>
            <a:off x="5244117" y="3302224"/>
            <a:ext cx="3899883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35910" t="43360" r="36213" b="48240"/>
          <a:stretch>
            <a:fillRect/>
          </a:stretch>
        </p:blipFill>
        <p:spPr bwMode="auto">
          <a:xfrm>
            <a:off x="2339752" y="3310614"/>
            <a:ext cx="3672408" cy="62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12446" y="3212976"/>
            <a:ext cx="1924050" cy="5715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1" name="Groupe 30"/>
          <p:cNvGrpSpPr/>
          <p:nvPr/>
        </p:nvGrpSpPr>
        <p:grpSpPr>
          <a:xfrm>
            <a:off x="0" y="4941168"/>
            <a:ext cx="6156176" cy="1224136"/>
            <a:chOff x="0" y="4941168"/>
            <a:chExt cx="6156176" cy="1224136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4941168"/>
              <a:ext cx="6156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(trou)</a:t>
              </a:r>
              <a:r>
                <a:rPr kumimoji="0" lang="fr-FR" sz="2000" b="1" i="0" u="sng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&gt; 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donc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colinéaire et de même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sens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que 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>
            <a:xfrm>
              <a:off x="1969046" y="4950693"/>
              <a:ext cx="360040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2339752" y="5373216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e 31"/>
          <p:cNvGrpSpPr/>
          <p:nvPr/>
        </p:nvGrpSpPr>
        <p:grpSpPr>
          <a:xfrm>
            <a:off x="0" y="5877272"/>
            <a:ext cx="6156176" cy="1224136"/>
            <a:chOff x="-11575" y="5528807"/>
            <a:chExt cx="6156176" cy="1224136"/>
          </a:xfrm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-11575" y="5528807"/>
              <a:ext cx="6156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q(électron) &lt; 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donc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colinéaire et de sens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opposé à 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2453143" y="5538332"/>
              <a:ext cx="36004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/>
            <p:nvPr/>
          </p:nvCxnSpPr>
          <p:spPr>
            <a:xfrm>
              <a:off x="2904241" y="5960855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2154095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L’effet photoélectrique n’est observé que si </a:t>
            </a:r>
            <a:r>
              <a:rPr lang="fr-FR" sz="2000" b="1" u="sng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u="sng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photon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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289 nm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justifiant l’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uti-lisation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lumière UV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79777" y="681678"/>
            <a:ext cx="1944216" cy="7570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le zinc,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 4,31 eV.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En déduire la longueur d’onde seuil </a:t>
            </a:r>
            <a:r>
              <a:rPr lang="fr-FR" sz="2000" b="1" dirty="0" err="1" smtClean="0">
                <a:latin typeface="Symbol" pitchFamily="18" charset="2"/>
                <a:cs typeface="Times New Roman" pitchFamily="18" charset="0"/>
              </a:rPr>
              <a:t>l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seuil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du zinc.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99057" y="862680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photon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W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97486" y="651413"/>
            <a:ext cx="49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33003" y="1093711"/>
            <a:ext cx="918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seuil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4935561" y="1078704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0" y="320462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le photon apporte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juste l’énergie nécessaire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arracher l’e 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alors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911225" y="862680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/>
                <a:cs typeface="Arial"/>
              </a:rPr>
              <a:t>seuil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4071465" y="86268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55641" y="862680"/>
            <a:ext cx="736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4431505" y="862680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h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  <a:sym typeface="Wingdings 3"/>
              </a:rPr>
              <a:t>×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447729" y="86268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</a:t>
            </a:r>
            <a:endParaRPr kumimoji="0" lang="fr-FR" sz="2000" b="1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79777" y="790672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seuil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/>
          </a:p>
        </p:txBody>
      </p:sp>
      <p:sp>
        <p:nvSpPr>
          <p:cNvPr id="50" name="Rectangle 49"/>
          <p:cNvSpPr/>
          <p:nvPr/>
        </p:nvSpPr>
        <p:spPr>
          <a:xfrm>
            <a:off x="8031905" y="1066515"/>
            <a:ext cx="516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7897414" y="643992"/>
            <a:ext cx="918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7935514" y="1040604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0" y="1583937"/>
            <a:ext cx="9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7584" y="1511929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seuil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400" dirty="0"/>
          </a:p>
        </p:txBody>
      </p:sp>
      <p:sp>
        <p:nvSpPr>
          <p:cNvPr id="55" name="Rectangle 54"/>
          <p:cNvSpPr/>
          <p:nvPr/>
        </p:nvSpPr>
        <p:spPr>
          <a:xfrm>
            <a:off x="1979712" y="1799961"/>
            <a:ext cx="2278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4,31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1,60.10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– 19 </a:t>
            </a:r>
            <a:endParaRPr lang="fr-FR" baseline="30000" dirty="0"/>
          </a:p>
        </p:txBody>
      </p:sp>
      <p:sp>
        <p:nvSpPr>
          <p:cNvPr id="56" name="Rectangle 55"/>
          <p:cNvSpPr/>
          <p:nvPr/>
        </p:nvSpPr>
        <p:spPr>
          <a:xfrm>
            <a:off x="1827312" y="1329813"/>
            <a:ext cx="3230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6,62.10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– 34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 3,00.10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8 </a:t>
            </a:r>
            <a:endParaRPr lang="fr-FR" sz="2000" baseline="30000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1907704" y="1727953"/>
            <a:ext cx="2520280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644008" y="1511929"/>
            <a:ext cx="3153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seuil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2,89.10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7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sz="2400" dirty="0"/>
          </a:p>
        </p:txBody>
      </p:sp>
      <p:sp>
        <p:nvSpPr>
          <p:cNvPr id="61" name="Rectangle 60"/>
          <p:cNvSpPr/>
          <p:nvPr/>
        </p:nvSpPr>
        <p:spPr>
          <a:xfrm>
            <a:off x="7592144" y="1564887"/>
            <a:ext cx="1287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289 nm</a:t>
            </a:r>
            <a:endParaRPr lang="fr-FR" sz="2400" u="sng" dirty="0">
              <a:solidFill>
                <a:srgbClr val="FF0000"/>
              </a:solidFill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0" y="3905761"/>
            <a:ext cx="5580112" cy="1015663"/>
            <a:chOff x="0" y="3573016"/>
            <a:chExt cx="5580112" cy="1015663"/>
          </a:xfrm>
        </p:grpSpPr>
        <p:sp>
          <p:nvSpPr>
            <p:cNvPr id="14" name="Rectangle 13"/>
            <p:cNvSpPr/>
            <p:nvPr/>
          </p:nvSpPr>
          <p:spPr>
            <a:xfrm>
              <a:off x="0" y="3573016"/>
              <a:ext cx="558011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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Sur le schéma de gauche, représenter le vecteur champ électrique 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, et indiquer comment se </a:t>
              </a:r>
              <a:r>
                <a:rPr lang="fr-FR" sz="2000" i="1" dirty="0" err="1" smtClean="0">
                  <a:latin typeface="Times New Roman" pitchFamily="18" charset="0"/>
                  <a:cs typeface="Times New Roman" pitchFamily="18" charset="0"/>
                </a:rPr>
                <a:t>dépla-cent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les électrons 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 et les trous positifs 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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fr-FR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1890781" y="3938317"/>
              <a:ext cx="432048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8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8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38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38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53" grpId="0"/>
      <p:bldP spid="54" grpId="0"/>
      <p:bldP spid="55" grpId="0"/>
      <p:bldP spid="56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55" t="35280" r="17715" b="12641"/>
          <a:stretch>
            <a:fillRect/>
          </a:stretch>
        </p:blipFill>
        <p:spPr bwMode="auto">
          <a:xfrm>
            <a:off x="5244117" y="0"/>
            <a:ext cx="3899883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51920" y="4221088"/>
            <a:ext cx="5292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Indiquer comment les électrons se déplacent dans le circuit électrique et donc le sens du courant électrique.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1424" t="19320" r="8336" b="17681"/>
          <a:stretch>
            <a:fillRect/>
          </a:stretch>
        </p:blipFill>
        <p:spPr bwMode="auto">
          <a:xfrm>
            <a:off x="0" y="2348880"/>
            <a:ext cx="3456383" cy="40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1424" t="15640" r="8576" b="21361"/>
          <a:stretch>
            <a:fillRect/>
          </a:stretch>
        </p:blipFill>
        <p:spPr bwMode="auto">
          <a:xfrm>
            <a:off x="0" y="2348880"/>
            <a:ext cx="3428998" cy="405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61424" t="23200" r="8336" b="14641"/>
          <a:stretch>
            <a:fillRect/>
          </a:stretch>
        </p:blipFill>
        <p:spPr bwMode="auto">
          <a:xfrm>
            <a:off x="0" y="2383605"/>
            <a:ext cx="3456384" cy="39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57644" t="17640" r="10226" b="12641"/>
          <a:stretch>
            <a:fillRect/>
          </a:stretch>
        </p:blipFill>
        <p:spPr bwMode="auto">
          <a:xfrm>
            <a:off x="23150" y="2352353"/>
            <a:ext cx="3672406" cy="448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Ellipse 17"/>
          <p:cNvSpPr/>
          <p:nvPr/>
        </p:nvSpPr>
        <p:spPr>
          <a:xfrm>
            <a:off x="1403648" y="35730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0" y="620688"/>
            <a:ext cx="6156176" cy="1224136"/>
            <a:chOff x="0" y="4941168"/>
            <a:chExt cx="6156176" cy="1224136"/>
          </a:xfrm>
        </p:grpSpPr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0" y="4941168"/>
              <a:ext cx="6156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u="sng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(trou)</a:t>
              </a:r>
              <a:r>
                <a:rPr kumimoji="0" lang="fr-FR" sz="2000" b="1" i="0" u="sng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&gt; 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donc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colinéaire et de même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sens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que 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1969046" y="4950693"/>
              <a:ext cx="360040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2339752" y="5373216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0" y="1556792"/>
            <a:ext cx="6156176" cy="1224136"/>
            <a:chOff x="-11575" y="5528807"/>
            <a:chExt cx="6156176" cy="1224136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-11575" y="5528807"/>
              <a:ext cx="6156176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q(électron) &lt; 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donc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colinéaire et de sens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           </a:t>
              </a:r>
              <a:r>
                <a:rPr kumimoji="0" lang="fr-FR" sz="20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opposé à 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2453143" y="5538332"/>
              <a:ext cx="36004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2904241" y="5960855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211960" y="5229200"/>
            <a:ext cx="43924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Sens du courant opposé à celui des électrons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repeatCount="4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0.00139 -0.00949 -0.00104 -0.01852 -0.00208 -0.02778 C 3.61111E-6 -0.04931 -0.00312 -0.03611 0.03125 -0.03611 C 0.06615 -0.03611 0.10122 -0.03542 0.13611 -0.03519 C 0.15938 -0.03403 0.18229 -0.03333 0.20556 -0.03426 C 0.21719 -0.02917 0.20833 -0.03403 0.20833 0.00741 C 0.20833 0.08356 0.20938 0.06435 0.20695 0.10093 C 0.20747 0.12477 0.20903 0.14375 0.21042 0.16667 C 0.21077 0.21991 0.21059 0.26829 0.20833 0.32037 C 0.20729 0.4162 0.22413 0.39143 0.14028 0.39259 C 0.10712 0.39583 0.07361 0.39468 0.04028 0.39537 C 0.02552 0.39468 0.01372 0.39352 -0.00069 0.39259 C -0.00035 0.38194 0.0007 0.36944 0.0007 0.35833 " pathEditMode="relative" ptsTypes="ffffffffffffA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8" grpId="1" animBg="1"/>
      <p:bldP spid="18" grpId="2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57644" t="17640" r="10226" b="12641"/>
          <a:stretch>
            <a:fillRect/>
          </a:stretch>
        </p:blipFill>
        <p:spPr bwMode="auto">
          <a:xfrm>
            <a:off x="251520" y="1246612"/>
            <a:ext cx="3203848" cy="391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707904" y="692696"/>
            <a:ext cx="5436096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dirty="0" smtClean="0">
                <a:latin typeface="Comic Sans MS" pitchFamily="66" charset="0"/>
              </a:rPr>
              <a:t>         L'ionosphère d'une planète est une couche de son atmosphère caractérisée par une </a:t>
            </a:r>
            <a:r>
              <a:rPr lang="fr-FR" dirty="0" err="1" smtClean="0">
                <a:latin typeface="Comic Sans MS" pitchFamily="66" charset="0"/>
              </a:rPr>
              <a:t>ionisa-tion</a:t>
            </a:r>
            <a:r>
              <a:rPr lang="fr-FR" dirty="0" smtClean="0">
                <a:latin typeface="Comic Sans MS" pitchFamily="66" charset="0"/>
              </a:rPr>
              <a:t> partielle des gaz : dans le cas de la Terre, elle se situe entre environ 60 et 1000 km d’</a:t>
            </a:r>
            <a:r>
              <a:rPr lang="fr-FR" dirty="0" err="1" smtClean="0">
                <a:latin typeface="Comic Sans MS" pitchFamily="66" charset="0"/>
              </a:rPr>
              <a:t>alti-tude</a:t>
            </a:r>
            <a:r>
              <a:rPr lang="fr-FR" dirty="0" smtClean="0">
                <a:latin typeface="Comic Sans MS" pitchFamily="66" charset="0"/>
              </a:rPr>
              <a:t>. C’est le rayonnement ultraviolet solaire qui est à l’origine des ions présents dans l’</a:t>
            </a:r>
            <a:r>
              <a:rPr lang="fr-FR" dirty="0" err="1" smtClean="0">
                <a:latin typeface="Comic Sans MS" pitchFamily="66" charset="0"/>
              </a:rPr>
              <a:t>ionosphè-re</a:t>
            </a:r>
            <a:r>
              <a:rPr lang="fr-FR" dirty="0" smtClean="0">
                <a:latin typeface="Comic Sans MS" pitchFamily="66" charset="0"/>
              </a:rPr>
              <a:t> ; les molécules comme le dioxygène, le </a:t>
            </a:r>
            <a:r>
              <a:rPr lang="fr-FR" dirty="0" err="1" smtClean="0">
                <a:latin typeface="Comic Sans MS" pitchFamily="66" charset="0"/>
              </a:rPr>
              <a:t>diazote</a:t>
            </a:r>
            <a:r>
              <a:rPr lang="fr-FR" dirty="0" smtClean="0">
                <a:latin typeface="Comic Sans MS" pitchFamily="66" charset="0"/>
              </a:rPr>
              <a:t> ou le monoxyde d’azote absorbent l’énergie des photons dont l’énergie est supérieure à leur </a:t>
            </a:r>
            <a:r>
              <a:rPr lang="fr-FR" dirty="0" err="1" smtClean="0">
                <a:latin typeface="Comic Sans MS" pitchFamily="66" charset="0"/>
              </a:rPr>
              <a:t>é-nergie</a:t>
            </a:r>
            <a:r>
              <a:rPr lang="fr-FR" dirty="0" smtClean="0">
                <a:latin typeface="Comic Sans MS" pitchFamily="66" charset="0"/>
              </a:rPr>
              <a:t> d’ionisation. Ces molécules sont alors </a:t>
            </a:r>
            <a:r>
              <a:rPr lang="fr-FR" dirty="0" err="1" smtClean="0">
                <a:latin typeface="Comic Sans MS" pitchFamily="66" charset="0"/>
              </a:rPr>
              <a:t>am-putées</a:t>
            </a:r>
            <a:r>
              <a:rPr lang="fr-FR" dirty="0" smtClean="0">
                <a:latin typeface="Comic Sans MS" pitchFamily="66" charset="0"/>
              </a:rPr>
              <a:t> d’un électron et se transforment en ions, cette ionisation ne concernant qu’une molécule sur 1000 de l’ionosphère : on trouve ainsi une centaine d’ions et autant d’électrons qui </a:t>
            </a:r>
            <a:r>
              <a:rPr lang="fr-FR" dirty="0" err="1" smtClean="0">
                <a:latin typeface="Comic Sans MS" pitchFamily="66" charset="0"/>
              </a:rPr>
              <a:t>coexis-tent</a:t>
            </a:r>
            <a:r>
              <a:rPr lang="fr-FR" dirty="0" smtClean="0">
                <a:latin typeface="Comic Sans MS" pitchFamily="66" charset="0"/>
              </a:rPr>
              <a:t> dans chaque cm</a:t>
            </a:r>
            <a:r>
              <a:rPr lang="fr-FR" baseline="30000" dirty="0" smtClean="0">
                <a:latin typeface="Comic Sans MS" pitchFamily="66" charset="0"/>
              </a:rPr>
              <a:t>3</a:t>
            </a:r>
            <a:r>
              <a:rPr lang="fr-FR" dirty="0" smtClean="0">
                <a:latin typeface="Comic Sans MS" pitchFamily="66" charset="0"/>
              </a:rPr>
              <a:t> de cette couche de l’</a:t>
            </a:r>
            <a:r>
              <a:rPr lang="fr-FR" dirty="0" err="1" smtClean="0">
                <a:latin typeface="Comic Sans MS" pitchFamily="66" charset="0"/>
              </a:rPr>
              <a:t>atmo-sphère</a:t>
            </a:r>
            <a:r>
              <a:rPr lang="fr-FR" dirty="0" smtClean="0">
                <a:latin typeface="Comic Sans MS" pitchFamily="66" charset="0"/>
              </a:rPr>
              <a:t>.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735" t="40319" r="26291" b="47921"/>
          <a:stretch>
            <a:fillRect/>
          </a:stretch>
        </p:blipFill>
        <p:spPr bwMode="auto">
          <a:xfrm>
            <a:off x="3837787" y="46300"/>
            <a:ext cx="5184576" cy="6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3563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Indiquer comment les électrons se déplacent dans le circuit électrique et donc le sens du courant électrique.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50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la formule des molécules subissant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photoionisation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dans le texte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ci-des-sus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ainsi que celle des composés obtenus après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photoionisation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3608" y="6298362"/>
            <a:ext cx="763284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devient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;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devient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;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devient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212277"/>
            <a:ext cx="702027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Sens du courant opposé à celui des électrons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8" grpId="0"/>
      <p:bldP spid="10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38977" t="35800" r="21333" b="53440"/>
          <a:stretch>
            <a:fillRect/>
          </a:stretch>
        </p:blipFill>
        <p:spPr bwMode="auto">
          <a:xfrm>
            <a:off x="2051720" y="2097249"/>
            <a:ext cx="5040560" cy="76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52936"/>
            <a:ext cx="91440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Lors de la photosynthèse, les pigments présents dans les végétaux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ab-sorbent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 l’énergie des photons, ce qui place ces pigments dans un état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exci-té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. De proche en proche, ces pigments libèrent ce trop-plein d’énergie aux pigments voisins, jusqu’à atteindre les centres réactionnels des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chloroplas-tes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L’énergie d’excitation est alors irréversiblement convertie en énergie électrochimique : une « paire spéciale » de chlorophylles libère un électron et un « accepteur primaire » le reçoit.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Très rapidement, l’accepteur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pri-maire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réduit va céder l’électron à un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autre accepteur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et ainsi de suite au cours d’une série de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réactions chimiques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en cascade qui vont permettre la production d’énergie chimique (transformation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CO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en sucres comme le glucose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6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) à partir d’énergie lumineuse.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1735" t="40319" r="26291" b="47921"/>
          <a:stretch>
            <a:fillRect/>
          </a:stretch>
        </p:blipFill>
        <p:spPr bwMode="auto">
          <a:xfrm>
            <a:off x="2123728" y="1"/>
            <a:ext cx="5040560" cy="6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la formule des molécules subissant 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photoionisation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dans le texte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ci-des-sus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ainsi que celle des composés obtenus après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photoionisation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71600" y="1412776"/>
            <a:ext cx="763284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devient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;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devient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;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devient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38977" t="35800" r="21333" b="53440"/>
          <a:stretch>
            <a:fillRect/>
          </a:stretch>
        </p:blipFill>
        <p:spPr bwMode="auto">
          <a:xfrm>
            <a:off x="1979712" y="0"/>
            <a:ext cx="5040560" cy="76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s://www.encyclopedie-environnement.org/app/uploads/2020/02/photosynthese_fig8-photosysteme-thylako%C3%AFd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38977" t="35800" r="21333" b="53440"/>
          <a:stretch>
            <a:fillRect/>
          </a:stretch>
        </p:blipFill>
        <p:spPr bwMode="auto">
          <a:xfrm>
            <a:off x="1979712" y="0"/>
            <a:ext cx="5040560" cy="76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Lors de la photosynthèse, les pigments présents dans les végétaux </a:t>
            </a:r>
            <a:r>
              <a:rPr lang="fr-FR" sz="2000" dirty="0" err="1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ab-sorbent</a:t>
            </a:r>
            <a:r>
              <a:rPr lang="fr-FR" sz="20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 l’énergie des photons, ce qui place ces pigments dans un état </a:t>
            </a:r>
            <a:r>
              <a:rPr lang="fr-FR" sz="2000" dirty="0" err="1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exci-té</a:t>
            </a:r>
            <a:r>
              <a:rPr lang="fr-FR" sz="20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. De proche en proche, ces pigments libèrent ce trop-plein d’énergie aux pigments voisins, jusqu’à atteindre les centres réactionnels des </a:t>
            </a:r>
            <a:r>
              <a:rPr lang="fr-FR" sz="2000" dirty="0" err="1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chloroplas-tes</a:t>
            </a:r>
            <a:r>
              <a:rPr lang="fr-FR" sz="20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.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omic Sans MS" pitchFamily="66" charset="0"/>
                <a:ea typeface="Arial Unicode MS" pitchFamily="34" charset="-128"/>
                <a:cs typeface="Calibri" pitchFamily="34" charset="0"/>
              </a:rPr>
              <a:t>L’énergie d’excitation est alors irréversiblement convertie en énergie électrochimique : une « paire spéciale » de chlorophylles libère un électron et un « accepteur primaire » le reçoit.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Très rapidement, l’accepteur </a:t>
            </a:r>
            <a:r>
              <a:rPr lang="fr-FR" sz="2000" dirty="0" err="1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pri-maire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réduit va céder l’électron à un </a:t>
            </a:r>
            <a:r>
              <a:rPr lang="fr-FR" sz="2000" b="1" dirty="0" smtClean="0">
                <a:solidFill>
                  <a:srgbClr val="222222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autre accepteur 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et ainsi de suite au cours d’une série de </a:t>
            </a:r>
            <a:r>
              <a:rPr lang="fr-FR" sz="2000" b="1" dirty="0" smtClean="0">
                <a:solidFill>
                  <a:srgbClr val="222222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réactions chimiques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en cascade qui vont permettre la production d’énergie chimique (transformation de 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fr-FR" sz="2000" b="1" baseline="-300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en </a:t>
            </a:r>
            <a:r>
              <a:rPr lang="fr-FR" sz="20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lang="fr-FR" sz="2000" b="1" baseline="-300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fr-FR" sz="20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et de </a:t>
            </a:r>
            <a:r>
              <a:rPr lang="fr-FR" sz="2000" b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CO</a:t>
            </a:r>
            <a:r>
              <a:rPr lang="fr-FR" sz="2000" b="1" baseline="-300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lang="fr-FR" sz="20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en sucres comme le glucose </a:t>
            </a:r>
            <a:r>
              <a:rPr lang="fr-FR" sz="2000" b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lang="fr-FR" sz="2000" b="1" baseline="-300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6</a:t>
            </a:r>
            <a:r>
              <a:rPr lang="fr-FR" sz="2000" b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fr-FR" sz="2000" b="1" baseline="-300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12</a:t>
            </a:r>
            <a:r>
              <a:rPr lang="fr-FR" sz="2000" b="1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lang="fr-FR" sz="2000" b="1" baseline="-30000" dirty="0" smtClean="0">
                <a:solidFill>
                  <a:srgbClr val="0066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6</a:t>
            </a: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) à partir d’énergie lumineuse.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43608" y="5301208"/>
            <a:ext cx="75608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(l)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(g)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+ 4 H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+ 4 e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 CO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 (g)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+ 24 H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+ 24 e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C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aq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+ 6 H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(g)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452508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type de réactions chimiques observe-t-on lors de la photosynthèse 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4869160"/>
            <a:ext cx="3719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Réactions d’</a:t>
            </a:r>
            <a:r>
              <a:rPr lang="fr-FR" sz="2000" b="1" u="sng" dirty="0" err="1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oxydo-réduction</a:t>
            </a:r>
            <a:endParaRPr lang="fr-FR" sz="2000" b="1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e 45"/>
          <p:cNvGrpSpPr/>
          <p:nvPr/>
        </p:nvGrpSpPr>
        <p:grpSpPr>
          <a:xfrm>
            <a:off x="1835696" y="3805731"/>
            <a:ext cx="5616624" cy="1728192"/>
            <a:chOff x="1835696" y="3805731"/>
            <a:chExt cx="5616624" cy="1728192"/>
          </a:xfrm>
        </p:grpSpPr>
        <p:pic>
          <p:nvPicPr>
            <p:cNvPr id="13" name="Image 12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59" t="24963" r="6060" b="44018"/>
            <a:stretch>
              <a:fillRect/>
            </a:stretch>
          </p:blipFill>
          <p:spPr bwMode="auto">
            <a:xfrm>
              <a:off x="1835696" y="3805731"/>
              <a:ext cx="5616624" cy="1728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3" name="Cylindre 22"/>
            <p:cNvSpPr/>
            <p:nvPr/>
          </p:nvSpPr>
          <p:spPr>
            <a:xfrm rot="5400000">
              <a:off x="5040052" y="3230946"/>
              <a:ext cx="432048" cy="2664296"/>
            </a:xfrm>
            <a:prstGeom prst="can">
              <a:avLst>
                <a:gd name="adj" fmla="val 30358"/>
              </a:avLst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3923928" y="4597819"/>
              <a:ext cx="2592288" cy="0"/>
              <a:chOff x="3923928" y="4725144"/>
              <a:chExt cx="2592288" cy="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>
                <a:off x="3923928" y="4725144"/>
                <a:ext cx="1008112" cy="0"/>
              </a:xfrm>
              <a:prstGeom prst="straightConnector1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4860032" y="4725144"/>
                <a:ext cx="1656184" cy="0"/>
              </a:xfrm>
              <a:prstGeom prst="line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88217" y="381514"/>
            <a:ext cx="67960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H</a:t>
            </a:r>
            <a:r>
              <a:rPr lang="fr-FR" sz="2200" b="1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fr-FR" sz="2200" b="1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(l)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O</a:t>
            </a:r>
            <a:r>
              <a:rPr lang="fr-FR" sz="2200" b="1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(g)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+ 4 H</a:t>
            </a:r>
            <a:r>
              <a:rPr lang="fr-FR" sz="2200" b="1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+ 4 e</a:t>
            </a:r>
            <a:r>
              <a:rPr lang="fr-FR" sz="2200" b="1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 CO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(g)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+ 24 H</a:t>
            </a:r>
            <a:r>
              <a:rPr lang="fr-FR" sz="2200" b="1" baseline="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+ 24 e</a:t>
            </a:r>
            <a:r>
              <a:rPr lang="fr-FR" sz="2200" b="1" baseline="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 C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12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fr-FR" sz="2200" b="1" baseline="-30000" dirty="0" err="1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aq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+ 6 H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</a:t>
            </a:r>
            <a:r>
              <a:rPr lang="fr-FR" sz="2200" b="1" baseline="-30000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(g)</a:t>
            </a:r>
            <a:endParaRPr lang="fr-FR" sz="2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type de réactions chimiques observe-t-on lors de la photosynthèse 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04664"/>
            <a:ext cx="2422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Réactions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d’</a:t>
            </a:r>
            <a:r>
              <a:rPr lang="fr-FR" sz="2000" b="1" u="sng" dirty="0" err="1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oxydo-réduction</a:t>
            </a:r>
            <a:endParaRPr lang="fr-FR" sz="2000" b="1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Description géométrique de la propagation d’une onde lumineuse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560" y="2074981"/>
            <a:ext cx="2520279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TRANSPARENT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35896" y="2074981"/>
            <a:ext cx="2448272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HOMOGENE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3648" y="3068960"/>
            <a:ext cx="324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latin typeface="Bookman Old Style" pitchFamily="18" charset="0"/>
              </a:rPr>
              <a:t>1) Cadre de l’étude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501008"/>
            <a:ext cx="412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Modèle du rayon lumineux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516216" y="2074981"/>
            <a:ext cx="2232248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ISOTROPE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5148064" y="2918485"/>
            <a:ext cx="797332" cy="1463310"/>
            <a:chOff x="5148064" y="3333842"/>
            <a:chExt cx="797332" cy="1463310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5148064" y="3789040"/>
              <a:ext cx="432048" cy="10081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510662" y="3333842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8"/>
                  <a:cs typeface="Calibri" pitchFamily="34" charset="0"/>
                </a:rPr>
                <a:t>?</a:t>
              </a:r>
              <a:endParaRPr lang="fr-FR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652120" y="3373683"/>
            <a:ext cx="794774" cy="1224136"/>
            <a:chOff x="5652120" y="3789040"/>
            <a:chExt cx="794774" cy="1224136"/>
          </a:xfrm>
        </p:grpSpPr>
        <p:sp>
          <p:nvSpPr>
            <p:cNvPr id="22" name="Rectangle 21"/>
            <p:cNvSpPr/>
            <p:nvPr/>
          </p:nvSpPr>
          <p:spPr>
            <a:xfrm>
              <a:off x="6012160" y="3789040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solidFill>
                    <a:srgbClr val="FF0000"/>
                  </a:solidFill>
                  <a:latin typeface="Arial Black" pitchFamily="34" charset="0"/>
                  <a:ea typeface="Arial Unicode MS" pitchFamily="34" charset="-128"/>
                  <a:cs typeface="Calibri" pitchFamily="34" charset="0"/>
                </a:rPr>
                <a:t>?</a:t>
              </a:r>
              <a:endParaRPr lang="fr-FR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>
              <a:off x="5652120" y="4221088"/>
              <a:ext cx="432048" cy="7920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27"/>
          <p:cNvCxnSpPr>
            <a:endCxn id="23" idx="1"/>
          </p:cNvCxnSpPr>
          <p:nvPr/>
        </p:nvCxnSpPr>
        <p:spPr>
          <a:xfrm flipV="1">
            <a:off x="4932040" y="4563094"/>
            <a:ext cx="1656184" cy="2315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596803" y="2978918"/>
            <a:ext cx="247856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Faisceau lumineux</a:t>
            </a:r>
            <a:endParaRPr lang="fr-FR" sz="2000" b="1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30787" y="3454479"/>
            <a:ext cx="216597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Rayon lumineux</a:t>
            </a:r>
            <a:endParaRPr lang="fr-FR" sz="2000" b="1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0062" y="5491524"/>
            <a:ext cx="8926434" cy="129614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Quelle différence y a-t-il entre un RAYON lumineux et un FAISCEAU lumineux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0495" y="5786015"/>
            <a:ext cx="889248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17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LUMINEUX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l’idéalisation d’un faisceau lumineux dont le diamètre tendrait vers zéro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le représente par une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ligne qui suit le trajet de la lumière et qui est orientée dans le sens de propagation de celle-ci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9" grpId="0" animBg="1"/>
      <p:bldP spid="10" grpId="0" animBg="1"/>
      <p:bldP spid="11" grpId="0"/>
      <p:bldP spid="12" grpId="0"/>
      <p:bldP spid="14" grpId="0" animBg="1"/>
      <p:bldP spid="41" grpId="0" animBg="1"/>
      <p:bldP spid="42" grpId="0" animBg="1"/>
      <p:bldP spid="2050" grpId="0" animBg="1"/>
      <p:bldP spid="20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36512" y="4869160"/>
            <a:ext cx="6336704" cy="1872208"/>
            <a:chOff x="36512" y="4869160"/>
            <a:chExt cx="6336704" cy="1872208"/>
          </a:xfrm>
        </p:grpSpPr>
        <p:grpSp>
          <p:nvGrpSpPr>
            <p:cNvPr id="31" name="Groupe 30"/>
            <p:cNvGrpSpPr/>
            <p:nvPr/>
          </p:nvGrpSpPr>
          <p:grpSpPr>
            <a:xfrm>
              <a:off x="36512" y="4869160"/>
              <a:ext cx="6336704" cy="1872208"/>
              <a:chOff x="0" y="4509120"/>
              <a:chExt cx="6336704" cy="1872208"/>
            </a:xfrm>
          </p:grpSpPr>
          <p:pic>
            <p:nvPicPr>
              <p:cNvPr id="32" name="Image 31"/>
              <p:cNvPicPr/>
              <p:nvPr/>
            </p:nvPicPr>
            <p:blipFill>
              <a:blip r:embed="rId2" cstate="print"/>
              <a:srcRect r="29096"/>
              <a:stretch>
                <a:fillRect/>
              </a:stretch>
            </p:blipFill>
            <p:spPr bwMode="auto">
              <a:xfrm>
                <a:off x="0" y="4509120"/>
                <a:ext cx="6336704" cy="1872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2051720" y="5877272"/>
                <a:ext cx="1300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 smtClean="0">
                    <a:latin typeface="Times New Roman" pitchFamily="18" charset="0"/>
                    <a:ea typeface="Arial Unicode MS" pitchFamily="34" charset="-128"/>
                    <a:cs typeface="Times New Roman" pitchFamily="18" charset="0"/>
                    <a:sym typeface="Wingdings" pitchFamily="2" charset="2"/>
                  </a:rPr>
                  <a:t>diaphragme</a:t>
                </a:r>
                <a:endParaRPr lang="fr-FR" dirty="0"/>
              </a:p>
            </p:txBody>
          </p:sp>
          <p:cxnSp>
            <p:nvCxnSpPr>
              <p:cNvPr id="34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4355976" y="4797152"/>
                <a:ext cx="1008112" cy="455166"/>
              </a:xfrm>
              <a:prstGeom prst="straightConnector1">
                <a:avLst/>
              </a:prstGeom>
              <a:noFill/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6" name="AutoShape 12"/>
              <p:cNvCxnSpPr>
                <a:cxnSpLocks noChangeShapeType="1"/>
              </p:cNvCxnSpPr>
              <p:nvPr/>
            </p:nvCxnSpPr>
            <p:spPr bwMode="auto">
              <a:xfrm>
                <a:off x="4355976" y="5480918"/>
                <a:ext cx="576064" cy="252338"/>
              </a:xfrm>
              <a:prstGeom prst="straightConnector1">
                <a:avLst/>
              </a:prstGeom>
              <a:noFill/>
              <a:ln w="57150">
                <a:solidFill>
                  <a:schemeClr val="accent5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6" name="Cylindre 25"/>
            <p:cNvSpPr/>
            <p:nvPr/>
          </p:nvSpPr>
          <p:spPr>
            <a:xfrm rot="5400000">
              <a:off x="1871700" y="5049180"/>
              <a:ext cx="432048" cy="1224136"/>
            </a:xfrm>
            <a:prstGeom prst="can">
              <a:avLst>
                <a:gd name="adj" fmla="val 30358"/>
              </a:avLst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03648" y="-27384"/>
            <a:ext cx="3248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latin typeface="Bookman Old Style" pitchFamily="18" charset="0"/>
              </a:rPr>
              <a:t>1) Cadre de l’étude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4664"/>
            <a:ext cx="412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Modèle du rayon lumineux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59" t="24963" r="6060" b="44018"/>
          <a:stretch>
            <a:fillRect/>
          </a:stretch>
        </p:blipFill>
        <p:spPr bwMode="auto">
          <a:xfrm>
            <a:off x="1835696" y="709387"/>
            <a:ext cx="5616624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e 42"/>
          <p:cNvGrpSpPr/>
          <p:nvPr/>
        </p:nvGrpSpPr>
        <p:grpSpPr>
          <a:xfrm>
            <a:off x="5148064" y="254189"/>
            <a:ext cx="720080" cy="1031262"/>
            <a:chOff x="5148064" y="3333842"/>
            <a:chExt cx="547329" cy="1463310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5148064" y="3789040"/>
              <a:ext cx="432048" cy="10081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5510662" y="3333842"/>
              <a:ext cx="184731" cy="7981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sz="28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</p:grpSp>
      <p:sp>
        <p:nvSpPr>
          <p:cNvPr id="23" name="Cylindre 22"/>
          <p:cNvSpPr/>
          <p:nvPr/>
        </p:nvSpPr>
        <p:spPr>
          <a:xfrm rot="5400000">
            <a:off x="5040052" y="134602"/>
            <a:ext cx="432048" cy="2664296"/>
          </a:xfrm>
          <a:prstGeom prst="can">
            <a:avLst>
              <a:gd name="adj" fmla="val 30358"/>
            </a:avLst>
          </a:prstGeom>
          <a:solidFill>
            <a:schemeClr val="accent4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084168" y="973968"/>
            <a:ext cx="781428" cy="5043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23" idx="1"/>
          </p:cNvCxnSpPr>
          <p:nvPr/>
        </p:nvCxnSpPr>
        <p:spPr>
          <a:xfrm flipV="1">
            <a:off x="4932040" y="1466750"/>
            <a:ext cx="1656184" cy="23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44"/>
          <p:cNvGrpSpPr/>
          <p:nvPr/>
        </p:nvGrpSpPr>
        <p:grpSpPr>
          <a:xfrm>
            <a:off x="3923928" y="1501475"/>
            <a:ext cx="2592288" cy="0"/>
            <a:chOff x="3923928" y="4725144"/>
            <a:chExt cx="2592288" cy="0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3923928" y="4725144"/>
              <a:ext cx="1008112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4860032" y="4725144"/>
              <a:ext cx="1656184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5580112" y="182181"/>
            <a:ext cx="2478564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Faisceau lumineux</a:t>
            </a:r>
            <a:endParaRPr lang="fr-FR" sz="2000" b="1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04248" y="686237"/>
            <a:ext cx="216597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Rayon lumineux</a:t>
            </a:r>
            <a:endParaRPr lang="fr-FR" sz="2000" b="1" u="sng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0062" y="2420888"/>
            <a:ext cx="8926434" cy="129614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Quelle différence y a-t-il entre un RAYON lumineux et un FAISCEAU lumineux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0495" y="2715379"/>
            <a:ext cx="889248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17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LUMINEUX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l’idéalisation d’un faisceau lumineux dont le diamètre tendrait vers zéro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le représente par une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ligne qui suit le trajet de la lumière et qui est orientée dans le sens de propagation de celle-ci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07504" y="3861048"/>
            <a:ext cx="892899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Approximation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de l’optique géométrique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: on néglige le caractère ondulatoire de la lumière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5881506" y="4894868"/>
            <a:ext cx="3275856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observée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&gt;&gt;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209379" y="5640656"/>
            <a:ext cx="2807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diffraction observée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&lt;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 tribulations de Mélinez et de Martenchon, novembre 2020 - Pascal  Ordonn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" y="332656"/>
            <a:ext cx="913919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128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Modèle du rayon lumineux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0062" y="371613"/>
            <a:ext cx="8926434" cy="129614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Quelle différence y a-t-il entre un RAYON lumineux et un FAISCEAU lumineux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0495" y="670010"/>
            <a:ext cx="889248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17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LUMINEUX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l’idéalisation d’un faisceau lumineux dont le diamètre tendrait vers zéro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le représente par une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ligne qui suit le trajet de la lumière et qui est orientée dans le sens de propagation de celle-ci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07504" y="1844029"/>
            <a:ext cx="892899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Approximation</a:t>
            </a:r>
            <a:r>
              <a:rPr kumimoji="0" lang="fr-FR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de l’optique géométrique</a:t>
            </a:r>
            <a:r>
              <a:rPr kumimoji="0" lang="fr-FR" sz="24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: on néglige le caractère ondulatoire de la lumière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349050" y="3464930"/>
            <a:ext cx="248376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diffraction observée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&lt;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30"/>
          <p:cNvGrpSpPr/>
          <p:nvPr/>
        </p:nvGrpSpPr>
        <p:grpSpPr>
          <a:xfrm>
            <a:off x="36512" y="2647134"/>
            <a:ext cx="6336704" cy="1872208"/>
            <a:chOff x="0" y="4509120"/>
            <a:chExt cx="6336704" cy="1872208"/>
          </a:xfrm>
        </p:grpSpPr>
        <p:pic>
          <p:nvPicPr>
            <p:cNvPr id="32" name="Image 31"/>
            <p:cNvPicPr/>
            <p:nvPr/>
          </p:nvPicPr>
          <p:blipFill>
            <a:blip r:embed="rId2" cstate="print"/>
            <a:srcRect r="29096"/>
            <a:stretch>
              <a:fillRect/>
            </a:stretch>
          </p:blipFill>
          <p:spPr bwMode="auto">
            <a:xfrm>
              <a:off x="0" y="4509120"/>
              <a:ext cx="6336704" cy="1872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2051720" y="5877272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diaphragme</a:t>
              </a:r>
              <a:endParaRPr lang="fr-FR" dirty="0"/>
            </a:p>
          </p:txBody>
        </p:sp>
        <p:cxnSp>
          <p:nvCxnSpPr>
            <p:cNvPr id="34" name="AutoShape 11"/>
            <p:cNvCxnSpPr>
              <a:cxnSpLocks noChangeShapeType="1"/>
            </p:cNvCxnSpPr>
            <p:nvPr/>
          </p:nvCxnSpPr>
          <p:spPr bwMode="auto">
            <a:xfrm flipV="1">
              <a:off x="4355976" y="4797152"/>
              <a:ext cx="1008112" cy="455166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2"/>
            <p:cNvCxnSpPr>
              <a:cxnSpLocks noChangeShapeType="1"/>
            </p:cNvCxnSpPr>
            <p:nvPr/>
          </p:nvCxnSpPr>
          <p:spPr bwMode="auto">
            <a:xfrm>
              <a:off x="4355976" y="5480918"/>
              <a:ext cx="576064" cy="252338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5904656" y="2719142"/>
            <a:ext cx="3275856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observée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&gt;&gt;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07504" y="4591350"/>
            <a:ext cx="89289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Validité de l’Approximation de l’optique géométrique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51520" y="4951390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dimensions L* du problème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(taille des fentes, obstacles …)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très grandes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devant la longueur d’onde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lumière utilisée 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4268" y="5895726"/>
            <a:ext cx="8902228" cy="84564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Propriétés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rayons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lumineux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l’Approximation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l’optique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géométrique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5536" y="6313413"/>
            <a:ext cx="8410897" cy="42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rayons lumineux sont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indépendants les uns des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ylindre 17"/>
          <p:cNvSpPr/>
          <p:nvPr/>
        </p:nvSpPr>
        <p:spPr>
          <a:xfrm rot="5400000">
            <a:off x="1871700" y="2816932"/>
            <a:ext cx="432048" cy="1224136"/>
          </a:xfrm>
          <a:prstGeom prst="can">
            <a:avLst>
              <a:gd name="adj" fmla="val 30358"/>
            </a:avLst>
          </a:prstGeom>
          <a:solidFill>
            <a:schemeClr val="accent4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349050" y="862420"/>
            <a:ext cx="248376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diffraction observée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&lt;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30"/>
          <p:cNvGrpSpPr/>
          <p:nvPr/>
        </p:nvGrpSpPr>
        <p:grpSpPr>
          <a:xfrm>
            <a:off x="36512" y="44624"/>
            <a:ext cx="6336704" cy="1872208"/>
            <a:chOff x="0" y="4509120"/>
            <a:chExt cx="6336704" cy="1872208"/>
          </a:xfrm>
        </p:grpSpPr>
        <p:pic>
          <p:nvPicPr>
            <p:cNvPr id="32" name="Image 31"/>
            <p:cNvPicPr/>
            <p:nvPr/>
          </p:nvPicPr>
          <p:blipFill>
            <a:blip r:embed="rId2" cstate="print"/>
            <a:srcRect r="29096"/>
            <a:stretch>
              <a:fillRect/>
            </a:stretch>
          </p:blipFill>
          <p:spPr bwMode="auto">
            <a:xfrm>
              <a:off x="0" y="4509120"/>
              <a:ext cx="6336704" cy="1872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2051720" y="5877272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" pitchFamily="2" charset="2"/>
                </a:rPr>
                <a:t>diaphragme</a:t>
              </a:r>
              <a:endParaRPr lang="fr-FR" dirty="0"/>
            </a:p>
          </p:txBody>
        </p:sp>
        <p:cxnSp>
          <p:nvCxnSpPr>
            <p:cNvPr id="34" name="AutoShape 11"/>
            <p:cNvCxnSpPr>
              <a:cxnSpLocks noChangeShapeType="1"/>
            </p:cNvCxnSpPr>
            <p:nvPr/>
          </p:nvCxnSpPr>
          <p:spPr bwMode="auto">
            <a:xfrm flipV="1">
              <a:off x="4355976" y="4797152"/>
              <a:ext cx="1008112" cy="455166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12"/>
            <p:cNvCxnSpPr>
              <a:cxnSpLocks noChangeShapeType="1"/>
            </p:cNvCxnSpPr>
            <p:nvPr/>
          </p:nvCxnSpPr>
          <p:spPr bwMode="auto">
            <a:xfrm>
              <a:off x="4355976" y="5480918"/>
              <a:ext cx="576064" cy="252338"/>
            </a:xfrm>
            <a:prstGeom prst="straightConnector1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5904656" y="116632"/>
            <a:ext cx="3275856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observée 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&gt;&gt;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34268" y="3068960"/>
            <a:ext cx="8902228" cy="27178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Propriétés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rayons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lumineux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l’Approximation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l’optique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géométrique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5536" y="3486647"/>
            <a:ext cx="8410897" cy="42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rayons lumineux sont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indépendants les uns des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4706690"/>
            <a:ext cx="8582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Principe de retour inverse de la lumière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trajectoire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suivie par la lumière pour aller d’un point A à un point B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la même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celle pour aller du point B au point 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9" y="39267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Principe de Fermat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aller d’un point A à un point B,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lumière emprunte le chemin correspondant à la durée minimale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07504" y="1916832"/>
            <a:ext cx="8928992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Validité de l’Approximation de l’optique géométrique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1520" y="227687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dimensions L* du problème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(taille des fentes, obstacles …)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très grandes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devant la longueur d’onde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la lumière utilisée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6118385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La lumière se propage de façon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rectiligne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en accord avec le principe de Fermat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0" y="5805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est la forme de la trajectoire d’un rayon lumineux dans un milieu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transpa-rent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homogène et isotrope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Cylindre 23"/>
          <p:cNvSpPr/>
          <p:nvPr/>
        </p:nvSpPr>
        <p:spPr>
          <a:xfrm rot="5400000">
            <a:off x="1871700" y="224644"/>
            <a:ext cx="432048" cy="1224136"/>
          </a:xfrm>
          <a:prstGeom prst="can">
            <a:avLst>
              <a:gd name="adj" fmla="val 30358"/>
            </a:avLst>
          </a:prstGeom>
          <a:solidFill>
            <a:schemeClr val="accent4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2260" y="63078"/>
            <a:ext cx="8902228" cy="23578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Propriétés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rayons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lumineux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dans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l’approximation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l’optique</a:t>
            </a: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géométrique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528" y="388165"/>
            <a:ext cx="8410897" cy="42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rayons lumineux sont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indépendants les uns des autres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35926"/>
            <a:ext cx="8582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Principe de retour inverse de la lumière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trajectoire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suivie par la lumière pour aller d’un point A à un point B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la même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 celle pour aller du point B au point A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971" y="7588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Principe de Fermat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pour aller d’un point A à un point B,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lumière emprunte le chemin correspondant à la durée minimale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746203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La lumière se propage de façon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rectiligne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en accord avec le principe de Fermat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243308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Quelle est la forme de la trajectoire d’un rayon lumineux dans un milieu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transpa-rent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homogène et isotrope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95536" y="4005064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célérité d’une onde lumineuse 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peut dépendre de sa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fréquence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milieu DISPERSIF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généralement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différente dans deux milieux différents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618890"/>
            <a:ext cx="6045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b/ L’indice optique (ou indice de réfraction)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7504" y="5206050"/>
            <a:ext cx="8964488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Indice optique d’un milieu pour une radiation monochromatique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9512" y="5638098"/>
            <a:ext cx="66247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Noté par la lettre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», c’est le rapport de la célérité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 dans le vide par la célérité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 dans le milieu.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6948264" y="5638098"/>
            <a:ext cx="1967999" cy="10801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62397" y="5902980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n  =  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7691494" y="563809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  </a:t>
            </a:r>
            <a:endParaRPr lang="fr-FR" sz="2000" dirty="0"/>
          </a:p>
        </p:txBody>
      </p:sp>
      <p:sp>
        <p:nvSpPr>
          <p:cNvPr id="24" name="Rectangle 23"/>
          <p:cNvSpPr/>
          <p:nvPr/>
        </p:nvSpPr>
        <p:spPr>
          <a:xfrm>
            <a:off x="7691494" y="620881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v  </a:t>
            </a:r>
            <a:endParaRPr lang="fr-FR" sz="2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7679919" y="6142154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884368" y="563809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84368" y="621416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48264" y="6286170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3265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célérité d’une onde lumineuse 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peut dépendre de sa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fréquence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 milieu DISPERSIF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-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est généralement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différente dans deux milieux différents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6045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b/ L’indice optique (ou indice de réfraction)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7504" y="1559776"/>
            <a:ext cx="8964488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Indice optique d’un milieu pour une radiation monochromatique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1991824"/>
            <a:ext cx="66247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Noté par la lettre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», c’est le rapport de la célérité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 dans le vide par la célérité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 dans le milieu.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948264" y="1991824"/>
            <a:ext cx="1967999" cy="10801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2397" y="2256706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n  =  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7691494" y="1991824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  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7691494" y="256254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v  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7679919" y="2495880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84368" y="1991824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84368" y="256788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8264" y="2639896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(Ø)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2123728" y="3215960"/>
            <a:ext cx="6840760" cy="11541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i="1" dirty="0" smtClean="0"/>
              <a:t>L’indice optique d’un milieu est </a:t>
            </a:r>
            <a:r>
              <a:rPr lang="fr-FR" sz="2000" b="1" dirty="0" smtClean="0"/>
              <a:t>toujours supérieur ou égal à 1</a:t>
            </a:r>
            <a:r>
              <a:rPr lang="fr-FR" sz="2000" i="1" dirty="0" smtClean="0"/>
              <a:t> : </a:t>
            </a:r>
          </a:p>
          <a:p>
            <a:pPr algn="ctr"/>
            <a:r>
              <a:rPr lang="fr-FR" sz="2000" dirty="0" smtClean="0"/>
              <a:t>n(air sec) = 1,0003 ; n(eau liquide) = 1,33 ; n(verre) = 1,5 …</a:t>
            </a:r>
          </a:p>
          <a:p>
            <a:r>
              <a:rPr lang="fr-FR" sz="800" dirty="0" smtClean="0"/>
              <a:t> </a:t>
            </a:r>
            <a:endParaRPr lang="fr-FR" sz="400" dirty="0" smtClean="0"/>
          </a:p>
          <a:p>
            <a:r>
              <a:rPr lang="fr-FR" sz="2000" dirty="0" smtClean="0"/>
              <a:t>- </a:t>
            </a:r>
            <a:r>
              <a:rPr lang="fr-FR" sz="2000" i="1" dirty="0" smtClean="0"/>
              <a:t>Un milieu 1 est dit </a:t>
            </a:r>
            <a:r>
              <a:rPr lang="fr-FR" sz="2000" b="1" dirty="0" smtClean="0"/>
              <a:t>plus réfringent</a:t>
            </a:r>
            <a:r>
              <a:rPr lang="fr-FR" sz="2000" i="1" dirty="0" smtClean="0"/>
              <a:t> qu’un milieu 2 si </a:t>
            </a:r>
            <a:r>
              <a:rPr lang="fr-FR" sz="2000" b="1" dirty="0" smtClean="0"/>
              <a:t>n</a:t>
            </a:r>
            <a:r>
              <a:rPr lang="fr-FR" sz="2000" b="1" baseline="-25000" dirty="0" smtClean="0"/>
              <a:t>1</a:t>
            </a:r>
            <a:r>
              <a:rPr lang="fr-FR" sz="2000" b="1" dirty="0" smtClean="0"/>
              <a:t> &gt; n</a:t>
            </a:r>
            <a:r>
              <a:rPr lang="fr-FR" sz="2000" b="1" baseline="-25000" dirty="0" smtClean="0"/>
              <a:t>2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pic>
        <p:nvPicPr>
          <p:cNvPr id="19" name="Imag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1297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43711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fréquence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d’une onde ne dépendant pas du milieu de propagation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exprimer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longueur d’onde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d’une onde lumineuse dans un milieu d’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indice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sa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longueur d’onde dans le vide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-252536" y="5991671"/>
            <a:ext cx="28083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vide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9752" y="5733256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37194" y="6295187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2339752" y="6237312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467544" y="4470163"/>
            <a:ext cx="7272808" cy="360040"/>
          </a:xfrm>
          <a:prstGeom prst="roundRect">
            <a:avLst/>
          </a:prstGeom>
          <a:solidFill>
            <a:srgbClr val="D339B2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419872" y="5949280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milieu d’indice 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0312" y="566124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07911" y="6351711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7380312" y="6200029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384376" y="5013176"/>
            <a:ext cx="56521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fréquence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même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dans le vide et dans le milieu d’indice 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Flèche vers le bas 30"/>
          <p:cNvSpPr/>
          <p:nvPr/>
        </p:nvSpPr>
        <p:spPr>
          <a:xfrm rot="19532284">
            <a:off x="3357215" y="4764863"/>
            <a:ext cx="341340" cy="647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406020" y="6272037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73" grpId="0"/>
      <p:bldP spid="21" grpId="0"/>
      <p:bldP spid="22" grpId="0"/>
      <p:bldP spid="23" grpId="0"/>
      <p:bldP spid="25" grpId="0" animBg="1"/>
      <p:bldP spid="26" grpId="0"/>
      <p:bldP spid="27" grpId="0"/>
      <p:bldP spid="30" grpId="0"/>
      <p:bldP spid="31" grpId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7452320" y="5589240"/>
            <a:ext cx="1463943" cy="10081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64488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Indice optique d’un milieu pour une radiation monochromatique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6959839" y="546122"/>
            <a:ext cx="1967999" cy="1080120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27085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La </a:t>
            </a:r>
            <a:r>
              <a:rPr lang="fr-FR" sz="2000" b="1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fréquence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d’une onde ne dépendant pas du milieu de propagation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exprimer la </a:t>
            </a:r>
            <a:r>
              <a:rPr lang="fr-FR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longueur d’onde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d’une onde lumineuse dans un milieu d’</a:t>
            </a:r>
            <a:r>
              <a:rPr lang="fr-FR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indice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 sa </a:t>
            </a:r>
            <a:r>
              <a:rPr lang="fr-FR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longueur d’onde dans le vide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0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52536" y="4839543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vide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458112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7194" y="5143059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339752" y="508518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395536" y="3284984"/>
            <a:ext cx="7344816" cy="360040"/>
          </a:xfrm>
          <a:prstGeom prst="roundRect">
            <a:avLst/>
          </a:prstGeom>
          <a:solidFill>
            <a:srgbClr val="D339B2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19872" y="4797152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milieu d’indice 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0312" y="450912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380312" y="5047901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563889" y="3861048"/>
            <a:ext cx="55453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fréquence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même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dans le vide et dans le milieu d’indice 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19532284">
            <a:off x="3357213" y="3612736"/>
            <a:ext cx="341340" cy="647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406020" y="511990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-144016" y="5914555"/>
            <a:ext cx="30598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déduit donc que : 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5416" y="5645573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62858" y="6207504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865416" y="6149629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41480" y="588730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919828" y="5643015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910811" y="6147071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77361" y="5833839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449592" y="5896322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5056251" y="5861597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385696" y="589632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8307170" y="5589240"/>
            <a:ext cx="45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475470" y="586193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7866105" y="583231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3921153" y="6221637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8385866" y="6140947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D339B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8339566" y="6077956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804248" y="5842547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79512" y="548680"/>
            <a:ext cx="66247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Noté par la lettre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», c’est le rapport de la célérité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 dans le vide par la célérité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lumière dans le milieu.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62397" y="813562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n  =  </a:t>
            </a:r>
            <a:endParaRPr lang="fr-FR" sz="2000" dirty="0"/>
          </a:p>
        </p:txBody>
      </p:sp>
      <p:sp>
        <p:nvSpPr>
          <p:cNvPr id="42" name="Rectangle 41"/>
          <p:cNvSpPr/>
          <p:nvPr/>
        </p:nvSpPr>
        <p:spPr>
          <a:xfrm>
            <a:off x="7691494" y="54868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  </a:t>
            </a:r>
            <a:endParaRPr lang="fr-FR" sz="2000" dirty="0"/>
          </a:p>
        </p:txBody>
      </p:sp>
      <p:sp>
        <p:nvSpPr>
          <p:cNvPr id="43" name="Rectangle 42"/>
          <p:cNvSpPr/>
          <p:nvPr/>
        </p:nvSpPr>
        <p:spPr>
          <a:xfrm>
            <a:off x="7691494" y="1119399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v  </a:t>
            </a:r>
            <a:endParaRPr lang="fr-FR" sz="2000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79919" y="1052736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884368" y="54868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84368" y="1124744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48264" y="1196752"/>
            <a:ext cx="553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(Ø)</a:t>
            </a:r>
            <a:endParaRPr lang="fr-FR" sz="2000" dirty="0"/>
          </a:p>
        </p:txBody>
      </p:sp>
      <p:sp>
        <p:nvSpPr>
          <p:cNvPr id="48" name="Rectangle 47"/>
          <p:cNvSpPr/>
          <p:nvPr/>
        </p:nvSpPr>
        <p:spPr>
          <a:xfrm>
            <a:off x="2123728" y="1772816"/>
            <a:ext cx="6840760" cy="11541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2000" dirty="0" smtClean="0"/>
              <a:t>- </a:t>
            </a:r>
            <a:r>
              <a:rPr lang="fr-FR" sz="2000" i="1" dirty="0" smtClean="0"/>
              <a:t>L’indice optique d’un milieu est </a:t>
            </a:r>
            <a:r>
              <a:rPr lang="fr-FR" sz="2000" b="1" dirty="0" smtClean="0"/>
              <a:t>toujours supérieur ou égal à 1</a:t>
            </a:r>
            <a:r>
              <a:rPr lang="fr-FR" sz="2000" i="1" dirty="0" smtClean="0"/>
              <a:t> : </a:t>
            </a:r>
          </a:p>
          <a:p>
            <a:pPr algn="ctr"/>
            <a:r>
              <a:rPr lang="fr-FR" sz="2000" dirty="0" smtClean="0"/>
              <a:t>n(air sec) = 1,0003 ; n(eau liquide) = 1,33 ; n(verre) = 1,5 …</a:t>
            </a:r>
          </a:p>
          <a:p>
            <a:r>
              <a:rPr lang="fr-FR" sz="800" dirty="0" smtClean="0"/>
              <a:t> </a:t>
            </a:r>
            <a:endParaRPr lang="fr-FR" sz="400" dirty="0" smtClean="0"/>
          </a:p>
          <a:p>
            <a:r>
              <a:rPr lang="fr-FR" sz="2000" dirty="0" smtClean="0"/>
              <a:t>- </a:t>
            </a:r>
            <a:r>
              <a:rPr lang="fr-FR" sz="2000" i="1" dirty="0" smtClean="0"/>
              <a:t>Un milieu 1 est dit </a:t>
            </a:r>
            <a:r>
              <a:rPr lang="fr-FR" sz="2000" b="1" dirty="0" smtClean="0"/>
              <a:t>plus réfringent</a:t>
            </a:r>
            <a:r>
              <a:rPr lang="fr-FR" sz="2000" i="1" dirty="0" smtClean="0"/>
              <a:t> qu’un milieu 2 si </a:t>
            </a:r>
            <a:r>
              <a:rPr lang="fr-FR" sz="2000" b="1" dirty="0" smtClean="0"/>
              <a:t>n</a:t>
            </a:r>
            <a:r>
              <a:rPr lang="fr-FR" sz="2000" b="1" baseline="-25000" dirty="0" smtClean="0"/>
              <a:t>1</a:t>
            </a:r>
            <a:r>
              <a:rPr lang="fr-FR" sz="2000" b="1" dirty="0" smtClean="0"/>
              <a:t> &gt; n</a:t>
            </a:r>
            <a:r>
              <a:rPr lang="fr-FR" sz="2000" b="1" baseline="-25000" dirty="0" smtClean="0"/>
              <a:t>2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  <p:pic>
        <p:nvPicPr>
          <p:cNvPr id="49" name="Image 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69832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6012160" y="5877272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6372200" y="558924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D339B2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6363183" y="6093296"/>
            <a:ext cx="432048" cy="0"/>
          </a:xfrm>
          <a:prstGeom prst="line">
            <a:avLst/>
          </a:prstGeom>
          <a:ln w="38100">
            <a:solidFill>
              <a:srgbClr val="D33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373525" y="616786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D339B2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>
              <a:solidFill>
                <a:srgbClr val="D339B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53" grpId="0"/>
      <p:bldP spid="55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49139" t="21840" r="7864" b="13481"/>
          <a:stretch>
            <a:fillRect/>
          </a:stretch>
        </p:blipFill>
        <p:spPr bwMode="auto">
          <a:xfrm>
            <a:off x="1296144" y="1700808"/>
            <a:ext cx="609486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95536" y="1844824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latin typeface="Bookman Old Style" pitchFamily="18" charset="0"/>
              </a:rPr>
              <a:t>2) Lois de </a:t>
            </a:r>
            <a:r>
              <a:rPr lang="fr-FR" sz="2400" b="1" i="1" u="sng" dirty="0" err="1" smtClean="0">
                <a:latin typeface="Bookman Old Style" pitchFamily="18" charset="0"/>
              </a:rPr>
              <a:t>Snell</a:t>
            </a:r>
            <a:r>
              <a:rPr lang="fr-FR" sz="2400" b="1" i="1" u="sng" dirty="0" smtClean="0">
                <a:latin typeface="Bookman Old Style" pitchFamily="18" charset="0"/>
              </a:rPr>
              <a:t>-Descartes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976664" y="2492896"/>
            <a:ext cx="1656184" cy="504056"/>
          </a:xfrm>
          <a:prstGeom prst="rect">
            <a:avLst/>
          </a:prstGeom>
          <a:solidFill>
            <a:srgbClr val="DCDC5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Le dioptre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800200" y="3861048"/>
            <a:ext cx="2016224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Le rayon incident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184576" y="4005064"/>
            <a:ext cx="201622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omic Sans MS" pitchFamily="66" charset="0"/>
                <a:cs typeface="Arial" pitchFamily="34" charset="0"/>
              </a:rPr>
              <a:t>Le point d’incidence I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896544" y="6021288"/>
            <a:ext cx="2016224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cs typeface="Arial" pitchFamily="34" charset="0"/>
              </a:rPr>
              <a:t>La normale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80120" y="2311597"/>
            <a:ext cx="345638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L’angle d’incidence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cs typeface="Arial" pitchFamily="34" charset="0"/>
              </a:rPr>
              <a:t>1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3672408" y="3429000"/>
            <a:ext cx="1080120" cy="792088"/>
            <a:chOff x="5004048" y="3429000"/>
            <a:chExt cx="1080120" cy="792088"/>
          </a:xfrm>
        </p:grpSpPr>
        <p:cxnSp>
          <p:nvCxnSpPr>
            <p:cNvPr id="32" name="Connecteur droit 31"/>
            <p:cNvCxnSpPr/>
            <p:nvPr/>
          </p:nvCxnSpPr>
          <p:spPr>
            <a:xfrm>
              <a:off x="5004048" y="3429000"/>
              <a:ext cx="1080120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5024640" y="3461167"/>
              <a:ext cx="720080" cy="5040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4807074" y="407707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6600"/>
                </a:solidFill>
                <a:latin typeface="Comic Sans MS" pitchFamily="66" charset="0"/>
              </a:rPr>
              <a:t>I</a:t>
            </a:r>
            <a:endParaRPr lang="fr-FR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4752528" y="2276872"/>
            <a:ext cx="0" cy="4176464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e libre 37"/>
          <p:cNvSpPr/>
          <p:nvPr/>
        </p:nvSpPr>
        <p:spPr>
          <a:xfrm>
            <a:off x="4050588" y="3179180"/>
            <a:ext cx="694481" cy="455271"/>
          </a:xfrm>
          <a:custGeom>
            <a:avLst/>
            <a:gdLst>
              <a:gd name="connsiteX0" fmla="*/ 0 w 694481"/>
              <a:gd name="connsiteY0" fmla="*/ 455271 h 455271"/>
              <a:gd name="connsiteX1" fmla="*/ 185195 w 694481"/>
              <a:gd name="connsiteY1" fmla="*/ 177478 h 455271"/>
              <a:gd name="connsiteX2" fmla="*/ 497711 w 694481"/>
              <a:gd name="connsiteY2" fmla="*/ 27007 h 455271"/>
              <a:gd name="connsiteX3" fmla="*/ 694481 w 694481"/>
              <a:gd name="connsiteY3" fmla="*/ 15433 h 4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481" h="455271">
                <a:moveTo>
                  <a:pt x="0" y="455271"/>
                </a:moveTo>
                <a:cubicBezTo>
                  <a:pt x="51121" y="352063"/>
                  <a:pt x="102243" y="248855"/>
                  <a:pt x="185195" y="177478"/>
                </a:cubicBezTo>
                <a:cubicBezTo>
                  <a:pt x="268147" y="106101"/>
                  <a:pt x="412830" y="54015"/>
                  <a:pt x="497711" y="27007"/>
                </a:cubicBezTo>
                <a:cubicBezTo>
                  <a:pt x="582592" y="0"/>
                  <a:pt x="638536" y="7716"/>
                  <a:pt x="694481" y="15433"/>
                </a:cubicBezTo>
              </a:path>
            </a:pathLst>
          </a:custGeom>
          <a:ln w="57150">
            <a:solidFill>
              <a:srgbClr val="7030A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4104456" y="276176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fr-FR" sz="2800" b="1" baseline="-25000" dirty="0" smtClean="0">
                <a:solidFill>
                  <a:srgbClr val="7030A0"/>
                </a:solidFill>
                <a:latin typeface="Comic Sans MS" pitchFamily="66" charset="0"/>
              </a:rPr>
              <a:t>1</a:t>
            </a:r>
            <a:endParaRPr lang="fr-FR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-252536" y="159023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vide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39752" y="-99392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7194" y="462539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2339752" y="404664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419872" y="139782"/>
            <a:ext cx="41044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milieu d’indice 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380312" y="-14825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7380312" y="390531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406020" y="46253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65" name="Forme libre 64"/>
          <p:cNvSpPr/>
          <p:nvPr/>
        </p:nvSpPr>
        <p:spPr>
          <a:xfrm>
            <a:off x="4771554" y="3648075"/>
            <a:ext cx="242887" cy="502444"/>
          </a:xfrm>
          <a:custGeom>
            <a:avLst/>
            <a:gdLst>
              <a:gd name="connsiteX0" fmla="*/ 2381 w 242887"/>
              <a:gd name="connsiteY0" fmla="*/ 502444 h 502444"/>
              <a:gd name="connsiteX1" fmla="*/ 0 w 242887"/>
              <a:gd name="connsiteY1" fmla="*/ 171450 h 502444"/>
              <a:gd name="connsiteX2" fmla="*/ 240506 w 242887"/>
              <a:gd name="connsiteY2" fmla="*/ 0 h 502444"/>
              <a:gd name="connsiteX3" fmla="*/ 242887 w 242887"/>
              <a:gd name="connsiteY3" fmla="*/ 338138 h 502444"/>
              <a:gd name="connsiteX4" fmla="*/ 2381 w 242887"/>
              <a:gd name="connsiteY4" fmla="*/ 502444 h 50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7" h="502444">
                <a:moveTo>
                  <a:pt x="2381" y="502444"/>
                </a:moveTo>
                <a:cubicBezTo>
                  <a:pt x="1587" y="392113"/>
                  <a:pt x="794" y="281781"/>
                  <a:pt x="0" y="171450"/>
                </a:cubicBezTo>
                <a:lnTo>
                  <a:pt x="240506" y="0"/>
                </a:lnTo>
                <a:cubicBezTo>
                  <a:pt x="241300" y="112713"/>
                  <a:pt x="242093" y="225425"/>
                  <a:pt x="242887" y="338138"/>
                </a:cubicBezTo>
                <a:lnTo>
                  <a:pt x="2381" y="5024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ext Box 1"/>
          <p:cNvSpPr txBox="1">
            <a:spLocks noChangeArrowheads="1"/>
          </p:cNvSpPr>
          <p:nvPr/>
        </p:nvSpPr>
        <p:spPr bwMode="auto">
          <a:xfrm>
            <a:off x="7452320" y="836712"/>
            <a:ext cx="1463943" cy="10081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-144016" y="1162027"/>
            <a:ext cx="30598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déduit donc que : 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865416" y="893045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862858" y="1454976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2865416" y="1397101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441480" y="113477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3919828" y="890487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3910811" y="1394543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677361" y="1081311"/>
            <a:ext cx="43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4449592" y="1143794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/>
          </a:p>
        </p:txBody>
      </p:sp>
      <p:sp>
        <p:nvSpPr>
          <p:cNvPr id="75" name="Rectangle 74"/>
          <p:cNvSpPr/>
          <p:nvPr/>
        </p:nvSpPr>
        <p:spPr>
          <a:xfrm>
            <a:off x="5056251" y="110906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5385696" y="114379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77" name="Rectangle 76"/>
          <p:cNvSpPr/>
          <p:nvPr/>
        </p:nvSpPr>
        <p:spPr>
          <a:xfrm>
            <a:off x="8307170" y="836712"/>
            <a:ext cx="45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400" b="1" baseline="-25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7475470" y="110940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7866105" y="107978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3921153" y="1469109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8385866" y="1388419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D339B2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>
            <a:off x="8339566" y="132542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6804248" y="1090019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b="1" dirty="0"/>
          </a:p>
        </p:txBody>
      </p:sp>
      <p:sp>
        <p:nvSpPr>
          <p:cNvPr id="84" name="Rectangle 83"/>
          <p:cNvSpPr/>
          <p:nvPr/>
        </p:nvSpPr>
        <p:spPr>
          <a:xfrm>
            <a:off x="6012160" y="112474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dirty="0"/>
          </a:p>
        </p:txBody>
      </p:sp>
      <p:sp>
        <p:nvSpPr>
          <p:cNvPr id="85" name="Rectangle 84"/>
          <p:cNvSpPr/>
          <p:nvPr/>
        </p:nvSpPr>
        <p:spPr>
          <a:xfrm>
            <a:off x="6372200" y="836712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D339B2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>
          <a:xfrm>
            <a:off x="6363183" y="1340768"/>
            <a:ext cx="432048" cy="0"/>
          </a:xfrm>
          <a:prstGeom prst="line">
            <a:avLst/>
          </a:prstGeom>
          <a:ln w="38100">
            <a:solidFill>
              <a:srgbClr val="D33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73525" y="14153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D339B2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>
              <a:solidFill>
                <a:srgbClr val="D339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6012160" y="5157192"/>
            <a:ext cx="2987824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Le plan d’incidence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49"/>
          <p:cNvCxnSpPr>
            <a:stCxn id="48" idx="1"/>
          </p:cNvCxnSpPr>
          <p:nvPr/>
        </p:nvCxnSpPr>
        <p:spPr>
          <a:xfrm flipH="1" flipV="1">
            <a:off x="5364088" y="5229200"/>
            <a:ext cx="648072" cy="1800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4672584" y="4120504"/>
            <a:ext cx="144015" cy="172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3" grpId="0" animBg="1"/>
      <p:bldP spid="24" grpId="0" animBg="1"/>
      <p:bldP spid="25" grpId="0" animBg="1"/>
      <p:bldP spid="26" grpId="0" animBg="1"/>
      <p:bldP spid="34" grpId="0"/>
      <p:bldP spid="38" grpId="0" animBg="1"/>
      <p:bldP spid="40" grpId="0"/>
      <p:bldP spid="65" grpId="0" animBg="1"/>
      <p:bldP spid="48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79512" y="1124744"/>
            <a:ext cx="8784976" cy="4752528"/>
            <a:chOff x="179512" y="1124744"/>
            <a:chExt cx="8784976" cy="4752528"/>
          </a:xfrm>
        </p:grpSpPr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179512" y="1124744"/>
              <a:ext cx="8784976" cy="475252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Définition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3175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 	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Lois de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Snell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-Descartes de la réflexion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  <a:sym typeface="Wingdings" pitchFamily="2" charset="2"/>
                </a:rPr>
                <a:t>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  <a:sym typeface="Wingdings" pitchFamily="2" charset="2"/>
                </a:rPr>
                <a:t>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911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 l="48194" t="41159" r="10226" b="21041"/>
            <a:stretch>
              <a:fillRect/>
            </a:stretch>
          </p:blipFill>
          <p:spPr bwMode="auto">
            <a:xfrm>
              <a:off x="5076056" y="3645024"/>
              <a:ext cx="3802023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2123728" y="5397599"/>
            <a:ext cx="122413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6632"/>
            <a:ext cx="4339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>
                <a:latin typeface="Bookman Old Style" pitchFamily="18" charset="0"/>
              </a:rPr>
              <a:t>2) Lois de </a:t>
            </a:r>
            <a:r>
              <a:rPr lang="fr-FR" sz="2400" b="1" i="1" u="sng" dirty="0" err="1" smtClean="0">
                <a:latin typeface="Bookman Old Style" pitchFamily="18" charset="0"/>
              </a:rPr>
              <a:t>Snell</a:t>
            </a:r>
            <a:r>
              <a:rPr lang="fr-FR" sz="2400" b="1" i="1" u="sng" dirty="0" smtClean="0">
                <a:latin typeface="Bookman Old Style" pitchFamily="18" charset="0"/>
              </a:rPr>
              <a:t>-Descartes</a:t>
            </a:r>
            <a:endParaRPr lang="fr-FR" sz="2400" dirty="0">
              <a:latin typeface="Bookman Old Style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692696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Réflexion de la lumière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51520" y="1484784"/>
            <a:ext cx="46805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phénomène de réflexion est le phénomène au cours duquel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lumière change brutalement de direction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à la rencontre du dioptre,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tout en restant dans le même milieu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95536" y="3645024"/>
            <a:ext cx="43481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rayon réfléchi appartient au plan d’incidence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4365104"/>
            <a:ext cx="468052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L’angle de réflexion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(orienté entre la normale et le rayon réfléchi)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égal à l’opposé de l’angle d’incidence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 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’ = –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32692" y="3573016"/>
            <a:ext cx="1165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Rayon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réfléchi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75656" y="5949280"/>
            <a:ext cx="7488832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Avec des </a:t>
            </a:r>
            <a:r>
              <a:rPr lang="fr-FR" b="1" i="1" u="sng" dirty="0" smtClean="0"/>
              <a:t>angles NON ORIENTES (tous positifs)</a:t>
            </a:r>
            <a:r>
              <a:rPr lang="fr-FR" i="1" dirty="0" smtClean="0"/>
              <a:t>, la 2</a:t>
            </a:r>
            <a:r>
              <a:rPr lang="fr-FR" i="1" baseline="30000" dirty="0" smtClean="0"/>
              <a:t>ème</a:t>
            </a:r>
            <a:r>
              <a:rPr lang="fr-FR" i="1" dirty="0" smtClean="0"/>
              <a:t> loi de </a:t>
            </a:r>
            <a:r>
              <a:rPr lang="fr-FR" i="1" dirty="0" err="1" smtClean="0"/>
              <a:t>Snell</a:t>
            </a:r>
            <a:r>
              <a:rPr lang="fr-FR" i="1" dirty="0" smtClean="0"/>
              <a:t>-Descartes sur la réflexion s’écrit </a:t>
            </a:r>
            <a:r>
              <a:rPr lang="fr-FR" sz="2400" b="1" dirty="0" smtClean="0"/>
              <a:t>i</a:t>
            </a:r>
            <a:r>
              <a:rPr lang="fr-FR" sz="2400" b="1" baseline="-25000" dirty="0" smtClean="0"/>
              <a:t>1</a:t>
            </a:r>
            <a:r>
              <a:rPr lang="fr-FR" sz="2400" b="1" dirty="0" smtClean="0"/>
              <a:t>’= i</a:t>
            </a:r>
            <a:r>
              <a:rPr lang="fr-FR" sz="2400" b="1" baseline="-25000" dirty="0" smtClean="0"/>
              <a:t>1</a:t>
            </a:r>
            <a:r>
              <a:rPr lang="fr-FR" i="1" dirty="0" smtClean="0"/>
              <a:t>.</a:t>
            </a:r>
            <a:endParaRPr lang="fr-FR" dirty="0"/>
          </a:p>
        </p:txBody>
      </p:sp>
      <p:pic>
        <p:nvPicPr>
          <p:cNvPr id="30" name="Image 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949280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499992" y="908720"/>
            <a:ext cx="45365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820472" y="908720"/>
            <a:ext cx="216024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88640"/>
            <a:ext cx="4499992" cy="303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891" grpId="0"/>
      <p:bldP spid="37893" grpId="0"/>
      <p:bldP spid="37910" grpId="0"/>
      <p:bldP spid="26" grpId="0"/>
      <p:bldP spid="28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179512" y="2924944"/>
            <a:ext cx="8787870" cy="3861048"/>
            <a:chOff x="179512" y="2924944"/>
            <a:chExt cx="8787870" cy="386104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79512" y="2924944"/>
              <a:ext cx="8784976" cy="386104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Définition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3175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 	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Lois de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Snell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-Descartes de la réfraction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  <a:sym typeface="Wingdings" pitchFamily="2" charset="2"/>
                </a:rPr>
                <a:t>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  <a:sym typeface="Wingdings" pitchFamily="2" charset="2"/>
                </a:rPr>
                <a:t>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3392" t="41479" r="9281" b="13481"/>
            <a:stretch>
              <a:fillRect/>
            </a:stretch>
          </p:blipFill>
          <p:spPr bwMode="auto">
            <a:xfrm>
              <a:off x="5148064" y="4149080"/>
              <a:ext cx="3819318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1331640" y="6237312"/>
            <a:ext cx="288032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59482"/>
            <a:ext cx="8784976" cy="243341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Lois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Snell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-Descartes de la réflexion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2123728" y="2060848"/>
            <a:ext cx="122413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395536" y="408856"/>
            <a:ext cx="43481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rayon réfléchi appartient au plan d’incidence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052736"/>
            <a:ext cx="468052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L’angle de réflexion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(orienté entre la normale et le rayon réfléchi)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égal à l’opposé de l’angle d’incidence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 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’ = –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 cstate="print"/>
          <a:srcRect l="48194" t="41159" r="10226" b="21041"/>
          <a:stretch>
            <a:fillRect/>
          </a:stretch>
        </p:blipFill>
        <p:spPr bwMode="auto">
          <a:xfrm>
            <a:off x="5004048" y="188640"/>
            <a:ext cx="380202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740352" y="188640"/>
            <a:ext cx="1165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Rayon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réfléchi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564904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Réfraction de la lumière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79512" y="3212976"/>
            <a:ext cx="88204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phénomène de réfraction est le phénomène au cours duquel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lumière change brutalement de direction lorsqu’elle traverse le dioptre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donc en changeant de milieu.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2103" y="4588679"/>
            <a:ext cx="4348163" cy="7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rayon réfracté appartient au plan d’incidence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5258932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L’angle de réfraction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(orienté entre la normale et le rayon réfracté) est relié à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l’angle d’incidence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la relation 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608" y="6237312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96336" y="5589240"/>
            <a:ext cx="1124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Rayon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réfracté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38913" grpId="0"/>
      <p:bldP spid="38915" grpId="0"/>
      <p:bldP spid="14" grpId="0"/>
      <p:bldP spid="15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476672"/>
            <a:ext cx="8784976" cy="257433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Lois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Snell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-Descartes de la réfraction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486" y="1524273"/>
            <a:ext cx="468052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L’angle de réfraction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(orienté entre la normale et le rayon réfracté) est relié à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l’angle d’incidence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la relation :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539552" y="2564904"/>
            <a:ext cx="2880320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3392" t="41479" r="9281" b="13481"/>
          <a:stretch>
            <a:fillRect/>
          </a:stretch>
        </p:blipFill>
        <p:spPr bwMode="auto">
          <a:xfrm>
            <a:off x="5564549" y="512419"/>
            <a:ext cx="3307548" cy="211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2103" y="876201"/>
            <a:ext cx="4348163" cy="70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rayon réfracté appartient au plan d’incidence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560" y="2546947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96336" y="1754859"/>
            <a:ext cx="1124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Rayon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réfracté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9872" y="2618955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indices optiques des milieux 1 et 2)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5157192"/>
            <a:ext cx="3851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gauche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90 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23928" y="5157192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19872" y="5301208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895528" y="6021288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Milieu 2 le plus réfringent</a:t>
            </a:r>
            <a:endParaRPr lang="fr-FR" dirty="0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317290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 vaut l’angle de réfraction pour un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rayon incident perpendiculaire au dioptre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8547" y="3640579"/>
            <a:ext cx="189665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7436" y="3641337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0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71374" y="3646137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381026" y="403700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(le rayon traverse le dioptre sans être dévié)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05176" y="3637650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i</a:t>
            </a:r>
            <a:r>
              <a:rPr lang="fr-FR" sz="2000" b="1" baseline="-25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4797152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les figures illustrant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définition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quel milieu est le plus réfringent ?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45" name="Groupe 44"/>
          <p:cNvGrpSpPr/>
          <p:nvPr/>
        </p:nvGrpSpPr>
        <p:grpSpPr>
          <a:xfrm rot="2921136">
            <a:off x="8235816" y="3208680"/>
            <a:ext cx="811276" cy="713085"/>
            <a:chOff x="5004048" y="3429000"/>
            <a:chExt cx="1080120" cy="792088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5004048" y="3429000"/>
              <a:ext cx="1080120" cy="7920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5024640" y="3461167"/>
              <a:ext cx="720080" cy="50405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 rot="20578512" flipH="1">
            <a:off x="8489963" y="4128331"/>
            <a:ext cx="307983" cy="1005812"/>
            <a:chOff x="5004048" y="3429000"/>
            <a:chExt cx="1080120" cy="792088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5004048" y="3429000"/>
              <a:ext cx="1080120" cy="7920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5024640" y="3461167"/>
              <a:ext cx="720080" cy="50405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51"/>
          <p:cNvCxnSpPr/>
          <p:nvPr/>
        </p:nvCxnSpPr>
        <p:spPr>
          <a:xfrm>
            <a:off x="7773403" y="4099106"/>
            <a:ext cx="14036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7684472" y="374524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Milieu 1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696284" y="410528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Milieu 2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55892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, il faut donc que :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0" y="44624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Réfraction de la lumière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9942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53" grpId="0"/>
      <p:bldP spid="55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" y="5383120"/>
            <a:ext cx="3851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gauche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90 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0440" y="5383120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6053226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Milieu 2 le plus réfringent</a:t>
            </a:r>
            <a:endParaRPr lang="fr-FR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12" y="5013176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les figures illustrant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définition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quel milieu est le plus réfringent ?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940" y="6326243"/>
            <a:ext cx="3851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droite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contraire !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12" y="5693981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, il faut donc que :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5" name="Imag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51785"/>
            <a:ext cx="7632848" cy="245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805550" y="3772117"/>
            <a:ext cx="36724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fr-FR" sz="2400" b="1" dirty="0" smtClean="0">
                <a:cs typeface="Arial" pitchFamily="34" charset="0"/>
              </a:rPr>
              <a:t>i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&lt;</a:t>
            </a:r>
            <a:r>
              <a:rPr lang="fr-FR" sz="2400" b="1" dirty="0" smtClean="0">
                <a:cs typeface="Arial" pitchFamily="34" charset="0"/>
              </a:rPr>
              <a:t> i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dirty="0" smtClean="0">
                <a:cs typeface="Arial" pitchFamily="34" charset="0"/>
              </a:rPr>
              <a:t> : le rayon </a:t>
            </a:r>
            <a:r>
              <a:rPr lang="fr-FR" sz="2400" b="1" i="1" dirty="0" smtClean="0">
                <a:cs typeface="Arial" pitchFamily="34" charset="0"/>
              </a:rPr>
              <a:t>réfracté</a:t>
            </a:r>
            <a:r>
              <a:rPr lang="fr-FR" sz="2400" dirty="0" smtClean="0"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</a:pPr>
            <a:r>
              <a:rPr lang="fr-FR" sz="2400" dirty="0" smtClean="0">
                <a:cs typeface="Arial" pitchFamily="34" charset="0"/>
              </a:rPr>
              <a:t>…………………… de la </a:t>
            </a:r>
            <a:r>
              <a:rPr lang="fr-FR" sz="2400" b="1" i="1" dirty="0" smtClean="0">
                <a:cs typeface="Arial" pitchFamily="34" charset="0"/>
              </a:rPr>
              <a:t>normale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cs typeface="Arial" pitchFamily="34" charset="0"/>
              </a:rPr>
              <a:t>n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……</a:t>
            </a:r>
            <a:r>
              <a:rPr lang="fr-FR" sz="2400" b="1" dirty="0" smtClean="0">
                <a:cs typeface="Arial" pitchFamily="34" charset="0"/>
              </a:rPr>
              <a:t> n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b="1" dirty="0" smtClean="0"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55025" y="3772117"/>
            <a:ext cx="36724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400" b="1" dirty="0" smtClean="0">
                <a:cs typeface="Arial" pitchFamily="34" charset="0"/>
              </a:rPr>
              <a:t>i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&gt;</a:t>
            </a:r>
            <a:r>
              <a:rPr lang="fr-FR" sz="2400" b="1" dirty="0" smtClean="0">
                <a:cs typeface="Arial" pitchFamily="34" charset="0"/>
              </a:rPr>
              <a:t> i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dirty="0" smtClean="0">
                <a:cs typeface="Arial" pitchFamily="34" charset="0"/>
              </a:rPr>
              <a:t> : le rayon </a:t>
            </a:r>
            <a:r>
              <a:rPr lang="fr-FR" sz="2400" b="1" i="1" dirty="0" smtClean="0">
                <a:cs typeface="Arial" pitchFamily="34" charset="0"/>
              </a:rPr>
              <a:t>réfracté</a:t>
            </a:r>
            <a:r>
              <a:rPr lang="fr-FR" sz="2400" dirty="0" smtClean="0"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</a:pPr>
            <a:r>
              <a:rPr lang="fr-FR" sz="2400" dirty="0" smtClean="0">
                <a:cs typeface="Arial" pitchFamily="34" charset="0"/>
              </a:rPr>
              <a:t>…………………… de la </a:t>
            </a:r>
            <a:r>
              <a:rPr lang="fr-FR" sz="2400" b="1" i="1" dirty="0" smtClean="0">
                <a:cs typeface="Arial" pitchFamily="34" charset="0"/>
              </a:rPr>
              <a:t>normale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cs typeface="Arial" pitchFamily="34" charset="0"/>
              </a:rPr>
              <a:t>n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……</a:t>
            </a:r>
            <a:r>
              <a:rPr lang="fr-FR" sz="2400" b="1" dirty="0" smtClean="0">
                <a:cs typeface="Arial" pitchFamily="34" charset="0"/>
              </a:rPr>
              <a:t> n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b="1" dirty="0" smtClean="0">
                <a:cs typeface="Arial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94533" y="4143174"/>
            <a:ext cx="2049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SE RAPPROCHE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4048" y="4142061"/>
            <a:ext cx="168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S’ELOIGNE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61235" y="4354087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&lt;</a:t>
            </a:r>
            <a:endParaRPr lang="fr-FR" sz="32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66845" y="4354087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&gt;</a:t>
            </a:r>
            <a:endParaRPr lang="fr-FR" sz="3200" b="1" dirty="0">
              <a:latin typeface="Arial Narrow" pitchFamily="34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-236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 vaut l’angle de réfraction pour un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rayon incident perpendiculaire au dioptre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8547" y="444017"/>
            <a:ext cx="189665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97436" y="444775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0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1374" y="449575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81026" y="84044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 °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(le rayon traverse le dioptre sans être dévié)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05176" y="441088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i</a:t>
            </a:r>
            <a:r>
              <a:rPr lang="fr-FR" sz="2000" b="1" baseline="-25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</a:p>
        </p:txBody>
      </p:sp>
      <p:grpSp>
        <p:nvGrpSpPr>
          <p:cNvPr id="38" name="Groupe 37"/>
          <p:cNvGrpSpPr/>
          <p:nvPr/>
        </p:nvGrpSpPr>
        <p:grpSpPr>
          <a:xfrm rot="2921136">
            <a:off x="8235816" y="12118"/>
            <a:ext cx="811276" cy="713085"/>
            <a:chOff x="5004048" y="3429000"/>
            <a:chExt cx="1080120" cy="792088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5004048" y="3429000"/>
              <a:ext cx="1080120" cy="7920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5024640" y="3461167"/>
              <a:ext cx="720080" cy="50405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 rot="20578512" flipH="1">
            <a:off x="8489963" y="931769"/>
            <a:ext cx="307983" cy="1005812"/>
            <a:chOff x="5004048" y="3429000"/>
            <a:chExt cx="1080120" cy="792088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5004048" y="3429000"/>
              <a:ext cx="1080120" cy="79208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5024640" y="3461167"/>
              <a:ext cx="720080" cy="50405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cteur droit 43"/>
          <p:cNvCxnSpPr/>
          <p:nvPr/>
        </p:nvCxnSpPr>
        <p:spPr>
          <a:xfrm>
            <a:off x="7773403" y="902544"/>
            <a:ext cx="14036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684472" y="54868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Milieu 1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696284" y="90872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Milieu 2</a:t>
            </a:r>
            <a:endParaRPr lang="fr-FR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5777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La dualité onde-particule de la lumière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476672"/>
            <a:ext cx="7632848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modèles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sont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nécessaires pour interpréter la totalité des phénomènes physiques mettant en jeu la lumière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5576" y="1412776"/>
            <a:ext cx="5930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1) Théorie ONDULATOIRE de la lumière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0" y="4077072"/>
            <a:ext cx="8823030" cy="2550765"/>
            <a:chOff x="0" y="4077072"/>
            <a:chExt cx="8823030" cy="2550765"/>
          </a:xfrm>
        </p:grpSpPr>
        <p:grpSp>
          <p:nvGrpSpPr>
            <p:cNvPr id="21" name="Groupe 20"/>
            <p:cNvGrpSpPr/>
            <p:nvPr/>
          </p:nvGrpSpPr>
          <p:grpSpPr>
            <a:xfrm>
              <a:off x="0" y="4077072"/>
              <a:ext cx="8823030" cy="2550765"/>
              <a:chOff x="0" y="4077072"/>
              <a:chExt cx="8823030" cy="2550765"/>
            </a:xfrm>
          </p:grpSpPr>
          <p:grpSp>
            <p:nvGrpSpPr>
              <p:cNvPr id="5125" name="Group 5"/>
              <p:cNvGrpSpPr>
                <a:grpSpLocks/>
              </p:cNvGrpSpPr>
              <p:nvPr/>
            </p:nvGrpSpPr>
            <p:grpSpPr bwMode="auto">
              <a:xfrm>
                <a:off x="0" y="4077072"/>
                <a:ext cx="3024336" cy="2160240"/>
                <a:chOff x="624" y="568"/>
                <a:chExt cx="9975" cy="16270"/>
              </a:xfrm>
            </p:grpSpPr>
            <p:pic>
              <p:nvPicPr>
                <p:cNvPr id="5126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624" y="568"/>
                  <a:ext cx="9975" cy="16270"/>
                </a:xfrm>
                <a:prstGeom prst="rect">
                  <a:avLst/>
                </a:prstGeom>
                <a:noFill/>
              </p:spPr>
            </p:pic>
            <p:sp>
              <p:nvSpPr>
                <p:cNvPr id="5127" name="Rectangle 7"/>
                <p:cNvSpPr>
                  <a:spLocks noChangeArrowheads="1"/>
                </p:cNvSpPr>
                <p:nvPr/>
              </p:nvSpPr>
              <p:spPr bwMode="auto">
                <a:xfrm>
                  <a:off x="6552" y="9061"/>
                  <a:ext cx="399" cy="4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128" name="Rectangle 8"/>
                <p:cNvSpPr>
                  <a:spLocks noChangeArrowheads="1"/>
                </p:cNvSpPr>
                <p:nvPr/>
              </p:nvSpPr>
              <p:spPr bwMode="auto">
                <a:xfrm>
                  <a:off x="6495" y="9631"/>
                  <a:ext cx="399" cy="4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129" name="Rectangle 9"/>
                <p:cNvSpPr>
                  <a:spLocks noChangeArrowheads="1"/>
                </p:cNvSpPr>
                <p:nvPr/>
              </p:nvSpPr>
              <p:spPr bwMode="auto">
                <a:xfrm>
                  <a:off x="6153" y="10201"/>
                  <a:ext cx="741" cy="153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5130" name="Rectangle 10"/>
                <p:cNvSpPr>
                  <a:spLocks noChangeArrowheads="1"/>
                </p:cNvSpPr>
                <p:nvPr/>
              </p:nvSpPr>
              <p:spPr bwMode="auto">
                <a:xfrm>
                  <a:off x="6267" y="8491"/>
                  <a:ext cx="399" cy="4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2987824" y="4137505"/>
                <a:ext cx="5835206" cy="5760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fontAlgn="base">
                  <a:spcBef>
                    <a:spcPct val="0"/>
                  </a:spcBef>
                </a:pPr>
                <a:r>
                  <a:rPr kumimoji="0" lang="fr-FR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Doc 2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r>
                  <a:rPr kumimoji="0" lang="fr-FR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:</a:t>
                </a:r>
                <a:r>
                  <a:rPr kumimoji="0" lang="fr-FR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cs typeface="Arial" pitchFamily="34" charset="0"/>
                  </a:rPr>
                  <a:t> </a:t>
                </a:r>
                <a:r>
                  <a:rPr lang="fr-FR" dirty="0">
                    <a:latin typeface="Comic Sans MS" pitchFamily="66" charset="0"/>
                  </a:rPr>
                  <a:t>Lumière laser passant par une </a:t>
                </a:r>
                <a:endParaRPr lang="fr-FR" dirty="0" smtClean="0">
                  <a:latin typeface="Comic Sans MS" pitchFamily="66" charset="0"/>
                </a:endParaRPr>
              </a:p>
              <a:p>
                <a:pPr lvl="0" algn="ctr" fontAlgn="base">
                  <a:spcBef>
                    <a:spcPct val="0"/>
                  </a:spcBef>
                </a:pPr>
                <a:r>
                  <a:rPr lang="fr-FR" dirty="0" smtClean="0">
                    <a:latin typeface="Comic Sans MS" pitchFamily="66" charset="0"/>
                  </a:rPr>
                  <a:t>petite </a:t>
                </a:r>
                <a:r>
                  <a:rPr lang="fr-FR" dirty="0">
                    <a:latin typeface="Comic Sans MS" pitchFamily="66" charset="0"/>
                  </a:rPr>
                  <a:t>ouverture</a:t>
                </a:r>
                <a:endPara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2987824" y="4725144"/>
                <a:ext cx="5832648" cy="144016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135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7624" y="6237312"/>
                <a:ext cx="6984776" cy="390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07504" y="4149080"/>
              <a:ext cx="2880320" cy="20162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51520" y="1844824"/>
            <a:ext cx="8571510" cy="2232248"/>
            <a:chOff x="251520" y="1844824"/>
            <a:chExt cx="8571510" cy="216024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2414318" y="1905257"/>
              <a:ext cx="6408712" cy="5760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Onde périodique à la surface de l’eau passant par une petite ouverture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411760" y="2492896"/>
              <a:ext cx="6408712" cy="144016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42525" t="42839" r="43773" b="26081"/>
            <a:stretch>
              <a:fillRect/>
            </a:stretch>
          </p:blipFill>
          <p:spPr bwMode="auto">
            <a:xfrm>
              <a:off x="251520" y="1844824"/>
              <a:ext cx="2088232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2411760" y="2464321"/>
            <a:ext cx="6408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400" dirty="0" smtClean="0">
                <a:latin typeface="Arial Narrow" pitchFamily="34" charset="0"/>
                <a:cs typeface="Arial" pitchFamily="34" charset="0"/>
              </a:rPr>
              <a:t>L’onde émerge de l’ouverture en atteignant des zones qui étaient « cachées » par l’obstacle : ce phénomène s’appelle ……………………   et il est …………………….</a:t>
            </a:r>
          </a:p>
          <a:p>
            <a:pPr algn="just"/>
            <a:r>
              <a:rPr lang="fr-FR" sz="2400" dirty="0" smtClean="0">
                <a:latin typeface="Arial Narrow" pitchFamily="34" charset="0"/>
                <a:cs typeface="Arial" pitchFamily="34" charset="0"/>
              </a:rPr>
              <a:t>……………………………………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832" y="4797152"/>
            <a:ext cx="5670376" cy="131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phénomène de diffraction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ob-servé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mettant en jeu la lumière : c’est pourquoi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lumière peut être considérée comme une 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3472830" y="3255268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DIFFRACTION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607274" y="3236218"/>
            <a:ext cx="2141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caractéristique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411760" y="361111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la propagation d’une 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3" grpId="0" animBg="1"/>
      <p:bldP spid="5122" grpId="0"/>
      <p:bldP spid="18" grpId="0"/>
      <p:bldP spid="20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107504" y="3212976"/>
            <a:ext cx="8982282" cy="3528392"/>
            <a:chOff x="107504" y="3212976"/>
            <a:chExt cx="8982282" cy="3528392"/>
          </a:xfrm>
        </p:grpSpPr>
        <p:sp>
          <p:nvSpPr>
            <p:cNvPr id="35" name="Rectangle 34"/>
            <p:cNvSpPr/>
            <p:nvPr/>
          </p:nvSpPr>
          <p:spPr>
            <a:xfrm>
              <a:off x="6012160" y="3284984"/>
              <a:ext cx="93610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85" name="Text Box 1"/>
            <p:cNvSpPr txBox="1">
              <a:spLocks noChangeArrowheads="1"/>
            </p:cNvSpPr>
            <p:nvPr/>
          </p:nvSpPr>
          <p:spPr bwMode="auto">
            <a:xfrm>
              <a:off x="107504" y="3212976"/>
              <a:ext cx="8982282" cy="35283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Quel(s)</a:t>
              </a:r>
              <a:r>
                <a:rPr kumimoji="0" lang="fr-FR" sz="2400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phénomène(s) observe-t-on quand  </a:t>
              </a:r>
              <a:r>
                <a:rPr kumimoji="0" lang="fr-FR" sz="2400" b="1" i="0" u="sng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r>
                <a:rPr kumimoji="0" lang="fr-FR" sz="24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2400" b="1" i="0" u="sng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&gt; n</a:t>
              </a:r>
              <a:r>
                <a:rPr kumimoji="0" lang="fr-FR" sz="24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3175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 	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05550" y="373354"/>
            <a:ext cx="36724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fr-FR" sz="2400" b="1" dirty="0" smtClean="0">
                <a:cs typeface="Arial" pitchFamily="34" charset="0"/>
              </a:rPr>
              <a:t>i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&lt;</a:t>
            </a:r>
            <a:r>
              <a:rPr lang="fr-FR" sz="2400" b="1" dirty="0" smtClean="0">
                <a:cs typeface="Arial" pitchFamily="34" charset="0"/>
              </a:rPr>
              <a:t> i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dirty="0" smtClean="0">
                <a:cs typeface="Arial" pitchFamily="34" charset="0"/>
              </a:rPr>
              <a:t> : le rayon </a:t>
            </a:r>
            <a:r>
              <a:rPr lang="fr-FR" sz="2400" b="1" i="1" dirty="0" smtClean="0">
                <a:cs typeface="Arial" pitchFamily="34" charset="0"/>
              </a:rPr>
              <a:t>réfracté</a:t>
            </a:r>
            <a:r>
              <a:rPr lang="fr-FR" sz="2400" dirty="0" smtClean="0"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</a:pPr>
            <a:r>
              <a:rPr lang="fr-FR" sz="2400" dirty="0" smtClean="0">
                <a:cs typeface="Arial" pitchFamily="34" charset="0"/>
              </a:rPr>
              <a:t>…………………… de la </a:t>
            </a:r>
            <a:r>
              <a:rPr lang="fr-FR" sz="2400" b="1" i="1" dirty="0" smtClean="0">
                <a:cs typeface="Arial" pitchFamily="34" charset="0"/>
              </a:rPr>
              <a:t>normale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cs typeface="Arial" pitchFamily="34" charset="0"/>
              </a:rPr>
              <a:t>n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……</a:t>
            </a:r>
            <a:r>
              <a:rPr lang="fr-FR" sz="2400" b="1" dirty="0" smtClean="0">
                <a:cs typeface="Arial" pitchFamily="34" charset="0"/>
              </a:rPr>
              <a:t> n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b="1" dirty="0" smtClean="0">
                <a:cs typeface="Arial" pitchFamily="34" charset="0"/>
              </a:rPr>
              <a:t> 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655025" y="373354"/>
            <a:ext cx="367240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400" b="1" dirty="0" smtClean="0">
                <a:cs typeface="Arial" pitchFamily="34" charset="0"/>
              </a:rPr>
              <a:t>i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&gt;</a:t>
            </a:r>
            <a:r>
              <a:rPr lang="fr-FR" sz="2400" b="1" dirty="0" smtClean="0">
                <a:cs typeface="Arial" pitchFamily="34" charset="0"/>
              </a:rPr>
              <a:t> i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dirty="0" smtClean="0">
                <a:cs typeface="Arial" pitchFamily="34" charset="0"/>
              </a:rPr>
              <a:t> : le rayon </a:t>
            </a:r>
            <a:r>
              <a:rPr lang="fr-FR" sz="2400" b="1" i="1" dirty="0" smtClean="0">
                <a:cs typeface="Arial" pitchFamily="34" charset="0"/>
              </a:rPr>
              <a:t>réfracté</a:t>
            </a:r>
            <a:r>
              <a:rPr lang="fr-FR" sz="2400" dirty="0" smtClean="0"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</a:pPr>
            <a:r>
              <a:rPr lang="fr-FR" sz="2400" dirty="0" smtClean="0">
                <a:cs typeface="Arial" pitchFamily="34" charset="0"/>
              </a:rPr>
              <a:t>…………………… de la </a:t>
            </a:r>
            <a:r>
              <a:rPr lang="fr-FR" sz="2400" b="1" i="1" dirty="0" smtClean="0">
                <a:cs typeface="Arial" pitchFamily="34" charset="0"/>
              </a:rPr>
              <a:t>normale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cs typeface="Arial" pitchFamily="34" charset="0"/>
              </a:rPr>
              <a:t>n</a:t>
            </a:r>
            <a:r>
              <a:rPr lang="fr-FR" sz="2400" b="1" baseline="-25000" dirty="0" smtClean="0">
                <a:cs typeface="Arial" pitchFamily="34" charset="0"/>
              </a:rPr>
              <a:t>2</a:t>
            </a:r>
            <a:r>
              <a:rPr lang="fr-FR" sz="2400" b="1" dirty="0" smtClean="0">
                <a:cs typeface="Arial" pitchFamily="34" charset="0"/>
              </a:rPr>
              <a:t> </a:t>
            </a:r>
            <a:r>
              <a:rPr lang="fr-FR" sz="2400" dirty="0" smtClean="0">
                <a:cs typeface="Arial" pitchFamily="34" charset="0"/>
              </a:rPr>
              <a:t>……</a:t>
            </a:r>
            <a:r>
              <a:rPr lang="fr-FR" sz="2400" b="1" dirty="0" smtClean="0">
                <a:cs typeface="Arial" pitchFamily="34" charset="0"/>
              </a:rPr>
              <a:t> n</a:t>
            </a:r>
            <a:r>
              <a:rPr lang="fr-FR" sz="2400" b="1" baseline="-25000" dirty="0" smtClean="0">
                <a:cs typeface="Arial" pitchFamily="34" charset="0"/>
              </a:rPr>
              <a:t>1</a:t>
            </a:r>
            <a:r>
              <a:rPr lang="fr-FR" sz="2400" b="1" dirty="0" smtClean="0">
                <a:cs typeface="Arial" pitchFamily="34" charset="0"/>
              </a:rPr>
              <a:t>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94533" y="744411"/>
            <a:ext cx="2049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SE RAPPROCHE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04048" y="743298"/>
            <a:ext cx="1689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S’ELOIGNE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61235" y="955324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&lt;</a:t>
            </a:r>
            <a:endParaRPr lang="fr-FR" sz="3200" b="1" dirty="0"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466845" y="955324"/>
            <a:ext cx="432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sym typeface="Wingdings 3"/>
              </a:rPr>
              <a:t>&gt;</a:t>
            </a:r>
            <a:endParaRPr lang="fr-FR" sz="3200" b="1" dirty="0">
              <a:latin typeface="Arial Narrow" pitchFamily="34" charset="0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0" y="-27384"/>
            <a:ext cx="8244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Sur les figures illustrant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définition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quel milieu est le plus réfringent ?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780" t="28560" r="26763" b="44561"/>
          <a:stretch>
            <a:fillRect/>
          </a:stretch>
        </p:blipFill>
        <p:spPr bwMode="auto">
          <a:xfrm>
            <a:off x="202090" y="3717032"/>
            <a:ext cx="8784976" cy="191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251520" y="5733256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subit toujours les deux phénomènes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REFLEXION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REFRACTION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1187624" y="3789040"/>
            <a:ext cx="576064" cy="93610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3995936" y="4221088"/>
            <a:ext cx="997095" cy="51507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372200" y="4581128"/>
            <a:ext cx="1573159" cy="15503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5004048" y="4725144"/>
            <a:ext cx="432048" cy="7920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7956376" y="4653136"/>
            <a:ext cx="1008112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5004048" y="4221088"/>
            <a:ext cx="936104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7934342" y="4736161"/>
            <a:ext cx="1008112" cy="57606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1763688" y="3772117"/>
            <a:ext cx="648072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1785722" y="4725144"/>
            <a:ext cx="144016" cy="7920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36512" y="1621781"/>
            <a:ext cx="3851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gauche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90 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60440" y="1621781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sin 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32040" y="2291887"/>
            <a:ext cx="4248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Milieu 2 le plus réfringent</a:t>
            </a:r>
            <a:endParaRPr lang="fr-FR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7940" y="2564904"/>
            <a:ext cx="3851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Figure de droite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contraire !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512" y="193264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sin 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, il faut donc que :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780" t="28560" r="26763" b="44561"/>
          <a:stretch>
            <a:fillRect/>
          </a:stretch>
        </p:blipFill>
        <p:spPr bwMode="auto">
          <a:xfrm>
            <a:off x="202090" y="454638"/>
            <a:ext cx="8784976" cy="191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251520" y="2337863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subit toujours les 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phénomènes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REFLEXION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REFRACTION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57" name="Connecteur droit 56"/>
          <p:cNvCxnSpPr/>
          <p:nvPr/>
        </p:nvCxnSpPr>
        <p:spPr>
          <a:xfrm>
            <a:off x="1187624" y="526646"/>
            <a:ext cx="576064" cy="93610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3995936" y="958694"/>
            <a:ext cx="997095" cy="51507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372200" y="1318734"/>
            <a:ext cx="1573159" cy="15503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5004048" y="1462750"/>
            <a:ext cx="432048" cy="7920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7956376" y="1390742"/>
            <a:ext cx="1008112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5004048" y="958694"/>
            <a:ext cx="936104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7934342" y="1473767"/>
            <a:ext cx="1008112" cy="57606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1763688" y="509723"/>
            <a:ext cx="648072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1785722" y="1462750"/>
            <a:ext cx="144016" cy="7920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780" t="41999" r="14479" b="27761"/>
          <a:stretch>
            <a:fillRect/>
          </a:stretch>
        </p:blipFill>
        <p:spPr bwMode="auto">
          <a:xfrm>
            <a:off x="143264" y="3179925"/>
            <a:ext cx="8784976" cy="18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97" t="41159" r="11644" b="27421"/>
          <a:stretch>
            <a:fillRect/>
          </a:stretch>
        </p:blipFill>
        <p:spPr bwMode="auto">
          <a:xfrm>
            <a:off x="6079057" y="4971185"/>
            <a:ext cx="2808312" cy="18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30"/>
          <p:cNvCxnSpPr/>
          <p:nvPr/>
        </p:nvCxnSpPr>
        <p:spPr>
          <a:xfrm>
            <a:off x="1373306" y="3212976"/>
            <a:ext cx="360040" cy="10081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744363" y="3212976"/>
            <a:ext cx="310066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766397" y="4221088"/>
            <a:ext cx="108012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806957" y="3717032"/>
            <a:ext cx="1080120" cy="5040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887077" y="3717032"/>
            <a:ext cx="10081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934749" y="4221088"/>
            <a:ext cx="1080120" cy="14401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142661" y="3429000"/>
            <a:ext cx="792088" cy="7920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934749" y="3356992"/>
            <a:ext cx="864096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887077" y="4221088"/>
            <a:ext cx="100811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511105" y="5733256"/>
            <a:ext cx="1368152" cy="3100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7857223" y="5766307"/>
            <a:ext cx="118762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9"/>
          <p:cNvSpPr>
            <a:spLocks/>
          </p:cNvSpPr>
          <p:nvPr/>
        </p:nvSpPr>
        <p:spPr bwMode="auto">
          <a:xfrm>
            <a:off x="7887077" y="4221088"/>
            <a:ext cx="576064" cy="432048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237" y="382"/>
              </a:cxn>
              <a:cxn ang="0">
                <a:pos x="416" y="266"/>
              </a:cxn>
              <a:cxn ang="0">
                <a:pos x="510" y="0"/>
              </a:cxn>
            </a:cxnLst>
            <a:rect l="0" t="0" r="r" b="b"/>
            <a:pathLst>
              <a:path w="510" h="409">
                <a:moveTo>
                  <a:pt x="0" y="408"/>
                </a:moveTo>
                <a:cubicBezTo>
                  <a:pt x="87" y="409"/>
                  <a:pt x="168" y="406"/>
                  <a:pt x="237" y="382"/>
                </a:cubicBezTo>
                <a:cubicBezTo>
                  <a:pt x="306" y="358"/>
                  <a:pt x="370" y="330"/>
                  <a:pt x="416" y="266"/>
                </a:cubicBezTo>
                <a:cubicBezTo>
                  <a:pt x="462" y="202"/>
                  <a:pt x="490" y="55"/>
                  <a:pt x="510" y="0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Freeform 9"/>
          <p:cNvSpPr>
            <a:spLocks/>
          </p:cNvSpPr>
          <p:nvPr/>
        </p:nvSpPr>
        <p:spPr bwMode="auto">
          <a:xfrm flipH="1" flipV="1">
            <a:off x="7383021" y="3645024"/>
            <a:ext cx="504056" cy="36004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237" y="382"/>
              </a:cxn>
              <a:cxn ang="0">
                <a:pos x="416" y="266"/>
              </a:cxn>
              <a:cxn ang="0">
                <a:pos x="510" y="0"/>
              </a:cxn>
            </a:cxnLst>
            <a:rect l="0" t="0" r="r" b="b"/>
            <a:pathLst>
              <a:path w="510" h="409">
                <a:moveTo>
                  <a:pt x="0" y="408"/>
                </a:moveTo>
                <a:cubicBezTo>
                  <a:pt x="87" y="409"/>
                  <a:pt x="168" y="406"/>
                  <a:pt x="237" y="382"/>
                </a:cubicBezTo>
                <a:cubicBezTo>
                  <a:pt x="306" y="358"/>
                  <a:pt x="370" y="330"/>
                  <a:pt x="416" y="266"/>
                </a:cubicBezTo>
                <a:cubicBezTo>
                  <a:pt x="462" y="202"/>
                  <a:pt x="490" y="55"/>
                  <a:pt x="510" y="0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6934050" y="3207865"/>
            <a:ext cx="2661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angle limite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endParaRPr lang="fr-FR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7959085" y="4603162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90°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228184" y="4437112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6156176" y="4221088"/>
            <a:ext cx="2051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Rayon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Arial Unicode MS" pitchFamily="34" charset="-128"/>
                <a:cs typeface="Arial" pitchFamily="34" charset="0"/>
              </a:rPr>
              <a:t>éfracté rasant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179512" y="5013176"/>
            <a:ext cx="5400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Figure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le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subit que le phénomène de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REFLEXION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parle de </a:t>
            </a:r>
            <a:r>
              <a:rPr kumimoji="0" lang="fr-FR" sz="2000" b="1" i="0" u="sng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REFLEXION TOTALE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C’est le cas si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179512" y="6026399"/>
            <a:ext cx="5616624" cy="83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réfracté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évolue 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milieu moins réfringent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Flèche droite 84"/>
          <p:cNvSpPr/>
          <p:nvPr/>
        </p:nvSpPr>
        <p:spPr>
          <a:xfrm flipH="1">
            <a:off x="5580112" y="5589240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43"/>
          <p:cNvGrpSpPr/>
          <p:nvPr/>
        </p:nvGrpSpPr>
        <p:grpSpPr>
          <a:xfrm>
            <a:off x="107504" y="44624"/>
            <a:ext cx="8982282" cy="6768752"/>
            <a:chOff x="107504" y="44624"/>
            <a:chExt cx="8982282" cy="6768752"/>
          </a:xfrm>
        </p:grpSpPr>
        <p:sp>
          <p:nvSpPr>
            <p:cNvPr id="42" name="Rectangle 41"/>
            <p:cNvSpPr/>
            <p:nvPr/>
          </p:nvSpPr>
          <p:spPr>
            <a:xfrm>
              <a:off x="5508104" y="116632"/>
              <a:ext cx="93610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08104" y="2852936"/>
              <a:ext cx="93610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85" name="Text Box 1"/>
            <p:cNvSpPr txBox="1">
              <a:spLocks noChangeArrowheads="1"/>
            </p:cNvSpPr>
            <p:nvPr/>
          </p:nvSpPr>
          <p:spPr bwMode="auto">
            <a:xfrm>
              <a:off x="107504" y="44624"/>
              <a:ext cx="8982282" cy="676875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2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Quel(s)</a:t>
              </a:r>
              <a:r>
                <a:rPr kumimoji="0" lang="fr-FR" sz="2200" b="1" i="0" u="sng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phénomène(s) observe-t-on quand  </a:t>
              </a:r>
              <a:r>
                <a:rPr kumimoji="0" lang="fr-FR" sz="2200" b="1" i="0" u="sng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r>
                <a:rPr kumimoji="0" lang="fr-FR" sz="22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2200" b="1" i="0" u="sng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&gt; n</a:t>
              </a:r>
              <a:r>
                <a:rPr kumimoji="0" lang="fr-FR" sz="22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 </a:t>
              </a:r>
              <a:r>
                <a:rPr kumimoji="0" lang="fr-FR" sz="2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fr-FR" sz="240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fr-FR" sz="240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200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lang="fr-FR" sz="2200" dirty="0" smtClean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fr-FR" sz="2200" b="1" u="sng" dirty="0" smtClean="0">
                  <a:latin typeface="Calibri" pitchFamily="34" charset="0"/>
                  <a:cs typeface="Arial" pitchFamily="34" charset="0"/>
                </a:rPr>
                <a:t>Quel(s) phénomène(s) observe-t-on quand  </a:t>
              </a:r>
              <a:r>
                <a:rPr lang="fr-FR" sz="2200" b="1" u="sng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n</a:t>
              </a:r>
              <a:r>
                <a:rPr lang="fr-FR" sz="2200" b="1" u="sng" baseline="-25000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r>
                <a:rPr lang="fr-FR" sz="2200" b="1" u="sng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 &lt; n</a:t>
              </a:r>
              <a:r>
                <a:rPr lang="fr-FR" sz="2200" b="1" u="sng" baseline="-25000" dirty="0" smtClean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1 </a:t>
              </a:r>
              <a:r>
                <a:rPr lang="fr-FR" sz="2200" b="1" dirty="0" smtClean="0">
                  <a:latin typeface="Calibri" pitchFamily="34" charset="0"/>
                  <a:cs typeface="Arial" pitchFamily="34" charset="0"/>
                </a:rPr>
                <a:t> ?</a:t>
              </a:r>
              <a:endParaRPr lang="fr-FR" sz="220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3175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 	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78" grpId="0"/>
      <p:bldP spid="80" grpId="0"/>
      <p:bldP spid="83" grpId="0"/>
      <p:bldP spid="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5508104" y="116632"/>
            <a:ext cx="91440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82282" cy="67687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2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200" b="1" u="sng" dirty="0" smtClean="0">
                <a:latin typeface="Calibri" pitchFamily="34" charset="0"/>
                <a:cs typeface="Arial" pitchFamily="34" charset="0"/>
              </a:rPr>
              <a:t>Quel(s) phénomène(s) observe-t-on quand  </a:t>
            </a:r>
            <a:r>
              <a:rPr lang="fr-FR" sz="2200" b="1" u="sng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fr-FR" sz="2200" b="1" u="sng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fr-FR" sz="2200" b="1" u="sng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 &lt; n</a:t>
            </a:r>
            <a:r>
              <a:rPr lang="fr-FR" sz="2200" b="1" u="sng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1</a:t>
            </a:r>
            <a:r>
              <a:rPr lang="fr-FR" sz="2200" b="1" dirty="0" smtClean="0">
                <a:latin typeface="Calibri" pitchFamily="34" charset="0"/>
                <a:cs typeface="Arial" pitchFamily="34" charset="0"/>
              </a:rPr>
              <a:t>  ?</a:t>
            </a:r>
            <a:endParaRPr lang="fr-FR" sz="22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"/>
          <p:cNvSpPr txBox="1">
            <a:spLocks noChangeArrowheads="1"/>
          </p:cNvSpPr>
          <p:nvPr/>
        </p:nvSpPr>
        <p:spPr bwMode="auto">
          <a:xfrm>
            <a:off x="5796136" y="5567206"/>
            <a:ext cx="2592288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80" t="41999" r="14479" b="27761"/>
          <a:stretch>
            <a:fillRect/>
          </a:stretch>
        </p:blipFill>
        <p:spPr bwMode="auto">
          <a:xfrm>
            <a:off x="143264" y="448732"/>
            <a:ext cx="8784976" cy="18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97" t="41159" r="11644" b="27421"/>
          <a:stretch>
            <a:fillRect/>
          </a:stretch>
        </p:blipFill>
        <p:spPr bwMode="auto">
          <a:xfrm>
            <a:off x="6079057" y="2245103"/>
            <a:ext cx="2808312" cy="18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30"/>
          <p:cNvCxnSpPr/>
          <p:nvPr/>
        </p:nvCxnSpPr>
        <p:spPr>
          <a:xfrm>
            <a:off x="1373306" y="486894"/>
            <a:ext cx="360040" cy="10081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744363" y="486894"/>
            <a:ext cx="310066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1766397" y="1495006"/>
            <a:ext cx="1080120" cy="6480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806957" y="990950"/>
            <a:ext cx="1080120" cy="5040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887077" y="990950"/>
            <a:ext cx="1008112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4934749" y="1495006"/>
            <a:ext cx="1080120" cy="14401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4142661" y="702918"/>
            <a:ext cx="792088" cy="7920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934749" y="630910"/>
            <a:ext cx="864096" cy="8640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887077" y="1495006"/>
            <a:ext cx="100811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511105" y="3007174"/>
            <a:ext cx="1368152" cy="3100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7857223" y="3040225"/>
            <a:ext cx="118762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9"/>
          <p:cNvSpPr>
            <a:spLocks/>
          </p:cNvSpPr>
          <p:nvPr/>
        </p:nvSpPr>
        <p:spPr bwMode="auto">
          <a:xfrm>
            <a:off x="7887077" y="1495006"/>
            <a:ext cx="576064" cy="432048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237" y="382"/>
              </a:cxn>
              <a:cxn ang="0">
                <a:pos x="416" y="266"/>
              </a:cxn>
              <a:cxn ang="0">
                <a:pos x="510" y="0"/>
              </a:cxn>
            </a:cxnLst>
            <a:rect l="0" t="0" r="r" b="b"/>
            <a:pathLst>
              <a:path w="510" h="409">
                <a:moveTo>
                  <a:pt x="0" y="408"/>
                </a:moveTo>
                <a:cubicBezTo>
                  <a:pt x="87" y="409"/>
                  <a:pt x="168" y="406"/>
                  <a:pt x="237" y="382"/>
                </a:cubicBezTo>
                <a:cubicBezTo>
                  <a:pt x="306" y="358"/>
                  <a:pt x="370" y="330"/>
                  <a:pt x="416" y="266"/>
                </a:cubicBezTo>
                <a:cubicBezTo>
                  <a:pt x="462" y="202"/>
                  <a:pt x="490" y="55"/>
                  <a:pt x="510" y="0"/>
                </a:cubicBezTo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6" name="Freeform 9"/>
          <p:cNvSpPr>
            <a:spLocks/>
          </p:cNvSpPr>
          <p:nvPr/>
        </p:nvSpPr>
        <p:spPr bwMode="auto">
          <a:xfrm flipH="1" flipV="1">
            <a:off x="7383021" y="918942"/>
            <a:ext cx="504056" cy="36004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237" y="382"/>
              </a:cxn>
              <a:cxn ang="0">
                <a:pos x="416" y="266"/>
              </a:cxn>
              <a:cxn ang="0">
                <a:pos x="510" y="0"/>
              </a:cxn>
            </a:cxnLst>
            <a:rect l="0" t="0" r="r" b="b"/>
            <a:pathLst>
              <a:path w="510" h="409">
                <a:moveTo>
                  <a:pt x="0" y="408"/>
                </a:moveTo>
                <a:cubicBezTo>
                  <a:pt x="87" y="409"/>
                  <a:pt x="168" y="406"/>
                  <a:pt x="237" y="382"/>
                </a:cubicBezTo>
                <a:cubicBezTo>
                  <a:pt x="306" y="358"/>
                  <a:pt x="370" y="330"/>
                  <a:pt x="416" y="266"/>
                </a:cubicBezTo>
                <a:cubicBezTo>
                  <a:pt x="462" y="202"/>
                  <a:pt x="490" y="55"/>
                  <a:pt x="510" y="0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Rectangle 77"/>
          <p:cNvSpPr/>
          <p:nvPr/>
        </p:nvSpPr>
        <p:spPr>
          <a:xfrm>
            <a:off x="6934050" y="481783"/>
            <a:ext cx="2661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angle limite 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endParaRPr lang="fr-FR" baseline="-25000" dirty="0"/>
          </a:p>
        </p:txBody>
      </p:sp>
      <p:sp>
        <p:nvSpPr>
          <p:cNvPr id="80" name="Rectangle 79"/>
          <p:cNvSpPr/>
          <p:nvPr/>
        </p:nvSpPr>
        <p:spPr>
          <a:xfrm>
            <a:off x="7959085" y="1877080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90°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228184" y="1700808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6156176" y="1495006"/>
            <a:ext cx="2051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Arial Unicode MS" pitchFamily="34" charset="-128"/>
                <a:cs typeface="Arial" pitchFamily="34" charset="0"/>
              </a:rPr>
              <a:t>        Rayon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7030A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Arial Unicode MS" pitchFamily="34" charset="-128"/>
                <a:cs typeface="Arial" pitchFamily="34" charset="0"/>
              </a:rPr>
              <a:t>éfracté rasant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179512" y="2287094"/>
            <a:ext cx="5400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Figure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le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subit que le phénomène de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REFLEXION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parle de </a:t>
            </a:r>
            <a:r>
              <a:rPr kumimoji="0" lang="fr-FR" sz="2000" b="1" i="0" u="sng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REFLEXION TOTALE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C’est le cas si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20"/>
          <p:cNvSpPr>
            <a:spLocks noChangeArrowheads="1"/>
          </p:cNvSpPr>
          <p:nvPr/>
        </p:nvSpPr>
        <p:spPr bwMode="auto">
          <a:xfrm>
            <a:off x="179512" y="3300317"/>
            <a:ext cx="5616624" cy="83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réfracté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évolue 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milieu moins réfringent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1520" y="407707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l’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angle d’incidence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dépasse une valeur limite (appelée « 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angle limite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l’angle réfracté vaut i</a:t>
            </a:r>
            <a:r>
              <a:rPr lang="fr-FR" sz="2000" b="1" u="sng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90 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3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ème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Figure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èche droite 42"/>
          <p:cNvSpPr/>
          <p:nvPr/>
        </p:nvSpPr>
        <p:spPr>
          <a:xfrm flipH="1">
            <a:off x="5580112" y="2852936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724128" y="4869160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(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fr-FR" sz="2400" dirty="0"/>
          </a:p>
        </p:txBody>
      </p:sp>
      <p:sp>
        <p:nvSpPr>
          <p:cNvPr id="46" name="Rectangle 45"/>
          <p:cNvSpPr/>
          <p:nvPr/>
        </p:nvSpPr>
        <p:spPr>
          <a:xfrm>
            <a:off x="7380312" y="463110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7413363" y="513004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504056" y="484712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(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(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90°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7308304" y="5135158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68433" y="4889517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51" name="Rectangle 50"/>
          <p:cNvSpPr/>
          <p:nvPr/>
        </p:nvSpPr>
        <p:spPr>
          <a:xfrm>
            <a:off x="5796136" y="5783230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arcsin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7668344" y="554517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7701395" y="6044117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aseline="-25000" dirty="0"/>
          </a:p>
        </p:txBody>
      </p:sp>
      <p:cxnSp>
        <p:nvCxnSpPr>
          <p:cNvPr id="54" name="Connecteur droit 53"/>
          <p:cNvCxnSpPr/>
          <p:nvPr/>
        </p:nvCxnSpPr>
        <p:spPr>
          <a:xfrm>
            <a:off x="7701395" y="6060245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140441" y="5803587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62" name="Parenthèses 61"/>
          <p:cNvSpPr/>
          <p:nvPr/>
        </p:nvSpPr>
        <p:spPr>
          <a:xfrm>
            <a:off x="7596336" y="5639214"/>
            <a:ext cx="64807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Accolade ouvrante 54"/>
          <p:cNvSpPr/>
          <p:nvPr/>
        </p:nvSpPr>
        <p:spPr>
          <a:xfrm rot="16200000">
            <a:off x="3923928" y="4653136"/>
            <a:ext cx="288032" cy="1296144"/>
          </a:xfrm>
          <a:prstGeom prst="leftBrace">
            <a:avLst>
              <a:gd name="adj1" fmla="val 60588"/>
              <a:gd name="adj2" fmla="val 515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3901894" y="540626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2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6" grpId="0"/>
      <p:bldP spid="62" grpId="0" animBg="1"/>
      <p:bldP spid="55" grpId="0" animBg="1"/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82282" cy="44644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796136" y="3350599"/>
            <a:ext cx="2592288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97" t="41159" r="11644" b="27421"/>
          <a:stretch>
            <a:fillRect/>
          </a:stretch>
        </p:blipFill>
        <p:spPr bwMode="auto">
          <a:xfrm>
            <a:off x="6079057" y="28496"/>
            <a:ext cx="2808312" cy="187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6511105" y="790567"/>
            <a:ext cx="1368152" cy="3100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7857223" y="823618"/>
            <a:ext cx="118762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9512" y="70487"/>
            <a:ext cx="5400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4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Figure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le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ne subit que le phénomène de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REFLEXION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parle de </a:t>
            </a:r>
            <a:r>
              <a:rPr kumimoji="0" lang="fr-FR" sz="2000" b="1" i="0" u="sng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REFLEXION TOTALE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. C’est le cas si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79512" y="1083710"/>
            <a:ext cx="5616624" cy="83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réfracté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évolue dans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milieu moins réfringent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rayon incident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860465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l’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angle d’incidence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dépasse une valeur limite (appelée « 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angle limite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l’angle réfracté vaut i</a:t>
            </a:r>
            <a:r>
              <a:rPr lang="fr-FR" sz="2000" b="1" u="sng" baseline="-25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90 °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3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ème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Figure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 flipH="1">
            <a:off x="5580112" y="636329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724128" y="2652553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(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7380312" y="241449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7413363" y="2913440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504056" y="2630519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(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(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90°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7308304" y="2918551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68433" y="2672910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5796136" y="3566623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arcsin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7668344" y="3328565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7701395" y="3827510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baseline="-250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7701395" y="3843638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renthèses 22"/>
          <p:cNvSpPr/>
          <p:nvPr/>
        </p:nvSpPr>
        <p:spPr>
          <a:xfrm>
            <a:off x="7596336" y="3422607"/>
            <a:ext cx="648072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44879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numérique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n(eau) = 1,33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n(air) = 1,0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lim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5192" y="5328677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A.N.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arcsin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4312" y="5343599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u="sng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49 °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14984" y="5112653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1,00 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3938134" y="5688717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1,33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3977975" y="5616709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40868" y="6237312"/>
            <a:ext cx="7603132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2000" i="1" dirty="0" smtClean="0"/>
              <a:t>Le phénomène de réflexion totale est exploité dans la </a:t>
            </a:r>
            <a:r>
              <a:rPr lang="fr-FR" sz="2000" b="1" dirty="0" smtClean="0"/>
              <a:t>fibre optique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pic>
        <p:nvPicPr>
          <p:cNvPr id="34" name="Image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09329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à coins arrondis 34"/>
          <p:cNvSpPr/>
          <p:nvPr/>
        </p:nvSpPr>
        <p:spPr>
          <a:xfrm>
            <a:off x="2915816" y="4521820"/>
            <a:ext cx="1584176" cy="360040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4572000" y="4521820"/>
            <a:ext cx="1296144" cy="360040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691680" y="4805660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milieu 1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milieu 2 pour 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Parenthèses 41"/>
          <p:cNvSpPr/>
          <p:nvPr/>
        </p:nvSpPr>
        <p:spPr>
          <a:xfrm>
            <a:off x="3914984" y="5184661"/>
            <a:ext cx="86409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ccolade ouvrante 35"/>
          <p:cNvSpPr/>
          <p:nvPr/>
        </p:nvSpPr>
        <p:spPr>
          <a:xfrm rot="16200000">
            <a:off x="3923928" y="2492896"/>
            <a:ext cx="288032" cy="1296144"/>
          </a:xfrm>
          <a:prstGeom prst="leftBrace">
            <a:avLst>
              <a:gd name="adj1" fmla="val 60588"/>
              <a:gd name="adj2" fmla="val 515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901894" y="324602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1" grpId="0"/>
      <p:bldP spid="33" grpId="0" animBg="1"/>
      <p:bldP spid="35" grpId="0" animBg="1"/>
      <p:bldP spid="37" grpId="0" animBg="1"/>
      <p:bldP spid="41" grpId="0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670844"/>
            <a:ext cx="951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Généralisation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lois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Snell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-Descartes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aux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ondes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sismiques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volume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19168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Une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onde sismique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qui évolue dans un premier milieu puis dans un second milieu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se comporte comme un rayon lumineux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: 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584" y="2708920"/>
            <a:ext cx="756084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	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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Phénomène de </a:t>
            </a: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REFLEXION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REFRACTION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 </a:t>
            </a: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Lois de </a:t>
            </a:r>
            <a:r>
              <a:rPr lang="fr-FR" sz="2400" b="1" u="sng" dirty="0" err="1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Snell</a:t>
            </a:r>
            <a:r>
              <a:rPr lang="fr-FR" sz="2400" b="1" u="sng" dirty="0" smtClean="0">
                <a:solidFill>
                  <a:srgbClr val="0066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-Descartes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applicables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4499992" y="3645819"/>
            <a:ext cx="4499992" cy="3028528"/>
            <a:chOff x="4499992" y="3644652"/>
            <a:chExt cx="4499992" cy="2952700"/>
          </a:xfrm>
        </p:grpSpPr>
        <p:pic>
          <p:nvPicPr>
            <p:cNvPr id="11" name="Image 10"/>
            <p:cNvPicPr/>
            <p:nvPr/>
          </p:nvPicPr>
          <p:blipFill>
            <a:blip r:embed="rId2" cstate="print"/>
            <a:srcRect l="30440" t="23055" r="12843" b="11062"/>
            <a:stretch>
              <a:fillRect/>
            </a:stretch>
          </p:blipFill>
          <p:spPr bwMode="auto">
            <a:xfrm>
              <a:off x="4499992" y="3644652"/>
              <a:ext cx="4499992" cy="295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Connecteur droit 23"/>
            <p:cNvCxnSpPr/>
            <p:nvPr/>
          </p:nvCxnSpPr>
          <p:spPr>
            <a:xfrm>
              <a:off x="5078614" y="5073609"/>
              <a:ext cx="38164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t="6537"/>
          <a:stretch>
            <a:fillRect/>
          </a:stretch>
        </p:blipFill>
        <p:spPr bwMode="auto">
          <a:xfrm>
            <a:off x="77912" y="3645819"/>
            <a:ext cx="4331048" cy="302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-3367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numérique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n(eau) = 1,33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n(air) = 1,0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Que vaut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lim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?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kumimoji="0" lang="fr-FR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5192" y="807095"/>
            <a:ext cx="2843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A.N.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arcsin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59212" y="815603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4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400" b="1" u="sng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49 °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14984" y="591071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1,00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3938134" y="1167135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1,33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3977975" y="1095127"/>
            <a:ext cx="7200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2915816" y="238"/>
            <a:ext cx="1584176" cy="360040"/>
          </a:xfrm>
          <a:prstGeom prst="roundRect">
            <a:avLst/>
          </a:prstGeom>
          <a:solidFill>
            <a:srgbClr val="00B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572000" y="238"/>
            <a:ext cx="1296144" cy="360040"/>
          </a:xfrm>
          <a:prstGeom prst="round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691680" y="28407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milieu 1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milieu 2 pour 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n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arenthèses 33"/>
          <p:cNvSpPr/>
          <p:nvPr/>
        </p:nvSpPr>
        <p:spPr>
          <a:xfrm>
            <a:off x="3914984" y="663079"/>
            <a:ext cx="864096" cy="86409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8547" y="6248329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0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1835696" y="3861048"/>
            <a:ext cx="288032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79660" y="3844125"/>
            <a:ext cx="2097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Foyer de l’onde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499992" y="6237312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25 ms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 animBg="1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510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Généralisation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lois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Snell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-Descartes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aux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ondes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sismiques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</a:t>
            </a: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volume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2" cstate="print"/>
          <a:srcRect t="9734"/>
          <a:stretch>
            <a:fillRect/>
          </a:stretch>
        </p:blipFill>
        <p:spPr bwMode="auto">
          <a:xfrm>
            <a:off x="4607496" y="3672408"/>
            <a:ext cx="4429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724128" y="4464496"/>
            <a:ext cx="1402581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Onde réfléchie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549728" y="4705920"/>
            <a:ext cx="1382539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Onde incidente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674520" y="5557316"/>
            <a:ext cx="252028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Onde réfractée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07504" y="3672408"/>
            <a:ext cx="4392488" cy="2924944"/>
            <a:chOff x="107504" y="3933056"/>
            <a:chExt cx="4392488" cy="2924944"/>
          </a:xfrm>
        </p:grpSpPr>
        <p:pic>
          <p:nvPicPr>
            <p:cNvPr id="13" name="Image 12"/>
            <p:cNvPicPr/>
            <p:nvPr/>
          </p:nvPicPr>
          <p:blipFill>
            <a:blip r:embed="rId3" cstate="print"/>
            <a:srcRect l="20921" t="24984" r="25861" b="12813"/>
            <a:stretch>
              <a:fillRect/>
            </a:stretch>
          </p:blipFill>
          <p:spPr bwMode="auto">
            <a:xfrm>
              <a:off x="107504" y="3933056"/>
              <a:ext cx="4392488" cy="2924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cteur droit 14"/>
            <p:cNvCxnSpPr/>
            <p:nvPr/>
          </p:nvCxnSpPr>
          <p:spPr>
            <a:xfrm>
              <a:off x="611560" y="5335933"/>
              <a:ext cx="38164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4572000" y="383425"/>
            <a:ext cx="4499992" cy="3024336"/>
            <a:chOff x="4572000" y="620688"/>
            <a:chExt cx="4499992" cy="2952328"/>
          </a:xfrm>
        </p:grpSpPr>
        <p:pic>
          <p:nvPicPr>
            <p:cNvPr id="11" name="Image 10"/>
            <p:cNvPicPr/>
            <p:nvPr/>
          </p:nvPicPr>
          <p:blipFill>
            <a:blip r:embed="rId4" cstate="print"/>
            <a:srcRect l="30440" t="23063" r="12843" b="11062"/>
            <a:stretch>
              <a:fillRect/>
            </a:stretch>
          </p:blipFill>
          <p:spPr bwMode="auto">
            <a:xfrm>
              <a:off x="4572000" y="620688"/>
              <a:ext cx="4499992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Connecteur droit 19"/>
            <p:cNvCxnSpPr/>
            <p:nvPr/>
          </p:nvCxnSpPr>
          <p:spPr>
            <a:xfrm>
              <a:off x="5148064" y="2037698"/>
              <a:ext cx="38164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6667"/>
          <a:stretch>
            <a:fillRect/>
          </a:stretch>
        </p:blipFill>
        <p:spPr bwMode="auto">
          <a:xfrm>
            <a:off x="121791" y="383425"/>
            <a:ext cx="43310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2615" y="2952884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0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1879764" y="565603"/>
            <a:ext cx="288032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23728" y="548680"/>
            <a:ext cx="2097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Foyer de l’onde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544060" y="2941867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25 ms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555" y="6176321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50 ms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6165304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75 ms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1"/>
      <p:bldP spid="43011" grpId="0"/>
      <p:bldP spid="430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35496" y="3212976"/>
            <a:ext cx="9001000" cy="3528392"/>
            <a:chOff x="35496" y="3356992"/>
            <a:chExt cx="9001000" cy="3528392"/>
          </a:xfrm>
        </p:grpSpPr>
        <p:sp>
          <p:nvSpPr>
            <p:cNvPr id="44034" name="Text Box 2"/>
            <p:cNvSpPr txBox="1">
              <a:spLocks noChangeArrowheads="1"/>
            </p:cNvSpPr>
            <p:nvPr/>
          </p:nvSpPr>
          <p:spPr bwMode="auto">
            <a:xfrm>
              <a:off x="35496" y="3356992"/>
              <a:ext cx="9001000" cy="35283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Notion de RAI SISMIQUE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3175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 	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Wingdings 2" pitchFamily="18" charset="2"/>
                <a:buChar char="E"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Loi de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Snell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-Descartes sur la réflexion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Loi de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Snell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-Descartes sur la réfraction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6298" t="35720" r="9366" b="34880"/>
            <a:stretch>
              <a:fillRect/>
            </a:stretch>
          </p:blipFill>
          <p:spPr bwMode="auto">
            <a:xfrm>
              <a:off x="4860032" y="3429000"/>
              <a:ext cx="4022161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4653136"/>
              <a:ext cx="3024336" cy="20162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539552" y="5777324"/>
            <a:ext cx="237626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72000" y="4941168"/>
            <a:ext cx="122413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rcRect t="8889"/>
          <a:stretch>
            <a:fillRect/>
          </a:stretch>
        </p:blipFill>
        <p:spPr bwMode="auto">
          <a:xfrm>
            <a:off x="4665117" y="101299"/>
            <a:ext cx="4429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81749" y="920771"/>
            <a:ext cx="1402581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Onde réfléchie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5" cstate="print"/>
          <a:srcRect l="20921" t="24401" r="25861" b="12813"/>
          <a:stretch>
            <a:fillRect/>
          </a:stretch>
        </p:blipFill>
        <p:spPr bwMode="auto">
          <a:xfrm>
            <a:off x="107504" y="101299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7504" y="3573016"/>
            <a:ext cx="46805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Vecteur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matérialisant la direction de propagation de l’onde sismique,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orienté depuis le foyer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l’onde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jusqu’au point M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l’onde.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644008" y="4941168"/>
            <a:ext cx="129614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’ = – 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5777324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08916" y="6235660"/>
            <a:ext cx="57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123728" y="6243280"/>
            <a:ext cx="57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1979712" y="6209372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9"/>
          <p:cNvSpPr>
            <a:spLocks/>
          </p:cNvSpPr>
          <p:nvPr/>
        </p:nvSpPr>
        <p:spPr bwMode="auto">
          <a:xfrm flipH="1" flipV="1">
            <a:off x="7380310" y="4917302"/>
            <a:ext cx="399722" cy="167878"/>
          </a:xfrm>
          <a:custGeom>
            <a:avLst/>
            <a:gdLst>
              <a:gd name="connsiteX0" fmla="*/ 0 w 21760"/>
              <a:gd name="connsiteY0" fmla="*/ 4029 h 4053"/>
              <a:gd name="connsiteX1" fmla="*/ 4647 w 21760"/>
              <a:gd name="connsiteY1" fmla="*/ 3393 h 4053"/>
              <a:gd name="connsiteX2" fmla="*/ 8157 w 21760"/>
              <a:gd name="connsiteY2" fmla="*/ 557 h 4053"/>
              <a:gd name="connsiteX3" fmla="*/ 21760 w 21760"/>
              <a:gd name="connsiteY3" fmla="*/ 53 h 4053"/>
              <a:gd name="connsiteX0" fmla="*/ 0 w 10000"/>
              <a:gd name="connsiteY0" fmla="*/ 9810 h 9876"/>
              <a:gd name="connsiteX1" fmla="*/ 2136 w 10000"/>
              <a:gd name="connsiteY1" fmla="*/ 8241 h 9876"/>
              <a:gd name="connsiteX2" fmla="*/ 10000 w 10000"/>
              <a:gd name="connsiteY2" fmla="*/ 0 h 9876"/>
              <a:gd name="connsiteX0" fmla="*/ 0 w 10000"/>
              <a:gd name="connsiteY0" fmla="*/ 9933 h 11649"/>
              <a:gd name="connsiteX1" fmla="*/ 4596 w 10000"/>
              <a:gd name="connsiteY1" fmla="*/ 9993 h 11649"/>
              <a:gd name="connsiteX2" fmla="*/ 10000 w 10000"/>
              <a:gd name="connsiteY2" fmla="*/ 0 h 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1649">
                <a:moveTo>
                  <a:pt x="0" y="9933"/>
                </a:moveTo>
                <a:cubicBezTo>
                  <a:pt x="784" y="9993"/>
                  <a:pt x="2929" y="11649"/>
                  <a:pt x="4596" y="9993"/>
                </a:cubicBezTo>
                <a:cubicBezTo>
                  <a:pt x="6263" y="8338"/>
                  <a:pt x="8362" y="1739"/>
                  <a:pt x="10000" y="0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4288" y="5013176"/>
            <a:ext cx="349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 flipV="1">
            <a:off x="7812360" y="4797152"/>
            <a:ext cx="504056" cy="144016"/>
          </a:xfrm>
          <a:custGeom>
            <a:avLst/>
            <a:gdLst>
              <a:gd name="connsiteX0" fmla="*/ 0 w 21760"/>
              <a:gd name="connsiteY0" fmla="*/ 4029 h 4053"/>
              <a:gd name="connsiteX1" fmla="*/ 4647 w 21760"/>
              <a:gd name="connsiteY1" fmla="*/ 3393 h 4053"/>
              <a:gd name="connsiteX2" fmla="*/ 8157 w 21760"/>
              <a:gd name="connsiteY2" fmla="*/ 557 h 4053"/>
              <a:gd name="connsiteX3" fmla="*/ 21760 w 21760"/>
              <a:gd name="connsiteY3" fmla="*/ 53 h 4053"/>
              <a:gd name="connsiteX0" fmla="*/ 0 w 10000"/>
              <a:gd name="connsiteY0" fmla="*/ 9810 h 9876"/>
              <a:gd name="connsiteX1" fmla="*/ 2136 w 10000"/>
              <a:gd name="connsiteY1" fmla="*/ 8241 h 9876"/>
              <a:gd name="connsiteX2" fmla="*/ 10000 w 10000"/>
              <a:gd name="connsiteY2" fmla="*/ 0 h 9876"/>
              <a:gd name="connsiteX0" fmla="*/ 0 w 10000"/>
              <a:gd name="connsiteY0" fmla="*/ 9933 h 11649"/>
              <a:gd name="connsiteX1" fmla="*/ 4596 w 10000"/>
              <a:gd name="connsiteY1" fmla="*/ 9993 h 11649"/>
              <a:gd name="connsiteX2" fmla="*/ 10000 w 10000"/>
              <a:gd name="connsiteY2" fmla="*/ 0 h 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1649">
                <a:moveTo>
                  <a:pt x="0" y="9933"/>
                </a:moveTo>
                <a:cubicBezTo>
                  <a:pt x="784" y="9993"/>
                  <a:pt x="2929" y="11649"/>
                  <a:pt x="4596" y="9993"/>
                </a:cubicBezTo>
                <a:cubicBezTo>
                  <a:pt x="6263" y="8338"/>
                  <a:pt x="8362" y="1739"/>
                  <a:pt x="10000" y="0"/>
                </a:cubicBezTo>
              </a:path>
            </a:pathLst>
          </a:cu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56376" y="4437112"/>
            <a:ext cx="42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73958" y="599334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611560" y="6209372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907704" y="5777324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7812360" y="6093296"/>
            <a:ext cx="288032" cy="144016"/>
          </a:xfrm>
          <a:custGeom>
            <a:avLst/>
            <a:gdLst>
              <a:gd name="connsiteX0" fmla="*/ 0 w 21760"/>
              <a:gd name="connsiteY0" fmla="*/ 4029 h 4053"/>
              <a:gd name="connsiteX1" fmla="*/ 4647 w 21760"/>
              <a:gd name="connsiteY1" fmla="*/ 3393 h 4053"/>
              <a:gd name="connsiteX2" fmla="*/ 8157 w 21760"/>
              <a:gd name="connsiteY2" fmla="*/ 557 h 4053"/>
              <a:gd name="connsiteX3" fmla="*/ 21760 w 21760"/>
              <a:gd name="connsiteY3" fmla="*/ 53 h 4053"/>
              <a:gd name="connsiteX0" fmla="*/ 0 w 10000"/>
              <a:gd name="connsiteY0" fmla="*/ 9810 h 9876"/>
              <a:gd name="connsiteX1" fmla="*/ 2136 w 10000"/>
              <a:gd name="connsiteY1" fmla="*/ 8241 h 9876"/>
              <a:gd name="connsiteX2" fmla="*/ 10000 w 10000"/>
              <a:gd name="connsiteY2" fmla="*/ 0 h 9876"/>
              <a:gd name="connsiteX0" fmla="*/ 0 w 10000"/>
              <a:gd name="connsiteY0" fmla="*/ 9933 h 11649"/>
              <a:gd name="connsiteX1" fmla="*/ 4596 w 10000"/>
              <a:gd name="connsiteY1" fmla="*/ 9993 h 11649"/>
              <a:gd name="connsiteX2" fmla="*/ 10000 w 10000"/>
              <a:gd name="connsiteY2" fmla="*/ 0 h 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1649">
                <a:moveTo>
                  <a:pt x="0" y="9933"/>
                </a:moveTo>
                <a:cubicBezTo>
                  <a:pt x="784" y="9993"/>
                  <a:pt x="2929" y="11649"/>
                  <a:pt x="4596" y="9993"/>
                </a:cubicBezTo>
                <a:cubicBezTo>
                  <a:pt x="6263" y="8338"/>
                  <a:pt x="8362" y="1739"/>
                  <a:pt x="1000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12360" y="6165304"/>
            <a:ext cx="349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6948264" y="3861048"/>
            <a:ext cx="50405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3933056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</a:t>
            </a:r>
            <a:endParaRPr lang="fr-FR" dirty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987824" y="5705316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célérités des ondes sismiques dans les milieux 1 et 2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607448" y="1173854"/>
            <a:ext cx="1382539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Onde incidente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732240" y="2025250"/>
            <a:ext cx="252028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Onde réfractée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4427" y="2653040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50 ms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32991" y="2642023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t = 75 ms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11560" y="1534758"/>
            <a:ext cx="3816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44035" grpId="0"/>
      <p:bldP spid="44037" grpId="0"/>
      <p:bldP spid="15" grpId="0"/>
      <p:bldP spid="16" grpId="0"/>
      <p:bldP spid="17" grpId="0"/>
      <p:bldP spid="20" grpId="0" animBg="1"/>
      <p:bldP spid="21" grpId="0"/>
      <p:bldP spid="22" grpId="0" animBg="1"/>
      <p:bldP spid="23" grpId="0"/>
      <p:bldP spid="24" grpId="0"/>
      <p:bldP spid="27" grpId="0"/>
      <p:bldP spid="31" grpId="0" animBg="1"/>
      <p:bldP spid="32" grpId="0"/>
      <p:bldP spid="38" grpId="0"/>
      <p:bldP spid="440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5496" y="44624"/>
            <a:ext cx="9001000" cy="3384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Notion de RAI SISMIQUE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 2" pitchFamily="18" charset="2"/>
              <a:buChar char="E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Loi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Snell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-Descartes sur la réflexion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Loi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Snell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-Descartes sur la réfraction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 l="36298" t="35720" r="9366" b="34880"/>
          <a:stretch>
            <a:fillRect/>
          </a:stretch>
        </p:blipFill>
        <p:spPr bwMode="auto">
          <a:xfrm>
            <a:off x="4860032" y="116632"/>
            <a:ext cx="402216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572000" y="1772816"/>
            <a:ext cx="1224136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404664"/>
            <a:ext cx="46805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Vecteur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matérialisant la direction de propagation de l’onde sismique,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orienté depuis le foyer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l’onde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jusqu’au point M atteint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l’onde.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3024336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4008" y="1772816"/>
            <a:ext cx="129614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’ = – i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4288" y="1844824"/>
            <a:ext cx="349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 flipV="1">
            <a:off x="7812360" y="1628800"/>
            <a:ext cx="504056" cy="144016"/>
          </a:xfrm>
          <a:custGeom>
            <a:avLst/>
            <a:gdLst>
              <a:gd name="connsiteX0" fmla="*/ 0 w 21760"/>
              <a:gd name="connsiteY0" fmla="*/ 4029 h 4053"/>
              <a:gd name="connsiteX1" fmla="*/ 4647 w 21760"/>
              <a:gd name="connsiteY1" fmla="*/ 3393 h 4053"/>
              <a:gd name="connsiteX2" fmla="*/ 8157 w 21760"/>
              <a:gd name="connsiteY2" fmla="*/ 557 h 4053"/>
              <a:gd name="connsiteX3" fmla="*/ 21760 w 21760"/>
              <a:gd name="connsiteY3" fmla="*/ 53 h 4053"/>
              <a:gd name="connsiteX0" fmla="*/ 0 w 10000"/>
              <a:gd name="connsiteY0" fmla="*/ 9810 h 9876"/>
              <a:gd name="connsiteX1" fmla="*/ 2136 w 10000"/>
              <a:gd name="connsiteY1" fmla="*/ 8241 h 9876"/>
              <a:gd name="connsiteX2" fmla="*/ 10000 w 10000"/>
              <a:gd name="connsiteY2" fmla="*/ 0 h 9876"/>
              <a:gd name="connsiteX0" fmla="*/ 0 w 10000"/>
              <a:gd name="connsiteY0" fmla="*/ 9933 h 11649"/>
              <a:gd name="connsiteX1" fmla="*/ 4596 w 10000"/>
              <a:gd name="connsiteY1" fmla="*/ 9993 h 11649"/>
              <a:gd name="connsiteX2" fmla="*/ 10000 w 10000"/>
              <a:gd name="connsiteY2" fmla="*/ 0 h 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1649">
                <a:moveTo>
                  <a:pt x="0" y="9933"/>
                </a:moveTo>
                <a:cubicBezTo>
                  <a:pt x="784" y="9993"/>
                  <a:pt x="2929" y="11649"/>
                  <a:pt x="4596" y="9993"/>
                </a:cubicBezTo>
                <a:cubicBezTo>
                  <a:pt x="6263" y="8338"/>
                  <a:pt x="8362" y="1739"/>
                  <a:pt x="10000" y="0"/>
                </a:cubicBezTo>
              </a:path>
            </a:pathLst>
          </a:cu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56376" y="1268760"/>
            <a:ext cx="420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7812360" y="2924944"/>
            <a:ext cx="288032" cy="144016"/>
          </a:xfrm>
          <a:custGeom>
            <a:avLst/>
            <a:gdLst>
              <a:gd name="connsiteX0" fmla="*/ 0 w 21760"/>
              <a:gd name="connsiteY0" fmla="*/ 4029 h 4053"/>
              <a:gd name="connsiteX1" fmla="*/ 4647 w 21760"/>
              <a:gd name="connsiteY1" fmla="*/ 3393 h 4053"/>
              <a:gd name="connsiteX2" fmla="*/ 8157 w 21760"/>
              <a:gd name="connsiteY2" fmla="*/ 557 h 4053"/>
              <a:gd name="connsiteX3" fmla="*/ 21760 w 21760"/>
              <a:gd name="connsiteY3" fmla="*/ 53 h 4053"/>
              <a:gd name="connsiteX0" fmla="*/ 0 w 10000"/>
              <a:gd name="connsiteY0" fmla="*/ 9810 h 9876"/>
              <a:gd name="connsiteX1" fmla="*/ 2136 w 10000"/>
              <a:gd name="connsiteY1" fmla="*/ 8241 h 9876"/>
              <a:gd name="connsiteX2" fmla="*/ 10000 w 10000"/>
              <a:gd name="connsiteY2" fmla="*/ 0 h 9876"/>
              <a:gd name="connsiteX0" fmla="*/ 0 w 10000"/>
              <a:gd name="connsiteY0" fmla="*/ 9933 h 11649"/>
              <a:gd name="connsiteX1" fmla="*/ 4596 w 10000"/>
              <a:gd name="connsiteY1" fmla="*/ 9993 h 11649"/>
              <a:gd name="connsiteX2" fmla="*/ 10000 w 10000"/>
              <a:gd name="connsiteY2" fmla="*/ 0 h 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1649">
                <a:moveTo>
                  <a:pt x="0" y="9933"/>
                </a:moveTo>
                <a:cubicBezTo>
                  <a:pt x="784" y="9993"/>
                  <a:pt x="2929" y="11649"/>
                  <a:pt x="4596" y="9993"/>
                </a:cubicBezTo>
                <a:cubicBezTo>
                  <a:pt x="6263" y="8338"/>
                  <a:pt x="8362" y="1739"/>
                  <a:pt x="1000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2360" y="2996952"/>
            <a:ext cx="349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948264" y="692696"/>
            <a:ext cx="504056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44208" y="764704"/>
            <a:ext cx="627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RAI</a:t>
            </a:r>
            <a:endParaRPr lang="fr-FR" dirty="0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 flipH="1" flipV="1">
            <a:off x="7380310" y="1748950"/>
            <a:ext cx="399722" cy="167878"/>
          </a:xfrm>
          <a:custGeom>
            <a:avLst/>
            <a:gdLst>
              <a:gd name="connsiteX0" fmla="*/ 0 w 21760"/>
              <a:gd name="connsiteY0" fmla="*/ 4029 h 4053"/>
              <a:gd name="connsiteX1" fmla="*/ 4647 w 21760"/>
              <a:gd name="connsiteY1" fmla="*/ 3393 h 4053"/>
              <a:gd name="connsiteX2" fmla="*/ 8157 w 21760"/>
              <a:gd name="connsiteY2" fmla="*/ 557 h 4053"/>
              <a:gd name="connsiteX3" fmla="*/ 21760 w 21760"/>
              <a:gd name="connsiteY3" fmla="*/ 53 h 4053"/>
              <a:gd name="connsiteX0" fmla="*/ 0 w 10000"/>
              <a:gd name="connsiteY0" fmla="*/ 9810 h 9876"/>
              <a:gd name="connsiteX1" fmla="*/ 2136 w 10000"/>
              <a:gd name="connsiteY1" fmla="*/ 8241 h 9876"/>
              <a:gd name="connsiteX2" fmla="*/ 10000 w 10000"/>
              <a:gd name="connsiteY2" fmla="*/ 0 h 9876"/>
              <a:gd name="connsiteX0" fmla="*/ 0 w 10000"/>
              <a:gd name="connsiteY0" fmla="*/ 9933 h 11649"/>
              <a:gd name="connsiteX1" fmla="*/ 4596 w 10000"/>
              <a:gd name="connsiteY1" fmla="*/ 9993 h 11649"/>
              <a:gd name="connsiteX2" fmla="*/ 10000 w 10000"/>
              <a:gd name="connsiteY2" fmla="*/ 0 h 1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1649">
                <a:moveTo>
                  <a:pt x="0" y="9933"/>
                </a:moveTo>
                <a:cubicBezTo>
                  <a:pt x="784" y="9993"/>
                  <a:pt x="2929" y="11649"/>
                  <a:pt x="4596" y="9993"/>
                </a:cubicBezTo>
                <a:cubicBezTo>
                  <a:pt x="6263" y="8338"/>
                  <a:pt x="8362" y="1739"/>
                  <a:pt x="10000" y="0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467544" y="2557284"/>
            <a:ext cx="2376264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9552" y="2557284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36908" y="3015620"/>
            <a:ext cx="57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051720" y="3023240"/>
            <a:ext cx="57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1907704" y="2989332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501950" y="277330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539552" y="2989332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35696" y="2557284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(i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915816" y="2485276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célérités des ondes sismiques dans les milieux 1 et 2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3501008"/>
            <a:ext cx="9144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Application : 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« discontinuité de Mohorovicic » ou « </a:t>
            </a:r>
            <a:r>
              <a:rPr kumimoji="0" lang="fr-F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Moho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 »</a:t>
            </a:r>
            <a:endParaRPr kumimoji="0" lang="fr-FR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40395" t="30240" r="7631" b="13481"/>
          <a:stretch>
            <a:fillRect/>
          </a:stretch>
        </p:blipFill>
        <p:spPr bwMode="auto">
          <a:xfrm>
            <a:off x="4353372" y="3925178"/>
            <a:ext cx="4752528" cy="28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0" y="4005064"/>
            <a:ext cx="4211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phénomène(s) observe-t-on pour les trajets ci-dessous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Trajet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Trajet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FBS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Trajet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FADCS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1382440" y="4797152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Trajet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endParaRPr kumimoji="0" lang="fr-FR" sz="28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6"/>
          <p:cNvSpPr>
            <a:spLocks noChangeArrowheads="1"/>
          </p:cNvSpPr>
          <p:nvPr/>
        </p:nvSpPr>
        <p:spPr bwMode="auto">
          <a:xfrm>
            <a:off x="1585764" y="5254600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Réflexion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1933104" y="5707856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Réfraction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6"/>
          <p:cNvSpPr>
            <a:spLocks noChangeArrowheads="1"/>
          </p:cNvSpPr>
          <p:nvPr/>
        </p:nvSpPr>
        <p:spPr bwMode="auto">
          <a:xfrm>
            <a:off x="1907704" y="6021288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Réflexion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1907704" y="6375152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Réfraction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/>
      <p:bldP spid="3136" grpId="0"/>
      <p:bldP spid="102" grpId="0"/>
      <p:bldP spid="103" grpId="0"/>
      <p:bldP spid="104" grpId="0"/>
      <p:bldP spid="105" grpId="0"/>
      <p:bldP spid="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Application : 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« discontinuité de Mohorovicic » ou « </a:t>
            </a:r>
            <a:r>
              <a:rPr kumimoji="0" lang="fr-F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Moho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 »</a:t>
            </a:r>
            <a:endParaRPr kumimoji="0" lang="fr-FR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395" t="30240" r="7631" b="13481"/>
          <a:stretch>
            <a:fillRect/>
          </a:stretch>
        </p:blipFill>
        <p:spPr bwMode="auto">
          <a:xfrm>
            <a:off x="4353372" y="468794"/>
            <a:ext cx="4752528" cy="28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4"/>
          <p:cNvSpPr>
            <a:spLocks noChangeArrowheads="1"/>
          </p:cNvSpPr>
          <p:nvPr/>
        </p:nvSpPr>
        <p:spPr bwMode="auto">
          <a:xfrm>
            <a:off x="0" y="548680"/>
            <a:ext cx="4211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Quel(s) phénomène(s) observe-t-on pour les trajets ci-dessous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Trajet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Trajet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FBS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Trajet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FADCS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82440" y="1340768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Trajet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direct</a:t>
            </a:r>
            <a:endParaRPr kumimoji="0" lang="fr-FR" sz="28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85764" y="1798216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Réflexion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33104" y="2251472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Réfraction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907704" y="2564904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Réflexion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07704" y="2918768"/>
            <a:ext cx="28083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Réfraction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3569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la croûte terrestre, les ondes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 propagent à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km.s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dans le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man-teau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supérieur, elles se propagent à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8,0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km.s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Justifier la manière dont est dévié le rai au point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12" y="4274234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(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538" y="4780260"/>
            <a:ext cx="635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4509120"/>
            <a:ext cx="349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200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79512" y="4720952"/>
            <a:ext cx="151216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23728" y="4293096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(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réfraction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1915" y="4797152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200" dirty="0">
              <a:solidFill>
                <a:srgbClr val="00206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123728" y="4725144"/>
            <a:ext cx="16561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90020" y="4475212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5157192"/>
            <a:ext cx="3851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87824" y="6237312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réfracté s’éloigne de la normale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0" y="5157192"/>
            <a:ext cx="8280920" cy="89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Donc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cette relation soit vraie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il faut que : 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sin (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</a:rPr>
              <a:t>réfraction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) &gt; sin (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</a:rPr>
              <a:t>incidence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donc que 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  <a:sym typeface="Wingdings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réfraction</a:t>
            </a:r>
            <a:r>
              <a:rPr lang="fr-FR" sz="2200" b="1" dirty="0" smtClean="0">
                <a:latin typeface="Arial" pitchFamily="34" charset="0"/>
                <a:cs typeface="Arial" pitchFamily="34" charset="0"/>
                <a:sym typeface="Wingdings"/>
              </a:rPr>
              <a:t> &gt; 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  <a:sym typeface="Wingdings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incidence</a:t>
            </a:r>
            <a:endParaRPr lang="fr-FR" sz="20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27984" y="4437112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2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réfraction</a:t>
            </a:r>
            <a:endParaRPr lang="fr-FR" sz="2200" b="1" baseline="-25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23" grpId="0"/>
      <p:bldP spid="24" grpId="0"/>
      <p:bldP spid="30" grpId="0"/>
      <p:bldP spid="33" grpId="0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419872" y="530120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Application : 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« discontinuité de Mohorovicic » ou « </a:t>
            </a:r>
            <a:r>
              <a:rPr kumimoji="0" lang="fr-FR" sz="20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Moho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 »</a:t>
            </a:r>
            <a:endParaRPr kumimoji="0" lang="fr-FR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66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Dans la croûte, les ondes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 propagent à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6,0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km.s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dans le manteau, elles se propagent à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8,0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km.s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Justifier la manière dont est dévié le rai au point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912" y="1074444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(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8538" y="1491570"/>
            <a:ext cx="635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1309330"/>
            <a:ext cx="3497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200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79512" y="1521162"/>
            <a:ext cx="151216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23728" y="1093306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 (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réfraction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1915" y="1508462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200" dirty="0">
              <a:solidFill>
                <a:srgbClr val="002060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123728" y="1525354"/>
            <a:ext cx="165618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90020" y="1275422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5157192"/>
            <a:ext cx="38519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73996" y="2637036"/>
            <a:ext cx="5508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rayon réfracté s’éloigne de la normale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0" y="1881202"/>
            <a:ext cx="8748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Or, </a:t>
            </a:r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Donc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que cette relation soit vraie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il faut que :  </a:t>
            </a:r>
          </a:p>
          <a:p>
            <a:pPr lvl="0" algn="ctr" fontAlgn="base">
              <a:spcBef>
                <a:spcPct val="0"/>
              </a:spcBef>
            </a:pP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sin (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</a:rPr>
              <a:t>réfraction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) &gt; sin (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</a:rPr>
              <a:t>incidence</a:t>
            </a:r>
            <a:r>
              <a:rPr lang="fr-FR" sz="2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fr-F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donc que 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  <a:sym typeface="Wingdings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réfraction</a:t>
            </a:r>
            <a:r>
              <a:rPr lang="fr-FR" sz="2200" b="1" dirty="0" smtClean="0">
                <a:latin typeface="Arial" pitchFamily="34" charset="0"/>
                <a:cs typeface="Arial" pitchFamily="34" charset="0"/>
                <a:sym typeface="Wingdings"/>
              </a:rPr>
              <a:t> &gt; </a:t>
            </a:r>
            <a:r>
              <a:rPr lang="fr-FR" sz="2200" b="1" dirty="0" err="1" smtClean="0">
                <a:latin typeface="Arial" pitchFamily="34" charset="0"/>
                <a:cs typeface="Arial" pitchFamily="34" charset="0"/>
                <a:sym typeface="Wingdings"/>
              </a:rPr>
              <a:t>i</a:t>
            </a:r>
            <a:r>
              <a:rPr lang="fr-FR" sz="2200" b="1" baseline="-25000" dirty="0" err="1" smtClean="0">
                <a:latin typeface="Arial" pitchFamily="34" charset="0"/>
                <a:cs typeface="Arial" pitchFamily="34" charset="0"/>
                <a:sym typeface="Wingdings"/>
              </a:rPr>
              <a:t>incidence</a:t>
            </a:r>
            <a:endParaRPr lang="fr-FR" sz="20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27984" y="1237322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2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incidence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sin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réfraction</a:t>
            </a:r>
            <a:endParaRPr lang="fr-FR" sz="2200" b="1" baseline="-25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0" y="315316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 train d’ondes P qui se réfléchit en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met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12,7 s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être détecté par le sismographe. En déduire l’épaisseur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la croûte terrestre 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FS = 40 km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4391472" y="3861048"/>
            <a:ext cx="4752528" cy="2996952"/>
            <a:chOff x="4391472" y="3861048"/>
            <a:chExt cx="4752528" cy="29969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395" t="30240" r="7631" b="13481"/>
            <a:stretch>
              <a:fillRect/>
            </a:stretch>
          </p:blipFill>
          <p:spPr bwMode="auto">
            <a:xfrm>
              <a:off x="4391472" y="3963278"/>
              <a:ext cx="4752528" cy="289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AutoShape 2"/>
            <p:cNvCxnSpPr>
              <a:cxnSpLocks noChangeShapeType="1"/>
            </p:cNvCxnSpPr>
            <p:nvPr/>
          </p:nvCxnSpPr>
          <p:spPr bwMode="auto">
            <a:xfrm>
              <a:off x="6134968" y="4348212"/>
              <a:ext cx="1" cy="1008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8" name="Connecteur droit avec flèche 27"/>
            <p:cNvCxnSpPr/>
            <p:nvPr/>
          </p:nvCxnSpPr>
          <p:spPr>
            <a:xfrm>
              <a:off x="4932040" y="4221088"/>
              <a:ext cx="24482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580112" y="3861048"/>
              <a:ext cx="1440160" cy="402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FS = 40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km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5796136" y="4437112"/>
              <a:ext cx="360041" cy="402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0" y="3861048"/>
            <a:ext cx="44279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ondes parcourent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distance FBS = 2 BS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pendant la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durée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célérité </a:t>
            </a:r>
            <a:r>
              <a:rPr kumimoji="0" lang="fr-FR" sz="2000" b="1" i="0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telle que 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5085184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7584" y="486916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BS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1600" y="530120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35696" y="5085184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BS =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827584" y="530120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0" y="5661248"/>
            <a:ext cx="5004048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triangle BHS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B² + HS² = BS²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755576" y="6165304"/>
            <a:ext cx="648072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² +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75656" y="6021288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</a:t>
            </a:r>
            <a:endParaRPr lang="fr-FR" sz="2000" dirty="0"/>
          </a:p>
        </p:txBody>
      </p:sp>
      <p:sp>
        <p:nvSpPr>
          <p:cNvPr id="47" name="Rectangle 46"/>
          <p:cNvSpPr/>
          <p:nvPr/>
        </p:nvSpPr>
        <p:spPr>
          <a:xfrm>
            <a:off x="1547664" y="63813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1547664" y="6381328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59832" y="4869160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3131840" y="530120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arenthèses 56"/>
          <p:cNvSpPr/>
          <p:nvPr/>
        </p:nvSpPr>
        <p:spPr>
          <a:xfrm>
            <a:off x="1403648" y="6093296"/>
            <a:ext cx="648072" cy="57606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1979712" y="594928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dirty="0"/>
          </a:p>
        </p:txBody>
      </p:sp>
      <p:sp>
        <p:nvSpPr>
          <p:cNvPr id="59" name="Rectangle 58"/>
          <p:cNvSpPr/>
          <p:nvPr/>
        </p:nvSpPr>
        <p:spPr>
          <a:xfrm>
            <a:off x="2195736" y="616530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60" name="Parenthèses 59"/>
          <p:cNvSpPr/>
          <p:nvPr/>
        </p:nvSpPr>
        <p:spPr>
          <a:xfrm>
            <a:off x="2555776" y="6093296"/>
            <a:ext cx="1152128" cy="57606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3669804" y="5956900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dirty="0"/>
          </a:p>
        </p:txBody>
      </p:sp>
      <p:sp>
        <p:nvSpPr>
          <p:cNvPr id="62" name="Rectangle 61"/>
          <p:cNvSpPr/>
          <p:nvPr/>
        </p:nvSpPr>
        <p:spPr>
          <a:xfrm>
            <a:off x="2915816" y="63813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63" name="Rectangle 62"/>
          <p:cNvSpPr/>
          <p:nvPr/>
        </p:nvSpPr>
        <p:spPr>
          <a:xfrm>
            <a:off x="2555776" y="5949280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>
          <a:xfrm>
            <a:off x="2627784" y="6381328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49" grpId="0"/>
      <p:bldP spid="57" grpId="0" animBg="1"/>
      <p:bldP spid="58" grpId="0"/>
      <p:bldP spid="59" grpId="0"/>
      <p:bldP spid="60" grpId="0" animBg="1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016" y="0"/>
            <a:ext cx="3024336" cy="2160240"/>
            <a:chOff x="624" y="568"/>
            <a:chExt cx="9975" cy="1627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568"/>
              <a:ext cx="9975" cy="16270"/>
            </a:xfrm>
            <a:prstGeom prst="rect">
              <a:avLst/>
            </a:prstGeom>
            <a:noFill/>
          </p:spPr>
        </p:pic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6552" y="9061"/>
              <a:ext cx="399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6495" y="9631"/>
              <a:ext cx="399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6153" y="10201"/>
              <a:ext cx="741" cy="15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6267" y="8491"/>
              <a:ext cx="399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31840" y="60433"/>
            <a:ext cx="583520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Doc 2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: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lang="fr-FR" dirty="0">
                <a:latin typeface="Comic Sans MS" pitchFamily="66" charset="0"/>
              </a:rPr>
              <a:t>Lumière laser passant par une </a:t>
            </a:r>
            <a:endParaRPr lang="fr-FR" dirty="0" smtClean="0"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</a:pPr>
            <a:r>
              <a:rPr lang="fr-FR" dirty="0" smtClean="0">
                <a:latin typeface="Comic Sans MS" pitchFamily="66" charset="0"/>
              </a:rPr>
              <a:t>petite </a:t>
            </a:r>
            <a:r>
              <a:rPr lang="fr-FR" dirty="0">
                <a:latin typeface="Comic Sans MS" pitchFamily="66" charset="0"/>
              </a:rPr>
              <a:t>ouverture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31840" y="648072"/>
            <a:ext cx="5832648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même phénomène de diffraction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ob-servé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mettant en jeu la lumière : c’est pourquoi </a:t>
            </a:r>
            <a:r>
              <a:rPr lang="fr-FR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lumière peut être considérée comme une 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70332"/>
            <a:ext cx="2940753" cy="2016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79512" y="2204864"/>
            <a:ext cx="8784976" cy="3744416"/>
            <a:chOff x="179512" y="2204864"/>
            <a:chExt cx="8784976" cy="3744416"/>
          </a:xfrm>
        </p:grpSpPr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179512" y="2204864"/>
              <a:ext cx="8784976" cy="374441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 lumière : quel type d’ONDES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?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3175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 	</a:t>
              </a:r>
            </a:p>
          </p:txBody>
        </p:sp>
        <p:pic>
          <p:nvPicPr>
            <p:cNvPr id="19" name="Image 18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294" y="2564904"/>
              <a:ext cx="876919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ectangle 19"/>
          <p:cNvSpPr/>
          <p:nvPr/>
        </p:nvSpPr>
        <p:spPr>
          <a:xfrm>
            <a:off x="251520" y="494116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La lumière appartient à la catégorie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ondes électromagnétiques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(propagation d’un champ électrique et d’un champ magnétique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orthogo-naux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entre eux et à la direction de propagation de l’onde lumineuse).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1"/>
          <p:cNvSpPr txBox="1">
            <a:spLocks noChangeArrowheads="1"/>
          </p:cNvSpPr>
          <p:nvPr/>
        </p:nvSpPr>
        <p:spPr bwMode="auto">
          <a:xfrm>
            <a:off x="1043608" y="5938819"/>
            <a:ext cx="2520280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755576" y="3396744"/>
            <a:ext cx="2592288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198884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 train d’ondes P qui se réfléchit en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met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12,7 s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être détecté par le sismographe. En déduire l’épaisseur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la croûte terrestre 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FS = 40 km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391472" y="620688"/>
            <a:ext cx="4752528" cy="2808312"/>
            <a:chOff x="4391472" y="3861048"/>
            <a:chExt cx="4752528" cy="28083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395" t="30240" r="7631" b="17149"/>
            <a:stretch>
              <a:fillRect/>
            </a:stretch>
          </p:blipFill>
          <p:spPr bwMode="auto">
            <a:xfrm>
              <a:off x="4391472" y="3963278"/>
              <a:ext cx="4752528" cy="270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AutoShape 2"/>
            <p:cNvCxnSpPr>
              <a:cxnSpLocks noChangeShapeType="1"/>
            </p:cNvCxnSpPr>
            <p:nvPr/>
          </p:nvCxnSpPr>
          <p:spPr bwMode="auto">
            <a:xfrm>
              <a:off x="6134968" y="4348212"/>
              <a:ext cx="1" cy="1008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Connecteur droit avec flèche 8"/>
            <p:cNvCxnSpPr/>
            <p:nvPr/>
          </p:nvCxnSpPr>
          <p:spPr>
            <a:xfrm>
              <a:off x="4932040" y="4221088"/>
              <a:ext cx="24482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580112" y="3861048"/>
              <a:ext cx="1440160" cy="402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FS = 40</a:t>
              </a:r>
              <a:r>
                <a:rPr kumimoji="0" lang="fr-FR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km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796136" y="4437112"/>
              <a:ext cx="360041" cy="402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</a:t>
              </a:r>
              <a:endParaRPr kumimoji="0" lang="fr-F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620688"/>
            <a:ext cx="44279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ondes parcourent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distance FBS = 2 BS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pendant la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durée 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la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célérité </a:t>
            </a:r>
            <a:r>
              <a:rPr kumimoji="0" lang="fr-FR" sz="2000" b="1" i="0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telle que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1772816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584" y="155679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BS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971600" y="198884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1835696" y="1772816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BS =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827584" y="198884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2287889"/>
            <a:ext cx="5004048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triangle BHS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B² + HS² = BS²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55576" y="2791945"/>
            <a:ext cx="648072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² +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5656" y="2647929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FS</a:t>
            </a:r>
            <a:endParaRPr lang="fr-FR" sz="2000" dirty="0"/>
          </a:p>
        </p:txBody>
      </p:sp>
      <p:sp>
        <p:nvSpPr>
          <p:cNvPr id="21" name="Rectangle 20"/>
          <p:cNvSpPr/>
          <p:nvPr/>
        </p:nvSpPr>
        <p:spPr>
          <a:xfrm>
            <a:off x="1547664" y="300796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1547664" y="3007969"/>
            <a:ext cx="432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59832" y="1556792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3131840" y="1988840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enthèses 24"/>
          <p:cNvSpPr/>
          <p:nvPr/>
        </p:nvSpPr>
        <p:spPr>
          <a:xfrm>
            <a:off x="1403648" y="2719937"/>
            <a:ext cx="648072" cy="57606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979712" y="257592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dirty="0"/>
          </a:p>
        </p:txBody>
      </p:sp>
      <p:sp>
        <p:nvSpPr>
          <p:cNvPr id="27" name="Rectangle 26"/>
          <p:cNvSpPr/>
          <p:nvPr/>
        </p:nvSpPr>
        <p:spPr>
          <a:xfrm>
            <a:off x="2195736" y="279194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8" name="Parenthèses 27"/>
          <p:cNvSpPr/>
          <p:nvPr/>
        </p:nvSpPr>
        <p:spPr>
          <a:xfrm>
            <a:off x="2555776" y="2719937"/>
            <a:ext cx="1152128" cy="576064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669804" y="258354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1400" dirty="0"/>
          </a:p>
        </p:txBody>
      </p:sp>
      <p:sp>
        <p:nvSpPr>
          <p:cNvPr id="30" name="Rectangle 29"/>
          <p:cNvSpPr/>
          <p:nvPr/>
        </p:nvSpPr>
        <p:spPr>
          <a:xfrm>
            <a:off x="2915816" y="300796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2555776" y="2575921"/>
            <a:ext cx="1101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2627784" y="3007969"/>
            <a:ext cx="936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3612768"/>
            <a:ext cx="1403648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 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 =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" name="Groupe 44"/>
          <p:cNvGrpSpPr/>
          <p:nvPr/>
        </p:nvGrpSpPr>
        <p:grpSpPr>
          <a:xfrm>
            <a:off x="1305571" y="3463641"/>
            <a:ext cx="1970285" cy="827047"/>
            <a:chOff x="1305571" y="3639913"/>
            <a:chExt cx="1970285" cy="827047"/>
          </a:xfrm>
        </p:grpSpPr>
        <p:cxnSp>
          <p:nvCxnSpPr>
            <p:cNvPr id="34" name="AutoShape 8"/>
            <p:cNvCxnSpPr>
              <a:cxnSpLocks noChangeShapeType="1"/>
            </p:cNvCxnSpPr>
            <p:nvPr/>
          </p:nvCxnSpPr>
          <p:spPr bwMode="auto">
            <a:xfrm>
              <a:off x="1305571" y="3888988"/>
              <a:ext cx="72008" cy="5040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9"/>
            <p:cNvCxnSpPr>
              <a:cxnSpLocks noChangeShapeType="1"/>
            </p:cNvCxnSpPr>
            <p:nvPr/>
          </p:nvCxnSpPr>
          <p:spPr bwMode="auto">
            <a:xfrm flipH="1">
              <a:off x="1377580" y="3672964"/>
              <a:ext cx="72007" cy="70351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8" name="Rectangle 37"/>
            <p:cNvSpPr/>
            <p:nvPr/>
          </p:nvSpPr>
          <p:spPr>
            <a:xfrm>
              <a:off x="1377579" y="3639913"/>
              <a:ext cx="18982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v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dirty="0" smtClean="0">
                  <a:latin typeface="Arial"/>
                  <a:cs typeface="Arial"/>
                </a:rPr>
                <a:t>²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/>
                  <a:cs typeface="Arial"/>
                </a:rPr>
                <a:t>× </a:t>
              </a:r>
              <a:r>
                <a:rPr lang="fr-FR" sz="2000" b="1" dirty="0" smtClean="0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t² – FS²</a:t>
              </a:r>
              <a:endParaRPr lang="fr-FR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58650" y="406685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fr-FR" sz="2000" dirty="0"/>
            </a:p>
          </p:txBody>
        </p:sp>
        <p:cxnSp>
          <p:nvCxnSpPr>
            <p:cNvPr id="40" name="Connecteur droit 39"/>
            <p:cNvCxnSpPr/>
            <p:nvPr/>
          </p:nvCxnSpPr>
          <p:spPr>
            <a:xfrm>
              <a:off x="1521595" y="405503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AutoShape 10"/>
            <p:cNvCxnSpPr>
              <a:cxnSpLocks noChangeShapeType="1"/>
            </p:cNvCxnSpPr>
            <p:nvPr/>
          </p:nvCxnSpPr>
          <p:spPr bwMode="auto">
            <a:xfrm>
              <a:off x="1442605" y="3678075"/>
              <a:ext cx="18002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563888" y="3617084"/>
            <a:ext cx="1944216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 =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5015065" y="3429000"/>
            <a:ext cx="3562066" cy="827047"/>
            <a:chOff x="1305571" y="3639913"/>
            <a:chExt cx="3562066" cy="827047"/>
          </a:xfrm>
        </p:grpSpPr>
        <p:cxnSp>
          <p:nvCxnSpPr>
            <p:cNvPr id="49" name="AutoShape 8"/>
            <p:cNvCxnSpPr>
              <a:cxnSpLocks noChangeShapeType="1"/>
            </p:cNvCxnSpPr>
            <p:nvPr/>
          </p:nvCxnSpPr>
          <p:spPr bwMode="auto">
            <a:xfrm>
              <a:off x="1305571" y="3888988"/>
              <a:ext cx="72008" cy="5040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0" name="AutoShape 9"/>
            <p:cNvCxnSpPr>
              <a:cxnSpLocks noChangeShapeType="1"/>
            </p:cNvCxnSpPr>
            <p:nvPr/>
          </p:nvCxnSpPr>
          <p:spPr bwMode="auto">
            <a:xfrm flipH="1">
              <a:off x="1377580" y="3672964"/>
              <a:ext cx="72007" cy="70351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" name="Rectangle 50"/>
            <p:cNvSpPr/>
            <p:nvPr/>
          </p:nvSpPr>
          <p:spPr>
            <a:xfrm>
              <a:off x="1377579" y="3639913"/>
              <a:ext cx="34900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(6,0.10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)</a:t>
              </a:r>
              <a:r>
                <a:rPr lang="fr-FR" sz="2000" b="1" dirty="0" smtClean="0">
                  <a:latin typeface="Arial"/>
                  <a:cs typeface="Arial"/>
                </a:rPr>
                <a:t>²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/>
                  <a:cs typeface="Arial"/>
                </a:rPr>
                <a:t>×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12,7² – (40.10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)²</a:t>
              </a:r>
              <a:endParaRPr lang="fr-F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094754" y="406685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fr-FR" sz="2000" dirty="0"/>
            </a:p>
          </p:txBody>
        </p:sp>
        <p:cxnSp>
          <p:nvCxnSpPr>
            <p:cNvPr id="53" name="Connecteur droit 52"/>
            <p:cNvCxnSpPr/>
            <p:nvPr/>
          </p:nvCxnSpPr>
          <p:spPr>
            <a:xfrm flipV="1">
              <a:off x="1521595" y="4044021"/>
              <a:ext cx="3229343" cy="11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AutoShape 10"/>
            <p:cNvCxnSpPr>
              <a:cxnSpLocks noChangeShapeType="1"/>
            </p:cNvCxnSpPr>
            <p:nvPr/>
          </p:nvCxnSpPr>
          <p:spPr bwMode="auto">
            <a:xfrm>
              <a:off x="1442605" y="3678075"/>
              <a:ext cx="3380341" cy="59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6250218" y="4210071"/>
            <a:ext cx="2736304" cy="3600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 = 3,2.10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 = 32 km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37" t="35280" r="9754" b="21041"/>
          <a:stretch>
            <a:fillRect/>
          </a:stretch>
        </p:blipFill>
        <p:spPr bwMode="auto">
          <a:xfrm>
            <a:off x="3582925" y="4365104"/>
            <a:ext cx="556107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27"/>
          <p:cNvSpPr>
            <a:spLocks noChangeArrowheads="1"/>
          </p:cNvSpPr>
          <p:nvPr/>
        </p:nvSpPr>
        <p:spPr bwMode="auto">
          <a:xfrm>
            <a:off x="0" y="4437112"/>
            <a:ext cx="3491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puis calculer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lim</a:t>
            </a:r>
            <a:r>
              <a:rPr kumimoji="0" lang="fr-FR" sz="20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0" y="4797152"/>
            <a:ext cx="44279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limite de la réflexion totale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61690" y="5080868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775070" y="5539204"/>
            <a:ext cx="591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2233898" y="5536066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81" name="Connecteur droit 80"/>
          <p:cNvCxnSpPr/>
          <p:nvPr/>
        </p:nvCxnSpPr>
        <p:spPr>
          <a:xfrm>
            <a:off x="1945866" y="5512916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1540112" y="5296892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>
            <a:off x="433698" y="5512916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873858" y="5080868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85" name="Rectangle 84"/>
          <p:cNvSpPr/>
          <p:nvPr/>
        </p:nvSpPr>
        <p:spPr>
          <a:xfrm>
            <a:off x="251520" y="6148381"/>
            <a:ext cx="3323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: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2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arcsin</a:t>
            </a:r>
            <a:endParaRPr lang="fr-FR" sz="2200" dirty="0"/>
          </a:p>
        </p:txBody>
      </p:sp>
      <p:sp>
        <p:nvSpPr>
          <p:cNvPr id="86" name="Rectangle 85"/>
          <p:cNvSpPr/>
          <p:nvPr/>
        </p:nvSpPr>
        <p:spPr>
          <a:xfrm>
            <a:off x="2843808" y="5897390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200" baseline="-25000" dirty="0"/>
          </a:p>
        </p:txBody>
      </p:sp>
      <p:sp>
        <p:nvSpPr>
          <p:cNvPr id="87" name="Rectangle 86"/>
          <p:cNvSpPr/>
          <p:nvPr/>
        </p:nvSpPr>
        <p:spPr>
          <a:xfrm>
            <a:off x="2876859" y="6396335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1600" baseline="-25000" dirty="0"/>
          </a:p>
        </p:txBody>
      </p:sp>
      <p:cxnSp>
        <p:nvCxnSpPr>
          <p:cNvPr id="88" name="Connecteur droit 87"/>
          <p:cNvCxnSpPr/>
          <p:nvPr/>
        </p:nvCxnSpPr>
        <p:spPr>
          <a:xfrm>
            <a:off x="2893782" y="6390429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renthèses 88"/>
          <p:cNvSpPr/>
          <p:nvPr/>
        </p:nvSpPr>
        <p:spPr>
          <a:xfrm>
            <a:off x="2771800" y="5991432"/>
            <a:ext cx="648072" cy="74993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6" grpId="0" animBg="1"/>
      <p:bldP spid="33" grpId="0"/>
      <p:bldP spid="47" grpId="0"/>
      <p:bldP spid="57" grpId="0" animBg="1"/>
      <p:bldP spid="76" grpId="0"/>
      <p:bldP spid="77" grpId="0"/>
      <p:bldP spid="78" grpId="0"/>
      <p:bldP spid="79" grpId="0"/>
      <p:bldP spid="80" grpId="0"/>
      <p:bldP spid="82" grpId="0"/>
      <p:bldP spid="84" grpId="0"/>
      <p:bldP spid="85" grpId="0"/>
      <p:bldP spid="86" grpId="0"/>
      <p:bldP spid="87" grpId="0"/>
      <p:bldP spid="8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 train d’ondes P qui se réfléchit en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met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12,7 s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être détecté par le sismographe. En déduire l’épaisseur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la croûte terrestre 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FS = 40 km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43608" y="3234771"/>
            <a:ext cx="2520280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55576" y="692696"/>
            <a:ext cx="2592288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908720"/>
            <a:ext cx="1403648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 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 =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305571" y="759593"/>
            <a:ext cx="1970285" cy="827047"/>
            <a:chOff x="1305571" y="3639913"/>
            <a:chExt cx="1970285" cy="827047"/>
          </a:xfrm>
        </p:grpSpPr>
        <p:cxnSp>
          <p:nvCxnSpPr>
            <p:cNvPr id="9" name="AutoShape 8"/>
            <p:cNvCxnSpPr>
              <a:cxnSpLocks noChangeShapeType="1"/>
            </p:cNvCxnSpPr>
            <p:nvPr/>
          </p:nvCxnSpPr>
          <p:spPr bwMode="auto">
            <a:xfrm>
              <a:off x="1305571" y="3888988"/>
              <a:ext cx="72008" cy="5040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 flipH="1">
              <a:off x="1377580" y="3672964"/>
              <a:ext cx="72007" cy="70351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Rectangle 10"/>
            <p:cNvSpPr/>
            <p:nvPr/>
          </p:nvSpPr>
          <p:spPr>
            <a:xfrm>
              <a:off x="1377579" y="3639913"/>
              <a:ext cx="18982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v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dirty="0" smtClean="0">
                  <a:latin typeface="Arial"/>
                  <a:cs typeface="Arial"/>
                </a:rPr>
                <a:t>²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/>
                  <a:cs typeface="Arial"/>
                </a:rPr>
                <a:t>× </a:t>
              </a:r>
              <a:r>
                <a:rPr lang="fr-FR" sz="2000" b="1" dirty="0" smtClean="0">
                  <a:latin typeface="Symbol" pitchFamily="18" charset="2"/>
                  <a:cs typeface="Arial" pitchFamily="34" charset="0"/>
                </a:rPr>
                <a:t>D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t² – FS²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58650" y="406685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fr-FR" sz="20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1521595" y="4055038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1442605" y="3678075"/>
              <a:ext cx="18002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63888" y="913036"/>
            <a:ext cx="1944216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 =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015065" y="724952"/>
            <a:ext cx="3562066" cy="827047"/>
            <a:chOff x="1305571" y="3639913"/>
            <a:chExt cx="3562066" cy="827047"/>
          </a:xfrm>
        </p:grpSpPr>
        <p:cxnSp>
          <p:nvCxnSpPr>
            <p:cNvPr id="17" name="AutoShape 8"/>
            <p:cNvCxnSpPr>
              <a:cxnSpLocks noChangeShapeType="1"/>
            </p:cNvCxnSpPr>
            <p:nvPr/>
          </p:nvCxnSpPr>
          <p:spPr bwMode="auto">
            <a:xfrm>
              <a:off x="1305571" y="3888988"/>
              <a:ext cx="72008" cy="50405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9"/>
            <p:cNvCxnSpPr>
              <a:cxnSpLocks noChangeShapeType="1"/>
            </p:cNvCxnSpPr>
            <p:nvPr/>
          </p:nvCxnSpPr>
          <p:spPr bwMode="auto">
            <a:xfrm flipH="1">
              <a:off x="1377580" y="3672964"/>
              <a:ext cx="72007" cy="70351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Rectangle 18"/>
            <p:cNvSpPr/>
            <p:nvPr/>
          </p:nvSpPr>
          <p:spPr>
            <a:xfrm>
              <a:off x="1377579" y="3639913"/>
              <a:ext cx="34900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(6,0.10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)</a:t>
              </a:r>
              <a:r>
                <a:rPr lang="fr-FR" sz="2000" b="1" dirty="0" smtClean="0">
                  <a:latin typeface="Arial"/>
                  <a:cs typeface="Arial"/>
                </a:rPr>
                <a:t>²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/>
                  <a:cs typeface="Arial"/>
                </a:rPr>
                <a:t>×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12,7² – (40.10</a:t>
              </a:r>
              <a:r>
                <a:rPr lang="fr-FR" sz="2000" b="1" baseline="30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)²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94754" y="406685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fr-FR" sz="2000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 flipV="1">
              <a:off x="1521595" y="4044021"/>
              <a:ext cx="3229343" cy="11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AutoShape 10"/>
            <p:cNvCxnSpPr>
              <a:cxnSpLocks noChangeShapeType="1"/>
            </p:cNvCxnSpPr>
            <p:nvPr/>
          </p:nvCxnSpPr>
          <p:spPr bwMode="auto">
            <a:xfrm>
              <a:off x="1442605" y="3678075"/>
              <a:ext cx="3380341" cy="59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250218" y="1506023"/>
            <a:ext cx="2736304" cy="3600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 = 3,2.10</a:t>
            </a:r>
            <a:r>
              <a:rPr kumimoji="0" lang="fr-FR" sz="2000" b="1" i="0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000" b="1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m = 32 km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37" t="35280" r="9754" b="21041"/>
          <a:stretch>
            <a:fillRect/>
          </a:stretch>
        </p:blipFill>
        <p:spPr bwMode="auto">
          <a:xfrm>
            <a:off x="3582925" y="1661056"/>
            <a:ext cx="556107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0" y="1733064"/>
            <a:ext cx="3491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 puis calculer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4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lim</a:t>
            </a:r>
            <a:r>
              <a:rPr kumimoji="0" lang="fr-FR" sz="20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2093104"/>
            <a:ext cx="44279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limite de la réflexion totale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1690" y="2376820"/>
            <a:ext cx="1331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75070" y="2835156"/>
            <a:ext cx="591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2233898" y="283201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>
            <a:off x="1945866" y="2808868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40112" y="2592844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cxnSp>
        <p:nvCxnSpPr>
          <p:cNvPr id="32" name="Connecteur droit 31"/>
          <p:cNvCxnSpPr/>
          <p:nvPr/>
        </p:nvCxnSpPr>
        <p:spPr>
          <a:xfrm>
            <a:off x="433698" y="2808868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873858" y="2376820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sin (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90°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251520" y="3444333"/>
            <a:ext cx="33239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: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2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arcsin</a:t>
            </a:r>
            <a:endParaRPr lang="fr-FR" sz="2200" dirty="0"/>
          </a:p>
        </p:txBody>
      </p:sp>
      <p:sp>
        <p:nvSpPr>
          <p:cNvPr id="35" name="Rectangle 34"/>
          <p:cNvSpPr/>
          <p:nvPr/>
        </p:nvSpPr>
        <p:spPr>
          <a:xfrm>
            <a:off x="2843808" y="3193342"/>
            <a:ext cx="478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2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200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2876859" y="3692287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1600" baseline="-25000" dirty="0"/>
          </a:p>
        </p:txBody>
      </p:sp>
      <p:cxnSp>
        <p:nvCxnSpPr>
          <p:cNvPr id="37" name="Connecteur droit 36"/>
          <p:cNvCxnSpPr/>
          <p:nvPr/>
        </p:nvCxnSpPr>
        <p:spPr>
          <a:xfrm>
            <a:off x="2893782" y="3686381"/>
            <a:ext cx="43204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s 37"/>
          <p:cNvSpPr/>
          <p:nvPr/>
        </p:nvSpPr>
        <p:spPr>
          <a:xfrm>
            <a:off x="2771800" y="3287384"/>
            <a:ext cx="648072" cy="74993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395536" y="4365104"/>
            <a:ext cx="3312368" cy="45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fr-FR" sz="2200" b="1" baseline="-250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lim</a:t>
            </a:r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arcsin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fr-F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15816" y="4127046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6,0</a:t>
            </a:r>
            <a:endParaRPr lang="fr-FR" sz="22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2948867" y="4625991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8,0</a:t>
            </a:r>
            <a:endParaRPr lang="fr-FR" sz="1600" baseline="-25000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2932739" y="4581128"/>
            <a:ext cx="576064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enthèses 42"/>
          <p:cNvSpPr/>
          <p:nvPr/>
        </p:nvSpPr>
        <p:spPr>
          <a:xfrm>
            <a:off x="2843808" y="4221088"/>
            <a:ext cx="720080" cy="749936"/>
          </a:xfrm>
          <a:prstGeom prst="bracketPair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3923928" y="4437112"/>
            <a:ext cx="1368152" cy="3600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kumimoji="0" lang="fr-FR" sz="2000" b="1" i="0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49 °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5292080" y="4437112"/>
            <a:ext cx="3851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aura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réflexion totale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M 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 &gt;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49 °</a:t>
            </a:r>
            <a:r>
              <a:rPr kumimoji="0" lang="fr-FR" sz="2000" b="0" i="0" strike="noStrike" cap="none" normalizeH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; 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sinon, il y aura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réflexio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ET réfraction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251520" y="5578462"/>
            <a:ext cx="8640960" cy="10908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NB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: la réflexion totale n’est possible que si le rayon réfracté évolue dans un milieu où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la célérité de l’onde est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grande</a:t>
            </a:r>
            <a:r>
              <a:rPr kumimoji="0" lang="fr-FR" sz="2000" b="0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que dans le milieu dans lequel évolue le rayon incident.</a:t>
            </a:r>
            <a:endParaRPr lang="fr-FR" sz="2000" b="1" u="sng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 animBg="1"/>
      <p:bldP spid="48" grpId="0" animBg="1"/>
      <p:bldP spid="49" grpId="0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7504" y="116632"/>
            <a:ext cx="8928992" cy="37444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 lumière : quel type d’ONDES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</p:txBody>
      </p:sp>
      <p:pic>
        <p:nvPicPr>
          <p:cNvPr id="19" name="Image 1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6672"/>
            <a:ext cx="876919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51520" y="285293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La lumière appartient à la catégorie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ondes électromagnétiques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(propagation d’un champ électrique et d’un champ magnétique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orthogo-naux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entre eux et à la direction de propagation de l’onde lumineuse).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016" y="3933056"/>
            <a:ext cx="8892480" cy="28529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ð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Caractéristiques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2000" dirty="0" smtClean="0">
              <a:solidFill>
                <a:srgbClr val="1C1C1C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512" y="4293096"/>
            <a:ext cx="8964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Lumière = onde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NON MECANIQUE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elle peut se propager dans le vide.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4653136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umière =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onde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caractérisée par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 temporelle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telles que 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1739905" y="5373216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27937" y="5733256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820025" y="544522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2820025" y="6021288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2748017" y="5949280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52073" y="5445224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24081" y="602128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67897" y="609329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5976" y="5733256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000" dirty="0"/>
          </a:p>
        </p:txBody>
      </p: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5076056" y="5373216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64089" y="5733256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5940152" y="5733256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6516216" y="5733256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5868144" y="5373216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88224" y="609329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04048" y="6093296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8184" y="573325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8" grpId="0" animBg="1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016" y="44624"/>
            <a:ext cx="8892480" cy="32403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itchFamily="2" charset="2"/>
              <a:buChar char="ð"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Caractéristiques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fr-FR" sz="2000" dirty="0">
              <a:solidFill>
                <a:srgbClr val="1C1C1C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 de grandeur à connaître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Dans le vide et dans l’air, la célérité de la lumière vaut 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1C1C1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9512" y="332656"/>
            <a:ext cx="8964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Lumière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NON MECANIQUE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elle peut se propager dans le vide.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620688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Lumière =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onde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PERIODIQUE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caractérisée par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période temporelle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telles que 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739905" y="1340768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7937" y="1700808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20025" y="1412776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20025" y="1988840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748017" y="1916832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52073" y="1412776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4081" y="198884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67897" y="206084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170080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000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5076056" y="1340768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4088" y="1700808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940152" y="170080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516216" y="1700808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5868144" y="134076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8224" y="2060848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4048" y="2060848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28184" y="170080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fr-FR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6300192" y="2852936"/>
            <a:ext cx="30243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 = 3,00.10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0825" y="3429000"/>
            <a:ext cx="8893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     </a:t>
            </a:r>
            <a:r>
              <a:rPr lang="fr-FR" dirty="0" smtClean="0"/>
              <a:t>	</a:t>
            </a:r>
            <a:r>
              <a:rPr lang="fr-FR" sz="2000" dirty="0" smtClean="0"/>
              <a:t>On </a:t>
            </a:r>
            <a:r>
              <a:rPr lang="fr-FR" sz="2000" dirty="0"/>
              <a:t>donne des </a:t>
            </a:r>
            <a:r>
              <a:rPr lang="fr-FR" sz="2000" b="1" i="1" dirty="0">
                <a:solidFill>
                  <a:srgbClr val="FF0000"/>
                </a:solidFill>
              </a:rPr>
              <a:t>noms différents aux rayonnements électromagnétiques</a:t>
            </a:r>
            <a:r>
              <a:rPr lang="fr-FR" sz="2000" dirty="0"/>
              <a:t> selon leur longueur d’onde dans le vide</a:t>
            </a:r>
            <a:endParaRPr lang="fr-FR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8138"/>
            <a:ext cx="8612188" cy="2627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3132138" y="4652963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Visible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4427538" y="4652963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800 nm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1908175" y="4652963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400 nm</a:t>
            </a: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4220667" y="5300663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IR</a:t>
            </a: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2987675" y="5300663"/>
            <a:ext cx="503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UV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7129463" y="5286375"/>
            <a:ext cx="147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Ondes radio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5219700" y="5300663"/>
            <a:ext cx="1529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Micro-ondes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1908175" y="5300663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X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684213" y="5156200"/>
            <a:ext cx="331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624"/>
            <a:ext cx="8612188" cy="2627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3132138" y="548507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Visible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4427538" y="548507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800 nm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1908175" y="548507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400 nm</a:t>
            </a:r>
          </a:p>
        </p:txBody>
      </p:sp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4220667" y="1196207"/>
            <a:ext cx="397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IR</a:t>
            </a:r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2987675" y="1196207"/>
            <a:ext cx="503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UV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7129463" y="1181919"/>
            <a:ext cx="1474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Ondes radio</a:t>
            </a:r>
          </a:p>
        </p:txBody>
      </p:sp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5219700" y="1196207"/>
            <a:ext cx="1529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Micro-ondes</a:t>
            </a:r>
          </a:p>
        </p:txBody>
      </p:sp>
      <p:sp>
        <p:nvSpPr>
          <p:cNvPr id="38" name="ZoneTexte 37"/>
          <p:cNvSpPr txBox="1">
            <a:spLocks noChangeArrowheads="1"/>
          </p:cNvSpPr>
          <p:nvPr/>
        </p:nvSpPr>
        <p:spPr bwMode="auto">
          <a:xfrm>
            <a:off x="1908175" y="1196207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X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684213" y="1051744"/>
            <a:ext cx="331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latin typeface="Symbol" pitchFamily="18" charset="2"/>
              </a:rPr>
              <a:t>g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736341" y="2924944"/>
            <a:ext cx="5968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2) Théorie PARTICULAIRE de la lumière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3284984"/>
            <a:ext cx="5634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000" b="1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ère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approche : l’effet photoélectrique</a:t>
            </a:r>
            <a:endParaRPr kumimoji="0" lang="fr-F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56363" y="3717032"/>
            <a:ext cx="2160239" cy="2987053"/>
            <a:chOff x="156363" y="3717032"/>
            <a:chExt cx="2160239" cy="2987053"/>
          </a:xfrm>
        </p:grpSpPr>
        <p:pic>
          <p:nvPicPr>
            <p:cNvPr id="18434" name="Picture 2" descr="Heinrich Hertz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717032"/>
              <a:ext cx="1512168" cy="2126486"/>
            </a:xfrm>
            <a:prstGeom prst="rect">
              <a:avLst/>
            </a:prstGeom>
            <a:noFill/>
          </p:spPr>
        </p:pic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156363" y="5839989"/>
              <a:ext cx="2160239" cy="86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Heinrich HERTZ</a:t>
              </a:r>
              <a:endParaRPr kumimoji="0" lang="fr-FR" sz="1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1900" baseline="0" dirty="0" smtClean="0">
                  <a:latin typeface="Comic Sans MS" pitchFamily="66" charset="0"/>
                  <a:cs typeface="Arial" pitchFamily="34" charset="0"/>
                </a:rPr>
                <a:t>( 1857 </a:t>
              </a:r>
              <a:r>
                <a:rPr lang="fr-FR" sz="1900" dirty="0" smtClean="0">
                  <a:latin typeface="Comic Sans MS" pitchFamily="66" charset="0"/>
                  <a:cs typeface="Arial" pitchFamily="34" charset="0"/>
                </a:rPr>
                <a:t>; 1894 )</a:t>
              </a:r>
              <a:endPara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" name="Image 4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365104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ELECTROSCOPE ECO A FEUILLE OR - Electricité statique - SONODI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5012"/>
            <a:ext cx="3059832" cy="4072988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>
            <a:off x="2915816" y="3789040"/>
            <a:ext cx="2304256" cy="40011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L’électroscope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11760" y="6488668"/>
            <a:ext cx="352839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hlinkClick r:id="rId6"/>
              </a:rPr>
              <a:t>https://youtu.be/HkCrkdtK7GQ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23528" y="44624"/>
            <a:ext cx="4104456" cy="3456384"/>
            <a:chOff x="323528" y="188640"/>
            <a:chExt cx="4104456" cy="345638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02" t="29400" r="66925" b="24747"/>
            <a:stretch>
              <a:fillRect/>
            </a:stretch>
          </p:blipFill>
          <p:spPr bwMode="auto">
            <a:xfrm>
              <a:off x="323528" y="188640"/>
              <a:ext cx="4104456" cy="3456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95536" y="1772816"/>
              <a:ext cx="2916832" cy="187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34020" t="33280" r="35268" b="20742"/>
          <a:stretch>
            <a:fillRect/>
          </a:stretch>
        </p:blipFill>
        <p:spPr bwMode="auto">
          <a:xfrm>
            <a:off x="4644008" y="44624"/>
            <a:ext cx="4104456" cy="34563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2484" y="1601654"/>
            <a:ext cx="2841363" cy="189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feuille d’or reste écartée car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électrons sont présents sur la tige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sur la feuille d’or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se repoussent donc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923928" y="2636912"/>
            <a:ext cx="432048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268916" y="2613162"/>
            <a:ext cx="432048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644008" y="980728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feuille d’or reste écartée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quelle que soit la durée d’éclairement et quelle que soit l’intensité de la lumière :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électrons</a:t>
            </a:r>
          </a:p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 donc toujours</a:t>
            </a:r>
          </a:p>
          <a:p>
            <a:pPr algn="just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présents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tige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feuille d’or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323528" y="3540849"/>
            <a:ext cx="8496944" cy="1728192"/>
            <a:chOff x="323528" y="3789040"/>
            <a:chExt cx="8496944" cy="1728192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5271" t="33280" r="4018" b="62461"/>
            <a:stretch>
              <a:fillRect/>
            </a:stretch>
          </p:blipFill>
          <p:spPr bwMode="auto">
            <a:xfrm>
              <a:off x="323528" y="3861048"/>
              <a:ext cx="4104456" cy="32019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650" t="58185" r="35268" b="20742"/>
            <a:stretch>
              <a:fillRect/>
            </a:stretch>
          </p:blipFill>
          <p:spPr bwMode="auto">
            <a:xfrm>
              <a:off x="7596336" y="3861048"/>
              <a:ext cx="1080120" cy="15841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/>
            <p:nvPr/>
          </p:nvSpPr>
          <p:spPr>
            <a:xfrm>
              <a:off x="323528" y="3789040"/>
              <a:ext cx="8496944" cy="1728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27584" y="4221088"/>
            <a:ext cx="7272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feuille d’or revient se coller à la tige verticale : on en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déduit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rayonnement UV a permis d’extraire les électrons du métal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8172400" y="4332937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9512" y="5317900"/>
            <a:ext cx="8856984" cy="1351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Qu’est ce que l’EFFET PHOTOELECTRIQUE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55837" y="5308819"/>
            <a:ext cx="8665013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C’est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émission d’électrons par un métal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soumis à un rayonnement électromagnétique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20970" y="5972430"/>
            <a:ext cx="8665013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rayonnement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apporte l’énergie nécessaire pour arracher les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élec-trons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aux atomes de métal.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3353065" y="2276872"/>
            <a:ext cx="1007673" cy="792088"/>
            <a:chOff x="3353065" y="2276872"/>
            <a:chExt cx="1007673" cy="792088"/>
          </a:xfrm>
        </p:grpSpPr>
        <p:grpSp>
          <p:nvGrpSpPr>
            <p:cNvPr id="37" name="Groupe 36"/>
            <p:cNvGrpSpPr/>
            <p:nvPr/>
          </p:nvGrpSpPr>
          <p:grpSpPr>
            <a:xfrm>
              <a:off x="3707904" y="2276872"/>
              <a:ext cx="652834" cy="792088"/>
              <a:chOff x="3707904" y="2276872"/>
              <a:chExt cx="652834" cy="792088"/>
            </a:xfrm>
          </p:grpSpPr>
          <p:cxnSp>
            <p:nvCxnSpPr>
              <p:cNvPr id="21" name="Connecteur droit 20"/>
              <p:cNvCxnSpPr/>
              <p:nvPr/>
            </p:nvCxnSpPr>
            <p:spPr>
              <a:xfrm>
                <a:off x="3707904" y="2276872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3707904" y="2492896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3707904" y="2780928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3707904" y="3068960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3998317" y="2566707"/>
                <a:ext cx="144016" cy="7200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4067944" y="2852936"/>
                <a:ext cx="144016" cy="7200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4216722" y="2725587"/>
                <a:ext cx="144016" cy="7200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3353065" y="2452826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 Black" pitchFamily="34" charset="0"/>
                  <a:cs typeface="Arial" pitchFamily="34" charset="0"/>
                </a:rPr>
                <a:t>e</a:t>
              </a:r>
              <a:r>
                <a:rPr lang="fr-FR" sz="2000" b="1" baseline="30000" dirty="0" smtClean="0">
                  <a:solidFill>
                    <a:srgbClr val="006600"/>
                  </a:solidFill>
                  <a:latin typeface="Arial Black" pitchFamily="34" charset="0"/>
                  <a:cs typeface="Arial" pitchFamily="34" charset="0"/>
                </a:rPr>
                <a:t> –</a:t>
              </a:r>
              <a:endParaRPr lang="fr-FR" b="1" dirty="0">
                <a:solidFill>
                  <a:srgbClr val="0066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7669353" y="2267909"/>
            <a:ext cx="1021391" cy="792088"/>
            <a:chOff x="7669353" y="2267909"/>
            <a:chExt cx="1021391" cy="792088"/>
          </a:xfrm>
        </p:grpSpPr>
        <p:grpSp>
          <p:nvGrpSpPr>
            <p:cNvPr id="38" name="Groupe 37"/>
            <p:cNvGrpSpPr/>
            <p:nvPr/>
          </p:nvGrpSpPr>
          <p:grpSpPr>
            <a:xfrm>
              <a:off x="8037910" y="2267909"/>
              <a:ext cx="652834" cy="792088"/>
              <a:chOff x="3707904" y="2276872"/>
              <a:chExt cx="652834" cy="792088"/>
            </a:xfrm>
          </p:grpSpPr>
          <p:cxnSp>
            <p:nvCxnSpPr>
              <p:cNvPr id="39" name="Connecteur droit 38"/>
              <p:cNvCxnSpPr/>
              <p:nvPr/>
            </p:nvCxnSpPr>
            <p:spPr>
              <a:xfrm>
                <a:off x="3707904" y="2276872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3707904" y="2492896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3707904" y="2780928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3707904" y="3068960"/>
                <a:ext cx="14401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3998317" y="2566707"/>
                <a:ext cx="144016" cy="7200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4067944" y="2852936"/>
                <a:ext cx="144016" cy="7200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4216722" y="2725587"/>
                <a:ext cx="144016" cy="72008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/>
            <p:cNvSpPr/>
            <p:nvPr/>
          </p:nvSpPr>
          <p:spPr>
            <a:xfrm>
              <a:off x="7669353" y="2428508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solidFill>
                    <a:srgbClr val="006600"/>
                  </a:solidFill>
                  <a:latin typeface="Arial Black" pitchFamily="34" charset="0"/>
                  <a:cs typeface="Arial" pitchFamily="34" charset="0"/>
                </a:rPr>
                <a:t>e</a:t>
              </a:r>
              <a:r>
                <a:rPr lang="fr-FR" sz="2000" b="1" baseline="30000" dirty="0" smtClean="0">
                  <a:solidFill>
                    <a:srgbClr val="006600"/>
                  </a:solidFill>
                  <a:latin typeface="Arial Black" pitchFamily="34" charset="0"/>
                  <a:cs typeface="Arial" pitchFamily="34" charset="0"/>
                </a:rPr>
                <a:t> –</a:t>
              </a:r>
              <a:endParaRPr lang="fr-FR" b="1" dirty="0">
                <a:solidFill>
                  <a:srgbClr val="006600"/>
                </a:solidFill>
                <a:latin typeface="Arial Black" pitchFamily="34" charset="0"/>
              </a:endParaRPr>
            </a:p>
          </p:txBody>
        </p:sp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/>
          <a:srcRect l="65271" t="38069" r="15333" b="58099"/>
          <a:stretch>
            <a:fillRect/>
          </a:stretch>
        </p:blipFill>
        <p:spPr bwMode="auto">
          <a:xfrm>
            <a:off x="4411856" y="3656041"/>
            <a:ext cx="259228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/>
          <a:srcRect l="84667" t="38069" r="4018" b="58099"/>
          <a:stretch>
            <a:fillRect/>
          </a:stretch>
        </p:blipFill>
        <p:spPr bwMode="auto">
          <a:xfrm>
            <a:off x="1869563" y="3928782"/>
            <a:ext cx="151216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3" cstate="print"/>
          <a:srcRect l="65271" t="41901" r="29880" b="54268"/>
          <a:stretch>
            <a:fillRect/>
          </a:stretch>
        </p:blipFill>
        <p:spPr bwMode="auto">
          <a:xfrm>
            <a:off x="3336575" y="3887900"/>
            <a:ext cx="64807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7" grpId="0"/>
      <p:bldP spid="20486" grpId="0"/>
      <p:bldP spid="20487" grpId="0" animBg="1"/>
      <p:bldP spid="20488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65271" t="33280" r="4018" b="61931"/>
          <a:stretch>
            <a:fillRect/>
          </a:stretch>
        </p:blipFill>
        <p:spPr bwMode="auto">
          <a:xfrm>
            <a:off x="395536" y="116632"/>
            <a:ext cx="4104456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6650" t="58185" r="35268" b="20742"/>
          <a:stretch>
            <a:fillRect/>
          </a:stretch>
        </p:blipFill>
        <p:spPr bwMode="auto">
          <a:xfrm>
            <a:off x="7596336" y="116632"/>
            <a:ext cx="1080120" cy="158417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44624"/>
            <a:ext cx="8496944" cy="17281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7624" y="692696"/>
            <a:ext cx="6480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feuille d’or revient se coller à la tige verticale : on en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déduit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rayonnement UV a permis d’extraire les électrons du métal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172400" y="836712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821674"/>
            <a:ext cx="8856984" cy="1391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Qu’est ce que l’EFFET PHOTOELECTRIQUE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317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5837" y="1810099"/>
            <a:ext cx="8665013" cy="91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C’est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émission d’électrons par un métal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soumis à un rayonnement électromagnétique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0970" y="2477356"/>
            <a:ext cx="8665013" cy="71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 rayonnement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apporte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l’énergie nécessaire pour arracher les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élec-trons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aux atomes de métal.</a:t>
            </a:r>
            <a:endParaRPr kumimoji="0" lang="fr-FR" sz="18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3392" t="41680" r="16369" b="20000"/>
          <a:stretch>
            <a:fillRect/>
          </a:stretch>
        </p:blipFill>
        <p:spPr bwMode="auto">
          <a:xfrm>
            <a:off x="4788024" y="3573016"/>
            <a:ext cx="410341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07504" y="3501008"/>
            <a:ext cx="4572000" cy="16561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Dans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théorie ONDULATOIRE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n’importe quelle lumière devrait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au bout d’un temps plus ou moins long,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apporter l’énergie suffisante pour arracher des électrons </a:t>
            </a: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au métal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7584" y="5733256"/>
            <a:ext cx="3168352" cy="707886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Théorie ONDULATOIRE </a:t>
            </a:r>
          </a:p>
          <a:p>
            <a:pPr algn="ctr"/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mise en défaut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2195736" y="5085184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65271" t="38069" r="15333" b="58099"/>
          <a:stretch>
            <a:fillRect/>
          </a:stretch>
        </p:blipFill>
        <p:spPr bwMode="auto">
          <a:xfrm>
            <a:off x="4455924" y="159863"/>
            <a:ext cx="259228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84667" t="38069" r="4018" b="58099"/>
          <a:stretch>
            <a:fillRect/>
          </a:stretch>
        </p:blipFill>
        <p:spPr bwMode="auto">
          <a:xfrm>
            <a:off x="1913631" y="432604"/>
            <a:ext cx="1512168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l="65271" t="41901" r="29880" b="54268"/>
          <a:stretch>
            <a:fillRect/>
          </a:stretch>
        </p:blipFill>
        <p:spPr bwMode="auto">
          <a:xfrm>
            <a:off x="3380643" y="391722"/>
            <a:ext cx="648072" cy="2880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4276</Words>
  <Application>Microsoft Office PowerPoint</Application>
  <PresentationFormat>Affichage à l'écran (4:3)</PresentationFormat>
  <Paragraphs>784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195</cp:revision>
  <dcterms:created xsi:type="dcterms:W3CDTF">2021-09-05T12:50:13Z</dcterms:created>
  <dcterms:modified xsi:type="dcterms:W3CDTF">2025-09-25T14:32:40Z</dcterms:modified>
</cp:coreProperties>
</file>